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91" r:id="rId3"/>
    <p:sldId id="292" r:id="rId4"/>
    <p:sldId id="293" r:id="rId5"/>
    <p:sldId id="294" r:id="rId6"/>
    <p:sldId id="318" r:id="rId7"/>
    <p:sldId id="295" r:id="rId8"/>
    <p:sldId id="297" r:id="rId9"/>
    <p:sldId id="296" r:id="rId10"/>
    <p:sldId id="298" r:id="rId11"/>
    <p:sldId id="299" r:id="rId12"/>
    <p:sldId id="301" r:id="rId13"/>
    <p:sldId id="300" r:id="rId14"/>
    <p:sldId id="302" r:id="rId15"/>
    <p:sldId id="303" r:id="rId16"/>
    <p:sldId id="304" r:id="rId17"/>
    <p:sldId id="305" r:id="rId18"/>
    <p:sldId id="306" r:id="rId19"/>
    <p:sldId id="307" r:id="rId20"/>
    <p:sldId id="30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te Microsoft" initials="CM" lastIdx="2" clrIdx="0">
    <p:extLst>
      <p:ext uri="{19B8F6BF-5375-455C-9EA6-DF929625EA0E}">
        <p15:presenceInfo xmlns:p15="http://schemas.microsoft.com/office/powerpoint/2012/main" userId="4db731caa2d2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EF8"/>
    <a:srgbClr val="008000"/>
    <a:srgbClr val="FF0066"/>
    <a:srgbClr val="040113"/>
    <a:srgbClr val="990033"/>
    <a:srgbClr val="0000CC"/>
    <a:srgbClr val="3BCB61"/>
    <a:srgbClr val="C336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38" autoAdjust="0"/>
  </p:normalViewPr>
  <p:slideViewPr>
    <p:cSldViewPr>
      <p:cViewPr varScale="1">
        <p:scale>
          <a:sx n="70" d="100"/>
          <a:sy n="70" d="100"/>
        </p:scale>
        <p:origin x="1184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219EC-473B-4B43-A9FB-21D3CB69AAAF}" type="datetimeFigureOut">
              <a:rPr lang="fr-FR" smtClean="0"/>
              <a:t>26/03/2024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87698-E2BF-4BE0-A539-626481D2AB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20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2744-5189-43D3-B103-7650ADD5F3C4}" type="datetimeFigureOut">
              <a:rPr lang="fr-FR" smtClean="0"/>
              <a:pPr/>
              <a:t>26/03/2024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0375C-C565-4BE2-AECB-161233A5250D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2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18" Type="http://schemas.openxmlformats.org/officeDocument/2006/relationships/image" Target="../media/image1370.png"/><Relationship Id="rId3" Type="http://schemas.openxmlformats.org/officeDocument/2006/relationships/image" Target="../media/image1360.png"/><Relationship Id="rId21" Type="http://schemas.openxmlformats.org/officeDocument/2006/relationships/image" Target="../media/image183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7" Type="http://schemas.openxmlformats.org/officeDocument/2006/relationships/image" Target="../media/image181.png"/><Relationship Id="rId2" Type="http://schemas.openxmlformats.org/officeDocument/2006/relationships/image" Target="../media/image1.jpeg"/><Relationship Id="rId16" Type="http://schemas.openxmlformats.org/officeDocument/2006/relationships/image" Target="../media/image180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png"/><Relationship Id="rId23" Type="http://schemas.openxmlformats.org/officeDocument/2006/relationships/image" Target="../media/image186.png"/><Relationship Id="rId10" Type="http://schemas.openxmlformats.org/officeDocument/2006/relationships/image" Target="../media/image174.png"/><Relationship Id="rId19" Type="http://schemas.openxmlformats.org/officeDocument/2006/relationships/image" Target="../media/image182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Relationship Id="rId22" Type="http://schemas.openxmlformats.org/officeDocument/2006/relationships/image" Target="../media/image1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201.png"/><Relationship Id="rId18" Type="http://schemas.openxmlformats.org/officeDocument/2006/relationships/image" Target="../media/image164.png"/><Relationship Id="rId3" Type="http://schemas.openxmlformats.org/officeDocument/2006/relationships/image" Target="../media/image185.png"/><Relationship Id="rId7" Type="http://schemas.openxmlformats.org/officeDocument/2006/relationships/image" Target="../media/image202.png"/><Relationship Id="rId12" Type="http://schemas.openxmlformats.org/officeDocument/2006/relationships/image" Target="../media/image207.png"/><Relationship Id="rId17" Type="http://schemas.openxmlformats.org/officeDocument/2006/relationships/image" Target="../media/image212.png"/><Relationship Id="rId2" Type="http://schemas.openxmlformats.org/officeDocument/2006/relationships/image" Target="../media/image1.jpeg"/><Relationship Id="rId16" Type="http://schemas.openxmlformats.org/officeDocument/2006/relationships/image" Target="../media/image211.png"/><Relationship Id="rId20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11" Type="http://schemas.openxmlformats.org/officeDocument/2006/relationships/image" Target="../media/image206.png"/><Relationship Id="rId5" Type="http://schemas.openxmlformats.org/officeDocument/2006/relationships/image" Target="../media/image198.png"/><Relationship Id="rId15" Type="http://schemas.openxmlformats.org/officeDocument/2006/relationships/image" Target="../media/image2080.png"/><Relationship Id="rId10" Type="http://schemas.openxmlformats.org/officeDocument/2006/relationships/image" Target="../media/image205.png"/><Relationship Id="rId19" Type="http://schemas.openxmlformats.org/officeDocument/2006/relationships/image" Target="../media/image210.png"/><Relationship Id="rId4" Type="http://schemas.openxmlformats.org/officeDocument/2006/relationships/image" Target="../media/image199.png"/><Relationship Id="rId9" Type="http://schemas.openxmlformats.org/officeDocument/2006/relationships/image" Target="../media/image204.png"/><Relationship Id="rId14" Type="http://schemas.openxmlformats.org/officeDocument/2006/relationships/image" Target="../media/image2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13" Type="http://schemas.openxmlformats.org/officeDocument/2006/relationships/image" Target="../media/image1330.png"/><Relationship Id="rId18" Type="http://schemas.openxmlformats.org/officeDocument/2006/relationships/image" Target="../media/image229.png"/><Relationship Id="rId26" Type="http://schemas.openxmlformats.org/officeDocument/2006/relationships/image" Target="../media/image238.png"/><Relationship Id="rId3" Type="http://schemas.openxmlformats.org/officeDocument/2006/relationships/image" Target="../media/image215.png"/><Relationship Id="rId21" Type="http://schemas.openxmlformats.org/officeDocument/2006/relationships/image" Target="../media/image194.png"/><Relationship Id="rId7" Type="http://schemas.openxmlformats.org/officeDocument/2006/relationships/image" Target="../media/image219.png"/><Relationship Id="rId12" Type="http://schemas.openxmlformats.org/officeDocument/2006/relationships/image" Target="../media/image1190.png"/><Relationship Id="rId17" Type="http://schemas.openxmlformats.org/officeDocument/2006/relationships/image" Target="../media/image191.png"/><Relationship Id="rId25" Type="http://schemas.openxmlformats.org/officeDocument/2006/relationships/image" Target="../media/image237.png"/><Relationship Id="rId2" Type="http://schemas.openxmlformats.org/officeDocument/2006/relationships/image" Target="../media/image1.jpeg"/><Relationship Id="rId16" Type="http://schemas.openxmlformats.org/officeDocument/2006/relationships/image" Target="../media/image190.png"/><Relationship Id="rId20" Type="http://schemas.openxmlformats.org/officeDocument/2006/relationships/image" Target="../media/image193.png"/><Relationship Id="rId29" Type="http://schemas.openxmlformats.org/officeDocument/2006/relationships/image" Target="../media/image19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8.png"/><Relationship Id="rId11" Type="http://schemas.openxmlformats.org/officeDocument/2006/relationships/image" Target="../media/image610.png"/><Relationship Id="rId24" Type="http://schemas.openxmlformats.org/officeDocument/2006/relationships/image" Target="../media/image236.png"/><Relationship Id="rId5" Type="http://schemas.openxmlformats.org/officeDocument/2006/relationships/image" Target="../media/image166.png"/><Relationship Id="rId15" Type="http://schemas.openxmlformats.org/officeDocument/2006/relationships/image" Target="../media/image189.png"/><Relationship Id="rId23" Type="http://schemas.openxmlformats.org/officeDocument/2006/relationships/image" Target="../media/image235.png"/><Relationship Id="rId28" Type="http://schemas.openxmlformats.org/officeDocument/2006/relationships/image" Target="../media/image1891.png"/><Relationship Id="rId10" Type="http://schemas.openxmlformats.org/officeDocument/2006/relationships/image" Target="../media/image222.png"/><Relationship Id="rId19" Type="http://schemas.openxmlformats.org/officeDocument/2006/relationships/image" Target="../media/image192.png"/><Relationship Id="rId31" Type="http://schemas.openxmlformats.org/officeDocument/2006/relationships/image" Target="../media/image1921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Relationship Id="rId14" Type="http://schemas.openxmlformats.org/officeDocument/2006/relationships/image" Target="../media/image167.png"/><Relationship Id="rId22" Type="http://schemas.openxmlformats.org/officeDocument/2006/relationships/image" Target="../media/image1670.png"/><Relationship Id="rId27" Type="http://schemas.openxmlformats.org/officeDocument/2006/relationships/image" Target="../media/image239.png"/><Relationship Id="rId30" Type="http://schemas.openxmlformats.org/officeDocument/2006/relationships/image" Target="../media/image19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0.png"/><Relationship Id="rId13" Type="http://schemas.openxmlformats.org/officeDocument/2006/relationships/image" Target="../media/image196.png"/><Relationship Id="rId18" Type="http://schemas.openxmlformats.org/officeDocument/2006/relationships/image" Target="../media/image258.png"/><Relationship Id="rId26" Type="http://schemas.openxmlformats.org/officeDocument/2006/relationships/image" Target="../media/image265.png"/><Relationship Id="rId3" Type="http://schemas.openxmlformats.org/officeDocument/2006/relationships/image" Target="../media/image244.png"/><Relationship Id="rId21" Type="http://schemas.openxmlformats.org/officeDocument/2006/relationships/image" Target="../media/image261.png"/><Relationship Id="rId7" Type="http://schemas.openxmlformats.org/officeDocument/2006/relationships/image" Target="../media/image248.png"/><Relationship Id="rId12" Type="http://schemas.openxmlformats.org/officeDocument/2006/relationships/image" Target="../media/image1930.png"/><Relationship Id="rId17" Type="http://schemas.openxmlformats.org/officeDocument/2006/relationships/image" Target="../media/image257.png"/><Relationship Id="rId25" Type="http://schemas.openxmlformats.org/officeDocument/2006/relationships/image" Target="../media/image264.png"/><Relationship Id="rId2" Type="http://schemas.openxmlformats.org/officeDocument/2006/relationships/image" Target="../media/image1.jpeg"/><Relationship Id="rId16" Type="http://schemas.openxmlformats.org/officeDocument/2006/relationships/image" Target="../media/image256.png"/><Relationship Id="rId20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png"/><Relationship Id="rId11" Type="http://schemas.openxmlformats.org/officeDocument/2006/relationships/image" Target="../media/image1920.png"/><Relationship Id="rId24" Type="http://schemas.openxmlformats.org/officeDocument/2006/relationships/image" Target="../media/image2140.png"/><Relationship Id="rId5" Type="http://schemas.openxmlformats.org/officeDocument/2006/relationships/image" Target="../media/image195.png"/><Relationship Id="rId15" Type="http://schemas.openxmlformats.org/officeDocument/2006/relationships/image" Target="../media/image255.png"/><Relationship Id="rId23" Type="http://schemas.openxmlformats.org/officeDocument/2006/relationships/image" Target="../media/image217.png"/><Relationship Id="rId10" Type="http://schemas.openxmlformats.org/officeDocument/2006/relationships/image" Target="../media/image1910.png"/><Relationship Id="rId19" Type="http://schemas.openxmlformats.org/officeDocument/2006/relationships/image" Target="../media/image197.png"/><Relationship Id="rId4" Type="http://schemas.openxmlformats.org/officeDocument/2006/relationships/image" Target="../media/image245.png"/><Relationship Id="rId9" Type="http://schemas.openxmlformats.org/officeDocument/2006/relationships/image" Target="../media/image1900.png"/><Relationship Id="rId14" Type="http://schemas.openxmlformats.org/officeDocument/2006/relationships/image" Target="../media/image254.png"/><Relationship Id="rId22" Type="http://schemas.openxmlformats.org/officeDocument/2006/relationships/image" Target="../media/image2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8.png"/><Relationship Id="rId13" Type="http://schemas.openxmlformats.org/officeDocument/2006/relationships/image" Target="../media/image273.png"/><Relationship Id="rId18" Type="http://schemas.openxmlformats.org/officeDocument/2006/relationships/image" Target="../media/image277.png"/><Relationship Id="rId26" Type="http://schemas.openxmlformats.org/officeDocument/2006/relationships/image" Target="../media/image285.png"/><Relationship Id="rId39" Type="http://schemas.openxmlformats.org/officeDocument/2006/relationships/image" Target="../media/image298.png"/><Relationship Id="rId3" Type="http://schemas.openxmlformats.org/officeDocument/2006/relationships/image" Target="../media/image150.png"/><Relationship Id="rId21" Type="http://schemas.openxmlformats.org/officeDocument/2006/relationships/image" Target="../media/image280.png"/><Relationship Id="rId34" Type="http://schemas.openxmlformats.org/officeDocument/2006/relationships/image" Target="../media/image293.png"/><Relationship Id="rId42" Type="http://schemas.openxmlformats.org/officeDocument/2006/relationships/image" Target="../media/image301.png"/><Relationship Id="rId7" Type="http://schemas.openxmlformats.org/officeDocument/2006/relationships/image" Target="../media/image267.png"/><Relationship Id="rId12" Type="http://schemas.openxmlformats.org/officeDocument/2006/relationships/image" Target="../media/image272.png"/><Relationship Id="rId17" Type="http://schemas.openxmlformats.org/officeDocument/2006/relationships/image" Target="../media/image276.png"/><Relationship Id="rId25" Type="http://schemas.openxmlformats.org/officeDocument/2006/relationships/image" Target="../media/image284.png"/><Relationship Id="rId33" Type="http://schemas.openxmlformats.org/officeDocument/2006/relationships/image" Target="../media/image292.png"/><Relationship Id="rId38" Type="http://schemas.openxmlformats.org/officeDocument/2006/relationships/image" Target="../media/image227.png"/><Relationship Id="rId2" Type="http://schemas.openxmlformats.org/officeDocument/2006/relationships/image" Target="../media/image1.jpeg"/><Relationship Id="rId16" Type="http://schemas.openxmlformats.org/officeDocument/2006/relationships/image" Target="../media/image275.png"/><Relationship Id="rId20" Type="http://schemas.openxmlformats.org/officeDocument/2006/relationships/image" Target="../media/image279.png"/><Relationship Id="rId29" Type="http://schemas.openxmlformats.org/officeDocument/2006/relationships/image" Target="../media/image288.png"/><Relationship Id="rId41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6.png"/><Relationship Id="rId11" Type="http://schemas.openxmlformats.org/officeDocument/2006/relationships/image" Target="../media/image271.png"/><Relationship Id="rId24" Type="http://schemas.openxmlformats.org/officeDocument/2006/relationships/image" Target="../media/image283.png"/><Relationship Id="rId32" Type="http://schemas.openxmlformats.org/officeDocument/2006/relationships/image" Target="../media/image291.png"/><Relationship Id="rId37" Type="http://schemas.openxmlformats.org/officeDocument/2006/relationships/image" Target="../media/image226.png"/><Relationship Id="rId40" Type="http://schemas.openxmlformats.org/officeDocument/2006/relationships/image" Target="../media/image299.png"/><Relationship Id="rId5" Type="http://schemas.openxmlformats.org/officeDocument/2006/relationships/image" Target="../media/image2650.png"/><Relationship Id="rId15" Type="http://schemas.openxmlformats.org/officeDocument/2006/relationships/image" Target="../media/image248.png"/><Relationship Id="rId23" Type="http://schemas.openxmlformats.org/officeDocument/2006/relationships/image" Target="../media/image282.png"/><Relationship Id="rId28" Type="http://schemas.openxmlformats.org/officeDocument/2006/relationships/image" Target="../media/image287.png"/><Relationship Id="rId36" Type="http://schemas.openxmlformats.org/officeDocument/2006/relationships/image" Target="../media/image295.png"/><Relationship Id="rId10" Type="http://schemas.openxmlformats.org/officeDocument/2006/relationships/image" Target="../media/image270.png"/><Relationship Id="rId19" Type="http://schemas.openxmlformats.org/officeDocument/2006/relationships/image" Target="../media/image278.png"/><Relationship Id="rId31" Type="http://schemas.openxmlformats.org/officeDocument/2006/relationships/image" Target="../media/image290.png"/><Relationship Id="rId44" Type="http://schemas.openxmlformats.org/officeDocument/2006/relationships/image" Target="../media/image303.png"/><Relationship Id="rId4" Type="http://schemas.openxmlformats.org/officeDocument/2006/relationships/image" Target="../media/image224.png"/><Relationship Id="rId9" Type="http://schemas.openxmlformats.org/officeDocument/2006/relationships/image" Target="../media/image269.png"/><Relationship Id="rId14" Type="http://schemas.openxmlformats.org/officeDocument/2006/relationships/image" Target="../media/image274.png"/><Relationship Id="rId22" Type="http://schemas.openxmlformats.org/officeDocument/2006/relationships/image" Target="../media/image281.png"/><Relationship Id="rId27" Type="http://schemas.openxmlformats.org/officeDocument/2006/relationships/image" Target="../media/image286.png"/><Relationship Id="rId30" Type="http://schemas.openxmlformats.org/officeDocument/2006/relationships/image" Target="../media/image289.png"/><Relationship Id="rId35" Type="http://schemas.openxmlformats.org/officeDocument/2006/relationships/image" Target="../media/image225.png"/><Relationship Id="rId43" Type="http://schemas.openxmlformats.org/officeDocument/2006/relationships/image" Target="../media/image302.png"/></Relationships>
</file>

<file path=ppt/slides/_rels/slide16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40.png"/><Relationship Id="rId13" Type="http://schemas.openxmlformats.org/officeDocument/2006/relationships/image" Target="../media/image314.png"/><Relationship Id="rId18" Type="http://schemas.openxmlformats.org/officeDocument/2006/relationships/image" Target="../media/image319.png"/><Relationship Id="rId26" Type="http://schemas.openxmlformats.org/officeDocument/2006/relationships/image" Target="../media/image327.png"/><Relationship Id="rId42" Type="http://schemas.openxmlformats.org/officeDocument/2006/relationships/image" Target="../media/image343.png"/><Relationship Id="rId3" Type="http://schemas.openxmlformats.org/officeDocument/2006/relationships/image" Target="../media/image304.png"/><Relationship Id="rId21" Type="http://schemas.openxmlformats.org/officeDocument/2006/relationships/image" Target="../media/image322.png"/><Relationship Id="rId34" Type="http://schemas.openxmlformats.org/officeDocument/2006/relationships/image" Target="../media/image335.png"/><Relationship Id="rId47" Type="http://schemas.openxmlformats.org/officeDocument/2006/relationships/image" Target="../media/image348.png"/><Relationship Id="rId50" Type="http://schemas.openxmlformats.org/officeDocument/2006/relationships/image" Target="../media/image351.png"/><Relationship Id="rId38" Type="http://schemas.openxmlformats.org/officeDocument/2006/relationships/image" Target="../media/image339.png"/><Relationship Id="rId7" Type="http://schemas.openxmlformats.org/officeDocument/2006/relationships/image" Target="../media/image308.png"/><Relationship Id="rId12" Type="http://schemas.openxmlformats.org/officeDocument/2006/relationships/image" Target="../media/image313.png"/><Relationship Id="rId17" Type="http://schemas.openxmlformats.org/officeDocument/2006/relationships/image" Target="../media/image318.png"/><Relationship Id="rId25" Type="http://schemas.openxmlformats.org/officeDocument/2006/relationships/image" Target="../media/image326.png"/><Relationship Id="rId33" Type="http://schemas.openxmlformats.org/officeDocument/2006/relationships/image" Target="../media/image334.png"/><Relationship Id="rId46" Type="http://schemas.openxmlformats.org/officeDocument/2006/relationships/image" Target="../media/image347.png"/><Relationship Id="rId2" Type="http://schemas.openxmlformats.org/officeDocument/2006/relationships/image" Target="../media/image1.jpeg"/><Relationship Id="rId41" Type="http://schemas.openxmlformats.org/officeDocument/2006/relationships/image" Target="../media/image342.png"/><Relationship Id="rId16" Type="http://schemas.openxmlformats.org/officeDocument/2006/relationships/image" Target="../media/image317.png"/><Relationship Id="rId20" Type="http://schemas.openxmlformats.org/officeDocument/2006/relationships/image" Target="../media/image321.png"/><Relationship Id="rId29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338.png"/><Relationship Id="rId40" Type="http://schemas.openxmlformats.org/officeDocument/2006/relationships/image" Target="../media/image341.png"/><Relationship Id="rId45" Type="http://schemas.openxmlformats.org/officeDocument/2006/relationships/image" Target="../media/image346.png"/><Relationship Id="rId6" Type="http://schemas.openxmlformats.org/officeDocument/2006/relationships/image" Target="../media/image307.png"/><Relationship Id="rId11" Type="http://schemas.openxmlformats.org/officeDocument/2006/relationships/image" Target="../media/image312.png"/><Relationship Id="rId24" Type="http://schemas.openxmlformats.org/officeDocument/2006/relationships/image" Target="../media/image325.png"/><Relationship Id="rId32" Type="http://schemas.openxmlformats.org/officeDocument/2006/relationships/image" Target="../media/image333.png"/><Relationship Id="rId53" Type="http://schemas.openxmlformats.org/officeDocument/2006/relationships/image" Target="../media/image354.png"/><Relationship Id="rId36" Type="http://schemas.openxmlformats.org/officeDocument/2006/relationships/image" Target="../media/image337.png"/><Relationship Id="rId5" Type="http://schemas.openxmlformats.org/officeDocument/2006/relationships/image" Target="../media/image306.png"/><Relationship Id="rId15" Type="http://schemas.openxmlformats.org/officeDocument/2006/relationships/image" Target="../media/image316.png"/><Relationship Id="rId23" Type="http://schemas.openxmlformats.org/officeDocument/2006/relationships/image" Target="../media/image324.png"/><Relationship Id="rId28" Type="http://schemas.openxmlformats.org/officeDocument/2006/relationships/image" Target="../media/image329.png"/><Relationship Id="rId49" Type="http://schemas.openxmlformats.org/officeDocument/2006/relationships/image" Target="../media/image350.png"/><Relationship Id="rId10" Type="http://schemas.openxmlformats.org/officeDocument/2006/relationships/image" Target="../media/image311.png"/><Relationship Id="rId19" Type="http://schemas.openxmlformats.org/officeDocument/2006/relationships/image" Target="../media/image320.png"/><Relationship Id="rId31" Type="http://schemas.openxmlformats.org/officeDocument/2006/relationships/image" Target="../media/image332.png"/><Relationship Id="rId44" Type="http://schemas.openxmlformats.org/officeDocument/2006/relationships/image" Target="../media/image345.png"/><Relationship Id="rId52" Type="http://schemas.openxmlformats.org/officeDocument/2006/relationships/image" Target="../media/image353.png"/><Relationship Id="rId35" Type="http://schemas.openxmlformats.org/officeDocument/2006/relationships/image" Target="../media/image336.png"/><Relationship Id="rId4" Type="http://schemas.openxmlformats.org/officeDocument/2006/relationships/image" Target="../media/image305.png"/><Relationship Id="rId9" Type="http://schemas.openxmlformats.org/officeDocument/2006/relationships/image" Target="../media/image310.png"/><Relationship Id="rId14" Type="http://schemas.openxmlformats.org/officeDocument/2006/relationships/image" Target="../media/image315.png"/><Relationship Id="rId22" Type="http://schemas.openxmlformats.org/officeDocument/2006/relationships/image" Target="../media/image323.png"/><Relationship Id="rId27" Type="http://schemas.openxmlformats.org/officeDocument/2006/relationships/image" Target="../media/image328.png"/><Relationship Id="rId30" Type="http://schemas.openxmlformats.org/officeDocument/2006/relationships/image" Target="../media/image331.png"/><Relationship Id="rId43" Type="http://schemas.openxmlformats.org/officeDocument/2006/relationships/image" Target="../media/image344.png"/><Relationship Id="rId48" Type="http://schemas.openxmlformats.org/officeDocument/2006/relationships/image" Target="../media/image349.png"/><Relationship Id="rId8" Type="http://schemas.openxmlformats.org/officeDocument/2006/relationships/image" Target="../media/image309.png"/><Relationship Id="rId51" Type="http://schemas.openxmlformats.org/officeDocument/2006/relationships/image" Target="../media/image35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13" Type="http://schemas.openxmlformats.org/officeDocument/2006/relationships/image" Target="../media/image365.png"/><Relationship Id="rId18" Type="http://schemas.openxmlformats.org/officeDocument/2006/relationships/image" Target="../media/image370.png"/><Relationship Id="rId26" Type="http://schemas.openxmlformats.org/officeDocument/2006/relationships/image" Target="../media/image378.png"/><Relationship Id="rId3" Type="http://schemas.openxmlformats.org/officeDocument/2006/relationships/image" Target="../media/image355.png"/><Relationship Id="rId21" Type="http://schemas.openxmlformats.org/officeDocument/2006/relationships/image" Target="../media/image373.png"/><Relationship Id="rId34" Type="http://schemas.openxmlformats.org/officeDocument/2006/relationships/image" Target="../media/image353.png"/><Relationship Id="rId7" Type="http://schemas.openxmlformats.org/officeDocument/2006/relationships/image" Target="../media/image359.png"/><Relationship Id="rId12" Type="http://schemas.openxmlformats.org/officeDocument/2006/relationships/image" Target="../media/image364.png"/><Relationship Id="rId17" Type="http://schemas.openxmlformats.org/officeDocument/2006/relationships/image" Target="../media/image369.png"/><Relationship Id="rId25" Type="http://schemas.openxmlformats.org/officeDocument/2006/relationships/image" Target="../media/image377.png"/><Relationship Id="rId33" Type="http://schemas.openxmlformats.org/officeDocument/2006/relationships/image" Target="../media/image384.png"/><Relationship Id="rId2" Type="http://schemas.openxmlformats.org/officeDocument/2006/relationships/image" Target="../media/image1.jpeg"/><Relationship Id="rId16" Type="http://schemas.openxmlformats.org/officeDocument/2006/relationships/image" Target="../media/image368.png"/><Relationship Id="rId20" Type="http://schemas.openxmlformats.org/officeDocument/2006/relationships/image" Target="../media/image372.png"/><Relationship Id="rId29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8.png"/><Relationship Id="rId11" Type="http://schemas.openxmlformats.org/officeDocument/2006/relationships/image" Target="../media/image363.png"/><Relationship Id="rId24" Type="http://schemas.openxmlformats.org/officeDocument/2006/relationships/image" Target="../media/image376.png"/><Relationship Id="rId32" Type="http://schemas.openxmlformats.org/officeDocument/2006/relationships/image" Target="../media/image383.png"/><Relationship Id="rId5" Type="http://schemas.openxmlformats.org/officeDocument/2006/relationships/image" Target="../media/image357.png"/><Relationship Id="rId15" Type="http://schemas.openxmlformats.org/officeDocument/2006/relationships/image" Target="../media/image367.png"/><Relationship Id="rId23" Type="http://schemas.openxmlformats.org/officeDocument/2006/relationships/image" Target="../media/image375.png"/><Relationship Id="rId28" Type="http://schemas.openxmlformats.org/officeDocument/2006/relationships/image" Target="../media/image318.png"/><Relationship Id="rId10" Type="http://schemas.openxmlformats.org/officeDocument/2006/relationships/image" Target="../media/image362.png"/><Relationship Id="rId19" Type="http://schemas.openxmlformats.org/officeDocument/2006/relationships/image" Target="../media/image371.png"/><Relationship Id="rId31" Type="http://schemas.openxmlformats.org/officeDocument/2006/relationships/image" Target="../media/image382.png"/><Relationship Id="rId4" Type="http://schemas.openxmlformats.org/officeDocument/2006/relationships/image" Target="../media/image356.png"/><Relationship Id="rId9" Type="http://schemas.openxmlformats.org/officeDocument/2006/relationships/image" Target="../media/image361.png"/><Relationship Id="rId14" Type="http://schemas.openxmlformats.org/officeDocument/2006/relationships/image" Target="../media/image366.png"/><Relationship Id="rId22" Type="http://schemas.openxmlformats.org/officeDocument/2006/relationships/image" Target="../media/image374.png"/><Relationship Id="rId27" Type="http://schemas.openxmlformats.org/officeDocument/2006/relationships/image" Target="../media/image379.png"/><Relationship Id="rId30" Type="http://schemas.openxmlformats.org/officeDocument/2006/relationships/image" Target="../media/image381.png"/><Relationship Id="rId35" Type="http://schemas.openxmlformats.org/officeDocument/2006/relationships/image" Target="../media/image38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1.png"/><Relationship Id="rId3" Type="http://schemas.openxmlformats.org/officeDocument/2006/relationships/image" Target="../media/image386.png"/><Relationship Id="rId7" Type="http://schemas.openxmlformats.org/officeDocument/2006/relationships/image" Target="../media/image390.png"/><Relationship Id="rId12" Type="http://schemas.openxmlformats.org/officeDocument/2006/relationships/image" Target="../media/image39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9.png"/><Relationship Id="rId11" Type="http://schemas.openxmlformats.org/officeDocument/2006/relationships/image" Target="../media/image394.png"/><Relationship Id="rId5" Type="http://schemas.openxmlformats.org/officeDocument/2006/relationships/image" Target="../media/image388.png"/><Relationship Id="rId10" Type="http://schemas.openxmlformats.org/officeDocument/2006/relationships/image" Target="../media/image393.png"/><Relationship Id="rId4" Type="http://schemas.openxmlformats.org/officeDocument/2006/relationships/image" Target="../media/image387.png"/><Relationship Id="rId9" Type="http://schemas.openxmlformats.org/officeDocument/2006/relationships/image" Target="../media/image2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406.png"/><Relationship Id="rId18" Type="http://schemas.openxmlformats.org/officeDocument/2006/relationships/image" Target="../media/image411.png"/><Relationship Id="rId26" Type="http://schemas.openxmlformats.org/officeDocument/2006/relationships/image" Target="../media/image419.png"/><Relationship Id="rId3" Type="http://schemas.openxmlformats.org/officeDocument/2006/relationships/image" Target="../media/image396.png"/><Relationship Id="rId21" Type="http://schemas.openxmlformats.org/officeDocument/2006/relationships/image" Target="../media/image414.png"/><Relationship Id="rId34" Type="http://schemas.openxmlformats.org/officeDocument/2006/relationships/image" Target="../media/image427.png"/><Relationship Id="rId7" Type="http://schemas.openxmlformats.org/officeDocument/2006/relationships/image" Target="../media/image400.png"/><Relationship Id="rId12" Type="http://schemas.openxmlformats.org/officeDocument/2006/relationships/image" Target="../media/image405.png"/><Relationship Id="rId17" Type="http://schemas.openxmlformats.org/officeDocument/2006/relationships/image" Target="../media/image410.png"/><Relationship Id="rId25" Type="http://schemas.openxmlformats.org/officeDocument/2006/relationships/image" Target="../media/image418.png"/><Relationship Id="rId33" Type="http://schemas.openxmlformats.org/officeDocument/2006/relationships/image" Target="../media/image426.png"/><Relationship Id="rId2" Type="http://schemas.openxmlformats.org/officeDocument/2006/relationships/image" Target="../media/image1.jpeg"/><Relationship Id="rId16" Type="http://schemas.openxmlformats.org/officeDocument/2006/relationships/image" Target="../media/image409.png"/><Relationship Id="rId20" Type="http://schemas.openxmlformats.org/officeDocument/2006/relationships/image" Target="../media/image413.png"/><Relationship Id="rId29" Type="http://schemas.openxmlformats.org/officeDocument/2006/relationships/image" Target="../media/image4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9.png"/><Relationship Id="rId11" Type="http://schemas.openxmlformats.org/officeDocument/2006/relationships/image" Target="../media/image404.png"/><Relationship Id="rId24" Type="http://schemas.openxmlformats.org/officeDocument/2006/relationships/image" Target="../media/image417.png"/><Relationship Id="rId32" Type="http://schemas.openxmlformats.org/officeDocument/2006/relationships/image" Target="../media/image425.png"/><Relationship Id="rId5" Type="http://schemas.openxmlformats.org/officeDocument/2006/relationships/image" Target="../media/image398.png"/><Relationship Id="rId15" Type="http://schemas.openxmlformats.org/officeDocument/2006/relationships/image" Target="../media/image408.png"/><Relationship Id="rId23" Type="http://schemas.openxmlformats.org/officeDocument/2006/relationships/image" Target="../media/image416.png"/><Relationship Id="rId28" Type="http://schemas.openxmlformats.org/officeDocument/2006/relationships/image" Target="../media/image421.png"/><Relationship Id="rId36" Type="http://schemas.openxmlformats.org/officeDocument/2006/relationships/image" Target="../media/image429.png"/><Relationship Id="rId10" Type="http://schemas.openxmlformats.org/officeDocument/2006/relationships/image" Target="../media/image403.png"/><Relationship Id="rId19" Type="http://schemas.openxmlformats.org/officeDocument/2006/relationships/image" Target="../media/image412.png"/><Relationship Id="rId31" Type="http://schemas.openxmlformats.org/officeDocument/2006/relationships/image" Target="../media/image424.png"/><Relationship Id="rId4" Type="http://schemas.openxmlformats.org/officeDocument/2006/relationships/image" Target="../media/image397.png"/><Relationship Id="rId9" Type="http://schemas.openxmlformats.org/officeDocument/2006/relationships/image" Target="../media/image402.png"/><Relationship Id="rId14" Type="http://schemas.openxmlformats.org/officeDocument/2006/relationships/image" Target="../media/image407.png"/><Relationship Id="rId22" Type="http://schemas.openxmlformats.org/officeDocument/2006/relationships/image" Target="../media/image415.png"/><Relationship Id="rId27" Type="http://schemas.openxmlformats.org/officeDocument/2006/relationships/image" Target="../media/image420.png"/><Relationship Id="rId30" Type="http://schemas.openxmlformats.org/officeDocument/2006/relationships/image" Target="../media/image423.png"/><Relationship Id="rId35" Type="http://schemas.openxmlformats.org/officeDocument/2006/relationships/image" Target="../media/image42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10.png"/><Relationship Id="rId18" Type="http://schemas.openxmlformats.org/officeDocument/2006/relationships/image" Target="../media/image2210.png"/><Relationship Id="rId26" Type="http://schemas.openxmlformats.org/officeDocument/2006/relationships/image" Target="../media/image3010.png"/><Relationship Id="rId39" Type="http://schemas.openxmlformats.org/officeDocument/2006/relationships/image" Target="../media/image43.png"/><Relationship Id="rId21" Type="http://schemas.openxmlformats.org/officeDocument/2006/relationships/image" Target="../media/image2510.png"/><Relationship Id="rId34" Type="http://schemas.openxmlformats.org/officeDocument/2006/relationships/image" Target="../media/image38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76" Type="http://schemas.openxmlformats.org/officeDocument/2006/relationships/image" Target="../media/image80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7" Type="http://schemas.openxmlformats.org/officeDocument/2006/relationships/image" Target="../media/image1110.pn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2" Type="http://schemas.openxmlformats.org/officeDocument/2006/relationships/image" Target="../media/image1.jpeg"/><Relationship Id="rId16" Type="http://schemas.openxmlformats.org/officeDocument/2006/relationships/image" Target="../media/image2010.png"/><Relationship Id="rId29" Type="http://schemas.openxmlformats.org/officeDocument/2006/relationships/image" Target="../media/image3310.png"/><Relationship Id="rId11" Type="http://schemas.openxmlformats.org/officeDocument/2006/relationships/image" Target="../media/image1510.png"/><Relationship Id="rId24" Type="http://schemas.openxmlformats.org/officeDocument/2006/relationships/image" Target="../media/image2810.png"/><Relationship Id="rId32" Type="http://schemas.openxmlformats.org/officeDocument/2006/relationships/image" Target="../media/image3610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66" Type="http://schemas.openxmlformats.org/officeDocument/2006/relationships/image" Target="../media/image70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87" Type="http://schemas.openxmlformats.org/officeDocument/2006/relationships/image" Target="../media/image91.png"/><Relationship Id="rId5" Type="http://schemas.openxmlformats.org/officeDocument/2006/relationships/image" Target="../media/image910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90" Type="http://schemas.openxmlformats.org/officeDocument/2006/relationships/image" Target="../media/image94.png"/><Relationship Id="rId19" Type="http://schemas.openxmlformats.org/officeDocument/2006/relationships/image" Target="../media/image234.png"/><Relationship Id="rId14" Type="http://schemas.openxmlformats.org/officeDocument/2006/relationships/image" Target="../media/image1810.png"/><Relationship Id="rId22" Type="http://schemas.openxmlformats.org/officeDocument/2006/relationships/image" Target="../media/image2610.png"/><Relationship Id="rId27" Type="http://schemas.openxmlformats.org/officeDocument/2006/relationships/image" Target="../media/image3110.png"/><Relationship Id="rId30" Type="http://schemas.openxmlformats.org/officeDocument/2006/relationships/image" Target="../media/image3410.png"/><Relationship Id="rId35" Type="http://schemas.openxmlformats.org/officeDocument/2006/relationships/image" Target="../media/image39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56" Type="http://schemas.openxmlformats.org/officeDocument/2006/relationships/image" Target="../media/image60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77" Type="http://schemas.openxmlformats.org/officeDocument/2006/relationships/image" Target="../media/image81.png"/><Relationship Id="rId8" Type="http://schemas.openxmlformats.org/officeDocument/2006/relationships/image" Target="../media/image1210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93" Type="http://schemas.openxmlformats.org/officeDocument/2006/relationships/image" Target="../media/image97.png"/><Relationship Id="rId3" Type="http://schemas.openxmlformats.org/officeDocument/2006/relationships/image" Target="../media/image710.png"/><Relationship Id="rId12" Type="http://schemas.openxmlformats.org/officeDocument/2006/relationships/image" Target="../media/image1610.png"/><Relationship Id="rId17" Type="http://schemas.openxmlformats.org/officeDocument/2006/relationships/image" Target="../media/image213.png"/><Relationship Id="rId25" Type="http://schemas.openxmlformats.org/officeDocument/2006/relationships/image" Target="../media/image2910.png"/><Relationship Id="rId33" Type="http://schemas.openxmlformats.org/officeDocument/2006/relationships/image" Target="../media/image3710.png"/><Relationship Id="rId38" Type="http://schemas.openxmlformats.org/officeDocument/2006/relationships/image" Target="../media/image42.png"/><Relationship Id="rId46" Type="http://schemas.openxmlformats.org/officeDocument/2006/relationships/image" Target="../media/image50.png"/><Relationship Id="rId59" Type="http://schemas.openxmlformats.org/officeDocument/2006/relationships/image" Target="../media/image63.png"/><Relationship Id="rId67" Type="http://schemas.openxmlformats.org/officeDocument/2006/relationships/image" Target="../media/image71.png"/><Relationship Id="rId20" Type="http://schemas.openxmlformats.org/officeDocument/2006/relationships/image" Target="../media/image240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91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0.png"/><Relationship Id="rId15" Type="http://schemas.openxmlformats.org/officeDocument/2006/relationships/image" Target="../media/image1911.png"/><Relationship Id="rId23" Type="http://schemas.openxmlformats.org/officeDocument/2006/relationships/image" Target="../media/image2710.png"/><Relationship Id="rId28" Type="http://schemas.openxmlformats.org/officeDocument/2006/relationships/image" Target="../media/image3210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" Type="http://schemas.openxmlformats.org/officeDocument/2006/relationships/image" Target="../media/image1410.png"/><Relationship Id="rId31" Type="http://schemas.openxmlformats.org/officeDocument/2006/relationships/image" Target="../media/image3510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4" Type="http://schemas.openxmlformats.org/officeDocument/2006/relationships/image" Target="../media/image810.png"/><Relationship Id="rId9" Type="http://schemas.openxmlformats.org/officeDocument/2006/relationships/image" Target="../media/image13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.png"/><Relationship Id="rId13" Type="http://schemas.openxmlformats.org/officeDocument/2006/relationships/image" Target="../media/image440.png"/><Relationship Id="rId18" Type="http://schemas.openxmlformats.org/officeDocument/2006/relationships/image" Target="../media/image445.png"/><Relationship Id="rId26" Type="http://schemas.openxmlformats.org/officeDocument/2006/relationships/image" Target="../media/image453.png"/><Relationship Id="rId3" Type="http://schemas.openxmlformats.org/officeDocument/2006/relationships/image" Target="../media/image430.png"/><Relationship Id="rId21" Type="http://schemas.openxmlformats.org/officeDocument/2006/relationships/image" Target="../media/image448.png"/><Relationship Id="rId7" Type="http://schemas.openxmlformats.org/officeDocument/2006/relationships/image" Target="../media/image434.png"/><Relationship Id="rId12" Type="http://schemas.openxmlformats.org/officeDocument/2006/relationships/image" Target="../media/image439.png"/><Relationship Id="rId17" Type="http://schemas.openxmlformats.org/officeDocument/2006/relationships/image" Target="../media/image444.png"/><Relationship Id="rId25" Type="http://schemas.openxmlformats.org/officeDocument/2006/relationships/image" Target="../media/image452.png"/><Relationship Id="rId2" Type="http://schemas.openxmlformats.org/officeDocument/2006/relationships/image" Target="../media/image1.jpeg"/><Relationship Id="rId16" Type="http://schemas.openxmlformats.org/officeDocument/2006/relationships/image" Target="../media/image443.png"/><Relationship Id="rId20" Type="http://schemas.openxmlformats.org/officeDocument/2006/relationships/image" Target="../media/image447.png"/><Relationship Id="rId29" Type="http://schemas.openxmlformats.org/officeDocument/2006/relationships/image" Target="../media/image4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3.png"/><Relationship Id="rId11" Type="http://schemas.openxmlformats.org/officeDocument/2006/relationships/image" Target="../media/image438.png"/><Relationship Id="rId24" Type="http://schemas.openxmlformats.org/officeDocument/2006/relationships/image" Target="../media/image451.png"/><Relationship Id="rId5" Type="http://schemas.openxmlformats.org/officeDocument/2006/relationships/image" Target="../media/image432.png"/><Relationship Id="rId15" Type="http://schemas.openxmlformats.org/officeDocument/2006/relationships/image" Target="../media/image442.png"/><Relationship Id="rId23" Type="http://schemas.openxmlformats.org/officeDocument/2006/relationships/image" Target="../media/image450.png"/><Relationship Id="rId28" Type="http://schemas.openxmlformats.org/officeDocument/2006/relationships/image" Target="../media/image455.png"/><Relationship Id="rId10" Type="http://schemas.openxmlformats.org/officeDocument/2006/relationships/image" Target="../media/image437.png"/><Relationship Id="rId19" Type="http://schemas.openxmlformats.org/officeDocument/2006/relationships/image" Target="../media/image446.png"/><Relationship Id="rId31" Type="http://schemas.openxmlformats.org/officeDocument/2006/relationships/image" Target="../media/image458.png"/><Relationship Id="rId4" Type="http://schemas.openxmlformats.org/officeDocument/2006/relationships/image" Target="../media/image431.png"/><Relationship Id="rId9" Type="http://schemas.openxmlformats.org/officeDocument/2006/relationships/image" Target="../media/image436.png"/><Relationship Id="rId14" Type="http://schemas.openxmlformats.org/officeDocument/2006/relationships/image" Target="../media/image441.png"/><Relationship Id="rId22" Type="http://schemas.openxmlformats.org/officeDocument/2006/relationships/image" Target="../media/image449.png"/><Relationship Id="rId27" Type="http://schemas.openxmlformats.org/officeDocument/2006/relationships/image" Target="../media/image454.png"/><Relationship Id="rId30" Type="http://schemas.openxmlformats.org/officeDocument/2006/relationships/image" Target="../media/image4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7" Type="http://schemas.openxmlformats.org/officeDocument/2006/relationships/image" Target="../media/image102.png"/><Relationship Id="rId12" Type="http://schemas.openxmlformats.org/officeDocument/2006/relationships/image" Target="../media/image104.png"/><Relationship Id="rId17" Type="http://schemas.openxmlformats.org/officeDocument/2006/relationships/image" Target="../media/image109.png"/><Relationship Id="rId16" Type="http://schemas.openxmlformats.org/officeDocument/2006/relationships/image" Target="../media/image108.png"/><Relationship Id="rId20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3.png"/><Relationship Id="rId15" Type="http://schemas.openxmlformats.org/officeDocument/2006/relationships/image" Target="../media/image107.png"/><Relationship Id="rId10" Type="http://schemas.openxmlformats.org/officeDocument/2006/relationships/image" Target="../media/image100.png"/><Relationship Id="rId19" Type="http://schemas.openxmlformats.org/officeDocument/2006/relationships/image" Target="../media/image111.png"/><Relationship Id="rId9" Type="http://schemas.openxmlformats.org/officeDocument/2006/relationships/image" Target="../media/image98.png"/><Relationship Id="rId4" Type="http://schemas.openxmlformats.org/officeDocument/2006/relationships/image" Target="../media/image99.png"/><Relationship Id="rId14" Type="http://schemas.openxmlformats.org/officeDocument/2006/relationships/image" Target="../media/image10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3" Type="http://schemas.openxmlformats.org/officeDocument/2006/relationships/image" Target="../media/image113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160.png"/><Relationship Id="rId2" Type="http://schemas.openxmlformats.org/officeDocument/2006/relationships/image" Target="../media/image1.jpeg"/><Relationship Id="rId16" Type="http://schemas.openxmlformats.org/officeDocument/2006/relationships/image" Target="../media/image1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140.png"/><Relationship Id="rId4" Type="http://schemas.openxmlformats.org/officeDocument/2006/relationships/image" Target="../media/image1130.png"/><Relationship Id="rId1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3" Type="http://schemas.openxmlformats.org/officeDocument/2006/relationships/image" Target="../media/image118.png"/><Relationship Id="rId7" Type="http://schemas.openxmlformats.org/officeDocument/2006/relationships/image" Target="../media/image124.png"/><Relationship Id="rId12" Type="http://schemas.openxmlformats.org/officeDocument/2006/relationships/image" Target="../media/image1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129.png"/><Relationship Id="rId5" Type="http://schemas.openxmlformats.org/officeDocument/2006/relationships/image" Target="../media/image125.png"/><Relationship Id="rId10" Type="http://schemas.openxmlformats.org/officeDocument/2006/relationships/image" Target="../media/image128.png"/><Relationship Id="rId4" Type="http://schemas.openxmlformats.org/officeDocument/2006/relationships/image" Target="../media/image3.jpe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5.png"/><Relationship Id="rId7" Type="http://schemas.openxmlformats.org/officeDocument/2006/relationships/image" Target="../media/image1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40.png"/><Relationship Id="rId4" Type="http://schemas.openxmlformats.org/officeDocument/2006/relationships/image" Target="../media/image139.png"/><Relationship Id="rId9" Type="http://schemas.openxmlformats.org/officeDocument/2006/relationships/image" Target="../media/image1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3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38.png"/><Relationship Id="rId5" Type="http://schemas.openxmlformats.org/officeDocument/2006/relationships/image" Target="../media/image147.png"/><Relationship Id="rId10" Type="http://schemas.openxmlformats.org/officeDocument/2006/relationships/image" Target="../media/image133.png"/><Relationship Id="rId4" Type="http://schemas.openxmlformats.org/officeDocument/2006/relationships/image" Target="../media/image146.png"/><Relationship Id="rId9" Type="http://schemas.openxmlformats.org/officeDocument/2006/relationships/image" Target="../media/image1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380.png"/><Relationship Id="rId7" Type="http://schemas.openxmlformats.org/officeDocument/2006/relationships/image" Target="../media/image159.png"/><Relationship Id="rId12" Type="http://schemas.openxmlformats.org/officeDocument/2006/relationships/image" Target="../media/image1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5" Type="http://schemas.openxmlformats.org/officeDocument/2006/relationships/image" Target="../media/image156.png"/><Relationship Id="rId10" Type="http://schemas.openxmlformats.org/officeDocument/2006/relationships/image" Target="../media/image162.png"/><Relationship Id="rId4" Type="http://schemas.openxmlformats.org/officeDocument/2006/relationships/image" Target="../media/image1430.png"/><Relationship Id="rId9" Type="http://schemas.openxmlformats.org/officeDocument/2006/relationships/image" Target="../media/image161.png"/><Relationship Id="rId14" Type="http://schemas.openxmlformats.org/officeDocument/2006/relationships/image" Target="../media/image1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03621" y="691029"/>
            <a:ext cx="30731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b="1" i="1" dirty="0"/>
              <a:t>I. </a:t>
            </a:r>
            <a:r>
              <a:rPr lang="fr-FR" sz="2200" b="1" i="1" u="sng" dirty="0" err="1"/>
              <a:t>Study</a:t>
            </a:r>
            <a:r>
              <a:rPr lang="fr-FR" sz="2200" b="1" i="1" u="sng" dirty="0"/>
              <a:t> of </a:t>
            </a:r>
            <a:r>
              <a:rPr lang="fr-FR" sz="2200" b="1" i="1" u="sng" dirty="0" err="1"/>
              <a:t>conductors</a:t>
            </a:r>
            <a:endParaRPr lang="fr-FR" sz="2200" b="1" i="1" u="sng" dirty="0"/>
          </a:p>
        </p:txBody>
      </p:sp>
      <p:sp>
        <p:nvSpPr>
          <p:cNvPr id="3" name="Rectangle 2"/>
          <p:cNvSpPr/>
          <p:nvPr/>
        </p:nvSpPr>
        <p:spPr>
          <a:xfrm>
            <a:off x="303621" y="1172071"/>
            <a:ext cx="4472315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900" b="1" i="1" u="sng" dirty="0">
                <a:solidFill>
                  <a:srgbClr val="000000"/>
                </a:solidFill>
              </a:rPr>
              <a:t>I.1. </a:t>
            </a:r>
            <a:r>
              <a:rPr lang="fr-FR" sz="1900" b="1" i="1" u="sng" dirty="0" err="1">
                <a:solidFill>
                  <a:srgbClr val="000000"/>
                </a:solidFill>
              </a:rPr>
              <a:t>Conductor</a:t>
            </a:r>
            <a:r>
              <a:rPr lang="fr-FR" sz="1900" b="1" i="1" u="sng" dirty="0">
                <a:solidFill>
                  <a:srgbClr val="000000"/>
                </a:solidFill>
              </a:rPr>
              <a:t> in </a:t>
            </a:r>
            <a:r>
              <a:rPr lang="fr-FR" sz="1900" b="1" i="1" u="sng" dirty="0" err="1">
                <a:solidFill>
                  <a:srgbClr val="000000"/>
                </a:solidFill>
              </a:rPr>
              <a:t>electrostatic</a:t>
            </a:r>
            <a:r>
              <a:rPr lang="fr-FR" sz="1900" b="1" i="1" u="sng" dirty="0">
                <a:solidFill>
                  <a:srgbClr val="000000"/>
                </a:solidFill>
              </a:rPr>
              <a:t> </a:t>
            </a:r>
            <a:r>
              <a:rPr lang="fr-FR" sz="1900" b="1" i="1" u="sng" dirty="0" err="1">
                <a:solidFill>
                  <a:srgbClr val="000000"/>
                </a:solidFill>
              </a:rPr>
              <a:t>equilibrium</a:t>
            </a:r>
            <a:r>
              <a:rPr lang="fr-FR" sz="1900" b="1" i="1" u="sng" dirty="0">
                <a:solidFill>
                  <a:srgbClr val="000000"/>
                </a:solidFill>
              </a:rPr>
              <a:t>: </a:t>
            </a:r>
            <a:endParaRPr lang="fr-FR" sz="1900" i="1" u="sng" dirty="0"/>
          </a:p>
        </p:txBody>
      </p:sp>
      <p:sp>
        <p:nvSpPr>
          <p:cNvPr id="7" name="Rectangle 6"/>
          <p:cNvSpPr/>
          <p:nvPr/>
        </p:nvSpPr>
        <p:spPr>
          <a:xfrm>
            <a:off x="402228" y="1515748"/>
            <a:ext cx="834623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conductor is a medium (</a:t>
            </a:r>
            <a:r>
              <a:rPr lang="fr-FR" dirty="0" err="1"/>
              <a:t>materials</a:t>
            </a:r>
            <a:r>
              <a:rPr lang="fr-FR" dirty="0"/>
              <a:t> or substances)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in which there are free charges (positive or negative) that can be set in motion under the action of an electric field.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73764" y="2353877"/>
            <a:ext cx="8424936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 conductor is said to be in electrostatic equilibrium if no electrical charge is moving inside of this conductor.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78023" y="3181734"/>
                <a:ext cx="6984776" cy="464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fr-FR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The electrons are not subjected to any macroscopic force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023" y="3181734"/>
                <a:ext cx="6984776" cy="464166"/>
              </a:xfrm>
              <a:prstGeom prst="rect">
                <a:avLst/>
              </a:prstGeom>
              <a:blipFill rotWithShape="0"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351992" y="3663450"/>
            <a:ext cx="1636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sng">
                <a:solidFill>
                  <a:srgbClr val="000000"/>
                </a:solidFill>
              </a:rPr>
              <a:t>I.2. Properties:</a:t>
            </a:r>
            <a:endParaRPr lang="fr-FR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402228" y="4072878"/>
                <a:ext cx="6557949" cy="427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/>
                  <a:t>The electric field is zero inside an equilibrium conductor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8" y="4072878"/>
                <a:ext cx="6557949" cy="427040"/>
              </a:xfrm>
              <a:prstGeom prst="rect">
                <a:avLst/>
              </a:prstGeom>
              <a:blipFill>
                <a:blip r:embed="rId4"/>
                <a:stretch>
                  <a:fillRect l="-651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02228" y="4499918"/>
                <a:ext cx="8344079" cy="427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A conductor in equilibrium constitutes an equipotential volume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  <m:r>
                          <a:rPr lang="fr-F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⟹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𝑐𝑡𝑠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228" y="4499918"/>
                <a:ext cx="8344079" cy="427040"/>
              </a:xfrm>
              <a:prstGeom prst="rect">
                <a:avLst/>
              </a:prstGeom>
              <a:blipFill rotWithShape="0">
                <a:blip r:embed="rId5"/>
                <a:stretch>
                  <a:fillRect l="-511" b="-18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ZoneTexte 40"/>
          <p:cNvSpPr txBox="1"/>
          <p:nvPr/>
        </p:nvSpPr>
        <p:spPr>
          <a:xfrm>
            <a:off x="402228" y="4865367"/>
            <a:ext cx="748214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total charge is zero in any internal region of an equilibrium conductor.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27584" y="5219980"/>
                <a:ext cx="5512791" cy="765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∯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19980"/>
                <a:ext cx="5512791" cy="7659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Forme libre 1"/>
              <p:cNvSpPr/>
              <p:nvPr/>
            </p:nvSpPr>
            <p:spPr>
              <a:xfrm>
                <a:off x="6588224" y="5424911"/>
                <a:ext cx="2210185" cy="1028425"/>
              </a:xfrm>
              <a:custGeom>
                <a:avLst/>
                <a:gdLst>
                  <a:gd name="connsiteX0" fmla="*/ 1430065 w 1883885"/>
                  <a:gd name="connsiteY0" fmla="*/ 16376 h 890028"/>
                  <a:gd name="connsiteX1" fmla="*/ 287065 w 1883885"/>
                  <a:gd name="connsiteY1" fmla="*/ 81690 h 890028"/>
                  <a:gd name="connsiteX2" fmla="*/ 91122 w 1883885"/>
                  <a:gd name="connsiteY2" fmla="*/ 332062 h 890028"/>
                  <a:gd name="connsiteX3" fmla="*/ 25807 w 1883885"/>
                  <a:gd name="connsiteY3" fmla="*/ 615090 h 890028"/>
                  <a:gd name="connsiteX4" fmla="*/ 515665 w 1883885"/>
                  <a:gd name="connsiteY4" fmla="*/ 887233 h 890028"/>
                  <a:gd name="connsiteX5" fmla="*/ 1103493 w 1883885"/>
                  <a:gd name="connsiteY5" fmla="*/ 756605 h 890028"/>
                  <a:gd name="connsiteX6" fmla="*/ 1517150 w 1883885"/>
                  <a:gd name="connsiteY6" fmla="*/ 887233 h 890028"/>
                  <a:gd name="connsiteX7" fmla="*/ 1843722 w 1883885"/>
                  <a:gd name="connsiteY7" fmla="*/ 604205 h 890028"/>
                  <a:gd name="connsiteX8" fmla="*/ 1832836 w 1883885"/>
                  <a:gd name="connsiteY8" fmla="*/ 59919 h 890028"/>
                  <a:gd name="connsiteX9" fmla="*/ 1430065 w 1883885"/>
                  <a:gd name="connsiteY9" fmla="*/ 16376 h 89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3885" h="890028">
                    <a:moveTo>
                      <a:pt x="1430065" y="16376"/>
                    </a:moveTo>
                    <a:cubicBezTo>
                      <a:pt x="1172437" y="20004"/>
                      <a:pt x="510222" y="29076"/>
                      <a:pt x="287065" y="81690"/>
                    </a:cubicBezTo>
                    <a:cubicBezTo>
                      <a:pt x="63908" y="134304"/>
                      <a:pt x="134665" y="243162"/>
                      <a:pt x="91122" y="332062"/>
                    </a:cubicBezTo>
                    <a:cubicBezTo>
                      <a:pt x="47579" y="420962"/>
                      <a:pt x="-44950" y="522562"/>
                      <a:pt x="25807" y="615090"/>
                    </a:cubicBezTo>
                    <a:cubicBezTo>
                      <a:pt x="96564" y="707618"/>
                      <a:pt x="336051" y="863647"/>
                      <a:pt x="515665" y="887233"/>
                    </a:cubicBezTo>
                    <a:cubicBezTo>
                      <a:pt x="695279" y="910819"/>
                      <a:pt x="936579" y="756605"/>
                      <a:pt x="1103493" y="756605"/>
                    </a:cubicBezTo>
                    <a:cubicBezTo>
                      <a:pt x="1270407" y="756605"/>
                      <a:pt x="1393778" y="912633"/>
                      <a:pt x="1517150" y="887233"/>
                    </a:cubicBezTo>
                    <a:cubicBezTo>
                      <a:pt x="1640522" y="861833"/>
                      <a:pt x="1791108" y="742091"/>
                      <a:pt x="1843722" y="604205"/>
                    </a:cubicBezTo>
                    <a:cubicBezTo>
                      <a:pt x="1896336" y="466319"/>
                      <a:pt x="1901779" y="157891"/>
                      <a:pt x="1832836" y="59919"/>
                    </a:cubicBezTo>
                    <a:cubicBezTo>
                      <a:pt x="1763893" y="-38053"/>
                      <a:pt x="1687693" y="12748"/>
                      <a:pt x="1430065" y="16376"/>
                    </a:cubicBezTo>
                    <a:close/>
                  </a:path>
                </a:pathLst>
              </a:custGeom>
              <a:blipFill>
                <a:blip r:embed="rId7"/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acc>
                      <m:r>
                        <a:rPr lang="fr-F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r-F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fr-F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𝑪𝒕𝒔</m:t>
                      </m:r>
                    </m:oMath>
                  </m:oMathPara>
                </a14:m>
                <a:endParaRPr lang="fr-FR" sz="1600" b="1" dirty="0">
                  <a:solidFill>
                    <a:schemeClr val="tx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fr-FR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fr-F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sz="1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FR" sz="1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nary>
                    </m:oMath>
                  </m:oMathPara>
                </a14:m>
                <a:endParaRPr lang="fr-FR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Forme libr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5424911"/>
                <a:ext cx="2210185" cy="1028425"/>
              </a:xfrm>
              <a:custGeom>
                <a:avLst/>
                <a:gdLst>
                  <a:gd name="connsiteX0" fmla="*/ 1430065 w 1883885"/>
                  <a:gd name="connsiteY0" fmla="*/ 16376 h 890028"/>
                  <a:gd name="connsiteX1" fmla="*/ 287065 w 1883885"/>
                  <a:gd name="connsiteY1" fmla="*/ 81690 h 890028"/>
                  <a:gd name="connsiteX2" fmla="*/ 91122 w 1883885"/>
                  <a:gd name="connsiteY2" fmla="*/ 332062 h 890028"/>
                  <a:gd name="connsiteX3" fmla="*/ 25807 w 1883885"/>
                  <a:gd name="connsiteY3" fmla="*/ 615090 h 890028"/>
                  <a:gd name="connsiteX4" fmla="*/ 515665 w 1883885"/>
                  <a:gd name="connsiteY4" fmla="*/ 887233 h 890028"/>
                  <a:gd name="connsiteX5" fmla="*/ 1103493 w 1883885"/>
                  <a:gd name="connsiteY5" fmla="*/ 756605 h 890028"/>
                  <a:gd name="connsiteX6" fmla="*/ 1517150 w 1883885"/>
                  <a:gd name="connsiteY6" fmla="*/ 887233 h 890028"/>
                  <a:gd name="connsiteX7" fmla="*/ 1843722 w 1883885"/>
                  <a:gd name="connsiteY7" fmla="*/ 604205 h 890028"/>
                  <a:gd name="connsiteX8" fmla="*/ 1832836 w 1883885"/>
                  <a:gd name="connsiteY8" fmla="*/ 59919 h 890028"/>
                  <a:gd name="connsiteX9" fmla="*/ 1430065 w 1883885"/>
                  <a:gd name="connsiteY9" fmla="*/ 16376 h 890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83885" h="890028">
                    <a:moveTo>
                      <a:pt x="1430065" y="16376"/>
                    </a:moveTo>
                    <a:cubicBezTo>
                      <a:pt x="1172437" y="20004"/>
                      <a:pt x="510222" y="29076"/>
                      <a:pt x="287065" y="81690"/>
                    </a:cubicBezTo>
                    <a:cubicBezTo>
                      <a:pt x="63908" y="134304"/>
                      <a:pt x="134665" y="243162"/>
                      <a:pt x="91122" y="332062"/>
                    </a:cubicBezTo>
                    <a:cubicBezTo>
                      <a:pt x="47579" y="420962"/>
                      <a:pt x="-44950" y="522562"/>
                      <a:pt x="25807" y="615090"/>
                    </a:cubicBezTo>
                    <a:cubicBezTo>
                      <a:pt x="96564" y="707618"/>
                      <a:pt x="336051" y="863647"/>
                      <a:pt x="515665" y="887233"/>
                    </a:cubicBezTo>
                    <a:cubicBezTo>
                      <a:pt x="695279" y="910819"/>
                      <a:pt x="936579" y="756605"/>
                      <a:pt x="1103493" y="756605"/>
                    </a:cubicBezTo>
                    <a:cubicBezTo>
                      <a:pt x="1270407" y="756605"/>
                      <a:pt x="1393778" y="912633"/>
                      <a:pt x="1517150" y="887233"/>
                    </a:cubicBezTo>
                    <a:cubicBezTo>
                      <a:pt x="1640522" y="861833"/>
                      <a:pt x="1791108" y="742091"/>
                      <a:pt x="1843722" y="604205"/>
                    </a:cubicBezTo>
                    <a:cubicBezTo>
                      <a:pt x="1896336" y="466319"/>
                      <a:pt x="1901779" y="157891"/>
                      <a:pt x="1832836" y="59919"/>
                    </a:cubicBezTo>
                    <a:cubicBezTo>
                      <a:pt x="1763893" y="-38053"/>
                      <a:pt x="1687693" y="12748"/>
                      <a:pt x="1430065" y="16376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EFB6806-C33A-4358-1AC0-41EC1F07D205}"/>
              </a:ext>
            </a:extLst>
          </p:cNvPr>
          <p:cNvSpPr/>
          <p:nvPr/>
        </p:nvSpPr>
        <p:spPr>
          <a:xfrm>
            <a:off x="3131840" y="260648"/>
            <a:ext cx="25308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b="1" i="1" u="sng" dirty="0" err="1">
                <a:ea typeface="Calibri" panose="020F0502020204030204" pitchFamily="34" charset="0"/>
              </a:rPr>
              <a:t>Chapter</a:t>
            </a:r>
            <a:r>
              <a:rPr lang="fr-FR" sz="2600" b="1" i="1" u="sng" dirty="0">
                <a:ea typeface="Calibri" panose="020F0502020204030204" pitchFamily="34" charset="0"/>
              </a:rPr>
              <a:t> I: Part III</a:t>
            </a:r>
            <a:endParaRPr lang="fr-FR" sz="2600" i="1" u="sng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60748B5-0266-3F1A-1649-11284AEA5F86}"/>
              </a:ext>
            </a:extLst>
          </p:cNvPr>
          <p:cNvSpPr txBox="1"/>
          <p:nvPr/>
        </p:nvSpPr>
        <p:spPr>
          <a:xfrm>
            <a:off x="467544" y="5877663"/>
            <a:ext cx="66452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injected charges are located on the external surface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9BE28C88-518A-256D-089A-3244FA6A727E}"/>
              </a:ext>
            </a:extLst>
          </p:cNvPr>
          <p:cNvGrpSpPr/>
          <p:nvPr/>
        </p:nvGrpSpPr>
        <p:grpSpPr>
          <a:xfrm>
            <a:off x="6326799" y="5154075"/>
            <a:ext cx="2776554" cy="1568145"/>
            <a:chOff x="5886138" y="1273429"/>
            <a:chExt cx="3452763" cy="1745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xmlns="" id="{C740F6DC-916A-03E3-6ED6-3AE5AC9AAE5A}"/>
                    </a:ext>
                  </a:extLst>
                </p:cNvPr>
                <p:cNvSpPr/>
                <p:nvPr/>
              </p:nvSpPr>
              <p:spPr>
                <a:xfrm>
                  <a:off x="8268224" y="1273429"/>
                  <a:ext cx="510710" cy="41106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740F6DC-916A-03E3-6ED6-3AE5AC9AAE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8224" y="1273429"/>
                  <a:ext cx="510710" cy="4110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xmlns="" id="{A2096D29-4F1F-1C56-E38D-1DC17D4CEFB3}"/>
                    </a:ext>
                  </a:extLst>
                </p:cNvPr>
                <p:cNvSpPr/>
                <p:nvPr/>
              </p:nvSpPr>
              <p:spPr>
                <a:xfrm>
                  <a:off x="7847204" y="1297524"/>
                  <a:ext cx="510710" cy="41106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A2096D29-4F1F-1C56-E38D-1DC17D4CEFB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204" y="1297524"/>
                  <a:ext cx="510710" cy="41106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xmlns="" id="{20514B78-880A-20BB-6D46-0776FC0B79A8}"/>
                    </a:ext>
                  </a:extLst>
                </p:cNvPr>
                <p:cNvSpPr/>
                <p:nvPr/>
              </p:nvSpPr>
              <p:spPr>
                <a:xfrm>
                  <a:off x="7408776" y="1280878"/>
                  <a:ext cx="510710" cy="41106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0514B78-880A-20BB-6D46-0776FC0B79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776" y="1280878"/>
                  <a:ext cx="510710" cy="41106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xmlns="" id="{D28CFD27-29D6-6114-9D69-4C43E0B1BEB6}"/>
                    </a:ext>
                  </a:extLst>
                </p:cNvPr>
                <p:cNvSpPr/>
                <p:nvPr/>
              </p:nvSpPr>
              <p:spPr>
                <a:xfrm>
                  <a:off x="6992807" y="1296309"/>
                  <a:ext cx="510710" cy="41106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D28CFD27-29D6-6114-9D69-4C43E0B1BE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807" y="1296309"/>
                  <a:ext cx="510710" cy="41106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xmlns="" id="{E33DB36C-0BF7-6506-5997-9D1240C75E7C}"/>
                    </a:ext>
                  </a:extLst>
                </p:cNvPr>
                <p:cNvSpPr/>
                <p:nvPr/>
              </p:nvSpPr>
              <p:spPr>
                <a:xfrm>
                  <a:off x="6657730" y="1313536"/>
                  <a:ext cx="510710" cy="411062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E33DB36C-0BF7-6506-5997-9D1240C75E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730" y="1313536"/>
                  <a:ext cx="510710" cy="41106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xmlns="" id="{2C3C2017-3ADD-9F64-B72B-0902DEB6D7E1}"/>
                </a:ext>
              </a:extLst>
            </p:cNvPr>
            <p:cNvGrpSpPr/>
            <p:nvPr/>
          </p:nvGrpSpPr>
          <p:grpSpPr>
            <a:xfrm>
              <a:off x="5886138" y="1274674"/>
              <a:ext cx="3452763" cy="1744081"/>
              <a:chOff x="5886138" y="1274674"/>
              <a:chExt cx="3452763" cy="174408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xmlns="" id="{C1BCB476-DEA1-8D20-BF2A-701BABD83E19}"/>
                      </a:ext>
                    </a:extLst>
                  </p:cNvPr>
                  <p:cNvSpPr/>
                  <p:nvPr/>
                </p:nvSpPr>
                <p:spPr>
                  <a:xfrm>
                    <a:off x="8711632" y="2175501"/>
                    <a:ext cx="510710" cy="411062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C1BCB476-DEA1-8D20-BF2A-701BABD83E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1632" y="2175501"/>
                    <a:ext cx="510710" cy="4110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xmlns="" id="{0149C80F-04B8-B320-D9DD-8BBE9FE1B709}"/>
                  </a:ext>
                </a:extLst>
              </p:cNvPr>
              <p:cNvGrpSpPr/>
              <p:nvPr/>
            </p:nvGrpSpPr>
            <p:grpSpPr>
              <a:xfrm>
                <a:off x="5886138" y="1274674"/>
                <a:ext cx="3452763" cy="1744081"/>
                <a:chOff x="5886138" y="1274674"/>
                <a:chExt cx="3452763" cy="17440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xmlns="" id="{D4A9588E-0E42-31AE-348B-B0DA82BB11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64898" y="2554027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D4A9588E-0E42-31AE-348B-B0DA82BB118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4898" y="2554027"/>
                      <a:ext cx="510710" cy="41106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xmlns="" id="{3860C4D8-D01D-F171-B313-15630C1187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188094" y="2599369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3860C4D8-D01D-F171-B313-15630C11878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8094" y="2599369"/>
                      <a:ext cx="510710" cy="411062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xmlns="" id="{2FC5DFE4-B5AF-1A73-CEBC-E38E463DA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18079" y="2516416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2FC5DFE4-B5AF-1A73-CEBC-E38E463DA35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18079" y="2516416"/>
                      <a:ext cx="510710" cy="411062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xmlns="" id="{2C01FF81-7E63-25EA-42F5-A6D6EE0D84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98877" y="2364843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2C01FF81-7E63-25EA-42F5-A6D6EE0D84F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98877" y="2364843"/>
                      <a:ext cx="510710" cy="411062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xmlns="" id="{F01CC3F7-1594-296F-9BF4-F1951F4B2E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3713" y="1961522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F01CC3F7-1594-296F-9BF4-F1951F4B2E0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83713" y="1961522"/>
                      <a:ext cx="510710" cy="411062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xmlns="" id="{3AA022F2-4300-79A2-1037-6C2101808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18621" y="1742760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3AA022F2-4300-79A2-1037-6C21018089C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621" y="1742760"/>
                      <a:ext cx="510710" cy="411062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xmlns="" id="{BD062410-3ADF-86C6-FF7E-4643E27A3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28190" y="1516404"/>
                      <a:ext cx="510711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BD062410-3ADF-86C6-FF7E-4643E27A30B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28190" y="1516404"/>
                      <a:ext cx="510711" cy="411062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xmlns="" id="{6CD0898D-FB81-6926-FE19-0209479D23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08444" y="1346715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CD0898D-FB81-6926-FE19-0209479D23E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08444" y="1346715"/>
                      <a:ext cx="510710" cy="411062"/>
                    </a:xfrm>
                    <a:prstGeom prst="rect">
                      <a:avLst/>
                    </a:prstGeom>
                    <a:blipFill>
                      <a:blip r:embed="rId2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xmlns="" id="{5B1FA2F9-9DAF-8A17-F79A-1AD832FFA7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3997" y="2494373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5B1FA2F9-9DAF-8A17-F79A-1AD832FFA7B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3997" y="2494373"/>
                      <a:ext cx="510710" cy="411062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xmlns="" id="{24BEBDA7-21A4-72B3-4F0A-6D45627ED7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4676" y="2354598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24BEBDA7-21A4-72B3-4F0A-6D45627ED70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84676" y="2354598"/>
                      <a:ext cx="510710" cy="411062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xmlns="" id="{E528B220-BC8F-6DD2-48E4-A1022F4D64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1202" y="2208985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E528B220-BC8F-6DD2-48E4-A1022F4D649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11202" y="2208985"/>
                      <a:ext cx="510710" cy="411062"/>
                    </a:xfrm>
                    <a:prstGeom prst="rect">
                      <a:avLst/>
                    </a:prstGeom>
                    <a:blipFill>
                      <a:blip r:embed="rId2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xmlns="" id="{D98CDD3F-735B-1744-330C-E9D99369C2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0754" y="1775418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D98CDD3F-735B-1744-330C-E9D99369C21E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70754" y="1775418"/>
                      <a:ext cx="510710" cy="41106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xmlns="" id="{34DC45A3-31C9-B218-39F5-453257CBF1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1560" y="1524721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34DC45A3-31C9-B218-39F5-453257CBF1C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1560" y="1524721"/>
                      <a:ext cx="510710" cy="411062"/>
                    </a:xfrm>
                    <a:prstGeom prst="rect">
                      <a:avLst/>
                    </a:prstGeom>
                    <a:blipFill>
                      <a:blip r:embed="rId2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xmlns="" id="{68B00E4B-104D-5711-D2B7-E4852B00D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54367" y="1396830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68B00E4B-104D-5711-D2B7-E4852B00D71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4367" y="1396830"/>
                      <a:ext cx="510710" cy="411062"/>
                    </a:xfrm>
                    <a:prstGeom prst="rect">
                      <a:avLst/>
                    </a:prstGeom>
                    <a:blipFill>
                      <a:blip r:embed="rId2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xmlns="" id="{9E9B1FDE-8413-F584-69A5-3CADC04402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64404" y="1274674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9E9B1FDE-8413-F584-69A5-3CADC04402A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64404" y="1274674"/>
                      <a:ext cx="510710" cy="411062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xmlns="" id="{98FD4D3A-D48A-EFA1-6FBC-5C2D13761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85425" y="1295031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2" name="Rectangle 41">
                      <a:extLst>
                        <a:ext uri="{FF2B5EF4-FFF2-40B4-BE49-F238E27FC236}">
                          <a16:creationId xmlns:a16="http://schemas.microsoft.com/office/drawing/2014/main" id="{98FD4D3A-D48A-EFA1-6FBC-5C2D13761303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85425" y="1295031"/>
                      <a:ext cx="510710" cy="411062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xmlns="" id="{716C1131-4583-33E1-C8D8-3F5DFBCB16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25858" y="2477257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Rectangle 42">
                      <a:extLst>
                        <a:ext uri="{FF2B5EF4-FFF2-40B4-BE49-F238E27FC236}">
                          <a16:creationId xmlns:a16="http://schemas.microsoft.com/office/drawing/2014/main" id="{716C1131-4583-33E1-C8D8-3F5DFBCB1611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5858" y="2477257"/>
                      <a:ext cx="510710" cy="411062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xmlns="" id="{4704AD85-3642-5956-22F1-F4F1C90725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73703" y="2479056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4704AD85-3642-5956-22F1-F4F1C907256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3703" y="2479056"/>
                      <a:ext cx="510710" cy="411062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xmlns="" id="{FD5E73DF-5C11-2DD9-D41A-75A95A1847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24769" y="2510443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FD5E73DF-5C11-2DD9-D41A-75A95A1847ED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24769" y="2510443"/>
                      <a:ext cx="510710" cy="411062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xmlns="" id="{F639AF3B-482A-E291-68EC-94F583F101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4826" y="2607693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F639AF3B-482A-E291-68EC-94F583F1015A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4826" y="2607693"/>
                      <a:ext cx="510710" cy="411062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xmlns="" id="{10B26568-8116-34D4-CDF4-EF57840D54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55701" y="2563871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10B26568-8116-34D4-CDF4-EF57840D548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5701" y="2563871"/>
                      <a:ext cx="510710" cy="41106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xmlns="" id="{8BB0095B-9C40-E860-5CD2-9F8EE19A3F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5475" y="2518596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BB0095B-9C40-E860-5CD2-9F8EE19A3FC0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5475" y="2518596"/>
                      <a:ext cx="510710" cy="41106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xmlns="" id="{270CE8D5-D3C7-B5FC-0603-A6C763777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86138" y="1974665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9" name="Rectangle 48">
                      <a:extLst>
                        <a:ext uri="{FF2B5EF4-FFF2-40B4-BE49-F238E27FC236}">
                          <a16:creationId xmlns:a16="http://schemas.microsoft.com/office/drawing/2014/main" id="{270CE8D5-D3C7-B5FC-0603-A6C763777548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6138" y="1974665"/>
                      <a:ext cx="510710" cy="41106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xmlns="" id="{FEA8D7C8-B674-1099-D13A-13FC5903D4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28580" y="1295958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FEA8D7C8-B674-1099-D13A-13FC5903D40C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28580" y="1295958"/>
                      <a:ext cx="510710" cy="41106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xmlns="" id="{4A3CECED-856D-9BEB-DDEB-E0C5E6C616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86062" y="1296310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Rectangle 50">
                      <a:extLst>
                        <a:ext uri="{FF2B5EF4-FFF2-40B4-BE49-F238E27FC236}">
                          <a16:creationId xmlns:a16="http://schemas.microsoft.com/office/drawing/2014/main" id="{4A3CECED-856D-9BEB-DDEB-E0C5E6C6164B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6062" y="1296310"/>
                      <a:ext cx="510710" cy="411062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xmlns="" id="{5F76CC06-8CDC-C0E0-CAF1-6C6099F96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1786" y="1350740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5F76CC06-8CDC-C0E0-CAF1-6C6099F960C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61786" y="1350740"/>
                      <a:ext cx="510710" cy="41106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xmlns="" id="{D2E17859-49A6-A938-CD93-28DE3A8A5D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25606" y="1302826"/>
                      <a:ext cx="510710" cy="411062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Rectangle 52">
                      <a:extLst>
                        <a:ext uri="{FF2B5EF4-FFF2-40B4-BE49-F238E27FC236}">
                          <a16:creationId xmlns:a16="http://schemas.microsoft.com/office/drawing/2014/main" id="{D2E17859-49A6-A938-CD93-28DE3A8A5D9F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25606" y="1302826"/>
                      <a:ext cx="510710" cy="41106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</p:spTree>
    <p:extLst>
      <p:ext uri="{BB962C8B-B14F-4D97-AF65-F5344CB8AC3E}">
        <p14:creationId xmlns:p14="http://schemas.microsoft.com/office/powerpoint/2010/main" val="81794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  <p:bldP spid="10" grpId="0"/>
      <p:bldP spid="23" grpId="0"/>
      <p:bldP spid="38" grpId="0"/>
      <p:bldP spid="25" grpId="0"/>
      <p:bldP spid="26" grpId="0"/>
      <p:bldP spid="41" grpId="0"/>
      <p:bldP spid="27" grpId="0"/>
      <p:bldP spid="2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necteur droit 27"/>
          <p:cNvCxnSpPr/>
          <p:nvPr/>
        </p:nvCxnSpPr>
        <p:spPr>
          <a:xfrm>
            <a:off x="1691680" y="1481715"/>
            <a:ext cx="3096344" cy="4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Ellipse 2"/>
          <p:cNvSpPr/>
          <p:nvPr/>
        </p:nvSpPr>
        <p:spPr>
          <a:xfrm>
            <a:off x="1331640" y="1299272"/>
            <a:ext cx="360040" cy="360040"/>
          </a:xfrm>
          <a:prstGeom prst="ellipse">
            <a:avLst/>
          </a:prstGeom>
          <a:gradFill>
            <a:gsLst>
              <a:gs pos="42000">
                <a:schemeClr val="bg1"/>
              </a:gs>
              <a:gs pos="99000">
                <a:srgbClr val="00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1501027" y="701093"/>
            <a:ext cx="0" cy="54165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1507555" y="1685516"/>
            <a:ext cx="0" cy="54165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>
            <a:stCxn id="3" idx="6"/>
          </p:cNvCxnSpPr>
          <p:nvPr/>
        </p:nvCxnSpPr>
        <p:spPr>
          <a:xfrm>
            <a:off x="1691680" y="1479292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683568" y="1466977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1649586" y="967072"/>
            <a:ext cx="423400" cy="36608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909233" y="1618006"/>
            <a:ext cx="462078" cy="394772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 flipV="1">
            <a:off x="971600" y="929386"/>
            <a:ext cx="412767" cy="414403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 flipV="1">
            <a:off x="1660219" y="1618005"/>
            <a:ext cx="412767" cy="414403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Ellipse 19"/>
              <p:cNvSpPr/>
              <p:nvPr/>
            </p:nvSpPr>
            <p:spPr>
              <a:xfrm>
                <a:off x="4788024" y="967072"/>
                <a:ext cx="1728192" cy="100811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sz="15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a:rPr lang="fr-F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fr-FR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sz="1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fr-F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fr-FR" sz="15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5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𝐶𝑡𝑠</m:t>
                      </m:r>
                    </m:oMath>
                  </m:oMathPara>
                </a14:m>
                <a:endParaRPr lang="fr-FR" sz="15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Ellips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967072"/>
                <a:ext cx="1728192" cy="1008112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3000239" y="1076946"/>
                <a:ext cx="5276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239" y="1076946"/>
                <a:ext cx="52764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747" r="-5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5652120" y="620688"/>
                <a:ext cx="392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620688"/>
                <a:ext cx="392608" cy="276999"/>
              </a:xfrm>
              <a:prstGeom prst="rect">
                <a:avLst/>
              </a:prstGeom>
              <a:blipFill rotWithShape="0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Ellipse 30"/>
          <p:cNvSpPr/>
          <p:nvPr/>
        </p:nvSpPr>
        <p:spPr>
          <a:xfrm>
            <a:off x="1331640" y="3176926"/>
            <a:ext cx="360040" cy="360040"/>
          </a:xfrm>
          <a:prstGeom prst="ellipse">
            <a:avLst/>
          </a:prstGeom>
          <a:gradFill>
            <a:gsLst>
              <a:gs pos="42000">
                <a:schemeClr val="bg1"/>
              </a:gs>
              <a:gs pos="99000">
                <a:srgbClr val="00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32" name="Ellipse 31"/>
          <p:cNvSpPr/>
          <p:nvPr/>
        </p:nvSpPr>
        <p:spPr>
          <a:xfrm>
            <a:off x="3995936" y="2852936"/>
            <a:ext cx="172819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786121" y="2527588"/>
                <a:ext cx="392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6121" y="2527588"/>
                <a:ext cx="392608" cy="276999"/>
              </a:xfrm>
              <a:prstGeom prst="rect">
                <a:avLst/>
              </a:prstGeom>
              <a:blipFill rotWithShape="0"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rc 34"/>
          <p:cNvSpPr/>
          <p:nvPr/>
        </p:nvSpPr>
        <p:spPr>
          <a:xfrm rot="19951888">
            <a:off x="1214545" y="4107358"/>
            <a:ext cx="2726379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8" name="Groupe 97"/>
          <p:cNvGrpSpPr/>
          <p:nvPr/>
        </p:nvGrpSpPr>
        <p:grpSpPr>
          <a:xfrm>
            <a:off x="1507554" y="2846317"/>
            <a:ext cx="2689667" cy="999509"/>
            <a:chOff x="1507554" y="2846317"/>
            <a:chExt cx="2689667" cy="999509"/>
          </a:xfrm>
        </p:grpSpPr>
        <p:sp>
          <p:nvSpPr>
            <p:cNvPr id="36" name="Arc 35"/>
            <p:cNvSpPr/>
            <p:nvPr/>
          </p:nvSpPr>
          <p:spPr>
            <a:xfrm>
              <a:off x="1507554" y="2848138"/>
              <a:ext cx="2689667" cy="997688"/>
            </a:xfrm>
            <a:prstGeom prst="arc">
              <a:avLst>
                <a:gd name="adj1" fmla="val 11396599"/>
                <a:gd name="adj2" fmla="val 2092726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>
              <a:off x="2713317" y="2846317"/>
              <a:ext cx="2124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e 98"/>
          <p:cNvGrpSpPr/>
          <p:nvPr/>
        </p:nvGrpSpPr>
        <p:grpSpPr>
          <a:xfrm>
            <a:off x="1787375" y="3356900"/>
            <a:ext cx="2108931" cy="92"/>
            <a:chOff x="1787375" y="3356900"/>
            <a:chExt cx="2108931" cy="92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1787375" y="3356900"/>
              <a:ext cx="2108931" cy="4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avec flèche 39"/>
            <p:cNvCxnSpPr/>
            <p:nvPr/>
          </p:nvCxnSpPr>
          <p:spPr>
            <a:xfrm>
              <a:off x="2710425" y="3356992"/>
              <a:ext cx="2124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e 99"/>
          <p:cNvGrpSpPr/>
          <p:nvPr/>
        </p:nvGrpSpPr>
        <p:grpSpPr>
          <a:xfrm>
            <a:off x="1564255" y="2913696"/>
            <a:ext cx="2632965" cy="981323"/>
            <a:chOff x="1564255" y="2913696"/>
            <a:chExt cx="2632965" cy="981323"/>
          </a:xfrm>
        </p:grpSpPr>
        <p:sp>
          <p:nvSpPr>
            <p:cNvPr id="37" name="Arc 36"/>
            <p:cNvSpPr/>
            <p:nvPr/>
          </p:nvSpPr>
          <p:spPr>
            <a:xfrm rot="10800000">
              <a:off x="1564255" y="2913696"/>
              <a:ext cx="2632965" cy="981323"/>
            </a:xfrm>
            <a:prstGeom prst="arc">
              <a:avLst>
                <a:gd name="adj1" fmla="val 11396599"/>
                <a:gd name="adj2" fmla="val 21129382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avec flèche 41"/>
            <p:cNvCxnSpPr/>
            <p:nvPr/>
          </p:nvCxnSpPr>
          <p:spPr>
            <a:xfrm>
              <a:off x="2699792" y="3892947"/>
              <a:ext cx="2124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Connecteur droit avec flèche 43"/>
          <p:cNvCxnSpPr/>
          <p:nvPr/>
        </p:nvCxnSpPr>
        <p:spPr>
          <a:xfrm flipV="1">
            <a:off x="1490394" y="2594380"/>
            <a:ext cx="0" cy="541650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1496922" y="3578803"/>
            <a:ext cx="0" cy="54165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>
            <a:off x="672935" y="3360264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 flipV="1">
            <a:off x="898600" y="3511293"/>
            <a:ext cx="462078" cy="394772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 flipH="1" flipV="1">
            <a:off x="960967" y="2822673"/>
            <a:ext cx="412767" cy="414403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4148795" y="299695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795" y="2996952"/>
                <a:ext cx="2260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4086787" y="34290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787" y="3429000"/>
                <a:ext cx="22602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4014779" y="32129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779" y="3212976"/>
                <a:ext cx="22602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ZoneTexte 51"/>
              <p:cNvSpPr txBox="1"/>
              <p:nvPr/>
            </p:nvSpPr>
            <p:spPr>
              <a:xfrm>
                <a:off x="5361665" y="299695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2" name="ZoneTexte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65" y="2996952"/>
                <a:ext cx="22602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ZoneTexte 52"/>
              <p:cNvSpPr txBox="1"/>
              <p:nvPr/>
            </p:nvSpPr>
            <p:spPr>
              <a:xfrm>
                <a:off x="5476838" y="321652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3" name="ZoneTexte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838" y="3216527"/>
                <a:ext cx="22602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/>
              <p:cNvSpPr txBox="1"/>
              <p:nvPr/>
            </p:nvSpPr>
            <p:spPr>
              <a:xfrm>
                <a:off x="5423673" y="34261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4" name="ZoneTexte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3673" y="3426177"/>
                <a:ext cx="22602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4324" r="-18919"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Ellipse 54"/>
          <p:cNvSpPr/>
          <p:nvPr/>
        </p:nvSpPr>
        <p:spPr>
          <a:xfrm>
            <a:off x="1270265" y="4933745"/>
            <a:ext cx="360040" cy="360040"/>
          </a:xfrm>
          <a:prstGeom prst="ellipse">
            <a:avLst/>
          </a:prstGeom>
          <a:gradFill>
            <a:gsLst>
              <a:gs pos="42000">
                <a:schemeClr val="bg1"/>
              </a:gs>
              <a:gs pos="99000">
                <a:srgbClr val="00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56" name="Ellipse 55"/>
          <p:cNvSpPr/>
          <p:nvPr/>
        </p:nvSpPr>
        <p:spPr>
          <a:xfrm>
            <a:off x="3322693" y="4609755"/>
            <a:ext cx="172819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4724746" y="4284407"/>
                <a:ext cx="3926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46" y="4284407"/>
                <a:ext cx="392608" cy="276999"/>
              </a:xfrm>
              <a:prstGeom prst="rect">
                <a:avLst/>
              </a:prstGeom>
              <a:blipFill rotWithShape="0">
                <a:blip r:embed="rId1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e 11"/>
          <p:cNvGrpSpPr/>
          <p:nvPr/>
        </p:nvGrpSpPr>
        <p:grpSpPr>
          <a:xfrm>
            <a:off x="1414280" y="4826429"/>
            <a:ext cx="2315521" cy="919883"/>
            <a:chOff x="1414280" y="4826429"/>
            <a:chExt cx="2315521" cy="919883"/>
          </a:xfrm>
        </p:grpSpPr>
        <p:sp>
          <p:nvSpPr>
            <p:cNvPr id="59" name="Arc 58"/>
            <p:cNvSpPr/>
            <p:nvPr/>
          </p:nvSpPr>
          <p:spPr>
            <a:xfrm>
              <a:off x="1414280" y="4831912"/>
              <a:ext cx="2315521" cy="914400"/>
            </a:xfrm>
            <a:prstGeom prst="arc">
              <a:avLst>
                <a:gd name="adj1" fmla="val 11805320"/>
                <a:gd name="adj2" fmla="val 20114316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1" name="Connecteur droit avec flèche 60"/>
            <p:cNvCxnSpPr/>
            <p:nvPr/>
          </p:nvCxnSpPr>
          <p:spPr>
            <a:xfrm>
              <a:off x="2556245" y="4826429"/>
              <a:ext cx="2124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4"/>
          <p:cNvGrpSpPr/>
          <p:nvPr/>
        </p:nvGrpSpPr>
        <p:grpSpPr>
          <a:xfrm>
            <a:off x="1726000" y="5113719"/>
            <a:ext cx="1596693" cy="92"/>
            <a:chOff x="1726000" y="5113719"/>
            <a:chExt cx="1596693" cy="92"/>
          </a:xfrm>
        </p:grpSpPr>
        <p:cxnSp>
          <p:nvCxnSpPr>
            <p:cNvPr id="57" name="Connecteur droit 56"/>
            <p:cNvCxnSpPr>
              <a:endCxn id="56" idx="2"/>
            </p:cNvCxnSpPr>
            <p:nvPr/>
          </p:nvCxnSpPr>
          <p:spPr>
            <a:xfrm>
              <a:off x="1726000" y="5113719"/>
              <a:ext cx="1596693" cy="92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>
              <a:off x="2574619" y="5113811"/>
              <a:ext cx="2124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1460349" y="4485431"/>
            <a:ext cx="2258819" cy="919776"/>
            <a:chOff x="1460349" y="4485431"/>
            <a:chExt cx="2258819" cy="919776"/>
          </a:xfrm>
        </p:grpSpPr>
        <p:sp>
          <p:nvSpPr>
            <p:cNvPr id="60" name="Arc 59"/>
            <p:cNvSpPr/>
            <p:nvPr/>
          </p:nvSpPr>
          <p:spPr>
            <a:xfrm rot="10800000">
              <a:off x="1460349" y="4485431"/>
              <a:ext cx="2258819" cy="914400"/>
            </a:xfrm>
            <a:prstGeom prst="arc">
              <a:avLst>
                <a:gd name="adj1" fmla="val 12286218"/>
                <a:gd name="adj2" fmla="val 20682387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3" name="Connecteur droit avec flèche 62"/>
            <p:cNvCxnSpPr/>
            <p:nvPr/>
          </p:nvCxnSpPr>
          <p:spPr>
            <a:xfrm>
              <a:off x="2563986" y="5405207"/>
              <a:ext cx="2124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Connecteur droit avec flèche 65"/>
          <p:cNvCxnSpPr/>
          <p:nvPr/>
        </p:nvCxnSpPr>
        <p:spPr>
          <a:xfrm>
            <a:off x="611560" y="5117083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837225" y="5268112"/>
            <a:ext cx="462078" cy="394772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 flipV="1">
            <a:off x="899592" y="4579492"/>
            <a:ext cx="412767" cy="414403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440862" y="4651892"/>
            <a:ext cx="2315521" cy="733400"/>
            <a:chOff x="1440862" y="4651892"/>
            <a:chExt cx="2315521" cy="733400"/>
          </a:xfrm>
        </p:grpSpPr>
        <p:sp>
          <p:nvSpPr>
            <p:cNvPr id="76" name="Arc 75"/>
            <p:cNvSpPr/>
            <p:nvPr/>
          </p:nvSpPr>
          <p:spPr>
            <a:xfrm>
              <a:off x="1440862" y="4651892"/>
              <a:ext cx="2315521" cy="733400"/>
            </a:xfrm>
            <a:prstGeom prst="arc">
              <a:avLst>
                <a:gd name="adj1" fmla="val 11271098"/>
                <a:gd name="adj2" fmla="val 20735872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8" name="Connecteur droit avec flèche 77"/>
            <p:cNvCxnSpPr/>
            <p:nvPr/>
          </p:nvCxnSpPr>
          <p:spPr>
            <a:xfrm>
              <a:off x="2523877" y="4661346"/>
              <a:ext cx="2124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1270265" y="4836876"/>
            <a:ext cx="2315521" cy="744154"/>
            <a:chOff x="1270265" y="4836876"/>
            <a:chExt cx="2315521" cy="744154"/>
          </a:xfrm>
        </p:grpSpPr>
        <p:sp>
          <p:nvSpPr>
            <p:cNvPr id="79" name="Arc 78"/>
            <p:cNvSpPr/>
            <p:nvPr/>
          </p:nvSpPr>
          <p:spPr>
            <a:xfrm rot="11137553">
              <a:off x="1270265" y="4836876"/>
              <a:ext cx="2315521" cy="733400"/>
            </a:xfrm>
            <a:prstGeom prst="arc">
              <a:avLst>
                <a:gd name="adj1" fmla="val 11271098"/>
                <a:gd name="adj2" fmla="val 20735872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3" name="Connecteur droit avec flèche 82"/>
            <p:cNvCxnSpPr/>
            <p:nvPr/>
          </p:nvCxnSpPr>
          <p:spPr>
            <a:xfrm>
              <a:off x="2441236" y="5581030"/>
              <a:ext cx="2124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Arc 83"/>
          <p:cNvSpPr/>
          <p:nvPr/>
        </p:nvSpPr>
        <p:spPr>
          <a:xfrm rot="14257690">
            <a:off x="280229" y="4435070"/>
            <a:ext cx="2726379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Arc 84"/>
          <p:cNvSpPr/>
          <p:nvPr/>
        </p:nvSpPr>
        <p:spPr>
          <a:xfrm rot="20312972">
            <a:off x="4725925" y="4122930"/>
            <a:ext cx="2726379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Arc 85"/>
          <p:cNvSpPr/>
          <p:nvPr/>
        </p:nvSpPr>
        <p:spPr>
          <a:xfrm rot="13377852">
            <a:off x="3692187" y="4453840"/>
            <a:ext cx="2726379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" name="Connecteur droit avec flèche 86"/>
          <p:cNvCxnSpPr/>
          <p:nvPr/>
        </p:nvCxnSpPr>
        <p:spPr>
          <a:xfrm flipV="1">
            <a:off x="5073633" y="5108294"/>
            <a:ext cx="650495" cy="8789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>
            <a:off x="4929422" y="4674840"/>
            <a:ext cx="2158361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Arc 89"/>
          <p:cNvSpPr/>
          <p:nvPr/>
        </p:nvSpPr>
        <p:spPr>
          <a:xfrm rot="12987395">
            <a:off x="4018568" y="4393764"/>
            <a:ext cx="2158361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stealth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Arc 90"/>
          <p:cNvSpPr/>
          <p:nvPr/>
        </p:nvSpPr>
        <p:spPr>
          <a:xfrm rot="20312972">
            <a:off x="5517263" y="2501115"/>
            <a:ext cx="2726379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Arc 91"/>
          <p:cNvSpPr/>
          <p:nvPr/>
        </p:nvSpPr>
        <p:spPr>
          <a:xfrm rot="13377852">
            <a:off x="4472892" y="2651264"/>
            <a:ext cx="2726379" cy="914400"/>
          </a:xfrm>
          <a:prstGeom prst="arc">
            <a:avLst>
              <a:gd name="adj1" fmla="val 11539718"/>
              <a:gd name="adj2" fmla="val 14391613"/>
            </a:avLst>
          </a:prstGeom>
          <a:ln w="22225">
            <a:solidFill>
              <a:schemeClr val="tx1"/>
            </a:solidFill>
            <a:headEnd type="stealth" w="med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3" name="Connecteur droit avec flèche 92"/>
          <p:cNvCxnSpPr/>
          <p:nvPr/>
        </p:nvCxnSpPr>
        <p:spPr>
          <a:xfrm flipV="1">
            <a:off x="5790540" y="3380149"/>
            <a:ext cx="650495" cy="8789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/>
          <p:cNvGrpSpPr/>
          <p:nvPr/>
        </p:nvGrpSpPr>
        <p:grpSpPr>
          <a:xfrm>
            <a:off x="3332960" y="4653136"/>
            <a:ext cx="1688083" cy="874729"/>
            <a:chOff x="3341536" y="4653136"/>
            <a:chExt cx="1688083" cy="8747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ZoneTexte 71"/>
                <p:cNvSpPr txBox="1"/>
                <p:nvPr/>
              </p:nvSpPr>
              <p:spPr>
                <a:xfrm>
                  <a:off x="4752220" y="4828202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2" name="ZoneTexte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2220" y="4828202"/>
                  <a:ext cx="226024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" name="Groupe 20"/>
            <p:cNvGrpSpPr/>
            <p:nvPr/>
          </p:nvGrpSpPr>
          <p:grpSpPr>
            <a:xfrm>
              <a:off x="3341536" y="4653136"/>
              <a:ext cx="1688083" cy="874729"/>
              <a:chOff x="3341536" y="4653136"/>
              <a:chExt cx="1688083" cy="8747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ZoneTexte 95"/>
                  <p:cNvSpPr txBox="1"/>
                  <p:nvPr/>
                </p:nvSpPr>
                <p:spPr>
                  <a:xfrm>
                    <a:off x="4667156" y="4689973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96" name="ZoneTexte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67156" y="4689973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ZoneTexte 68"/>
                  <p:cNvSpPr txBox="1"/>
                  <p:nvPr/>
                </p:nvSpPr>
                <p:spPr>
                  <a:xfrm>
                    <a:off x="3433020" y="480693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69" name="ZoneTexte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33020" y="480693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ZoneTexte 69"/>
                  <p:cNvSpPr txBox="1"/>
                  <p:nvPr/>
                </p:nvSpPr>
                <p:spPr>
                  <a:xfrm>
                    <a:off x="3509241" y="5228351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70" name="ZoneTexte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09241" y="5228351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ZoneTexte 70"/>
                  <p:cNvSpPr txBox="1"/>
                  <p:nvPr/>
                </p:nvSpPr>
                <p:spPr>
                  <a:xfrm>
                    <a:off x="3341536" y="4969795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71" name="ZoneTexte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41536" y="4969795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ZoneTexte 72"/>
                  <p:cNvSpPr txBox="1"/>
                  <p:nvPr/>
                </p:nvSpPr>
                <p:spPr>
                  <a:xfrm>
                    <a:off x="4803595" y="497334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73" name="ZoneTexte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3595" y="497334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ZoneTexte 73"/>
                  <p:cNvSpPr txBox="1"/>
                  <p:nvPr/>
                </p:nvSpPr>
                <p:spPr>
                  <a:xfrm>
                    <a:off x="4750430" y="5140464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74" name="ZoneTexte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50430" y="5140464"/>
                    <a:ext cx="226024" cy="27699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ZoneTexte 93"/>
                  <p:cNvSpPr txBox="1"/>
                  <p:nvPr/>
                </p:nvSpPr>
                <p:spPr>
                  <a:xfrm>
                    <a:off x="3563888" y="465313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94" name="ZoneTexte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3888" y="465313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ZoneTexte 94"/>
                  <p:cNvSpPr txBox="1"/>
                  <p:nvPr/>
                </p:nvSpPr>
                <p:spPr>
                  <a:xfrm>
                    <a:off x="3398606" y="5106850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95" name="ZoneTexte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8606" y="5106850"/>
                    <a:ext cx="226024" cy="27699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ZoneTexte 96"/>
                  <p:cNvSpPr txBox="1"/>
                  <p:nvPr/>
                </p:nvSpPr>
                <p:spPr>
                  <a:xfrm>
                    <a:off x="4625165" y="525086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97" name="ZoneTexte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5165" y="525086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24324" r="-1891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ZoneTexte 1"/>
          <p:cNvSpPr txBox="1"/>
          <p:nvPr/>
        </p:nvSpPr>
        <p:spPr>
          <a:xfrm>
            <a:off x="2799959" y="1563553"/>
            <a:ext cx="1382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No Influence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0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9" grpId="0"/>
      <p:bldP spid="30" grpId="0"/>
      <p:bldP spid="31" grpId="0" animBg="1"/>
      <p:bldP spid="32" grpId="0" animBg="1"/>
      <p:bldP spid="34" grpId="0"/>
      <p:bldP spid="35" grpId="0" animBg="1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 animBg="1"/>
      <p:bldP spid="58" grpId="0"/>
      <p:bldP spid="84" grpId="0" animBg="1"/>
      <p:bldP spid="85" grpId="0" animBg="1"/>
      <p:bldP spid="86" grpId="0" animBg="1"/>
      <p:bldP spid="89" grpId="0" animBg="1"/>
      <p:bldP spid="90" grpId="0" animBg="1"/>
      <p:bldP spid="91" grpId="0" animBg="1"/>
      <p:bldP spid="92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536" y="830476"/>
            <a:ext cx="5675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/>
              <a:t>If the conductor is kept at a constant potential (e.g. zero):</a:t>
            </a:r>
            <a:endParaRPr lang="fr-FR" b="1" i="1" u="sng" dirty="0"/>
          </a:p>
        </p:txBody>
      </p:sp>
      <p:sp>
        <p:nvSpPr>
          <p:cNvPr id="6" name="Ellipse 5"/>
          <p:cNvSpPr/>
          <p:nvPr/>
        </p:nvSpPr>
        <p:spPr>
          <a:xfrm>
            <a:off x="4067944" y="1844916"/>
            <a:ext cx="360040" cy="360040"/>
          </a:xfrm>
          <a:prstGeom prst="ellipse">
            <a:avLst/>
          </a:prstGeom>
          <a:gradFill>
            <a:gsLst>
              <a:gs pos="42000">
                <a:schemeClr val="bg1"/>
              </a:gs>
              <a:gs pos="99000">
                <a:srgbClr val="000000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+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243858" y="1514307"/>
            <a:ext cx="2689667" cy="999509"/>
            <a:chOff x="1507554" y="2846317"/>
            <a:chExt cx="2689667" cy="999509"/>
          </a:xfrm>
        </p:grpSpPr>
        <p:sp>
          <p:nvSpPr>
            <p:cNvPr id="9" name="Arc 8"/>
            <p:cNvSpPr/>
            <p:nvPr/>
          </p:nvSpPr>
          <p:spPr>
            <a:xfrm>
              <a:off x="1507554" y="2848138"/>
              <a:ext cx="2689667" cy="997688"/>
            </a:xfrm>
            <a:prstGeom prst="arc">
              <a:avLst>
                <a:gd name="adj1" fmla="val 11396599"/>
                <a:gd name="adj2" fmla="val 20927263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>
              <a:off x="2713317" y="2846317"/>
              <a:ext cx="2124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4523679" y="2024890"/>
            <a:ext cx="2108931" cy="92"/>
            <a:chOff x="1787375" y="3356900"/>
            <a:chExt cx="2108931" cy="92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1787375" y="3356900"/>
              <a:ext cx="2108931" cy="46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2710425" y="3356992"/>
              <a:ext cx="2124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4300559" y="1581686"/>
            <a:ext cx="2632965" cy="981323"/>
            <a:chOff x="1564255" y="2913696"/>
            <a:chExt cx="2632965" cy="981323"/>
          </a:xfrm>
        </p:grpSpPr>
        <p:sp>
          <p:nvSpPr>
            <p:cNvPr id="15" name="Arc 14"/>
            <p:cNvSpPr/>
            <p:nvPr/>
          </p:nvSpPr>
          <p:spPr>
            <a:xfrm rot="10800000">
              <a:off x="1564255" y="2913696"/>
              <a:ext cx="2632965" cy="981323"/>
            </a:xfrm>
            <a:prstGeom prst="arc">
              <a:avLst>
                <a:gd name="adj1" fmla="val 11396599"/>
                <a:gd name="adj2" fmla="val 21129382"/>
              </a:avLst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2699792" y="3892947"/>
              <a:ext cx="21249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/>
          <p:cNvCxnSpPr/>
          <p:nvPr/>
        </p:nvCxnSpPr>
        <p:spPr>
          <a:xfrm flipV="1">
            <a:off x="4226698" y="1262370"/>
            <a:ext cx="0" cy="541650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V="1">
            <a:off x="4233226" y="2246793"/>
            <a:ext cx="0" cy="54165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3409239" y="2028254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3634904" y="2179283"/>
            <a:ext cx="462078" cy="394772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3697271" y="1490663"/>
            <a:ext cx="412767" cy="414403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6885099" y="163701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5099" y="1637010"/>
                <a:ext cx="22602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6823091" y="206905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091" y="2069058"/>
                <a:ext cx="22602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6751083" y="185303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1083" y="1853034"/>
                <a:ext cx="22602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5263" r="-26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/>
          <p:cNvSpPr txBox="1"/>
          <p:nvPr/>
        </p:nvSpPr>
        <p:spPr>
          <a:xfrm>
            <a:off x="611560" y="2924944"/>
            <a:ext cx="5730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The ground and conductor (A) form a single conductor.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6732240" y="1144975"/>
            <a:ext cx="2192139" cy="2169780"/>
            <a:chOff x="6732240" y="1144975"/>
            <a:chExt cx="2192139" cy="2169780"/>
          </a:xfrm>
        </p:grpSpPr>
        <p:sp>
          <p:nvSpPr>
            <p:cNvPr id="7" name="Ellipse 6"/>
            <p:cNvSpPr/>
            <p:nvPr/>
          </p:nvSpPr>
          <p:spPr>
            <a:xfrm>
              <a:off x="6732240" y="1520926"/>
              <a:ext cx="1728192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4" name="Groupe 33"/>
            <p:cNvGrpSpPr/>
            <p:nvPr/>
          </p:nvGrpSpPr>
          <p:grpSpPr>
            <a:xfrm>
              <a:off x="8244408" y="2065038"/>
              <a:ext cx="679971" cy="1249717"/>
              <a:chOff x="8244408" y="2065038"/>
              <a:chExt cx="679971" cy="1249717"/>
            </a:xfrm>
          </p:grpSpPr>
          <p:sp>
            <p:nvSpPr>
              <p:cNvPr id="22" name="Arc 21"/>
              <p:cNvSpPr/>
              <p:nvPr/>
            </p:nvSpPr>
            <p:spPr>
              <a:xfrm>
                <a:off x="8244408" y="2065038"/>
                <a:ext cx="432048" cy="1249717"/>
              </a:xfrm>
              <a:prstGeom prst="arc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3" name="Groupe 32"/>
              <p:cNvGrpSpPr/>
              <p:nvPr/>
            </p:nvGrpSpPr>
            <p:grpSpPr>
              <a:xfrm>
                <a:off x="8352425" y="2696429"/>
                <a:ext cx="571954" cy="105080"/>
                <a:chOff x="8352425" y="2696429"/>
                <a:chExt cx="571954" cy="105080"/>
              </a:xfrm>
            </p:grpSpPr>
            <p:cxnSp>
              <p:nvCxnSpPr>
                <p:cNvPr id="24" name="Connecteur droit 23"/>
                <p:cNvCxnSpPr/>
                <p:nvPr/>
              </p:nvCxnSpPr>
              <p:spPr>
                <a:xfrm>
                  <a:off x="8417900" y="2698287"/>
                  <a:ext cx="504056" cy="0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 flipH="1">
                  <a:off x="8352425" y="2696429"/>
                  <a:ext cx="72008" cy="985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/>
                <p:cNvCxnSpPr/>
                <p:nvPr/>
              </p:nvCxnSpPr>
              <p:spPr>
                <a:xfrm flipH="1">
                  <a:off x="8436927" y="2698287"/>
                  <a:ext cx="72008" cy="985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 flipH="1">
                  <a:off x="8519558" y="2702962"/>
                  <a:ext cx="72008" cy="985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flipH="1">
                  <a:off x="8608160" y="2700720"/>
                  <a:ext cx="72008" cy="985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 flipH="1">
                  <a:off x="8693224" y="2700529"/>
                  <a:ext cx="72008" cy="985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Connecteur droit 30"/>
                <p:cNvCxnSpPr/>
                <p:nvPr/>
              </p:nvCxnSpPr>
              <p:spPr>
                <a:xfrm flipH="1">
                  <a:off x="8781826" y="2698287"/>
                  <a:ext cx="72008" cy="985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 flipH="1">
                  <a:off x="8852371" y="2698287"/>
                  <a:ext cx="72008" cy="98547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9" name="Rectangle 38"/>
            <p:cNvSpPr/>
            <p:nvPr/>
          </p:nvSpPr>
          <p:spPr>
            <a:xfrm>
              <a:off x="7653902" y="1144975"/>
              <a:ext cx="5116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/>
                <a:t>(A) 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8243656" y="2841777"/>
            <a:ext cx="601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V=0 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11559" y="3491716"/>
            <a:ext cx="5079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The potential of the conductor (A) becomes zero.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11559" y="3916783"/>
            <a:ext cx="853244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/>
              <a:t>The positive charges are pushed back into the ground and the negative charges remain trapped by the field created by the body (B).</a:t>
            </a:r>
            <a:endParaRPr lang="fr-FR" dirty="0"/>
          </a:p>
        </p:txBody>
      </p:sp>
      <p:sp>
        <p:nvSpPr>
          <p:cNvPr id="43" name="ZoneTexte 42"/>
          <p:cNvSpPr txBox="1"/>
          <p:nvPr/>
        </p:nvSpPr>
        <p:spPr>
          <a:xfrm>
            <a:off x="612587" y="4931876"/>
            <a:ext cx="484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There is no field line leaving the conductor (A).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790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llipse 4"/>
          <p:cNvSpPr/>
          <p:nvPr/>
        </p:nvSpPr>
        <p:spPr>
          <a:xfrm>
            <a:off x="4499992" y="1450052"/>
            <a:ext cx="1128644" cy="7200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7238514" y="1428786"/>
            <a:ext cx="11286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5210072" y="165252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72" y="1652520"/>
                <a:ext cx="226024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776293" y="153309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293" y="1533093"/>
                <a:ext cx="226024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5148064" y="186123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861234"/>
                <a:ext cx="226024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4706016" y="177455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016" y="1774553"/>
                <a:ext cx="2260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5628636" y="1818009"/>
            <a:ext cx="1596693" cy="92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5337656" y="1410384"/>
            <a:ext cx="2315521" cy="914400"/>
          </a:xfrm>
          <a:prstGeom prst="arc">
            <a:avLst>
              <a:gd name="adj1" fmla="val 11805320"/>
              <a:gd name="adj2" fmla="val 2011431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Arc 12"/>
          <p:cNvSpPr/>
          <p:nvPr/>
        </p:nvSpPr>
        <p:spPr>
          <a:xfrm rot="10800000">
            <a:off x="5396246" y="1255732"/>
            <a:ext cx="2258819" cy="914400"/>
          </a:xfrm>
          <a:prstGeom prst="arc">
            <a:avLst>
              <a:gd name="adj1" fmla="val 12286218"/>
              <a:gd name="adj2" fmla="val 20682387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6371569" y="1817453"/>
            <a:ext cx="21249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375108" y="1418153"/>
            <a:ext cx="21249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6391043" y="2172555"/>
            <a:ext cx="212491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8048493" y="147131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493" y="1471318"/>
                <a:ext cx="2260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8143557" y="16664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3557" y="1666476"/>
                <a:ext cx="22602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8010174" y="1842391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174" y="1842391"/>
                <a:ext cx="22602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7335990" y="147131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5990" y="1471318"/>
                <a:ext cx="22602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359046" y="182893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9046" y="1828935"/>
                <a:ext cx="22602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7265772" y="16660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5772" y="1666076"/>
                <a:ext cx="22602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8108" r="-270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avec flèche 22"/>
          <p:cNvCxnSpPr/>
          <p:nvPr/>
        </p:nvCxnSpPr>
        <p:spPr>
          <a:xfrm>
            <a:off x="3779912" y="1867584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4222449" y="2170132"/>
            <a:ext cx="462078" cy="394772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 flipV="1">
            <a:off x="4221071" y="1117923"/>
            <a:ext cx="412767" cy="414403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8392670" y="1774323"/>
            <a:ext cx="576064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 flipV="1">
            <a:off x="8320128" y="2049169"/>
            <a:ext cx="513701" cy="318349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8248285" y="1117923"/>
            <a:ext cx="512301" cy="395061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/>
              <p:cNvSpPr txBox="1"/>
              <p:nvPr/>
            </p:nvSpPr>
            <p:spPr>
              <a:xfrm>
                <a:off x="5076056" y="148478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484784"/>
                <a:ext cx="226024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4992257" y="163605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2257" y="1636053"/>
                <a:ext cx="22602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4922040" y="188640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40" y="1886408"/>
                <a:ext cx="226024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4634008" y="162880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08" y="1628800"/>
                <a:ext cx="226024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ZoneTexte 32"/>
          <p:cNvSpPr txBox="1"/>
          <p:nvPr/>
        </p:nvSpPr>
        <p:spPr>
          <a:xfrm>
            <a:off x="395536" y="836712"/>
            <a:ext cx="3120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u="sng" dirty="0"/>
              <a:t>Influence in return (Feedback):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5076529" y="1091426"/>
                <a:ext cx="402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529" y="1091426"/>
                <a:ext cx="402994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7584602" y="1029575"/>
                <a:ext cx="40299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602" y="1029575"/>
                <a:ext cx="402994" cy="276999"/>
              </a:xfrm>
              <a:prstGeom prst="rect">
                <a:avLst/>
              </a:prstGeom>
              <a:blipFill rotWithShape="0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cteur droit avec flèche 35"/>
          <p:cNvCxnSpPr/>
          <p:nvPr/>
        </p:nvCxnSpPr>
        <p:spPr>
          <a:xfrm flipV="1">
            <a:off x="5394931" y="989369"/>
            <a:ext cx="311360" cy="463597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442376" y="2179611"/>
            <a:ext cx="324867" cy="444998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 flipV="1">
            <a:off x="5074179" y="786790"/>
            <a:ext cx="1877" cy="624336"/>
          </a:xfrm>
          <a:prstGeom prst="straightConnector1">
            <a:avLst/>
          </a:prstGeom>
          <a:ln w="22225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H="1" flipV="1">
            <a:off x="5048151" y="2252736"/>
            <a:ext cx="1877" cy="624336"/>
          </a:xfrm>
          <a:prstGeom prst="straightConnector1">
            <a:avLst/>
          </a:prstGeom>
          <a:ln w="2222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395536" y="306896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influencing charge is distributed on the conductor (B).</a:t>
            </a:r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391799" y="356318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There is a feedback influence of (A) on (B)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064717" y="4146627"/>
                <a:ext cx="40094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fr-FR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We say that there is mutual influence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717" y="4146627"/>
                <a:ext cx="4009431" cy="369332"/>
              </a:xfrm>
              <a:prstGeom prst="rect">
                <a:avLst/>
              </a:prstGeom>
              <a:blipFill>
                <a:blip r:embed="rId18"/>
                <a:stretch>
                  <a:fillRect t="-8197" r="-913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4922040" y="141333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040" y="1413338"/>
                <a:ext cx="22602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5004048" y="178384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83849"/>
                <a:ext cx="226024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5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07407E-6 L 0.03178 0.0007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23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2257 4.81481E-6 " pathEditMode="relative" rAng="0" ptsTypes="AA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0.02639 -0.00092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7" grpId="1"/>
      <p:bldP spid="8" grpId="0"/>
      <p:bldP spid="9" grpId="0"/>
      <p:bldP spid="9" grpId="1"/>
      <p:bldP spid="10" grpId="0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/>
      <p:bldP spid="29" grpId="0"/>
      <p:bldP spid="29" grpId="1"/>
      <p:bldP spid="30" grpId="0"/>
      <p:bldP spid="31" grpId="0"/>
      <p:bldP spid="32" grpId="0"/>
      <p:bldP spid="34" grpId="0"/>
      <p:bldP spid="35" grpId="0"/>
      <p:bldP spid="46" grpId="0"/>
      <p:bldP spid="47" grpId="0"/>
      <p:bldP spid="48" grpId="0"/>
      <p:bldP spid="41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383161" y="531910"/>
            <a:ext cx="1652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Total Influence:</a:t>
            </a:r>
            <a:endParaRPr lang="fr-FR" b="1" i="1" u="sng" dirty="0"/>
          </a:p>
        </p:txBody>
      </p:sp>
      <p:sp>
        <p:nvSpPr>
          <p:cNvPr id="2" name="Rectangle 1"/>
          <p:cNvSpPr/>
          <p:nvPr/>
        </p:nvSpPr>
        <p:spPr>
          <a:xfrm>
            <a:off x="354494" y="1381141"/>
            <a:ext cx="5297625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We speak of total influence when all field lines starting from (B) end up at (A).</a:t>
            </a:r>
            <a:endParaRPr lang="fr-FR" dirty="0"/>
          </a:p>
        </p:txBody>
      </p:sp>
      <p:grpSp>
        <p:nvGrpSpPr>
          <p:cNvPr id="18" name="Groupe 17"/>
          <p:cNvGrpSpPr/>
          <p:nvPr/>
        </p:nvGrpSpPr>
        <p:grpSpPr>
          <a:xfrm>
            <a:off x="5468754" y="1863453"/>
            <a:ext cx="3384376" cy="2345404"/>
            <a:chOff x="5292080" y="1803676"/>
            <a:chExt cx="3384376" cy="2345404"/>
          </a:xfrm>
        </p:grpSpPr>
        <p:grpSp>
          <p:nvGrpSpPr>
            <p:cNvPr id="16" name="Groupe 15"/>
            <p:cNvGrpSpPr/>
            <p:nvPr/>
          </p:nvGrpSpPr>
          <p:grpSpPr>
            <a:xfrm>
              <a:off x="5292080" y="1905799"/>
              <a:ext cx="3384376" cy="2243281"/>
              <a:chOff x="5292080" y="1905799"/>
              <a:chExt cx="3384376" cy="2243281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5292080" y="1905799"/>
                <a:ext cx="3384376" cy="2243281"/>
              </a:xfrm>
              <a:prstGeom prst="ellipse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2000">
                    <a:schemeClr val="bg1">
                      <a:lumMod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5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Ellipse 5"/>
              <p:cNvSpPr/>
              <p:nvPr/>
            </p:nvSpPr>
            <p:spPr>
              <a:xfrm>
                <a:off x="5802828" y="2204366"/>
                <a:ext cx="2376264" cy="162871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Ellipse 4"/>
                  <p:cNvSpPr/>
                  <p:nvPr/>
                </p:nvSpPr>
                <p:spPr>
                  <a:xfrm>
                    <a:off x="6239473" y="2517365"/>
                    <a:ext cx="1512168" cy="1008112"/>
                  </a:xfrm>
                  <a:prstGeom prst="ellipse">
                    <a:avLst/>
                  </a:prstGeom>
                  <a:pattFill prst="pct20">
                    <a:fgClr>
                      <a:schemeClr val="tx1"/>
                    </a:fgClr>
                    <a:bgClr>
                      <a:schemeClr val="bg1"/>
                    </a:bgClr>
                  </a:patt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</m:d>
                        </m:oMath>
                      </m:oMathPara>
                    </a14:m>
                    <a:endParaRPr lang="fr-FR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Ellips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39473" y="2517365"/>
                    <a:ext cx="1512168" cy="1008112"/>
                  </a:xfrm>
                  <a:prstGeom prst="ellipse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ZoneTexte 16"/>
                <p:cNvSpPr txBox="1"/>
                <p:nvPr/>
              </p:nvSpPr>
              <p:spPr>
                <a:xfrm>
                  <a:off x="8088795" y="1803676"/>
                  <a:ext cx="587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7" name="ZoneText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88795" y="1803676"/>
                  <a:ext cx="587661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54495" y="998306"/>
                <a:ext cx="8435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Let (B) a conductor carries a charge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/>
                  <a:t> and (A) </a:t>
                </a:r>
                <a:r>
                  <a:rPr lang="en-US" dirty="0"/>
                  <a:t>A hollow conductor in </a:t>
                </a:r>
                <a:r>
                  <a:rPr lang="en-US" dirty="0" err="1"/>
                  <a:t>equilibrum</a:t>
                </a:r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95" y="998306"/>
                <a:ext cx="8435451" cy="369332"/>
              </a:xfrm>
              <a:prstGeom prst="rect">
                <a:avLst/>
              </a:prstGeom>
              <a:blipFill>
                <a:blip r:embed="rId5"/>
                <a:stretch>
                  <a:fillRect l="-434" t="-10000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Ellipse 19"/>
          <p:cNvSpPr/>
          <p:nvPr/>
        </p:nvSpPr>
        <p:spPr>
          <a:xfrm>
            <a:off x="5767668" y="2060848"/>
            <a:ext cx="2828700" cy="198776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3" name="Groupe 42"/>
          <p:cNvGrpSpPr/>
          <p:nvPr/>
        </p:nvGrpSpPr>
        <p:grpSpPr>
          <a:xfrm>
            <a:off x="6262789" y="2365826"/>
            <a:ext cx="1823401" cy="1387200"/>
            <a:chOff x="6230131" y="2224586"/>
            <a:chExt cx="1823401" cy="13872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/>
                <p:cNvSpPr txBox="1"/>
                <p:nvPr/>
              </p:nvSpPr>
              <p:spPr>
                <a:xfrm>
                  <a:off x="7026158" y="2224586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1" name="ZoneTexte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158" y="2224586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138" r="-17241" b="-857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/>
                <p:cNvSpPr txBox="1"/>
                <p:nvPr/>
              </p:nvSpPr>
              <p:spPr>
                <a:xfrm>
                  <a:off x="7244935" y="2226636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2" name="ZoneText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935" y="2226636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7432495" y="2270176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3" name="ZoneTexte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495" y="2270176"/>
                  <a:ext cx="17472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7584895" y="233548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4" name="ZoneTexte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895" y="2335488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ZoneTexte 24"/>
                <p:cNvSpPr txBox="1"/>
                <p:nvPr/>
              </p:nvSpPr>
              <p:spPr>
                <a:xfrm>
                  <a:off x="7737295" y="2466116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5" name="ZoneTexte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295" y="2466116"/>
                  <a:ext cx="17472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ZoneTexte 25"/>
                <p:cNvSpPr txBox="1"/>
                <p:nvPr/>
              </p:nvSpPr>
              <p:spPr>
                <a:xfrm>
                  <a:off x="7857037" y="264028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6" name="ZoneText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037" y="2640288"/>
                  <a:ext cx="174727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690" r="-20690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ZoneTexte 26"/>
                <p:cNvSpPr txBox="1"/>
                <p:nvPr/>
              </p:nvSpPr>
              <p:spPr>
                <a:xfrm>
                  <a:off x="7878805" y="2825346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7" name="ZoneText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8805" y="2825346"/>
                  <a:ext cx="17472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ZoneTexte 27"/>
                <p:cNvSpPr txBox="1"/>
                <p:nvPr/>
              </p:nvSpPr>
              <p:spPr>
                <a:xfrm>
                  <a:off x="7842771" y="3019304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8" name="ZoneText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771" y="3019304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4138" r="-17241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ZoneTexte 28"/>
                <p:cNvSpPr txBox="1"/>
                <p:nvPr/>
              </p:nvSpPr>
              <p:spPr>
                <a:xfrm>
                  <a:off x="7718580" y="3159126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29" name="ZoneText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580" y="3159126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ZoneTexte 29"/>
                <p:cNvSpPr txBox="1"/>
                <p:nvPr/>
              </p:nvSpPr>
              <p:spPr>
                <a:xfrm>
                  <a:off x="7546100" y="3289754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0" name="ZoneTexte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100" y="3289754"/>
                  <a:ext cx="174727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ZoneTexte 30"/>
                <p:cNvSpPr txBox="1"/>
                <p:nvPr/>
              </p:nvSpPr>
              <p:spPr>
                <a:xfrm>
                  <a:off x="7362734" y="335337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1" name="ZoneText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734" y="3353378"/>
                  <a:ext cx="174727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690" r="-20690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ZoneTexte 31"/>
                <p:cNvSpPr txBox="1"/>
                <p:nvPr/>
              </p:nvSpPr>
              <p:spPr>
                <a:xfrm>
                  <a:off x="7153402" y="3389650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02" y="3389650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ZoneTexte 32"/>
                <p:cNvSpPr txBox="1"/>
                <p:nvPr/>
              </p:nvSpPr>
              <p:spPr>
                <a:xfrm>
                  <a:off x="6937378" y="3396342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378" y="3396342"/>
                  <a:ext cx="174727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690" r="-20690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ZoneTexte 33"/>
                <p:cNvSpPr txBox="1"/>
                <p:nvPr/>
              </p:nvSpPr>
              <p:spPr>
                <a:xfrm>
                  <a:off x="6743126" y="336787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4" name="ZoneText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3126" y="3367878"/>
                  <a:ext cx="17472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/>
                <p:cNvSpPr txBox="1"/>
                <p:nvPr/>
              </p:nvSpPr>
              <p:spPr>
                <a:xfrm>
                  <a:off x="6559760" y="3295870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5" name="ZoneText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760" y="3295870"/>
                  <a:ext cx="174727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6383086" y="318031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086" y="3180318"/>
                  <a:ext cx="174727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ZoneTexte 36"/>
                <p:cNvSpPr txBox="1"/>
                <p:nvPr/>
              </p:nvSpPr>
              <p:spPr>
                <a:xfrm>
                  <a:off x="6249956" y="2996952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7" name="ZoneTexte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956" y="2996952"/>
                  <a:ext cx="17472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ZoneTexte 37"/>
                <p:cNvSpPr txBox="1"/>
                <p:nvPr/>
              </p:nvSpPr>
              <p:spPr>
                <a:xfrm>
                  <a:off x="6230131" y="2748270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8" name="ZoneTexte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131" y="2748270"/>
                  <a:ext cx="174727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690" r="-20690" b="-857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ZoneTexte 38"/>
                <p:cNvSpPr txBox="1"/>
                <p:nvPr/>
              </p:nvSpPr>
              <p:spPr>
                <a:xfrm>
                  <a:off x="6317215" y="249958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39" name="ZoneTexte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215" y="2499588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6507277" y="2348880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277" y="2348880"/>
                  <a:ext cx="174727" cy="21544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6659677" y="2287758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677" y="2287758"/>
                  <a:ext cx="174727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ZoneTexte 41"/>
                <p:cNvSpPr txBox="1"/>
                <p:nvPr/>
              </p:nvSpPr>
              <p:spPr>
                <a:xfrm>
                  <a:off x="6841351" y="2229134"/>
                  <a:ext cx="17472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/>
                </a:p>
              </p:txBody>
            </p:sp>
          </mc:Choice>
          <mc:Fallback xmlns=""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351" y="2229134"/>
                  <a:ext cx="174727" cy="21544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e 43"/>
          <p:cNvGrpSpPr/>
          <p:nvPr/>
        </p:nvGrpSpPr>
        <p:grpSpPr>
          <a:xfrm>
            <a:off x="5261368" y="1723878"/>
            <a:ext cx="3804990" cy="2687418"/>
            <a:chOff x="6266893" y="2224586"/>
            <a:chExt cx="1734596" cy="12738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ZoneTexte 44"/>
                <p:cNvSpPr txBox="1"/>
                <p:nvPr/>
              </p:nvSpPr>
              <p:spPr>
                <a:xfrm>
                  <a:off x="7087560" y="2224586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ZoneTexte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7560" y="2224586"/>
                  <a:ext cx="79654" cy="102124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ZoneTexte 45"/>
                <p:cNvSpPr txBox="1"/>
                <p:nvPr/>
              </p:nvSpPr>
              <p:spPr>
                <a:xfrm>
                  <a:off x="7298520" y="2248058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ZoneTexte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8520" y="2248058"/>
                  <a:ext cx="79654" cy="102124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7495480" y="2281916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5480" y="2281916"/>
                  <a:ext cx="79654" cy="102124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ZoneTexte 47"/>
                <p:cNvSpPr txBox="1"/>
                <p:nvPr/>
              </p:nvSpPr>
              <p:spPr>
                <a:xfrm>
                  <a:off x="7624611" y="2335488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611" y="2335488"/>
                  <a:ext cx="79654" cy="102124"/>
                </a:xfrm>
                <a:prstGeom prst="rect">
                  <a:avLst/>
                </a:prstGeom>
                <a:blipFill>
                  <a:blip r:embed="rId12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ZoneTexte 48"/>
                <p:cNvSpPr txBox="1"/>
                <p:nvPr/>
              </p:nvSpPr>
              <p:spPr>
                <a:xfrm>
                  <a:off x="7776918" y="2466116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ZoneText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6918" y="2466116"/>
                  <a:ext cx="79654" cy="102124"/>
                </a:xfrm>
                <a:prstGeom prst="rect">
                  <a:avLst/>
                </a:prstGeom>
                <a:blipFill>
                  <a:blip r:embed="rId13"/>
                  <a:stretch>
                    <a:fillRect l="-20690" r="-20690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/>
                <p:cNvSpPr txBox="1"/>
                <p:nvPr/>
              </p:nvSpPr>
              <p:spPr>
                <a:xfrm>
                  <a:off x="7908225" y="2640288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ZoneText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8225" y="2640288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7921835" y="2825346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835" y="2825346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7889396" y="3019304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396" y="3019304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4138" r="-17241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/>
                <p:cNvSpPr txBox="1"/>
                <p:nvPr/>
              </p:nvSpPr>
              <p:spPr>
                <a:xfrm>
                  <a:off x="7790916" y="3169648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ZoneTexte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0916" y="3169648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ZoneTexte 53"/>
                <p:cNvSpPr txBox="1"/>
                <p:nvPr/>
              </p:nvSpPr>
              <p:spPr>
                <a:xfrm>
                  <a:off x="7579956" y="3306180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ZoneTexte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9956" y="3306180"/>
                  <a:ext cx="79654" cy="102124"/>
                </a:xfrm>
                <a:prstGeom prst="rect">
                  <a:avLst/>
                </a:prstGeom>
                <a:blipFill>
                  <a:blip r:embed="rId12"/>
                  <a:stretch>
                    <a:fillRect l="-25000" r="-21429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ZoneTexte 54"/>
                <p:cNvSpPr txBox="1"/>
                <p:nvPr/>
              </p:nvSpPr>
              <p:spPr>
                <a:xfrm>
                  <a:off x="7415823" y="3374446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ZoneTexte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5823" y="3374446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/>
                <p:cNvSpPr txBox="1"/>
                <p:nvPr/>
              </p:nvSpPr>
              <p:spPr>
                <a:xfrm>
                  <a:off x="7186037" y="3389650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ZoneText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86037" y="3389650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ZoneTexte 56"/>
                <p:cNvSpPr txBox="1"/>
                <p:nvPr/>
              </p:nvSpPr>
              <p:spPr>
                <a:xfrm>
                  <a:off x="6989077" y="3396342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ZoneTexte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9077" y="3396342"/>
                  <a:ext cx="79654" cy="102124"/>
                </a:xfrm>
                <a:prstGeom prst="rect">
                  <a:avLst/>
                </a:prstGeom>
                <a:blipFill>
                  <a:blip r:embed="rId12"/>
                  <a:stretch>
                    <a:fillRect l="-24138" r="-17241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57"/>
                <p:cNvSpPr txBox="1"/>
                <p:nvPr/>
              </p:nvSpPr>
              <p:spPr>
                <a:xfrm>
                  <a:off x="6824944" y="3367878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ZoneTexte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4944" y="3367878"/>
                  <a:ext cx="79654" cy="102124"/>
                </a:xfrm>
                <a:prstGeom prst="rect">
                  <a:avLst/>
                </a:prstGeom>
                <a:blipFill>
                  <a:blip r:embed="rId12"/>
                  <a:stretch>
                    <a:fillRect l="-24138" r="-17241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/>
                <p:cNvSpPr txBox="1"/>
                <p:nvPr/>
              </p:nvSpPr>
              <p:spPr>
                <a:xfrm>
                  <a:off x="6674812" y="3340313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4812" y="3340313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4138" r="-17241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ZoneTexte 59"/>
                <p:cNvSpPr txBox="1"/>
                <p:nvPr/>
              </p:nvSpPr>
              <p:spPr>
                <a:xfrm>
                  <a:off x="6431026" y="3180318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ZoneTexte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1026" y="3180318"/>
                  <a:ext cx="79654" cy="102124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6332546" y="2998709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546" y="2998709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ZoneTexte 61"/>
                <p:cNvSpPr txBox="1"/>
                <p:nvPr/>
              </p:nvSpPr>
              <p:spPr>
                <a:xfrm>
                  <a:off x="6266893" y="2748270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ZoneTexte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6893" y="2748270"/>
                  <a:ext cx="79654" cy="102124"/>
                </a:xfrm>
                <a:prstGeom prst="rect">
                  <a:avLst/>
                </a:prstGeom>
                <a:blipFill>
                  <a:blip r:embed="rId13"/>
                  <a:stretch>
                    <a:fillRect l="-20690" r="-20690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ZoneTexte 62"/>
                <p:cNvSpPr txBox="1"/>
                <p:nvPr/>
              </p:nvSpPr>
              <p:spPr>
                <a:xfrm>
                  <a:off x="6332549" y="2521122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ZoneTexte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2549" y="2521122"/>
                  <a:ext cx="79654" cy="102124"/>
                </a:xfrm>
                <a:prstGeom prst="rect">
                  <a:avLst/>
                </a:prstGeom>
                <a:blipFill>
                  <a:blip r:embed="rId12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ZoneTexte 63"/>
                <p:cNvSpPr txBox="1"/>
                <p:nvPr/>
              </p:nvSpPr>
              <p:spPr>
                <a:xfrm>
                  <a:off x="6529508" y="2348880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ZoneTexte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9508" y="2348880"/>
                  <a:ext cx="79654" cy="102124"/>
                </a:xfrm>
                <a:prstGeom prst="rect">
                  <a:avLst/>
                </a:prstGeom>
                <a:blipFill>
                  <a:blip r:embed="rId14"/>
                  <a:stretch>
                    <a:fillRect l="-25000" r="-21429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/>
                <p:cNvSpPr txBox="1"/>
                <p:nvPr/>
              </p:nvSpPr>
              <p:spPr>
                <a:xfrm>
                  <a:off x="6659677" y="2287758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ZoneTexte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677" y="2287758"/>
                  <a:ext cx="79654" cy="102124"/>
                </a:xfrm>
                <a:prstGeom prst="rect">
                  <a:avLst/>
                </a:prstGeom>
                <a:blipFill>
                  <a:blip r:embed="rId11"/>
                  <a:stretch>
                    <a:fillRect l="-20690" r="-20690" b="-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ZoneTexte 65"/>
                <p:cNvSpPr txBox="1"/>
                <p:nvPr/>
              </p:nvSpPr>
              <p:spPr>
                <a:xfrm>
                  <a:off x="6841351" y="2229134"/>
                  <a:ext cx="79654" cy="10212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sz="1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ZoneTexte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351" y="2229134"/>
                  <a:ext cx="79654" cy="102124"/>
                </a:xfrm>
                <a:prstGeom prst="rect">
                  <a:avLst/>
                </a:prstGeom>
                <a:blipFill>
                  <a:blip r:embed="rId12"/>
                  <a:stretch>
                    <a:fillRect l="-25000" r="-21429" b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e 66"/>
          <p:cNvGrpSpPr/>
          <p:nvPr/>
        </p:nvGrpSpPr>
        <p:grpSpPr>
          <a:xfrm>
            <a:off x="5996528" y="2197256"/>
            <a:ext cx="2312869" cy="1706179"/>
            <a:chOff x="6230131" y="2224586"/>
            <a:chExt cx="1783402" cy="13411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>
                  <a:off x="7026158" y="2224586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ZoneTexte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6158" y="2224586"/>
                  <a:ext cx="134728" cy="169344"/>
                </a:xfrm>
                <a:prstGeom prst="rect">
                  <a:avLst/>
                </a:prstGeom>
                <a:blipFill>
                  <a:blip r:embed="rId15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ZoneTexte 68"/>
                <p:cNvSpPr txBox="1"/>
                <p:nvPr/>
              </p:nvSpPr>
              <p:spPr>
                <a:xfrm>
                  <a:off x="7244935" y="2226636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ZoneTexte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935" y="2226636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ZoneTexte 69"/>
                <p:cNvSpPr txBox="1"/>
                <p:nvPr/>
              </p:nvSpPr>
              <p:spPr>
                <a:xfrm>
                  <a:off x="7432495" y="2270176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ZoneTexte 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2495" y="2270176"/>
                  <a:ext cx="134728" cy="169344"/>
                </a:xfrm>
                <a:prstGeom prst="rect">
                  <a:avLst/>
                </a:prstGeom>
                <a:blipFill>
                  <a:blip r:embed="rId17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ZoneTexte 70"/>
                <p:cNvSpPr txBox="1"/>
                <p:nvPr/>
              </p:nvSpPr>
              <p:spPr>
                <a:xfrm>
                  <a:off x="7584895" y="2335488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1" name="ZoneTexte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895" y="2335488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ZoneTexte 71"/>
                <p:cNvSpPr txBox="1"/>
                <p:nvPr/>
              </p:nvSpPr>
              <p:spPr>
                <a:xfrm>
                  <a:off x="7737295" y="2466116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ZoneTexte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7295" y="2466116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ZoneTexte 72"/>
                <p:cNvSpPr txBox="1"/>
                <p:nvPr/>
              </p:nvSpPr>
              <p:spPr>
                <a:xfrm>
                  <a:off x="7857037" y="2640288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ZoneTexte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037" y="2640288"/>
                  <a:ext cx="134728" cy="169344"/>
                </a:xfrm>
                <a:prstGeom prst="rect">
                  <a:avLst/>
                </a:prstGeom>
                <a:blipFill>
                  <a:blip r:embed="rId15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ZoneTexte 73"/>
                <p:cNvSpPr txBox="1"/>
                <p:nvPr/>
              </p:nvSpPr>
              <p:spPr>
                <a:xfrm>
                  <a:off x="7878805" y="2825346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ZoneTexte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8805" y="2825346"/>
                  <a:ext cx="134728" cy="169344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ZoneTexte 74"/>
                <p:cNvSpPr txBox="1"/>
                <p:nvPr/>
              </p:nvSpPr>
              <p:spPr>
                <a:xfrm>
                  <a:off x="7842771" y="3019304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ZoneText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2771" y="3019304"/>
                  <a:ext cx="134728" cy="169344"/>
                </a:xfrm>
                <a:prstGeom prst="rect">
                  <a:avLst/>
                </a:prstGeom>
                <a:blipFill>
                  <a:blip r:embed="rId15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ZoneTexte 75"/>
                <p:cNvSpPr txBox="1"/>
                <p:nvPr/>
              </p:nvSpPr>
              <p:spPr>
                <a:xfrm>
                  <a:off x="7718580" y="3159126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ZoneTexte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8580" y="3159126"/>
                  <a:ext cx="134728" cy="169344"/>
                </a:xfrm>
                <a:prstGeom prst="rect">
                  <a:avLst/>
                </a:prstGeom>
                <a:blipFill>
                  <a:blip r:embed="rId19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ZoneTexte 76"/>
                <p:cNvSpPr txBox="1"/>
                <p:nvPr/>
              </p:nvSpPr>
              <p:spPr>
                <a:xfrm>
                  <a:off x="7546100" y="3289754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ZoneTexte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100" y="3289754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ZoneTexte 77"/>
                <p:cNvSpPr txBox="1"/>
                <p:nvPr/>
              </p:nvSpPr>
              <p:spPr>
                <a:xfrm>
                  <a:off x="7362734" y="3353378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ZoneTexte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2734" y="3353378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ZoneTexte 78"/>
                <p:cNvSpPr txBox="1"/>
                <p:nvPr/>
              </p:nvSpPr>
              <p:spPr>
                <a:xfrm>
                  <a:off x="7153402" y="3389650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ZoneTexte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3402" y="3389650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ZoneTexte 79"/>
                <p:cNvSpPr txBox="1"/>
                <p:nvPr/>
              </p:nvSpPr>
              <p:spPr>
                <a:xfrm>
                  <a:off x="6937378" y="3396342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i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ZoneTexte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7378" y="3396342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6743126" y="3367878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3126" y="3367878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ZoneTexte 81"/>
                <p:cNvSpPr txBox="1"/>
                <p:nvPr/>
              </p:nvSpPr>
              <p:spPr>
                <a:xfrm>
                  <a:off x="6559760" y="3295870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ZoneTexte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9760" y="3295870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ZoneTexte 82"/>
                <p:cNvSpPr txBox="1"/>
                <p:nvPr/>
              </p:nvSpPr>
              <p:spPr>
                <a:xfrm>
                  <a:off x="6383086" y="3180318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ZoneTexte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3086" y="3180318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ZoneTexte 83"/>
                <p:cNvSpPr txBox="1"/>
                <p:nvPr/>
              </p:nvSpPr>
              <p:spPr>
                <a:xfrm>
                  <a:off x="6249956" y="2996952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ZoneTexte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9956" y="2996952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ZoneTexte 84"/>
                <p:cNvSpPr txBox="1"/>
                <p:nvPr/>
              </p:nvSpPr>
              <p:spPr>
                <a:xfrm>
                  <a:off x="6230131" y="2748270"/>
                  <a:ext cx="174875" cy="338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  <a:p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ZoneTexte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0131" y="2748270"/>
                  <a:ext cx="174875" cy="338688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ZoneTexte 85"/>
                <p:cNvSpPr txBox="1"/>
                <p:nvPr/>
              </p:nvSpPr>
              <p:spPr>
                <a:xfrm>
                  <a:off x="6317215" y="2499588"/>
                  <a:ext cx="174875" cy="338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  <a:p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ZoneTexte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7215" y="2499588"/>
                  <a:ext cx="174875" cy="33868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ZoneTexte 86"/>
                <p:cNvSpPr txBox="1"/>
                <p:nvPr/>
              </p:nvSpPr>
              <p:spPr>
                <a:xfrm>
                  <a:off x="6507277" y="2348880"/>
                  <a:ext cx="174875" cy="338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  <a:p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ZoneTexte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277" y="2348880"/>
                  <a:ext cx="174875" cy="338688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ZoneTexte 87"/>
                <p:cNvSpPr txBox="1"/>
                <p:nvPr/>
              </p:nvSpPr>
              <p:spPr>
                <a:xfrm>
                  <a:off x="6659677" y="2287758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ZoneTexte 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677" y="2287758"/>
                  <a:ext cx="134728" cy="169344"/>
                </a:xfrm>
                <a:prstGeom prst="rect">
                  <a:avLst/>
                </a:prstGeom>
                <a:blipFill>
                  <a:blip r:embed="rId16"/>
                  <a:stretch>
                    <a:fillRect l="-6897" r="-3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ZoneTexte 88"/>
                <p:cNvSpPr txBox="1"/>
                <p:nvPr/>
              </p:nvSpPr>
              <p:spPr>
                <a:xfrm>
                  <a:off x="6841351" y="2229134"/>
                  <a:ext cx="134728" cy="1693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sz="1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ZoneTexte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1351" y="2229134"/>
                  <a:ext cx="134728" cy="169344"/>
                </a:xfrm>
                <a:prstGeom prst="rect">
                  <a:avLst/>
                </a:prstGeom>
                <a:blipFill>
                  <a:blip r:embed="rId15"/>
                  <a:stretch>
                    <a:fillRect l="-7143" r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9" name="Groupe 118"/>
          <p:cNvGrpSpPr/>
          <p:nvPr/>
        </p:nvGrpSpPr>
        <p:grpSpPr>
          <a:xfrm>
            <a:off x="5348732" y="1689555"/>
            <a:ext cx="3630262" cy="2891573"/>
            <a:chOff x="5244066" y="1742933"/>
            <a:chExt cx="3630262" cy="2891573"/>
          </a:xfrm>
        </p:grpSpPr>
        <p:cxnSp>
          <p:nvCxnSpPr>
            <p:cNvPr id="91" name="Connecteur droit avec flèche 90"/>
            <p:cNvCxnSpPr>
              <a:stCxn id="35" idx="3"/>
              <a:endCxn id="59" idx="3"/>
            </p:cNvCxnSpPr>
            <p:nvPr/>
          </p:nvCxnSpPr>
          <p:spPr>
            <a:xfrm flipH="1">
              <a:off x="6226237" y="3598210"/>
              <a:ext cx="436242" cy="640541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avec flèche 92"/>
            <p:cNvCxnSpPr/>
            <p:nvPr/>
          </p:nvCxnSpPr>
          <p:spPr>
            <a:xfrm flipH="1">
              <a:off x="5711962" y="3411666"/>
              <a:ext cx="739630" cy="574768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>
              <a:stCxn id="38" idx="2"/>
              <a:endCxn id="62" idx="2"/>
            </p:cNvCxnSpPr>
            <p:nvPr/>
          </p:nvCxnSpPr>
          <p:spPr>
            <a:xfrm flipH="1" flipV="1">
              <a:off x="5244066" y="3097481"/>
              <a:ext cx="1001421" cy="60851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>
              <a:stCxn id="39" idx="2"/>
              <a:endCxn id="63" idx="0"/>
            </p:cNvCxnSpPr>
            <p:nvPr/>
          </p:nvCxnSpPr>
          <p:spPr>
            <a:xfrm flipH="1" flipV="1">
              <a:off x="5388083" y="2402839"/>
              <a:ext cx="944488" cy="506811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>
              <a:stCxn id="40" idx="3"/>
              <a:endCxn id="65" idx="0"/>
            </p:cNvCxnSpPr>
            <p:nvPr/>
          </p:nvCxnSpPr>
          <p:spPr>
            <a:xfrm flipH="1" flipV="1">
              <a:off x="6105667" y="1910527"/>
              <a:ext cx="504329" cy="740693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avec flèche 100"/>
            <p:cNvCxnSpPr/>
            <p:nvPr/>
          </p:nvCxnSpPr>
          <p:spPr>
            <a:xfrm flipH="1" flipV="1">
              <a:off x="6845845" y="1742933"/>
              <a:ext cx="98225" cy="820832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avec flèche 103"/>
            <p:cNvCxnSpPr/>
            <p:nvPr/>
          </p:nvCxnSpPr>
          <p:spPr>
            <a:xfrm flipV="1">
              <a:off x="7262007" y="1785207"/>
              <a:ext cx="129191" cy="797832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/>
            <p:cNvCxnSpPr>
              <a:stCxn id="24" idx="1"/>
              <a:endCxn id="47" idx="0"/>
            </p:cNvCxnSpPr>
            <p:nvPr/>
          </p:nvCxnSpPr>
          <p:spPr>
            <a:xfrm flipV="1">
              <a:off x="7512887" y="1898202"/>
              <a:ext cx="426187" cy="739626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avec flèche 107"/>
            <p:cNvCxnSpPr>
              <a:stCxn id="25" idx="2"/>
              <a:endCxn id="17" idx="2"/>
            </p:cNvCxnSpPr>
            <p:nvPr/>
          </p:nvCxnSpPr>
          <p:spPr>
            <a:xfrm flipV="1">
              <a:off x="7752651" y="2286163"/>
              <a:ext cx="701983" cy="590015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>
              <a:cxnSpLocks/>
            </p:cNvCxnSpPr>
            <p:nvPr/>
          </p:nvCxnSpPr>
          <p:spPr>
            <a:xfrm flipV="1">
              <a:off x="7806797" y="3034911"/>
              <a:ext cx="1067531" cy="83046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>
              <a:stCxn id="29" idx="0"/>
              <a:endCxn id="53" idx="3"/>
            </p:cNvCxnSpPr>
            <p:nvPr/>
          </p:nvCxnSpPr>
          <p:spPr>
            <a:xfrm>
              <a:off x="7733936" y="3353744"/>
              <a:ext cx="940574" cy="524968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>
              <a:stCxn id="30" idx="0"/>
            </p:cNvCxnSpPr>
            <p:nvPr/>
          </p:nvCxnSpPr>
          <p:spPr>
            <a:xfrm>
              <a:off x="7666122" y="3430994"/>
              <a:ext cx="468548" cy="1006103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/>
            <p:cNvCxnSpPr/>
            <p:nvPr/>
          </p:nvCxnSpPr>
          <p:spPr>
            <a:xfrm>
              <a:off x="7290726" y="3668337"/>
              <a:ext cx="174727" cy="966169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avec flèche 117"/>
            <p:cNvCxnSpPr/>
            <p:nvPr/>
          </p:nvCxnSpPr>
          <p:spPr>
            <a:xfrm flipH="1">
              <a:off x="7028884" y="3627735"/>
              <a:ext cx="28516" cy="937565"/>
            </a:xfrm>
            <a:prstGeom prst="straightConnector1">
              <a:avLst/>
            </a:prstGeom>
            <a:ln w="22225">
              <a:solidFill>
                <a:srgbClr val="1F0EF8"/>
              </a:solidFill>
              <a:prstDash val="dashDot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ZoneTexte 119"/>
              <p:cNvSpPr txBox="1"/>
              <p:nvPr/>
            </p:nvSpPr>
            <p:spPr>
              <a:xfrm>
                <a:off x="292686" y="3510464"/>
                <a:ext cx="5128489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dirty="0"/>
                  <a:t>Let's choose the surface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r>
                  <a:rPr lang="fr-FR" dirty="0"/>
                  <a:t> </a:t>
                </a:r>
                <a:r>
                  <a:rPr lang="en-US" dirty="0"/>
                  <a:t>passing inside (A) and we apply Gauss's theorem</a:t>
                </a:r>
                <a:r>
                  <a:rPr lang="fr-FR" dirty="0"/>
                  <a:t>:</a:t>
                </a:r>
              </a:p>
            </p:txBody>
          </p:sp>
        </mc:Choice>
        <mc:Fallback xmlns="">
          <p:sp>
            <p:nvSpPr>
              <p:cNvPr id="120" name="ZoneTexte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86" y="3510464"/>
                <a:ext cx="5128489" cy="880369"/>
              </a:xfrm>
              <a:prstGeom prst="rect">
                <a:avLst/>
              </a:prstGeom>
              <a:blipFill>
                <a:blip r:embed="rId22"/>
                <a:stretch>
                  <a:fillRect l="-713" r="-1308" b="-104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Connecteur droit avec flèche 121"/>
          <p:cNvCxnSpPr/>
          <p:nvPr/>
        </p:nvCxnSpPr>
        <p:spPr>
          <a:xfrm>
            <a:off x="8172214" y="3821607"/>
            <a:ext cx="343731" cy="7903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 122"/>
              <p:cNvSpPr/>
              <p:nvPr/>
            </p:nvSpPr>
            <p:spPr>
              <a:xfrm>
                <a:off x="8279393" y="4525997"/>
                <a:ext cx="5557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</m:d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393" y="4525997"/>
                <a:ext cx="555793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ZoneTexte 124"/>
              <p:cNvSpPr txBox="1"/>
              <p:nvPr/>
            </p:nvSpPr>
            <p:spPr>
              <a:xfrm>
                <a:off x="6656866" y="1973936"/>
                <a:ext cx="642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125" name="ZoneTexte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6" y="1973936"/>
                <a:ext cx="642805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7619" r="-9524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ZoneTexte 125"/>
              <p:cNvSpPr txBox="1"/>
              <p:nvPr/>
            </p:nvSpPr>
            <p:spPr>
              <a:xfrm>
                <a:off x="539552" y="4464794"/>
                <a:ext cx="3693447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(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𝑐𝑎𝑟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6" name="ZoneTexte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64794"/>
                <a:ext cx="3693447" cy="726546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ZoneTexte 126"/>
              <p:cNvSpPr txBox="1"/>
              <p:nvPr/>
            </p:nvSpPr>
            <p:spPr>
              <a:xfrm>
                <a:off x="4211960" y="4643039"/>
                <a:ext cx="2303900" cy="3041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7" name="ZoneTexte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643039"/>
                <a:ext cx="2303900" cy="304186"/>
              </a:xfrm>
              <a:prstGeom prst="rect">
                <a:avLst/>
              </a:prstGeom>
              <a:blipFill rotWithShape="0">
                <a:blip r:embed="rId26"/>
                <a:stretch>
                  <a:fillRect l="-1323" r="-1852" b="-18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ZoneTexte 127"/>
              <p:cNvSpPr txBox="1"/>
              <p:nvPr/>
            </p:nvSpPr>
            <p:spPr>
              <a:xfrm>
                <a:off x="2912968" y="5039703"/>
                <a:ext cx="1601849" cy="301878"/>
              </a:xfrm>
              <a:prstGeom prst="rect">
                <a:avLst/>
              </a:prstGeom>
              <a:noFill/>
              <a:ln w="22225">
                <a:solidFill>
                  <a:srgbClr val="1F0EF8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8" name="ZoneTexte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968" y="5039703"/>
                <a:ext cx="1601849" cy="301878"/>
              </a:xfrm>
              <a:prstGeom prst="rect">
                <a:avLst/>
              </a:prstGeom>
              <a:blipFill rotWithShape="0">
                <a:blip r:embed="rId27"/>
                <a:stretch>
                  <a:fillRect l="-375" b="-15094"/>
                </a:stretch>
              </a:blipFill>
              <a:ln w="22225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ZoneTexte 128"/>
              <p:cNvSpPr txBox="1"/>
              <p:nvPr/>
            </p:nvSpPr>
            <p:spPr>
              <a:xfrm>
                <a:off x="312477" y="2132472"/>
                <a:ext cx="4641878" cy="1417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/>
                  <a:t>After the influence, a charge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dirty="0"/>
                  <a:t> </a:t>
                </a:r>
                <a:r>
                  <a:rPr lang="en-US" dirty="0"/>
                  <a:t>negative appears on the internal surface of (A) and a positive charge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𝑒𝑥𝑡</m:t>
                            </m:r>
                          </m:sub>
                        </m:sSub>
                      </m:sub>
                    </m:sSub>
                  </m:oMath>
                </a14:m>
                <a:r>
                  <a:rPr lang="fr-FR" b="0" dirty="0">
                    <a:ea typeface="Cambria Math" panose="02040503050406030204" pitchFamily="18" charset="0"/>
                  </a:rPr>
                  <a:t> </a:t>
                </a:r>
                <a:r>
                  <a:rPr lang="fr-FR" dirty="0">
                    <a:ea typeface="Cambria Math" panose="02040503050406030204" pitchFamily="18" charset="0"/>
                  </a:rPr>
                  <a:t>on the external surface</a:t>
                </a:r>
                <a:endParaRPr lang="fr-F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9" name="ZoneTexte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77" y="2132472"/>
                <a:ext cx="4641878" cy="1417439"/>
              </a:xfrm>
              <a:prstGeom prst="rect">
                <a:avLst/>
              </a:prstGeom>
              <a:blipFill>
                <a:blip r:embed="rId28"/>
                <a:stretch>
                  <a:fillRect l="-787" r="-1050" b="-21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ZoneTexte 129"/>
          <p:cNvSpPr txBox="1"/>
          <p:nvPr/>
        </p:nvSpPr>
        <p:spPr>
          <a:xfrm>
            <a:off x="35496" y="5417136"/>
            <a:ext cx="532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If (A) and isolated and neutral initially, there will be</a:t>
            </a:r>
            <a:r>
              <a:rPr lang="fr-FR" dirty="0"/>
              <a:t>:</a:t>
            </a:r>
            <a:endParaRPr lang="fr-F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Rectangle 130"/>
              <p:cNvSpPr/>
              <p:nvPr/>
            </p:nvSpPr>
            <p:spPr>
              <a:xfrm>
                <a:off x="5579698" y="5362330"/>
                <a:ext cx="2232662" cy="394210"/>
              </a:xfrm>
              <a:prstGeom prst="rect">
                <a:avLst/>
              </a:prstGeom>
              <a:ln w="25400" cmpd="thickThin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sub>
                      </m:sSub>
                      <m:r>
                        <a:rPr lang="fr-FR" b="0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sub>
                      </m:sSub>
                      <m:r>
                        <a:rPr lang="fr-FR" b="0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1" name="Rectangle 1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698" y="5362330"/>
                <a:ext cx="2232662" cy="39421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 w="25400" cmpd="thickThin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/>
              <p:cNvSpPr txBox="1"/>
              <p:nvPr/>
            </p:nvSpPr>
            <p:spPr>
              <a:xfrm>
                <a:off x="35496" y="6004739"/>
                <a:ext cx="64508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If (A) and isolated and initially carries a charge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FR" dirty="0"/>
                  <a:t>, There </a:t>
                </a:r>
                <a:r>
                  <a:rPr lang="fr-FR" dirty="0" err="1"/>
                  <a:t>will</a:t>
                </a:r>
                <a:r>
                  <a:rPr lang="fr-FR" dirty="0"/>
                  <a:t> </a:t>
                </a:r>
                <a:r>
                  <a:rPr lang="fr-FR" dirty="0" err="1"/>
                  <a:t>be</a:t>
                </a:r>
                <a:r>
                  <a:rPr lang="fr-FR" dirty="0"/>
                  <a:t>:</a:t>
                </a:r>
                <a:endParaRPr lang="fr-FR" b="1" dirty="0"/>
              </a:p>
            </p:txBody>
          </p:sp>
        </mc:Choice>
        <mc:Fallback xmlns="">
          <p:sp>
            <p:nvSpPr>
              <p:cNvPr id="132" name="ZoneTexte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004739"/>
                <a:ext cx="6450869" cy="369332"/>
              </a:xfrm>
              <a:prstGeom prst="rect">
                <a:avLst/>
              </a:prstGeom>
              <a:blipFill>
                <a:blip r:embed="rId30"/>
                <a:stretch>
                  <a:fillRect l="-662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/>
              <p:cNvSpPr/>
              <p:nvPr/>
            </p:nvSpPr>
            <p:spPr>
              <a:xfrm>
                <a:off x="6395646" y="5979861"/>
                <a:ext cx="2712858" cy="396519"/>
              </a:xfrm>
              <a:prstGeom prst="rect">
                <a:avLst/>
              </a:prstGeom>
              <a:ln w="25400" cmpd="thickThin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b="0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sub>
                      </m:sSub>
                      <m:r>
                        <a:rPr lang="fr-FR" b="0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sSub>
                            <m:sSubPr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3" name="Rectangle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5646" y="5979861"/>
                <a:ext cx="2712858" cy="396519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25400" cmpd="thickThin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00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19" grpId="0"/>
      <p:bldP spid="20" grpId="0" animBg="1"/>
      <p:bldP spid="120" grpId="0"/>
      <p:bldP spid="123" grpId="0"/>
      <p:bldP spid="125" grpId="0"/>
      <p:bldP spid="126" grpId="0"/>
      <p:bldP spid="127" grpId="0"/>
      <p:bldP spid="128" grpId="0" animBg="1"/>
      <p:bldP spid="129" grpId="0"/>
      <p:bldP spid="130" grpId="0"/>
      <p:bldP spid="131" grpId="0" animBg="1"/>
      <p:bldP spid="132" grpId="0"/>
      <p:bldP spid="1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/>
          <p:cNvSpPr txBox="1"/>
          <p:nvPr/>
        </p:nvSpPr>
        <p:spPr>
          <a:xfrm>
            <a:off x="107504" y="1325097"/>
            <a:ext cx="472009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Let a conductor (A) be held at zero potential (V=0)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5733490" y="792839"/>
            <a:ext cx="1593859" cy="2031558"/>
          </a:xfrm>
          <a:prstGeom prst="rect">
            <a:avLst/>
          </a:prstGeom>
          <a:solidFill>
            <a:schemeClr val="accent2">
              <a:lumMod val="40000"/>
              <a:lumOff val="60000"/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05765" y="423507"/>
            <a:ext cx="1610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/>
              <a:t>I.8. Capacitors:</a:t>
            </a:r>
            <a:endParaRPr lang="fr-FR" b="1" i="1" dirty="0"/>
          </a:p>
        </p:txBody>
      </p:sp>
      <p:grpSp>
        <p:nvGrpSpPr>
          <p:cNvPr id="42" name="Groupe 41"/>
          <p:cNvGrpSpPr/>
          <p:nvPr/>
        </p:nvGrpSpPr>
        <p:grpSpPr>
          <a:xfrm>
            <a:off x="6732240" y="1302937"/>
            <a:ext cx="2192139" cy="1793829"/>
            <a:chOff x="6732240" y="1520926"/>
            <a:chExt cx="2192139" cy="1793829"/>
          </a:xfrm>
        </p:grpSpPr>
        <p:sp>
          <p:nvSpPr>
            <p:cNvPr id="6" name="Ellipse 5"/>
            <p:cNvSpPr/>
            <p:nvPr/>
          </p:nvSpPr>
          <p:spPr>
            <a:xfrm>
              <a:off x="6732240" y="1520926"/>
              <a:ext cx="1728192" cy="10081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8244408" y="2065038"/>
              <a:ext cx="679971" cy="1249717"/>
              <a:chOff x="8244408" y="2065038"/>
              <a:chExt cx="679971" cy="1249717"/>
            </a:xfrm>
          </p:grpSpPr>
          <p:sp>
            <p:nvSpPr>
              <p:cNvPr id="8" name="Arc 7"/>
              <p:cNvSpPr/>
              <p:nvPr/>
            </p:nvSpPr>
            <p:spPr>
              <a:xfrm>
                <a:off x="8244408" y="2065038"/>
                <a:ext cx="432048" cy="1249717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9" name="Groupe 8"/>
              <p:cNvGrpSpPr/>
              <p:nvPr/>
            </p:nvGrpSpPr>
            <p:grpSpPr>
              <a:xfrm>
                <a:off x="8352425" y="2696429"/>
                <a:ext cx="571954" cy="105080"/>
                <a:chOff x="8352425" y="2696429"/>
                <a:chExt cx="571954" cy="105080"/>
              </a:xfrm>
            </p:grpSpPr>
            <p:cxnSp>
              <p:nvCxnSpPr>
                <p:cNvPr id="10" name="Connecteur droit 9"/>
                <p:cNvCxnSpPr/>
                <p:nvPr/>
              </p:nvCxnSpPr>
              <p:spPr>
                <a:xfrm>
                  <a:off x="8417900" y="2698287"/>
                  <a:ext cx="5040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10"/>
                <p:cNvCxnSpPr/>
                <p:nvPr/>
              </p:nvCxnSpPr>
              <p:spPr>
                <a:xfrm flipH="1">
                  <a:off x="8352425" y="2696429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necteur droit 11"/>
                <p:cNvCxnSpPr/>
                <p:nvPr/>
              </p:nvCxnSpPr>
              <p:spPr>
                <a:xfrm flipH="1">
                  <a:off x="8436927" y="2698287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necteur droit 12"/>
                <p:cNvCxnSpPr/>
                <p:nvPr/>
              </p:nvCxnSpPr>
              <p:spPr>
                <a:xfrm flipH="1">
                  <a:off x="8519558" y="2702962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eur droit 13"/>
                <p:cNvCxnSpPr/>
                <p:nvPr/>
              </p:nvCxnSpPr>
              <p:spPr>
                <a:xfrm flipH="1">
                  <a:off x="8608160" y="2700720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eur droit 14"/>
                <p:cNvCxnSpPr/>
                <p:nvPr/>
              </p:nvCxnSpPr>
              <p:spPr>
                <a:xfrm flipH="1">
                  <a:off x="8693224" y="2700529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eur droit 15"/>
                <p:cNvCxnSpPr/>
                <p:nvPr/>
              </p:nvCxnSpPr>
              <p:spPr>
                <a:xfrm flipH="1">
                  <a:off x="8781826" y="2698287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necteur droit 16"/>
                <p:cNvCxnSpPr/>
                <p:nvPr/>
              </p:nvCxnSpPr>
              <p:spPr>
                <a:xfrm flipH="1">
                  <a:off x="8852371" y="2698287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1" name="Groupe 40"/>
          <p:cNvGrpSpPr/>
          <p:nvPr/>
        </p:nvGrpSpPr>
        <p:grpSpPr>
          <a:xfrm>
            <a:off x="4368609" y="1302937"/>
            <a:ext cx="2009002" cy="1370771"/>
            <a:chOff x="4228933" y="1560982"/>
            <a:chExt cx="2009002" cy="1370771"/>
          </a:xfrm>
        </p:grpSpPr>
        <p:sp>
          <p:nvSpPr>
            <p:cNvPr id="18" name="Ellipse 17"/>
            <p:cNvSpPr/>
            <p:nvPr/>
          </p:nvSpPr>
          <p:spPr>
            <a:xfrm>
              <a:off x="4509743" y="1560982"/>
              <a:ext cx="1728192" cy="100811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8" name="Groupe 37"/>
            <p:cNvGrpSpPr/>
            <p:nvPr/>
          </p:nvGrpSpPr>
          <p:grpSpPr>
            <a:xfrm>
              <a:off x="4228933" y="2189169"/>
              <a:ext cx="577873" cy="742584"/>
              <a:chOff x="3475120" y="2699638"/>
              <a:chExt cx="577873" cy="742584"/>
            </a:xfrm>
          </p:grpSpPr>
          <p:grpSp>
            <p:nvGrpSpPr>
              <p:cNvPr id="21" name="Groupe 20"/>
              <p:cNvGrpSpPr/>
              <p:nvPr/>
            </p:nvGrpSpPr>
            <p:grpSpPr>
              <a:xfrm rot="21325741">
                <a:off x="3475120" y="3337142"/>
                <a:ext cx="577873" cy="105080"/>
                <a:chOff x="8352425" y="2696429"/>
                <a:chExt cx="577873" cy="105080"/>
              </a:xfrm>
            </p:grpSpPr>
            <p:cxnSp>
              <p:nvCxnSpPr>
                <p:cNvPr id="22" name="Connecteur droit 21"/>
                <p:cNvCxnSpPr/>
                <p:nvPr/>
              </p:nvCxnSpPr>
              <p:spPr>
                <a:xfrm>
                  <a:off x="8417900" y="2698287"/>
                  <a:ext cx="50405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necteur droit 22"/>
                <p:cNvCxnSpPr/>
                <p:nvPr/>
              </p:nvCxnSpPr>
              <p:spPr>
                <a:xfrm flipH="1">
                  <a:off x="8352425" y="2696429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Connecteur droit 23"/>
                <p:cNvCxnSpPr/>
                <p:nvPr/>
              </p:nvCxnSpPr>
              <p:spPr>
                <a:xfrm flipH="1">
                  <a:off x="8436927" y="2698287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24"/>
                <p:cNvCxnSpPr/>
                <p:nvPr/>
              </p:nvCxnSpPr>
              <p:spPr>
                <a:xfrm flipH="1">
                  <a:off x="8519558" y="2702962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Connecteur droit 25"/>
                <p:cNvCxnSpPr/>
                <p:nvPr/>
              </p:nvCxnSpPr>
              <p:spPr>
                <a:xfrm flipH="1">
                  <a:off x="8608160" y="2700720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/>
                <p:cNvCxnSpPr/>
                <p:nvPr/>
              </p:nvCxnSpPr>
              <p:spPr>
                <a:xfrm flipH="1">
                  <a:off x="8693224" y="2700529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Connecteur droit 27"/>
                <p:cNvCxnSpPr/>
                <p:nvPr/>
              </p:nvCxnSpPr>
              <p:spPr>
                <a:xfrm flipH="1">
                  <a:off x="8781826" y="2698287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Connecteur droit 28"/>
                <p:cNvCxnSpPr/>
                <p:nvPr/>
              </p:nvCxnSpPr>
              <p:spPr>
                <a:xfrm flipH="1">
                  <a:off x="8858290" y="2698759"/>
                  <a:ext cx="72008" cy="98547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oupe 32"/>
              <p:cNvGrpSpPr/>
              <p:nvPr/>
            </p:nvGrpSpPr>
            <p:grpSpPr>
              <a:xfrm>
                <a:off x="3783456" y="2699638"/>
                <a:ext cx="790" cy="638856"/>
                <a:chOff x="3783456" y="2699638"/>
                <a:chExt cx="790" cy="638856"/>
              </a:xfrm>
            </p:grpSpPr>
            <p:cxnSp>
              <p:nvCxnSpPr>
                <p:cNvPr id="31" name="Connecteur droit 30"/>
                <p:cNvCxnSpPr/>
                <p:nvPr/>
              </p:nvCxnSpPr>
              <p:spPr>
                <a:xfrm>
                  <a:off x="3783456" y="3068960"/>
                  <a:ext cx="0" cy="2695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Connecteur droit 31"/>
                <p:cNvCxnSpPr/>
                <p:nvPr/>
              </p:nvCxnSpPr>
              <p:spPr>
                <a:xfrm>
                  <a:off x="3784246" y="2699638"/>
                  <a:ext cx="0" cy="26953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Connecteur droit 34"/>
              <p:cNvCxnSpPr/>
              <p:nvPr/>
            </p:nvCxnSpPr>
            <p:spPr>
              <a:xfrm>
                <a:off x="3547151" y="2981048"/>
                <a:ext cx="4985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3665788" y="3068960"/>
                <a:ext cx="22124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3804346" y="1965225"/>
                <a:ext cx="7239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346" y="1965225"/>
                <a:ext cx="72398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723" r="-7563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ZoneTexte 39"/>
              <p:cNvSpPr txBox="1"/>
              <p:nvPr/>
            </p:nvSpPr>
            <p:spPr>
              <a:xfrm>
                <a:off x="8460432" y="1521567"/>
                <a:ext cx="7080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432" y="1521567"/>
                <a:ext cx="70807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7759" r="-6897" b="-1555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107504" y="892459"/>
                <a:ext cx="7953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Let a conductor (B) be held at a potential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fr-FR" dirty="0"/>
                  <a:t> carries a charge </a:t>
                </a:r>
                <a:r>
                  <a:rPr lang="fr-FR" b="1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  <m:r>
                      <a:rPr lang="fr-F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1" i="1" smtClean="0">
                        <a:latin typeface="Cambria Math" panose="02040503050406030204" pitchFamily="18" charset="0"/>
                      </a:rPr>
                      <m:t>𝑪</m:t>
                    </m:r>
                    <m:sSub>
                      <m:sSubPr>
                        <m:ctrlPr>
                          <a:rPr lang="fr-FR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fr-FR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92459"/>
                <a:ext cx="7953844" cy="369332"/>
              </a:xfrm>
              <a:prstGeom prst="rect">
                <a:avLst/>
              </a:prstGeom>
              <a:blipFill>
                <a:blip r:embed="rId5"/>
                <a:stretch>
                  <a:fillRect l="-53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5076056" y="160200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1602002"/>
                <a:ext cx="2260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4324" r="-18919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5203402" y="1988494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402" y="1988494"/>
                <a:ext cx="2260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6102288" y="15474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288" y="1547456"/>
                <a:ext cx="22602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5863144" y="2009104"/>
                <a:ext cx="24144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144" y="2009104"/>
                <a:ext cx="24144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7949" r="-17949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6059938" y="180960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38" y="1809605"/>
                <a:ext cx="22602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5939792" y="141389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792" y="1413898"/>
                <a:ext cx="22602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/>
              <p:cNvSpPr txBox="1"/>
              <p:nvPr/>
            </p:nvSpPr>
            <p:spPr>
              <a:xfrm>
                <a:off x="5747659" y="134937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9" y="1349379"/>
                <a:ext cx="226024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ZoneTexte 52"/>
          <p:cNvSpPr txBox="1"/>
          <p:nvPr/>
        </p:nvSpPr>
        <p:spPr>
          <a:xfrm>
            <a:off x="107504" y="2700565"/>
            <a:ext cx="7172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The influence of (B) leads to the appearance of negative charges on (A).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/>
              <p:cNvSpPr txBox="1"/>
              <p:nvPr/>
            </p:nvSpPr>
            <p:spPr>
              <a:xfrm>
                <a:off x="107504" y="3031129"/>
                <a:ext cx="8794246" cy="8803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/>
                  <a:t>These negative charges of (A) in turn influence (B) on which new charges appear from the generator in order to keep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constant.</a:t>
                </a:r>
                <a:endParaRPr lang="fr-FR" dirty="0"/>
              </a:p>
            </p:txBody>
          </p:sp>
        </mc:Choice>
        <mc:Fallback xmlns="">
          <p:sp>
            <p:nvSpPr>
              <p:cNvPr id="55" name="ZoneTexte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031129"/>
                <a:ext cx="8794246" cy="880369"/>
              </a:xfrm>
              <a:prstGeom prst="rect">
                <a:avLst/>
              </a:prstGeom>
              <a:blipFill>
                <a:blip r:embed="rId13"/>
                <a:stretch>
                  <a:fillRect l="-485" r="-1040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e 77"/>
          <p:cNvGrpSpPr/>
          <p:nvPr/>
        </p:nvGrpSpPr>
        <p:grpSpPr>
          <a:xfrm>
            <a:off x="6741429" y="1329383"/>
            <a:ext cx="500103" cy="939134"/>
            <a:chOff x="6741429" y="1553762"/>
            <a:chExt cx="500103" cy="9391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/>
                <p:cNvSpPr txBox="1"/>
                <p:nvPr/>
              </p:nvSpPr>
              <p:spPr>
                <a:xfrm>
                  <a:off x="6741429" y="1847209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6" name="ZoneTexte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1429" y="1847209"/>
                  <a:ext cx="226024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8108" r="-270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e 76"/>
            <p:cNvGrpSpPr/>
            <p:nvPr/>
          </p:nvGrpSpPr>
          <p:grpSpPr>
            <a:xfrm>
              <a:off x="6792488" y="1553762"/>
              <a:ext cx="449044" cy="939134"/>
              <a:chOff x="6792488" y="1564914"/>
              <a:chExt cx="449044" cy="93913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7001492" y="2227049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57" name="ZoneTexte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01492" y="2227049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ZoneTexte 57"/>
                  <p:cNvSpPr txBox="1"/>
                  <p:nvPr/>
                </p:nvSpPr>
                <p:spPr>
                  <a:xfrm>
                    <a:off x="6792488" y="2024221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58" name="ZoneTexte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2488" y="2024221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ZoneTexte 58"/>
                  <p:cNvSpPr txBox="1"/>
                  <p:nvPr/>
                </p:nvSpPr>
                <p:spPr>
                  <a:xfrm>
                    <a:off x="6845899" y="1702058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59" name="ZoneTexte 5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45899" y="1702058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ZoneTexte 59"/>
                  <p:cNvSpPr txBox="1"/>
                  <p:nvPr/>
                </p:nvSpPr>
                <p:spPr>
                  <a:xfrm>
                    <a:off x="7015508" y="1564914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60" name="ZoneTexte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5508" y="1564914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1" name="ZoneTexte 60"/>
          <p:cNvSpPr txBox="1"/>
          <p:nvPr/>
        </p:nvSpPr>
        <p:spPr>
          <a:xfrm>
            <a:off x="107504" y="3923160"/>
            <a:ext cx="695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There is condensation of charges on (B) and its capacity is given by: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6660232" y="3794499"/>
                <a:ext cx="849142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794499"/>
                <a:ext cx="849142" cy="6127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ZoneTexte 62"/>
          <p:cNvSpPr txBox="1"/>
          <p:nvPr/>
        </p:nvSpPr>
        <p:spPr>
          <a:xfrm>
            <a:off x="107504" y="4499224"/>
            <a:ext cx="572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Conductors (A) and (B) form a capacitor represented by:</a:t>
            </a:r>
            <a:endParaRPr lang="fr-FR" dirty="0"/>
          </a:p>
        </p:txBody>
      </p:sp>
      <p:grpSp>
        <p:nvGrpSpPr>
          <p:cNvPr id="76" name="Groupe 75"/>
          <p:cNvGrpSpPr/>
          <p:nvPr/>
        </p:nvGrpSpPr>
        <p:grpSpPr>
          <a:xfrm>
            <a:off x="5940152" y="4413108"/>
            <a:ext cx="1138558" cy="526627"/>
            <a:chOff x="4163522" y="5710686"/>
            <a:chExt cx="1272574" cy="598634"/>
          </a:xfrm>
        </p:grpSpPr>
        <p:grpSp>
          <p:nvGrpSpPr>
            <p:cNvPr id="71" name="Groupe 70"/>
            <p:cNvGrpSpPr/>
            <p:nvPr/>
          </p:nvGrpSpPr>
          <p:grpSpPr>
            <a:xfrm>
              <a:off x="4163522" y="5733256"/>
              <a:ext cx="1272574" cy="576064"/>
              <a:chOff x="4163522" y="5733256"/>
              <a:chExt cx="1530586" cy="504056"/>
            </a:xfrm>
          </p:grpSpPr>
          <p:cxnSp>
            <p:nvCxnSpPr>
              <p:cNvPr id="65" name="Connecteur droit 64"/>
              <p:cNvCxnSpPr/>
              <p:nvPr/>
            </p:nvCxnSpPr>
            <p:spPr>
              <a:xfrm>
                <a:off x="4163522" y="5995885"/>
                <a:ext cx="61418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5079923" y="5995885"/>
                <a:ext cx="61418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4780521" y="5733256"/>
                <a:ext cx="0" cy="5040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5076056" y="5733256"/>
                <a:ext cx="0" cy="5040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Ellipse 71"/>
            <p:cNvSpPr/>
            <p:nvPr/>
          </p:nvSpPr>
          <p:spPr>
            <a:xfrm>
              <a:off x="4365340" y="6010401"/>
              <a:ext cx="65415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>
              <a:off x="5082649" y="6010401"/>
              <a:ext cx="65415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ZoneTexte 73"/>
                <p:cNvSpPr txBox="1"/>
                <p:nvPr/>
              </p:nvSpPr>
              <p:spPr>
                <a:xfrm>
                  <a:off x="4320849" y="5710686"/>
                  <a:ext cx="21140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4" name="ZoneTexte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0849" y="5710686"/>
                  <a:ext cx="211405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32258" r="-35484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ZoneTexte 74"/>
                <p:cNvSpPr txBox="1"/>
                <p:nvPr/>
              </p:nvSpPr>
              <p:spPr>
                <a:xfrm>
                  <a:off x="5015925" y="5715677"/>
                  <a:ext cx="2010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75" name="ZoneTexte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5925" y="5715677"/>
                  <a:ext cx="201017" cy="276999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33333" r="-36667" b="-20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ZoneTexte 78"/>
              <p:cNvSpPr txBox="1"/>
              <p:nvPr/>
            </p:nvSpPr>
            <p:spPr>
              <a:xfrm>
                <a:off x="107504" y="5047353"/>
                <a:ext cx="4467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fr-FR" dirty="0"/>
                  <a:t>We call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r-FR" dirty="0"/>
                  <a:t> : </a:t>
                </a:r>
                <a:r>
                  <a:rPr lang="fr-FR" dirty="0" err="1"/>
                  <a:t>Capacitor</a:t>
                </a:r>
                <a:r>
                  <a:rPr lang="fr-FR" dirty="0"/>
                  <a:t> charge</a:t>
                </a:r>
              </a:p>
            </p:txBody>
          </p:sp>
        </mc:Choice>
        <mc:Fallback xmlns=""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47353"/>
                <a:ext cx="4467441" cy="369332"/>
              </a:xfrm>
              <a:prstGeom prst="rect">
                <a:avLst/>
              </a:prstGeom>
              <a:blipFill>
                <a:blip r:embed="rId22"/>
                <a:stretch>
                  <a:fillRect l="-956" t="-9836" r="-4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ZoneTexte 79"/>
              <p:cNvSpPr txBox="1"/>
              <p:nvPr/>
            </p:nvSpPr>
            <p:spPr>
              <a:xfrm>
                <a:off x="107504" y="5551409"/>
                <a:ext cx="87978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fr-FR" b="0" i="0" smtClean="0">
                        <a:latin typeface="Cambria Math" panose="02040503050406030204" pitchFamily="18" charset="0"/>
                      </a:rPr>
                      <m:t>"</m:t>
                    </m:r>
                    <m:r>
                      <a:rPr lang="fr-FR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fr-FR" dirty="0"/>
                  <a:t> </a:t>
                </a:r>
                <a:r>
                  <a:rPr lang="en-US" dirty="0"/>
                  <a:t>depends only on the shape of the conductor and the nature of the air between them</a:t>
                </a:r>
                <a:endParaRPr lang="fr-FR" dirty="0"/>
              </a:p>
            </p:txBody>
          </p:sp>
        </mc:Choice>
        <mc:Fallback xmlns=""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551409"/>
                <a:ext cx="8797858" cy="369332"/>
              </a:xfrm>
              <a:prstGeom prst="rect">
                <a:avLst/>
              </a:prstGeom>
              <a:blipFill>
                <a:blip r:embed="rId23"/>
                <a:stretch>
                  <a:fillRect l="-48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ZoneTexte 80"/>
          <p:cNvSpPr txBox="1"/>
          <p:nvPr/>
        </p:nvSpPr>
        <p:spPr>
          <a:xfrm>
            <a:off x="107504" y="6002300"/>
            <a:ext cx="80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/>
              <a:t>If the two conductors are brought closer together, the capacity becomes greater.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ZoneTexte 81"/>
              <p:cNvSpPr txBox="1"/>
              <p:nvPr/>
            </p:nvSpPr>
            <p:spPr>
              <a:xfrm>
                <a:off x="5425738" y="158791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2" name="ZoneTexte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738" y="1587916"/>
                <a:ext cx="226024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ZoneTexte 82"/>
              <p:cNvSpPr txBox="1"/>
              <p:nvPr/>
            </p:nvSpPr>
            <p:spPr>
              <a:xfrm>
                <a:off x="5598140" y="178869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140" y="1788690"/>
                <a:ext cx="226024" cy="276999"/>
              </a:xfrm>
              <a:prstGeom prst="rect">
                <a:avLst/>
              </a:prstGeom>
              <a:blipFill rotWithShape="0">
                <a:blip r:embed="rId2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ZoneTexte 83"/>
              <p:cNvSpPr txBox="1"/>
              <p:nvPr/>
            </p:nvSpPr>
            <p:spPr>
              <a:xfrm>
                <a:off x="5232316" y="138977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316" y="1389776"/>
                <a:ext cx="226024" cy="276999"/>
              </a:xfrm>
              <a:prstGeom prst="rect">
                <a:avLst/>
              </a:prstGeom>
              <a:blipFill rotWithShape="0">
                <a:blip r:embed="rId26"/>
                <a:stretch>
                  <a:fillRect l="-21622" r="-21622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472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2" grpId="0" animBg="1"/>
      <p:bldP spid="5" grpId="0"/>
      <p:bldP spid="39" grpId="0"/>
      <p:bldP spid="40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3" grpId="0"/>
      <p:bldP spid="55" grpId="0"/>
      <p:bldP spid="61" grpId="0"/>
      <p:bldP spid="62" grpId="0"/>
      <p:bldP spid="63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1520" y="548680"/>
            <a:ext cx="527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/>
              <a:t>Method of calculating the capacitance of a capacitor:</a:t>
            </a:r>
            <a:endParaRPr lang="fr-FR" b="1" i="1" u="sng" dirty="0"/>
          </a:p>
        </p:txBody>
      </p:sp>
      <p:sp>
        <p:nvSpPr>
          <p:cNvPr id="6" name="ZoneTexte 5"/>
          <p:cNvSpPr txBox="1"/>
          <p:nvPr/>
        </p:nvSpPr>
        <p:spPr>
          <a:xfrm>
            <a:off x="279681" y="908720"/>
            <a:ext cx="595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1- Calculate the electric field at any point inside the capacitor.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54876" y="1342092"/>
                <a:ext cx="67591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2- Deduct the potential difference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between the two conductors.</a:t>
                </a:r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876" y="1342092"/>
                <a:ext cx="6759158" cy="369332"/>
              </a:xfrm>
              <a:prstGeom prst="rect">
                <a:avLst/>
              </a:prstGeom>
              <a:blipFill>
                <a:blip r:embed="rId3"/>
                <a:stretch>
                  <a:fillRect l="-81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e 9"/>
          <p:cNvGrpSpPr/>
          <p:nvPr/>
        </p:nvGrpSpPr>
        <p:grpSpPr>
          <a:xfrm>
            <a:off x="279681" y="1711425"/>
            <a:ext cx="2892413" cy="612796"/>
            <a:chOff x="279681" y="1927449"/>
            <a:chExt cx="2892413" cy="612796"/>
          </a:xfrm>
        </p:grpSpPr>
        <p:sp>
          <p:nvSpPr>
            <p:cNvPr id="8" name="ZoneTexte 7"/>
            <p:cNvSpPr txBox="1"/>
            <p:nvPr/>
          </p:nvSpPr>
          <p:spPr>
            <a:xfrm>
              <a:off x="279681" y="2051556"/>
              <a:ext cx="21432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3- </a:t>
              </a:r>
              <a:r>
                <a:rPr lang="fr-FR" dirty="0" err="1"/>
                <a:t>effect</a:t>
              </a:r>
              <a:r>
                <a:rPr lang="fr-FR" dirty="0"/>
                <a:t> the report 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2195736" y="1927449"/>
                  <a:ext cx="976358" cy="6127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den>
                        </m:f>
                        <m:r>
                          <a:rPr lang="fr-FR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i="1"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5736" y="1927449"/>
                  <a:ext cx="976358" cy="61279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ZoneTexte 10"/>
          <p:cNvSpPr txBox="1"/>
          <p:nvPr/>
        </p:nvSpPr>
        <p:spPr>
          <a:xfrm>
            <a:off x="294351" y="2301896"/>
            <a:ext cx="115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Examples:</a:t>
            </a:r>
            <a:endParaRPr lang="fr-FR" b="1" i="1" u="sng" dirty="0"/>
          </a:p>
        </p:txBody>
      </p:sp>
      <p:sp>
        <p:nvSpPr>
          <p:cNvPr id="12" name="ZoneTexte 11"/>
          <p:cNvSpPr txBox="1"/>
          <p:nvPr/>
        </p:nvSpPr>
        <p:spPr>
          <a:xfrm>
            <a:off x="285259" y="2694333"/>
            <a:ext cx="1969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1- Plane capacitor:</a:t>
            </a:r>
            <a:endParaRPr lang="fr-FR" b="1" i="1" u="sng" dirty="0"/>
          </a:p>
        </p:txBody>
      </p:sp>
      <p:grpSp>
        <p:nvGrpSpPr>
          <p:cNvPr id="54" name="Groupe 53"/>
          <p:cNvGrpSpPr/>
          <p:nvPr/>
        </p:nvGrpSpPr>
        <p:grpSpPr>
          <a:xfrm>
            <a:off x="5643624" y="2213358"/>
            <a:ext cx="3153103" cy="1771337"/>
            <a:chOff x="4788027" y="2780315"/>
            <a:chExt cx="3153103" cy="1771337"/>
          </a:xfrm>
        </p:grpSpPr>
        <p:grpSp>
          <p:nvGrpSpPr>
            <p:cNvPr id="21" name="Groupe 20"/>
            <p:cNvGrpSpPr/>
            <p:nvPr/>
          </p:nvGrpSpPr>
          <p:grpSpPr>
            <a:xfrm>
              <a:off x="4788027" y="2799836"/>
              <a:ext cx="3153103" cy="1709284"/>
              <a:chOff x="4788024" y="2799836"/>
              <a:chExt cx="2899163" cy="1616694"/>
            </a:xfrm>
          </p:grpSpPr>
          <p:grpSp>
            <p:nvGrpSpPr>
              <p:cNvPr id="20" name="Groupe 19"/>
              <p:cNvGrpSpPr/>
              <p:nvPr/>
            </p:nvGrpSpPr>
            <p:grpSpPr>
              <a:xfrm>
                <a:off x="4803005" y="3418709"/>
                <a:ext cx="2883198" cy="997821"/>
                <a:chOff x="4803005" y="3418709"/>
                <a:chExt cx="2883198" cy="997821"/>
              </a:xfrm>
            </p:grpSpPr>
            <p:sp>
              <p:nvSpPr>
                <p:cNvPr id="14" name="Parallélogramme 13"/>
                <p:cNvSpPr/>
                <p:nvPr/>
              </p:nvSpPr>
              <p:spPr>
                <a:xfrm>
                  <a:off x="4803005" y="3418709"/>
                  <a:ext cx="2880320" cy="997821"/>
                </a:xfrm>
                <a:prstGeom prst="parallelogram">
                  <a:avLst>
                    <a:gd name="adj" fmla="val 66558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9" name="Connecteur droit 18"/>
                <p:cNvCxnSpPr/>
                <p:nvPr/>
              </p:nvCxnSpPr>
              <p:spPr>
                <a:xfrm>
                  <a:off x="7110139" y="3418709"/>
                  <a:ext cx="576064" cy="0"/>
                </a:xfrm>
                <a:prstGeom prst="line">
                  <a:avLst/>
                </a:prstGeom>
                <a:ln w="508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upe 16"/>
              <p:cNvGrpSpPr/>
              <p:nvPr/>
            </p:nvGrpSpPr>
            <p:grpSpPr>
              <a:xfrm>
                <a:off x="4788024" y="2799836"/>
                <a:ext cx="2899163" cy="997821"/>
                <a:chOff x="4788024" y="2799836"/>
                <a:chExt cx="2899163" cy="997821"/>
              </a:xfrm>
            </p:grpSpPr>
            <p:sp>
              <p:nvSpPr>
                <p:cNvPr id="13" name="Parallélogramme 12"/>
                <p:cNvSpPr/>
                <p:nvPr/>
              </p:nvSpPr>
              <p:spPr>
                <a:xfrm>
                  <a:off x="4788024" y="2799836"/>
                  <a:ext cx="2880320" cy="997821"/>
                </a:xfrm>
                <a:prstGeom prst="parallelogram">
                  <a:avLst>
                    <a:gd name="adj" fmla="val 66558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cxnSp>
              <p:nvCxnSpPr>
                <p:cNvPr id="16" name="Connecteur droit 15"/>
                <p:cNvCxnSpPr/>
                <p:nvPr/>
              </p:nvCxnSpPr>
              <p:spPr>
                <a:xfrm>
                  <a:off x="5408884" y="2799836"/>
                  <a:ext cx="2278303" cy="0"/>
                </a:xfrm>
                <a:prstGeom prst="line">
                  <a:avLst/>
                </a:prstGeom>
                <a:ln w="539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Groupe 34"/>
            <p:cNvGrpSpPr/>
            <p:nvPr/>
          </p:nvGrpSpPr>
          <p:grpSpPr>
            <a:xfrm>
              <a:off x="4807696" y="3825602"/>
              <a:ext cx="2449866" cy="294533"/>
              <a:chOff x="4807696" y="3825602"/>
              <a:chExt cx="2449866" cy="2945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4807696" y="384313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2" name="ZoneTexte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7696" y="384313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4994048" y="3840182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3" name="ZoneTexte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4048" y="3840182"/>
                    <a:ext cx="226024" cy="276999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ZoneTexte 23"/>
                  <p:cNvSpPr txBox="1"/>
                  <p:nvPr/>
                </p:nvSpPr>
                <p:spPr>
                  <a:xfrm>
                    <a:off x="5167736" y="384273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4" name="ZoneTexte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7736" y="384273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5354088" y="3839782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5" name="ZoneTexte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088" y="3839782"/>
                    <a:ext cx="226024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5538409" y="384313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8409" y="384313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5724761" y="3840182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7" name="ZoneText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4761" y="3840182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5898449" y="3842736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8" name="ZoneTexte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8449" y="3842736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1622" r="-21622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6084801" y="3839782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9" name="ZoneTexte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4801" y="3839782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24324" r="-18919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6277332" y="3836045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7332" y="3836045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21053" r="-18421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6463684" y="3833091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1" name="ZoneText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3684" y="3833091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6637372" y="3835645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2" name="ZoneText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7372" y="3835645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24324" r="-18919" b="-652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6823724" y="3832691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3" name="ZoneTexte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3724" y="3832691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7031538" y="3825602"/>
                    <a:ext cx="22602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4" name="ZoneTexte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538" y="3825602"/>
                    <a:ext cx="226024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21622" r="-21622" b="-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e 35"/>
            <p:cNvGrpSpPr/>
            <p:nvPr/>
          </p:nvGrpSpPr>
          <p:grpSpPr>
            <a:xfrm>
              <a:off x="4809290" y="4257119"/>
              <a:ext cx="2449865" cy="294533"/>
              <a:chOff x="4807696" y="3825602"/>
              <a:chExt cx="2449865" cy="29453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4807696" y="3843136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7" name="ZoneTexte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7696" y="3843136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4994048" y="384018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8" name="ZoneTexte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94048" y="384018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ZoneTexte 38"/>
                  <p:cNvSpPr txBox="1"/>
                  <p:nvPr/>
                </p:nvSpPr>
                <p:spPr>
                  <a:xfrm>
                    <a:off x="5167736" y="3842736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39" name="ZoneTexte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7736" y="3842736"/>
                    <a:ext cx="226023" cy="276999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5354088" y="383978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0" name="ZoneTexte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54088" y="383978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5538409" y="3843136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1" name="ZoneTexte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38409" y="3843136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5263" r="-263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5724761" y="384018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2" name="ZoneTexte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24761" y="384018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5898449" y="3842736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3" name="ZoneTexte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8449" y="3842736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ZoneTexte 43"/>
                  <p:cNvSpPr txBox="1"/>
                  <p:nvPr/>
                </p:nvSpPr>
                <p:spPr>
                  <a:xfrm>
                    <a:off x="6084801" y="383978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4" name="ZoneTexte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4801" y="383978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6277332" y="38360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5" name="ZoneTexte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7332" y="38360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ZoneTexte 45"/>
                  <p:cNvSpPr txBox="1"/>
                  <p:nvPr/>
                </p:nvSpPr>
                <p:spPr>
                  <a:xfrm>
                    <a:off x="6463684" y="3833091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6" name="ZoneTexte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3684" y="3833091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ZoneTexte 46"/>
                  <p:cNvSpPr txBox="1"/>
                  <p:nvPr/>
                </p:nvSpPr>
                <p:spPr>
                  <a:xfrm>
                    <a:off x="6637372" y="3835645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7" name="ZoneTexte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37372" y="3835645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l="-8108" r="-270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ZoneTexte 47"/>
                  <p:cNvSpPr txBox="1"/>
                  <p:nvPr/>
                </p:nvSpPr>
                <p:spPr>
                  <a:xfrm>
                    <a:off x="6823724" y="3832691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8" name="ZoneTexte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3724" y="3832691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l="-5405" r="-540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ZoneTexte 48"/>
                  <p:cNvSpPr txBox="1"/>
                  <p:nvPr/>
                </p:nvSpPr>
                <p:spPr>
                  <a:xfrm>
                    <a:off x="7031538" y="3825602"/>
                    <a:ext cx="226023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49" name="ZoneTexte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1538" y="3825602"/>
                    <a:ext cx="226023" cy="276999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l="-5263" r="-2632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ZoneTexte 49"/>
                <p:cNvSpPr txBox="1"/>
                <p:nvPr/>
              </p:nvSpPr>
              <p:spPr>
                <a:xfrm>
                  <a:off x="6778047" y="3439305"/>
                  <a:ext cx="39260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0" name="ZoneText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8047" y="3439305"/>
                  <a:ext cx="392608" cy="276999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ZoneTexte 50"/>
                <p:cNvSpPr txBox="1"/>
                <p:nvPr/>
              </p:nvSpPr>
              <p:spPr>
                <a:xfrm>
                  <a:off x="6876256" y="4088105"/>
                  <a:ext cx="4029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76256" y="4088105"/>
                  <a:ext cx="402994" cy="276999"/>
                </a:xfrm>
                <a:prstGeom prst="rect">
                  <a:avLst/>
                </a:prstGeom>
                <a:blipFill rotWithShape="0">
                  <a:blip r:embed="rId3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ZoneTexte 51"/>
                <p:cNvSpPr txBox="1"/>
                <p:nvPr/>
              </p:nvSpPr>
              <p:spPr>
                <a:xfrm>
                  <a:off x="7448751" y="2780315"/>
                  <a:ext cx="2784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2" name="ZoneTexte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8751" y="2780315"/>
                  <a:ext cx="278473" cy="276999"/>
                </a:xfrm>
                <a:prstGeom prst="rect">
                  <a:avLst/>
                </a:prstGeom>
                <a:blipFill rotWithShape="0">
                  <a:blip r:embed="rId31"/>
                  <a:stretch>
                    <a:fillRect l="-22222" r="-8889" b="-1521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ZoneTexte 52"/>
                <p:cNvSpPr txBox="1"/>
                <p:nvPr/>
              </p:nvSpPr>
              <p:spPr>
                <a:xfrm>
                  <a:off x="7533881" y="3395226"/>
                  <a:ext cx="29437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53" name="ZoneTexte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33881" y="3395226"/>
                  <a:ext cx="294375" cy="276999"/>
                </a:xfrm>
                <a:prstGeom prst="rect">
                  <a:avLst/>
                </a:prstGeom>
                <a:blipFill rotWithShape="0">
                  <a:blip r:embed="rId32"/>
                  <a:stretch>
                    <a:fillRect l="-20833" r="-6250" b="-1555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6" name="Connecteur droit avec flèche 55"/>
          <p:cNvCxnSpPr/>
          <p:nvPr/>
        </p:nvCxnSpPr>
        <p:spPr>
          <a:xfrm>
            <a:off x="5473220" y="3342245"/>
            <a:ext cx="0" cy="584197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ZoneTexte 56"/>
              <p:cNvSpPr txBox="1"/>
              <p:nvPr/>
            </p:nvSpPr>
            <p:spPr>
              <a:xfrm>
                <a:off x="5315973" y="3149637"/>
                <a:ext cx="1811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7" name="ZoneTexte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5973" y="3149637"/>
                <a:ext cx="181140" cy="276999"/>
              </a:xfrm>
              <a:prstGeom prst="rect">
                <a:avLst/>
              </a:prstGeom>
              <a:blipFill rotWithShape="0">
                <a:blip r:embed="rId33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5292080" y="3818078"/>
                <a:ext cx="171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818078"/>
                <a:ext cx="171778" cy="276999"/>
              </a:xfrm>
              <a:prstGeom prst="rect">
                <a:avLst/>
              </a:prstGeom>
              <a:blipFill rotWithShape="0">
                <a:blip r:embed="rId34"/>
                <a:stretch>
                  <a:fillRect l="-21429" r="-1785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ZoneTexte 58"/>
          <p:cNvSpPr txBox="1"/>
          <p:nvPr/>
        </p:nvSpPr>
        <p:spPr>
          <a:xfrm>
            <a:off x="373650" y="2963621"/>
            <a:ext cx="4849941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Formed by two infinite parallel conductive planes, separated by a distance "e".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373650" y="3870088"/>
                <a:ext cx="3605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Field </a:t>
                </a:r>
                <a:r>
                  <a:rPr lang="fr-FR" dirty="0" err="1"/>
                  <a:t>created</a:t>
                </a:r>
                <a:r>
                  <a:rPr lang="fr-FR" dirty="0"/>
                  <a:t> by (A)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50" y="3870088"/>
                <a:ext cx="3605346" cy="369332"/>
              </a:xfrm>
              <a:prstGeom prst="rect">
                <a:avLst/>
              </a:prstGeom>
              <a:blipFill>
                <a:blip r:embed="rId35"/>
                <a:stretch>
                  <a:fillRect l="-1014" t="-118333" r="-7770" b="-1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373650" y="4288800"/>
                <a:ext cx="36627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fr-FR" dirty="0"/>
                  <a:t>Field </a:t>
                </a:r>
                <a:r>
                  <a:rPr lang="fr-FR" dirty="0" err="1"/>
                  <a:t>created</a:t>
                </a:r>
                <a:r>
                  <a:rPr lang="fr-FR" dirty="0"/>
                  <a:t> by (B)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650" y="4288800"/>
                <a:ext cx="3662798" cy="369332"/>
              </a:xfrm>
              <a:prstGeom prst="rect">
                <a:avLst/>
              </a:prstGeom>
              <a:blipFill rotWithShape="0">
                <a:blip r:embed="rId36"/>
                <a:stretch>
                  <a:fillRect l="-998" t="-118333" r="-6323" b="-18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/>
              <p:cNvSpPr txBox="1"/>
              <p:nvPr/>
            </p:nvSpPr>
            <p:spPr>
              <a:xfrm>
                <a:off x="755576" y="4746810"/>
                <a:ext cx="35333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Field created between (A) and (B):</a:t>
                </a:r>
                <a:endParaRPr lang="fr-FR" dirty="0"/>
              </a:p>
            </p:txBody>
          </p:sp>
        </mc:Choice>
        <mc:Fallback xmlns="">
          <p:sp>
            <p:nvSpPr>
              <p:cNvPr id="6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746810"/>
                <a:ext cx="3533340" cy="276999"/>
              </a:xfrm>
              <a:prstGeom prst="rect">
                <a:avLst/>
              </a:prstGeom>
              <a:blipFill>
                <a:blip r:embed="rId37"/>
                <a:stretch>
                  <a:fillRect l="-1897" t="-28889" r="-32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/>
            </p:nvSpPr>
            <p:spPr>
              <a:xfrm>
                <a:off x="4306763" y="4730140"/>
                <a:ext cx="20654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763" y="4730140"/>
                <a:ext cx="2065437" cy="276999"/>
              </a:xfrm>
              <a:prstGeom prst="rect">
                <a:avLst/>
              </a:prstGeom>
              <a:blipFill>
                <a:blip r:embed="rId38"/>
                <a:stretch>
                  <a:fillRect l="-2065" t="-175556" r="-23599" b="-25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395536" y="5182152"/>
                <a:ext cx="2328073" cy="5012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nary>
                      <m:nary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𝐸𝑑𝑟</m:t>
                        </m:r>
                      </m:e>
                    </m:nary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82152"/>
                <a:ext cx="2328073" cy="501227"/>
              </a:xfrm>
              <a:prstGeom prst="rect">
                <a:avLst/>
              </a:prstGeom>
              <a:blipFill rotWithShape="0">
                <a:blip r:embed="rId39"/>
                <a:stretch>
                  <a:fillRect l="-5497" t="-98780" r="-9424" b="-1524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638153" y="5127715"/>
                <a:ext cx="2258119" cy="610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153" y="5127715"/>
                <a:ext cx="2258119" cy="610103"/>
              </a:xfrm>
              <a:prstGeom prst="rect">
                <a:avLst/>
              </a:prstGeom>
              <a:blipFill rotWithShape="0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898399" y="5123105"/>
                <a:ext cx="1984774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399" y="5123105"/>
                <a:ext cx="1984774" cy="611834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ZoneTexte 66"/>
          <p:cNvSpPr txBox="1"/>
          <p:nvPr/>
        </p:nvSpPr>
        <p:spPr>
          <a:xfrm>
            <a:off x="395536" y="604399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721113" y="5878366"/>
                <a:ext cx="1429687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13" y="5878366"/>
                <a:ext cx="1429687" cy="658065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1998436" y="5874895"/>
                <a:ext cx="944874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436" y="5874895"/>
                <a:ext cx="944874" cy="612796"/>
              </a:xfrm>
              <a:prstGeom prst="rect">
                <a:avLst/>
              </a:prstGeom>
              <a:blipFill rotWithShape="0"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3057937" y="5831662"/>
                <a:ext cx="1358962" cy="612796"/>
              </a:xfrm>
              <a:prstGeom prst="rect">
                <a:avLst/>
              </a:prstGeom>
              <a:ln w="41275"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b="0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37" y="5831662"/>
                <a:ext cx="1358962" cy="612796"/>
              </a:xfrm>
              <a:prstGeom prst="rect">
                <a:avLst/>
              </a:prstGeom>
              <a:blipFill rotWithShape="0">
                <a:blip r:embed="rId44"/>
                <a:stretch>
                  <a:fillRect/>
                </a:stretch>
              </a:blipFill>
              <a:ln w="4127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8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  <p:bldP spid="69" grpId="0"/>
      <p:bldP spid="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1520" y="518472"/>
            <a:ext cx="242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2- Cylindrical capacitor:</a:t>
            </a:r>
            <a:endParaRPr lang="fr-FR" b="1" i="1" u="sng" dirty="0"/>
          </a:p>
        </p:txBody>
      </p:sp>
      <p:grpSp>
        <p:nvGrpSpPr>
          <p:cNvPr id="56" name="Groupe 55"/>
          <p:cNvGrpSpPr/>
          <p:nvPr/>
        </p:nvGrpSpPr>
        <p:grpSpPr>
          <a:xfrm>
            <a:off x="6596600" y="1225737"/>
            <a:ext cx="1607232" cy="1961481"/>
            <a:chOff x="6793714" y="1324207"/>
            <a:chExt cx="1227234" cy="1468053"/>
          </a:xfrm>
        </p:grpSpPr>
        <p:sp>
          <p:nvSpPr>
            <p:cNvPr id="57" name="Ellipse 56"/>
            <p:cNvSpPr/>
            <p:nvPr/>
          </p:nvSpPr>
          <p:spPr>
            <a:xfrm>
              <a:off x="6795279" y="1324207"/>
              <a:ext cx="1224136" cy="53415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8" name="Connecteur droit 57"/>
            <p:cNvCxnSpPr/>
            <p:nvPr/>
          </p:nvCxnSpPr>
          <p:spPr>
            <a:xfrm flipH="1">
              <a:off x="8020174" y="1555320"/>
              <a:ext cx="774" cy="3536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H="1">
              <a:off x="8017327" y="1906451"/>
              <a:ext cx="948" cy="849318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H="1">
              <a:off x="6799840" y="1942942"/>
              <a:ext cx="948" cy="849318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flipH="1">
              <a:off x="6793714" y="1588691"/>
              <a:ext cx="774" cy="353646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ZoneTexte 61"/>
          <p:cNvSpPr txBox="1"/>
          <p:nvPr/>
        </p:nvSpPr>
        <p:spPr>
          <a:xfrm>
            <a:off x="122855" y="977729"/>
            <a:ext cx="4664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/>
              <a:t>The field created between the two cylinders:</a:t>
            </a:r>
            <a:endParaRPr lang="fr-FR" u="sng" dirty="0"/>
          </a:p>
        </p:txBody>
      </p:sp>
      <p:sp>
        <p:nvSpPr>
          <p:cNvPr id="63" name="ZoneTexte 62"/>
          <p:cNvSpPr txBox="1"/>
          <p:nvPr/>
        </p:nvSpPr>
        <p:spPr>
          <a:xfrm>
            <a:off x="611560" y="1547500"/>
            <a:ext cx="1811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Gauss's theorem: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2635099" y="1394144"/>
                <a:ext cx="2037866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5099" y="1394144"/>
                <a:ext cx="2037866" cy="726546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13018" y="2021208"/>
                <a:ext cx="3531543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18" y="2021208"/>
                <a:ext cx="3531543" cy="818879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necteur droit avec flèche 66"/>
          <p:cNvCxnSpPr/>
          <p:nvPr/>
        </p:nvCxnSpPr>
        <p:spPr>
          <a:xfrm>
            <a:off x="8212878" y="2348880"/>
            <a:ext cx="648072" cy="0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290493" y="1933012"/>
                <a:ext cx="591636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493" y="1933012"/>
                <a:ext cx="591636" cy="404791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Connecteur droit avec flèche 69"/>
          <p:cNvCxnSpPr/>
          <p:nvPr/>
        </p:nvCxnSpPr>
        <p:spPr>
          <a:xfrm flipV="1">
            <a:off x="7454426" y="692628"/>
            <a:ext cx="0" cy="870874"/>
          </a:xfrm>
          <a:prstGeom prst="straightConnector1">
            <a:avLst/>
          </a:prstGeom>
          <a:ln w="1587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7393886" y="726320"/>
                <a:ext cx="59695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886" y="726320"/>
                <a:ext cx="596958" cy="404791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Connecteur droit avec flèche 71"/>
          <p:cNvCxnSpPr/>
          <p:nvPr/>
        </p:nvCxnSpPr>
        <p:spPr>
          <a:xfrm>
            <a:off x="8019139" y="1579323"/>
            <a:ext cx="648072" cy="0"/>
          </a:xfrm>
          <a:prstGeom prst="straightConnector1">
            <a:avLst/>
          </a:prstGeom>
          <a:ln w="19050">
            <a:solidFill>
              <a:srgbClr val="1F0EF8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8096754" y="1163455"/>
                <a:ext cx="39087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754" y="1163455"/>
                <a:ext cx="390876" cy="402931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e 2"/>
          <p:cNvGrpSpPr/>
          <p:nvPr/>
        </p:nvGrpSpPr>
        <p:grpSpPr>
          <a:xfrm>
            <a:off x="2950882" y="1844824"/>
            <a:ext cx="814230" cy="847954"/>
            <a:chOff x="2950882" y="1844824"/>
            <a:chExt cx="814230" cy="847954"/>
          </a:xfrm>
        </p:grpSpPr>
        <p:cxnSp>
          <p:nvCxnSpPr>
            <p:cNvPr id="75" name="Connecteur droit avec flèche 74"/>
            <p:cNvCxnSpPr/>
            <p:nvPr/>
          </p:nvCxnSpPr>
          <p:spPr>
            <a:xfrm flipV="1">
              <a:off x="2950882" y="2021208"/>
              <a:ext cx="648072" cy="67157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ZoneTexte 75"/>
                <p:cNvSpPr txBox="1"/>
                <p:nvPr/>
              </p:nvSpPr>
              <p:spPr>
                <a:xfrm>
                  <a:off x="3583972" y="1844824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FR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ZoneTexte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972" y="1844824"/>
                  <a:ext cx="181140" cy="276999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l="-33333" r="-26667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3694285" y="2017934"/>
                <a:ext cx="1385186" cy="8188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285" y="2017934"/>
                <a:ext cx="1385186" cy="818879"/>
              </a:xfrm>
              <a:prstGeom prst="rect">
                <a:avLst/>
              </a:prstGeom>
              <a:blipFill rotWithShape="0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867809" y="2205034"/>
                <a:ext cx="1216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𝑟𝐿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09" y="2205034"/>
                <a:ext cx="1216359" cy="369332"/>
              </a:xfrm>
              <a:prstGeom prst="rect">
                <a:avLst/>
              </a:prstGeom>
              <a:blipFill rotWithShape="0"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onnecteur droit 88"/>
          <p:cNvCxnSpPr/>
          <p:nvPr/>
        </p:nvCxnSpPr>
        <p:spPr>
          <a:xfrm flipV="1">
            <a:off x="7460923" y="2260241"/>
            <a:ext cx="738160" cy="102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ZoneTexte 90"/>
              <p:cNvSpPr txBox="1"/>
              <p:nvPr/>
            </p:nvSpPr>
            <p:spPr>
              <a:xfrm>
                <a:off x="7518012" y="2239681"/>
                <a:ext cx="5566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1" name="ZoneText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012" y="2239681"/>
                <a:ext cx="556685" cy="246221"/>
              </a:xfrm>
              <a:prstGeom prst="rect">
                <a:avLst/>
              </a:prstGeom>
              <a:blipFill rotWithShape="0"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6132414" y="1063957"/>
            <a:ext cx="2224604" cy="2941107"/>
            <a:chOff x="6132414" y="1063957"/>
            <a:chExt cx="2224604" cy="2941107"/>
          </a:xfrm>
        </p:grpSpPr>
        <p:sp>
          <p:nvSpPr>
            <p:cNvPr id="6" name="Cylindre 5"/>
            <p:cNvSpPr/>
            <p:nvPr/>
          </p:nvSpPr>
          <p:spPr>
            <a:xfrm>
              <a:off x="6444208" y="1124744"/>
              <a:ext cx="1872208" cy="2448272"/>
            </a:xfrm>
            <a:prstGeom prst="can">
              <a:avLst>
                <a:gd name="adj" fmla="val 49609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6791815" y="1420622"/>
              <a:ext cx="1229133" cy="1371638"/>
              <a:chOff x="6791815" y="1420622"/>
              <a:chExt cx="1229133" cy="137163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6796038" y="1420622"/>
                <a:ext cx="1224136" cy="328141"/>
              </a:xfrm>
              <a:prstGeom prst="ellipse">
                <a:avLst/>
              </a:prstGeom>
              <a:pattFill prst="pct3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9"/>
              <p:cNvCxnSpPr/>
              <p:nvPr/>
            </p:nvCxnSpPr>
            <p:spPr>
              <a:xfrm flipH="1">
                <a:off x="8020174" y="1563186"/>
                <a:ext cx="774" cy="3536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H="1">
                <a:off x="8017327" y="1914317"/>
                <a:ext cx="948" cy="84931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 flipH="1">
                <a:off x="6791815" y="1942942"/>
                <a:ext cx="948" cy="849318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 flipH="1">
                <a:off x="6793714" y="1588691"/>
                <a:ext cx="774" cy="35364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e 34"/>
            <p:cNvGrpSpPr/>
            <p:nvPr/>
          </p:nvGrpSpPr>
          <p:grpSpPr>
            <a:xfrm>
              <a:off x="6627961" y="1214467"/>
              <a:ext cx="1535149" cy="717173"/>
              <a:chOff x="6627961" y="1214467"/>
              <a:chExt cx="1535149" cy="71717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ZoneTexte 16"/>
                  <p:cNvSpPr txBox="1"/>
                  <p:nvPr/>
                </p:nvSpPr>
                <p:spPr>
                  <a:xfrm>
                    <a:off x="7681525" y="125289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17" name="ZoneText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1525" y="125289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9355" r="-22581" b="-810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7833925" y="1296009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18" name="ZoneTexte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3925" y="1296009"/>
                    <a:ext cx="187552" cy="2308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9355" r="-22581" b="-810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7975558" y="1412776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19" name="ZoneText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5558" y="1412776"/>
                    <a:ext cx="187552" cy="2308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19355" r="-22581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ZoneTexte 19"/>
                  <p:cNvSpPr txBox="1"/>
                  <p:nvPr/>
                </p:nvSpPr>
                <p:spPr>
                  <a:xfrm>
                    <a:off x="7893658" y="159481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0" name="ZoneTexte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3658" y="159481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22581" r="-19355" b="-810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7762430" y="1651179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1" name="ZoneTexte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2430" y="1651179"/>
                    <a:ext cx="187552" cy="2308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9355" r="-22581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7599533" y="1691217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2" name="ZoneTexte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9533" y="1691217"/>
                    <a:ext cx="187552" cy="2308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3333" r="-23333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7452320" y="170080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3" name="ZoneTexte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2320" y="170080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19355" r="-22581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ZoneTexte 23"/>
                  <p:cNvSpPr txBox="1"/>
                  <p:nvPr/>
                </p:nvSpPr>
                <p:spPr>
                  <a:xfrm>
                    <a:off x="7264768" y="170080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4" name="ZoneTexte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4768" y="170080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23333" r="-23333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7087108" y="1697611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5" name="ZoneTexte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7108" y="1697611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23333" r="-23333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6935476" y="1673212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5476" y="1673212"/>
                    <a:ext cx="187552" cy="2308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23333" r="-23333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6797854" y="162880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7" name="ZoneText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7854" y="162880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l="-19355" r="-22581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6627961" y="147300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8" name="ZoneTexte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7961" y="147300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l="-19355" r="-22581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6718267" y="1323265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9" name="ZoneTexte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8267" y="1323265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9355" r="-22581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6870667" y="1259503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667" y="1259503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19355" r="-22581" b="-810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ZoneTexte 30"/>
                  <p:cNvSpPr txBox="1"/>
                  <p:nvPr/>
                </p:nvSpPr>
                <p:spPr>
                  <a:xfrm>
                    <a:off x="7029252" y="1231645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1" name="ZoneTexte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9252" y="1231645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9355" r="-22581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ZoneTexte 31"/>
                  <p:cNvSpPr txBox="1"/>
                  <p:nvPr/>
                </p:nvSpPr>
                <p:spPr>
                  <a:xfrm>
                    <a:off x="7203814" y="1219786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2" name="ZoneTexte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3814" y="1219786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23333" r="-23333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ZoneTexte 32"/>
                  <p:cNvSpPr txBox="1"/>
                  <p:nvPr/>
                </p:nvSpPr>
                <p:spPr>
                  <a:xfrm>
                    <a:off x="7369058" y="1214467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3" name="ZoneTexte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9058" y="1214467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22581" r="-19355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7532999" y="121597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4" name="ZoneTexte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2999" y="121597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23333" r="-23333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Groupe 36"/>
            <p:cNvGrpSpPr/>
            <p:nvPr/>
          </p:nvGrpSpPr>
          <p:grpSpPr>
            <a:xfrm>
              <a:off x="6372200" y="1063957"/>
              <a:ext cx="1984818" cy="1172437"/>
              <a:chOff x="6627961" y="1199554"/>
              <a:chExt cx="1535149" cy="75231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7681525" y="125289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8" name="ZoneTexte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81525" y="125289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ZoneTexte 38"/>
                  <p:cNvSpPr txBox="1"/>
                  <p:nvPr/>
                </p:nvSpPr>
                <p:spPr>
                  <a:xfrm>
                    <a:off x="7833925" y="1296009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9" name="ZoneTexte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3925" y="1296009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7975558" y="1412776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0" name="ZoneTexte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75558" y="1412776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7893658" y="159481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1" name="ZoneTexte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93658" y="159481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7762430" y="1657923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2" name="ZoneTexte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62430" y="1657923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7599533" y="1704705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3" name="ZoneTexte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9533" y="1704705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ZoneTexte 43"/>
                  <p:cNvSpPr txBox="1"/>
                  <p:nvPr/>
                </p:nvSpPr>
                <p:spPr>
                  <a:xfrm>
                    <a:off x="7452320" y="172104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4" name="ZoneTexte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52320" y="172104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7264768" y="172104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5" name="ZoneTexte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4768" y="172104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ZoneTexte 45"/>
                  <p:cNvSpPr txBox="1"/>
                  <p:nvPr/>
                </p:nvSpPr>
                <p:spPr>
                  <a:xfrm>
                    <a:off x="7087108" y="1711099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6" name="ZoneTexte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7108" y="1711099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ZoneTexte 46"/>
                  <p:cNvSpPr txBox="1"/>
                  <p:nvPr/>
                </p:nvSpPr>
                <p:spPr>
                  <a:xfrm>
                    <a:off x="6935476" y="1673212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7" name="ZoneTexte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35476" y="1673212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ZoneTexte 47"/>
                  <p:cNvSpPr txBox="1"/>
                  <p:nvPr/>
                </p:nvSpPr>
                <p:spPr>
                  <a:xfrm>
                    <a:off x="6797854" y="162880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8" name="ZoneTexte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97854" y="162880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ZoneTexte 48"/>
                  <p:cNvSpPr txBox="1"/>
                  <p:nvPr/>
                </p:nvSpPr>
                <p:spPr>
                  <a:xfrm>
                    <a:off x="6627961" y="147300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9" name="ZoneTexte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7961" y="147300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ZoneTexte 49"/>
                  <p:cNvSpPr txBox="1"/>
                  <p:nvPr/>
                </p:nvSpPr>
                <p:spPr>
                  <a:xfrm>
                    <a:off x="6718267" y="1323265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50" name="ZoneTexte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18267" y="1323265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ZoneTexte 50"/>
                  <p:cNvSpPr txBox="1"/>
                  <p:nvPr/>
                </p:nvSpPr>
                <p:spPr>
                  <a:xfrm>
                    <a:off x="6870667" y="1259503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51" name="ZoneTexte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667" y="1259503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ZoneTexte 51"/>
                  <p:cNvSpPr txBox="1"/>
                  <p:nvPr/>
                </p:nvSpPr>
                <p:spPr>
                  <a:xfrm>
                    <a:off x="7029252" y="1218157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52" name="ZoneTexte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9252" y="1218157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ZoneTexte 52"/>
                  <p:cNvSpPr txBox="1"/>
                  <p:nvPr/>
                </p:nvSpPr>
                <p:spPr>
                  <a:xfrm>
                    <a:off x="7203814" y="1199554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53" name="ZoneTexte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3814" y="1199554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ZoneTexte 53"/>
                  <p:cNvSpPr txBox="1"/>
                  <p:nvPr/>
                </p:nvSpPr>
                <p:spPr>
                  <a:xfrm>
                    <a:off x="7369058" y="1200979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54" name="ZoneTexte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69058" y="1200979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ZoneTexte 54"/>
                  <p:cNvSpPr txBox="1"/>
                  <p:nvPr/>
                </p:nvSpPr>
                <p:spPr>
                  <a:xfrm>
                    <a:off x="7532999" y="121597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55" name="ZoneTexte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32999" y="121597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ZoneTexte 80"/>
                <p:cNvSpPr txBox="1"/>
                <p:nvPr/>
              </p:nvSpPr>
              <p:spPr>
                <a:xfrm>
                  <a:off x="7135633" y="2462699"/>
                  <a:ext cx="26475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81" name="ZoneTexte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5633" y="2462699"/>
                  <a:ext cx="264751" cy="246221"/>
                </a:xfrm>
                <a:prstGeom prst="rect">
                  <a:avLst/>
                </a:prstGeom>
                <a:blipFill rotWithShape="0">
                  <a:blip r:embed="rId43"/>
                  <a:stretch>
                    <a:fillRect l="-18605" r="-4651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Connecteur droit 82"/>
            <p:cNvCxnSpPr/>
            <p:nvPr/>
          </p:nvCxnSpPr>
          <p:spPr>
            <a:xfrm flipV="1">
              <a:off x="7466130" y="2756717"/>
              <a:ext cx="857295" cy="172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ZoneTexte 83"/>
                <p:cNvSpPr txBox="1"/>
                <p:nvPr/>
              </p:nvSpPr>
              <p:spPr>
                <a:xfrm>
                  <a:off x="7715836" y="2786020"/>
                  <a:ext cx="269496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84" name="ZoneTexte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5836" y="2786020"/>
                  <a:ext cx="269496" cy="246221"/>
                </a:xfrm>
                <a:prstGeom prst="rect">
                  <a:avLst/>
                </a:prstGeom>
                <a:blipFill rotWithShape="0">
                  <a:blip r:embed="rId44"/>
                  <a:stretch>
                    <a:fillRect l="-18182" r="-4545" b="-1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Connecteur droit 92"/>
            <p:cNvCxnSpPr>
              <a:stCxn id="54" idx="0"/>
            </p:cNvCxnSpPr>
            <p:nvPr/>
          </p:nvCxnSpPr>
          <p:spPr>
            <a:xfrm>
              <a:off x="7451621" y="1066178"/>
              <a:ext cx="11213" cy="2938886"/>
            </a:xfrm>
            <a:prstGeom prst="line">
              <a:avLst/>
            </a:prstGeom>
            <a:ln w="158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>
              <a:off x="6821483" y="2473027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/>
                <p:cNvSpPr/>
                <p:nvPr/>
              </p:nvSpPr>
              <p:spPr>
                <a:xfrm>
                  <a:off x="6132414" y="2172327"/>
                  <a:ext cx="36574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99" name="Rectangle 9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2414" y="2172327"/>
                  <a:ext cx="365741" cy="369332"/>
                </a:xfrm>
                <a:prstGeom prst="rect">
                  <a:avLst/>
                </a:prstGeom>
                <a:blipFill rotWithShape="0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ZoneTexte 99"/>
              <p:cNvSpPr txBox="1"/>
              <p:nvPr/>
            </p:nvSpPr>
            <p:spPr>
              <a:xfrm>
                <a:off x="871861" y="2732739"/>
                <a:ext cx="1641540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.2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𝑟𝐿</m:t>
                      </m:r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0" name="ZoneTexte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61" y="2732739"/>
                <a:ext cx="1641540" cy="567463"/>
              </a:xfrm>
              <a:prstGeom prst="rect">
                <a:avLst/>
              </a:prstGeom>
              <a:blipFill rotWithShape="0"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/>
              <p:cNvSpPr/>
              <p:nvPr/>
            </p:nvSpPr>
            <p:spPr>
              <a:xfrm>
                <a:off x="2899880" y="2663883"/>
                <a:ext cx="1739643" cy="659796"/>
              </a:xfrm>
              <a:prstGeom prst="rect">
                <a:avLst/>
              </a:prstGeom>
              <a:ln w="2222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𝑟𝐿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880" y="2663883"/>
                <a:ext cx="1739643" cy="659796"/>
              </a:xfrm>
              <a:prstGeom prst="rect">
                <a:avLst/>
              </a:prstGeom>
              <a:blipFill rotWithShape="0">
                <a:blip r:embed="rId48"/>
                <a:stretch>
                  <a:fillRect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ZoneTexte 101"/>
          <p:cNvSpPr txBox="1"/>
          <p:nvPr/>
        </p:nvSpPr>
        <p:spPr>
          <a:xfrm>
            <a:off x="304570" y="3540981"/>
            <a:ext cx="5512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/>
              <a:t>The difference in potential between the two cylinders:</a:t>
            </a:r>
            <a:endParaRPr lang="fr-F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/>
              <p:cNvSpPr/>
              <p:nvPr/>
            </p:nvSpPr>
            <p:spPr>
              <a:xfrm>
                <a:off x="683568" y="4145161"/>
                <a:ext cx="2216312" cy="772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𝑑𝑉</m:t>
                          </m:r>
                        </m:e>
                      </m:nary>
                      <m:r>
                        <a:rPr lang="fr-FR" i="1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𝐸𝑑𝑟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3" name="Rectangle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145161"/>
                <a:ext cx="2216312" cy="772199"/>
              </a:xfrm>
              <a:prstGeom prst="rect">
                <a:avLst/>
              </a:prstGeom>
              <a:blipFill rotWithShape="0"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2828789" y="4206413"/>
                <a:ext cx="2999859" cy="659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F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789" y="4206413"/>
                <a:ext cx="2999859" cy="659796"/>
              </a:xfrm>
              <a:prstGeom prst="rect">
                <a:avLst/>
              </a:prstGeom>
              <a:blipFill rotWithShape="0"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5734726" y="4189937"/>
                <a:ext cx="2789610" cy="65979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726" y="4189937"/>
                <a:ext cx="2789610" cy="659796"/>
              </a:xfrm>
              <a:prstGeom prst="rect">
                <a:avLst/>
              </a:prstGeom>
              <a:blipFill rotWithShape="0">
                <a:blip r:embed="rId51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ZoneTexte 105"/>
          <p:cNvSpPr txBox="1"/>
          <p:nvPr/>
        </p:nvSpPr>
        <p:spPr>
          <a:xfrm>
            <a:off x="313018" y="5163767"/>
            <a:ext cx="16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/>
              <a:t>Capacitance: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/>
              <p:cNvSpPr/>
              <p:nvPr/>
            </p:nvSpPr>
            <p:spPr>
              <a:xfrm>
                <a:off x="2113945" y="5013176"/>
                <a:ext cx="1399229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45" y="5013176"/>
                <a:ext cx="1399229" cy="658065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3598954" y="5001604"/>
                <a:ext cx="1346587" cy="658065"/>
              </a:xfrm>
              <a:prstGeom prst="rect">
                <a:avLst/>
              </a:prstGeom>
              <a:ln w="28575">
                <a:solidFill>
                  <a:srgbClr val="1F0EF8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𝑙𝑛</m:t>
                          </m:r>
                          <m:f>
                            <m:fPr>
                              <m:type m:val="lin"/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954" y="5001604"/>
                <a:ext cx="1346587" cy="658065"/>
              </a:xfrm>
              <a:prstGeom prst="rect">
                <a:avLst/>
              </a:prstGeom>
              <a:blipFill rotWithShape="0">
                <a:blip r:embed="rId53"/>
                <a:stretch>
                  <a:fillRect/>
                </a:stretch>
              </a:blipFill>
              <a:ln w="28575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8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63" grpId="0"/>
      <p:bldP spid="64" grpId="0"/>
      <p:bldP spid="65" grpId="0"/>
      <p:bldP spid="68" grpId="0"/>
      <p:bldP spid="71" grpId="0"/>
      <p:bldP spid="73" grpId="0"/>
      <p:bldP spid="77" grpId="0"/>
      <p:bldP spid="78" grpId="0"/>
      <p:bldP spid="91" grpId="0"/>
      <p:bldP spid="100" grpId="0"/>
      <p:bldP spid="101" grpId="0" animBg="1"/>
      <p:bldP spid="102" grpId="0"/>
      <p:bldP spid="103" grpId="0"/>
      <p:bldP spid="104" grpId="0"/>
      <p:bldP spid="105" grpId="0" animBg="1"/>
      <p:bldP spid="106" grpId="0"/>
      <p:bldP spid="107" grpId="0"/>
      <p:bldP spid="10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51520" y="611396"/>
            <a:ext cx="2305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3- Spherical capacitor:</a:t>
            </a:r>
            <a:endParaRPr lang="fr-FR" b="1" i="1" u="sng" dirty="0"/>
          </a:p>
        </p:txBody>
      </p:sp>
      <p:grpSp>
        <p:nvGrpSpPr>
          <p:cNvPr id="2" name="Groupe 1"/>
          <p:cNvGrpSpPr/>
          <p:nvPr/>
        </p:nvGrpSpPr>
        <p:grpSpPr>
          <a:xfrm>
            <a:off x="6769120" y="983209"/>
            <a:ext cx="1919671" cy="1941736"/>
            <a:chOff x="6769120" y="983209"/>
            <a:chExt cx="1919671" cy="1941736"/>
          </a:xfrm>
        </p:grpSpPr>
        <p:grpSp>
          <p:nvGrpSpPr>
            <p:cNvPr id="33" name="Groupe 32"/>
            <p:cNvGrpSpPr/>
            <p:nvPr/>
          </p:nvGrpSpPr>
          <p:grpSpPr>
            <a:xfrm>
              <a:off x="6769120" y="983209"/>
              <a:ext cx="1919671" cy="1941736"/>
              <a:chOff x="7065559" y="1233679"/>
              <a:chExt cx="1348886" cy="130399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ZoneTexte 33"/>
                  <p:cNvSpPr txBox="1"/>
                  <p:nvPr/>
                </p:nvSpPr>
                <p:spPr>
                  <a:xfrm>
                    <a:off x="7065559" y="1673212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4" name="ZoneTexte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65559" y="1673212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ZoneTexte 34"/>
                  <p:cNvSpPr txBox="1"/>
                  <p:nvPr/>
                </p:nvSpPr>
                <p:spPr>
                  <a:xfrm>
                    <a:off x="7076004" y="1902024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5" name="ZoneTexte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76004" y="1902024"/>
                    <a:ext cx="187552" cy="230832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ZoneTexte 35"/>
                  <p:cNvSpPr txBox="1"/>
                  <p:nvPr/>
                </p:nvSpPr>
                <p:spPr>
                  <a:xfrm>
                    <a:off x="7187767" y="210753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6" name="ZoneTexte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87767" y="210753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ZoneTexte 36"/>
                  <p:cNvSpPr txBox="1"/>
                  <p:nvPr/>
                </p:nvSpPr>
                <p:spPr>
                  <a:xfrm>
                    <a:off x="7391314" y="2258803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7" name="ZoneTexte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1314" y="2258803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ZoneTexte 37"/>
                  <p:cNvSpPr txBox="1"/>
                  <p:nvPr/>
                </p:nvSpPr>
                <p:spPr>
                  <a:xfrm>
                    <a:off x="7624808" y="230684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8" name="ZoneTexte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4808" y="230684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ZoneTexte 38"/>
                  <p:cNvSpPr txBox="1"/>
                  <p:nvPr/>
                </p:nvSpPr>
                <p:spPr>
                  <a:xfrm>
                    <a:off x="7830322" y="228582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9" name="ZoneTexte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322" y="228582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8033169" y="2185835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0" name="ZoneTexte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33169" y="2185835"/>
                    <a:ext cx="187552" cy="2308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ZoneTexte 40"/>
                  <p:cNvSpPr txBox="1"/>
                  <p:nvPr/>
                </p:nvSpPr>
                <p:spPr>
                  <a:xfrm>
                    <a:off x="8175057" y="2007163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1" name="ZoneTexte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75057" y="2007163"/>
                    <a:ext cx="187552" cy="2308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8226893" y="1762306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2" name="ZoneTexte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26893" y="1762306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ZoneTexte 42"/>
                  <p:cNvSpPr txBox="1"/>
                  <p:nvPr/>
                </p:nvSpPr>
                <p:spPr>
                  <a:xfrm>
                    <a:off x="8189052" y="1556792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3" name="ZoneTexte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9052" y="1556792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ZoneTexte 43"/>
                  <p:cNvSpPr txBox="1"/>
                  <p:nvPr/>
                </p:nvSpPr>
                <p:spPr>
                  <a:xfrm>
                    <a:off x="8070421" y="1391756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4" name="ZoneTexte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0421" y="1391756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ZoneTexte 44"/>
                  <p:cNvSpPr txBox="1"/>
                  <p:nvPr/>
                </p:nvSpPr>
                <p:spPr>
                  <a:xfrm>
                    <a:off x="7812360" y="1242970"/>
                    <a:ext cx="187551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5" name="ZoneTexte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60" y="1242970"/>
                    <a:ext cx="187551" cy="230832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ZoneTexte 45"/>
                  <p:cNvSpPr txBox="1"/>
                  <p:nvPr/>
                </p:nvSpPr>
                <p:spPr>
                  <a:xfrm>
                    <a:off x="7606846" y="1233679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6" name="ZoneTexte 4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846" y="1233679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ZoneTexte 46"/>
                  <p:cNvSpPr txBox="1"/>
                  <p:nvPr/>
                </p:nvSpPr>
                <p:spPr>
                  <a:xfrm>
                    <a:off x="7389260" y="127529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7" name="ZoneTexte 4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9260" y="127529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ZoneTexte 47"/>
                  <p:cNvSpPr txBox="1"/>
                  <p:nvPr/>
                </p:nvSpPr>
                <p:spPr>
                  <a:xfrm>
                    <a:off x="7175339" y="145112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48" name="ZoneTexte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75339" y="145112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e 14"/>
            <p:cNvGrpSpPr/>
            <p:nvPr/>
          </p:nvGrpSpPr>
          <p:grpSpPr>
            <a:xfrm>
              <a:off x="6790044" y="1040664"/>
              <a:ext cx="1863824" cy="1728192"/>
              <a:chOff x="6790044" y="1040664"/>
              <a:chExt cx="1863824" cy="1728192"/>
            </a:xfrm>
          </p:grpSpPr>
          <p:sp>
            <p:nvSpPr>
              <p:cNvPr id="6" name="Ellipse 5"/>
              <p:cNvSpPr/>
              <p:nvPr/>
            </p:nvSpPr>
            <p:spPr>
              <a:xfrm>
                <a:off x="7246524" y="1463764"/>
                <a:ext cx="967916" cy="868288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Ellipse 6"/>
              <p:cNvSpPr/>
              <p:nvPr/>
            </p:nvSpPr>
            <p:spPr>
              <a:xfrm>
                <a:off x="6790044" y="1040664"/>
                <a:ext cx="1863824" cy="1728192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" name="Connecteur droit 8"/>
              <p:cNvCxnSpPr>
                <a:endCxn id="6" idx="2"/>
              </p:cNvCxnSpPr>
              <p:nvPr/>
            </p:nvCxnSpPr>
            <p:spPr>
              <a:xfrm flipH="1" flipV="1">
                <a:off x="7246524" y="1897908"/>
                <a:ext cx="493828" cy="18924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>
                <a:endCxn id="7" idx="7"/>
              </p:cNvCxnSpPr>
              <p:nvPr/>
            </p:nvCxnSpPr>
            <p:spPr>
              <a:xfrm flipV="1">
                <a:off x="7740352" y="1293752"/>
                <a:ext cx="640565" cy="623080"/>
              </a:xfrm>
              <a:prstGeom prst="line">
                <a:avLst/>
              </a:prstGeom>
              <a:ln w="158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ZoneTexte 12"/>
                  <p:cNvSpPr txBox="1"/>
                  <p:nvPr/>
                </p:nvSpPr>
                <p:spPr>
                  <a:xfrm>
                    <a:off x="7398725" y="1630517"/>
                    <a:ext cx="264751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600" dirty="0"/>
                  </a:p>
                </p:txBody>
              </p:sp>
            </mc:Choice>
            <mc:Fallback xmlns="">
              <p:sp>
                <p:nvSpPr>
                  <p:cNvPr id="13" name="ZoneTexte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8725" y="1630517"/>
                    <a:ext cx="264751" cy="246221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8605" r="-4651" b="-121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ZoneTexte 13"/>
                  <p:cNvSpPr txBox="1"/>
                  <p:nvPr/>
                </p:nvSpPr>
                <p:spPr>
                  <a:xfrm>
                    <a:off x="7917018" y="1708188"/>
                    <a:ext cx="269496" cy="24622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600" dirty="0"/>
                  </a:p>
                </p:txBody>
              </p:sp>
            </mc:Choice>
            <mc:Fallback xmlns="">
              <p:sp>
                <p:nvSpPr>
                  <p:cNvPr id="14" name="ZoneTexte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17018" y="1708188"/>
                    <a:ext cx="269496" cy="246221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l="-18182" r="-4545" b="-121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1" name="Groupe 30"/>
            <p:cNvGrpSpPr/>
            <p:nvPr/>
          </p:nvGrpSpPr>
          <p:grpSpPr>
            <a:xfrm>
              <a:off x="7080274" y="1247740"/>
              <a:ext cx="1309646" cy="1289932"/>
              <a:chOff x="7080274" y="1247740"/>
              <a:chExt cx="1309646" cy="128993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ZoneTexte 15"/>
                  <p:cNvSpPr txBox="1"/>
                  <p:nvPr/>
                </p:nvSpPr>
                <p:spPr>
                  <a:xfrm>
                    <a:off x="7080274" y="1673212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16" name="ZoneTexte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80274" y="1673212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l="-19355" r="-22581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ZoneTexte 16"/>
                  <p:cNvSpPr txBox="1"/>
                  <p:nvPr/>
                </p:nvSpPr>
                <p:spPr>
                  <a:xfrm>
                    <a:off x="7090718" y="1902024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17" name="ZoneTexte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0718" y="1902024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9355" r="-22581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7222098" y="210753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18" name="ZoneTexte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2098" y="210753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23333" r="-23333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7406028" y="224942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19" name="ZoneTexte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6028" y="224942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22581" r="-19355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ZoneTexte 19"/>
                  <p:cNvSpPr txBox="1"/>
                  <p:nvPr/>
                </p:nvSpPr>
                <p:spPr>
                  <a:xfrm>
                    <a:off x="7624808" y="230684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0" name="ZoneTexte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4808" y="230684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l="-22581" r="-19355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ZoneTexte 20"/>
                  <p:cNvSpPr txBox="1"/>
                  <p:nvPr/>
                </p:nvSpPr>
                <p:spPr>
                  <a:xfrm>
                    <a:off x="7830322" y="228582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1" name="ZoneTexte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30322" y="228582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23333" r="-23333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8003742" y="2171772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2" name="ZoneTexte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03742" y="2171772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l="-22581" r="-19355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ZoneTexte 22"/>
                  <p:cNvSpPr txBox="1"/>
                  <p:nvPr/>
                </p:nvSpPr>
                <p:spPr>
                  <a:xfrm>
                    <a:off x="8145632" y="199778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3" name="ZoneTexte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5632" y="199778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 l="-19355" r="-22581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ZoneTexte 23"/>
                  <p:cNvSpPr txBox="1"/>
                  <p:nvPr/>
                </p:nvSpPr>
                <p:spPr>
                  <a:xfrm>
                    <a:off x="8202368" y="1762306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4" name="ZoneTexte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2368" y="1762306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6"/>
                    <a:stretch>
                      <a:fillRect l="-23333" r="-23333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ZoneTexte 24"/>
                  <p:cNvSpPr txBox="1"/>
                  <p:nvPr/>
                </p:nvSpPr>
                <p:spPr>
                  <a:xfrm>
                    <a:off x="8149818" y="1556792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5" name="ZoneTexte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49818" y="1556792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7"/>
                    <a:stretch>
                      <a:fillRect l="-22581" r="-19355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7996854" y="1391756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6" name="ZoneTexte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96854" y="1391756"/>
                    <a:ext cx="187552" cy="230832"/>
                  </a:xfrm>
                  <a:prstGeom prst="rect">
                    <a:avLst/>
                  </a:prstGeom>
                  <a:blipFill rotWithShape="0">
                    <a:blip r:embed="rId28"/>
                    <a:stretch>
                      <a:fillRect l="-22581" r="-19355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ZoneTexte 26"/>
                  <p:cNvSpPr txBox="1"/>
                  <p:nvPr/>
                </p:nvSpPr>
                <p:spPr>
                  <a:xfrm>
                    <a:off x="7812360" y="1279270"/>
                    <a:ext cx="187551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7" name="ZoneTexte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60" y="1279270"/>
                    <a:ext cx="187551" cy="230832"/>
                  </a:xfrm>
                  <a:prstGeom prst="rect">
                    <a:avLst/>
                  </a:prstGeom>
                  <a:blipFill rotWithShape="0">
                    <a:blip r:embed="rId29"/>
                    <a:stretch>
                      <a:fillRect l="-23333" r="-23333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ZoneTexte 27"/>
                  <p:cNvSpPr txBox="1"/>
                  <p:nvPr/>
                </p:nvSpPr>
                <p:spPr>
                  <a:xfrm>
                    <a:off x="7606846" y="1247740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8" name="ZoneTexte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846" y="1247740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0"/>
                    <a:stretch>
                      <a:fillRect l="-22581" r="-19355" b="-526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7389260" y="129872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29" name="ZoneTexte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89260" y="129872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l="-19355" r="-22581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ZoneTexte 29"/>
                  <p:cNvSpPr txBox="1"/>
                  <p:nvPr/>
                </p:nvSpPr>
                <p:spPr>
                  <a:xfrm>
                    <a:off x="7204766" y="1451128"/>
                    <a:ext cx="187552" cy="2308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15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sz="1500" dirty="0"/>
                  </a:p>
                </p:txBody>
              </p:sp>
            </mc:Choice>
            <mc:Fallback xmlns="">
              <p:sp>
                <p:nvSpPr>
                  <p:cNvPr id="30" name="ZoneTexte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04766" y="1451128"/>
                    <a:ext cx="187552" cy="230832"/>
                  </a:xfrm>
                  <a:prstGeom prst="rect">
                    <a:avLst/>
                  </a:prstGeom>
                  <a:blipFill rotWithShape="0">
                    <a:blip r:embed="rId31"/>
                    <a:stretch>
                      <a:fillRect l="-22581" r="-19355" b="-7895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7" name="Ellipse 66"/>
          <p:cNvSpPr/>
          <p:nvPr/>
        </p:nvSpPr>
        <p:spPr>
          <a:xfrm>
            <a:off x="7036035" y="1218596"/>
            <a:ext cx="1385840" cy="136262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159512" y="1044812"/>
            <a:ext cx="4562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/>
              <a:t>The field created between the two spheres:</a:t>
            </a:r>
            <a:endParaRPr lang="fr-FR" u="sng" dirty="0"/>
          </a:p>
        </p:txBody>
      </p:sp>
      <p:sp>
        <p:nvSpPr>
          <p:cNvPr id="73" name="ZoneTexte 72"/>
          <p:cNvSpPr txBox="1"/>
          <p:nvPr/>
        </p:nvSpPr>
        <p:spPr>
          <a:xfrm>
            <a:off x="539552" y="1537240"/>
            <a:ext cx="3194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Using Gauss's theorem, we find: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2914861" y="1951320"/>
                <a:ext cx="1393458" cy="659796"/>
              </a:xfrm>
              <a:prstGeom prst="rect">
                <a:avLst/>
              </a:prstGeom>
              <a:ln w="2222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4861" y="1951320"/>
                <a:ext cx="1393458" cy="659796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  <a:ln w="2222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ZoneTexte 74"/>
          <p:cNvSpPr txBox="1"/>
          <p:nvPr/>
        </p:nvSpPr>
        <p:spPr>
          <a:xfrm>
            <a:off x="249153" y="2960915"/>
            <a:ext cx="423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/>
              <a:t>The potential between the two spheres:</a:t>
            </a:r>
            <a:endParaRPr lang="fr-FR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2229983" y="3453343"/>
                <a:ext cx="2800189" cy="714683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983" y="3453343"/>
                <a:ext cx="2800189" cy="714683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ZoneTexte 76"/>
          <p:cNvSpPr txBox="1"/>
          <p:nvPr/>
        </p:nvSpPr>
        <p:spPr>
          <a:xfrm>
            <a:off x="953498" y="3626018"/>
            <a:ext cx="979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/>
              <a:t>We find:</a:t>
            </a:r>
            <a:endParaRPr lang="fr-FR" dirty="0"/>
          </a:p>
        </p:txBody>
      </p:sp>
      <p:sp>
        <p:nvSpPr>
          <p:cNvPr id="78" name="ZoneTexte 77"/>
          <p:cNvSpPr txBox="1"/>
          <p:nvPr/>
        </p:nvSpPr>
        <p:spPr>
          <a:xfrm>
            <a:off x="313018" y="5163767"/>
            <a:ext cx="167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u="sng" dirty="0"/>
              <a:t>Capacitance: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>
              <a:xfrm>
                <a:off x="2113945" y="5013176"/>
                <a:ext cx="1399229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945" y="5013176"/>
                <a:ext cx="1399229" cy="658065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3598954" y="5001604"/>
                <a:ext cx="1444754" cy="657039"/>
              </a:xfrm>
              <a:prstGeom prst="rect">
                <a:avLst/>
              </a:prstGeom>
              <a:ln w="28575">
                <a:solidFill>
                  <a:srgbClr val="1F0EF8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𝜋𝜀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8954" y="5001604"/>
                <a:ext cx="1444754" cy="657039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  <a:ln w="28575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7" grpId="0" animBg="1"/>
      <p:bldP spid="72" grpId="0"/>
      <p:bldP spid="73" grpId="0"/>
      <p:bldP spid="74" grpId="0" animBg="1"/>
      <p:bldP spid="75" grpId="0"/>
      <p:bldP spid="76" grpId="0" animBg="1"/>
      <p:bldP spid="77" grpId="0"/>
      <p:bldP spid="78" grpId="0"/>
      <p:bldP spid="79" grpId="0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536" y="692696"/>
            <a:ext cx="534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/>
              <a:t>Potential energy of a capacitor (stored in a capacitor):</a:t>
            </a:r>
            <a:endParaRPr lang="fr-FR" b="1" i="1" u="sng" dirty="0"/>
          </a:p>
        </p:txBody>
      </p:sp>
      <p:grpSp>
        <p:nvGrpSpPr>
          <p:cNvPr id="6" name="Groupe 5"/>
          <p:cNvGrpSpPr/>
          <p:nvPr/>
        </p:nvGrpSpPr>
        <p:grpSpPr>
          <a:xfrm>
            <a:off x="5940152" y="1702967"/>
            <a:ext cx="1944216" cy="1365993"/>
            <a:chOff x="4163522" y="5362979"/>
            <a:chExt cx="1272574" cy="946341"/>
          </a:xfrm>
        </p:grpSpPr>
        <p:grpSp>
          <p:nvGrpSpPr>
            <p:cNvPr id="7" name="Groupe 6"/>
            <p:cNvGrpSpPr/>
            <p:nvPr/>
          </p:nvGrpSpPr>
          <p:grpSpPr>
            <a:xfrm>
              <a:off x="4163522" y="5733256"/>
              <a:ext cx="1272574" cy="576064"/>
              <a:chOff x="4163522" y="5733256"/>
              <a:chExt cx="1530586" cy="504056"/>
            </a:xfrm>
          </p:grpSpPr>
          <p:cxnSp>
            <p:nvCxnSpPr>
              <p:cNvPr id="12" name="Connecteur droit 11"/>
              <p:cNvCxnSpPr/>
              <p:nvPr/>
            </p:nvCxnSpPr>
            <p:spPr>
              <a:xfrm>
                <a:off x="4163522" y="5975411"/>
                <a:ext cx="61418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5079923" y="5975411"/>
                <a:ext cx="61418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4780521" y="5733256"/>
                <a:ext cx="0" cy="5040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076056" y="5733256"/>
                <a:ext cx="0" cy="504056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4816527" y="5365317"/>
                  <a:ext cx="181517" cy="383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fr-FR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16527" y="5365317"/>
                  <a:ext cx="181517" cy="38380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889" r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4570585" y="5362979"/>
                  <a:ext cx="175936" cy="383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fr-FR" b="0" dirty="0"/>
                </a:p>
                <a:p>
                  <a:r>
                    <a:rPr lang="fr-FR" dirty="0"/>
                    <a:t>  +</a:t>
                  </a:r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585" y="5362979"/>
                  <a:ext cx="175936" cy="38380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3636" r="-36364" b="-2527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ZoneTexte 15"/>
          <p:cNvSpPr txBox="1"/>
          <p:nvPr/>
        </p:nvSpPr>
        <p:spPr>
          <a:xfrm>
            <a:off x="194752" y="1124744"/>
            <a:ext cx="7545600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/>
              <a:t>Let be a capacitor with a capacitance "C" formed by two armatures A and B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827584" y="1858999"/>
                <a:ext cx="1606017" cy="3007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858999"/>
                <a:ext cx="1606017" cy="300788"/>
              </a:xfrm>
              <a:prstGeom prst="rect">
                <a:avLst/>
              </a:prstGeom>
              <a:blipFill rotWithShape="0">
                <a:blip r:embed="rId5"/>
                <a:stretch>
                  <a:fillRect l="-3422" b="-183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364151" y="1672183"/>
                <a:ext cx="213584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151" y="1672183"/>
                <a:ext cx="2135841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827584" y="2518431"/>
                <a:ext cx="15386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518431"/>
                <a:ext cx="1538626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762" r="-4762" b="-282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ZoneTexte 20"/>
          <p:cNvSpPr txBox="1"/>
          <p:nvPr/>
        </p:nvSpPr>
        <p:spPr>
          <a:xfrm>
            <a:off x="395536" y="3270293"/>
            <a:ext cx="1545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Knowing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27824" y="3155073"/>
                <a:ext cx="1510222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fr-FR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fr-FR" b="1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824" y="3155073"/>
                <a:ext cx="1510222" cy="6580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168646" y="4095218"/>
                <a:ext cx="8723834" cy="464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/>
                  <a:t>In general, for a set of capacitors carrying </a:t>
                </a:r>
                <a:r>
                  <a:rPr lang="en-US" dirty="0" err="1"/>
                  <a:t>charg</a:t>
                </a:r>
                <a:r>
                  <a:rPr lang="fr-FR" dirty="0"/>
                  <a:t>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under different potentials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: </a:t>
                </a: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6" y="4095218"/>
                <a:ext cx="8723834" cy="464166"/>
              </a:xfrm>
              <a:prstGeom prst="rect">
                <a:avLst/>
              </a:prstGeom>
              <a:blipFill>
                <a:blip r:embed="rId9"/>
                <a:stretch>
                  <a:fillRect l="-489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081963" y="3107135"/>
                <a:ext cx="5022144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fr-FR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  <m:r>
                        <a:rPr lang="fr-FR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1F0EF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1F0EF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1F0EF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>
                                      <a:solidFill>
                                        <a:srgbClr val="1F0EF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1F0EF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1F0EF8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b="1" i="1">
                          <a:solidFill>
                            <a:srgbClr val="1F0EF8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𝑸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b="1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1F0EF8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963" y="3107135"/>
                <a:ext cx="5022144" cy="65517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ZoneTexte 24"/>
          <p:cNvSpPr txBox="1"/>
          <p:nvPr/>
        </p:nvSpPr>
        <p:spPr>
          <a:xfrm>
            <a:off x="420170" y="2526268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3237" y="1848853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282011" y="4832935"/>
                <a:ext cx="145244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fr-FR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b>
                        <m:sSub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sSub>
                        <m:sSubPr>
                          <m:ctrlP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011" y="4832935"/>
                <a:ext cx="1452449" cy="6109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2491884" y="2337294"/>
                <a:ext cx="251447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𝑸</m:t>
                      </m:r>
                      <m:d>
                        <m:d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𝑩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884" y="2337294"/>
                <a:ext cx="2514471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99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01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1561" y="605525"/>
            <a:ext cx="2251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sng"/>
              <a:t>Capacitor Association</a:t>
            </a:r>
            <a:endParaRPr lang="fr-FR" i="1" u="sng" dirty="0"/>
          </a:p>
        </p:txBody>
      </p:sp>
      <p:grpSp>
        <p:nvGrpSpPr>
          <p:cNvPr id="110" name="Groupe 109"/>
          <p:cNvGrpSpPr/>
          <p:nvPr/>
        </p:nvGrpSpPr>
        <p:grpSpPr>
          <a:xfrm>
            <a:off x="5566233" y="2899454"/>
            <a:ext cx="285319" cy="172627"/>
            <a:chOff x="5787896" y="2497380"/>
            <a:chExt cx="584304" cy="304800"/>
          </a:xfrm>
        </p:grpSpPr>
        <p:cxnSp>
          <p:nvCxnSpPr>
            <p:cNvPr id="107" name="Connecteur droit 106"/>
            <p:cNvCxnSpPr/>
            <p:nvPr/>
          </p:nvCxnSpPr>
          <p:spPr>
            <a:xfrm>
              <a:off x="5796136" y="249738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5787896" y="264978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5796136" y="280218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ZoneTexte 122"/>
              <p:cNvSpPr txBox="1"/>
              <p:nvPr/>
            </p:nvSpPr>
            <p:spPr>
              <a:xfrm>
                <a:off x="5241901" y="3754021"/>
                <a:ext cx="2496261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3" name="ZoneTexte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901" y="3754021"/>
                <a:ext cx="2496261" cy="298415"/>
              </a:xfrm>
              <a:prstGeom prst="rect">
                <a:avLst/>
              </a:prstGeom>
              <a:blipFill rotWithShape="0">
                <a:blip r:embed="rId3"/>
                <a:stretch>
                  <a:fillRect l="-2689" b="-224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ZoneTexte 123"/>
              <p:cNvSpPr txBox="1"/>
              <p:nvPr/>
            </p:nvSpPr>
            <p:spPr>
              <a:xfrm>
                <a:off x="1098803" y="5424983"/>
                <a:ext cx="6250494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d>
                        <m:d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4" name="ZoneTexte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803" y="5424983"/>
                <a:ext cx="6250494" cy="298415"/>
              </a:xfrm>
              <a:prstGeom prst="rect">
                <a:avLst/>
              </a:prstGeom>
              <a:blipFill rotWithShape="0">
                <a:blip r:embed="rId4"/>
                <a:stretch>
                  <a:fillRect l="-97" b="-20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ZoneTexte 130"/>
              <p:cNvSpPr txBox="1"/>
              <p:nvPr/>
            </p:nvSpPr>
            <p:spPr>
              <a:xfrm>
                <a:off x="734833" y="6085748"/>
                <a:ext cx="2513059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</m:t>
                      </m:r>
                      <m:sSub>
                        <m:sSubPr>
                          <m:ctrlP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1" name="ZoneTexte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33" y="6085748"/>
                <a:ext cx="2513059" cy="298415"/>
              </a:xfrm>
              <a:prstGeom prst="rect">
                <a:avLst/>
              </a:prstGeom>
              <a:blipFill rotWithShape="0">
                <a:blip r:embed="rId5"/>
                <a:stretch>
                  <a:fillRect l="-1214" b="-204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ZoneTexte 131"/>
              <p:cNvSpPr txBox="1"/>
              <p:nvPr/>
            </p:nvSpPr>
            <p:spPr>
              <a:xfrm>
                <a:off x="3414755" y="5831891"/>
                <a:ext cx="1565621" cy="756233"/>
              </a:xfrm>
              <a:prstGeom prst="rect">
                <a:avLst/>
              </a:prstGeom>
              <a:noFill/>
              <a:ln w="25400">
                <a:solidFill>
                  <a:srgbClr val="1F0EF8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2" name="ZoneTexte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755" y="5831891"/>
                <a:ext cx="1565621" cy="75623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25400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ectangle 133"/>
          <p:cNvSpPr/>
          <p:nvPr/>
        </p:nvSpPr>
        <p:spPr>
          <a:xfrm>
            <a:off x="290430" y="1037005"/>
            <a:ext cx="2348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sng"/>
              <a:t>1- Parallel association:</a:t>
            </a:r>
            <a:endParaRPr lang="fr-FR" u="sng" dirty="0"/>
          </a:p>
        </p:txBody>
      </p:sp>
      <p:sp>
        <p:nvSpPr>
          <p:cNvPr id="135" name="ZoneTexte 134"/>
          <p:cNvSpPr txBox="1"/>
          <p:nvPr/>
        </p:nvSpPr>
        <p:spPr>
          <a:xfrm>
            <a:off x="2771800" y="1045269"/>
            <a:ext cx="580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capacitors are subject to the same difference in potential</a:t>
            </a:r>
            <a:endParaRPr lang="fr-FR" dirty="0"/>
          </a:p>
        </p:txBody>
      </p:sp>
      <p:grpSp>
        <p:nvGrpSpPr>
          <p:cNvPr id="139" name="Groupe 138"/>
          <p:cNvGrpSpPr/>
          <p:nvPr/>
        </p:nvGrpSpPr>
        <p:grpSpPr>
          <a:xfrm>
            <a:off x="386437" y="1334839"/>
            <a:ext cx="4977651" cy="3678337"/>
            <a:chOff x="386437" y="1334839"/>
            <a:chExt cx="4977651" cy="3678337"/>
          </a:xfrm>
        </p:grpSpPr>
        <p:grpSp>
          <p:nvGrpSpPr>
            <p:cNvPr id="137" name="Groupe 136"/>
            <p:cNvGrpSpPr/>
            <p:nvPr/>
          </p:nvGrpSpPr>
          <p:grpSpPr>
            <a:xfrm>
              <a:off x="386437" y="1334839"/>
              <a:ext cx="4977651" cy="3678337"/>
              <a:chOff x="386437" y="1334839"/>
              <a:chExt cx="4977651" cy="3678337"/>
            </a:xfrm>
          </p:grpSpPr>
          <p:grpSp>
            <p:nvGrpSpPr>
              <p:cNvPr id="133" name="Groupe 132"/>
              <p:cNvGrpSpPr/>
              <p:nvPr/>
            </p:nvGrpSpPr>
            <p:grpSpPr>
              <a:xfrm>
                <a:off x="386437" y="1334839"/>
                <a:ext cx="4977651" cy="3678337"/>
                <a:chOff x="386437" y="1190823"/>
                <a:chExt cx="4977651" cy="3678337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1" name="ZoneTexte 100"/>
                    <p:cNvSpPr txBox="1"/>
                    <p:nvPr/>
                  </p:nvSpPr>
                  <p:spPr>
                    <a:xfrm>
                      <a:off x="541193" y="2878731"/>
                      <a:ext cx="201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01" name="ZoneTexte 10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41193" y="2878731"/>
                      <a:ext cx="201016" cy="27699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30303" r="-24242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2" name="ZoneTexte 101"/>
                    <p:cNvSpPr txBox="1"/>
                    <p:nvPr/>
                  </p:nvSpPr>
                  <p:spPr>
                    <a:xfrm>
                      <a:off x="5046508" y="2944651"/>
                      <a:ext cx="211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02" name="ZoneTexte 10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46508" y="2944651"/>
                      <a:ext cx="211404" cy="276999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28571" r="-20000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ZoneTexte 102"/>
                    <p:cNvSpPr txBox="1"/>
                    <p:nvPr/>
                  </p:nvSpPr>
                  <p:spPr>
                    <a:xfrm>
                      <a:off x="555256" y="2450162"/>
                      <a:ext cx="27847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03" name="ZoneTexte 10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55256" y="2450162"/>
                      <a:ext cx="278473" cy="276999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l="-19565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4" name="ZoneTexte 103"/>
                    <p:cNvSpPr txBox="1"/>
                    <p:nvPr/>
                  </p:nvSpPr>
                  <p:spPr>
                    <a:xfrm>
                      <a:off x="5012973" y="2450974"/>
                      <a:ext cx="2943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04" name="ZoneTexte 10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012973" y="2450974"/>
                      <a:ext cx="294375" cy="276999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l="-18367" r="-6122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130" name="Groupe 129"/>
                <p:cNvGrpSpPr/>
                <p:nvPr/>
              </p:nvGrpSpPr>
              <p:grpSpPr>
                <a:xfrm>
                  <a:off x="386437" y="1190823"/>
                  <a:ext cx="4977651" cy="3678337"/>
                  <a:chOff x="386437" y="1008313"/>
                  <a:chExt cx="4977651" cy="3678337"/>
                </a:xfrm>
              </p:grpSpPr>
              <p:grpSp>
                <p:nvGrpSpPr>
                  <p:cNvPr id="100" name="Groupe 99"/>
                  <p:cNvGrpSpPr/>
                  <p:nvPr/>
                </p:nvGrpSpPr>
                <p:grpSpPr>
                  <a:xfrm>
                    <a:off x="386437" y="1008313"/>
                    <a:ext cx="4977651" cy="3678337"/>
                    <a:chOff x="3995936" y="1008313"/>
                    <a:chExt cx="4977651" cy="3678337"/>
                  </a:xfrm>
                </p:grpSpPr>
                <p:grpSp>
                  <p:nvGrpSpPr>
                    <p:cNvPr id="97" name="Groupe 96"/>
                    <p:cNvGrpSpPr/>
                    <p:nvPr/>
                  </p:nvGrpSpPr>
                  <p:grpSpPr>
                    <a:xfrm>
                      <a:off x="4587146" y="1008313"/>
                      <a:ext cx="3845768" cy="3678337"/>
                      <a:chOff x="4587146" y="1008313"/>
                      <a:chExt cx="3845768" cy="3678337"/>
                    </a:xfrm>
                  </p:grpSpPr>
                  <p:grpSp>
                    <p:nvGrpSpPr>
                      <p:cNvPr id="90" name="Groupe 89"/>
                      <p:cNvGrpSpPr/>
                      <p:nvPr/>
                    </p:nvGrpSpPr>
                    <p:grpSpPr>
                      <a:xfrm>
                        <a:off x="4587146" y="1008313"/>
                        <a:ext cx="3845768" cy="3678337"/>
                        <a:chOff x="4587146" y="1008313"/>
                        <a:chExt cx="3845768" cy="3678337"/>
                      </a:xfrm>
                    </p:grpSpPr>
                    <p:grpSp>
                      <p:nvGrpSpPr>
                        <p:cNvPr id="65" name="Groupe 64"/>
                        <p:cNvGrpSpPr/>
                        <p:nvPr/>
                      </p:nvGrpSpPr>
                      <p:grpSpPr>
                        <a:xfrm>
                          <a:off x="4587146" y="1008313"/>
                          <a:ext cx="3845768" cy="3678337"/>
                          <a:chOff x="4587146" y="1008313"/>
                          <a:chExt cx="3845768" cy="3678337"/>
                        </a:xfrm>
                      </p:grpSpPr>
                      <p:grpSp>
                        <p:nvGrpSpPr>
                          <p:cNvPr id="64" name="Groupe 63"/>
                          <p:cNvGrpSpPr/>
                          <p:nvPr/>
                        </p:nvGrpSpPr>
                        <p:grpSpPr>
                          <a:xfrm>
                            <a:off x="4587146" y="1008313"/>
                            <a:ext cx="3041908" cy="3678337"/>
                            <a:chOff x="4587146" y="1008313"/>
                            <a:chExt cx="3041908" cy="3678337"/>
                          </a:xfrm>
                        </p:grpSpPr>
                        <p:grpSp>
                          <p:nvGrpSpPr>
                            <p:cNvPr id="61" name="Groupe 60"/>
                            <p:cNvGrpSpPr/>
                            <p:nvPr/>
                          </p:nvGrpSpPr>
                          <p:grpSpPr>
                            <a:xfrm>
                              <a:off x="5436096" y="1008313"/>
                              <a:ext cx="2192958" cy="3678337"/>
                              <a:chOff x="5436096" y="1008313"/>
                              <a:chExt cx="2192958" cy="3678337"/>
                            </a:xfrm>
                          </p:grpSpPr>
                          <p:grpSp>
                            <p:nvGrpSpPr>
                              <p:cNvPr id="20" name="Groupe 19"/>
                              <p:cNvGrpSpPr/>
                              <p:nvPr/>
                            </p:nvGrpSpPr>
                            <p:grpSpPr>
                              <a:xfrm>
                                <a:off x="5436096" y="1008313"/>
                                <a:ext cx="2160240" cy="654405"/>
                                <a:chOff x="5436096" y="1766483"/>
                                <a:chExt cx="2160240" cy="654405"/>
                              </a:xfrm>
                            </p:grpSpPr>
                            <p:grpSp>
                              <p:nvGrpSpPr>
                                <p:cNvPr id="18" name="Groupe 17"/>
                                <p:cNvGrpSpPr/>
                                <p:nvPr/>
                              </p:nvGrpSpPr>
                              <p:grpSpPr>
                                <a:xfrm>
                                  <a:off x="5436096" y="1766483"/>
                                  <a:ext cx="2160240" cy="654405"/>
                                  <a:chOff x="5436096" y="1766483"/>
                                  <a:chExt cx="2160240" cy="654405"/>
                                </a:xfrm>
                              </p:grpSpPr>
                              <p:grpSp>
                                <p:nvGrpSpPr>
                                  <p:cNvPr id="7" name="Groupe 6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36096" y="2012048"/>
                                    <a:ext cx="2160240" cy="408840"/>
                                    <a:chOff x="3398229" y="5733256"/>
                                    <a:chExt cx="3279827" cy="504056"/>
                                  </a:xfrm>
                                </p:grpSpPr>
                                <p:cxnSp>
                                  <p:nvCxnSpPr>
                                    <p:cNvPr id="10" name="Connecteur droit 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398229" y="5975411"/>
                                      <a:ext cx="1379479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1" name="Connecteur droit 10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9922" y="5975411"/>
                                      <a:ext cx="1598134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2" name="Connecteur droit 11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780521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13" name="Connecteur droit 12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6056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14" name="ZoneTexte 13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14" name="ZoneTexte 13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11"/>
                                        <a:stretch>
                                          <a:fillRect l="-21622" r="-21622" b="-6667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15" name="ZoneTexte 1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15" name="ZoneTexte 14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12"/>
                                        <a:stretch>
                                          <a:fillRect l="-8108" r="-2703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</p:grp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19" name="ZoneTexte 18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030700" y="1857533"/>
                                      <a:ext cx="303096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fr-FR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fr-FR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19" name="ZoneTexte 18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6030700" y="1857533"/>
                                      <a:ext cx="303096" cy="276999"/>
                                    </a:xfrm>
                                    <a:prstGeom prst="rect">
                                      <a:avLst/>
                                    </a:prstGeom>
                                    <a:blipFill rotWithShape="0">
                                      <a:blip r:embed="rId13"/>
                                      <a:stretch>
                                        <a:fillRect l="-26000" r="-8000" b="-31111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fr-FR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p:grpSp>
                            <p:nvGrpSpPr>
                              <p:cNvPr id="21" name="Groupe 20"/>
                              <p:cNvGrpSpPr/>
                              <p:nvPr/>
                            </p:nvGrpSpPr>
                            <p:grpSpPr>
                              <a:xfrm>
                                <a:off x="5468814" y="4032245"/>
                                <a:ext cx="2160240" cy="654405"/>
                                <a:chOff x="5436096" y="1766483"/>
                                <a:chExt cx="2160240" cy="654405"/>
                              </a:xfrm>
                            </p:grpSpPr>
                            <p:grpSp>
                              <p:nvGrpSpPr>
                                <p:cNvPr id="22" name="Groupe 21"/>
                                <p:cNvGrpSpPr/>
                                <p:nvPr/>
                              </p:nvGrpSpPr>
                              <p:grpSpPr>
                                <a:xfrm>
                                  <a:off x="5436096" y="1766483"/>
                                  <a:ext cx="2160240" cy="654405"/>
                                  <a:chOff x="5436096" y="1766483"/>
                                  <a:chExt cx="2160240" cy="654405"/>
                                </a:xfrm>
                              </p:grpSpPr>
                              <p:grpSp>
                                <p:nvGrpSpPr>
                                  <p:cNvPr id="24" name="Groupe 23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36096" y="2012048"/>
                                    <a:ext cx="2160240" cy="408840"/>
                                    <a:chOff x="3398229" y="5733256"/>
                                    <a:chExt cx="3279827" cy="504056"/>
                                  </a:xfrm>
                                </p:grpSpPr>
                                <p:cxnSp>
                                  <p:nvCxnSpPr>
                                    <p:cNvPr id="27" name="Connecteur droit 2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398229" y="5975411"/>
                                      <a:ext cx="1379479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8" name="Connecteur droit 2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9922" y="5975411"/>
                                      <a:ext cx="1598134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29" name="Connecteur droit 28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780521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30" name="Connecteur droit 2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6056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25" name="ZoneTexte 2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25" name="ZoneTexte 24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14"/>
                                        <a:stretch>
                                          <a:fillRect l="-24324" r="-18919" b="-8889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26" name="ZoneTexte 25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26" name="ZoneTexte 25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15"/>
                                        <a:stretch>
                                          <a:fillRect l="-5405" r="-5405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</p:grp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23" name="ZoneTexte 2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030700" y="1914359"/>
                                      <a:ext cx="322524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fr-FR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fr-FR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23" name="ZoneTexte 22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6030700" y="1914359"/>
                                      <a:ext cx="322524" cy="276999"/>
                                    </a:xfrm>
                                    <a:prstGeom prst="rect">
                                      <a:avLst/>
                                    </a:prstGeom>
                                    <a:blipFill rotWithShape="0">
                                      <a:blip r:embed="rId16"/>
                                      <a:stretch>
                                        <a:fillRect l="-23077" r="-3846" b="-28261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fr-FR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p:grpSp>
                            <p:nvGrpSpPr>
                              <p:cNvPr id="31" name="Groupe 30"/>
                              <p:cNvGrpSpPr/>
                              <p:nvPr/>
                            </p:nvGrpSpPr>
                            <p:grpSpPr>
                              <a:xfrm>
                                <a:off x="5452188" y="2220022"/>
                                <a:ext cx="2160240" cy="654405"/>
                                <a:chOff x="5436096" y="1766483"/>
                                <a:chExt cx="2160240" cy="654405"/>
                              </a:xfrm>
                            </p:grpSpPr>
                            <p:grpSp>
                              <p:nvGrpSpPr>
                                <p:cNvPr id="32" name="Groupe 31"/>
                                <p:cNvGrpSpPr/>
                                <p:nvPr/>
                              </p:nvGrpSpPr>
                              <p:grpSpPr>
                                <a:xfrm>
                                  <a:off x="5436096" y="1766483"/>
                                  <a:ext cx="2160240" cy="654405"/>
                                  <a:chOff x="5436096" y="1766483"/>
                                  <a:chExt cx="2160240" cy="654405"/>
                                </a:xfrm>
                              </p:grpSpPr>
                              <p:grpSp>
                                <p:nvGrpSpPr>
                                  <p:cNvPr id="34" name="Groupe 33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36096" y="2012048"/>
                                    <a:ext cx="2160240" cy="408840"/>
                                    <a:chOff x="3398229" y="5733256"/>
                                    <a:chExt cx="3279827" cy="504056"/>
                                  </a:xfrm>
                                </p:grpSpPr>
                                <p:cxnSp>
                                  <p:nvCxnSpPr>
                                    <p:cNvPr id="37" name="Connecteur droit 3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398229" y="5975411"/>
                                      <a:ext cx="1379479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38" name="Connecteur droit 3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9922" y="5975411"/>
                                      <a:ext cx="1598134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39" name="Connecteur droit 38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780521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40" name="Connecteur droit 3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6056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35" name="ZoneTexte 3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35" name="ZoneTexte 34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17"/>
                                        <a:stretch>
                                          <a:fillRect l="-21622" r="-18919" b="-6667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36" name="ZoneTexte 35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36" name="ZoneTexte 35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18"/>
                                        <a:stretch>
                                          <a:fillRect l="-5405" r="-5405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</p:grp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33" name="ZoneTexte 3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030700" y="1857533"/>
                                      <a:ext cx="308418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fr-FR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3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fr-FR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33" name="ZoneTexte 32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6030700" y="1857533"/>
                                      <a:ext cx="308418" cy="276999"/>
                                    </a:xfrm>
                                    <a:prstGeom prst="rect">
                                      <a:avLst/>
                                    </a:prstGeom>
                                    <a:blipFill rotWithShape="0">
                                      <a:blip r:embed="rId19"/>
                                      <a:stretch>
                                        <a:fillRect l="-24000" r="-8000" b="-31111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fr-FR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p:grpSp>
                            <p:nvGrpSpPr>
                              <p:cNvPr id="41" name="Groupe 40"/>
                              <p:cNvGrpSpPr/>
                              <p:nvPr/>
                            </p:nvGrpSpPr>
                            <p:grpSpPr>
                              <a:xfrm>
                                <a:off x="5461068" y="3185364"/>
                                <a:ext cx="2160240" cy="654405"/>
                                <a:chOff x="5436096" y="1766483"/>
                                <a:chExt cx="2160240" cy="654405"/>
                              </a:xfrm>
                            </p:grpSpPr>
                            <p:grpSp>
                              <p:nvGrpSpPr>
                                <p:cNvPr id="42" name="Groupe 41"/>
                                <p:cNvGrpSpPr/>
                                <p:nvPr/>
                              </p:nvGrpSpPr>
                              <p:grpSpPr>
                                <a:xfrm>
                                  <a:off x="5436096" y="1766483"/>
                                  <a:ext cx="2160240" cy="654405"/>
                                  <a:chOff x="5436096" y="1766483"/>
                                  <a:chExt cx="2160240" cy="654405"/>
                                </a:xfrm>
                              </p:grpSpPr>
                              <p:grpSp>
                                <p:nvGrpSpPr>
                                  <p:cNvPr id="44" name="Groupe 43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36096" y="2012048"/>
                                    <a:ext cx="2160240" cy="408840"/>
                                    <a:chOff x="3398229" y="5733256"/>
                                    <a:chExt cx="3279827" cy="504056"/>
                                  </a:xfrm>
                                </p:grpSpPr>
                                <p:cxnSp>
                                  <p:nvCxnSpPr>
                                    <p:cNvPr id="47" name="Connecteur droit 4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398229" y="5975411"/>
                                      <a:ext cx="1379479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48" name="Connecteur droit 4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9922" y="5975411"/>
                                      <a:ext cx="1598134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49" name="Connecteur droit 48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780521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50" name="Connecteur droit 4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6056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45" name="ZoneTexte 4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45" name="ZoneTexte 44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20"/>
                                        <a:stretch>
                                          <a:fillRect l="-21053" r="-18421" b="-6522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46" name="ZoneTexte 45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46" name="ZoneTexte 45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21"/>
                                        <a:stretch>
                                          <a:fillRect l="-8108" r="-2703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</p:grp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43" name="ZoneTexte 4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044764" y="1909017"/>
                                      <a:ext cx="275717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fr-FR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fr-FR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43" name="ZoneTexte 42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6044764" y="1909017"/>
                                      <a:ext cx="275717" cy="276999"/>
                                    </a:xfrm>
                                    <a:prstGeom prst="rect">
                                      <a:avLst/>
                                    </a:prstGeom>
                                    <a:blipFill rotWithShape="0">
                                      <a:blip r:embed="rId22"/>
                                      <a:stretch>
                                        <a:fillRect l="-28889" r="-8889" b="-28261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fr-FR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  <p:grpSp>
                            <p:nvGrpSpPr>
                              <p:cNvPr id="51" name="Groupe 50"/>
                              <p:cNvGrpSpPr/>
                              <p:nvPr/>
                            </p:nvGrpSpPr>
                            <p:grpSpPr>
                              <a:xfrm>
                                <a:off x="5436096" y="1605119"/>
                                <a:ext cx="2160240" cy="654405"/>
                                <a:chOff x="5436096" y="1766483"/>
                                <a:chExt cx="2160240" cy="654405"/>
                              </a:xfrm>
                            </p:grpSpPr>
                            <p:grpSp>
                              <p:nvGrpSpPr>
                                <p:cNvPr id="52" name="Groupe 51"/>
                                <p:cNvGrpSpPr/>
                                <p:nvPr/>
                              </p:nvGrpSpPr>
                              <p:grpSpPr>
                                <a:xfrm>
                                  <a:off x="5436096" y="1766483"/>
                                  <a:ext cx="2160240" cy="654405"/>
                                  <a:chOff x="5436096" y="1766483"/>
                                  <a:chExt cx="2160240" cy="654405"/>
                                </a:xfrm>
                              </p:grpSpPr>
                              <p:grpSp>
                                <p:nvGrpSpPr>
                                  <p:cNvPr id="54" name="Groupe 53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36096" y="2012048"/>
                                    <a:ext cx="2160240" cy="408840"/>
                                    <a:chOff x="3398229" y="5733256"/>
                                    <a:chExt cx="3279827" cy="504056"/>
                                  </a:xfrm>
                                </p:grpSpPr>
                                <p:cxnSp>
                                  <p:nvCxnSpPr>
                                    <p:cNvPr id="57" name="Connecteur droit 56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3398229" y="5975411"/>
                                      <a:ext cx="1379479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58" name="Connecteur droit 57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9922" y="5975411"/>
                                      <a:ext cx="1598134" cy="0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59" name="Connecteur droit 58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4780521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  <p:cxnSp>
                                  <p:nvCxnSpPr>
                                    <p:cNvPr id="60" name="Connecteur droit 59"/>
                                    <p:cNvCxnSpPr/>
                                    <p:nvPr/>
                                  </p:nvCxnSpPr>
                                  <p:spPr>
                                    <a:xfrm>
                                      <a:off x="5076056" y="5733256"/>
                                      <a:ext cx="0" cy="504056"/>
                                    </a:xfrm>
                                    <a:prstGeom prst="line">
                                      <a:avLst/>
                                    </a:prstGeom>
                                    <a:ln w="22225">
                                      <a:solidFill>
                                        <a:schemeClr val="tx1"/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</p:cxnSp>
                              </p:grpSp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55" name="ZoneTexte 54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55" name="ZoneTexte 54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220784" y="1766483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23"/>
                                        <a:stretch>
                                          <a:fillRect l="-21622" r="-21622" b="-6667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  <mc:AlternateContent xmlns:mc="http://schemas.openxmlformats.org/markup-compatibility/2006" xmlns:a14="http://schemas.microsoft.com/office/drawing/2010/main">
                                <mc:Choice Requires="a14">
                                  <p:sp>
                                    <p:nvSpPr>
                                      <p:cNvPr id="56" name="ZoneTexte 55"/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lIns="0" tIns="0" rIns="0" bIns="0" rtlCol="0">
                                        <a:spAutoFit/>
                                      </a:bodyPr>
                                      <a:lstStyle/>
                                      <a:p>
                                        <a:pPr/>
                                        <a14:m>
                                          <m:oMathPara xmlns:m="http://schemas.openxmlformats.org/officeDocument/2006/math">
                                            <m:oMathParaPr>
                                              <m:jc m:val="centerGroup"/>
                                            </m:oMathParaPr>
                                            <m:oMath xmlns:m="http://schemas.openxmlformats.org/officeDocument/2006/math">
                                              <m:r>
                                                <a:rPr lang="fr-F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</m:oMath>
                                          </m:oMathPara>
                                        </a14:m>
                                        <a:endParaRPr lang="fr-FR" dirty="0"/>
                                      </a:p>
                                    </p:txBody>
                                  </p:sp>
                                </mc:Choice>
                                <mc:Fallback xmlns="">
                                  <p:sp>
                                    <p:nvSpPr>
                                      <p:cNvPr id="56" name="ZoneTexte 55"/>
                                      <p:cNvSpPr txBox="1">
                                        <a:spLocks noRot="1" noChangeAspect="1" noMove="1" noResize="1" noEditPoints="1" noAdjustHandles="1" noChangeArrowheads="1" noChangeShapeType="1" noTextEdit="1"/>
                                      </p:cNvSpPr>
                                      <p:nvPr/>
                                    </p:nvSpPr>
                                    <p:spPr>
                                      <a:xfrm>
                                        <a:off x="6435922" y="1776145"/>
                                        <a:ext cx="226024" cy="276999"/>
                                      </a:xfrm>
                                      <a:prstGeom prst="rect">
                                        <a:avLst/>
                                      </a:prstGeom>
                                      <a:blipFill rotWithShape="0">
                                        <a:blip r:embed="rId24"/>
                                        <a:stretch>
                                          <a:fillRect l="-8108" r="-2703"/>
                                        </a:stretch>
                                      </a:blipFill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r>
                                          <a:rPr lang="fr-FR">
                                            <a:noFill/>
                                          </a:rPr>
                                          <a:t> </a:t>
                                        </a:r>
                                      </a:p>
                                    </p:txBody>
                                  </p:sp>
                                </mc:Fallback>
                              </mc:AlternateContent>
                            </p:grpSp>
                            <mc:AlternateContent xmlns:mc="http://schemas.openxmlformats.org/markup-compatibility/2006" xmlns:a14="http://schemas.microsoft.com/office/drawing/2010/main">
                              <mc:Choice Requires="a14">
                                <p:sp>
                                  <p:nvSpPr>
                                    <p:cNvPr id="53" name="ZoneTexte 52"/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030700" y="1857533"/>
                                      <a:ext cx="308418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lIns="0" tIns="0" rIns="0" bIns="0" rtlCol="0">
                                      <a:spAutoFit/>
                                    </a:bodyPr>
                                    <a:lstStyle/>
                                    <a:p>
                                      <a:pPr/>
                                      <a14:m>
                                        <m:oMathPara xmlns:m="http://schemas.openxmlformats.org/officeDocument/2006/math">
                                          <m:oMathParaPr>
                                            <m:jc m:val="centerGroup"/>
                                          </m:oMathParaPr>
                                          <m:oMath xmlns:m="http://schemas.openxmlformats.org/officeDocument/2006/math">
                                            <m:sSub>
                                              <m:sSubPr>
                                                <m:ctrlPr>
                                                  <a:rPr lang="fr-FR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𝑄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oMath>
                                        </m:oMathPara>
                                      </a14:m>
                                      <a:endParaRPr lang="fr-FR" dirty="0"/>
                                    </a:p>
                                  </p:txBody>
                                </p:sp>
                              </mc:Choice>
                              <mc:Fallback xmlns="">
                                <p:sp>
                                  <p:nvSpPr>
                                    <p:cNvPr id="53" name="ZoneTexte 52"/>
                                    <p:cNvSpPr txBox="1">
                                      <a:spLocks noRot="1" noChangeAspect="1" noMove="1" noResize="1" noEditPoints="1" noAdjustHandles="1" noChangeArrowheads="1" noChangeShapeType="1" noTextEdit="1"/>
                                    </p:cNvSpPr>
                                    <p:nvPr/>
                                  </p:nvSpPr>
                                  <p:spPr>
                                    <a:xfrm>
                                      <a:off x="6030700" y="1857533"/>
                                      <a:ext cx="308418" cy="276999"/>
                                    </a:xfrm>
                                    <a:prstGeom prst="rect">
                                      <a:avLst/>
                                    </a:prstGeom>
                                    <a:blipFill rotWithShape="0">
                                      <a:blip r:embed="rId25"/>
                                      <a:stretch>
                                        <a:fillRect l="-23529" r="-7843" b="-31111"/>
                                      </a:stretch>
                                    </a:blipFill>
                                  </p:spPr>
                                  <p:txBody>
                                    <a:bodyPr/>
                                    <a:lstStyle/>
                                    <a:p>
                                      <a:r>
                                        <a:rPr lang="fr-FR">
                                          <a:noFill/>
                                        </a:rPr>
                                        <a:t> </a:t>
                                      </a:r>
                                    </a:p>
                                  </p:txBody>
                                </p:sp>
                              </mc:Fallback>
                            </mc:AlternateContent>
                          </p:grpSp>
                        </p:grpSp>
                        <p:cxnSp>
                          <p:nvCxnSpPr>
                            <p:cNvPr id="62" name="Connecteur droit 61"/>
                            <p:cNvCxnSpPr/>
                            <p:nvPr/>
                          </p:nvCxnSpPr>
                          <p:spPr>
                            <a:xfrm>
                              <a:off x="4587146" y="2659242"/>
                              <a:ext cx="908586" cy="0"/>
                            </a:xfrm>
                            <a:prstGeom prst="line">
                              <a:avLst/>
                            </a:prstGeom>
                            <a:ln w="22225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63" name="Connecteur droit 62"/>
                          <p:cNvCxnSpPr/>
                          <p:nvPr/>
                        </p:nvCxnSpPr>
                        <p:spPr>
                          <a:xfrm>
                            <a:off x="7524328" y="2662051"/>
                            <a:ext cx="908586" cy="0"/>
                          </a:xfrm>
                          <a:prstGeom prst="line">
                            <a:avLst/>
                          </a:prstGeom>
                          <a:ln w="22225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7" name="Connecteur droit 66"/>
                        <p:cNvCxnSpPr/>
                        <p:nvPr/>
                      </p:nvCxnSpPr>
                      <p:spPr>
                        <a:xfrm>
                          <a:off x="7596336" y="1450290"/>
                          <a:ext cx="836578" cy="1211709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Connecteur droit 70"/>
                        <p:cNvCxnSpPr/>
                        <p:nvPr/>
                      </p:nvCxnSpPr>
                      <p:spPr>
                        <a:xfrm>
                          <a:off x="7596336" y="2047096"/>
                          <a:ext cx="836578" cy="614903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3" name="Connecteur droit 72"/>
                        <p:cNvCxnSpPr/>
                        <p:nvPr/>
                      </p:nvCxnSpPr>
                      <p:spPr>
                        <a:xfrm flipH="1">
                          <a:off x="4587146" y="2047096"/>
                          <a:ext cx="848950" cy="614903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5" name="Connecteur droit 74"/>
                        <p:cNvCxnSpPr/>
                        <p:nvPr/>
                      </p:nvCxnSpPr>
                      <p:spPr>
                        <a:xfrm flipH="1">
                          <a:off x="4587146" y="1450290"/>
                          <a:ext cx="848950" cy="1211709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Connecteur droit 76"/>
                        <p:cNvCxnSpPr/>
                        <p:nvPr/>
                      </p:nvCxnSpPr>
                      <p:spPr>
                        <a:xfrm flipH="1" flipV="1">
                          <a:off x="4587146" y="2661999"/>
                          <a:ext cx="873922" cy="965342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9" name="Connecteur droit 78"/>
                        <p:cNvCxnSpPr/>
                        <p:nvPr/>
                      </p:nvCxnSpPr>
                      <p:spPr>
                        <a:xfrm>
                          <a:off x="4587146" y="2661999"/>
                          <a:ext cx="873922" cy="1812223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Connecteur droit 80"/>
                        <p:cNvCxnSpPr/>
                        <p:nvPr/>
                      </p:nvCxnSpPr>
                      <p:spPr>
                        <a:xfrm>
                          <a:off x="4587146" y="2661999"/>
                          <a:ext cx="865042" cy="1415073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Connecteur droit 82"/>
                        <p:cNvCxnSpPr/>
                        <p:nvPr/>
                      </p:nvCxnSpPr>
                      <p:spPr>
                        <a:xfrm>
                          <a:off x="5452188" y="4077072"/>
                          <a:ext cx="2216156" cy="0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5" name="Connecteur droit 84"/>
                        <p:cNvCxnSpPr/>
                        <p:nvPr/>
                      </p:nvCxnSpPr>
                      <p:spPr>
                        <a:xfrm flipV="1">
                          <a:off x="7668344" y="2661999"/>
                          <a:ext cx="764570" cy="1415073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7" name="Connecteur droit 86"/>
                        <p:cNvCxnSpPr/>
                        <p:nvPr/>
                      </p:nvCxnSpPr>
                      <p:spPr>
                        <a:xfrm flipV="1">
                          <a:off x="7612428" y="2661999"/>
                          <a:ext cx="820486" cy="965342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9" name="Connecteur droit 88"/>
                        <p:cNvCxnSpPr/>
                        <p:nvPr/>
                      </p:nvCxnSpPr>
                      <p:spPr>
                        <a:xfrm flipV="1">
                          <a:off x="7629054" y="2661999"/>
                          <a:ext cx="803860" cy="1812223"/>
                        </a:xfrm>
                        <a:prstGeom prst="line">
                          <a:avLst/>
                        </a:prstGeom>
                        <a:ln w="1587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92" name="Connecteur droit 91"/>
                      <p:cNvCxnSpPr/>
                      <p:nvPr/>
                    </p:nvCxnSpPr>
                    <p:spPr>
                      <a:xfrm flipH="1">
                        <a:off x="7629054" y="2661999"/>
                        <a:ext cx="803860" cy="406961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Connecteur droit 93"/>
                      <p:cNvCxnSpPr/>
                      <p:nvPr/>
                    </p:nvCxnSpPr>
                    <p:spPr>
                      <a:xfrm flipH="1">
                        <a:off x="5468814" y="3068960"/>
                        <a:ext cx="216024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6" name="Connecteur droit 95"/>
                      <p:cNvCxnSpPr/>
                      <p:nvPr/>
                    </p:nvCxnSpPr>
                    <p:spPr>
                      <a:xfrm flipH="1" flipV="1">
                        <a:off x="4587146" y="2661999"/>
                        <a:ext cx="881668" cy="406961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8" name="Connecteur droit 97"/>
                    <p:cNvCxnSpPr/>
                    <p:nvPr/>
                  </p:nvCxnSpPr>
                  <p:spPr>
                    <a:xfrm>
                      <a:off x="3995936" y="2659242"/>
                      <a:ext cx="908586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Connecteur droit 98"/>
                    <p:cNvCxnSpPr/>
                    <p:nvPr/>
                  </p:nvCxnSpPr>
                  <p:spPr>
                    <a:xfrm>
                      <a:off x="8065001" y="2660094"/>
                      <a:ext cx="908586" cy="0"/>
                    </a:xfrm>
                    <a:prstGeom prst="line">
                      <a:avLst/>
                    </a:prstGeom>
                    <a:ln w="2222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5" name="ZoneTexte 124"/>
                      <p:cNvSpPr txBox="1"/>
                      <p:nvPr/>
                    </p:nvSpPr>
                    <p:spPr>
                      <a:xfrm>
                        <a:off x="2987824" y="1176118"/>
                        <a:ext cx="27924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 xmlns="">
                  <p:sp>
                    <p:nvSpPr>
                      <p:cNvPr id="125" name="ZoneTexte 1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87824" y="1176118"/>
                        <a:ext cx="279244" cy="276999"/>
                      </a:xfrm>
                      <a:prstGeom prst="rect">
                        <a:avLst/>
                      </a:prstGeom>
                      <a:blipFill rotWithShape="0">
                        <a:blip r:embed="rId26"/>
                        <a:stretch>
                          <a:fillRect l="-19565" r="-8696" b="-1521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6" name="ZoneTexte 125"/>
                      <p:cNvSpPr txBox="1"/>
                      <p:nvPr/>
                    </p:nvSpPr>
                    <p:spPr>
                      <a:xfrm>
                        <a:off x="2964280" y="1762740"/>
                        <a:ext cx="28456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 xmlns="">
                  <p:sp>
                    <p:nvSpPr>
                      <p:cNvPr id="126" name="ZoneTexte 12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964280" y="1762740"/>
                        <a:ext cx="284565" cy="276999"/>
                      </a:xfrm>
                      <a:prstGeom prst="rect">
                        <a:avLst/>
                      </a:prstGeom>
                      <a:blipFill rotWithShape="0">
                        <a:blip r:embed="rId27"/>
                        <a:stretch>
                          <a:fillRect l="-19149" r="-8511" b="-15556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7" name="ZoneTexte 126"/>
                      <p:cNvSpPr txBox="1"/>
                      <p:nvPr/>
                    </p:nvSpPr>
                    <p:spPr>
                      <a:xfrm>
                        <a:off x="3016946" y="2326794"/>
                        <a:ext cx="284565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 xmlns="">
                  <p:sp>
                    <p:nvSpPr>
                      <p:cNvPr id="127" name="ZoneTexte 1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16946" y="2326794"/>
                        <a:ext cx="284565" cy="276999"/>
                      </a:xfrm>
                      <a:prstGeom prst="rect">
                        <a:avLst/>
                      </a:prstGeom>
                      <a:blipFill rotWithShape="0">
                        <a:blip r:embed="rId28"/>
                        <a:stretch>
                          <a:fillRect l="-21277" r="-6383" b="-1521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8" name="ZoneTexte 127"/>
                      <p:cNvSpPr txBox="1"/>
                      <p:nvPr/>
                    </p:nvSpPr>
                    <p:spPr>
                      <a:xfrm>
                        <a:off x="3003104" y="3318943"/>
                        <a:ext cx="25186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 xmlns="">
                  <p:sp>
                    <p:nvSpPr>
                      <p:cNvPr id="128" name="ZoneTexte 12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03104" y="3318943"/>
                        <a:ext cx="251864" cy="276999"/>
                      </a:xfrm>
                      <a:prstGeom prst="rect">
                        <a:avLst/>
                      </a:prstGeom>
                      <a:blipFill rotWithShape="0">
                        <a:blip r:embed="rId29"/>
                        <a:stretch>
                          <a:fillRect l="-24390" r="-9756" b="-20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29" name="ZoneTexte 128"/>
                      <p:cNvSpPr txBox="1"/>
                      <p:nvPr/>
                    </p:nvSpPr>
                    <p:spPr>
                      <a:xfrm>
                        <a:off x="3003104" y="4190068"/>
                        <a:ext cx="298672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fr-FR" dirty="0"/>
                      </a:p>
                    </p:txBody>
                  </p:sp>
                </mc:Choice>
                <mc:Fallback xmlns="">
                  <p:sp>
                    <p:nvSpPr>
                      <p:cNvPr id="129" name="ZoneTexte 1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003104" y="4190068"/>
                        <a:ext cx="298672" cy="276999"/>
                      </a:xfrm>
                      <a:prstGeom prst="rect">
                        <a:avLst/>
                      </a:prstGeom>
                      <a:blipFill rotWithShape="0">
                        <a:blip r:embed="rId30"/>
                        <a:stretch>
                          <a:fillRect l="-18367" r="-2041" b="-1111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fr-F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136" name="Ellipse 135"/>
              <p:cNvSpPr/>
              <p:nvPr/>
            </p:nvSpPr>
            <p:spPr>
              <a:xfrm flipH="1" flipV="1">
                <a:off x="755576" y="2952884"/>
                <a:ext cx="59638" cy="724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8" name="Ellipse 137"/>
            <p:cNvSpPr/>
            <p:nvPr/>
          </p:nvSpPr>
          <p:spPr>
            <a:xfrm flipH="1" flipV="1">
              <a:off x="4932040" y="2941867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4" name="Groupe 143"/>
          <p:cNvGrpSpPr/>
          <p:nvPr/>
        </p:nvGrpSpPr>
        <p:grpSpPr>
          <a:xfrm>
            <a:off x="6012160" y="2251046"/>
            <a:ext cx="2160240" cy="1048700"/>
            <a:chOff x="6009065" y="2251046"/>
            <a:chExt cx="2160240" cy="1048700"/>
          </a:xfrm>
        </p:grpSpPr>
        <p:grpSp>
          <p:nvGrpSpPr>
            <p:cNvPr id="141" name="Groupe 140"/>
            <p:cNvGrpSpPr/>
            <p:nvPr/>
          </p:nvGrpSpPr>
          <p:grpSpPr>
            <a:xfrm>
              <a:off x="6009065" y="2251046"/>
              <a:ext cx="2160240" cy="1048700"/>
              <a:chOff x="6009065" y="2251046"/>
              <a:chExt cx="2160240" cy="1048700"/>
            </a:xfrm>
          </p:grpSpPr>
          <p:grpSp>
            <p:nvGrpSpPr>
              <p:cNvPr id="122" name="Groupe 121"/>
              <p:cNvGrpSpPr/>
              <p:nvPr/>
            </p:nvGrpSpPr>
            <p:grpSpPr>
              <a:xfrm>
                <a:off x="6009065" y="2251046"/>
                <a:ext cx="2160240" cy="1048700"/>
                <a:chOff x="6012736" y="1943023"/>
                <a:chExt cx="2160240" cy="1048700"/>
              </a:xfrm>
            </p:grpSpPr>
            <p:cxnSp>
              <p:nvCxnSpPr>
                <p:cNvPr id="111" name="Connecteur droit 110"/>
                <p:cNvCxnSpPr/>
                <p:nvPr/>
              </p:nvCxnSpPr>
              <p:spPr>
                <a:xfrm>
                  <a:off x="6012736" y="2640796"/>
                  <a:ext cx="90858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Connecteur droit 111"/>
                <p:cNvCxnSpPr/>
                <p:nvPr/>
              </p:nvCxnSpPr>
              <p:spPr>
                <a:xfrm>
                  <a:off x="7120374" y="2640796"/>
                  <a:ext cx="1052602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Connecteur droit 112"/>
                <p:cNvCxnSpPr/>
                <p:nvPr/>
              </p:nvCxnSpPr>
              <p:spPr>
                <a:xfrm>
                  <a:off x="6923175" y="2444384"/>
                  <a:ext cx="0" cy="40884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Connecteur droit 113"/>
                <p:cNvCxnSpPr/>
                <p:nvPr/>
              </p:nvCxnSpPr>
              <p:spPr>
                <a:xfrm>
                  <a:off x="7117828" y="2444384"/>
                  <a:ext cx="0" cy="40884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5" name="ZoneTexte 114"/>
                    <p:cNvSpPr txBox="1"/>
                    <p:nvPr/>
                  </p:nvSpPr>
                  <p:spPr>
                    <a:xfrm>
                      <a:off x="6797424" y="2198819"/>
                      <a:ext cx="2260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15" name="ZoneTexte 1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97424" y="2198819"/>
                      <a:ext cx="226024" cy="276999"/>
                    </a:xfrm>
                    <a:prstGeom prst="rect">
                      <a:avLst/>
                    </a:prstGeom>
                    <a:blipFill rotWithShape="0">
                      <a:blip r:embed="rId31"/>
                      <a:stretch>
                        <a:fillRect l="-21053" r="-18421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6" name="ZoneTexte 115"/>
                    <p:cNvSpPr txBox="1"/>
                    <p:nvPr/>
                  </p:nvSpPr>
                  <p:spPr>
                    <a:xfrm>
                      <a:off x="7012562" y="2208481"/>
                      <a:ext cx="2260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16" name="ZoneTexte 1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2562" y="2208481"/>
                      <a:ext cx="226024" cy="276999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 l="-8108" r="-270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7" name="ZoneTexte 116"/>
                    <p:cNvSpPr txBox="1"/>
                    <p:nvPr/>
                  </p:nvSpPr>
                  <p:spPr>
                    <a:xfrm>
                      <a:off x="6816924" y="1943023"/>
                      <a:ext cx="408060" cy="29841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17" name="ZoneTexte 1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16924" y="1943023"/>
                      <a:ext cx="408060" cy="298415"/>
                    </a:xfrm>
                    <a:prstGeom prst="rect">
                      <a:avLst/>
                    </a:prstGeom>
                    <a:blipFill rotWithShape="0">
                      <a:blip r:embed="rId32"/>
                      <a:stretch>
                        <a:fillRect l="-17910" r="-5970" b="-2244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8" name="ZoneTexte 117"/>
                    <p:cNvSpPr txBox="1"/>
                    <p:nvPr/>
                  </p:nvSpPr>
                  <p:spPr>
                    <a:xfrm>
                      <a:off x="6408389" y="2661293"/>
                      <a:ext cx="201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18" name="ZoneTexte 1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08389" y="2661293"/>
                      <a:ext cx="201016" cy="276999"/>
                    </a:xfrm>
                    <a:prstGeom prst="rect">
                      <a:avLst/>
                    </a:prstGeom>
                    <a:blipFill rotWithShape="0">
                      <a:blip r:embed="rId33"/>
                      <a:stretch>
                        <a:fillRect l="-30303" r="-24242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ZoneTexte 118"/>
                    <p:cNvSpPr txBox="1"/>
                    <p:nvPr/>
                  </p:nvSpPr>
                  <p:spPr>
                    <a:xfrm>
                      <a:off x="7594196" y="2714724"/>
                      <a:ext cx="211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19" name="ZoneTexte 1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4196" y="2714724"/>
                      <a:ext cx="211404" cy="276999"/>
                    </a:xfrm>
                    <a:prstGeom prst="rect">
                      <a:avLst/>
                    </a:prstGeom>
                    <a:blipFill rotWithShape="0">
                      <a:blip r:embed="rId34"/>
                      <a:stretch>
                        <a:fillRect l="-25714" r="-22857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0" name="ZoneTexte 119"/>
                    <p:cNvSpPr txBox="1"/>
                    <p:nvPr/>
                  </p:nvSpPr>
                  <p:spPr>
                    <a:xfrm>
                      <a:off x="6422452" y="2232724"/>
                      <a:ext cx="27847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20" name="ZoneTexte 1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2452" y="2232724"/>
                      <a:ext cx="278473" cy="276999"/>
                    </a:xfrm>
                    <a:prstGeom prst="rect">
                      <a:avLst/>
                    </a:prstGeom>
                    <a:blipFill rotWithShape="0">
                      <a:blip r:embed="rId35"/>
                      <a:stretch>
                        <a:fillRect l="-21739" r="-6522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1" name="ZoneTexte 120"/>
                    <p:cNvSpPr txBox="1"/>
                    <p:nvPr/>
                  </p:nvSpPr>
                  <p:spPr>
                    <a:xfrm>
                      <a:off x="7560661" y="2221047"/>
                      <a:ext cx="2943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21" name="ZoneTexte 1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0661" y="2221047"/>
                      <a:ext cx="294375" cy="276999"/>
                    </a:xfrm>
                    <a:prstGeom prst="rect">
                      <a:avLst/>
                    </a:prstGeom>
                    <a:blipFill rotWithShape="0">
                      <a:blip r:embed="rId36"/>
                      <a:stretch>
                        <a:fillRect l="-20833" r="-6250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40" name="Ellipse 139"/>
              <p:cNvSpPr/>
              <p:nvPr/>
            </p:nvSpPr>
            <p:spPr>
              <a:xfrm flipH="1" flipV="1">
                <a:off x="6444208" y="2919833"/>
                <a:ext cx="59638" cy="724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3" name="Ellipse 142"/>
            <p:cNvSpPr/>
            <p:nvPr/>
          </p:nvSpPr>
          <p:spPr>
            <a:xfrm flipH="1" flipV="1">
              <a:off x="7608706" y="2924944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6289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3" grpId="0"/>
      <p:bldP spid="124" grpId="0"/>
      <p:bldP spid="131" grpId="0"/>
      <p:bldP spid="132" grpId="0" animBg="1"/>
      <p:bldP spid="134" grpId="0"/>
      <p:bldP spid="1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415612" y="1587542"/>
            <a:ext cx="5432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same properties are valid for a hollow conductor.</a:t>
            </a:r>
            <a:endParaRPr lang="fr-FR" dirty="0"/>
          </a:p>
        </p:txBody>
      </p:sp>
      <p:grpSp>
        <p:nvGrpSpPr>
          <p:cNvPr id="57" name="Groupe 56"/>
          <p:cNvGrpSpPr/>
          <p:nvPr/>
        </p:nvGrpSpPr>
        <p:grpSpPr>
          <a:xfrm>
            <a:off x="6203321" y="2084151"/>
            <a:ext cx="2722289" cy="1185565"/>
            <a:chOff x="6203321" y="1509210"/>
            <a:chExt cx="2722289" cy="11855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Forme libre 2"/>
                <p:cNvSpPr/>
                <p:nvPr/>
              </p:nvSpPr>
              <p:spPr>
                <a:xfrm>
                  <a:off x="6203321" y="1509210"/>
                  <a:ext cx="2722289" cy="1185565"/>
                </a:xfrm>
                <a:custGeom>
                  <a:avLst/>
                  <a:gdLst>
                    <a:gd name="connsiteX0" fmla="*/ 2124728 w 2722289"/>
                    <a:gd name="connsiteY0" fmla="*/ 93883 h 1185565"/>
                    <a:gd name="connsiteX1" fmla="*/ 1515128 w 2722289"/>
                    <a:gd name="connsiteY1" fmla="*/ 6797 h 1185565"/>
                    <a:gd name="connsiteX2" fmla="*/ 448328 w 2722289"/>
                    <a:gd name="connsiteY2" fmla="*/ 72111 h 1185565"/>
                    <a:gd name="connsiteX3" fmla="*/ 67328 w 2722289"/>
                    <a:gd name="connsiteY3" fmla="*/ 594626 h 1185565"/>
                    <a:gd name="connsiteX4" fmla="*/ 99985 w 2722289"/>
                    <a:gd name="connsiteY4" fmla="*/ 986511 h 1185565"/>
                    <a:gd name="connsiteX5" fmla="*/ 1047042 w 2722289"/>
                    <a:gd name="connsiteY5" fmla="*/ 1138911 h 1185565"/>
                    <a:gd name="connsiteX6" fmla="*/ 2015871 w 2722289"/>
                    <a:gd name="connsiteY6" fmla="*/ 1171569 h 1185565"/>
                    <a:gd name="connsiteX7" fmla="*/ 2527499 w 2722289"/>
                    <a:gd name="connsiteY7" fmla="*/ 932083 h 1185565"/>
                    <a:gd name="connsiteX8" fmla="*/ 2712556 w 2722289"/>
                    <a:gd name="connsiteY8" fmla="*/ 507540 h 1185565"/>
                    <a:gd name="connsiteX9" fmla="*/ 2636356 w 2722289"/>
                    <a:gd name="connsiteY9" fmla="*/ 126540 h 1185565"/>
                    <a:gd name="connsiteX10" fmla="*/ 2124728 w 2722289"/>
                    <a:gd name="connsiteY10" fmla="*/ 93883 h 118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2289" h="1185565">
                      <a:moveTo>
                        <a:pt x="2124728" y="93883"/>
                      </a:moveTo>
                      <a:cubicBezTo>
                        <a:pt x="1937857" y="73926"/>
                        <a:pt x="1794528" y="10426"/>
                        <a:pt x="1515128" y="6797"/>
                      </a:cubicBezTo>
                      <a:cubicBezTo>
                        <a:pt x="1235728" y="3168"/>
                        <a:pt x="689628" y="-25861"/>
                        <a:pt x="448328" y="72111"/>
                      </a:cubicBezTo>
                      <a:cubicBezTo>
                        <a:pt x="207028" y="170083"/>
                        <a:pt x="125385" y="442226"/>
                        <a:pt x="67328" y="594626"/>
                      </a:cubicBezTo>
                      <a:cubicBezTo>
                        <a:pt x="9271" y="747026"/>
                        <a:pt x="-63301" y="895797"/>
                        <a:pt x="99985" y="986511"/>
                      </a:cubicBezTo>
                      <a:cubicBezTo>
                        <a:pt x="263271" y="1077225"/>
                        <a:pt x="727728" y="1108068"/>
                        <a:pt x="1047042" y="1138911"/>
                      </a:cubicBezTo>
                      <a:cubicBezTo>
                        <a:pt x="1366356" y="1169754"/>
                        <a:pt x="1769128" y="1206040"/>
                        <a:pt x="2015871" y="1171569"/>
                      </a:cubicBezTo>
                      <a:cubicBezTo>
                        <a:pt x="2262614" y="1137098"/>
                        <a:pt x="2411385" y="1042754"/>
                        <a:pt x="2527499" y="932083"/>
                      </a:cubicBezTo>
                      <a:cubicBezTo>
                        <a:pt x="2643613" y="821412"/>
                        <a:pt x="2694413" y="641797"/>
                        <a:pt x="2712556" y="507540"/>
                      </a:cubicBezTo>
                      <a:cubicBezTo>
                        <a:pt x="2730699" y="373283"/>
                        <a:pt x="2732513" y="199111"/>
                        <a:pt x="2636356" y="126540"/>
                      </a:cubicBezTo>
                      <a:cubicBezTo>
                        <a:pt x="2540199" y="53969"/>
                        <a:pt x="2311599" y="113840"/>
                        <a:pt x="2124728" y="93883"/>
                      </a:cubicBezTo>
                      <a:close/>
                    </a:path>
                  </a:pathLst>
                </a:custGeom>
                <a:pattFill prst="pct2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𝒄𝒕𝒆</m:t>
                        </m:r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  <a:p>
                  <a:pPr algn="ctr"/>
                  <a:endParaRPr lang="fr-FR" b="1" dirty="0">
                    <a:solidFill>
                      <a:srgbClr val="C00000"/>
                    </a:solidFill>
                  </a:endParaRPr>
                </a:p>
                <a:p>
                  <a:pPr algn="ctr"/>
                  <a:endParaRPr lang="fr-FR" b="1" dirty="0">
                    <a:solidFill>
                      <a:srgbClr val="C00000"/>
                    </a:solidFill>
                  </a:endParaRPr>
                </a:p>
                <a:p>
                  <a:pPr algn="ctr"/>
                  <a:r>
                    <a:rPr lang="fr-FR" b="1" dirty="0">
                      <a:solidFill>
                        <a:srgbClr val="C00000"/>
                      </a:solidFill>
                    </a:rPr>
                    <a:t>Q</a:t>
                  </a:r>
                  <a:r>
                    <a:rPr lang="fr-FR" sz="1200" b="1" dirty="0">
                      <a:solidFill>
                        <a:srgbClr val="C00000"/>
                      </a:solidFill>
                    </a:rPr>
                    <a:t>i=</a:t>
                  </a:r>
                  <a:r>
                    <a:rPr lang="fr-FR" b="1" dirty="0">
                      <a:solidFill>
                        <a:srgbClr val="C00000"/>
                      </a:solidFill>
                    </a:rPr>
                    <a:t>0</a:t>
                  </a:r>
                </a:p>
              </p:txBody>
            </p:sp>
          </mc:Choice>
          <mc:Fallback xmlns="">
            <p:sp>
              <p:nvSpPr>
                <p:cNvPr id="3" name="Forme libr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3321" y="1509210"/>
                  <a:ext cx="2722289" cy="1185565"/>
                </a:xfrm>
                <a:custGeom>
                  <a:avLst/>
                  <a:gdLst>
                    <a:gd name="connsiteX0" fmla="*/ 2124728 w 2722289"/>
                    <a:gd name="connsiteY0" fmla="*/ 93883 h 1185565"/>
                    <a:gd name="connsiteX1" fmla="*/ 1515128 w 2722289"/>
                    <a:gd name="connsiteY1" fmla="*/ 6797 h 1185565"/>
                    <a:gd name="connsiteX2" fmla="*/ 448328 w 2722289"/>
                    <a:gd name="connsiteY2" fmla="*/ 72111 h 1185565"/>
                    <a:gd name="connsiteX3" fmla="*/ 67328 w 2722289"/>
                    <a:gd name="connsiteY3" fmla="*/ 594626 h 1185565"/>
                    <a:gd name="connsiteX4" fmla="*/ 99985 w 2722289"/>
                    <a:gd name="connsiteY4" fmla="*/ 986511 h 1185565"/>
                    <a:gd name="connsiteX5" fmla="*/ 1047042 w 2722289"/>
                    <a:gd name="connsiteY5" fmla="*/ 1138911 h 1185565"/>
                    <a:gd name="connsiteX6" fmla="*/ 2015871 w 2722289"/>
                    <a:gd name="connsiteY6" fmla="*/ 1171569 h 1185565"/>
                    <a:gd name="connsiteX7" fmla="*/ 2527499 w 2722289"/>
                    <a:gd name="connsiteY7" fmla="*/ 932083 h 1185565"/>
                    <a:gd name="connsiteX8" fmla="*/ 2712556 w 2722289"/>
                    <a:gd name="connsiteY8" fmla="*/ 507540 h 1185565"/>
                    <a:gd name="connsiteX9" fmla="*/ 2636356 w 2722289"/>
                    <a:gd name="connsiteY9" fmla="*/ 126540 h 1185565"/>
                    <a:gd name="connsiteX10" fmla="*/ 2124728 w 2722289"/>
                    <a:gd name="connsiteY10" fmla="*/ 93883 h 118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2289" h="1185565">
                      <a:moveTo>
                        <a:pt x="2124728" y="93883"/>
                      </a:moveTo>
                      <a:cubicBezTo>
                        <a:pt x="1937857" y="73926"/>
                        <a:pt x="1794528" y="10426"/>
                        <a:pt x="1515128" y="6797"/>
                      </a:cubicBezTo>
                      <a:cubicBezTo>
                        <a:pt x="1235728" y="3168"/>
                        <a:pt x="689628" y="-25861"/>
                        <a:pt x="448328" y="72111"/>
                      </a:cubicBezTo>
                      <a:cubicBezTo>
                        <a:pt x="207028" y="170083"/>
                        <a:pt x="125385" y="442226"/>
                        <a:pt x="67328" y="594626"/>
                      </a:cubicBezTo>
                      <a:cubicBezTo>
                        <a:pt x="9271" y="747026"/>
                        <a:pt x="-63301" y="895797"/>
                        <a:pt x="99985" y="986511"/>
                      </a:cubicBezTo>
                      <a:cubicBezTo>
                        <a:pt x="263271" y="1077225"/>
                        <a:pt x="727728" y="1108068"/>
                        <a:pt x="1047042" y="1138911"/>
                      </a:cubicBezTo>
                      <a:cubicBezTo>
                        <a:pt x="1366356" y="1169754"/>
                        <a:pt x="1769128" y="1206040"/>
                        <a:pt x="2015871" y="1171569"/>
                      </a:cubicBezTo>
                      <a:cubicBezTo>
                        <a:pt x="2262614" y="1137098"/>
                        <a:pt x="2411385" y="1042754"/>
                        <a:pt x="2527499" y="932083"/>
                      </a:cubicBezTo>
                      <a:cubicBezTo>
                        <a:pt x="2643613" y="821412"/>
                        <a:pt x="2694413" y="641797"/>
                        <a:pt x="2712556" y="507540"/>
                      </a:cubicBezTo>
                      <a:cubicBezTo>
                        <a:pt x="2730699" y="373283"/>
                        <a:pt x="2732513" y="199111"/>
                        <a:pt x="2636356" y="126540"/>
                      </a:cubicBezTo>
                      <a:cubicBezTo>
                        <a:pt x="2540199" y="53969"/>
                        <a:pt x="2311599" y="113840"/>
                        <a:pt x="2124728" y="93883"/>
                      </a:cubicBezTo>
                      <a:close/>
                    </a:path>
                  </a:pathLst>
                </a:custGeom>
                <a:blipFill rotWithShape="0">
                  <a:blip r:embed="rId3"/>
                  <a:stretch>
                    <a:fillRect b="-90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Forme libre 4"/>
                <p:cNvSpPr/>
                <p:nvPr/>
              </p:nvSpPr>
              <p:spPr>
                <a:xfrm>
                  <a:off x="6599927" y="1855336"/>
                  <a:ext cx="1895858" cy="574612"/>
                </a:xfrm>
                <a:custGeom>
                  <a:avLst/>
                  <a:gdLst>
                    <a:gd name="connsiteX0" fmla="*/ 2124728 w 2722289"/>
                    <a:gd name="connsiteY0" fmla="*/ 93883 h 1185565"/>
                    <a:gd name="connsiteX1" fmla="*/ 1515128 w 2722289"/>
                    <a:gd name="connsiteY1" fmla="*/ 6797 h 1185565"/>
                    <a:gd name="connsiteX2" fmla="*/ 448328 w 2722289"/>
                    <a:gd name="connsiteY2" fmla="*/ 72111 h 1185565"/>
                    <a:gd name="connsiteX3" fmla="*/ 67328 w 2722289"/>
                    <a:gd name="connsiteY3" fmla="*/ 594626 h 1185565"/>
                    <a:gd name="connsiteX4" fmla="*/ 99985 w 2722289"/>
                    <a:gd name="connsiteY4" fmla="*/ 986511 h 1185565"/>
                    <a:gd name="connsiteX5" fmla="*/ 1047042 w 2722289"/>
                    <a:gd name="connsiteY5" fmla="*/ 1138911 h 1185565"/>
                    <a:gd name="connsiteX6" fmla="*/ 2015871 w 2722289"/>
                    <a:gd name="connsiteY6" fmla="*/ 1171569 h 1185565"/>
                    <a:gd name="connsiteX7" fmla="*/ 2527499 w 2722289"/>
                    <a:gd name="connsiteY7" fmla="*/ 932083 h 1185565"/>
                    <a:gd name="connsiteX8" fmla="*/ 2712556 w 2722289"/>
                    <a:gd name="connsiteY8" fmla="*/ 507540 h 1185565"/>
                    <a:gd name="connsiteX9" fmla="*/ 2636356 w 2722289"/>
                    <a:gd name="connsiteY9" fmla="*/ 126540 h 1185565"/>
                    <a:gd name="connsiteX10" fmla="*/ 2124728 w 2722289"/>
                    <a:gd name="connsiteY10" fmla="*/ 93883 h 118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2289" h="1185565">
                      <a:moveTo>
                        <a:pt x="2124728" y="93883"/>
                      </a:moveTo>
                      <a:cubicBezTo>
                        <a:pt x="1937857" y="73926"/>
                        <a:pt x="1794528" y="10426"/>
                        <a:pt x="1515128" y="6797"/>
                      </a:cubicBezTo>
                      <a:cubicBezTo>
                        <a:pt x="1235728" y="3168"/>
                        <a:pt x="689628" y="-25861"/>
                        <a:pt x="448328" y="72111"/>
                      </a:cubicBezTo>
                      <a:cubicBezTo>
                        <a:pt x="207028" y="170083"/>
                        <a:pt x="125385" y="442226"/>
                        <a:pt x="67328" y="594626"/>
                      </a:cubicBezTo>
                      <a:cubicBezTo>
                        <a:pt x="9271" y="747026"/>
                        <a:pt x="-63301" y="895797"/>
                        <a:pt x="99985" y="986511"/>
                      </a:cubicBezTo>
                      <a:cubicBezTo>
                        <a:pt x="263271" y="1077225"/>
                        <a:pt x="727728" y="1108068"/>
                        <a:pt x="1047042" y="1138911"/>
                      </a:cubicBezTo>
                      <a:cubicBezTo>
                        <a:pt x="1366356" y="1169754"/>
                        <a:pt x="1769128" y="1206040"/>
                        <a:pt x="2015871" y="1171569"/>
                      </a:cubicBezTo>
                      <a:cubicBezTo>
                        <a:pt x="2262614" y="1137098"/>
                        <a:pt x="2411385" y="1042754"/>
                        <a:pt x="2527499" y="932083"/>
                      </a:cubicBezTo>
                      <a:cubicBezTo>
                        <a:pt x="2643613" y="821412"/>
                        <a:pt x="2694413" y="641797"/>
                        <a:pt x="2712556" y="507540"/>
                      </a:cubicBezTo>
                      <a:cubicBezTo>
                        <a:pt x="2730699" y="373283"/>
                        <a:pt x="2732513" y="199111"/>
                        <a:pt x="2636356" y="126540"/>
                      </a:cubicBezTo>
                      <a:cubicBezTo>
                        <a:pt x="2540199" y="53969"/>
                        <a:pt x="2311599" y="113840"/>
                        <a:pt x="2124728" y="938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6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  <m: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⃗"/>
                            <m:ctrlPr>
                              <a:rPr lang="fr-F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acc>
                        <m: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𝒄𝒕𝒆</m:t>
                        </m:r>
                      </m:oMath>
                    </m:oMathPara>
                  </a14:m>
                  <a:endParaRPr lang="fr-FR" sz="1600" b="1" dirty="0">
                    <a:solidFill>
                      <a:schemeClr val="tx1"/>
                    </a:solidFill>
                  </a:endParaRPr>
                </a:p>
                <a:p>
                  <a:pPr algn="ctr"/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Forme libr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927" y="1855336"/>
                  <a:ext cx="1895858" cy="574612"/>
                </a:xfrm>
                <a:custGeom>
                  <a:avLst/>
                  <a:gdLst>
                    <a:gd name="connsiteX0" fmla="*/ 2124728 w 2722289"/>
                    <a:gd name="connsiteY0" fmla="*/ 93883 h 1185565"/>
                    <a:gd name="connsiteX1" fmla="*/ 1515128 w 2722289"/>
                    <a:gd name="connsiteY1" fmla="*/ 6797 h 1185565"/>
                    <a:gd name="connsiteX2" fmla="*/ 448328 w 2722289"/>
                    <a:gd name="connsiteY2" fmla="*/ 72111 h 1185565"/>
                    <a:gd name="connsiteX3" fmla="*/ 67328 w 2722289"/>
                    <a:gd name="connsiteY3" fmla="*/ 594626 h 1185565"/>
                    <a:gd name="connsiteX4" fmla="*/ 99985 w 2722289"/>
                    <a:gd name="connsiteY4" fmla="*/ 986511 h 1185565"/>
                    <a:gd name="connsiteX5" fmla="*/ 1047042 w 2722289"/>
                    <a:gd name="connsiteY5" fmla="*/ 1138911 h 1185565"/>
                    <a:gd name="connsiteX6" fmla="*/ 2015871 w 2722289"/>
                    <a:gd name="connsiteY6" fmla="*/ 1171569 h 1185565"/>
                    <a:gd name="connsiteX7" fmla="*/ 2527499 w 2722289"/>
                    <a:gd name="connsiteY7" fmla="*/ 932083 h 1185565"/>
                    <a:gd name="connsiteX8" fmla="*/ 2712556 w 2722289"/>
                    <a:gd name="connsiteY8" fmla="*/ 507540 h 1185565"/>
                    <a:gd name="connsiteX9" fmla="*/ 2636356 w 2722289"/>
                    <a:gd name="connsiteY9" fmla="*/ 126540 h 1185565"/>
                    <a:gd name="connsiteX10" fmla="*/ 2124728 w 2722289"/>
                    <a:gd name="connsiteY10" fmla="*/ 93883 h 118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2289" h="1185565">
                      <a:moveTo>
                        <a:pt x="2124728" y="93883"/>
                      </a:moveTo>
                      <a:cubicBezTo>
                        <a:pt x="1937857" y="73926"/>
                        <a:pt x="1794528" y="10426"/>
                        <a:pt x="1515128" y="6797"/>
                      </a:cubicBezTo>
                      <a:cubicBezTo>
                        <a:pt x="1235728" y="3168"/>
                        <a:pt x="689628" y="-25861"/>
                        <a:pt x="448328" y="72111"/>
                      </a:cubicBezTo>
                      <a:cubicBezTo>
                        <a:pt x="207028" y="170083"/>
                        <a:pt x="125385" y="442226"/>
                        <a:pt x="67328" y="594626"/>
                      </a:cubicBezTo>
                      <a:cubicBezTo>
                        <a:pt x="9271" y="747026"/>
                        <a:pt x="-63301" y="895797"/>
                        <a:pt x="99985" y="986511"/>
                      </a:cubicBezTo>
                      <a:cubicBezTo>
                        <a:pt x="263271" y="1077225"/>
                        <a:pt x="727728" y="1108068"/>
                        <a:pt x="1047042" y="1138911"/>
                      </a:cubicBezTo>
                      <a:cubicBezTo>
                        <a:pt x="1366356" y="1169754"/>
                        <a:pt x="1769128" y="1206040"/>
                        <a:pt x="2015871" y="1171569"/>
                      </a:cubicBezTo>
                      <a:cubicBezTo>
                        <a:pt x="2262614" y="1137098"/>
                        <a:pt x="2411385" y="1042754"/>
                        <a:pt x="2527499" y="932083"/>
                      </a:cubicBezTo>
                      <a:cubicBezTo>
                        <a:pt x="2643613" y="821412"/>
                        <a:pt x="2694413" y="641797"/>
                        <a:pt x="2712556" y="507540"/>
                      </a:cubicBezTo>
                      <a:cubicBezTo>
                        <a:pt x="2730699" y="373283"/>
                        <a:pt x="2732513" y="199111"/>
                        <a:pt x="2636356" y="126540"/>
                      </a:cubicBezTo>
                      <a:cubicBezTo>
                        <a:pt x="2540199" y="53969"/>
                        <a:pt x="2311599" y="113840"/>
                        <a:pt x="2124728" y="93883"/>
                      </a:cubicBez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5" name="Groupe 54"/>
          <p:cNvGrpSpPr/>
          <p:nvPr/>
        </p:nvGrpSpPr>
        <p:grpSpPr>
          <a:xfrm>
            <a:off x="5907910" y="1749921"/>
            <a:ext cx="3352741" cy="1823095"/>
            <a:chOff x="5886138" y="1196752"/>
            <a:chExt cx="3352741" cy="1823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8268225" y="1273429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8225" y="1273429"/>
                  <a:ext cx="41069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39"/>
                <p:cNvSpPr/>
                <p:nvPr/>
              </p:nvSpPr>
              <p:spPr>
                <a:xfrm>
                  <a:off x="7847204" y="1220091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0" name="Rectangle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204" y="1220091"/>
                  <a:ext cx="410690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7408776" y="1203444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776" y="1203444"/>
                  <a:ext cx="410690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980922" y="1196752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922" y="1196752"/>
                  <a:ext cx="410690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657730" y="1236102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730" y="1236102"/>
                  <a:ext cx="41069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4" name="Groupe 53"/>
            <p:cNvGrpSpPr/>
            <p:nvPr/>
          </p:nvGrpSpPr>
          <p:grpSpPr>
            <a:xfrm>
              <a:off x="5886138" y="1196752"/>
              <a:ext cx="3352741" cy="1823095"/>
              <a:chOff x="5886138" y="1196752"/>
              <a:chExt cx="3352741" cy="18230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/>
                  <p:cNvSpPr/>
                  <p:nvPr/>
                </p:nvSpPr>
                <p:spPr>
                  <a:xfrm>
                    <a:off x="8711632" y="2175501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9" name="Rectangle 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1632" y="2175501"/>
                    <a:ext cx="410690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3" name="Groupe 52"/>
              <p:cNvGrpSpPr/>
              <p:nvPr/>
            </p:nvGrpSpPr>
            <p:grpSpPr>
              <a:xfrm>
                <a:off x="5886138" y="1196752"/>
                <a:ext cx="3352741" cy="1823095"/>
                <a:chOff x="5886138" y="1196752"/>
                <a:chExt cx="3352741" cy="18230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Rectangle 14"/>
                    <p:cNvSpPr/>
                    <p:nvPr/>
                  </p:nvSpPr>
                  <p:spPr>
                    <a:xfrm>
                      <a:off x="7964898" y="264252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5" name="Rectangle 1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4898" y="264252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8188094" y="2599369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8094" y="2599369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Rectangle 16"/>
                    <p:cNvSpPr/>
                    <p:nvPr/>
                  </p:nvSpPr>
                  <p:spPr>
                    <a:xfrm>
                      <a:off x="8418079" y="251641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7" name="Rectangle 1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18079" y="251641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Rectangle 17"/>
                    <p:cNvSpPr/>
                    <p:nvPr/>
                  </p:nvSpPr>
                  <p:spPr>
                    <a:xfrm>
                      <a:off x="8598878" y="236484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18" name="Rectangle 1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98878" y="236484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Rectangle 19"/>
                    <p:cNvSpPr/>
                    <p:nvPr/>
                  </p:nvSpPr>
                  <p:spPr>
                    <a:xfrm>
                      <a:off x="8783712" y="1961522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0" name="Rectangle 1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83712" y="1961522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Rectangle 20"/>
                    <p:cNvSpPr/>
                    <p:nvPr/>
                  </p:nvSpPr>
                  <p:spPr>
                    <a:xfrm>
                      <a:off x="8818621" y="174276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1" name="Rectangle 2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621" y="1742760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8828189" y="151640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2" name="Rectangle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28189" y="151640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8708443" y="134671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08443" y="134671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Rectangle 23"/>
                    <p:cNvSpPr/>
                    <p:nvPr/>
                  </p:nvSpPr>
                  <p:spPr>
                    <a:xfrm>
                      <a:off x="6253996" y="249437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4" name="Rectangle 2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3996" y="249437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Rectangle 24"/>
                    <p:cNvSpPr/>
                    <p:nvPr/>
                  </p:nvSpPr>
                  <p:spPr>
                    <a:xfrm>
                      <a:off x="6022878" y="2409908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5" name="Rectangle 2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2878" y="2409908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5886482" y="2208985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6" name="Rectangle 2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6482" y="2208985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Rectangle 26"/>
                    <p:cNvSpPr/>
                    <p:nvPr/>
                  </p:nvSpPr>
                  <p:spPr>
                    <a:xfrm>
                      <a:off x="5970753" y="1775418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7" name="Rectangle 2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70753" y="1775418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Rectangle 27"/>
                    <p:cNvSpPr/>
                    <p:nvPr/>
                  </p:nvSpPr>
                  <p:spPr>
                    <a:xfrm>
                      <a:off x="6071560" y="152472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8" name="Rectangle 2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1560" y="1524721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6254367" y="13193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29" name="Rectangle 2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4367" y="131939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8064404" y="125255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0" name="Rectangle 2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64404" y="1252550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/>
                    <p:cNvSpPr/>
                    <p:nvPr/>
                  </p:nvSpPr>
                  <p:spPr>
                    <a:xfrm>
                      <a:off x="8485425" y="129503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2" name="Rectangle 3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85425" y="1295031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7725858" y="2650515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3" name="Rectangle 3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5858" y="2650515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7473703" y="264252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4" name="Rectangle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3703" y="264252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Rectangle 34"/>
                    <p:cNvSpPr/>
                    <p:nvPr/>
                  </p:nvSpPr>
                  <p:spPr>
                    <a:xfrm>
                      <a:off x="7224769" y="261904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5" name="Rectangle 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24769" y="261904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Rectangle 35"/>
                    <p:cNvSpPr/>
                    <p:nvPr/>
                  </p:nvSpPr>
                  <p:spPr>
                    <a:xfrm>
                      <a:off x="6984826" y="260769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6" name="Rectangle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4826" y="260769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6755701" y="256387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7" name="Rectangle 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5701" y="2563871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6495475" y="25185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8" name="Rectangle 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5475" y="251859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Rectangle 38"/>
                    <p:cNvSpPr/>
                    <p:nvPr/>
                  </p:nvSpPr>
                  <p:spPr>
                    <a:xfrm>
                      <a:off x="5886138" y="197466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39" name="Rectangle 3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6138" y="197466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Rectangle 40"/>
                    <p:cNvSpPr/>
                    <p:nvPr/>
                  </p:nvSpPr>
                  <p:spPr>
                    <a:xfrm>
                      <a:off x="7628580" y="121852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1" name="Rectangle 4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28580" y="121852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Rectangle 42"/>
                    <p:cNvSpPr/>
                    <p:nvPr/>
                  </p:nvSpPr>
                  <p:spPr>
                    <a:xfrm>
                      <a:off x="7186060" y="1196752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3" name="Rectangle 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6060" y="1196752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6461786" y="1251182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5" name="Rectangle 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61786" y="1251182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Rectangle 46"/>
                    <p:cNvSpPr/>
                    <p:nvPr/>
                  </p:nvSpPr>
                  <p:spPr>
                    <a:xfrm>
                      <a:off x="6825606" y="121433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47" name="Rectangle 4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25606" y="1214330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3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ZoneTexte 55"/>
              <p:cNvSpPr txBox="1"/>
              <p:nvPr/>
            </p:nvSpPr>
            <p:spPr>
              <a:xfrm>
                <a:off x="529894" y="2071881"/>
                <a:ext cx="57702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The injected charges are located on the external surface.</a:t>
                </a:r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ZoneTexte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4" y="2071881"/>
                <a:ext cx="5770298" cy="276999"/>
              </a:xfrm>
              <a:prstGeom prst="rect">
                <a:avLst/>
              </a:prstGeom>
              <a:blipFill>
                <a:blip r:embed="rId35"/>
                <a:stretch>
                  <a:fillRect l="-1163" t="-28889" b="-5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/>
          <p:cNvSpPr/>
          <p:nvPr/>
        </p:nvSpPr>
        <p:spPr>
          <a:xfrm>
            <a:off x="406446" y="614326"/>
            <a:ext cx="842478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The field on the surface is perpendicular to this surface (</a:t>
            </a:r>
            <a:r>
              <a:rPr lang="en-US" dirty="0">
                <a:latin typeface="Tinos"/>
              </a:rPr>
              <a:t>Just outside a conductor, the electric field lines are perpendicular to its surface).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59" name="ZoneTexte 58"/>
          <p:cNvSpPr txBox="1"/>
          <p:nvPr/>
        </p:nvSpPr>
        <p:spPr>
          <a:xfrm>
            <a:off x="399818" y="3487952"/>
            <a:ext cx="86110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When we connect a charged conductor to another conductor, there will be an exchange of charges between the two in such a way that at the end of the transport, the two conductors constitutes the same equipotential volume.</a:t>
            </a:r>
            <a:endParaRPr lang="fr-FR" dirty="0"/>
          </a:p>
        </p:txBody>
      </p:sp>
      <p:grpSp>
        <p:nvGrpSpPr>
          <p:cNvPr id="60" name="Groupe 59"/>
          <p:cNvGrpSpPr/>
          <p:nvPr/>
        </p:nvGrpSpPr>
        <p:grpSpPr>
          <a:xfrm>
            <a:off x="740496" y="4879999"/>
            <a:ext cx="2232248" cy="1141290"/>
            <a:chOff x="5886138" y="1196752"/>
            <a:chExt cx="3352741" cy="18230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8268225" y="1273429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8225" y="1273429"/>
                  <a:ext cx="410690" cy="369332"/>
                </a:xfrm>
                <a:prstGeom prst="rect">
                  <a:avLst/>
                </a:prstGeom>
                <a:blipFill rotWithShape="0">
                  <a:blip r:embed="rId36"/>
                  <a:stretch>
                    <a:fillRect r="-25000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7847204" y="1220091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204" y="1220091"/>
                  <a:ext cx="410690" cy="369332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r="-22222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7408776" y="1203444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776" y="1203444"/>
                  <a:ext cx="410690" cy="369332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 r="-22222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/>
                <p:cNvSpPr/>
                <p:nvPr/>
              </p:nvSpPr>
              <p:spPr>
                <a:xfrm>
                  <a:off x="6980922" y="1196752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4" name="Rectangle 6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922" y="1196752"/>
                  <a:ext cx="410690" cy="369332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r="-24444" b="-513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6657730" y="1236102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730" y="1236102"/>
                  <a:ext cx="410690" cy="369332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r="-22222" b="-513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6" name="Groupe 65"/>
            <p:cNvGrpSpPr/>
            <p:nvPr/>
          </p:nvGrpSpPr>
          <p:grpSpPr>
            <a:xfrm>
              <a:off x="5886138" y="1196752"/>
              <a:ext cx="3352741" cy="1823095"/>
              <a:chOff x="5886138" y="1196752"/>
              <a:chExt cx="3352741" cy="18230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8711632" y="2175501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11632" y="2175501"/>
                    <a:ext cx="410690" cy="369332"/>
                  </a:xfrm>
                  <a:prstGeom prst="rect">
                    <a:avLst/>
                  </a:prstGeom>
                  <a:blipFill rotWithShape="0">
                    <a:blip r:embed="rId41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8" name="Groupe 67"/>
              <p:cNvGrpSpPr/>
              <p:nvPr/>
            </p:nvGrpSpPr>
            <p:grpSpPr>
              <a:xfrm>
                <a:off x="5886138" y="1196752"/>
                <a:ext cx="3352741" cy="1823095"/>
                <a:chOff x="5886138" y="1196752"/>
                <a:chExt cx="3352741" cy="182309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Rectangle 68"/>
                    <p:cNvSpPr/>
                    <p:nvPr/>
                  </p:nvSpPr>
                  <p:spPr>
                    <a:xfrm>
                      <a:off x="7964898" y="264252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69" name="Rectangle 6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4898" y="264252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2"/>
                      <a:stretch>
                        <a:fillRect r="-25000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0" name="Rectangle 69"/>
                    <p:cNvSpPr/>
                    <p:nvPr/>
                  </p:nvSpPr>
                  <p:spPr>
                    <a:xfrm>
                      <a:off x="8188094" y="2599369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0" name="Rectangle 6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88094" y="2599369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3"/>
                      <a:stretch>
                        <a:fillRect r="-22222" b="-513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Rectangle 70"/>
                    <p:cNvSpPr/>
                    <p:nvPr/>
                  </p:nvSpPr>
                  <p:spPr>
                    <a:xfrm>
                      <a:off x="8418079" y="251641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1" name="Rectangle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18079" y="251641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4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Rectangle 71"/>
                    <p:cNvSpPr/>
                    <p:nvPr/>
                  </p:nvSpPr>
                  <p:spPr>
                    <a:xfrm>
                      <a:off x="8598878" y="236484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2" name="Rectangle 7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98878" y="236484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5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3" name="Rectangle 72"/>
                    <p:cNvSpPr/>
                    <p:nvPr/>
                  </p:nvSpPr>
                  <p:spPr>
                    <a:xfrm>
                      <a:off x="8783712" y="1961522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3" name="Rectangle 7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83712" y="1961522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6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Rectangle 73"/>
                    <p:cNvSpPr/>
                    <p:nvPr/>
                  </p:nvSpPr>
                  <p:spPr>
                    <a:xfrm>
                      <a:off x="8818621" y="174276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4" name="Rectangle 7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8621" y="1742760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7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Rectangle 74"/>
                    <p:cNvSpPr/>
                    <p:nvPr/>
                  </p:nvSpPr>
                  <p:spPr>
                    <a:xfrm>
                      <a:off x="8828189" y="151640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5" name="Rectangle 7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28189" y="151640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8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6" name="Rectangle 75"/>
                    <p:cNvSpPr/>
                    <p:nvPr/>
                  </p:nvSpPr>
                  <p:spPr>
                    <a:xfrm>
                      <a:off x="8708443" y="134671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6" name="Rectangle 7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708443" y="134671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37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6253996" y="249437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7" name="Rectangle 7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3996" y="249437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49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Rectangle 77"/>
                    <p:cNvSpPr/>
                    <p:nvPr/>
                  </p:nvSpPr>
                  <p:spPr>
                    <a:xfrm>
                      <a:off x="6022878" y="2409908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8" name="Rectangle 7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22878" y="2409908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0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Rectangle 78"/>
                    <p:cNvSpPr/>
                    <p:nvPr/>
                  </p:nvSpPr>
                  <p:spPr>
                    <a:xfrm>
                      <a:off x="5886482" y="2208985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9" name="Rectangle 7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6482" y="2208985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1"/>
                      <a:stretch>
                        <a:fillRect r="-25000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Rectangle 79"/>
                    <p:cNvSpPr/>
                    <p:nvPr/>
                  </p:nvSpPr>
                  <p:spPr>
                    <a:xfrm>
                      <a:off x="5970753" y="1775418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0" name="Rectangle 7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70753" y="1775418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2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Rectangle 80"/>
                    <p:cNvSpPr/>
                    <p:nvPr/>
                  </p:nvSpPr>
                  <p:spPr>
                    <a:xfrm>
                      <a:off x="6071560" y="152472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1" name="Rectangle 8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1560" y="1524721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3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Rectangle 81"/>
                    <p:cNvSpPr/>
                    <p:nvPr/>
                  </p:nvSpPr>
                  <p:spPr>
                    <a:xfrm>
                      <a:off x="6254367" y="13193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2" name="Rectangle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54367" y="131939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4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Rectangle 82"/>
                    <p:cNvSpPr/>
                    <p:nvPr/>
                  </p:nvSpPr>
                  <p:spPr>
                    <a:xfrm>
                      <a:off x="8064404" y="125255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3" name="Rectangle 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64404" y="1252550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5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8485425" y="129503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4" name="Rectangle 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85425" y="1295031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6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7725858" y="2650515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5" name="Rectangle 8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725858" y="2650515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7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7473703" y="264252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6" name="Rectangle 8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73703" y="264252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8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7224769" y="261904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7" name="Rectangle 8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24769" y="261904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59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6984826" y="2607693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8" name="Rectangle 8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84826" y="2607693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0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6755701" y="2563871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9" name="Rectangle 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5701" y="2563871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1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0" name="Rectangle 89"/>
                    <p:cNvSpPr/>
                    <p:nvPr/>
                  </p:nvSpPr>
                  <p:spPr>
                    <a:xfrm>
                      <a:off x="6495475" y="251859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90" name="Rectangle 8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95475" y="251859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2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Rectangle 90"/>
                    <p:cNvSpPr/>
                    <p:nvPr/>
                  </p:nvSpPr>
                  <p:spPr>
                    <a:xfrm>
                      <a:off x="5886138" y="1974666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91" name="Rectangle 9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86138" y="1974666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0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2" name="Rectangle 91"/>
                    <p:cNvSpPr/>
                    <p:nvPr/>
                  </p:nvSpPr>
                  <p:spPr>
                    <a:xfrm>
                      <a:off x="7628580" y="1218524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92" name="Rectangle 9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28580" y="1218524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3"/>
                      <a:stretch>
                        <a:fillRect r="-22222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Rectangle 92"/>
                    <p:cNvSpPr/>
                    <p:nvPr/>
                  </p:nvSpPr>
                  <p:spPr>
                    <a:xfrm>
                      <a:off x="7186060" y="1196752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93" name="Rectangle 9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6060" y="1196752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4"/>
                      <a:stretch>
                        <a:fillRect r="-24444" b="-5135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Rectangle 93"/>
                    <p:cNvSpPr/>
                    <p:nvPr/>
                  </p:nvSpPr>
                  <p:spPr>
                    <a:xfrm>
                      <a:off x="6461786" y="1251182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94" name="Rectangle 9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61786" y="1251182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5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Rectangle 94"/>
                    <p:cNvSpPr/>
                    <p:nvPr/>
                  </p:nvSpPr>
                  <p:spPr>
                    <a:xfrm>
                      <a:off x="6825606" y="1214330"/>
                      <a:ext cx="41069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95" name="Rectangle 9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25606" y="1214330"/>
                      <a:ext cx="410690" cy="369332"/>
                    </a:xfrm>
                    <a:prstGeom prst="rect">
                      <a:avLst/>
                    </a:prstGeom>
                    <a:blipFill rotWithShape="0">
                      <a:blip r:embed="rId66"/>
                      <a:stretch>
                        <a:fillRect r="-24444" b="-4736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Forme libre 96"/>
              <p:cNvSpPr/>
              <p:nvPr/>
            </p:nvSpPr>
            <p:spPr>
              <a:xfrm>
                <a:off x="1040615" y="5202669"/>
                <a:ext cx="1702475" cy="652850"/>
              </a:xfrm>
              <a:custGeom>
                <a:avLst/>
                <a:gdLst>
                  <a:gd name="connsiteX0" fmla="*/ 2124728 w 2722289"/>
                  <a:gd name="connsiteY0" fmla="*/ 93883 h 1185565"/>
                  <a:gd name="connsiteX1" fmla="*/ 1515128 w 2722289"/>
                  <a:gd name="connsiteY1" fmla="*/ 6797 h 1185565"/>
                  <a:gd name="connsiteX2" fmla="*/ 448328 w 2722289"/>
                  <a:gd name="connsiteY2" fmla="*/ 72111 h 1185565"/>
                  <a:gd name="connsiteX3" fmla="*/ 67328 w 2722289"/>
                  <a:gd name="connsiteY3" fmla="*/ 594626 h 1185565"/>
                  <a:gd name="connsiteX4" fmla="*/ 99985 w 2722289"/>
                  <a:gd name="connsiteY4" fmla="*/ 986511 h 1185565"/>
                  <a:gd name="connsiteX5" fmla="*/ 1047042 w 2722289"/>
                  <a:gd name="connsiteY5" fmla="*/ 1138911 h 1185565"/>
                  <a:gd name="connsiteX6" fmla="*/ 2015871 w 2722289"/>
                  <a:gd name="connsiteY6" fmla="*/ 1171569 h 1185565"/>
                  <a:gd name="connsiteX7" fmla="*/ 2527499 w 2722289"/>
                  <a:gd name="connsiteY7" fmla="*/ 932083 h 1185565"/>
                  <a:gd name="connsiteX8" fmla="*/ 2712556 w 2722289"/>
                  <a:gd name="connsiteY8" fmla="*/ 507540 h 1185565"/>
                  <a:gd name="connsiteX9" fmla="*/ 2636356 w 2722289"/>
                  <a:gd name="connsiteY9" fmla="*/ 126540 h 1185565"/>
                  <a:gd name="connsiteX10" fmla="*/ 2124728 w 2722289"/>
                  <a:gd name="connsiteY10" fmla="*/ 93883 h 118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2289" h="1185565">
                    <a:moveTo>
                      <a:pt x="2124728" y="93883"/>
                    </a:moveTo>
                    <a:cubicBezTo>
                      <a:pt x="1937857" y="73926"/>
                      <a:pt x="1794528" y="10426"/>
                      <a:pt x="1515128" y="6797"/>
                    </a:cubicBezTo>
                    <a:cubicBezTo>
                      <a:pt x="1235728" y="3168"/>
                      <a:pt x="689628" y="-25861"/>
                      <a:pt x="448328" y="72111"/>
                    </a:cubicBezTo>
                    <a:cubicBezTo>
                      <a:pt x="207028" y="170083"/>
                      <a:pt x="125385" y="442226"/>
                      <a:pt x="67328" y="594626"/>
                    </a:cubicBezTo>
                    <a:cubicBezTo>
                      <a:pt x="9271" y="747026"/>
                      <a:pt x="-63301" y="895797"/>
                      <a:pt x="99985" y="986511"/>
                    </a:cubicBezTo>
                    <a:cubicBezTo>
                      <a:pt x="263271" y="1077225"/>
                      <a:pt x="727728" y="1108068"/>
                      <a:pt x="1047042" y="1138911"/>
                    </a:cubicBezTo>
                    <a:cubicBezTo>
                      <a:pt x="1366356" y="1169754"/>
                      <a:pt x="1769128" y="1206040"/>
                      <a:pt x="2015871" y="1171569"/>
                    </a:cubicBezTo>
                    <a:cubicBezTo>
                      <a:pt x="2262614" y="1137098"/>
                      <a:pt x="2411385" y="1042754"/>
                      <a:pt x="2527499" y="932083"/>
                    </a:cubicBezTo>
                    <a:cubicBezTo>
                      <a:pt x="2643613" y="821412"/>
                      <a:pt x="2694413" y="641797"/>
                      <a:pt x="2712556" y="507540"/>
                    </a:cubicBezTo>
                    <a:cubicBezTo>
                      <a:pt x="2730699" y="373283"/>
                      <a:pt x="2732513" y="199111"/>
                      <a:pt x="2636356" y="126540"/>
                    </a:cubicBezTo>
                    <a:cubicBezTo>
                      <a:pt x="2540199" y="53969"/>
                      <a:pt x="2311599" y="113840"/>
                      <a:pt x="2124728" y="93883"/>
                    </a:cubicBezTo>
                    <a:close/>
                  </a:path>
                </a:pathLst>
              </a:custGeom>
              <a:pattFill prst="pct2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fr-F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fr-FR" b="1" dirty="0">
                  <a:solidFill>
                    <a:schemeClr val="tx1"/>
                  </a:solidFill>
                </a:endParaRPr>
              </a:p>
              <a:p>
                <a:pPr algn="ctr"/>
                <a:endParaRPr lang="fr-FR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7" name="Forme libr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615" y="5202669"/>
                <a:ext cx="1702475" cy="652850"/>
              </a:xfrm>
              <a:custGeom>
                <a:avLst/>
                <a:gdLst>
                  <a:gd name="connsiteX0" fmla="*/ 2124728 w 2722289"/>
                  <a:gd name="connsiteY0" fmla="*/ 93883 h 1185565"/>
                  <a:gd name="connsiteX1" fmla="*/ 1515128 w 2722289"/>
                  <a:gd name="connsiteY1" fmla="*/ 6797 h 1185565"/>
                  <a:gd name="connsiteX2" fmla="*/ 448328 w 2722289"/>
                  <a:gd name="connsiteY2" fmla="*/ 72111 h 1185565"/>
                  <a:gd name="connsiteX3" fmla="*/ 67328 w 2722289"/>
                  <a:gd name="connsiteY3" fmla="*/ 594626 h 1185565"/>
                  <a:gd name="connsiteX4" fmla="*/ 99985 w 2722289"/>
                  <a:gd name="connsiteY4" fmla="*/ 986511 h 1185565"/>
                  <a:gd name="connsiteX5" fmla="*/ 1047042 w 2722289"/>
                  <a:gd name="connsiteY5" fmla="*/ 1138911 h 1185565"/>
                  <a:gd name="connsiteX6" fmla="*/ 2015871 w 2722289"/>
                  <a:gd name="connsiteY6" fmla="*/ 1171569 h 1185565"/>
                  <a:gd name="connsiteX7" fmla="*/ 2527499 w 2722289"/>
                  <a:gd name="connsiteY7" fmla="*/ 932083 h 1185565"/>
                  <a:gd name="connsiteX8" fmla="*/ 2712556 w 2722289"/>
                  <a:gd name="connsiteY8" fmla="*/ 507540 h 1185565"/>
                  <a:gd name="connsiteX9" fmla="*/ 2636356 w 2722289"/>
                  <a:gd name="connsiteY9" fmla="*/ 126540 h 1185565"/>
                  <a:gd name="connsiteX10" fmla="*/ 2124728 w 2722289"/>
                  <a:gd name="connsiteY10" fmla="*/ 93883 h 118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2289" h="1185565">
                    <a:moveTo>
                      <a:pt x="2124728" y="93883"/>
                    </a:moveTo>
                    <a:cubicBezTo>
                      <a:pt x="1937857" y="73926"/>
                      <a:pt x="1794528" y="10426"/>
                      <a:pt x="1515128" y="6797"/>
                    </a:cubicBezTo>
                    <a:cubicBezTo>
                      <a:pt x="1235728" y="3168"/>
                      <a:pt x="689628" y="-25861"/>
                      <a:pt x="448328" y="72111"/>
                    </a:cubicBezTo>
                    <a:cubicBezTo>
                      <a:pt x="207028" y="170083"/>
                      <a:pt x="125385" y="442226"/>
                      <a:pt x="67328" y="594626"/>
                    </a:cubicBezTo>
                    <a:cubicBezTo>
                      <a:pt x="9271" y="747026"/>
                      <a:pt x="-63301" y="895797"/>
                      <a:pt x="99985" y="986511"/>
                    </a:cubicBezTo>
                    <a:cubicBezTo>
                      <a:pt x="263271" y="1077225"/>
                      <a:pt x="727728" y="1108068"/>
                      <a:pt x="1047042" y="1138911"/>
                    </a:cubicBezTo>
                    <a:cubicBezTo>
                      <a:pt x="1366356" y="1169754"/>
                      <a:pt x="1769128" y="1206040"/>
                      <a:pt x="2015871" y="1171569"/>
                    </a:cubicBezTo>
                    <a:cubicBezTo>
                      <a:pt x="2262614" y="1137098"/>
                      <a:pt x="2411385" y="1042754"/>
                      <a:pt x="2527499" y="932083"/>
                    </a:cubicBezTo>
                    <a:cubicBezTo>
                      <a:pt x="2643613" y="821412"/>
                      <a:pt x="2694413" y="641797"/>
                      <a:pt x="2712556" y="507540"/>
                    </a:cubicBezTo>
                    <a:cubicBezTo>
                      <a:pt x="2730699" y="373283"/>
                      <a:pt x="2732513" y="199111"/>
                      <a:pt x="2636356" y="126540"/>
                    </a:cubicBezTo>
                    <a:cubicBezTo>
                      <a:pt x="2540199" y="53969"/>
                      <a:pt x="2311599" y="113840"/>
                      <a:pt x="2124728" y="93883"/>
                    </a:cubicBezTo>
                    <a:close/>
                  </a:path>
                </a:pathLst>
              </a:custGeom>
              <a:blipFill rotWithShape="0">
                <a:blip r:embed="rId6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Ellipse 98"/>
              <p:cNvSpPr/>
              <p:nvPr/>
            </p:nvSpPr>
            <p:spPr>
              <a:xfrm>
                <a:off x="3175235" y="5257028"/>
                <a:ext cx="1307997" cy="580027"/>
              </a:xfrm>
              <a:prstGeom prst="ellipse">
                <a:avLst/>
              </a:prstGeom>
              <a:pattFill prst="pct10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9" name="Ellips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235" y="5257028"/>
                <a:ext cx="1307997" cy="580027"/>
              </a:xfrm>
              <a:prstGeom prst="ellipse">
                <a:avLst/>
              </a:prstGeom>
              <a:blipFill rotWithShape="0">
                <a:blip r:embed="rId6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" name="Connecteur droit 101"/>
          <p:cNvCxnSpPr>
            <a:stCxn id="97" idx="8"/>
            <a:endCxn id="99" idx="2"/>
          </p:cNvCxnSpPr>
          <p:nvPr/>
        </p:nvCxnSpPr>
        <p:spPr>
          <a:xfrm>
            <a:off x="2737003" y="5482154"/>
            <a:ext cx="438232" cy="64888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Flèche droite 102"/>
          <p:cNvSpPr/>
          <p:nvPr/>
        </p:nvSpPr>
        <p:spPr>
          <a:xfrm>
            <a:off x="4572000" y="5373216"/>
            <a:ext cx="864096" cy="3418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4" name="Groupe 103"/>
          <p:cNvGrpSpPr/>
          <p:nvPr/>
        </p:nvGrpSpPr>
        <p:grpSpPr>
          <a:xfrm>
            <a:off x="5298086" y="4946778"/>
            <a:ext cx="2232019" cy="1141290"/>
            <a:chOff x="5886482" y="1196752"/>
            <a:chExt cx="3352397" cy="1823095"/>
          </a:xfrm>
        </p:grpSpPr>
        <p:sp>
          <p:nvSpPr>
            <p:cNvPr id="105" name="Rectangle 104"/>
            <p:cNvSpPr/>
            <p:nvPr/>
          </p:nvSpPr>
          <p:spPr>
            <a:xfrm>
              <a:off x="8268226" y="1273429"/>
              <a:ext cx="277458" cy="5899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fr-FR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/>
                <p:cNvSpPr/>
                <p:nvPr/>
              </p:nvSpPr>
              <p:spPr>
                <a:xfrm>
                  <a:off x="7847204" y="1220091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6" name="Rectangle 10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47204" y="1220091"/>
                  <a:ext cx="410690" cy="369332"/>
                </a:xfrm>
                <a:prstGeom prst="rect">
                  <a:avLst/>
                </a:prstGeom>
                <a:blipFill rotWithShape="0">
                  <a:blip r:embed="rId69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ectangle 106"/>
                <p:cNvSpPr/>
                <p:nvPr/>
              </p:nvSpPr>
              <p:spPr>
                <a:xfrm>
                  <a:off x="7408776" y="1203444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7" name="Rectangle 10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8776" y="1203444"/>
                  <a:ext cx="410690" cy="369332"/>
                </a:xfrm>
                <a:prstGeom prst="rect">
                  <a:avLst/>
                </a:prstGeom>
                <a:blipFill rotWithShape="0">
                  <a:blip r:embed="rId70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ectangle 107"/>
                <p:cNvSpPr/>
                <p:nvPr/>
              </p:nvSpPr>
              <p:spPr>
                <a:xfrm>
                  <a:off x="6980922" y="1196752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8" name="Rectangle 10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0922" y="1196752"/>
                  <a:ext cx="410690" cy="369332"/>
                </a:xfrm>
                <a:prstGeom prst="rect">
                  <a:avLst/>
                </a:prstGeom>
                <a:blipFill rotWithShape="0">
                  <a:blip r:embed="rId71"/>
                  <a:stretch>
                    <a:fillRect r="-25000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6657730" y="1236102"/>
                  <a:ext cx="41069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7730" y="1236102"/>
                  <a:ext cx="410690" cy="369332"/>
                </a:xfrm>
                <a:prstGeom prst="rect">
                  <a:avLst/>
                </a:prstGeom>
                <a:blipFill rotWithShape="0">
                  <a:blip r:embed="rId72"/>
                  <a:stretch>
                    <a:fillRect r="-24444" b="-513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12" name="Groupe 111"/>
            <p:cNvGrpSpPr/>
            <p:nvPr/>
          </p:nvGrpSpPr>
          <p:grpSpPr>
            <a:xfrm>
              <a:off x="5886482" y="1252551"/>
              <a:ext cx="3352397" cy="1767296"/>
              <a:chOff x="5886482" y="1252550"/>
              <a:chExt cx="3352397" cy="17672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4" name="Rectangle 113"/>
                  <p:cNvSpPr/>
                  <p:nvPr/>
                </p:nvSpPr>
                <p:spPr>
                  <a:xfrm>
                    <a:off x="8188094" y="2599369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14" name="Rectangle 11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8094" y="2599369"/>
                    <a:ext cx="410690" cy="369332"/>
                  </a:xfrm>
                  <a:prstGeom prst="rect">
                    <a:avLst/>
                  </a:prstGeom>
                  <a:blipFill rotWithShape="0">
                    <a:blip r:embed="rId73"/>
                    <a:stretch>
                      <a:fillRect r="-24444" b="-5135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6" name="Rectangle 115"/>
                  <p:cNvSpPr/>
                  <p:nvPr/>
                </p:nvSpPr>
                <p:spPr>
                  <a:xfrm>
                    <a:off x="8598878" y="2364844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16" name="Rectangle 1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98878" y="2364844"/>
                    <a:ext cx="410690" cy="369332"/>
                  </a:xfrm>
                  <a:prstGeom prst="rect">
                    <a:avLst/>
                  </a:prstGeom>
                  <a:blipFill rotWithShape="0">
                    <a:blip r:embed="rId74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Rectangle 116"/>
                  <p:cNvSpPr/>
                  <p:nvPr/>
                </p:nvSpPr>
                <p:spPr>
                  <a:xfrm>
                    <a:off x="8783712" y="1961522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17" name="Rectangle 1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3712" y="1961522"/>
                    <a:ext cx="410690" cy="369332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 r="-25000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118"/>
                  <p:cNvSpPr/>
                  <p:nvPr/>
                </p:nvSpPr>
                <p:spPr>
                  <a:xfrm>
                    <a:off x="8828189" y="1516404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19" name="Rectangle 11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8189" y="1516404"/>
                    <a:ext cx="410690" cy="369332"/>
                  </a:xfrm>
                  <a:prstGeom prst="rect">
                    <a:avLst/>
                  </a:prstGeom>
                  <a:blipFill rotWithShape="0">
                    <a:blip r:embed="rId75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/>
                  <p:cNvSpPr/>
                  <p:nvPr/>
                </p:nvSpPr>
                <p:spPr>
                  <a:xfrm>
                    <a:off x="6253996" y="2494373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1" name="Rectangle 1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3996" y="2494373"/>
                    <a:ext cx="410690" cy="369332"/>
                  </a:xfrm>
                  <a:prstGeom prst="rect">
                    <a:avLst/>
                  </a:prstGeom>
                  <a:blipFill rotWithShape="0">
                    <a:blip r:embed="rId76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/>
                  <p:cNvSpPr/>
                  <p:nvPr/>
                </p:nvSpPr>
                <p:spPr>
                  <a:xfrm>
                    <a:off x="5886482" y="2208985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3" name="Rectangle 1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86482" y="2208985"/>
                    <a:ext cx="410690" cy="369332"/>
                  </a:xfrm>
                  <a:prstGeom prst="rect">
                    <a:avLst/>
                  </a:prstGeom>
                  <a:blipFill rotWithShape="0">
                    <a:blip r:embed="rId77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123"/>
                  <p:cNvSpPr/>
                  <p:nvPr/>
                </p:nvSpPr>
                <p:spPr>
                  <a:xfrm>
                    <a:off x="5970753" y="1775418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4" name="Rectangle 12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0753" y="1775418"/>
                    <a:ext cx="410690" cy="369332"/>
                  </a:xfrm>
                  <a:prstGeom prst="rect">
                    <a:avLst/>
                  </a:prstGeom>
                  <a:blipFill rotWithShape="0">
                    <a:blip r:embed="rId78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6" name="Rectangle 125"/>
                  <p:cNvSpPr/>
                  <p:nvPr/>
                </p:nvSpPr>
                <p:spPr>
                  <a:xfrm>
                    <a:off x="6254367" y="1319396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6" name="Rectangle 1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4367" y="1319396"/>
                    <a:ext cx="410690" cy="369332"/>
                  </a:xfrm>
                  <a:prstGeom prst="rect">
                    <a:avLst/>
                  </a:prstGeom>
                  <a:blipFill rotWithShape="0">
                    <a:blip r:embed="rId79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ectangle 126"/>
                  <p:cNvSpPr/>
                  <p:nvPr/>
                </p:nvSpPr>
                <p:spPr>
                  <a:xfrm>
                    <a:off x="8064404" y="1252550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7" name="Rectangle 1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64404" y="1252550"/>
                    <a:ext cx="410690" cy="369332"/>
                  </a:xfrm>
                  <a:prstGeom prst="rect">
                    <a:avLst/>
                  </a:prstGeom>
                  <a:blipFill rotWithShape="0">
                    <a:blip r:embed="rId80"/>
                    <a:stretch>
                      <a:fillRect r="-22222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Rectangle 127"/>
                  <p:cNvSpPr/>
                  <p:nvPr/>
                </p:nvSpPr>
                <p:spPr>
                  <a:xfrm>
                    <a:off x="8485425" y="1295031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8" name="Rectangle 1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85425" y="1295031"/>
                    <a:ext cx="410690" cy="369332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 r="-22222" b="-5135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ectangle 128"/>
                  <p:cNvSpPr/>
                  <p:nvPr/>
                </p:nvSpPr>
                <p:spPr>
                  <a:xfrm>
                    <a:off x="7725858" y="2650515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29" name="Rectangle 1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25858" y="2650515"/>
                    <a:ext cx="410690" cy="369332"/>
                  </a:xfrm>
                  <a:prstGeom prst="rect">
                    <a:avLst/>
                  </a:prstGeom>
                  <a:blipFill rotWithShape="0">
                    <a:blip r:embed="rId81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130"/>
                  <p:cNvSpPr/>
                  <p:nvPr/>
                </p:nvSpPr>
                <p:spPr>
                  <a:xfrm>
                    <a:off x="7224769" y="2619044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31" name="Rectangle 13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4769" y="2619044"/>
                    <a:ext cx="410690" cy="369332"/>
                  </a:xfrm>
                  <a:prstGeom prst="rect">
                    <a:avLst/>
                  </a:prstGeom>
                  <a:blipFill rotWithShape="0">
                    <a:blip r:embed="rId82"/>
                    <a:stretch>
                      <a:fillRect r="-24444" b="-51351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132"/>
                  <p:cNvSpPr/>
                  <p:nvPr/>
                </p:nvSpPr>
                <p:spPr>
                  <a:xfrm>
                    <a:off x="6755701" y="2563871"/>
                    <a:ext cx="410690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133" name="Rectangle 1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5701" y="2563871"/>
                    <a:ext cx="410690" cy="369332"/>
                  </a:xfrm>
                  <a:prstGeom prst="rect">
                    <a:avLst/>
                  </a:prstGeom>
                  <a:blipFill rotWithShape="0">
                    <a:blip r:embed="rId83"/>
                    <a:stretch>
                      <a:fillRect r="-24444" b="-47368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9" name="Groupe 158"/>
          <p:cNvGrpSpPr/>
          <p:nvPr/>
        </p:nvGrpSpPr>
        <p:grpSpPr>
          <a:xfrm>
            <a:off x="5614733" y="5252886"/>
            <a:ext cx="3325143" cy="684454"/>
            <a:chOff x="5614733" y="5252886"/>
            <a:chExt cx="3325143" cy="6844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Forme libre 139"/>
                <p:cNvSpPr/>
                <p:nvPr/>
              </p:nvSpPr>
              <p:spPr>
                <a:xfrm>
                  <a:off x="5614733" y="5252886"/>
                  <a:ext cx="1702475" cy="652850"/>
                </a:xfrm>
                <a:custGeom>
                  <a:avLst/>
                  <a:gdLst>
                    <a:gd name="connsiteX0" fmla="*/ 2124728 w 2722289"/>
                    <a:gd name="connsiteY0" fmla="*/ 93883 h 1185565"/>
                    <a:gd name="connsiteX1" fmla="*/ 1515128 w 2722289"/>
                    <a:gd name="connsiteY1" fmla="*/ 6797 h 1185565"/>
                    <a:gd name="connsiteX2" fmla="*/ 448328 w 2722289"/>
                    <a:gd name="connsiteY2" fmla="*/ 72111 h 1185565"/>
                    <a:gd name="connsiteX3" fmla="*/ 67328 w 2722289"/>
                    <a:gd name="connsiteY3" fmla="*/ 594626 h 1185565"/>
                    <a:gd name="connsiteX4" fmla="*/ 99985 w 2722289"/>
                    <a:gd name="connsiteY4" fmla="*/ 986511 h 1185565"/>
                    <a:gd name="connsiteX5" fmla="*/ 1047042 w 2722289"/>
                    <a:gd name="connsiteY5" fmla="*/ 1138911 h 1185565"/>
                    <a:gd name="connsiteX6" fmla="*/ 2015871 w 2722289"/>
                    <a:gd name="connsiteY6" fmla="*/ 1171569 h 1185565"/>
                    <a:gd name="connsiteX7" fmla="*/ 2527499 w 2722289"/>
                    <a:gd name="connsiteY7" fmla="*/ 932083 h 1185565"/>
                    <a:gd name="connsiteX8" fmla="*/ 2712556 w 2722289"/>
                    <a:gd name="connsiteY8" fmla="*/ 507540 h 1185565"/>
                    <a:gd name="connsiteX9" fmla="*/ 2636356 w 2722289"/>
                    <a:gd name="connsiteY9" fmla="*/ 126540 h 1185565"/>
                    <a:gd name="connsiteX10" fmla="*/ 2124728 w 2722289"/>
                    <a:gd name="connsiteY10" fmla="*/ 93883 h 118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2289" h="1185565">
                      <a:moveTo>
                        <a:pt x="2124728" y="93883"/>
                      </a:moveTo>
                      <a:cubicBezTo>
                        <a:pt x="1937857" y="73926"/>
                        <a:pt x="1794528" y="10426"/>
                        <a:pt x="1515128" y="6797"/>
                      </a:cubicBezTo>
                      <a:cubicBezTo>
                        <a:pt x="1235728" y="3168"/>
                        <a:pt x="689628" y="-25861"/>
                        <a:pt x="448328" y="72111"/>
                      </a:cubicBezTo>
                      <a:cubicBezTo>
                        <a:pt x="207028" y="170083"/>
                        <a:pt x="125385" y="442226"/>
                        <a:pt x="67328" y="594626"/>
                      </a:cubicBezTo>
                      <a:cubicBezTo>
                        <a:pt x="9271" y="747026"/>
                        <a:pt x="-63301" y="895797"/>
                        <a:pt x="99985" y="986511"/>
                      </a:cubicBezTo>
                      <a:cubicBezTo>
                        <a:pt x="263271" y="1077225"/>
                        <a:pt x="727728" y="1108068"/>
                        <a:pt x="1047042" y="1138911"/>
                      </a:cubicBezTo>
                      <a:cubicBezTo>
                        <a:pt x="1366356" y="1169754"/>
                        <a:pt x="1769128" y="1206040"/>
                        <a:pt x="2015871" y="1171569"/>
                      </a:cubicBezTo>
                      <a:cubicBezTo>
                        <a:pt x="2262614" y="1137098"/>
                        <a:pt x="2411385" y="1042754"/>
                        <a:pt x="2527499" y="932083"/>
                      </a:cubicBezTo>
                      <a:cubicBezTo>
                        <a:pt x="2643613" y="821412"/>
                        <a:pt x="2694413" y="641797"/>
                        <a:pt x="2712556" y="507540"/>
                      </a:cubicBezTo>
                      <a:cubicBezTo>
                        <a:pt x="2730699" y="373283"/>
                        <a:pt x="2732513" y="199111"/>
                        <a:pt x="2636356" y="126540"/>
                      </a:cubicBezTo>
                      <a:cubicBezTo>
                        <a:pt x="2540199" y="53969"/>
                        <a:pt x="2311599" y="113840"/>
                        <a:pt x="2124728" y="93883"/>
                      </a:cubicBezTo>
                      <a:close/>
                    </a:path>
                  </a:pathLst>
                </a:custGeom>
                <a:pattFill prst="pct2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fr-F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fr-FR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Forme libre 1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733" y="5252886"/>
                  <a:ext cx="1702475" cy="652850"/>
                </a:xfrm>
                <a:custGeom>
                  <a:avLst/>
                  <a:gdLst>
                    <a:gd name="connsiteX0" fmla="*/ 2124728 w 2722289"/>
                    <a:gd name="connsiteY0" fmla="*/ 93883 h 1185565"/>
                    <a:gd name="connsiteX1" fmla="*/ 1515128 w 2722289"/>
                    <a:gd name="connsiteY1" fmla="*/ 6797 h 1185565"/>
                    <a:gd name="connsiteX2" fmla="*/ 448328 w 2722289"/>
                    <a:gd name="connsiteY2" fmla="*/ 72111 h 1185565"/>
                    <a:gd name="connsiteX3" fmla="*/ 67328 w 2722289"/>
                    <a:gd name="connsiteY3" fmla="*/ 594626 h 1185565"/>
                    <a:gd name="connsiteX4" fmla="*/ 99985 w 2722289"/>
                    <a:gd name="connsiteY4" fmla="*/ 986511 h 1185565"/>
                    <a:gd name="connsiteX5" fmla="*/ 1047042 w 2722289"/>
                    <a:gd name="connsiteY5" fmla="*/ 1138911 h 1185565"/>
                    <a:gd name="connsiteX6" fmla="*/ 2015871 w 2722289"/>
                    <a:gd name="connsiteY6" fmla="*/ 1171569 h 1185565"/>
                    <a:gd name="connsiteX7" fmla="*/ 2527499 w 2722289"/>
                    <a:gd name="connsiteY7" fmla="*/ 932083 h 1185565"/>
                    <a:gd name="connsiteX8" fmla="*/ 2712556 w 2722289"/>
                    <a:gd name="connsiteY8" fmla="*/ 507540 h 1185565"/>
                    <a:gd name="connsiteX9" fmla="*/ 2636356 w 2722289"/>
                    <a:gd name="connsiteY9" fmla="*/ 126540 h 1185565"/>
                    <a:gd name="connsiteX10" fmla="*/ 2124728 w 2722289"/>
                    <a:gd name="connsiteY10" fmla="*/ 93883 h 1185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2289" h="1185565">
                      <a:moveTo>
                        <a:pt x="2124728" y="93883"/>
                      </a:moveTo>
                      <a:cubicBezTo>
                        <a:pt x="1937857" y="73926"/>
                        <a:pt x="1794528" y="10426"/>
                        <a:pt x="1515128" y="6797"/>
                      </a:cubicBezTo>
                      <a:cubicBezTo>
                        <a:pt x="1235728" y="3168"/>
                        <a:pt x="689628" y="-25861"/>
                        <a:pt x="448328" y="72111"/>
                      </a:cubicBezTo>
                      <a:cubicBezTo>
                        <a:pt x="207028" y="170083"/>
                        <a:pt x="125385" y="442226"/>
                        <a:pt x="67328" y="594626"/>
                      </a:cubicBezTo>
                      <a:cubicBezTo>
                        <a:pt x="9271" y="747026"/>
                        <a:pt x="-63301" y="895797"/>
                        <a:pt x="99985" y="986511"/>
                      </a:cubicBezTo>
                      <a:cubicBezTo>
                        <a:pt x="263271" y="1077225"/>
                        <a:pt x="727728" y="1108068"/>
                        <a:pt x="1047042" y="1138911"/>
                      </a:cubicBezTo>
                      <a:cubicBezTo>
                        <a:pt x="1366356" y="1169754"/>
                        <a:pt x="1769128" y="1206040"/>
                        <a:pt x="2015871" y="1171569"/>
                      </a:cubicBezTo>
                      <a:cubicBezTo>
                        <a:pt x="2262614" y="1137098"/>
                        <a:pt x="2411385" y="1042754"/>
                        <a:pt x="2527499" y="932083"/>
                      </a:cubicBezTo>
                      <a:cubicBezTo>
                        <a:pt x="2643613" y="821412"/>
                        <a:pt x="2694413" y="641797"/>
                        <a:pt x="2712556" y="507540"/>
                      </a:cubicBezTo>
                      <a:cubicBezTo>
                        <a:pt x="2730699" y="373283"/>
                        <a:pt x="2732513" y="199111"/>
                        <a:pt x="2636356" y="126540"/>
                      </a:cubicBezTo>
                      <a:cubicBezTo>
                        <a:pt x="2540199" y="53969"/>
                        <a:pt x="2311599" y="113840"/>
                        <a:pt x="2124728" y="93883"/>
                      </a:cubicBezTo>
                      <a:close/>
                    </a:path>
                  </a:pathLst>
                </a:custGeom>
                <a:blipFill rotWithShape="0">
                  <a:blip r:embed="rId8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Ellipse 140"/>
                <p:cNvSpPr/>
                <p:nvPr/>
              </p:nvSpPr>
              <p:spPr>
                <a:xfrm>
                  <a:off x="7749354" y="5323704"/>
                  <a:ext cx="1190522" cy="613636"/>
                </a:xfrm>
                <a:prstGeom prst="ellipse">
                  <a:avLst/>
                </a:prstGeom>
                <a:pattFill prst="pct10">
                  <a:fgClr>
                    <a:schemeClr val="tx1"/>
                  </a:fgClr>
                  <a:bgClr>
                    <a:schemeClr val="bg1"/>
                  </a:bgClr>
                </a:patt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  <m:r>
                          <a:rPr lang="fr-FR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fr-F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fr-FR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141" name="Ellipse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9354" y="5323704"/>
                  <a:ext cx="1190522" cy="613636"/>
                </a:xfrm>
                <a:prstGeom prst="ellipse">
                  <a:avLst/>
                </a:prstGeom>
                <a:blipFill rotWithShape="0">
                  <a:blip r:embed="rId8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2" name="Connecteur droit 141"/>
            <p:cNvCxnSpPr>
              <a:stCxn id="140" idx="8"/>
              <a:endCxn id="141" idx="2"/>
            </p:cNvCxnSpPr>
            <p:nvPr/>
          </p:nvCxnSpPr>
          <p:spPr>
            <a:xfrm>
              <a:off x="7311121" y="5532371"/>
              <a:ext cx="438233" cy="9815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e 157"/>
          <p:cNvGrpSpPr/>
          <p:nvPr/>
        </p:nvGrpSpPr>
        <p:grpSpPr>
          <a:xfrm>
            <a:off x="7473302" y="5020237"/>
            <a:ext cx="1647902" cy="1081003"/>
            <a:chOff x="7473302" y="5020237"/>
            <a:chExt cx="1647902" cy="1081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/>
                <p:cNvSpPr/>
                <p:nvPr/>
              </p:nvSpPr>
              <p:spPr>
                <a:xfrm>
                  <a:off x="8438444" y="5032148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6" name="Rectangle 1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8444" y="5032148"/>
                  <a:ext cx="273437" cy="231208"/>
                </a:xfrm>
                <a:prstGeom prst="rect">
                  <a:avLst/>
                </a:prstGeom>
                <a:blipFill rotWithShape="0">
                  <a:blip r:embed="rId86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/>
                <p:cNvSpPr/>
                <p:nvPr/>
              </p:nvSpPr>
              <p:spPr>
                <a:xfrm>
                  <a:off x="8669756" y="5118271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7" name="Rectangle 1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9756" y="5118271"/>
                  <a:ext cx="273437" cy="231208"/>
                </a:xfrm>
                <a:prstGeom prst="rect">
                  <a:avLst/>
                </a:prstGeom>
                <a:blipFill rotWithShape="0">
                  <a:blip r:embed="rId87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Rectangle 147"/>
                <p:cNvSpPr/>
                <p:nvPr/>
              </p:nvSpPr>
              <p:spPr>
                <a:xfrm>
                  <a:off x="8847767" y="5335864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8" name="Rectangle 1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7767" y="5335864"/>
                  <a:ext cx="273437" cy="231208"/>
                </a:xfrm>
                <a:prstGeom prst="rect">
                  <a:avLst/>
                </a:prstGeom>
                <a:blipFill rotWithShape="0">
                  <a:blip r:embed="rId75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/>
                <p:cNvSpPr/>
                <p:nvPr/>
              </p:nvSpPr>
              <p:spPr>
                <a:xfrm>
                  <a:off x="8778683" y="5652894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49" name="Rectangle 1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78683" y="5652894"/>
                  <a:ext cx="273437" cy="231208"/>
                </a:xfrm>
                <a:prstGeom prst="rect">
                  <a:avLst/>
                </a:prstGeom>
                <a:blipFill rotWithShape="0">
                  <a:blip r:embed="rId66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/>
                <p:cNvSpPr/>
                <p:nvPr/>
              </p:nvSpPr>
              <p:spPr>
                <a:xfrm>
                  <a:off x="8528095" y="5802430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0" name="Rectangle 1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8095" y="5802430"/>
                  <a:ext cx="273437" cy="231208"/>
                </a:xfrm>
                <a:prstGeom prst="rect">
                  <a:avLst/>
                </a:prstGeom>
                <a:blipFill rotWithShape="0">
                  <a:blip r:embed="rId88"/>
                  <a:stretch>
                    <a:fillRect r="-22222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/>
                <p:cNvSpPr/>
                <p:nvPr/>
              </p:nvSpPr>
              <p:spPr>
                <a:xfrm>
                  <a:off x="8182476" y="5870032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1" name="Rectangle 1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2476" y="5870032"/>
                  <a:ext cx="273437" cy="231208"/>
                </a:xfrm>
                <a:prstGeom prst="rect">
                  <a:avLst/>
                </a:prstGeom>
                <a:blipFill rotWithShape="0">
                  <a:blip r:embed="rId78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Rectangle 151"/>
                <p:cNvSpPr/>
                <p:nvPr/>
              </p:nvSpPr>
              <p:spPr>
                <a:xfrm>
                  <a:off x="7895516" y="5835333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2" name="Rectangle 15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5516" y="5835333"/>
                  <a:ext cx="273437" cy="231208"/>
                </a:xfrm>
                <a:prstGeom prst="rect">
                  <a:avLst/>
                </a:prstGeom>
                <a:blipFill rotWithShape="0">
                  <a:blip r:embed="rId89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Rectangle 152"/>
                <p:cNvSpPr/>
                <p:nvPr/>
              </p:nvSpPr>
              <p:spPr>
                <a:xfrm>
                  <a:off x="7612595" y="5706132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3" name="Rectangle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2595" y="5706132"/>
                  <a:ext cx="273437" cy="231208"/>
                </a:xfrm>
                <a:prstGeom prst="rect">
                  <a:avLst/>
                </a:prstGeom>
                <a:blipFill rotWithShape="0">
                  <a:blip r:embed="rId90"/>
                  <a:stretch>
                    <a:fillRect r="-22222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Rectangle 153"/>
                <p:cNvSpPr/>
                <p:nvPr/>
              </p:nvSpPr>
              <p:spPr>
                <a:xfrm>
                  <a:off x="8158298" y="5020237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4" name="Rectangle 1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8298" y="5020237"/>
                  <a:ext cx="273437" cy="231208"/>
                </a:xfrm>
                <a:prstGeom prst="rect">
                  <a:avLst/>
                </a:prstGeom>
                <a:blipFill rotWithShape="0">
                  <a:blip r:embed="rId72"/>
                  <a:stretch>
                    <a:fillRect r="-24444" b="-5135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/>
                <p:cNvSpPr/>
                <p:nvPr/>
              </p:nvSpPr>
              <p:spPr>
                <a:xfrm>
                  <a:off x="7896723" y="5038898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5" name="Rectangle 1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6723" y="5038898"/>
                  <a:ext cx="273437" cy="231208"/>
                </a:xfrm>
                <a:prstGeom prst="rect">
                  <a:avLst/>
                </a:prstGeom>
                <a:blipFill rotWithShape="0">
                  <a:blip r:embed="rId91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/>
                <p:cNvSpPr/>
                <p:nvPr/>
              </p:nvSpPr>
              <p:spPr>
                <a:xfrm>
                  <a:off x="7473302" y="5508842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6" name="Rectangle 1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302" y="5508842"/>
                  <a:ext cx="273437" cy="231208"/>
                </a:xfrm>
                <a:prstGeom prst="rect">
                  <a:avLst/>
                </a:prstGeom>
                <a:blipFill rotWithShape="0">
                  <a:blip r:embed="rId92"/>
                  <a:stretch>
                    <a:fillRect r="-22222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/>
                <p:cNvSpPr/>
                <p:nvPr/>
              </p:nvSpPr>
              <p:spPr>
                <a:xfrm>
                  <a:off x="7664150" y="5147754"/>
                  <a:ext cx="273437" cy="231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i="1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157" name="Rectangle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150" y="5147754"/>
                  <a:ext cx="273437" cy="231208"/>
                </a:xfrm>
                <a:prstGeom prst="rect">
                  <a:avLst/>
                </a:prstGeom>
                <a:blipFill rotWithShape="0">
                  <a:blip r:embed="rId93"/>
                  <a:stretch>
                    <a:fillRect r="-24444" b="-473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0410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6" grpId="0"/>
      <p:bldP spid="58" grpId="0"/>
      <p:bldP spid="59" grpId="0"/>
      <p:bldP spid="97" grpId="0" animBg="1"/>
      <p:bldP spid="99" grpId="0" animBg="1"/>
      <p:bldP spid="1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4338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51520" y="595059"/>
            <a:ext cx="22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u="sng" dirty="0"/>
              <a:t>1- </a:t>
            </a:r>
            <a:r>
              <a:rPr lang="en-US" b="1" i="1" u="sng" dirty="0"/>
              <a:t>Series Association </a:t>
            </a:r>
            <a:r>
              <a:rPr lang="fr-FR" b="1" i="1" u="sng" dirty="0"/>
              <a:t>:</a:t>
            </a:r>
            <a:endParaRPr lang="fr-FR" u="sng" dirty="0"/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2917533" y="1771348"/>
            <a:ext cx="72008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5147091" y="1688759"/>
            <a:ext cx="285319" cy="172627"/>
            <a:chOff x="5787896" y="2497380"/>
            <a:chExt cx="584304" cy="304800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5796136" y="249738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5787896" y="264978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>
            <a:xfrm>
              <a:off x="5796136" y="2802180"/>
              <a:ext cx="5760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ZoneTexte 85"/>
          <p:cNvSpPr txBox="1"/>
          <p:nvPr/>
        </p:nvSpPr>
        <p:spPr>
          <a:xfrm>
            <a:off x="661999" y="2363340"/>
            <a:ext cx="3827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All capacitors carry the same charge Q: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ZoneTexte 86"/>
              <p:cNvSpPr txBox="1"/>
              <p:nvPr/>
            </p:nvSpPr>
            <p:spPr>
              <a:xfrm>
                <a:off x="1054978" y="2957626"/>
                <a:ext cx="50168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7" name="ZoneTexte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978" y="2957626"/>
                <a:ext cx="50168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608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ZoneTexte 87"/>
              <p:cNvSpPr txBox="1"/>
              <p:nvPr/>
            </p:nvSpPr>
            <p:spPr>
              <a:xfrm>
                <a:off x="1780911" y="3551912"/>
                <a:ext cx="2737480" cy="597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911" y="3551912"/>
                <a:ext cx="2737480" cy="5976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8" name="Groupe 97"/>
          <p:cNvGrpSpPr/>
          <p:nvPr/>
        </p:nvGrpSpPr>
        <p:grpSpPr>
          <a:xfrm>
            <a:off x="813988" y="1128116"/>
            <a:ext cx="3953642" cy="952833"/>
            <a:chOff x="813988" y="1128116"/>
            <a:chExt cx="3953642" cy="952833"/>
          </a:xfrm>
        </p:grpSpPr>
        <p:grpSp>
          <p:nvGrpSpPr>
            <p:cNvPr id="92" name="Groupe 91"/>
            <p:cNvGrpSpPr/>
            <p:nvPr/>
          </p:nvGrpSpPr>
          <p:grpSpPr>
            <a:xfrm>
              <a:off x="813988" y="1128116"/>
              <a:ext cx="3953642" cy="952833"/>
              <a:chOff x="813988" y="1128116"/>
              <a:chExt cx="3953642" cy="952833"/>
            </a:xfrm>
          </p:grpSpPr>
          <p:grpSp>
            <p:nvGrpSpPr>
              <p:cNvPr id="90" name="Groupe 89"/>
              <p:cNvGrpSpPr/>
              <p:nvPr/>
            </p:nvGrpSpPr>
            <p:grpSpPr>
              <a:xfrm>
                <a:off x="813988" y="1128116"/>
                <a:ext cx="3953642" cy="952833"/>
                <a:chOff x="813988" y="1128116"/>
                <a:chExt cx="3953642" cy="95283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ZoneTexte 17"/>
                    <p:cNvSpPr txBox="1"/>
                    <p:nvPr/>
                  </p:nvSpPr>
                  <p:spPr>
                    <a:xfrm>
                      <a:off x="1521527" y="1161417"/>
                      <a:ext cx="246671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18" name="ZoneTexte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21527" y="1161417"/>
                      <a:ext cx="246671" cy="24622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20000" r="-7500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ZoneTexte 34"/>
                    <p:cNvSpPr txBox="1"/>
                    <p:nvPr/>
                  </p:nvSpPr>
                  <p:spPr>
                    <a:xfrm>
                      <a:off x="2103985" y="1142775"/>
                      <a:ext cx="25141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35" name="ZoneTexte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03985" y="1142775"/>
                      <a:ext cx="251414" cy="246221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7073" r="-7317" b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ZoneTexte 52"/>
                    <p:cNvSpPr txBox="1"/>
                    <p:nvPr/>
                  </p:nvSpPr>
                  <p:spPr>
                    <a:xfrm>
                      <a:off x="2676200" y="1167366"/>
                      <a:ext cx="25141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sz="16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53" name="ZoneTexte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76200" y="1167366"/>
                      <a:ext cx="251414" cy="246221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17073" r="-7317" b="-121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64" name="Groupe 63"/>
                <p:cNvGrpSpPr/>
                <p:nvPr/>
              </p:nvGrpSpPr>
              <p:grpSpPr>
                <a:xfrm>
                  <a:off x="813988" y="1326874"/>
                  <a:ext cx="3953642" cy="754075"/>
                  <a:chOff x="813988" y="1326874"/>
                  <a:chExt cx="3953642" cy="754075"/>
                </a:xfrm>
              </p:grpSpPr>
              <p:grpSp>
                <p:nvGrpSpPr>
                  <p:cNvPr id="62" name="Groupe 61"/>
                  <p:cNvGrpSpPr/>
                  <p:nvPr/>
                </p:nvGrpSpPr>
                <p:grpSpPr>
                  <a:xfrm>
                    <a:off x="813988" y="1326874"/>
                    <a:ext cx="3828704" cy="754075"/>
                    <a:chOff x="813988" y="1326874"/>
                    <a:chExt cx="3828704" cy="754075"/>
                  </a:xfrm>
                </p:grpSpPr>
                <p:grpSp>
                  <p:nvGrpSpPr>
                    <p:cNvPr id="42" name="Groupe 41"/>
                    <p:cNvGrpSpPr/>
                    <p:nvPr/>
                  </p:nvGrpSpPr>
                  <p:grpSpPr>
                    <a:xfrm>
                      <a:off x="813988" y="1336345"/>
                      <a:ext cx="3828704" cy="744604"/>
                      <a:chOff x="813988" y="1336345"/>
                      <a:chExt cx="3828704" cy="744604"/>
                    </a:xfrm>
                  </p:grpSpPr>
                  <p:grpSp>
                    <p:nvGrpSpPr>
                      <p:cNvPr id="6" name="Groupe 5"/>
                      <p:cNvGrpSpPr/>
                      <p:nvPr/>
                    </p:nvGrpSpPr>
                    <p:grpSpPr>
                      <a:xfrm>
                        <a:off x="837143" y="1336345"/>
                        <a:ext cx="3805549" cy="744604"/>
                        <a:chOff x="6238319" y="2198819"/>
                        <a:chExt cx="3805549" cy="744604"/>
                      </a:xfrm>
                    </p:grpSpPr>
                    <p:cxnSp>
                      <p:nvCxnSpPr>
                        <p:cNvPr id="9" name="Connecteur droit 8"/>
                        <p:cNvCxnSpPr/>
                        <p:nvPr/>
                      </p:nvCxnSpPr>
                      <p:spPr>
                        <a:xfrm>
                          <a:off x="6923175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" name="Connecteur droit 9"/>
                        <p:cNvCxnSpPr/>
                        <p:nvPr/>
                      </p:nvCxnSpPr>
                      <p:spPr>
                        <a:xfrm>
                          <a:off x="7117828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1" name="ZoneTexte 10"/>
                            <p:cNvSpPr txBox="1"/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1" name="ZoneTexte 1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8"/>
                              <a:stretch>
                                <a:fillRect l="-21622" r="-21622" b="-6522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2" name="ZoneTexte 11"/>
                            <p:cNvSpPr txBox="1"/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2" name="ZoneTexte 11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9"/>
                              <a:stretch>
                                <a:fillRect l="-5405" r="-540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4" name="ZoneTexte 13"/>
                            <p:cNvSpPr txBox="1"/>
                            <p:nvPr/>
                          </p:nvSpPr>
                          <p:spPr>
                            <a:xfrm>
                              <a:off x="6255138" y="2666424"/>
                              <a:ext cx="201016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4" name="ZoneTexte 1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255138" y="2666424"/>
                              <a:ext cx="201016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0"/>
                              <a:stretch>
                                <a:fillRect l="-27273" r="-27273" b="-6667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5" name="ZoneTexte 14"/>
                            <p:cNvSpPr txBox="1"/>
                            <p:nvPr/>
                          </p:nvSpPr>
                          <p:spPr>
                            <a:xfrm>
                              <a:off x="9832464" y="2639003"/>
                              <a:ext cx="21140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5" name="ZoneTexte 14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9832464" y="2639003"/>
                              <a:ext cx="21140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1"/>
                              <a:stretch>
                                <a:fillRect l="-28571" r="-20000" b="-6522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16" name="ZoneTexte 15"/>
                            <p:cNvSpPr txBox="1"/>
                            <p:nvPr/>
                          </p:nvSpPr>
                          <p:spPr>
                            <a:xfrm>
                              <a:off x="6238319" y="2234195"/>
                              <a:ext cx="278473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sSub>
                                      <m:sSubPr>
                                        <m:ctrlPr>
                                          <a:rPr lang="fr-FR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fr-FR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16" name="ZoneTexte 15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238319" y="2234195"/>
                              <a:ext cx="278473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2"/>
                              <a:stretch>
                                <a:fillRect l="-19565" r="-8696" b="-17778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41" name="Connecteur droit 40"/>
                      <p:cNvCxnSpPr/>
                      <p:nvPr/>
                    </p:nvCxnSpPr>
                    <p:spPr>
                      <a:xfrm flipH="1">
                        <a:off x="813988" y="1768574"/>
                        <a:ext cx="72008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4" name="Groupe 43"/>
                    <p:cNvGrpSpPr/>
                    <p:nvPr/>
                  </p:nvGrpSpPr>
                  <p:grpSpPr>
                    <a:xfrm>
                      <a:off x="1719198" y="1334462"/>
                      <a:ext cx="715272" cy="654405"/>
                      <a:chOff x="1719198" y="1334462"/>
                      <a:chExt cx="715272" cy="654405"/>
                    </a:xfrm>
                  </p:grpSpPr>
                  <p:grpSp>
                    <p:nvGrpSpPr>
                      <p:cNvPr id="19" name="Groupe 18"/>
                      <p:cNvGrpSpPr/>
                      <p:nvPr/>
                    </p:nvGrpSpPr>
                    <p:grpSpPr>
                      <a:xfrm>
                        <a:off x="1993308" y="1334462"/>
                        <a:ext cx="441162" cy="654405"/>
                        <a:chOff x="6797424" y="2198819"/>
                        <a:chExt cx="441162" cy="654405"/>
                      </a:xfrm>
                    </p:grpSpPr>
                    <p:cxnSp>
                      <p:nvCxnSpPr>
                        <p:cNvPr id="22" name="Connecteur droit 21"/>
                        <p:cNvCxnSpPr/>
                        <p:nvPr/>
                      </p:nvCxnSpPr>
                      <p:spPr>
                        <a:xfrm>
                          <a:off x="6923175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3" name="Connecteur droit 22"/>
                        <p:cNvCxnSpPr/>
                        <p:nvPr/>
                      </p:nvCxnSpPr>
                      <p:spPr>
                        <a:xfrm>
                          <a:off x="7117828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4" name="ZoneTexte 23"/>
                            <p:cNvSpPr txBox="1"/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4" name="ZoneTexte 23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3"/>
                              <a:stretch>
                                <a:fillRect l="-24324" r="-18919" b="-6667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25" name="ZoneTexte 24"/>
                            <p:cNvSpPr txBox="1"/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25" name="ZoneTexte 24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4"/>
                              <a:stretch>
                                <a:fillRect l="-5405" r="-540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43" name="Connecteur droit 42"/>
                      <p:cNvCxnSpPr/>
                      <p:nvPr/>
                    </p:nvCxnSpPr>
                    <p:spPr>
                      <a:xfrm>
                        <a:off x="1719198" y="1778322"/>
                        <a:ext cx="40453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5" name="Groupe 44"/>
                    <p:cNvGrpSpPr/>
                    <p:nvPr/>
                  </p:nvGrpSpPr>
                  <p:grpSpPr>
                    <a:xfrm>
                      <a:off x="2323019" y="1334227"/>
                      <a:ext cx="715272" cy="654405"/>
                      <a:chOff x="1719198" y="1334462"/>
                      <a:chExt cx="715272" cy="654405"/>
                    </a:xfrm>
                  </p:grpSpPr>
                  <p:grpSp>
                    <p:nvGrpSpPr>
                      <p:cNvPr id="46" name="Groupe 45"/>
                      <p:cNvGrpSpPr/>
                      <p:nvPr/>
                    </p:nvGrpSpPr>
                    <p:grpSpPr>
                      <a:xfrm>
                        <a:off x="1993308" y="1334462"/>
                        <a:ext cx="441162" cy="654405"/>
                        <a:chOff x="6797424" y="2198819"/>
                        <a:chExt cx="441162" cy="654405"/>
                      </a:xfrm>
                    </p:grpSpPr>
                    <p:cxnSp>
                      <p:nvCxnSpPr>
                        <p:cNvPr id="48" name="Connecteur droit 47"/>
                        <p:cNvCxnSpPr/>
                        <p:nvPr/>
                      </p:nvCxnSpPr>
                      <p:spPr>
                        <a:xfrm>
                          <a:off x="6923175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9" name="Connecteur droit 48"/>
                        <p:cNvCxnSpPr/>
                        <p:nvPr/>
                      </p:nvCxnSpPr>
                      <p:spPr>
                        <a:xfrm>
                          <a:off x="7117828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50" name="ZoneTexte 49"/>
                            <p:cNvSpPr txBox="1"/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50" name="ZoneTexte 49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5"/>
                              <a:stretch>
                                <a:fillRect l="-21622" r="-21622" b="-6667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51" name="ZoneTexte 50"/>
                            <p:cNvSpPr txBox="1"/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51" name="ZoneTexte 5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4"/>
                              <a:stretch>
                                <a:fillRect l="-5405" r="-5405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47" name="Connecteur droit 46"/>
                      <p:cNvCxnSpPr/>
                      <p:nvPr/>
                    </p:nvCxnSpPr>
                    <p:spPr>
                      <a:xfrm>
                        <a:off x="1719198" y="1778322"/>
                        <a:ext cx="40453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55" name="Groupe 54"/>
                    <p:cNvGrpSpPr/>
                    <p:nvPr/>
                  </p:nvGrpSpPr>
                  <p:grpSpPr>
                    <a:xfrm>
                      <a:off x="3451715" y="1326874"/>
                      <a:ext cx="715272" cy="654405"/>
                      <a:chOff x="1719198" y="1334462"/>
                      <a:chExt cx="715272" cy="654405"/>
                    </a:xfrm>
                  </p:grpSpPr>
                  <p:grpSp>
                    <p:nvGrpSpPr>
                      <p:cNvPr id="56" name="Groupe 55"/>
                      <p:cNvGrpSpPr/>
                      <p:nvPr/>
                    </p:nvGrpSpPr>
                    <p:grpSpPr>
                      <a:xfrm>
                        <a:off x="1993308" y="1334462"/>
                        <a:ext cx="441162" cy="654405"/>
                        <a:chOff x="6797424" y="2198819"/>
                        <a:chExt cx="441162" cy="654405"/>
                      </a:xfrm>
                    </p:grpSpPr>
                    <p:cxnSp>
                      <p:nvCxnSpPr>
                        <p:cNvPr id="58" name="Connecteur droit 57"/>
                        <p:cNvCxnSpPr/>
                        <p:nvPr/>
                      </p:nvCxnSpPr>
                      <p:spPr>
                        <a:xfrm>
                          <a:off x="6923175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Connecteur droit 58"/>
                        <p:cNvCxnSpPr/>
                        <p:nvPr/>
                      </p:nvCxnSpPr>
                      <p:spPr>
                        <a:xfrm>
                          <a:off x="7117828" y="2444384"/>
                          <a:ext cx="0" cy="408840"/>
                        </a:xfrm>
                        <a:prstGeom prst="line">
                          <a:avLst/>
                        </a:prstGeom>
                        <a:ln w="22225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60" name="ZoneTexte 59"/>
                            <p:cNvSpPr txBox="1"/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60" name="ZoneTexte 59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6797424" y="2198819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6"/>
                              <a:stretch>
                                <a:fillRect l="-21622" r="-21622" b="-6667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  <mc:AlternateContent xmlns:mc="http://schemas.openxmlformats.org/markup-compatibility/2006" xmlns:a14="http://schemas.microsoft.com/office/drawing/2010/main">
                      <mc:Choice Requires="a14">
                        <p:sp>
                          <p:nvSpPr>
                            <p:cNvPr id="61" name="ZoneTexte 60"/>
                            <p:cNvSpPr txBox="1"/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lIns="0" tIns="0" rIns="0" bIns="0" rtlCol="0">
                              <a:spAutoFit/>
                            </a:bodyPr>
                            <a:lstStyle/>
                            <a:p>
                              <a:pPr/>
                              <a14:m>
                                <m:oMathPara xmlns:m="http://schemas.openxmlformats.org/officeDocument/2006/math">
                                  <m:oMathParaPr>
                                    <m:jc m:val="centerGroup"/>
                                  </m:oMathParaPr>
                                  <m:oMath xmlns:m="http://schemas.openxmlformats.org/officeDocument/2006/math">
                                    <m:r>
                                      <a:rPr lang="fr-FR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oMath>
                                </m:oMathPara>
                              </a14:m>
                              <a:endParaRPr lang="fr-FR" dirty="0"/>
                            </a:p>
                          </p:txBody>
                        </p:sp>
                      </mc:Choice>
                      <mc:Fallback xmlns="">
                        <p:sp>
                          <p:nvSpPr>
                            <p:cNvPr id="61" name="ZoneTexte 60"/>
                            <p:cNvSpPr txBox="1">
                              <a:spLocks noRot="1" noChangeAspect="1" noMove="1" noResize="1" noEditPoints="1" noAdjustHandles="1" noChangeArrowheads="1" noChangeShapeType="1" noTextEdit="1"/>
                            </p:cNvSpPr>
                            <p:nvPr/>
                          </p:nvSpPr>
                          <p:spPr>
                            <a:xfrm>
                              <a:off x="7012562" y="2208481"/>
                              <a:ext cx="226024" cy="276999"/>
                            </a:xfrm>
                            <a:prstGeom prst="rect">
                              <a:avLst/>
                            </a:prstGeom>
                            <a:blipFill rotWithShape="0">
                              <a:blip r:embed="rId17"/>
                              <a:stretch>
                                <a:fillRect l="-5263" r="-2632"/>
                              </a:stretch>
                            </a:blipFill>
                          </p:spPr>
                          <p:txBody>
                            <a:bodyPr/>
                            <a:lstStyle/>
                            <a:p>
                              <a:r>
                                <a:rPr lang="fr-FR">
                                  <a:noFill/>
                                </a:rPr>
                                <a:t> </a:t>
                              </a:r>
                            </a:p>
                          </p:txBody>
                        </p:sp>
                      </mc:Fallback>
                    </mc:AlternateContent>
                  </p:grpSp>
                  <p:cxnSp>
                    <p:nvCxnSpPr>
                      <p:cNvPr id="57" name="Connecteur droit 56"/>
                      <p:cNvCxnSpPr/>
                      <p:nvPr/>
                    </p:nvCxnSpPr>
                    <p:spPr>
                      <a:xfrm>
                        <a:off x="1719198" y="1778322"/>
                        <a:ext cx="404530" cy="0"/>
                      </a:xfrm>
                      <a:prstGeom prst="line">
                        <a:avLst/>
                      </a:prstGeom>
                      <a:ln w="2222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63" name="Connecteur droit 62"/>
                  <p:cNvCxnSpPr/>
                  <p:nvPr/>
                </p:nvCxnSpPr>
                <p:spPr>
                  <a:xfrm flipH="1">
                    <a:off x="4047550" y="1771244"/>
                    <a:ext cx="72008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ZoneTexte 65"/>
                    <p:cNvSpPr txBox="1"/>
                    <p:nvPr/>
                  </p:nvSpPr>
                  <p:spPr>
                    <a:xfrm>
                      <a:off x="1820728" y="1790454"/>
                      <a:ext cx="22621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66" name="ZoneTexte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20728" y="1790454"/>
                      <a:ext cx="226216" cy="246221"/>
                    </a:xfrm>
                    <a:prstGeom prst="rect">
                      <a:avLst/>
                    </a:prstGeom>
                    <a:blipFill rotWithShape="0">
                      <a:blip r:embed="rId18"/>
                      <a:stretch>
                        <a:fillRect l="-21622" r="-16216"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7" name="ZoneTexte 66"/>
                    <p:cNvSpPr txBox="1"/>
                    <p:nvPr/>
                  </p:nvSpPr>
                  <p:spPr>
                    <a:xfrm>
                      <a:off x="2391716" y="1790453"/>
                      <a:ext cx="20217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67" name="ZoneTexte 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91716" y="1790453"/>
                      <a:ext cx="202170" cy="246221"/>
                    </a:xfrm>
                    <a:prstGeom prst="rect">
                      <a:avLst/>
                    </a:prstGeom>
                    <a:blipFill rotWithShape="0">
                      <a:blip r:embed="rId19"/>
                      <a:stretch>
                        <a:fillRect l="-20588" r="-17647"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ZoneTexte 67"/>
                    <p:cNvSpPr txBox="1"/>
                    <p:nvPr/>
                  </p:nvSpPr>
                  <p:spPr>
                    <a:xfrm>
                      <a:off x="2988095" y="1803950"/>
                      <a:ext cx="190950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68" name="ZoneTexte 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8095" y="1803950"/>
                      <a:ext cx="190950" cy="246221"/>
                    </a:xfrm>
                    <a:prstGeom prst="rect">
                      <a:avLst/>
                    </a:prstGeom>
                    <a:blipFill rotWithShape="0">
                      <a:blip r:embed="rId20"/>
                      <a:stretch>
                        <a:fillRect l="-22581" r="-22581" b="-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ZoneTexte 68"/>
                    <p:cNvSpPr txBox="1"/>
                    <p:nvPr/>
                  </p:nvSpPr>
                  <p:spPr>
                    <a:xfrm>
                      <a:off x="3582974" y="1799096"/>
                      <a:ext cx="178126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69" name="ZoneTexte 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82974" y="1799096"/>
                      <a:ext cx="178126" cy="246221"/>
                    </a:xfrm>
                    <a:prstGeom prst="rect">
                      <a:avLst/>
                    </a:prstGeom>
                    <a:blipFill rotWithShape="0">
                      <a:blip r:embed="rId21"/>
                      <a:stretch>
                        <a:fillRect l="-27586" r="-20690" b="-48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3712328" y="1128116"/>
                      <a:ext cx="479042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﷮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oMath>
                        </m:oMathPara>
                      </a14:m>
                      <a:endParaRPr lang="fr-FR" sz="1600" dirty="0"/>
                    </a:p>
                  </p:txBody>
                </p:sp>
              </mc:Choice>
              <mc:Fallback xmlns="">
                <p:sp>
                  <p:nvSpPr>
                    <p:cNvPr id="89" name="Rectangle 8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12328" y="1128116"/>
                      <a:ext cx="479042" cy="338554"/>
                    </a:xfrm>
                    <a:prstGeom prst="rect">
                      <a:avLst/>
                    </a:prstGeom>
                    <a:blipFill rotWithShape="0">
                      <a:blip r:embed="rId22"/>
                      <a:stretch>
                        <a:fillRect t="-8929" b="-1785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ZoneTexte 90"/>
                  <p:cNvSpPr txBox="1"/>
                  <p:nvPr/>
                </p:nvSpPr>
                <p:spPr>
                  <a:xfrm>
                    <a:off x="4413548" y="1400978"/>
                    <a:ext cx="29437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91" name="ZoneTexte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3548" y="1400978"/>
                    <a:ext cx="294375" cy="276999"/>
                  </a:xfrm>
                  <a:prstGeom prst="rect">
                    <a:avLst/>
                  </a:prstGeom>
                  <a:blipFill rotWithShape="0">
                    <a:blip r:embed="rId23"/>
                    <a:stretch>
                      <a:fillRect l="-18750" r="-8333" b="-15556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3" name="Ellipse 92"/>
            <p:cNvSpPr/>
            <p:nvPr/>
          </p:nvSpPr>
          <p:spPr>
            <a:xfrm flipH="1" flipV="1">
              <a:off x="1187624" y="1739765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Ellipse 93"/>
            <p:cNvSpPr/>
            <p:nvPr/>
          </p:nvSpPr>
          <p:spPr>
            <a:xfrm flipH="1" flipV="1">
              <a:off x="1914168" y="1739765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Ellipse 94"/>
            <p:cNvSpPr/>
            <p:nvPr/>
          </p:nvSpPr>
          <p:spPr>
            <a:xfrm flipH="1" flipV="1">
              <a:off x="2501249" y="1739337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6" name="Ellipse 95"/>
            <p:cNvSpPr/>
            <p:nvPr/>
          </p:nvSpPr>
          <p:spPr>
            <a:xfrm flipH="1" flipV="1">
              <a:off x="3648266" y="1744876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Ellipse 96"/>
            <p:cNvSpPr/>
            <p:nvPr/>
          </p:nvSpPr>
          <p:spPr>
            <a:xfrm flipH="1" flipV="1">
              <a:off x="4368346" y="1739765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5609531" y="1048089"/>
            <a:ext cx="2160240" cy="1048700"/>
            <a:chOff x="5609531" y="1048089"/>
            <a:chExt cx="2160240" cy="1048700"/>
          </a:xfrm>
        </p:grpSpPr>
        <p:grpSp>
          <p:nvGrpSpPr>
            <p:cNvPr id="100" name="Groupe 99"/>
            <p:cNvGrpSpPr/>
            <p:nvPr/>
          </p:nvGrpSpPr>
          <p:grpSpPr>
            <a:xfrm>
              <a:off x="5609531" y="1048089"/>
              <a:ext cx="2160240" cy="1048700"/>
              <a:chOff x="5609531" y="1048089"/>
              <a:chExt cx="2160240" cy="1048700"/>
            </a:xfrm>
          </p:grpSpPr>
          <p:grpSp>
            <p:nvGrpSpPr>
              <p:cNvPr id="74" name="Groupe 73"/>
              <p:cNvGrpSpPr/>
              <p:nvPr/>
            </p:nvGrpSpPr>
            <p:grpSpPr>
              <a:xfrm>
                <a:off x="5609531" y="1048089"/>
                <a:ext cx="2160240" cy="1048700"/>
                <a:chOff x="6012736" y="1943023"/>
                <a:chExt cx="2160240" cy="1048700"/>
              </a:xfrm>
            </p:grpSpPr>
            <p:cxnSp>
              <p:nvCxnSpPr>
                <p:cNvPr id="75" name="Connecteur droit 74"/>
                <p:cNvCxnSpPr/>
                <p:nvPr/>
              </p:nvCxnSpPr>
              <p:spPr>
                <a:xfrm>
                  <a:off x="6012736" y="2640796"/>
                  <a:ext cx="908586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Connecteur droit 75"/>
                <p:cNvCxnSpPr/>
                <p:nvPr/>
              </p:nvCxnSpPr>
              <p:spPr>
                <a:xfrm>
                  <a:off x="7120374" y="2640796"/>
                  <a:ext cx="1052602" cy="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Connecteur droit 76"/>
                <p:cNvCxnSpPr/>
                <p:nvPr/>
              </p:nvCxnSpPr>
              <p:spPr>
                <a:xfrm>
                  <a:off x="6923175" y="2444384"/>
                  <a:ext cx="0" cy="40884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Connecteur droit 77"/>
                <p:cNvCxnSpPr/>
                <p:nvPr/>
              </p:nvCxnSpPr>
              <p:spPr>
                <a:xfrm>
                  <a:off x="7117828" y="2444384"/>
                  <a:ext cx="0" cy="408840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ZoneTexte 78"/>
                    <p:cNvSpPr txBox="1"/>
                    <p:nvPr/>
                  </p:nvSpPr>
                  <p:spPr>
                    <a:xfrm>
                      <a:off x="6797424" y="2198819"/>
                      <a:ext cx="2260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79" name="ZoneTexte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97424" y="2198819"/>
                      <a:ext cx="226024" cy="276999"/>
                    </a:xfrm>
                    <a:prstGeom prst="rect">
                      <a:avLst/>
                    </a:prstGeom>
                    <a:blipFill rotWithShape="0">
                      <a:blip r:embed="rId13"/>
                      <a:stretch>
                        <a:fillRect l="-24324" r="-1891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ZoneTexte 79"/>
                    <p:cNvSpPr txBox="1"/>
                    <p:nvPr/>
                  </p:nvSpPr>
                  <p:spPr>
                    <a:xfrm>
                      <a:off x="7012562" y="2208481"/>
                      <a:ext cx="22602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0" name="ZoneTexte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2562" y="2208481"/>
                      <a:ext cx="226024" cy="276999"/>
                    </a:xfrm>
                    <a:prstGeom prst="rect">
                      <a:avLst/>
                    </a:prstGeom>
                    <a:blipFill rotWithShape="0">
                      <a:blip r:embed="rId24"/>
                      <a:stretch>
                        <a:fillRect l="-5405" r="-54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ZoneTexte 80"/>
                    <p:cNvSpPr txBox="1"/>
                    <p:nvPr/>
                  </p:nvSpPr>
                  <p:spPr>
                    <a:xfrm>
                      <a:off x="6816924" y="1943023"/>
                      <a:ext cx="384208" cy="298415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𝑒𝑞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1" name="ZoneTexte 8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16924" y="1943023"/>
                      <a:ext cx="384208" cy="298415"/>
                    </a:xfrm>
                    <a:prstGeom prst="rect">
                      <a:avLst/>
                    </a:prstGeom>
                    <a:blipFill rotWithShape="0">
                      <a:blip r:embed="rId25"/>
                      <a:stretch>
                        <a:fillRect l="-12698" r="-6349" b="-2040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ZoneTexte 81"/>
                    <p:cNvSpPr txBox="1"/>
                    <p:nvPr/>
                  </p:nvSpPr>
                  <p:spPr>
                    <a:xfrm>
                      <a:off x="6408389" y="2661293"/>
                      <a:ext cx="20101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2" name="ZoneTexte 8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08389" y="2661293"/>
                      <a:ext cx="201016" cy="276999"/>
                    </a:xfrm>
                    <a:prstGeom prst="rect">
                      <a:avLst/>
                    </a:prstGeom>
                    <a:blipFill rotWithShape="0">
                      <a:blip r:embed="rId26"/>
                      <a:stretch>
                        <a:fillRect l="-27273" r="-27273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3" name="ZoneTexte 82"/>
                    <p:cNvSpPr txBox="1"/>
                    <p:nvPr/>
                  </p:nvSpPr>
                  <p:spPr>
                    <a:xfrm>
                      <a:off x="7594196" y="2714724"/>
                      <a:ext cx="211404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3" name="ZoneTexte 8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94196" y="2714724"/>
                      <a:ext cx="211404" cy="276999"/>
                    </a:xfrm>
                    <a:prstGeom prst="rect">
                      <a:avLst/>
                    </a:prstGeom>
                    <a:blipFill rotWithShape="0">
                      <a:blip r:embed="rId27"/>
                      <a:stretch>
                        <a:fillRect l="-29412" r="-23529" b="-666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4" name="ZoneTexte 83"/>
                    <p:cNvSpPr txBox="1"/>
                    <p:nvPr/>
                  </p:nvSpPr>
                  <p:spPr>
                    <a:xfrm>
                      <a:off x="6422452" y="2232724"/>
                      <a:ext cx="27847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4" name="ZoneTexte 8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422452" y="2232724"/>
                      <a:ext cx="278473" cy="276999"/>
                    </a:xfrm>
                    <a:prstGeom prst="rect">
                      <a:avLst/>
                    </a:prstGeom>
                    <a:blipFill rotWithShape="0">
                      <a:blip r:embed="rId28"/>
                      <a:stretch>
                        <a:fillRect l="-19565" r="-8696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ZoneTexte 84"/>
                    <p:cNvSpPr txBox="1"/>
                    <p:nvPr/>
                  </p:nvSpPr>
                  <p:spPr>
                    <a:xfrm>
                      <a:off x="7560661" y="2221047"/>
                      <a:ext cx="294375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fr-F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</m:sSub>
                          </m:oMath>
                        </m:oMathPara>
                      </a14:m>
                      <a:endParaRPr lang="fr-FR" dirty="0"/>
                    </a:p>
                  </p:txBody>
                </p:sp>
              </mc:Choice>
              <mc:Fallback xmlns="">
                <p:sp>
                  <p:nvSpPr>
                    <p:cNvPr id="85" name="ZoneTexte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560661" y="2221047"/>
                      <a:ext cx="294375" cy="276999"/>
                    </a:xfrm>
                    <a:prstGeom prst="rect">
                      <a:avLst/>
                    </a:prstGeom>
                    <a:blipFill rotWithShape="0">
                      <a:blip r:embed="rId29"/>
                      <a:stretch>
                        <a:fillRect l="-18750" r="-8333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fr-F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9" name="Ellipse 98"/>
              <p:cNvSpPr/>
              <p:nvPr/>
            </p:nvSpPr>
            <p:spPr>
              <a:xfrm flipH="1" flipV="1">
                <a:off x="6084168" y="1711825"/>
                <a:ext cx="59638" cy="724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1" name="Ellipse 100"/>
            <p:cNvSpPr/>
            <p:nvPr/>
          </p:nvSpPr>
          <p:spPr>
            <a:xfrm flipH="1" flipV="1">
              <a:off x="7176658" y="1700808"/>
              <a:ext cx="59638" cy="724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/>
              <p:cNvSpPr txBox="1"/>
              <p:nvPr/>
            </p:nvSpPr>
            <p:spPr>
              <a:xfrm>
                <a:off x="4723774" y="3551229"/>
                <a:ext cx="2737481" cy="597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+…+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3" name="ZoneTexte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3774" y="3551229"/>
                <a:ext cx="2737481" cy="59766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/>
              <p:cNvSpPr/>
              <p:nvPr/>
            </p:nvSpPr>
            <p:spPr>
              <a:xfrm>
                <a:off x="3386085" y="4371160"/>
                <a:ext cx="1785745" cy="847220"/>
              </a:xfrm>
              <a:prstGeom prst="rect">
                <a:avLst/>
              </a:prstGeom>
              <a:ln w="34925">
                <a:solidFill>
                  <a:srgbClr val="1F0EF8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𝒆𝒒</m:t>
                              </m:r>
                            </m:sub>
                          </m:sSub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fr-FR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4" name="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6085" y="4371160"/>
                <a:ext cx="1785745" cy="84722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34925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9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6" grpId="0"/>
      <p:bldP spid="87" grpId="0"/>
      <p:bldP spid="88" grpId="0"/>
      <p:bldP spid="103" grpId="0"/>
      <p:bldP spid="10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6228184" y="1260397"/>
            <a:ext cx="2376264" cy="1579667"/>
            <a:chOff x="6228184" y="1260397"/>
            <a:chExt cx="2376264" cy="1579667"/>
          </a:xfrm>
        </p:grpSpPr>
        <p:grpSp>
          <p:nvGrpSpPr>
            <p:cNvPr id="8" name="Groupe 7"/>
            <p:cNvGrpSpPr/>
            <p:nvPr/>
          </p:nvGrpSpPr>
          <p:grpSpPr>
            <a:xfrm>
              <a:off x="6228184" y="1260397"/>
              <a:ext cx="2376264" cy="1321138"/>
              <a:chOff x="6228184" y="1260397"/>
              <a:chExt cx="2376264" cy="1321138"/>
            </a:xfrm>
          </p:grpSpPr>
          <p:sp>
            <p:nvSpPr>
              <p:cNvPr id="5" name="Forme libre 4"/>
              <p:cNvSpPr/>
              <p:nvPr/>
            </p:nvSpPr>
            <p:spPr>
              <a:xfrm rot="10800000">
                <a:off x="6228184" y="1260397"/>
                <a:ext cx="2376264" cy="1321138"/>
              </a:xfrm>
              <a:custGeom>
                <a:avLst/>
                <a:gdLst>
                  <a:gd name="connsiteX0" fmla="*/ 2124728 w 2722289"/>
                  <a:gd name="connsiteY0" fmla="*/ 93883 h 1185565"/>
                  <a:gd name="connsiteX1" fmla="*/ 1515128 w 2722289"/>
                  <a:gd name="connsiteY1" fmla="*/ 6797 h 1185565"/>
                  <a:gd name="connsiteX2" fmla="*/ 448328 w 2722289"/>
                  <a:gd name="connsiteY2" fmla="*/ 72111 h 1185565"/>
                  <a:gd name="connsiteX3" fmla="*/ 67328 w 2722289"/>
                  <a:gd name="connsiteY3" fmla="*/ 594626 h 1185565"/>
                  <a:gd name="connsiteX4" fmla="*/ 99985 w 2722289"/>
                  <a:gd name="connsiteY4" fmla="*/ 986511 h 1185565"/>
                  <a:gd name="connsiteX5" fmla="*/ 1047042 w 2722289"/>
                  <a:gd name="connsiteY5" fmla="*/ 1138911 h 1185565"/>
                  <a:gd name="connsiteX6" fmla="*/ 2015871 w 2722289"/>
                  <a:gd name="connsiteY6" fmla="*/ 1171569 h 1185565"/>
                  <a:gd name="connsiteX7" fmla="*/ 2527499 w 2722289"/>
                  <a:gd name="connsiteY7" fmla="*/ 932083 h 1185565"/>
                  <a:gd name="connsiteX8" fmla="*/ 2712556 w 2722289"/>
                  <a:gd name="connsiteY8" fmla="*/ 507540 h 1185565"/>
                  <a:gd name="connsiteX9" fmla="*/ 2636356 w 2722289"/>
                  <a:gd name="connsiteY9" fmla="*/ 126540 h 1185565"/>
                  <a:gd name="connsiteX10" fmla="*/ 2124728 w 2722289"/>
                  <a:gd name="connsiteY10" fmla="*/ 93883 h 118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2289" h="1185565">
                    <a:moveTo>
                      <a:pt x="2124728" y="93883"/>
                    </a:moveTo>
                    <a:cubicBezTo>
                      <a:pt x="1937857" y="73926"/>
                      <a:pt x="1794528" y="10426"/>
                      <a:pt x="1515128" y="6797"/>
                    </a:cubicBezTo>
                    <a:cubicBezTo>
                      <a:pt x="1235728" y="3168"/>
                      <a:pt x="689628" y="-25861"/>
                      <a:pt x="448328" y="72111"/>
                    </a:cubicBezTo>
                    <a:cubicBezTo>
                      <a:pt x="207028" y="170083"/>
                      <a:pt x="125385" y="442226"/>
                      <a:pt x="67328" y="594626"/>
                    </a:cubicBezTo>
                    <a:cubicBezTo>
                      <a:pt x="9271" y="747026"/>
                      <a:pt x="-63301" y="895797"/>
                      <a:pt x="99985" y="986511"/>
                    </a:cubicBezTo>
                    <a:cubicBezTo>
                      <a:pt x="263271" y="1077225"/>
                      <a:pt x="727728" y="1108068"/>
                      <a:pt x="1047042" y="1138911"/>
                    </a:cubicBezTo>
                    <a:cubicBezTo>
                      <a:pt x="1366356" y="1169754"/>
                      <a:pt x="1769128" y="1206040"/>
                      <a:pt x="2015871" y="1171569"/>
                    </a:cubicBezTo>
                    <a:cubicBezTo>
                      <a:pt x="2262614" y="1137098"/>
                      <a:pt x="2411385" y="1042754"/>
                      <a:pt x="2527499" y="932083"/>
                    </a:cubicBezTo>
                    <a:cubicBezTo>
                      <a:pt x="2643613" y="821412"/>
                      <a:pt x="2694413" y="641797"/>
                      <a:pt x="2712556" y="507540"/>
                    </a:cubicBezTo>
                    <a:cubicBezTo>
                      <a:pt x="2730699" y="373283"/>
                      <a:pt x="2732513" y="199111"/>
                      <a:pt x="2636356" y="126540"/>
                    </a:cubicBezTo>
                    <a:cubicBezTo>
                      <a:pt x="2540199" y="53969"/>
                      <a:pt x="2311599" y="113840"/>
                      <a:pt x="2124728" y="93883"/>
                    </a:cubicBezTo>
                    <a:close/>
                  </a:path>
                </a:pathLst>
              </a:custGeom>
              <a:pattFill prst="pct5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7145672" y="1574203"/>
                    <a:ext cx="635815" cy="31245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oMath>
                      </m:oMathPara>
                    </a14:m>
                    <a:endParaRPr lang="fr-FR" dirty="0"/>
                  </a:p>
                </p:txBody>
              </p:sp>
            </mc:Choice>
            <mc:Fallback xmlns="">
              <p:sp>
                <p:nvSpPr>
                  <p:cNvPr id="29" name="ZoneTexte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5672" y="1574203"/>
                    <a:ext cx="635815" cy="312458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7692" r="-9615" b="-7843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6" name="Rectangle 15"/>
            <p:cNvSpPr/>
            <p:nvPr/>
          </p:nvSpPr>
          <p:spPr>
            <a:xfrm>
              <a:off x="8149862" y="2470732"/>
              <a:ext cx="431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0000"/>
                  </a:solidFill>
                  <a:latin typeface="Calibri" panose="020F0502020204030204" pitchFamily="34" charset="0"/>
                </a:rPr>
                <a:t>(S)</a:t>
              </a:r>
              <a:endParaRPr lang="fr-FR" dirty="0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251520" y="574957"/>
            <a:ext cx="640871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I.3. </a:t>
            </a:r>
            <a:r>
              <a:rPr lang="en-US" b="1" dirty="0">
                <a:solidFill>
                  <a:srgbClr val="000000"/>
                </a:solidFill>
              </a:rPr>
              <a:t>Electric field near the surface of a conductor (</a:t>
            </a:r>
            <a:r>
              <a:rPr lang="en-US" b="1" dirty="0">
                <a:latin typeface="Tinos"/>
              </a:rPr>
              <a:t>Just outside):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nos"/>
              </a:rPr>
              <a:t>  </a:t>
            </a:r>
            <a:r>
              <a:rPr lang="en-US" b="1" dirty="0">
                <a:solidFill>
                  <a:srgbClr val="000000"/>
                </a:solidFill>
              </a:rPr>
              <a:t>   Coulomb's theorem.</a:t>
            </a: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 rot="557193">
            <a:off x="7810704" y="1125204"/>
            <a:ext cx="361022" cy="441164"/>
            <a:chOff x="4561114" y="2420888"/>
            <a:chExt cx="576064" cy="999792"/>
          </a:xfrm>
        </p:grpSpPr>
        <p:sp>
          <p:nvSpPr>
            <p:cNvPr id="3" name="Ellipse 2"/>
            <p:cNvSpPr/>
            <p:nvPr/>
          </p:nvSpPr>
          <p:spPr>
            <a:xfrm>
              <a:off x="4564959" y="2420888"/>
              <a:ext cx="572219" cy="21602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Ellipse 5"/>
            <p:cNvSpPr/>
            <p:nvPr/>
          </p:nvSpPr>
          <p:spPr>
            <a:xfrm>
              <a:off x="4564958" y="2812770"/>
              <a:ext cx="572219" cy="216024"/>
            </a:xfrm>
            <a:prstGeom prst="ellipse">
              <a:avLst/>
            </a:prstGeom>
            <a:pattFill prst="pct70">
              <a:fgClr>
                <a:schemeClr val="tx1"/>
              </a:fgClr>
              <a:bgClr>
                <a:schemeClr val="bg1"/>
              </a:bgClr>
            </a:pattFill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Ellipse 6"/>
            <p:cNvSpPr/>
            <p:nvPr/>
          </p:nvSpPr>
          <p:spPr>
            <a:xfrm>
              <a:off x="4564958" y="3204656"/>
              <a:ext cx="572219" cy="216024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0" name="Connecteur droit 9"/>
            <p:cNvCxnSpPr/>
            <p:nvPr/>
          </p:nvCxnSpPr>
          <p:spPr>
            <a:xfrm flipH="1">
              <a:off x="5137177" y="2510474"/>
              <a:ext cx="1" cy="391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/>
            <p:nvPr/>
          </p:nvCxnSpPr>
          <p:spPr>
            <a:xfrm flipH="1">
              <a:off x="4564958" y="2528900"/>
              <a:ext cx="1" cy="3918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>
              <a:off x="5133333" y="2924944"/>
              <a:ext cx="1" cy="391882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/>
            <p:cNvCxnSpPr/>
            <p:nvPr/>
          </p:nvCxnSpPr>
          <p:spPr>
            <a:xfrm flipH="1">
              <a:off x="4561114" y="2954256"/>
              <a:ext cx="1" cy="391882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1520" y="1574203"/>
                <a:ext cx="6120680" cy="930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</a:rPr>
                  <a:t>At a point infinitely close to the surface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, The field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 is normal to </a:t>
                </a:r>
                <a14:m>
                  <m:oMath xmlns:m="http://schemas.openxmlformats.org/officeDocument/2006/math"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fr-F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dirty="0">
                    <a:solidFill>
                      <a:srgbClr val="000000"/>
                    </a:solidFill>
                  </a:rPr>
                  <a:t>.</a:t>
                </a:r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74203"/>
                <a:ext cx="6120680" cy="930063"/>
              </a:xfrm>
              <a:prstGeom prst="rect">
                <a:avLst/>
              </a:prstGeom>
              <a:blipFill>
                <a:blip r:embed="rId9"/>
                <a:stretch>
                  <a:fillRect l="-598" b="-915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avec flèche 17"/>
          <p:cNvCxnSpPr/>
          <p:nvPr/>
        </p:nvCxnSpPr>
        <p:spPr>
          <a:xfrm flipV="1">
            <a:off x="8000094" y="507326"/>
            <a:ext cx="122891" cy="671872"/>
          </a:xfrm>
          <a:prstGeom prst="straightConnector1">
            <a:avLst/>
          </a:prstGeom>
          <a:ln w="19050">
            <a:solidFill>
              <a:srgbClr val="1F0EF8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074812" y="476672"/>
                <a:ext cx="39087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4812" y="476672"/>
                <a:ext cx="390876" cy="4029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56777" y="2587723"/>
                <a:ext cx="8208911" cy="5008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fr-FR" dirty="0"/>
                  <a:t>To find the field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en-US" dirty="0"/>
                  <a:t>at this point, we apply Gauss's theorem:</a:t>
                </a:r>
                <a:endParaRPr lang="fr-FR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7" y="2587723"/>
                <a:ext cx="8208911" cy="500843"/>
              </a:xfrm>
              <a:prstGeom prst="rect">
                <a:avLst/>
              </a:prstGeom>
              <a:blipFill>
                <a:blip r:embed="rId10"/>
                <a:stretch>
                  <a:fillRect l="-445" b="-180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38522" y="4578308"/>
            <a:ext cx="84837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Applying Gauss's theorem to this closed surface, we get: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87084" y="3216176"/>
            <a:ext cx="79698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dirty="0"/>
              <a:t>The chosen Gaussian surface is a flattened cylinder, with one base located outside the surface and the other base at a depth such that the surface charge is completely inside the cylinder.</a:t>
            </a:r>
            <a:endParaRPr lang="fr-FR" dirty="0"/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8008785" y="677616"/>
            <a:ext cx="87799" cy="505374"/>
          </a:xfrm>
          <a:prstGeom prst="straightConnector1">
            <a:avLst/>
          </a:prstGeom>
          <a:ln w="19050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27"/>
              <p:cNvSpPr txBox="1"/>
              <p:nvPr/>
            </p:nvSpPr>
            <p:spPr>
              <a:xfrm>
                <a:off x="8077562" y="794571"/>
                <a:ext cx="583493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ZoneTexte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562" y="794571"/>
                <a:ext cx="583493" cy="312458"/>
              </a:xfrm>
              <a:prstGeom prst="rect">
                <a:avLst/>
              </a:prstGeom>
              <a:blipFill rotWithShape="0">
                <a:blip r:embed="rId6"/>
                <a:stretch>
                  <a:fillRect l="-9375" t="-42308" r="-16667" b="-115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165292" y="5067981"/>
                <a:ext cx="7300396" cy="6887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∯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∯"/>
                          <m:sub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∯"/>
                          <m:sub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𝑖𝑛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∯"/>
                          <m:subHide m:val="on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  <m:d>
                            <m:d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𝐿𝑎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92" y="5067981"/>
                <a:ext cx="7300396" cy="6887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avec flèche 30"/>
          <p:cNvCxnSpPr/>
          <p:nvPr/>
        </p:nvCxnSpPr>
        <p:spPr>
          <a:xfrm flipV="1">
            <a:off x="7880170" y="1487660"/>
            <a:ext cx="87799" cy="505374"/>
          </a:xfrm>
          <a:prstGeom prst="straightConnector1">
            <a:avLst/>
          </a:prstGeom>
          <a:ln w="19050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7938061" y="1626387"/>
                <a:ext cx="561051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8061" y="1626387"/>
                <a:ext cx="561051" cy="312458"/>
              </a:xfrm>
              <a:prstGeom prst="rect">
                <a:avLst/>
              </a:prstGeom>
              <a:blipFill rotWithShape="0">
                <a:blip r:embed="rId12"/>
                <a:stretch>
                  <a:fillRect l="-9783" t="-45098" r="-21739" b="-156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necteur droit avec flèche 33"/>
          <p:cNvCxnSpPr>
            <a:stCxn id="6" idx="2"/>
          </p:cNvCxnSpPr>
          <p:nvPr/>
        </p:nvCxnSpPr>
        <p:spPr>
          <a:xfrm flipH="1" flipV="1">
            <a:off x="7380358" y="1238602"/>
            <a:ext cx="435089" cy="78443"/>
          </a:xfrm>
          <a:prstGeom prst="straightConnector1">
            <a:avLst/>
          </a:prstGeom>
          <a:ln w="22225">
            <a:solidFill>
              <a:srgbClr val="FF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7176933" y="873223"/>
                <a:ext cx="589905" cy="3124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𝐿𝑎𝑡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933" y="873223"/>
                <a:ext cx="589905" cy="312458"/>
              </a:xfrm>
              <a:prstGeom prst="rect">
                <a:avLst/>
              </a:prstGeom>
              <a:blipFill rotWithShape="0">
                <a:blip r:embed="rId13"/>
                <a:stretch>
                  <a:fillRect l="-9278" t="-42308" r="-15464" b="-134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e 41"/>
          <p:cNvGrpSpPr/>
          <p:nvPr/>
        </p:nvGrpSpPr>
        <p:grpSpPr>
          <a:xfrm>
            <a:off x="5652120" y="4863570"/>
            <a:ext cx="524155" cy="941694"/>
            <a:chOff x="5652120" y="4863570"/>
            <a:chExt cx="524155" cy="941694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5652120" y="5067981"/>
              <a:ext cx="360040" cy="7372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ZoneTexte 39"/>
                <p:cNvSpPr txBox="1"/>
                <p:nvPr/>
              </p:nvSpPr>
              <p:spPr>
                <a:xfrm>
                  <a:off x="5995135" y="4863570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0" name="ZoneTexte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95135" y="4863570"/>
                  <a:ext cx="181140" cy="27699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e 42"/>
          <p:cNvGrpSpPr/>
          <p:nvPr/>
        </p:nvGrpSpPr>
        <p:grpSpPr>
          <a:xfrm>
            <a:off x="7537724" y="4863570"/>
            <a:ext cx="522095" cy="941694"/>
            <a:chOff x="7537724" y="4863570"/>
            <a:chExt cx="522095" cy="941694"/>
          </a:xfrm>
        </p:grpSpPr>
        <p:cxnSp>
          <p:nvCxnSpPr>
            <p:cNvPr id="39" name="Connecteur droit avec flèche 38"/>
            <p:cNvCxnSpPr/>
            <p:nvPr/>
          </p:nvCxnSpPr>
          <p:spPr>
            <a:xfrm flipV="1">
              <a:off x="7537724" y="5067981"/>
              <a:ext cx="360040" cy="73728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ZoneTexte 40"/>
                <p:cNvSpPr txBox="1"/>
                <p:nvPr/>
              </p:nvSpPr>
              <p:spPr>
                <a:xfrm>
                  <a:off x="7878679" y="4863570"/>
                  <a:ext cx="18114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8679" y="4863570"/>
                  <a:ext cx="181140" cy="27699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525150" y="5926431"/>
                <a:ext cx="14993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150" y="5926431"/>
                <a:ext cx="1499320" cy="36933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907878" y="5774530"/>
                <a:ext cx="872034" cy="6731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878" y="5774530"/>
                <a:ext cx="872034" cy="67313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3563888" y="5800484"/>
                <a:ext cx="1005340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𝑒𝑥𝑡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5800484"/>
                <a:ext cx="1005340" cy="658065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4815490" y="5836878"/>
                <a:ext cx="1472326" cy="523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e>
                      </m:d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num>
                        <m:den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490" y="5836878"/>
                <a:ext cx="1472326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Connecteur droit avec flèche 47"/>
          <p:cNvCxnSpPr/>
          <p:nvPr/>
        </p:nvCxnSpPr>
        <p:spPr>
          <a:xfrm flipV="1">
            <a:off x="7982134" y="646847"/>
            <a:ext cx="122891" cy="671872"/>
          </a:xfrm>
          <a:prstGeom prst="straightConnector1">
            <a:avLst/>
          </a:prstGeom>
          <a:ln w="19050">
            <a:solidFill>
              <a:srgbClr val="1F0EF8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056852" y="616193"/>
                <a:ext cx="39087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852" y="616193"/>
                <a:ext cx="390876" cy="40293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3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1" grpId="0"/>
      <p:bldP spid="24" grpId="0"/>
      <p:bldP spid="25" grpId="0"/>
      <p:bldP spid="28" grpId="0"/>
      <p:bldP spid="30" grpId="0"/>
      <p:bldP spid="32" grpId="0"/>
      <p:bldP spid="36" grpId="0"/>
      <p:bldP spid="44" grpId="0"/>
      <p:bldP spid="45" grpId="0"/>
      <p:bldP spid="46" grpId="0"/>
      <p:bldP spid="47" grpId="0"/>
      <p:bldP spid="49" grpId="0"/>
      <p:bldP spid="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e 54"/>
          <p:cNvGrpSpPr/>
          <p:nvPr/>
        </p:nvGrpSpPr>
        <p:grpSpPr>
          <a:xfrm>
            <a:off x="6934554" y="3291904"/>
            <a:ext cx="1008112" cy="1368152"/>
            <a:chOff x="6934554" y="3291904"/>
            <a:chExt cx="1008112" cy="1368152"/>
          </a:xfrm>
        </p:grpSpPr>
        <p:sp>
          <p:nvSpPr>
            <p:cNvPr id="52" name="Rectangle 51"/>
            <p:cNvSpPr/>
            <p:nvPr/>
          </p:nvSpPr>
          <p:spPr>
            <a:xfrm>
              <a:off x="6934554" y="3291904"/>
              <a:ext cx="1004713" cy="1368152"/>
            </a:xfrm>
            <a:prstGeom prst="rect">
              <a:avLst/>
            </a:prstGeom>
            <a:pattFill prst="pct10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6934554" y="3291904"/>
              <a:ext cx="0" cy="136815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>
            <a:xfrm>
              <a:off x="7942666" y="3291904"/>
              <a:ext cx="0" cy="136815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381826" y="504838"/>
                <a:ext cx="8366638" cy="1072666"/>
              </a:xfrm>
              <a:prstGeom prst="rect">
                <a:avLst/>
              </a:prstGeom>
              <a:noFill/>
              <a:ln w="31750">
                <a:solidFill>
                  <a:srgbClr val="1F0EF8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b="1" i="1" u="sng" dirty="0"/>
                  <a:t>Théorème:</a:t>
                </a:r>
                <a:r>
                  <a:rPr lang="fr-FR" b="1" i="1" dirty="0"/>
                  <a:t>  </a:t>
                </a:r>
                <a:r>
                  <a:rPr lang="en-US" i="1" dirty="0"/>
                  <a:t>The electrostatic field just outside (near) a conductor carrying a charge with a surface charge density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fr-FR" i="1" dirty="0"/>
                  <a:t> is: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  </m:t>
                    </m:r>
                    <m:acc>
                      <m:accPr>
                        <m:chr m:val="⃗"/>
                        <m:ctrlPr>
                          <a:rPr lang="fr-F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  <m:r>
                      <a:rPr lang="fr-FR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b>
                        <m:r>
                          <a:rPr lang="fr-F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fr-FR" b="1" i="1" u="sng" dirty="0"/>
                  <a:t> </a:t>
                </a:r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26" y="504838"/>
                <a:ext cx="8366638" cy="1072666"/>
              </a:xfrm>
              <a:prstGeom prst="rect">
                <a:avLst/>
              </a:prstGeom>
              <a:blipFill>
                <a:blip r:embed="rId3"/>
                <a:stretch>
                  <a:fillRect l="-508" r="-290"/>
                </a:stretch>
              </a:blipFill>
              <a:ln w="31750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e 55"/>
          <p:cNvGrpSpPr/>
          <p:nvPr/>
        </p:nvGrpSpPr>
        <p:grpSpPr>
          <a:xfrm>
            <a:off x="6358490" y="2918025"/>
            <a:ext cx="2376264" cy="1735111"/>
            <a:chOff x="6358490" y="2918025"/>
            <a:chExt cx="2376264" cy="1735111"/>
          </a:xfrm>
        </p:grpSpPr>
        <p:grpSp>
          <p:nvGrpSpPr>
            <p:cNvPr id="22" name="Groupe 21"/>
            <p:cNvGrpSpPr/>
            <p:nvPr/>
          </p:nvGrpSpPr>
          <p:grpSpPr>
            <a:xfrm>
              <a:off x="6358490" y="2918025"/>
              <a:ext cx="2376264" cy="1735111"/>
              <a:chOff x="6156176" y="3167926"/>
              <a:chExt cx="2376264" cy="2016224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>
                <a:off x="7236296" y="3167926"/>
                <a:ext cx="0" cy="20162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stealth" w="med" len="lg"/>
                <a:tailEnd type="non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>
                <a:off x="6156176" y="4773820"/>
                <a:ext cx="237626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med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ZoneTexte 35"/>
                <p:cNvSpPr txBox="1"/>
                <p:nvPr/>
              </p:nvSpPr>
              <p:spPr>
                <a:xfrm>
                  <a:off x="7467682" y="2996952"/>
                  <a:ext cx="206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36" name="ZoneTexte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7682" y="2996952"/>
                  <a:ext cx="206210" cy="2769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6471" r="-23529" b="-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241655" y="2225736"/>
                <a:ext cx="8434801" cy="800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Ø"/>
                </a:pPr>
                <a:r>
                  <a:rPr lang="en-US" sz="1700" dirty="0">
                    <a:cs typeface="Times New Roman" panose="02020603050405020304" pitchFamily="18" charset="0"/>
                  </a:rPr>
                  <a:t>At the crossing of the surface of a conductor</a:t>
                </a:r>
                <a:r>
                  <a:rPr lang="fr-FR" sz="1700" dirty="0">
                    <a:cs typeface="Times New Roman" panose="02020603050405020304" pitchFamily="18" charset="0"/>
                  </a:rPr>
                  <a:t>, by </a:t>
                </a:r>
                <a:r>
                  <a:rPr lang="fr-FR" sz="1700" dirty="0" err="1">
                    <a:cs typeface="Times New Roman" panose="02020603050405020304" pitchFamily="18" charset="0"/>
                  </a:rPr>
                  <a:t>continuity</a:t>
                </a:r>
                <a:r>
                  <a:rPr lang="fr-FR" sz="1700" dirty="0">
                    <a:cs typeface="Times New Roman" panose="02020603050405020304" pitchFamily="18" charset="0"/>
                  </a:rPr>
                  <a:t>, the </a:t>
                </a:r>
                <a:r>
                  <a:rPr lang="en-US" sz="1700" dirty="0">
                    <a:cs typeface="Times New Roman" panose="02020603050405020304" pitchFamily="18" charset="0"/>
                  </a:rPr>
                  <a:t>Field varies from 0 (inside)</a:t>
                </a:r>
                <a:r>
                  <a:rPr lang="fr-FR" sz="1700" dirty="0">
                    <a:cs typeface="Times New Roman" panose="02020603050405020304" pitchFamily="18" charset="0"/>
                  </a:rPr>
                  <a:t>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700" dirty="0">
                    <a:cs typeface="Times New Roman" panose="02020603050405020304" pitchFamily="18" charset="0"/>
                  </a:rPr>
                  <a:t> (outside) </a:t>
                </a:r>
                <a:r>
                  <a:rPr lang="fr-FR" sz="1700" dirty="0" err="1">
                    <a:cs typeface="Times New Roman" panose="02020603050405020304" pitchFamily="18" charset="0"/>
                  </a:rPr>
                  <a:t>through</a:t>
                </a:r>
                <a:r>
                  <a:rPr lang="fr-FR" sz="1700" dirty="0">
                    <a:cs typeface="Times New Roman" panose="02020603050405020304" pitchFamily="18" charset="0"/>
                  </a:rPr>
                  <a:t>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𝝈</m:t>
                        </m:r>
                      </m:num>
                      <m:den>
                        <m:r>
                          <a:rPr lang="fr-FR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r>
                  <a:rPr lang="fr-FR" sz="1700" dirty="0">
                    <a:cs typeface="Times New Roman" panose="02020603050405020304" pitchFamily="18" charset="0"/>
                  </a:rPr>
                  <a:t>  on the real surface of the </a:t>
                </a:r>
                <a:r>
                  <a:rPr lang="fr-FR" sz="1700" dirty="0" err="1">
                    <a:cs typeface="Times New Roman" panose="02020603050405020304" pitchFamily="18" charset="0"/>
                  </a:rPr>
                  <a:t>conductor</a:t>
                </a:r>
                <a:r>
                  <a:rPr lang="fr-FR" sz="1700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55" y="2225736"/>
                <a:ext cx="8434801" cy="800925"/>
              </a:xfrm>
              <a:prstGeom prst="rect">
                <a:avLst/>
              </a:prstGeom>
              <a:blipFill>
                <a:blip r:embed="rId5"/>
                <a:stretch>
                  <a:fillRect l="-362" t="-2290" r="-506" b="-7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tangle 48"/>
          <p:cNvSpPr/>
          <p:nvPr/>
        </p:nvSpPr>
        <p:spPr>
          <a:xfrm>
            <a:off x="381826" y="1684522"/>
            <a:ext cx="146404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i="1" u="sng"/>
              <a:t>Remarks:</a:t>
            </a:r>
            <a:endParaRPr lang="fr-FR" b="1" i="1" u="sng" dirty="0"/>
          </a:p>
        </p:txBody>
      </p:sp>
      <p:sp>
        <p:nvSpPr>
          <p:cNvPr id="50" name="Rectangle 49"/>
          <p:cNvSpPr/>
          <p:nvPr/>
        </p:nvSpPr>
        <p:spPr>
          <a:xfrm>
            <a:off x="251520" y="2911877"/>
            <a:ext cx="6121426" cy="83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700" dirty="0"/>
              <a:t>This last expression of the field will be used for the calculation of the electrostatic pressure.</a:t>
            </a:r>
            <a:endParaRPr lang="fr-FR" sz="1700" dirty="0"/>
          </a:p>
        </p:txBody>
      </p:sp>
      <p:sp>
        <p:nvSpPr>
          <p:cNvPr id="65" name="ZoneTexte 64"/>
          <p:cNvSpPr txBox="1"/>
          <p:nvPr/>
        </p:nvSpPr>
        <p:spPr>
          <a:xfrm>
            <a:off x="251520" y="3923764"/>
            <a:ext cx="265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/>
              <a:t>I.4. Electrostatic pressure:</a:t>
            </a:r>
            <a:endParaRPr lang="fr-FR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/>
              <p:cNvSpPr txBox="1"/>
              <p:nvPr/>
            </p:nvSpPr>
            <p:spPr>
              <a:xfrm>
                <a:off x="323528" y="4221088"/>
                <a:ext cx="5487815" cy="879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dirty="0"/>
                  <a:t>Let « 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fr-FR" dirty="0"/>
                  <a:t> » </a:t>
                </a:r>
                <a:r>
                  <a:rPr lang="en-US" dirty="0"/>
                  <a:t>a surface element carrying a charge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 panose="02040503050406030204" pitchFamily="18" charset="0"/>
                      </a:rPr>
                      <m:t>𝑑𝑞</m:t>
                    </m:r>
                  </m:oMath>
                </a14:m>
                <a:r>
                  <a:rPr lang="fr-FR" dirty="0"/>
                  <a:t> with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 panose="02040503050406030204" pitchFamily="18" charset="0"/>
                      </a:rPr>
                      <m:t>𝑑𝑞</m:t>
                    </m:r>
                    <m:r>
                      <a:rPr lang="fr-F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𝑑𝑆</m:t>
                    </m:r>
                  </m:oMath>
                </a14:m>
                <a:r>
                  <a:rPr lang="fr-FR" dirty="0"/>
                  <a:t> </a:t>
                </a:r>
              </a:p>
            </p:txBody>
          </p:sp>
        </mc:Choice>
        <mc:Fallback xmlns="">
          <p:sp>
            <p:nvSpPr>
              <p:cNvPr id="66" name="ZoneTexte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221088"/>
                <a:ext cx="5487815" cy="879664"/>
              </a:xfrm>
              <a:prstGeom prst="rect">
                <a:avLst/>
              </a:prstGeom>
              <a:blipFill>
                <a:blip r:embed="rId6"/>
                <a:stretch>
                  <a:fillRect l="-889" b="-48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ZoneTexte 66"/>
              <p:cNvSpPr txBox="1"/>
              <p:nvPr/>
            </p:nvSpPr>
            <p:spPr>
              <a:xfrm>
                <a:off x="395536" y="5168505"/>
                <a:ext cx="4979825" cy="503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The </a:t>
                </a:r>
                <a:r>
                  <a:rPr lang="fr-FR" dirty="0" err="1"/>
                  <a:t>field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fr-FR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fr-F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fr-F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fr-FR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acc>
                      <m:accPr>
                        <m:chr m:val="⃗"/>
                        <m:ctrlP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fr-FR" dirty="0"/>
                  <a:t> </a:t>
                </a:r>
                <a:r>
                  <a:rPr lang="en-US" dirty="0"/>
                  <a:t>exerts, on the charge, a force:</a:t>
                </a:r>
                <a:endParaRPr lang="fr-FR" dirty="0"/>
              </a:p>
            </p:txBody>
          </p:sp>
        </mc:Choice>
        <mc:Fallback xmlns=""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168505"/>
                <a:ext cx="4979825" cy="503599"/>
              </a:xfrm>
              <a:prstGeom prst="rect">
                <a:avLst/>
              </a:prstGeom>
              <a:blipFill>
                <a:blip r:embed="rId7"/>
                <a:stretch>
                  <a:fillRect l="-1102" b="-122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5107936" y="5168830"/>
                <a:ext cx="1299074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𝑑𝑞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936" y="5168830"/>
                <a:ext cx="1299074" cy="402931"/>
              </a:xfrm>
              <a:prstGeom prst="rect">
                <a:avLst/>
              </a:prstGeom>
              <a:blipFill rotWithShape="0">
                <a:blip r:embed="rId11"/>
                <a:stretch>
                  <a:fillRect t="-22727" b="-121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6212755" y="5096532"/>
                <a:ext cx="1421992" cy="611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acc>
                        <m:accPr>
                          <m:chr m:val="⃗"/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755" y="5096532"/>
                <a:ext cx="1421992" cy="61183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7565384" y="5013176"/>
                <a:ext cx="1248868" cy="695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𝑑𝑆</m:t>
                      </m:r>
                      <m:acc>
                        <m:accPr>
                          <m:chr m:val="⃗"/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384" y="5013176"/>
                <a:ext cx="1248868" cy="69519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Rectangle 70"/>
          <p:cNvSpPr/>
          <p:nvPr/>
        </p:nvSpPr>
        <p:spPr>
          <a:xfrm>
            <a:off x="395536" y="5867980"/>
            <a:ext cx="44559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Electrostatic pressure is given by: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/>
              <p:cNvSpPr txBox="1"/>
              <p:nvPr/>
            </p:nvSpPr>
            <p:spPr>
              <a:xfrm>
                <a:off x="3779912" y="5706322"/>
                <a:ext cx="1580433" cy="63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e>
                          </m:acc>
                        </m:den>
                      </m:f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fr-F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ZoneTexte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706322"/>
                <a:ext cx="1580433" cy="6369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e 1"/>
          <p:cNvGrpSpPr/>
          <p:nvPr/>
        </p:nvGrpSpPr>
        <p:grpSpPr>
          <a:xfrm>
            <a:off x="5926442" y="2906818"/>
            <a:ext cx="2820038" cy="2113278"/>
            <a:chOff x="5926442" y="2906818"/>
            <a:chExt cx="2820038" cy="2113278"/>
          </a:xfrm>
        </p:grpSpPr>
        <p:sp>
          <p:nvSpPr>
            <p:cNvPr id="45" name="ZoneTexte 44"/>
            <p:cNvSpPr txBox="1"/>
            <p:nvPr/>
          </p:nvSpPr>
          <p:spPr>
            <a:xfrm>
              <a:off x="6895701" y="4322072"/>
              <a:ext cx="102624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Layer 
</a:t>
              </a:r>
              <a:r>
                <a:rPr lang="fr-FR" sz="15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Superficial</a:t>
              </a:r>
              <a:endParaRPr lang="fr-FR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e 42"/>
            <p:cNvGrpSpPr/>
            <p:nvPr/>
          </p:nvGrpSpPr>
          <p:grpSpPr>
            <a:xfrm>
              <a:off x="6622868" y="2906818"/>
              <a:ext cx="1611229" cy="2113278"/>
              <a:chOff x="6420554" y="3409329"/>
              <a:chExt cx="1611229" cy="2113278"/>
            </a:xfrm>
          </p:grpSpPr>
          <p:grpSp>
            <p:nvGrpSpPr>
              <p:cNvPr id="28" name="Groupe 27"/>
              <p:cNvGrpSpPr/>
              <p:nvPr/>
            </p:nvGrpSpPr>
            <p:grpSpPr>
              <a:xfrm>
                <a:off x="6420554" y="3409329"/>
                <a:ext cx="1574526" cy="2113278"/>
                <a:chOff x="6420554" y="3409329"/>
                <a:chExt cx="1574526" cy="2113278"/>
              </a:xfrm>
            </p:grpSpPr>
            <p:sp>
              <p:nvSpPr>
                <p:cNvPr id="26" name="Arc 25"/>
                <p:cNvSpPr/>
                <p:nvPr/>
              </p:nvSpPr>
              <p:spPr>
                <a:xfrm rot="6263321">
                  <a:off x="6180053" y="3649830"/>
                  <a:ext cx="1395401" cy="914400"/>
                </a:xfrm>
                <a:prstGeom prst="arc">
                  <a:avLst>
                    <a:gd name="adj1" fmla="val 17715533"/>
                    <a:gd name="adj2" fmla="val 21392971"/>
                  </a:avLst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7" name="Arc 26"/>
                <p:cNvSpPr/>
                <p:nvPr/>
              </p:nvSpPr>
              <p:spPr>
                <a:xfrm rot="17732355">
                  <a:off x="6840179" y="4367707"/>
                  <a:ext cx="1395401" cy="914400"/>
                </a:xfrm>
                <a:prstGeom prst="arc">
                  <a:avLst>
                    <a:gd name="adj1" fmla="val 17715533"/>
                    <a:gd name="adj2" fmla="val 21046272"/>
                  </a:avLst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cxnSp>
            <p:nvCxnSpPr>
              <p:cNvPr id="33" name="Connecteur droit 32"/>
              <p:cNvCxnSpPr/>
              <p:nvPr/>
            </p:nvCxnSpPr>
            <p:spPr>
              <a:xfrm>
                <a:off x="6441481" y="4798123"/>
                <a:ext cx="29483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>
                <a:off x="7736953" y="4162676"/>
                <a:ext cx="29483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7035305" y="3414768"/>
                  <a:ext cx="402482" cy="525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sSub>
                              <m:sSubPr>
                                <m:ctrlPr>
                                  <a:rPr lang="fr-FR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1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15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35305" y="3414768"/>
                  <a:ext cx="402482" cy="525208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>
                <a:xfrm>
                  <a:off x="7439403" y="3746863"/>
                  <a:ext cx="508280" cy="5252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fr-FR" sz="15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15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num>
                          <m:den>
                            <m:r>
                              <a:rPr lang="fr-FR" sz="15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fr-FR" sz="15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5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b>
                                <m:r>
                                  <a:rPr lang="fr-FR" sz="15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fr-FR" sz="15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39403" y="3746863"/>
                  <a:ext cx="508280" cy="525208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Connecteur droit 38"/>
            <p:cNvCxnSpPr/>
            <p:nvPr/>
          </p:nvCxnSpPr>
          <p:spPr>
            <a:xfrm>
              <a:off x="7442803" y="3661643"/>
              <a:ext cx="414887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6677051" y="4230420"/>
                  <a:ext cx="36580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fr-FR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7051" y="4230420"/>
                  <a:ext cx="365805" cy="36933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ZoneTexte 45"/>
            <p:cNvSpPr txBox="1"/>
            <p:nvPr/>
          </p:nvSpPr>
          <p:spPr>
            <a:xfrm>
              <a:off x="5926442" y="4425800"/>
              <a:ext cx="688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Inside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7922215" y="4437049"/>
              <a:ext cx="8242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Outside</a:t>
              </a:r>
              <a:endParaRPr lang="fr-FR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939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8" grpId="0"/>
      <p:bldP spid="49" grpId="0"/>
      <p:bldP spid="50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78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349362" y="539388"/>
            <a:ext cx="3718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I.5. </a:t>
            </a:r>
            <a:r>
              <a:rPr lang="fr-FR" b="1" i="1" u="sng" dirty="0"/>
              <a:t>Power </a:t>
            </a:r>
            <a:r>
              <a:rPr lang="fr-FR" b="1" i="1" u="sng" dirty="0" err="1"/>
              <a:t>ot</a:t>
            </a:r>
            <a:r>
              <a:rPr lang="fr-FR" b="1" i="1" u="sng" dirty="0"/>
              <a:t> the </a:t>
            </a:r>
            <a:r>
              <a:rPr lang="fr-FR" b="1" i="1" u="sng" dirty="0" err="1"/>
              <a:t>pointed</a:t>
            </a:r>
            <a:r>
              <a:rPr lang="fr-FR" b="1" i="1" u="sng" dirty="0"/>
              <a:t> </a:t>
            </a:r>
            <a:r>
              <a:rPr lang="fr-FR" b="1" i="1" u="sng" dirty="0" err="1"/>
              <a:t>conductors</a:t>
            </a:r>
            <a:r>
              <a:rPr lang="fr-FR" b="1" i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86991" y="908720"/>
                <a:ext cx="8680884" cy="87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fr-FR" dirty="0" err="1"/>
                  <a:t>Considering</a:t>
                </a:r>
                <a:r>
                  <a:rPr lang="fr-FR" dirty="0"/>
                  <a:t> </a:t>
                </a:r>
                <a:r>
                  <a:rPr lang="fr-FR" dirty="0" err="1"/>
                  <a:t>Two</a:t>
                </a:r>
                <a:r>
                  <a:rPr lang="fr-FR" dirty="0"/>
                  <a:t> Conductive </a:t>
                </a:r>
                <a:r>
                  <a:rPr lang="fr-FR" dirty="0" err="1"/>
                  <a:t>Spheres</a:t>
                </a:r>
                <a:r>
                  <a:rPr lang="fr-FR" dirty="0"/>
                  <a:t> </a:t>
                </a:r>
                <a:r>
                  <a:rPr lang="fr-FR" dirty="0" err="1"/>
                  <a:t>with</a:t>
                </a:r>
                <a:r>
                  <a:rPr lang="fr-FR" dirty="0"/>
                  <a:t> radius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r-FR" i="1" dirty="0"/>
                  <a:t>&lt;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i="1" dirty="0"/>
                  <a:t> </a:t>
                </a:r>
                <a:r>
                  <a:rPr lang="fr-FR" dirty="0"/>
                  <a:t>), </a:t>
                </a:r>
                <a:r>
                  <a:rPr lang="en-US" dirty="0"/>
                  <a:t>connected by a long conducting wire.</a:t>
                </a:r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1" y="908720"/>
                <a:ext cx="8680884" cy="879664"/>
              </a:xfrm>
              <a:prstGeom prst="rect">
                <a:avLst/>
              </a:prstGeom>
              <a:blipFill>
                <a:blip r:embed="rId3"/>
                <a:stretch>
                  <a:fillRect l="-421" b="-104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61045" y="1883344"/>
            <a:ext cx="5508475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two spheres are brought to the same potential</a:t>
            </a:r>
            <a:r>
              <a:rPr lang="fr-FR" dirty="0"/>
              <a:t>: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5972579" y="1879311"/>
            <a:ext cx="2900034" cy="1117641"/>
            <a:chOff x="4167185" y="1393131"/>
            <a:chExt cx="2900034" cy="1117641"/>
          </a:xfrm>
        </p:grpSpPr>
        <p:grpSp>
          <p:nvGrpSpPr>
            <p:cNvPr id="53" name="Groupe 52"/>
            <p:cNvGrpSpPr/>
            <p:nvPr/>
          </p:nvGrpSpPr>
          <p:grpSpPr>
            <a:xfrm>
              <a:off x="4274179" y="1393131"/>
              <a:ext cx="2793040" cy="1084829"/>
              <a:chOff x="4274179" y="1393131"/>
              <a:chExt cx="2793040" cy="1084829"/>
            </a:xfrm>
          </p:grpSpPr>
          <p:sp>
            <p:nvSpPr>
              <p:cNvPr id="19" name="Ellipse 18"/>
              <p:cNvSpPr/>
              <p:nvPr/>
            </p:nvSpPr>
            <p:spPr>
              <a:xfrm>
                <a:off x="4274179" y="1393131"/>
                <a:ext cx="936104" cy="883741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6263680" y="1520123"/>
                <a:ext cx="649113" cy="667717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Forme libre 19"/>
              <p:cNvSpPr/>
              <p:nvPr/>
            </p:nvSpPr>
            <p:spPr>
              <a:xfrm>
                <a:off x="5219617" y="1722466"/>
                <a:ext cx="1052994" cy="202325"/>
              </a:xfrm>
              <a:custGeom>
                <a:avLst/>
                <a:gdLst>
                  <a:gd name="connsiteX0" fmla="*/ 0 w 1133475"/>
                  <a:gd name="connsiteY0" fmla="*/ 135504 h 234761"/>
                  <a:gd name="connsiteX1" fmla="*/ 285750 w 1133475"/>
                  <a:gd name="connsiteY1" fmla="*/ 2154 h 234761"/>
                  <a:gd name="connsiteX2" fmla="*/ 628650 w 1133475"/>
                  <a:gd name="connsiteY2" fmla="*/ 230754 h 234761"/>
                  <a:gd name="connsiteX3" fmla="*/ 1133475 w 1133475"/>
                  <a:gd name="connsiteY3" fmla="*/ 125979 h 23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3475" h="234761">
                    <a:moveTo>
                      <a:pt x="0" y="135504"/>
                    </a:moveTo>
                    <a:cubicBezTo>
                      <a:pt x="90487" y="60891"/>
                      <a:pt x="180975" y="-13721"/>
                      <a:pt x="285750" y="2154"/>
                    </a:cubicBezTo>
                    <a:cubicBezTo>
                      <a:pt x="390525" y="18029"/>
                      <a:pt x="487363" y="210117"/>
                      <a:pt x="628650" y="230754"/>
                    </a:cubicBezTo>
                    <a:cubicBezTo>
                      <a:pt x="769937" y="251391"/>
                      <a:pt x="951706" y="188685"/>
                      <a:pt x="1133475" y="125979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7" name="Connecteur droit 36"/>
              <p:cNvCxnSpPr>
                <a:endCxn id="47" idx="7"/>
              </p:cNvCxnSpPr>
              <p:nvPr/>
            </p:nvCxnSpPr>
            <p:spPr>
              <a:xfrm flipV="1">
                <a:off x="6588236" y="1617908"/>
                <a:ext cx="229497" cy="228245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>
                <a:endCxn id="19" idx="7"/>
              </p:cNvCxnSpPr>
              <p:nvPr/>
            </p:nvCxnSpPr>
            <p:spPr>
              <a:xfrm flipV="1">
                <a:off x="4742789" y="1522552"/>
                <a:ext cx="330405" cy="323601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6578903" y="1691024"/>
                    <a:ext cx="41408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8903" y="1691024"/>
                    <a:ext cx="414088" cy="307777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/>
                  <p:cNvSpPr/>
                  <p:nvPr/>
                </p:nvSpPr>
                <p:spPr>
                  <a:xfrm>
                    <a:off x="4792028" y="1617014"/>
                    <a:ext cx="418255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FR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fr-FR" sz="1400" dirty="0"/>
                  </a:p>
                </p:txBody>
              </p:sp>
            </mc:Choice>
            <mc:Fallback xmlns="">
              <p:sp>
                <p:nvSpPr>
                  <p:cNvPr id="51" name="Rectangle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92028" y="1617014"/>
                    <a:ext cx="418255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ZoneTexte 51"/>
                  <p:cNvSpPr txBox="1"/>
                  <p:nvPr/>
                </p:nvSpPr>
                <p:spPr>
                  <a:xfrm>
                    <a:off x="5990514" y="2200961"/>
                    <a:ext cx="1076705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fr-F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fr-F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fr-F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fr-F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oMath>
                      </m:oMathPara>
                    </a14:m>
                    <a:endParaRPr lang="fr-FR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ZoneTexte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14" y="2200961"/>
                    <a:ext cx="1076705" cy="27699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6667"/>
                    </a:stretch>
                  </a:blipFill>
                </p:spPr>
                <p:txBody>
                  <a:bodyPr/>
                  <a:lstStyle/>
                  <a:p>
                    <a:r>
                      <a:rPr lang="fr-F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ZoneTexte 60"/>
                <p:cNvSpPr txBox="1"/>
                <p:nvPr/>
              </p:nvSpPr>
              <p:spPr>
                <a:xfrm>
                  <a:off x="4167185" y="2233773"/>
                  <a:ext cx="1249685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fr-FR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fr-FR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fr-FR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fr-FR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ZoneTexte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67185" y="2233773"/>
                  <a:ext cx="1249685" cy="276999"/>
                </a:xfrm>
                <a:prstGeom prst="rect">
                  <a:avLst/>
                </a:prstGeom>
                <a:blipFill>
                  <a:blip r:embed="rId8"/>
                  <a:stretch>
                    <a:fillRect b="-2391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ZoneTexte 62"/>
              <p:cNvSpPr txBox="1"/>
              <p:nvPr/>
            </p:nvSpPr>
            <p:spPr>
              <a:xfrm>
                <a:off x="632886" y="2744534"/>
                <a:ext cx="7908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3" name="ZoneTexte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86" y="2744534"/>
                <a:ext cx="790858" cy="276999"/>
              </a:xfrm>
              <a:prstGeom prst="rect">
                <a:avLst/>
              </a:prstGeom>
              <a:blipFill>
                <a:blip r:embed="rId9"/>
                <a:stretch>
                  <a:fillRect l="-6923" r="-2308" b="-152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ZoneTexte 63"/>
              <p:cNvSpPr txBox="1"/>
              <p:nvPr/>
            </p:nvSpPr>
            <p:spPr>
              <a:xfrm>
                <a:off x="1420341" y="2606509"/>
                <a:ext cx="1423467" cy="5712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4" name="ZoneTexte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341" y="2606509"/>
                <a:ext cx="1423467" cy="5712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2748744" y="2554911"/>
                <a:ext cx="1823256" cy="6580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744" y="2554911"/>
                <a:ext cx="1823256" cy="6580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10431" y="3521908"/>
                <a:ext cx="2634246" cy="710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fr-F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fr-F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1" y="3521908"/>
                <a:ext cx="2634246" cy="7109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2483768" y="3616183"/>
                <a:ext cx="1371914" cy="610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616183"/>
                <a:ext cx="1371914" cy="61010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/>
          <p:cNvSpPr/>
          <p:nvPr/>
        </p:nvSpPr>
        <p:spPr>
          <a:xfrm>
            <a:off x="179512" y="4567174"/>
            <a:ext cx="7884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sphere with the smallest radius carries the greatest density of charges.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179512" y="5219908"/>
            <a:ext cx="5047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tip (</a:t>
            </a:r>
            <a:r>
              <a:rPr lang="en-US" i="1" dirty="0"/>
              <a:t>R</a:t>
            </a:r>
            <a:r>
              <a:rPr lang="en-US" dirty="0"/>
              <a:t> very small) carries a large charge density.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905104" y="3719460"/>
                <a:ext cx="1819024" cy="369332"/>
              </a:xfrm>
              <a:prstGeom prst="rect">
                <a:avLst/>
              </a:prstGeom>
              <a:ln w="28575">
                <a:solidFill>
                  <a:srgbClr val="1F0EF8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104" y="3719460"/>
                <a:ext cx="18190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>
                <a:solidFill>
                  <a:srgbClr val="1F0EF8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9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56AF565E-2FF9-2326-6B16-EF0619DE8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78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D0564B-DB7D-DDAE-0B96-90D1F01A7EB3}"/>
              </a:ext>
            </a:extLst>
          </p:cNvPr>
          <p:cNvSpPr txBox="1"/>
          <p:nvPr/>
        </p:nvSpPr>
        <p:spPr>
          <a:xfrm>
            <a:off x="2937462" y="1404013"/>
            <a:ext cx="516037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Tinos"/>
              </a:rPr>
              <a:t>A very pointed conductor has a large charge concentration at the point. The electric field is very strong at the point and can exert a force large enough to transfer charge on or off the conductor. </a:t>
            </a:r>
            <a:endParaRPr lang="fr-FR" dirty="0"/>
          </a:p>
        </p:txBody>
      </p:sp>
      <p:pic>
        <p:nvPicPr>
          <p:cNvPr id="1026" name="Picture 2" descr="https://upload.wikimedia.org/wikipedia/commons/thumb/d/d7/Lightning_striking_the_Eiffel_Tower_-_NOAA.jpg/800px-Lightning_striking_the_Eiffel_Tower_-_NO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2397910" cy="26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B1142AA-99F6-308A-233C-C1808697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2234712" cy="33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4DFD20E-DF5C-9545-C9CC-F53D9AA9CC90}"/>
              </a:ext>
            </a:extLst>
          </p:cNvPr>
          <p:cNvSpPr txBox="1"/>
          <p:nvPr/>
        </p:nvSpPr>
        <p:spPr>
          <a:xfrm>
            <a:off x="3080151" y="4365104"/>
            <a:ext cx="4874991" cy="1295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0" i="0" dirty="0">
                <a:effectLst/>
                <a:latin typeface="Tinos"/>
              </a:rPr>
              <a:t>Lightning rods are used to prevent the buildup of large excess charges on structures and, thus, are pointed.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9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0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5536" y="921410"/>
                <a:ext cx="7920880" cy="87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Consider an insulated conductor in electrostatic equilibrium carrying a charge Q distributed over its outer surface with </a:t>
                </a:r>
                <a:r>
                  <a:rPr lang="fr-FR" dirty="0"/>
                  <a:t>Surface charge density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fr-F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dirty="0"/>
                  <a:t>such as: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21410"/>
                <a:ext cx="7920880" cy="879664"/>
              </a:xfrm>
              <a:prstGeom prst="rect">
                <a:avLst/>
              </a:prstGeom>
              <a:blipFill>
                <a:blip r:embed="rId3"/>
                <a:stretch>
                  <a:fillRect l="-693" b="-1041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95536" y="548680"/>
            <a:ext cx="2858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I.6. </a:t>
            </a:r>
            <a:r>
              <a:rPr lang="en-US" b="1" i="1" u="sng" dirty="0"/>
              <a:t>Capacity of a conductor</a:t>
            </a:r>
            <a:r>
              <a:rPr lang="en-US" b="1" i="1" dirty="0"/>
              <a:t>:</a:t>
            </a:r>
            <a:endParaRPr lang="fr-FR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2803021" y="1845185"/>
                <a:ext cx="1226939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𝑑𝑆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021" y="1845185"/>
                <a:ext cx="1226939" cy="72654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7544" y="2463928"/>
                <a:ext cx="66967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If the charge Q increases, the density σ increases proportionally</a:t>
                </a:r>
                <a:r>
                  <a:rPr lang="fr-FR" dirty="0"/>
                  <a:t>:</a:t>
                </a:r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463928"/>
                <a:ext cx="6696744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820" t="-8197" r="-729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75140" y="2463928"/>
                <a:ext cx="9957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𝒂𝑸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5140" y="2463928"/>
                <a:ext cx="995785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39552" y="2992084"/>
            <a:ext cx="492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potential created by </a:t>
            </a:r>
            <a:r>
              <a:rPr lang="en-US" i="1" dirty="0"/>
              <a:t>Q</a:t>
            </a:r>
            <a:r>
              <a:rPr lang="en-US" dirty="0"/>
              <a:t> at a point M in space</a:t>
            </a:r>
            <a:r>
              <a:rPr lang="fr-FR" dirty="0"/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555776" y="3424132"/>
                <a:ext cx="2720873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𝑑𝑆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𝑘𝑄</m:t>
                      </m:r>
                      <m:nary>
                        <m:naryPr>
                          <m:chr m:val="∬"/>
                          <m:limLoc m:val="undOvr"/>
                          <m:subHide m:val="on"/>
                          <m:supHide m:val="on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𝑎𝑑𝑆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424132"/>
                <a:ext cx="2720873" cy="7265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8023" y="4024741"/>
                <a:ext cx="8567953" cy="1587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dirty="0"/>
                  <a:t>We deduce that the ratio between the charge and the potential to which the conductor is brought, given by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fr-FR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num>
                      <m:den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fr-FR" sz="2000" b="1" dirty="0"/>
                  <a:t>  </a:t>
                </a:r>
                <a:r>
                  <a:rPr lang="en-US" sz="2000" dirty="0"/>
                  <a:t>depends only on the geometry of the conductor</a:t>
                </a:r>
                <a:r>
                  <a:rPr lang="fr-FR" sz="2000" dirty="0"/>
                  <a:t>, </a:t>
                </a:r>
                <a:r>
                  <a:rPr lang="en-US" sz="2000" dirty="0"/>
                  <a:t>it is called </a:t>
                </a:r>
                <a:r>
                  <a:rPr lang="en-US" sz="2000" i="1" u="sng" dirty="0"/>
                  <a:t>the conductor's own capacity</a:t>
                </a:r>
                <a:r>
                  <a:rPr lang="en-US" sz="2000" dirty="0"/>
                  <a:t>.</a:t>
                </a:r>
                <a:endParaRPr lang="fr-FR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23" y="4024741"/>
                <a:ext cx="8567953" cy="1587486"/>
              </a:xfrm>
              <a:prstGeom prst="rect">
                <a:avLst/>
              </a:prstGeom>
              <a:blipFill>
                <a:blip r:embed="rId8"/>
                <a:stretch>
                  <a:fillRect l="-711" r="-711" b="-57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355976" y="5798090"/>
                <a:ext cx="13107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𝐹𝑎𝑟𝑎𝑑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5798090"/>
                <a:ext cx="1310743" cy="276999"/>
              </a:xfrm>
              <a:prstGeom prst="rect">
                <a:avLst/>
              </a:prstGeom>
              <a:blipFill>
                <a:blip r:embed="rId9"/>
                <a:stretch>
                  <a:fillRect r="-3721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3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395536" y="588872"/>
            <a:ext cx="1080119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i="1" u="sng"/>
              <a:t>Example: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403648" y="620688"/>
            <a:ext cx="756084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err="1"/>
              <a:t>Find</a:t>
            </a:r>
            <a:r>
              <a:rPr lang="fr-FR" dirty="0"/>
              <a:t> the </a:t>
            </a:r>
            <a:r>
              <a:rPr lang="fr-FR" dirty="0" err="1"/>
              <a:t>own</a:t>
            </a:r>
            <a:r>
              <a:rPr lang="fr-FR" dirty="0"/>
              <a:t> </a:t>
            </a:r>
            <a:r>
              <a:rPr lang="fr-FR" dirty="0" err="1"/>
              <a:t>capacity</a:t>
            </a:r>
            <a:r>
              <a:rPr lang="fr-FR" dirty="0"/>
              <a:t> </a:t>
            </a:r>
            <a:r>
              <a:rPr lang="en-US" dirty="0"/>
              <a:t>of a sphere of radius R carrying a charge Q</a:t>
            </a:r>
            <a:r>
              <a:rPr lang="fr-FR" dirty="0"/>
              <a:t> </a:t>
            </a:r>
            <a:r>
              <a:rPr lang="en-US" dirty="0"/>
              <a:t>uniformly distributed over its surface.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1628800"/>
            <a:ext cx="675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At a point M on the surface of the sphere, the potential is given by: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043608" y="2132856"/>
                <a:ext cx="2033377" cy="572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𝑘𝑄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    ;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132856"/>
                <a:ext cx="2033377" cy="57297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3297963" y="2106977"/>
                <a:ext cx="66447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7963" y="2106977"/>
                <a:ext cx="664476" cy="52046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875420" y="2060848"/>
                <a:ext cx="1130631" cy="8833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420" y="2060848"/>
                <a:ext cx="1130631" cy="88331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32605" y="2204950"/>
                <a:ext cx="11075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fr-F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fr-F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605" y="2204950"/>
                <a:ext cx="1107547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/>
          <p:cNvSpPr txBox="1"/>
          <p:nvPr/>
        </p:nvSpPr>
        <p:spPr>
          <a:xfrm>
            <a:off x="439405" y="2944167"/>
            <a:ext cx="6332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I.7. </a:t>
            </a:r>
            <a:r>
              <a:rPr lang="fr-FR" b="1" i="1" u="sng" dirty="0" err="1"/>
              <a:t>Potential</a:t>
            </a:r>
            <a:r>
              <a:rPr lang="fr-FR" b="1" i="1" u="sng" dirty="0"/>
              <a:t> (</a:t>
            </a:r>
            <a:r>
              <a:rPr lang="en-US" b="1" i="1" u="sng" dirty="0"/>
              <a:t>Internal) energy of an isolated charged conductor</a:t>
            </a:r>
            <a:r>
              <a:rPr lang="fr-FR" b="1" i="1" dirty="0"/>
              <a:t>: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95536" y="3356992"/>
            <a:ext cx="8136904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To bring a charge </a:t>
            </a:r>
            <a:r>
              <a:rPr lang="en-US" i="1" dirty="0"/>
              <a:t>Q</a:t>
            </a:r>
            <a:r>
              <a:rPr lang="en-US" dirty="0"/>
              <a:t> to a conductor, initially neutral, it is necessary to provide a work "W"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94105" y="4140764"/>
            <a:ext cx="8384746" cy="926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/>
              <a:t>The variation of potential energy undergone by an elementary charge</a:t>
            </a:r>
            <a:r>
              <a:rPr lang="fr-FR" dirty="0"/>
              <a:t> </a:t>
            </a:r>
            <a:r>
              <a:rPr lang="fr-FR" sz="2000" i="1" dirty="0" err="1">
                <a:latin typeface="Cambria" panose="02040503050406030204" pitchFamily="18" charset="0"/>
                <a:ea typeface="Cambria" panose="02040503050406030204" pitchFamily="18" charset="0"/>
              </a:rPr>
              <a:t>dq</a:t>
            </a:r>
            <a:r>
              <a:rPr lang="fr-FR" sz="2000" i="1" dirty="0"/>
              <a:t> </a:t>
            </a:r>
            <a:r>
              <a:rPr lang="fr-FR" dirty="0"/>
              <a:t>, </a:t>
            </a:r>
            <a:r>
              <a:rPr lang="en-US" dirty="0"/>
              <a:t>brought back from infinity (chosen as a reference of potential) to the conductor: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3647961" y="5170964"/>
                <a:ext cx="11583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𝑉𝑑𝑞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961" y="5170964"/>
                <a:ext cx="115833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737" t="-2174" r="-6316" b="-3260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94105" y="5517232"/>
            <a:ext cx="8206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The potential energy of the conductor when it reaches its full charge q is</a:t>
            </a:r>
            <a:r>
              <a:rPr lang="fr-FR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763688" y="5927458"/>
                <a:ext cx="1310230" cy="6002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𝑉𝑑𝑞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927458"/>
                <a:ext cx="1310230" cy="6002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123356" y="5874849"/>
                <a:ext cx="1272528" cy="716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f>
                            <m:fPr>
                              <m:ctrlPr>
                                <a:rPr lang="fr-FR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356" y="5874849"/>
                <a:ext cx="1272528" cy="71686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4396085" y="5950965"/>
                <a:ext cx="1421736" cy="5628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den>
                      </m:f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085" y="5950965"/>
                <a:ext cx="1421736" cy="5628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783647" y="5944770"/>
                <a:ext cx="939681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𝒒𝑽</m:t>
                      </m:r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647" y="5944770"/>
                <a:ext cx="939681" cy="6109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609272" y="5944770"/>
                <a:ext cx="105907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p>
                        <m:sSupPr>
                          <m:ctrlP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fr-FR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r-FR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9272" y="5944770"/>
                <a:ext cx="1059072" cy="61093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="" id="{C56AE5E0-BE53-16E2-E1FA-D22A41E46EDB}"/>
                  </a:ext>
                </a:extLst>
              </p:cNvPr>
              <p:cNvSpPr txBox="1"/>
              <p:nvPr/>
            </p:nvSpPr>
            <p:spPr>
              <a:xfrm>
                <a:off x="5096792" y="5030758"/>
                <a:ext cx="1373709" cy="543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With </a:t>
                </a:r>
                <a14:m>
                  <m:oMath xmlns:m="http://schemas.openxmlformats.org/officeDocument/2006/math"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fr-FR" sz="2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fr-FR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den>
                    </m:f>
                  </m:oMath>
                </a14:m>
                <a:endParaRPr lang="en-US" sz="2200" b="1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C56AE5E0-BE53-16E2-E1FA-D22A41E46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6792" y="5030758"/>
                <a:ext cx="1373709" cy="543867"/>
              </a:xfrm>
              <a:prstGeom prst="rect">
                <a:avLst/>
              </a:prstGeom>
              <a:blipFill>
                <a:blip r:embed="rId13"/>
                <a:stretch>
                  <a:fillRect l="-3556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6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  <p:bldP spid="19" grpId="0"/>
      <p:bldP spid="21" grpId="0"/>
      <p:bldP spid="22" grpId="0"/>
      <p:bldP spid="25" grpId="0"/>
      <p:bldP spid="26" grpId="0"/>
      <p:bldP spid="27" grpId="0"/>
      <p:bldP spid="28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" y="5302"/>
            <a:ext cx="9144017" cy="100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395536" y="692696"/>
            <a:ext cx="595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I.8. </a:t>
            </a:r>
            <a:r>
              <a:rPr lang="en-US" b="1" i="1" u="sng" dirty="0"/>
              <a:t>Phenomenon of influence between electrical conductors</a:t>
            </a:r>
            <a:r>
              <a:rPr lang="en-US" b="1" i="1" dirty="0"/>
              <a:t>:</a:t>
            </a:r>
            <a:endParaRPr lang="fr-FR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11560" y="1196752"/>
                <a:ext cx="7757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/>
                  <a:t>An electrical conductor is said to be neutral if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fr-F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</m:e>
                    </m:nary>
                    <m:r>
                      <a:rPr lang="fr-F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FR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fr-FR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nary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fr-FR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fr-FR" b="0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nary>
                        <m:r>
                          <a:rPr lang="fr-FR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96752"/>
                <a:ext cx="7757380" cy="369332"/>
              </a:xfrm>
              <a:prstGeom prst="rect">
                <a:avLst/>
              </a:prstGeom>
              <a:blipFill>
                <a:blip r:embed="rId3"/>
                <a:stretch>
                  <a:fillRect l="-471" t="-119672" b="-18360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611560" y="1628800"/>
            <a:ext cx="5681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 neutral conductor placed in an electric field polarizes</a:t>
            </a:r>
            <a:r>
              <a:rPr lang="fr-FR" dirty="0"/>
              <a:t>.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520" y="2060848"/>
            <a:ext cx="18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u="sng"/>
              <a:t>Partial influence:</a:t>
            </a:r>
            <a:endParaRPr lang="fr-FR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179512" y="2492896"/>
                <a:ext cx="4948342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/>
                  <a:t>Let be a neutral conductor placed in a field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492896"/>
                <a:ext cx="4948342" cy="402931"/>
              </a:xfrm>
              <a:prstGeom prst="rect">
                <a:avLst/>
              </a:prstGeom>
              <a:blipFill>
                <a:blip r:embed="rId4"/>
                <a:stretch>
                  <a:fillRect l="-739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e 11"/>
          <p:cNvSpPr/>
          <p:nvPr/>
        </p:nvSpPr>
        <p:spPr>
          <a:xfrm>
            <a:off x="6722426" y="2964345"/>
            <a:ext cx="1728192" cy="1008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171415" y="2842175"/>
            <a:ext cx="1568937" cy="0"/>
          </a:xfrm>
          <a:prstGeom prst="straightConnector1">
            <a:avLst/>
          </a:prstGeom>
          <a:ln w="22225">
            <a:solidFill>
              <a:srgbClr val="1F0EF8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7380312" y="2485411"/>
                <a:ext cx="46333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1F0EF8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solidFill>
                                <a:srgbClr val="1F0EF8"/>
                              </a:solidFill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1F0EF8"/>
                  </a:solidFill>
                </a:endParaRPr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12" y="2485411"/>
                <a:ext cx="463332" cy="310598"/>
              </a:xfrm>
              <a:prstGeom prst="rect">
                <a:avLst/>
              </a:prstGeom>
              <a:blipFill rotWithShape="0">
                <a:blip r:embed="rId5"/>
                <a:stretch>
                  <a:fillRect l="-11842" r="-3947" b="-13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6866256" y="307999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256" y="3079993"/>
                <a:ext cx="226024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6804248" y="3512041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512041"/>
                <a:ext cx="22602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6732240" y="329601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296017"/>
                <a:ext cx="226024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405" r="-540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8079126" y="3079993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26" y="3079993"/>
                <a:ext cx="226024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8194299" y="329956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299" y="3299568"/>
                <a:ext cx="226024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ZoneTexte 36"/>
              <p:cNvSpPr txBox="1"/>
              <p:nvPr/>
            </p:nvSpPr>
            <p:spPr>
              <a:xfrm>
                <a:off x="8141134" y="3509218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7" name="ZoneTexte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134" y="3509218"/>
                <a:ext cx="226024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/>
          <p:cNvSpPr txBox="1"/>
          <p:nvPr/>
        </p:nvSpPr>
        <p:spPr>
          <a:xfrm>
            <a:off x="179512" y="2915652"/>
            <a:ext cx="620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Negative charges move in the opposite direction of the field</a:t>
            </a:r>
            <a:r>
              <a:rPr lang="fr-FR" dirty="0"/>
              <a:t>.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9512" y="3284984"/>
            <a:ext cx="653166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On either side of the conductor appear positive and negative charges in equal quantities.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175915" y="4083623"/>
                <a:ext cx="8881847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fr-FR" dirty="0"/>
                  <a:t>A new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dirty="0"/>
                  <a:t>, </a:t>
                </a:r>
                <a:r>
                  <a:rPr lang="en-US" dirty="0"/>
                  <a:t>due to this distribution of charges, is created and comes to superimpose the field</a:t>
                </a:r>
                <a:r>
                  <a:rPr lang="fr-F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r>
                  <a:rPr lang="fr-FR" dirty="0"/>
                  <a:t>.  </a:t>
                </a: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15" y="4083623"/>
                <a:ext cx="8881847" cy="713529"/>
              </a:xfrm>
              <a:prstGeom prst="rect">
                <a:avLst/>
              </a:prstGeom>
              <a:blipFill>
                <a:blip r:embed="rId12"/>
                <a:stretch>
                  <a:fillRect l="-480" b="-128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avec flèche 40"/>
          <p:cNvCxnSpPr/>
          <p:nvPr/>
        </p:nvCxnSpPr>
        <p:spPr>
          <a:xfrm>
            <a:off x="7110023" y="3468401"/>
            <a:ext cx="1031111" cy="0"/>
          </a:xfrm>
          <a:prstGeom prst="straightConnector1">
            <a:avLst/>
          </a:prstGeom>
          <a:ln w="22225">
            <a:solidFill>
              <a:srgbClr val="FF0000"/>
            </a:solidFill>
            <a:headEnd type="stealth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403530" y="3094551"/>
                <a:ext cx="44409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530" y="3094551"/>
                <a:ext cx="444096" cy="402931"/>
              </a:xfrm>
              <a:prstGeom prst="rect">
                <a:avLst/>
              </a:prstGeom>
              <a:blipFill rotWithShape="0">
                <a:blip r:embed="rId13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79512" y="4719419"/>
                <a:ext cx="8616886" cy="500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q"/>
                </a:pPr>
                <a:r>
                  <a:rPr lang="en-US" dirty="0"/>
                  <a:t>Inside the conductor, the charges do not stop moving until the field</a:t>
                </a:r>
                <a:r>
                  <a:rPr lang="fr-FR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fr-F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fr-F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19419"/>
                <a:ext cx="8616886" cy="500843"/>
              </a:xfrm>
              <a:prstGeom prst="rect">
                <a:avLst/>
              </a:prstGeom>
              <a:blipFill>
                <a:blip r:embed="rId14"/>
                <a:stretch>
                  <a:fillRect l="-424" b="-195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720009" y="5318792"/>
                <a:ext cx="5614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fr-FR" dirty="0"/>
                  <a:t> </a:t>
                </a:r>
                <a:r>
                  <a:rPr lang="en-US" dirty="0"/>
                  <a:t>The conductor is again in equilibrium in a polarized state</a:t>
                </a:r>
                <a:endParaRPr lang="fr-FR" dirty="0"/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9" y="5318792"/>
                <a:ext cx="5614101" cy="276999"/>
              </a:xfrm>
              <a:prstGeom prst="rect">
                <a:avLst/>
              </a:prstGeom>
              <a:blipFill>
                <a:blip r:embed="rId15"/>
                <a:stretch>
                  <a:fillRect l="-1086" t="-28889" r="-1954" b="-5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ZoneTexte 41"/>
          <p:cNvSpPr txBox="1"/>
          <p:nvPr/>
        </p:nvSpPr>
        <p:spPr>
          <a:xfrm>
            <a:off x="175914" y="5661248"/>
            <a:ext cx="871656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/>
              <a:t>The charge is not varied, there has been a modification in the distribution</a:t>
            </a:r>
            <a:r>
              <a:rPr lang="fr-FR" dirty="0"/>
              <a:t> of the charge.</a:t>
            </a:r>
          </a:p>
        </p:txBody>
      </p:sp>
    </p:spTree>
    <p:extLst>
      <p:ext uri="{BB962C8B-B14F-4D97-AF65-F5344CB8AC3E}">
        <p14:creationId xmlns:p14="http://schemas.microsoft.com/office/powerpoint/2010/main" val="9918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 animBg="1"/>
      <p:bldP spid="21" grpId="0"/>
      <p:bldP spid="22" grpId="0"/>
      <p:bldP spid="32" grpId="0"/>
      <p:bldP spid="33" grpId="0"/>
      <p:bldP spid="34" grpId="0"/>
      <p:bldP spid="35" grpId="0"/>
      <p:bldP spid="37" grpId="0"/>
      <p:bldP spid="23" grpId="0"/>
      <p:bldP spid="38" grpId="0"/>
      <p:bldP spid="39" grpId="0"/>
      <p:bldP spid="26" grpId="0"/>
      <p:bldP spid="30" grpId="0"/>
      <p:bldP spid="31" grpId="0"/>
      <p:bldP spid="4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10975</TotalTime>
  <Words>1900</Words>
  <Application>Microsoft Office PowerPoint</Application>
  <PresentationFormat>Affichage à l'écran (4:3)</PresentationFormat>
  <Paragraphs>671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Times New Roman</vt:lpstr>
      <vt:lpstr>Tinos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 : Rappels Mathématiques</dc:title>
  <dc:creator>Dash</dc:creator>
  <cp:lastModifiedBy>uw</cp:lastModifiedBy>
  <cp:revision>734</cp:revision>
  <dcterms:created xsi:type="dcterms:W3CDTF">2021-09-12T10:55:09Z</dcterms:created>
  <dcterms:modified xsi:type="dcterms:W3CDTF">2024-03-26T04:13:54Z</dcterms:modified>
</cp:coreProperties>
</file>