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90" r:id="rId2"/>
    <p:sldId id="302" r:id="rId3"/>
    <p:sldId id="303" r:id="rId4"/>
    <p:sldId id="292" r:id="rId5"/>
    <p:sldId id="300" r:id="rId6"/>
    <p:sldId id="301" r:id="rId7"/>
    <p:sldId id="293" r:id="rId8"/>
    <p:sldId id="294" r:id="rId9"/>
    <p:sldId id="295" r:id="rId10"/>
    <p:sldId id="296" r:id="rId11"/>
    <p:sldId id="297" r:id="rId12"/>
    <p:sldId id="298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ompte Microsoft" initials="CM" lastIdx="2" clrIdx="0">
    <p:extLst>
      <p:ext uri="{19B8F6BF-5375-455C-9EA6-DF929625EA0E}">
        <p15:presenceInfo xmlns:p15="http://schemas.microsoft.com/office/powerpoint/2012/main" xmlns="" userId="4db731caa2d227f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0EF8"/>
    <a:srgbClr val="008000"/>
    <a:srgbClr val="040113"/>
    <a:srgbClr val="FF0066"/>
    <a:srgbClr val="990033"/>
    <a:srgbClr val="0000CC"/>
    <a:srgbClr val="3BCB61"/>
    <a:srgbClr val="C3362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4" autoAdjust="0"/>
    <p:restoredTop sz="94638" autoAdjust="0"/>
  </p:normalViewPr>
  <p:slideViewPr>
    <p:cSldViewPr>
      <p:cViewPr varScale="1">
        <p:scale>
          <a:sx n="115" d="100"/>
          <a:sy n="115" d="100"/>
        </p:scale>
        <p:origin x="-1530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6219EC-473B-4B43-A9FB-21D3CB69AAAF}" type="datetimeFigureOut">
              <a:rPr lang="fr-FR" smtClean="0"/>
              <a:pPr/>
              <a:t>27/03/2024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A87698-E2BF-4BE0-A539-626481D2ABC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6782026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B2744-5189-43D3-B103-7650ADD5F3C4}" type="datetimeFigureOut">
              <a:rPr lang="fr-FR" smtClean="0"/>
              <a:pPr/>
              <a:t>27/03/2024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0375C-C565-4BE2-AECB-161233A5250D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B2744-5189-43D3-B103-7650ADD5F3C4}" type="datetimeFigureOut">
              <a:rPr lang="fr-FR" smtClean="0"/>
              <a:pPr/>
              <a:t>27/03/2024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0375C-C565-4BE2-AECB-161233A5250D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B2744-5189-43D3-B103-7650ADD5F3C4}" type="datetimeFigureOut">
              <a:rPr lang="fr-FR" smtClean="0"/>
              <a:pPr/>
              <a:t>27/03/2024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0375C-C565-4BE2-AECB-161233A5250D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B2744-5189-43D3-B103-7650ADD5F3C4}" type="datetimeFigureOut">
              <a:rPr lang="fr-FR" smtClean="0"/>
              <a:pPr/>
              <a:t>27/03/2024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0375C-C565-4BE2-AECB-161233A5250D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B2744-5189-43D3-B103-7650ADD5F3C4}" type="datetimeFigureOut">
              <a:rPr lang="fr-FR" smtClean="0"/>
              <a:pPr/>
              <a:t>27/03/2024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0375C-C565-4BE2-AECB-161233A5250D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B2744-5189-43D3-B103-7650ADD5F3C4}" type="datetimeFigureOut">
              <a:rPr lang="fr-FR" smtClean="0"/>
              <a:pPr/>
              <a:t>27/03/2024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0375C-C565-4BE2-AECB-161233A5250D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B2744-5189-43D3-B103-7650ADD5F3C4}" type="datetimeFigureOut">
              <a:rPr lang="fr-FR" smtClean="0"/>
              <a:pPr/>
              <a:t>27/03/2024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0375C-C565-4BE2-AECB-161233A5250D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B2744-5189-43D3-B103-7650ADD5F3C4}" type="datetimeFigureOut">
              <a:rPr lang="fr-FR" smtClean="0"/>
              <a:pPr/>
              <a:t>27/03/2024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0375C-C565-4BE2-AECB-161233A5250D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B2744-5189-43D3-B103-7650ADD5F3C4}" type="datetimeFigureOut">
              <a:rPr lang="fr-FR" smtClean="0"/>
              <a:pPr/>
              <a:t>27/03/2024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0375C-C565-4BE2-AECB-161233A5250D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B2744-5189-43D3-B103-7650ADD5F3C4}" type="datetimeFigureOut">
              <a:rPr lang="fr-FR" smtClean="0"/>
              <a:pPr/>
              <a:t>27/03/2024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0375C-C565-4BE2-AECB-161233A5250D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B2744-5189-43D3-B103-7650ADD5F3C4}" type="datetimeFigureOut">
              <a:rPr lang="fr-FR" smtClean="0"/>
              <a:pPr/>
              <a:t>27/03/2024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0375C-C565-4BE2-AECB-161233A5250D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EB2744-5189-43D3-B103-7650ADD5F3C4}" type="datetimeFigureOut">
              <a:rPr lang="fr-FR" smtClean="0"/>
              <a:pPr/>
              <a:t>27/03/2024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30375C-C565-4BE2-AECB-161233A5250D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7.png"/><Relationship Id="rId13" Type="http://schemas.openxmlformats.org/officeDocument/2006/relationships/image" Target="../media/image112.png"/><Relationship Id="rId18" Type="http://schemas.openxmlformats.org/officeDocument/2006/relationships/image" Target="../media/image117.png"/><Relationship Id="rId3" Type="http://schemas.openxmlformats.org/officeDocument/2006/relationships/image" Target="../media/image102.png"/><Relationship Id="rId7" Type="http://schemas.openxmlformats.org/officeDocument/2006/relationships/image" Target="../media/image106.png"/><Relationship Id="rId12" Type="http://schemas.openxmlformats.org/officeDocument/2006/relationships/image" Target="../media/image111.png"/><Relationship Id="rId17" Type="http://schemas.openxmlformats.org/officeDocument/2006/relationships/image" Target="../media/image116.png"/><Relationship Id="rId2" Type="http://schemas.openxmlformats.org/officeDocument/2006/relationships/image" Target="../media/image1.jpeg"/><Relationship Id="rId16" Type="http://schemas.openxmlformats.org/officeDocument/2006/relationships/image" Target="../media/image1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5.png"/><Relationship Id="rId11" Type="http://schemas.openxmlformats.org/officeDocument/2006/relationships/image" Target="../media/image110.png"/><Relationship Id="rId5" Type="http://schemas.openxmlformats.org/officeDocument/2006/relationships/image" Target="../media/image104.png"/><Relationship Id="rId15" Type="http://schemas.openxmlformats.org/officeDocument/2006/relationships/image" Target="../media/image114.png"/><Relationship Id="rId10" Type="http://schemas.openxmlformats.org/officeDocument/2006/relationships/image" Target="../media/image109.png"/><Relationship Id="rId19" Type="http://schemas.openxmlformats.org/officeDocument/2006/relationships/image" Target="../media/image118.png"/><Relationship Id="rId4" Type="http://schemas.openxmlformats.org/officeDocument/2006/relationships/image" Target="../media/image103.png"/><Relationship Id="rId9" Type="http://schemas.openxmlformats.org/officeDocument/2006/relationships/image" Target="../media/image108.png"/><Relationship Id="rId14" Type="http://schemas.openxmlformats.org/officeDocument/2006/relationships/image" Target="../media/image11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4.png"/><Relationship Id="rId13" Type="http://schemas.openxmlformats.org/officeDocument/2006/relationships/image" Target="../media/image129.png"/><Relationship Id="rId18" Type="http://schemas.openxmlformats.org/officeDocument/2006/relationships/image" Target="../media/image134.png"/><Relationship Id="rId3" Type="http://schemas.openxmlformats.org/officeDocument/2006/relationships/image" Target="../media/image119.png"/><Relationship Id="rId21" Type="http://schemas.openxmlformats.org/officeDocument/2006/relationships/image" Target="../media/image137.png"/><Relationship Id="rId7" Type="http://schemas.openxmlformats.org/officeDocument/2006/relationships/image" Target="../media/image123.png"/><Relationship Id="rId12" Type="http://schemas.openxmlformats.org/officeDocument/2006/relationships/image" Target="../media/image128.png"/><Relationship Id="rId17" Type="http://schemas.openxmlformats.org/officeDocument/2006/relationships/image" Target="../media/image133.png"/><Relationship Id="rId2" Type="http://schemas.openxmlformats.org/officeDocument/2006/relationships/image" Target="../media/image1.jpeg"/><Relationship Id="rId16" Type="http://schemas.openxmlformats.org/officeDocument/2006/relationships/image" Target="../media/image132.png"/><Relationship Id="rId20" Type="http://schemas.openxmlformats.org/officeDocument/2006/relationships/image" Target="../media/image13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2.png"/><Relationship Id="rId11" Type="http://schemas.openxmlformats.org/officeDocument/2006/relationships/image" Target="../media/image127.png"/><Relationship Id="rId5" Type="http://schemas.openxmlformats.org/officeDocument/2006/relationships/image" Target="../media/image121.png"/><Relationship Id="rId15" Type="http://schemas.openxmlformats.org/officeDocument/2006/relationships/image" Target="../media/image131.png"/><Relationship Id="rId10" Type="http://schemas.openxmlformats.org/officeDocument/2006/relationships/image" Target="../media/image126.png"/><Relationship Id="rId19" Type="http://schemas.openxmlformats.org/officeDocument/2006/relationships/image" Target="../media/image135.png"/><Relationship Id="rId4" Type="http://schemas.openxmlformats.org/officeDocument/2006/relationships/image" Target="../media/image120.png"/><Relationship Id="rId9" Type="http://schemas.openxmlformats.org/officeDocument/2006/relationships/image" Target="../media/image125.png"/><Relationship Id="rId14" Type="http://schemas.openxmlformats.org/officeDocument/2006/relationships/image" Target="../media/image130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3.png"/><Relationship Id="rId13" Type="http://schemas.openxmlformats.org/officeDocument/2006/relationships/image" Target="../media/image148.png"/><Relationship Id="rId3" Type="http://schemas.openxmlformats.org/officeDocument/2006/relationships/image" Target="../media/image139.png"/><Relationship Id="rId7" Type="http://schemas.openxmlformats.org/officeDocument/2006/relationships/image" Target="../media/image142.png"/><Relationship Id="rId12" Type="http://schemas.openxmlformats.org/officeDocument/2006/relationships/image" Target="../media/image147.png"/><Relationship Id="rId2" Type="http://schemas.openxmlformats.org/officeDocument/2006/relationships/image" Target="../media/image1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1.png"/><Relationship Id="rId11" Type="http://schemas.openxmlformats.org/officeDocument/2006/relationships/image" Target="../media/image146.png"/><Relationship Id="rId5" Type="http://schemas.openxmlformats.org/officeDocument/2006/relationships/image" Target="../media/image1.jpeg"/><Relationship Id="rId15" Type="http://schemas.openxmlformats.org/officeDocument/2006/relationships/image" Target="../media/image150.png"/><Relationship Id="rId10" Type="http://schemas.openxmlformats.org/officeDocument/2006/relationships/image" Target="../media/image145.png"/><Relationship Id="rId4" Type="http://schemas.openxmlformats.org/officeDocument/2006/relationships/image" Target="../media/image140.png"/><Relationship Id="rId9" Type="http://schemas.openxmlformats.org/officeDocument/2006/relationships/image" Target="../media/image144.png"/><Relationship Id="rId14" Type="http://schemas.openxmlformats.org/officeDocument/2006/relationships/image" Target="../media/image14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24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12" Type="http://schemas.openxmlformats.org/officeDocument/2006/relationships/image" Target="../media/image23.png"/><Relationship Id="rId2" Type="http://schemas.openxmlformats.org/officeDocument/2006/relationships/image" Target="../media/image14.png"/><Relationship Id="rId16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11" Type="http://schemas.openxmlformats.org/officeDocument/2006/relationships/image" Target="../media/image22.png"/><Relationship Id="rId5" Type="http://schemas.openxmlformats.org/officeDocument/2006/relationships/image" Target="../media/image17.png"/><Relationship Id="rId15" Type="http://schemas.openxmlformats.org/officeDocument/2006/relationships/image" Target="../media/image26.png"/><Relationship Id="rId10" Type="http://schemas.openxmlformats.org/officeDocument/2006/relationships/image" Target="../media/image21.png"/><Relationship Id="rId4" Type="http://schemas.openxmlformats.org/officeDocument/2006/relationships/image" Target="../media/image16.png"/><Relationship Id="rId9" Type="http://schemas.openxmlformats.org/officeDocument/2006/relationships/image" Target="../media/image1.jpeg"/><Relationship Id="rId14" Type="http://schemas.openxmlformats.org/officeDocument/2006/relationships/image" Target="../media/image2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13" Type="http://schemas.openxmlformats.org/officeDocument/2006/relationships/image" Target="../media/image38.pn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12" Type="http://schemas.openxmlformats.org/officeDocument/2006/relationships/image" Target="../media/image3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11" Type="http://schemas.openxmlformats.org/officeDocument/2006/relationships/image" Target="../media/image36.png"/><Relationship Id="rId5" Type="http://schemas.openxmlformats.org/officeDocument/2006/relationships/image" Target="../media/image30.png"/><Relationship Id="rId10" Type="http://schemas.openxmlformats.org/officeDocument/2006/relationships/image" Target="../media/image35.png"/><Relationship Id="rId4" Type="http://schemas.openxmlformats.org/officeDocument/2006/relationships/image" Target="../media/image29.png"/><Relationship Id="rId9" Type="http://schemas.openxmlformats.org/officeDocument/2006/relationships/image" Target="../media/image34.png"/><Relationship Id="rId14" Type="http://schemas.openxmlformats.org/officeDocument/2006/relationships/image" Target="../media/image3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13" Type="http://schemas.openxmlformats.org/officeDocument/2006/relationships/image" Target="../media/image50.png"/><Relationship Id="rId18" Type="http://schemas.openxmlformats.org/officeDocument/2006/relationships/image" Target="../media/image55.png"/><Relationship Id="rId3" Type="http://schemas.openxmlformats.org/officeDocument/2006/relationships/image" Target="../media/image40.png"/><Relationship Id="rId7" Type="http://schemas.openxmlformats.org/officeDocument/2006/relationships/image" Target="../media/image44.png"/><Relationship Id="rId12" Type="http://schemas.openxmlformats.org/officeDocument/2006/relationships/image" Target="../media/image49.png"/><Relationship Id="rId17" Type="http://schemas.openxmlformats.org/officeDocument/2006/relationships/image" Target="../media/image54.png"/><Relationship Id="rId2" Type="http://schemas.openxmlformats.org/officeDocument/2006/relationships/image" Target="../media/image1.jpeg"/><Relationship Id="rId16" Type="http://schemas.openxmlformats.org/officeDocument/2006/relationships/image" Target="../media/image5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png"/><Relationship Id="rId11" Type="http://schemas.openxmlformats.org/officeDocument/2006/relationships/image" Target="../media/image48.png"/><Relationship Id="rId5" Type="http://schemas.openxmlformats.org/officeDocument/2006/relationships/image" Target="../media/image42.png"/><Relationship Id="rId15" Type="http://schemas.openxmlformats.org/officeDocument/2006/relationships/image" Target="../media/image52.png"/><Relationship Id="rId10" Type="http://schemas.openxmlformats.org/officeDocument/2006/relationships/image" Target="../media/image47.png"/><Relationship Id="rId4" Type="http://schemas.openxmlformats.org/officeDocument/2006/relationships/image" Target="../media/image41.png"/><Relationship Id="rId9" Type="http://schemas.openxmlformats.org/officeDocument/2006/relationships/image" Target="../media/image46.png"/><Relationship Id="rId14" Type="http://schemas.openxmlformats.org/officeDocument/2006/relationships/image" Target="../media/image5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png"/><Relationship Id="rId13" Type="http://schemas.openxmlformats.org/officeDocument/2006/relationships/image" Target="../media/image61.png"/><Relationship Id="rId18" Type="http://schemas.openxmlformats.org/officeDocument/2006/relationships/image" Target="../media/image66.png"/><Relationship Id="rId3" Type="http://schemas.openxmlformats.org/officeDocument/2006/relationships/image" Target="../media/image56.png"/><Relationship Id="rId7" Type="http://schemas.openxmlformats.org/officeDocument/2006/relationships/image" Target="../media/image39.png"/><Relationship Id="rId12" Type="http://schemas.openxmlformats.org/officeDocument/2006/relationships/image" Target="../media/image60.png"/><Relationship Id="rId17" Type="http://schemas.openxmlformats.org/officeDocument/2006/relationships/image" Target="../media/image65.png"/><Relationship Id="rId2" Type="http://schemas.openxmlformats.org/officeDocument/2006/relationships/image" Target="../media/image28.png"/><Relationship Id="rId16" Type="http://schemas.openxmlformats.org/officeDocument/2006/relationships/image" Target="../media/image6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11" Type="http://schemas.openxmlformats.org/officeDocument/2006/relationships/image" Target="../media/image59.png"/><Relationship Id="rId5" Type="http://schemas.openxmlformats.org/officeDocument/2006/relationships/image" Target="../media/image36.png"/><Relationship Id="rId15" Type="http://schemas.openxmlformats.org/officeDocument/2006/relationships/image" Target="../media/image63.png"/><Relationship Id="rId10" Type="http://schemas.openxmlformats.org/officeDocument/2006/relationships/image" Target="../media/image58.png"/><Relationship Id="rId4" Type="http://schemas.openxmlformats.org/officeDocument/2006/relationships/image" Target="../media/image35.png"/><Relationship Id="rId9" Type="http://schemas.openxmlformats.org/officeDocument/2006/relationships/image" Target="../media/image1.jpeg"/><Relationship Id="rId14" Type="http://schemas.openxmlformats.org/officeDocument/2006/relationships/image" Target="../media/image6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0.png"/><Relationship Id="rId5" Type="http://schemas.openxmlformats.org/officeDocument/2006/relationships/image" Target="../media/image69.png"/><Relationship Id="rId4" Type="http://schemas.openxmlformats.org/officeDocument/2006/relationships/image" Target="../media/image6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6.png"/><Relationship Id="rId13" Type="http://schemas.openxmlformats.org/officeDocument/2006/relationships/image" Target="../media/image81.png"/><Relationship Id="rId3" Type="http://schemas.openxmlformats.org/officeDocument/2006/relationships/image" Target="../media/image71.png"/><Relationship Id="rId7" Type="http://schemas.openxmlformats.org/officeDocument/2006/relationships/image" Target="../media/image75.png"/><Relationship Id="rId12" Type="http://schemas.openxmlformats.org/officeDocument/2006/relationships/image" Target="../media/image80.png"/><Relationship Id="rId17" Type="http://schemas.openxmlformats.org/officeDocument/2006/relationships/image" Target="../media/image85.png"/><Relationship Id="rId2" Type="http://schemas.openxmlformats.org/officeDocument/2006/relationships/image" Target="../media/image1.jpeg"/><Relationship Id="rId16" Type="http://schemas.openxmlformats.org/officeDocument/2006/relationships/image" Target="../media/image8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4.png"/><Relationship Id="rId11" Type="http://schemas.openxmlformats.org/officeDocument/2006/relationships/image" Target="../media/image79.png"/><Relationship Id="rId5" Type="http://schemas.openxmlformats.org/officeDocument/2006/relationships/image" Target="../media/image73.png"/><Relationship Id="rId15" Type="http://schemas.openxmlformats.org/officeDocument/2006/relationships/image" Target="../media/image83.png"/><Relationship Id="rId10" Type="http://schemas.openxmlformats.org/officeDocument/2006/relationships/image" Target="../media/image78.png"/><Relationship Id="rId4" Type="http://schemas.openxmlformats.org/officeDocument/2006/relationships/image" Target="../media/image72.png"/><Relationship Id="rId9" Type="http://schemas.openxmlformats.org/officeDocument/2006/relationships/image" Target="../media/image77.png"/><Relationship Id="rId14" Type="http://schemas.openxmlformats.org/officeDocument/2006/relationships/image" Target="../media/image8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1.png"/><Relationship Id="rId13" Type="http://schemas.openxmlformats.org/officeDocument/2006/relationships/image" Target="../media/image96.png"/><Relationship Id="rId18" Type="http://schemas.openxmlformats.org/officeDocument/2006/relationships/image" Target="../media/image101.png"/><Relationship Id="rId3" Type="http://schemas.openxmlformats.org/officeDocument/2006/relationships/image" Target="../media/image86.png"/><Relationship Id="rId7" Type="http://schemas.openxmlformats.org/officeDocument/2006/relationships/image" Target="../media/image90.png"/><Relationship Id="rId12" Type="http://schemas.openxmlformats.org/officeDocument/2006/relationships/image" Target="../media/image95.png"/><Relationship Id="rId17" Type="http://schemas.openxmlformats.org/officeDocument/2006/relationships/image" Target="../media/image100.png"/><Relationship Id="rId2" Type="http://schemas.openxmlformats.org/officeDocument/2006/relationships/image" Target="../media/image1.jpeg"/><Relationship Id="rId16" Type="http://schemas.openxmlformats.org/officeDocument/2006/relationships/image" Target="../media/image9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9.png"/><Relationship Id="rId11" Type="http://schemas.openxmlformats.org/officeDocument/2006/relationships/image" Target="../media/image94.png"/><Relationship Id="rId5" Type="http://schemas.openxmlformats.org/officeDocument/2006/relationships/image" Target="../media/image88.png"/><Relationship Id="rId15" Type="http://schemas.openxmlformats.org/officeDocument/2006/relationships/image" Target="../media/image98.png"/><Relationship Id="rId10" Type="http://schemas.openxmlformats.org/officeDocument/2006/relationships/image" Target="../media/image93.png"/><Relationship Id="rId4" Type="http://schemas.openxmlformats.org/officeDocument/2006/relationships/image" Target="../media/image87.png"/><Relationship Id="rId9" Type="http://schemas.openxmlformats.org/officeDocument/2006/relationships/image" Target="../media/image92.png"/><Relationship Id="rId14" Type="http://schemas.openxmlformats.org/officeDocument/2006/relationships/image" Target="../media/image9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37" y="5302"/>
            <a:ext cx="9144017" cy="1009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3131840" y="260648"/>
            <a:ext cx="2442656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600" b="1" i="1" u="sng" dirty="0" err="1">
                <a:ea typeface="Calibri" panose="020F0502020204030204" pitchFamily="34" charset="0"/>
              </a:rPr>
              <a:t>Chapter</a:t>
            </a:r>
            <a:r>
              <a:rPr lang="fr-FR" sz="2600" b="1" i="1" u="sng" dirty="0">
                <a:ea typeface="Calibri" panose="020F0502020204030204" pitchFamily="34" charset="0"/>
              </a:rPr>
              <a:t> I: Part II</a:t>
            </a:r>
            <a:endParaRPr lang="fr-FR" sz="2600" i="1" u="sng" dirty="0"/>
          </a:p>
        </p:txBody>
      </p:sp>
      <p:sp>
        <p:nvSpPr>
          <p:cNvPr id="6" name="ZoneTexte 5"/>
          <p:cNvSpPr txBox="1"/>
          <p:nvPr/>
        </p:nvSpPr>
        <p:spPr>
          <a:xfrm>
            <a:off x="330917" y="836712"/>
            <a:ext cx="68407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i="1" u="sng" dirty="0"/>
              <a:t>I. </a:t>
            </a:r>
            <a:r>
              <a:rPr lang="fr-FR" sz="2000" b="1" i="1" u="sng" dirty="0" err="1"/>
              <a:t>Electrostatic</a:t>
            </a:r>
            <a:r>
              <a:rPr lang="fr-FR" sz="2000" b="1" i="1" u="sng" dirty="0"/>
              <a:t> Field Flux- </a:t>
            </a:r>
            <a:r>
              <a:rPr lang="fr-FR" sz="2000" b="1" i="1" u="sng" dirty="0" err="1"/>
              <a:t>Gauss’s</a:t>
            </a:r>
            <a:r>
              <a:rPr lang="fr-FR" sz="2000" b="1" i="1" u="sng" dirty="0"/>
              <a:t> Law:</a:t>
            </a:r>
          </a:p>
        </p:txBody>
      </p:sp>
      <p:sp>
        <p:nvSpPr>
          <p:cNvPr id="3" name="Rectangle 2"/>
          <p:cNvSpPr/>
          <p:nvPr/>
        </p:nvSpPr>
        <p:spPr>
          <a:xfrm>
            <a:off x="303621" y="1331476"/>
            <a:ext cx="28821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i="1" u="sng">
                <a:solidFill>
                  <a:srgbClr val="000000"/>
                </a:solidFill>
              </a:rPr>
              <a:t>Representation of a surface:</a:t>
            </a:r>
            <a:endParaRPr lang="fr-FR" i="1" u="sng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9" name="Rectangle 8"/>
              <p:cNvSpPr/>
              <p:nvPr/>
            </p:nvSpPr>
            <p:spPr>
              <a:xfrm>
                <a:off x="251520" y="1700808"/>
                <a:ext cx="8815983" cy="93358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An elementary surface (dS) is represented by a vector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fr-FR" b="0" i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d</m:t>
                    </m:r>
                    <m:acc>
                      <m:accPr>
                        <m:chr m:val="⃗"/>
                        <m:ctrlPr>
                          <a:rPr lang="fr-FR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r-FR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</m:acc>
                  </m:oMath>
                </a14:m>
                <a:r>
                  <a:rPr lang="fr-FR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/>
                </a:r>
                <a:r>
                  <a:rPr lang="en-US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perpendicular to this surface and whose modulus is equal to the area of this surface.</a:t>
                </a:r>
                <a:endParaRPr lang="fr-FR" dirty="0"/>
              </a:p>
            </p:txBody>
          </p:sp>
        </mc:Choice>
        <mc:Fallback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1700808"/>
                <a:ext cx="8815983" cy="933589"/>
              </a:xfrm>
              <a:prstGeom prst="rect">
                <a:avLst/>
              </a:prstGeom>
              <a:blipFill>
                <a:blip r:embed="rId3"/>
                <a:stretch>
                  <a:fillRect l="-553" b="-980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8" name="ZoneTexte 17"/>
              <p:cNvSpPr txBox="1"/>
              <p:nvPr/>
            </p:nvSpPr>
            <p:spPr>
              <a:xfrm>
                <a:off x="6940997" y="2393407"/>
                <a:ext cx="312265" cy="3179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𝑑𝑆</m:t>
                          </m:r>
                        </m:e>
                      </m:acc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18" name="ZoneTexte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0997" y="2393407"/>
                <a:ext cx="312265" cy="317972"/>
              </a:xfrm>
              <a:prstGeom prst="rect">
                <a:avLst/>
              </a:prstGeom>
              <a:blipFill>
                <a:blip r:embed="rId4"/>
                <a:stretch>
                  <a:fillRect l="-19608" r="-15686" b="-769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20" name="ZoneTexte 19"/>
              <p:cNvSpPr txBox="1"/>
              <p:nvPr/>
            </p:nvSpPr>
            <p:spPr>
              <a:xfrm>
                <a:off x="1537604" y="2816519"/>
                <a:ext cx="1019190" cy="3124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𝑑</m:t>
                      </m:r>
                      <m:acc>
                        <m:accPr>
                          <m:chr m:val="⃗"/>
                          <m:ctrlPr>
                            <a:rPr lang="fr-FR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</m:acc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𝑑𝑆</m:t>
                      </m:r>
                      <m:acc>
                        <m:accPr>
                          <m:chr m:val="⃗"/>
                          <m:ctrlPr>
                            <a:rPr lang="fr-FR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acc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20" name="ZoneTexte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7604" y="2816519"/>
                <a:ext cx="1019190" cy="312458"/>
              </a:xfrm>
              <a:prstGeom prst="rect">
                <a:avLst/>
              </a:prstGeom>
              <a:blipFill rotWithShape="0">
                <a:blip r:embed="rId5"/>
                <a:stretch>
                  <a:fillRect l="-5389" t="-43137" r="-2994" b="-784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1" name="Image 2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64232" y="4783424"/>
            <a:ext cx="1679580" cy="11850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xmlns="" Requires="a14">
          <p:sp>
            <p:nvSpPr>
              <p:cNvPr id="2" name="ZoneTexte 1"/>
              <p:cNvSpPr txBox="1"/>
              <p:nvPr/>
            </p:nvSpPr>
            <p:spPr>
              <a:xfrm>
                <a:off x="535127" y="3840855"/>
                <a:ext cx="5804474" cy="5092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285750" indent="-285750">
                  <a:lnSpc>
                    <a:spcPct val="150000"/>
                  </a:lnSpc>
                  <a:buFont typeface="Wingdings" panose="05000000000000000000" pitchFamily="2" charset="2"/>
                  <a:buChar char="q"/>
                </a:pPr>
                <a:r>
                  <a:rPr lang="fr-FR" dirty="0"/>
                  <a:t>For a </a:t>
                </a:r>
                <a:r>
                  <a:rPr lang="fr-FR" dirty="0" err="1"/>
                  <a:t>closed</a:t>
                </a:r>
                <a:r>
                  <a:rPr lang="fr-FR" dirty="0"/>
                  <a:t> surface, </a:t>
                </a:r>
                <a:r>
                  <a:rPr lang="en-US" dirty="0"/>
                  <a:t>The vector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fr-FR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fr-FR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d</m:t>
                        </m:r>
                        <m:r>
                          <a:rPr lang="fr-FR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</m:acc>
                  </m:oMath>
                </a14:m>
                <a:r>
                  <a:rPr lang="en-US" dirty="0"/>
                  <a:t> is oriented outward.</a:t>
                </a:r>
                <a:r>
                  <a:rPr lang="fr-FR" dirty="0"/>
                  <a:t>. </a:t>
                </a:r>
              </a:p>
            </p:txBody>
          </p:sp>
        </mc:Choice>
        <mc:Fallback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127" y="3840855"/>
                <a:ext cx="5804474" cy="509242"/>
              </a:xfrm>
              <a:prstGeom prst="rect">
                <a:avLst/>
              </a:prstGeom>
              <a:blipFill>
                <a:blip r:embed="rId7"/>
                <a:stretch>
                  <a:fillRect l="-735" b="-1785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Groupe 6"/>
          <p:cNvGrpSpPr/>
          <p:nvPr/>
        </p:nvGrpSpPr>
        <p:grpSpPr>
          <a:xfrm>
            <a:off x="6446236" y="3159024"/>
            <a:ext cx="1078092" cy="413992"/>
            <a:chOff x="7524328" y="2060848"/>
            <a:chExt cx="1451642" cy="846974"/>
          </a:xfrm>
          <a:pattFill prst="pct20">
            <a:fgClr>
              <a:schemeClr val="tx1"/>
            </a:fgClr>
            <a:bgClr>
              <a:schemeClr val="bg1"/>
            </a:bgClr>
          </a:pattFill>
        </p:grpSpPr>
        <p:sp>
          <p:nvSpPr>
            <p:cNvPr id="13" name="Ellipse 12"/>
            <p:cNvSpPr/>
            <p:nvPr/>
          </p:nvSpPr>
          <p:spPr>
            <a:xfrm>
              <a:off x="7524328" y="2060848"/>
              <a:ext cx="1368152" cy="648072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34" name="ZoneTexte 33"/>
                <p:cNvSpPr txBox="1"/>
                <p:nvPr/>
              </p:nvSpPr>
              <p:spPr>
                <a:xfrm>
                  <a:off x="8471345" y="2630823"/>
                  <a:ext cx="504625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𝑑𝑆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fr-FR" dirty="0"/>
                </a:p>
              </p:txBody>
            </p:sp>
          </mc:Choice>
          <mc:Fallback>
            <p:sp>
              <p:nvSpPr>
                <p:cNvPr id="34" name="ZoneTexte 3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71345" y="2630823"/>
                  <a:ext cx="504625" cy="276999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 l="-29508" t="-4545" r="-50820" b="-177273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15" name="Connecteur droit avec flèche 14"/>
          <p:cNvCxnSpPr/>
          <p:nvPr/>
        </p:nvCxnSpPr>
        <p:spPr>
          <a:xfrm flipV="1">
            <a:off x="6949097" y="2416966"/>
            <a:ext cx="0" cy="90010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/>
          <p:cNvCxnSpPr/>
          <p:nvPr/>
        </p:nvCxnSpPr>
        <p:spPr>
          <a:xfrm flipV="1">
            <a:off x="6940997" y="2816519"/>
            <a:ext cx="0" cy="487783"/>
          </a:xfrm>
          <a:prstGeom prst="straightConnector1">
            <a:avLst/>
          </a:prstGeom>
          <a:ln w="25400">
            <a:solidFill>
              <a:srgbClr val="FF000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9" name="ZoneTexte 18"/>
              <p:cNvSpPr txBox="1"/>
              <p:nvPr/>
            </p:nvSpPr>
            <p:spPr>
              <a:xfrm>
                <a:off x="7004892" y="2754976"/>
                <a:ext cx="1917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acc>
                    </m:oMath>
                  </m:oMathPara>
                </a14:m>
                <a:endParaRPr lang="fr-FR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9" name="ZoneTexte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4892" y="2754976"/>
                <a:ext cx="191784" cy="276999"/>
              </a:xfrm>
              <a:prstGeom prst="rect">
                <a:avLst/>
              </a:prstGeom>
              <a:blipFill rotWithShape="0">
                <a:blip r:embed="rId9"/>
                <a:stretch>
                  <a:fillRect l="-18750" r="-1250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0" name="ZoneTexte 9"/>
              <p:cNvSpPr txBox="1"/>
              <p:nvPr/>
            </p:nvSpPr>
            <p:spPr>
              <a:xfrm>
                <a:off x="535127" y="3317066"/>
                <a:ext cx="139602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 err="1"/>
                  <a:t>With</a:t>
                </a:r>
                <a:r>
                  <a:rPr lang="fr-FR" dirty="0"/>
                  <a:t/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fr-FR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fr-FR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fr-FR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</m:acc>
                      </m:e>
                    </m:d>
                    <m:r>
                      <a:rPr lang="fr-FR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fr-FR" dirty="0"/>
              </a:p>
            </p:txBody>
          </p:sp>
        </mc:Choice>
        <mc:Fallback>
          <p:sp>
            <p:nvSpPr>
              <p:cNvPr id="10" name="ZoneText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127" y="3317066"/>
                <a:ext cx="1396023" cy="369332"/>
              </a:xfrm>
              <a:prstGeom prst="rect">
                <a:avLst/>
              </a:prstGeom>
              <a:blipFill rotWithShape="0">
                <a:blip r:embed="rId10"/>
                <a:stretch>
                  <a:fillRect l="-3930" t="-8197" b="-2459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817948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7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" grpId="0"/>
      <p:bldP spid="9" grpId="0" animBg="1"/>
      <p:bldP spid="18" grpId="0" animBg="1"/>
      <p:bldP spid="20" grpId="0" animBg="1"/>
      <p:bldP spid="2" grpId="0" animBg="1"/>
      <p:bldP spid="19" grpId="0" animBg="1"/>
      <p:bldP spid="1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37" y="5302"/>
            <a:ext cx="9144017" cy="1009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mc:AlternateContent xmlns:mc="http://schemas.openxmlformats.org/markup-compatibility/2006">
        <mc:Choice xmlns:a14="http://schemas.microsoft.com/office/drawing/2010/main" xmlns="" Requires="a14">
          <p:sp>
            <p:nvSpPr>
              <p:cNvPr id="36" name="Rectangle 35"/>
              <p:cNvSpPr/>
              <p:nvPr/>
            </p:nvSpPr>
            <p:spPr>
              <a:xfrm>
                <a:off x="539552" y="908720"/>
                <a:ext cx="2454966" cy="6887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fr-F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𝜙</m:t>
                      </m:r>
                      <m:r>
                        <a:rPr lang="fr-F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∯"/>
                          <m:ctrlPr>
                            <a:rPr lang="fr-F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d>
                            <m:dPr>
                              <m:ctrlP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e>
                          </m:d>
                        </m:sub>
                        <m:sup>
                          <m:r>
                            <a:rPr lang="fr-F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sup>
                        <m:e>
                          <m:r>
                            <a:rPr lang="fr-F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𝐸</m:t>
                          </m:r>
                          <m:d>
                            <m:d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</m:d>
                          <m:r>
                            <a:rPr lang="fr-F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908720"/>
                <a:ext cx="2454966" cy="688778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2" name="Rectangle 1"/>
              <p:cNvSpPr/>
              <p:nvPr/>
            </p:nvSpPr>
            <p:spPr>
              <a:xfrm>
                <a:off x="2793093" y="882768"/>
                <a:ext cx="1844095" cy="6887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fr-F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𝐸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</m:d>
                      <m:nary>
                        <m:naryPr>
                          <m:chr m:val="∯"/>
                          <m:ctrlPr>
                            <a:rPr lang="fr-F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d>
                            <m:dPr>
                              <m:ctrlP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e>
                          </m:d>
                        </m:sub>
                        <m:sup>
                          <m:r>
                            <a:rPr lang="fr-F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sup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3093" y="882768"/>
                <a:ext cx="1844095" cy="688778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Rectangle 2"/>
              <p:cNvSpPr/>
              <p:nvPr/>
            </p:nvSpPr>
            <p:spPr>
              <a:xfrm>
                <a:off x="4427984" y="1015142"/>
                <a:ext cx="152420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fr-F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𝐸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</m:d>
                      <m:r>
                        <a:rPr lang="fr-FR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fr-F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fr-F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𝑟𝐿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1015142"/>
                <a:ext cx="152420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1" name="Rectangle 10"/>
              <p:cNvSpPr/>
              <p:nvPr/>
            </p:nvSpPr>
            <p:spPr>
              <a:xfrm>
                <a:off x="5952184" y="862375"/>
                <a:ext cx="872034" cy="6748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b>
                                <m:sSubPr>
                                  <m:ctrlPr>
                                    <a:rPr lang="fr-F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𝑞</m:t>
                                  </m:r>
                                </m:e>
                                <m:sub>
                                  <m:r>
                                    <a:rPr lang="fr-F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nary>
                        </m:num>
                        <m:den>
                          <m:sSub>
                            <m:sSubPr>
                              <m:ctrlP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2184" y="862375"/>
                <a:ext cx="872034" cy="67486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4" name="Rectangle 13"/>
              <p:cNvSpPr/>
              <p:nvPr/>
            </p:nvSpPr>
            <p:spPr>
              <a:xfrm>
                <a:off x="6729110" y="862375"/>
                <a:ext cx="723210" cy="6653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  <m:r>
                            <a:rPr lang="fr-F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</m:num>
                        <m:den>
                          <m:sSub>
                            <m:sSubPr>
                              <m:ctrlP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9110" y="862375"/>
                <a:ext cx="723210" cy="665375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5" name="Rectangle 14"/>
              <p:cNvSpPr/>
              <p:nvPr/>
            </p:nvSpPr>
            <p:spPr>
              <a:xfrm>
                <a:off x="1475656" y="1621504"/>
                <a:ext cx="2005870" cy="6653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fr-FR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𝐸</m:t>
                      </m:r>
                      <m:d>
                        <m:dPr>
                          <m:ctrlPr>
                            <a:rPr lang="fr-FR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</m:d>
                      <m:r>
                        <a:rPr lang="fr-FR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</m:num>
                        <m:den>
                          <m:sSub>
                            <m:sSubPr>
                              <m:ctrlPr>
                                <a:rPr lang="fr-FR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fr-FR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fr-FR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  <m:r>
                                <a:rPr lang="fr-FR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fr-FR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fr-FR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656" y="1621504"/>
                <a:ext cx="2005870" cy="665375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/>
          <p:cNvSpPr/>
          <p:nvPr/>
        </p:nvSpPr>
        <p:spPr>
          <a:xfrm>
            <a:off x="708518" y="2336837"/>
            <a:ext cx="75358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/>
              <a:t>From this, we can deduce the expression of the potential from the relation</a:t>
            </a:r>
            <a:r>
              <a:rPr lang="fr-FR" dirty="0"/>
              <a:t>: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7" name="ZoneTexte 16"/>
              <p:cNvSpPr txBox="1"/>
              <p:nvPr/>
            </p:nvSpPr>
            <p:spPr>
              <a:xfrm>
                <a:off x="1043608" y="2949045"/>
                <a:ext cx="1350947" cy="3179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</m:acc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=−</m:t>
                      </m:r>
                      <m:acc>
                        <m:accPr>
                          <m:chr m:val="⃗"/>
                          <m:ctrlPr>
                            <a:rPr lang="fr-FR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𝑔𝑟𝑎𝑑</m:t>
                          </m:r>
                        </m:e>
                      </m:acc>
                      <m:r>
                        <a:rPr lang="fr-FR" i="1">
                          <a:latin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17" name="ZoneTexte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2949045"/>
                <a:ext cx="1350947" cy="317972"/>
              </a:xfrm>
              <a:prstGeom prst="rect">
                <a:avLst/>
              </a:prstGeom>
              <a:blipFill rotWithShape="0">
                <a:blip r:embed="rId9"/>
                <a:stretch>
                  <a:fillRect l="-3604" r="-3604" b="-3076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8" name="Rectangle 17"/>
              <p:cNvSpPr/>
              <p:nvPr/>
            </p:nvSpPr>
            <p:spPr>
              <a:xfrm>
                <a:off x="2267744" y="2798491"/>
                <a:ext cx="5494325" cy="61908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sSub>
                        <m:sSubPr>
                          <m:ctrlPr>
                            <a:rPr lang="fr-FR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fr-F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sSub>
                        <m:sSubPr>
                          <m:ctrlPr>
                            <a:rPr lang="fr-F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fr-F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fr-F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𝑢</m:t>
                              </m:r>
                            </m:e>
                          </m:acc>
                        </m:e>
                        <m:sub>
                          <m:r>
                            <a:rPr lang="fr-F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r>
                        <a:rPr lang="fr-F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fr-F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fr-F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sub>
                      </m:sSub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𝑢</m:t>
                              </m:r>
                            </m:e>
                          </m:acc>
                        </m:e>
                        <m:sub>
                          <m:r>
                            <a:rPr lang="fr-F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sub>
                      </m:sSub>
                      <m:r>
                        <a:rPr lang="fr-F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fr-F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fr-F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𝑢</m:t>
                              </m:r>
                            </m:e>
                          </m:acc>
                        </m:e>
                        <m:sub>
                          <m:r>
                            <a:rPr lang="fr-F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  <m:r>
                        <a:rPr lang="fr-F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fr-F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fr-F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r>
                            <a:rPr lang="fr-F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fr-F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𝑢</m:t>
                              </m:r>
                            </m:e>
                          </m:acc>
                        </m:e>
                        <m:sub>
                          <m:r>
                            <a:rPr lang="fr-F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r>
                        <a:rPr lang="fr-FR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fr-F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F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fr-F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r>
                            <a:rPr lang="fr-F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fr-FR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den>
                      </m:f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𝑢</m:t>
                              </m:r>
                            </m:e>
                          </m:acc>
                        </m:e>
                        <m:sub>
                          <m:r>
                            <a:rPr lang="fr-FR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sub>
                      </m:sSub>
                      <m:r>
                        <a:rPr lang="fr-F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fr-F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r>
                            <a:rPr lang="fr-F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fr-F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den>
                      </m:f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𝑢</m:t>
                              </m:r>
                            </m:e>
                          </m:acc>
                        </m:e>
                        <m:sub>
                          <m:r>
                            <a:rPr lang="fr-F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7744" y="2798491"/>
                <a:ext cx="5494325" cy="619080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2" name="Connecteur droit avec flèche 51"/>
          <p:cNvCxnSpPr/>
          <p:nvPr/>
        </p:nvCxnSpPr>
        <p:spPr>
          <a:xfrm flipV="1">
            <a:off x="3392013" y="2901248"/>
            <a:ext cx="506979" cy="570212"/>
          </a:xfrm>
          <a:prstGeom prst="straightConnector1">
            <a:avLst/>
          </a:prstGeom>
          <a:ln w="15875">
            <a:solidFill>
              <a:srgbClr val="C0000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avec flèche 52"/>
          <p:cNvCxnSpPr/>
          <p:nvPr/>
        </p:nvCxnSpPr>
        <p:spPr>
          <a:xfrm flipV="1">
            <a:off x="4189297" y="2855957"/>
            <a:ext cx="506979" cy="570212"/>
          </a:xfrm>
          <a:prstGeom prst="straightConnector1">
            <a:avLst/>
          </a:prstGeom>
          <a:ln w="15875">
            <a:solidFill>
              <a:srgbClr val="C0000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54" name="ZoneTexte 53"/>
              <p:cNvSpPr txBox="1"/>
              <p:nvPr/>
            </p:nvSpPr>
            <p:spPr>
              <a:xfrm>
                <a:off x="3878338" y="2698852"/>
                <a:ext cx="1811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fr-FR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54" name="ZoneTexte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8338" y="2698852"/>
                <a:ext cx="181140" cy="276999"/>
              </a:xfrm>
              <a:prstGeom prst="rect">
                <a:avLst/>
              </a:prstGeom>
              <a:blipFill rotWithShape="0">
                <a:blip r:embed="rId11"/>
                <a:stretch>
                  <a:fillRect l="-30000" r="-30000" b="-6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55" name="ZoneTexte 54"/>
              <p:cNvSpPr txBox="1"/>
              <p:nvPr/>
            </p:nvSpPr>
            <p:spPr>
              <a:xfrm>
                <a:off x="4678892" y="2636912"/>
                <a:ext cx="1811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fr-FR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55" name="ZoneTexte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8892" y="2636912"/>
                <a:ext cx="181140" cy="276999"/>
              </a:xfrm>
              <a:prstGeom prst="rect">
                <a:avLst/>
              </a:prstGeom>
              <a:blipFill rotWithShape="0">
                <a:blip r:embed="rId12"/>
                <a:stretch>
                  <a:fillRect l="-34483" r="-31034" b="-6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9" name="Rectangle 18"/>
              <p:cNvSpPr/>
              <p:nvPr/>
            </p:nvSpPr>
            <p:spPr>
              <a:xfrm>
                <a:off x="965581" y="3505766"/>
                <a:ext cx="1603516" cy="6190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fr-F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r>
                        <a:rPr lang="fr-FR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fr-F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fr-F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r>
                            <a:rPr lang="fr-F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fr-F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5581" y="3505766"/>
                <a:ext cx="1603516" cy="619016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25" name="Rectangle 24"/>
              <p:cNvSpPr/>
              <p:nvPr/>
            </p:nvSpPr>
            <p:spPr>
              <a:xfrm>
                <a:off x="2569097" y="3656320"/>
                <a:ext cx="172470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fr-F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𝑑𝑉</m:t>
                      </m:r>
                      <m:r>
                        <a:rPr lang="fr-F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r>
                        <a:rPr lang="fr-F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𝐸𝑑𝑟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9097" y="3656320"/>
                <a:ext cx="1724703" cy="369332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27" name="Rectangle 26"/>
              <p:cNvSpPr/>
              <p:nvPr/>
            </p:nvSpPr>
            <p:spPr>
              <a:xfrm>
                <a:off x="4183243" y="3492629"/>
                <a:ext cx="1554593" cy="6653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fr-F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</m:num>
                        <m:den>
                          <m:sSub>
                            <m:sSubPr>
                              <m:ctrlPr>
                                <a:rPr lang="fr-F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fr-F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fr-F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  <m:r>
                                <a:rPr lang="fr-F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fr-F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fr-FR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𝑑𝑟</m:t>
                      </m:r>
                    </m:oMath>
                  </m:oMathPara>
                </a14:m>
                <a:endParaRPr lang="fr-FR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3243" y="3492629"/>
                <a:ext cx="1554593" cy="665375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28" name="Rectangle 27"/>
              <p:cNvSpPr/>
              <p:nvPr/>
            </p:nvSpPr>
            <p:spPr>
              <a:xfrm>
                <a:off x="2123728" y="4270877"/>
                <a:ext cx="2617768" cy="81887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fr-FR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  <m:r>
                        <a:rPr lang="fr-FR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fr-FR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𝑀</m:t>
                      </m:r>
                      <m:r>
                        <a:rPr lang="fr-FR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)=</m:t>
                      </m:r>
                      <m:r>
                        <a:rPr lang="fr-FR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fr-F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</m:num>
                        <m:den>
                          <m:sSub>
                            <m:sSubPr>
                              <m:ctrlPr>
                                <a:rPr lang="fr-F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fr-F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𝜋𝜀</m:t>
                              </m:r>
                            </m:e>
                            <m:sub>
                              <m:r>
                                <a:rPr lang="fr-F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fr-FR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fr-FR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fr-FR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𝑑𝑟</m:t>
                              </m:r>
                            </m:num>
                            <m:den>
                              <m:r>
                                <a:rPr lang="fr-FR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fr-FR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4270877"/>
                <a:ext cx="2617768" cy="818879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29" name="Rectangle 28"/>
              <p:cNvSpPr/>
              <p:nvPr/>
            </p:nvSpPr>
            <p:spPr>
              <a:xfrm>
                <a:off x="4676552" y="4322376"/>
                <a:ext cx="2271712" cy="6658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fr-FR" b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fr-FR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𝝀</m:t>
                          </m:r>
                        </m:num>
                        <m:den>
                          <m:sSub>
                            <m:sSubPr>
                              <m:ctrlPr>
                                <a:rPr lang="fr-FR" b="1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b="1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fr-FR" b="1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𝝅𝜺</m:t>
                              </m:r>
                            </m:e>
                            <m:sub>
                              <m:r>
                                <a:rPr lang="fr-FR" b="1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den>
                      </m:f>
                      <m:func>
                        <m:funcPr>
                          <m:ctrlPr>
                            <a:rPr lang="fr-F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fr-FR" b="1" i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𝐥𝐧</m:t>
                          </m:r>
                        </m:fName>
                        <m:e>
                          <m:r>
                            <a:rPr lang="fr-F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𝒓</m:t>
                          </m:r>
                        </m:e>
                      </m:func>
                      <m:r>
                        <a:rPr lang="fr-FR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fr-FR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𝑪𝒕𝒆</m:t>
                      </m:r>
                    </m:oMath>
                  </m:oMathPara>
                </a14:m>
                <a:endParaRPr lang="fr-FR" b="1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6552" y="4322376"/>
                <a:ext cx="2271712" cy="665823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Connecteur droit avec flèche 20"/>
          <p:cNvCxnSpPr/>
          <p:nvPr/>
        </p:nvCxnSpPr>
        <p:spPr>
          <a:xfrm flipV="1">
            <a:off x="6056309" y="2901248"/>
            <a:ext cx="506979" cy="570212"/>
          </a:xfrm>
          <a:prstGeom prst="straightConnector1">
            <a:avLst/>
          </a:prstGeom>
          <a:ln w="15875">
            <a:solidFill>
              <a:srgbClr val="C0000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avec flèche 21"/>
          <p:cNvCxnSpPr/>
          <p:nvPr/>
        </p:nvCxnSpPr>
        <p:spPr>
          <a:xfrm flipV="1">
            <a:off x="6853593" y="2855957"/>
            <a:ext cx="506979" cy="570212"/>
          </a:xfrm>
          <a:prstGeom prst="straightConnector1">
            <a:avLst/>
          </a:prstGeom>
          <a:ln w="15875">
            <a:solidFill>
              <a:srgbClr val="C0000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3" name="ZoneTexte 22"/>
              <p:cNvSpPr txBox="1"/>
              <p:nvPr/>
            </p:nvSpPr>
            <p:spPr>
              <a:xfrm>
                <a:off x="6542634" y="2698852"/>
                <a:ext cx="1811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fr-FR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23" name="ZoneTexte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2634" y="2698852"/>
                <a:ext cx="181140" cy="276999"/>
              </a:xfrm>
              <a:prstGeom prst="rect">
                <a:avLst/>
              </a:prstGeom>
              <a:blipFill rotWithShape="0">
                <a:blip r:embed="rId18"/>
                <a:stretch>
                  <a:fillRect l="-30000" r="-30000" b="-6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24" name="ZoneTexte 23"/>
              <p:cNvSpPr txBox="1"/>
              <p:nvPr/>
            </p:nvSpPr>
            <p:spPr>
              <a:xfrm>
                <a:off x="7343188" y="2636912"/>
                <a:ext cx="1811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fr-FR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24" name="ZoneTexte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3188" y="2636912"/>
                <a:ext cx="181140" cy="276999"/>
              </a:xfrm>
              <a:prstGeom prst="rect">
                <a:avLst/>
              </a:prstGeom>
              <a:blipFill rotWithShape="0">
                <a:blip r:embed="rId19"/>
                <a:stretch>
                  <a:fillRect l="-34483" r="-31034" b="-6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991807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2" grpId="0" animBg="1"/>
      <p:bldP spid="3" grpId="0" animBg="1"/>
      <p:bldP spid="11" grpId="0" animBg="1"/>
      <p:bldP spid="14" grpId="0" animBg="1"/>
      <p:bldP spid="15" grpId="0" animBg="1"/>
      <p:bldP spid="16" grpId="0"/>
      <p:bldP spid="17" grpId="0" animBg="1"/>
      <p:bldP spid="18" grpId="0" animBg="1"/>
      <p:bldP spid="54" grpId="0" animBg="1"/>
      <p:bldP spid="55" grpId="0" animBg="1"/>
      <p:bldP spid="19" grpId="0" animBg="1"/>
      <p:bldP spid="25" grpId="0" animBg="1"/>
      <p:bldP spid="27" grpId="0" animBg="1"/>
      <p:bldP spid="28" grpId="0" animBg="1"/>
      <p:bldP spid="29" grpId="0" animBg="1"/>
      <p:bldP spid="23" grpId="0" animBg="1"/>
      <p:bldP spid="2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arallélogramme 68"/>
          <p:cNvSpPr/>
          <p:nvPr/>
        </p:nvSpPr>
        <p:spPr>
          <a:xfrm rot="5400000">
            <a:off x="5336822" y="2105590"/>
            <a:ext cx="3171424" cy="2067684"/>
          </a:xfrm>
          <a:prstGeom prst="parallelogram">
            <a:avLst>
              <a:gd name="adj" fmla="val 24587"/>
            </a:avLst>
          </a:prstGeom>
          <a:pattFill prst="pct20">
            <a:fgClr>
              <a:schemeClr val="tx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08" name="Groupe 107"/>
          <p:cNvGrpSpPr/>
          <p:nvPr/>
        </p:nvGrpSpPr>
        <p:grpSpPr>
          <a:xfrm>
            <a:off x="5044880" y="2132856"/>
            <a:ext cx="1853170" cy="2153211"/>
            <a:chOff x="5338000" y="2132856"/>
            <a:chExt cx="1560049" cy="2153211"/>
          </a:xfrm>
        </p:grpSpPr>
        <p:grpSp>
          <p:nvGrpSpPr>
            <p:cNvPr id="43" name="Groupe 42"/>
            <p:cNvGrpSpPr/>
            <p:nvPr/>
          </p:nvGrpSpPr>
          <p:grpSpPr>
            <a:xfrm>
              <a:off x="5338000" y="2418761"/>
              <a:ext cx="1560049" cy="1421502"/>
              <a:chOff x="7102554" y="3068960"/>
              <a:chExt cx="781814" cy="1421502"/>
            </a:xfrm>
          </p:grpSpPr>
          <p:cxnSp>
            <p:nvCxnSpPr>
              <p:cNvPr id="44" name="Connecteur droit avec flèche 43"/>
              <p:cNvCxnSpPr/>
              <p:nvPr/>
            </p:nvCxnSpPr>
            <p:spPr>
              <a:xfrm flipH="1">
                <a:off x="7112828" y="3068960"/>
                <a:ext cx="761266" cy="0"/>
              </a:xfrm>
              <a:prstGeom prst="straightConnector1">
                <a:avLst/>
              </a:prstGeom>
              <a:ln w="22225">
                <a:solidFill>
                  <a:srgbClr val="1F0EF8"/>
                </a:solidFill>
                <a:prstDash val="dashDot"/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Connecteur droit avec flèche 44"/>
              <p:cNvCxnSpPr/>
              <p:nvPr/>
            </p:nvCxnSpPr>
            <p:spPr>
              <a:xfrm flipH="1">
                <a:off x="7102554" y="3221360"/>
                <a:ext cx="761266" cy="0"/>
              </a:xfrm>
              <a:prstGeom prst="straightConnector1">
                <a:avLst/>
              </a:prstGeom>
              <a:ln w="22225">
                <a:solidFill>
                  <a:srgbClr val="1F0EF8"/>
                </a:solidFill>
                <a:prstDash val="dashDot"/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Connecteur droit avec flèche 45"/>
              <p:cNvCxnSpPr/>
              <p:nvPr/>
            </p:nvCxnSpPr>
            <p:spPr>
              <a:xfrm flipH="1">
                <a:off x="7102554" y="3356992"/>
                <a:ext cx="761266" cy="0"/>
              </a:xfrm>
              <a:prstGeom prst="straightConnector1">
                <a:avLst/>
              </a:prstGeom>
              <a:ln w="22225">
                <a:solidFill>
                  <a:srgbClr val="1F0EF8"/>
                </a:solidFill>
                <a:prstDash val="dashDot"/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Connecteur droit avec flèche 46"/>
              <p:cNvCxnSpPr/>
              <p:nvPr/>
            </p:nvCxnSpPr>
            <p:spPr>
              <a:xfrm flipH="1">
                <a:off x="7102554" y="3501008"/>
                <a:ext cx="761266" cy="0"/>
              </a:xfrm>
              <a:prstGeom prst="straightConnector1">
                <a:avLst/>
              </a:prstGeom>
              <a:ln w="22225">
                <a:solidFill>
                  <a:srgbClr val="1F0EF8"/>
                </a:solidFill>
                <a:prstDash val="dashDot"/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Connecteur droit avec flèche 47"/>
              <p:cNvCxnSpPr/>
              <p:nvPr/>
            </p:nvCxnSpPr>
            <p:spPr>
              <a:xfrm flipH="1">
                <a:off x="7102554" y="3645024"/>
                <a:ext cx="761266" cy="0"/>
              </a:xfrm>
              <a:prstGeom prst="straightConnector1">
                <a:avLst/>
              </a:prstGeom>
              <a:ln w="22225">
                <a:solidFill>
                  <a:srgbClr val="1F0EF8"/>
                </a:solidFill>
                <a:prstDash val="dashDot"/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Connecteur droit avec flèche 48"/>
              <p:cNvCxnSpPr/>
              <p:nvPr/>
            </p:nvCxnSpPr>
            <p:spPr>
              <a:xfrm flipH="1">
                <a:off x="7102554" y="3797424"/>
                <a:ext cx="761266" cy="0"/>
              </a:xfrm>
              <a:prstGeom prst="straightConnector1">
                <a:avLst/>
              </a:prstGeom>
              <a:ln w="22225">
                <a:solidFill>
                  <a:srgbClr val="1F0EF8"/>
                </a:solidFill>
                <a:prstDash val="dashDot"/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Connecteur droit avec flèche 49"/>
              <p:cNvCxnSpPr/>
              <p:nvPr/>
            </p:nvCxnSpPr>
            <p:spPr>
              <a:xfrm flipH="1">
                <a:off x="7123102" y="3933056"/>
                <a:ext cx="761266" cy="0"/>
              </a:xfrm>
              <a:prstGeom prst="straightConnector1">
                <a:avLst/>
              </a:prstGeom>
              <a:ln w="22225">
                <a:solidFill>
                  <a:srgbClr val="1F0EF8"/>
                </a:solidFill>
                <a:prstDash val="dashDot"/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Connecteur droit avec flèche 50"/>
              <p:cNvCxnSpPr/>
              <p:nvPr/>
            </p:nvCxnSpPr>
            <p:spPr>
              <a:xfrm flipH="1">
                <a:off x="7112828" y="4077072"/>
                <a:ext cx="761266" cy="0"/>
              </a:xfrm>
              <a:prstGeom prst="straightConnector1">
                <a:avLst/>
              </a:prstGeom>
              <a:ln w="22225">
                <a:solidFill>
                  <a:srgbClr val="1F0EF8"/>
                </a:solidFill>
                <a:prstDash val="dashDot"/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Connecteur droit avec flèche 51"/>
              <p:cNvCxnSpPr/>
              <p:nvPr/>
            </p:nvCxnSpPr>
            <p:spPr>
              <a:xfrm flipH="1">
                <a:off x="7115627" y="4210814"/>
                <a:ext cx="761266" cy="0"/>
              </a:xfrm>
              <a:prstGeom prst="straightConnector1">
                <a:avLst/>
              </a:prstGeom>
              <a:ln w="22225">
                <a:solidFill>
                  <a:srgbClr val="1F0EF8"/>
                </a:solidFill>
                <a:prstDash val="dashDot"/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Connecteur droit avec flèche 52"/>
              <p:cNvCxnSpPr/>
              <p:nvPr/>
            </p:nvCxnSpPr>
            <p:spPr>
              <a:xfrm flipH="1">
                <a:off x="7123102" y="4346446"/>
                <a:ext cx="761266" cy="0"/>
              </a:xfrm>
              <a:prstGeom prst="straightConnector1">
                <a:avLst/>
              </a:prstGeom>
              <a:ln w="22225">
                <a:solidFill>
                  <a:srgbClr val="1F0EF8"/>
                </a:solidFill>
                <a:prstDash val="dashDot"/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Connecteur droit avec flèche 53"/>
              <p:cNvCxnSpPr/>
              <p:nvPr/>
            </p:nvCxnSpPr>
            <p:spPr>
              <a:xfrm flipH="1">
                <a:off x="7123102" y="4490462"/>
                <a:ext cx="761266" cy="0"/>
              </a:xfrm>
              <a:prstGeom prst="straightConnector1">
                <a:avLst/>
              </a:prstGeom>
              <a:ln w="22225">
                <a:solidFill>
                  <a:srgbClr val="1F0EF8"/>
                </a:solidFill>
                <a:prstDash val="dashDot"/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6" name="Groupe 95"/>
            <p:cNvGrpSpPr/>
            <p:nvPr/>
          </p:nvGrpSpPr>
          <p:grpSpPr>
            <a:xfrm>
              <a:off x="5354921" y="2132856"/>
              <a:ext cx="1539548" cy="2153211"/>
              <a:chOff x="7102554" y="1203781"/>
              <a:chExt cx="771540" cy="2153211"/>
            </a:xfrm>
          </p:grpSpPr>
          <p:cxnSp>
            <p:nvCxnSpPr>
              <p:cNvPr id="97" name="Connecteur droit avec flèche 96"/>
              <p:cNvCxnSpPr/>
              <p:nvPr/>
            </p:nvCxnSpPr>
            <p:spPr>
              <a:xfrm flipH="1">
                <a:off x="7112828" y="3068960"/>
                <a:ext cx="761266" cy="0"/>
              </a:xfrm>
              <a:prstGeom prst="straightConnector1">
                <a:avLst/>
              </a:prstGeom>
              <a:ln w="22225">
                <a:solidFill>
                  <a:srgbClr val="1F0EF8"/>
                </a:solidFill>
                <a:prstDash val="dashDot"/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Connecteur droit avec flèche 97"/>
              <p:cNvCxnSpPr/>
              <p:nvPr/>
            </p:nvCxnSpPr>
            <p:spPr>
              <a:xfrm flipH="1">
                <a:off x="7102554" y="3221360"/>
                <a:ext cx="761266" cy="0"/>
              </a:xfrm>
              <a:prstGeom prst="straightConnector1">
                <a:avLst/>
              </a:prstGeom>
              <a:ln w="22225">
                <a:solidFill>
                  <a:srgbClr val="1F0EF8"/>
                </a:solidFill>
                <a:prstDash val="dashDot"/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Connecteur droit avec flèche 98"/>
              <p:cNvCxnSpPr/>
              <p:nvPr/>
            </p:nvCxnSpPr>
            <p:spPr>
              <a:xfrm flipH="1">
                <a:off x="7102554" y="3356992"/>
                <a:ext cx="761266" cy="0"/>
              </a:xfrm>
              <a:prstGeom prst="straightConnector1">
                <a:avLst/>
              </a:prstGeom>
              <a:ln w="22225">
                <a:solidFill>
                  <a:srgbClr val="1F0EF8"/>
                </a:solidFill>
                <a:prstDash val="dashDot"/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Connecteur droit avec flèche 99"/>
              <p:cNvCxnSpPr/>
              <p:nvPr/>
            </p:nvCxnSpPr>
            <p:spPr>
              <a:xfrm flipH="1">
                <a:off x="7102554" y="1203781"/>
                <a:ext cx="761266" cy="0"/>
              </a:xfrm>
              <a:prstGeom prst="straightConnector1">
                <a:avLst/>
              </a:prstGeom>
              <a:ln w="22225">
                <a:solidFill>
                  <a:srgbClr val="1F0EF8"/>
                </a:solidFill>
                <a:prstDash val="dashDot"/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Connecteur droit avec flèche 100"/>
              <p:cNvCxnSpPr/>
              <p:nvPr/>
            </p:nvCxnSpPr>
            <p:spPr>
              <a:xfrm flipH="1">
                <a:off x="7102554" y="1347797"/>
                <a:ext cx="761266" cy="0"/>
              </a:xfrm>
              <a:prstGeom prst="straightConnector1">
                <a:avLst/>
              </a:prstGeom>
              <a:ln w="22225">
                <a:solidFill>
                  <a:srgbClr val="1F0EF8"/>
                </a:solidFill>
                <a:prstDash val="dashDot"/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4" name="Groupe 93"/>
          <p:cNvGrpSpPr/>
          <p:nvPr/>
        </p:nvGrpSpPr>
        <p:grpSpPr>
          <a:xfrm>
            <a:off x="6968247" y="2132856"/>
            <a:ext cx="1807587" cy="2150159"/>
            <a:chOff x="6968248" y="2132856"/>
            <a:chExt cx="1674431" cy="2150159"/>
          </a:xfrm>
        </p:grpSpPr>
        <p:grpSp>
          <p:nvGrpSpPr>
            <p:cNvPr id="55" name="Groupe 54"/>
            <p:cNvGrpSpPr/>
            <p:nvPr/>
          </p:nvGrpSpPr>
          <p:grpSpPr>
            <a:xfrm>
              <a:off x="6991816" y="2420216"/>
              <a:ext cx="1650863" cy="1421502"/>
              <a:chOff x="7874004" y="3068960"/>
              <a:chExt cx="781814" cy="1421502"/>
            </a:xfrm>
          </p:grpSpPr>
          <p:cxnSp>
            <p:nvCxnSpPr>
              <p:cNvPr id="56" name="Connecteur droit avec flèche 55"/>
              <p:cNvCxnSpPr/>
              <p:nvPr/>
            </p:nvCxnSpPr>
            <p:spPr>
              <a:xfrm flipH="1">
                <a:off x="7884278" y="3068960"/>
                <a:ext cx="761266" cy="0"/>
              </a:xfrm>
              <a:prstGeom prst="straightConnector1">
                <a:avLst/>
              </a:prstGeom>
              <a:ln w="22225">
                <a:solidFill>
                  <a:srgbClr val="1F0EF8"/>
                </a:solidFill>
                <a:prstDash val="dashDot"/>
                <a:headEnd type="stealth" w="lg" len="lg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Connecteur droit avec flèche 56"/>
              <p:cNvCxnSpPr/>
              <p:nvPr/>
            </p:nvCxnSpPr>
            <p:spPr>
              <a:xfrm flipH="1">
                <a:off x="7874004" y="3221360"/>
                <a:ext cx="761266" cy="0"/>
              </a:xfrm>
              <a:prstGeom prst="straightConnector1">
                <a:avLst/>
              </a:prstGeom>
              <a:ln w="22225">
                <a:solidFill>
                  <a:srgbClr val="1F0EF8"/>
                </a:solidFill>
                <a:prstDash val="dashDot"/>
                <a:headEnd type="stealth" w="lg" len="lg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Connecteur droit avec flèche 57"/>
              <p:cNvCxnSpPr/>
              <p:nvPr/>
            </p:nvCxnSpPr>
            <p:spPr>
              <a:xfrm flipH="1">
                <a:off x="7874004" y="3356992"/>
                <a:ext cx="761266" cy="0"/>
              </a:xfrm>
              <a:prstGeom prst="straightConnector1">
                <a:avLst/>
              </a:prstGeom>
              <a:ln w="22225">
                <a:solidFill>
                  <a:srgbClr val="1F0EF8"/>
                </a:solidFill>
                <a:prstDash val="dashDot"/>
                <a:headEnd type="stealth" w="lg" len="lg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Connecteur droit avec flèche 58"/>
              <p:cNvCxnSpPr/>
              <p:nvPr/>
            </p:nvCxnSpPr>
            <p:spPr>
              <a:xfrm flipH="1">
                <a:off x="7874004" y="3501008"/>
                <a:ext cx="761266" cy="0"/>
              </a:xfrm>
              <a:prstGeom prst="straightConnector1">
                <a:avLst/>
              </a:prstGeom>
              <a:ln w="22225">
                <a:solidFill>
                  <a:srgbClr val="1F0EF8"/>
                </a:solidFill>
                <a:prstDash val="dashDot"/>
                <a:headEnd type="stealth" w="lg" len="lg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Connecteur droit avec flèche 59"/>
              <p:cNvCxnSpPr/>
              <p:nvPr/>
            </p:nvCxnSpPr>
            <p:spPr>
              <a:xfrm flipH="1">
                <a:off x="7874004" y="3645024"/>
                <a:ext cx="761266" cy="0"/>
              </a:xfrm>
              <a:prstGeom prst="straightConnector1">
                <a:avLst/>
              </a:prstGeom>
              <a:ln w="22225">
                <a:solidFill>
                  <a:srgbClr val="1F0EF8"/>
                </a:solidFill>
                <a:prstDash val="dashDot"/>
                <a:headEnd type="stealth" w="lg" len="lg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Connecteur droit avec flèche 60"/>
              <p:cNvCxnSpPr/>
              <p:nvPr/>
            </p:nvCxnSpPr>
            <p:spPr>
              <a:xfrm flipH="1">
                <a:off x="7874004" y="3797424"/>
                <a:ext cx="761266" cy="0"/>
              </a:xfrm>
              <a:prstGeom prst="straightConnector1">
                <a:avLst/>
              </a:prstGeom>
              <a:ln w="22225">
                <a:solidFill>
                  <a:srgbClr val="1F0EF8"/>
                </a:solidFill>
                <a:prstDash val="dashDot"/>
                <a:headEnd type="stealth" w="lg" len="lg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Connecteur droit avec flèche 61"/>
              <p:cNvCxnSpPr/>
              <p:nvPr/>
            </p:nvCxnSpPr>
            <p:spPr>
              <a:xfrm flipH="1">
                <a:off x="7894552" y="3933056"/>
                <a:ext cx="761266" cy="0"/>
              </a:xfrm>
              <a:prstGeom prst="straightConnector1">
                <a:avLst/>
              </a:prstGeom>
              <a:ln w="22225">
                <a:solidFill>
                  <a:srgbClr val="1F0EF8"/>
                </a:solidFill>
                <a:prstDash val="dashDot"/>
                <a:headEnd type="stealth" w="lg" len="lg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Connecteur droit avec flèche 62"/>
              <p:cNvCxnSpPr/>
              <p:nvPr/>
            </p:nvCxnSpPr>
            <p:spPr>
              <a:xfrm flipH="1">
                <a:off x="7884278" y="4077072"/>
                <a:ext cx="761266" cy="0"/>
              </a:xfrm>
              <a:prstGeom prst="straightConnector1">
                <a:avLst/>
              </a:prstGeom>
              <a:ln w="22225">
                <a:solidFill>
                  <a:srgbClr val="1F0EF8"/>
                </a:solidFill>
                <a:prstDash val="dashDot"/>
                <a:headEnd type="stealth" w="lg" len="lg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Connecteur droit avec flèche 63"/>
              <p:cNvCxnSpPr/>
              <p:nvPr/>
            </p:nvCxnSpPr>
            <p:spPr>
              <a:xfrm flipH="1">
                <a:off x="7874004" y="4210814"/>
                <a:ext cx="761266" cy="0"/>
              </a:xfrm>
              <a:prstGeom prst="straightConnector1">
                <a:avLst/>
              </a:prstGeom>
              <a:ln w="22225">
                <a:solidFill>
                  <a:srgbClr val="1F0EF8"/>
                </a:solidFill>
                <a:prstDash val="dashDot"/>
                <a:headEnd type="stealth" w="lg" len="lg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Connecteur droit avec flèche 64"/>
              <p:cNvCxnSpPr/>
              <p:nvPr/>
            </p:nvCxnSpPr>
            <p:spPr>
              <a:xfrm flipH="1">
                <a:off x="7894552" y="4346446"/>
                <a:ext cx="761266" cy="0"/>
              </a:xfrm>
              <a:prstGeom prst="straightConnector1">
                <a:avLst/>
              </a:prstGeom>
              <a:ln w="22225">
                <a:solidFill>
                  <a:srgbClr val="1F0EF8"/>
                </a:solidFill>
                <a:prstDash val="dashDot"/>
                <a:headEnd type="stealth" w="lg" len="lg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Connecteur droit avec flèche 65"/>
              <p:cNvCxnSpPr/>
              <p:nvPr/>
            </p:nvCxnSpPr>
            <p:spPr>
              <a:xfrm flipH="1">
                <a:off x="7894552" y="4490462"/>
                <a:ext cx="761266" cy="0"/>
              </a:xfrm>
              <a:prstGeom prst="straightConnector1">
                <a:avLst/>
              </a:prstGeom>
              <a:ln w="22225">
                <a:solidFill>
                  <a:srgbClr val="1F0EF8"/>
                </a:solidFill>
                <a:prstDash val="dashDot"/>
                <a:headEnd type="stealth" w="lg" len="lg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3" name="Groupe 92"/>
            <p:cNvGrpSpPr/>
            <p:nvPr/>
          </p:nvGrpSpPr>
          <p:grpSpPr>
            <a:xfrm>
              <a:off x="6968248" y="2132856"/>
              <a:ext cx="1650863" cy="2150159"/>
              <a:chOff x="1907704" y="2425499"/>
              <a:chExt cx="1650863" cy="2150159"/>
            </a:xfrm>
          </p:grpSpPr>
          <p:cxnSp>
            <p:nvCxnSpPr>
              <p:cNvPr id="90" name="Connecteur droit avec flèche 89"/>
              <p:cNvCxnSpPr/>
              <p:nvPr/>
            </p:nvCxnSpPr>
            <p:spPr>
              <a:xfrm flipH="1">
                <a:off x="1907704" y="4575658"/>
                <a:ext cx="1607474" cy="0"/>
              </a:xfrm>
              <a:prstGeom prst="straightConnector1">
                <a:avLst/>
              </a:prstGeom>
              <a:ln w="22225">
                <a:solidFill>
                  <a:srgbClr val="1F0EF8"/>
                </a:solidFill>
                <a:prstDash val="dashDot"/>
                <a:headEnd type="stealth" w="lg" len="lg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Connecteur droit avec flèche 87"/>
              <p:cNvCxnSpPr/>
              <p:nvPr/>
            </p:nvCxnSpPr>
            <p:spPr>
              <a:xfrm flipH="1">
                <a:off x="1951093" y="4297900"/>
                <a:ext cx="1607474" cy="0"/>
              </a:xfrm>
              <a:prstGeom prst="straightConnector1">
                <a:avLst/>
              </a:prstGeom>
              <a:ln w="22225">
                <a:solidFill>
                  <a:srgbClr val="1F0EF8"/>
                </a:solidFill>
                <a:prstDash val="dashDot"/>
                <a:headEnd type="stealth" w="lg" len="lg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Connecteur droit avec flèche 88"/>
              <p:cNvCxnSpPr/>
              <p:nvPr/>
            </p:nvCxnSpPr>
            <p:spPr>
              <a:xfrm flipH="1">
                <a:off x="1929398" y="4441916"/>
                <a:ext cx="1607474" cy="0"/>
              </a:xfrm>
              <a:prstGeom prst="straightConnector1">
                <a:avLst/>
              </a:prstGeom>
              <a:ln w="22225">
                <a:solidFill>
                  <a:srgbClr val="1F0EF8"/>
                </a:solidFill>
                <a:prstDash val="dashDot"/>
                <a:headEnd type="stealth" w="lg" len="lg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Connecteur droit avec flèche 90"/>
              <p:cNvCxnSpPr/>
              <p:nvPr/>
            </p:nvCxnSpPr>
            <p:spPr>
              <a:xfrm flipH="1">
                <a:off x="1927696" y="2425499"/>
                <a:ext cx="1607474" cy="0"/>
              </a:xfrm>
              <a:prstGeom prst="straightConnector1">
                <a:avLst/>
              </a:prstGeom>
              <a:ln w="22225">
                <a:solidFill>
                  <a:srgbClr val="1F0EF8"/>
                </a:solidFill>
                <a:prstDash val="dashDot"/>
                <a:headEnd type="stealth" w="lg" len="lg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Connecteur droit avec flèche 91"/>
              <p:cNvCxnSpPr/>
              <p:nvPr/>
            </p:nvCxnSpPr>
            <p:spPr>
              <a:xfrm flipH="1">
                <a:off x="1927695" y="2569515"/>
                <a:ext cx="1607474" cy="0"/>
              </a:xfrm>
              <a:prstGeom prst="straightConnector1">
                <a:avLst/>
              </a:prstGeom>
              <a:ln w="22225">
                <a:solidFill>
                  <a:srgbClr val="1F0EF8"/>
                </a:solidFill>
                <a:prstDash val="dashDot"/>
                <a:headEnd type="stealth" w="lg" len="lg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37" y="5302"/>
            <a:ext cx="9144017" cy="1009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37" y="5302"/>
            <a:ext cx="9144017" cy="1009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ZoneTexte 3"/>
          <p:cNvSpPr txBox="1"/>
          <p:nvPr/>
        </p:nvSpPr>
        <p:spPr>
          <a:xfrm>
            <a:off x="327374" y="701505"/>
            <a:ext cx="1223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i="1" u="sng"/>
              <a:t>Example 3:</a:t>
            </a:r>
            <a:endParaRPr lang="fr-FR" b="1" i="1" u="sng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" name="Rectangle 1"/>
              <p:cNvSpPr/>
              <p:nvPr/>
            </p:nvSpPr>
            <p:spPr>
              <a:xfrm>
                <a:off x="1525438" y="620688"/>
                <a:ext cx="7439049" cy="8796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dirty="0"/>
                  <a:t>Determine the electric field created by a uniform surface charge distribution on an infinite plane with a surface density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σ</m:t>
                    </m:r>
                    <m:r>
                      <a:rPr lang="fr-F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fr-FR" dirty="0"/>
                  <a:t/>
                </a:r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5438" y="620688"/>
                <a:ext cx="7439049" cy="879664"/>
              </a:xfrm>
              <a:prstGeom prst="rect">
                <a:avLst/>
              </a:prstGeom>
              <a:blipFill>
                <a:blip r:embed="rId3"/>
                <a:stretch>
                  <a:fillRect l="-655" b="-1041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Connecteur droit 36"/>
          <p:cNvCxnSpPr/>
          <p:nvPr/>
        </p:nvCxnSpPr>
        <p:spPr>
          <a:xfrm>
            <a:off x="6938056" y="1774544"/>
            <a:ext cx="10478" cy="2952328"/>
          </a:xfrm>
          <a:prstGeom prst="line">
            <a:avLst/>
          </a:prstGeom>
          <a:ln w="25400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Groupe 41"/>
          <p:cNvGrpSpPr/>
          <p:nvPr/>
        </p:nvGrpSpPr>
        <p:grpSpPr>
          <a:xfrm>
            <a:off x="5354921" y="2717463"/>
            <a:ext cx="3145847" cy="804327"/>
            <a:chOff x="5354921" y="2717463"/>
            <a:chExt cx="3145847" cy="804327"/>
          </a:xfrm>
        </p:grpSpPr>
        <p:grpSp>
          <p:nvGrpSpPr>
            <p:cNvPr id="33" name="Groupe 32"/>
            <p:cNvGrpSpPr/>
            <p:nvPr/>
          </p:nvGrpSpPr>
          <p:grpSpPr>
            <a:xfrm>
              <a:off x="5354921" y="2717463"/>
              <a:ext cx="367621" cy="794948"/>
              <a:chOff x="638841" y="4311531"/>
              <a:chExt cx="367621" cy="794948"/>
            </a:xfrm>
          </p:grpSpPr>
          <p:sp>
            <p:nvSpPr>
              <p:cNvPr id="24" name="Arc 23"/>
              <p:cNvSpPr/>
              <p:nvPr/>
            </p:nvSpPr>
            <p:spPr>
              <a:xfrm>
                <a:off x="638841" y="4311531"/>
                <a:ext cx="337177" cy="794948"/>
              </a:xfrm>
              <a:prstGeom prst="arc">
                <a:avLst>
                  <a:gd name="adj1" fmla="val 5512801"/>
                  <a:gd name="adj2" fmla="val 16220688"/>
                </a:avLst>
              </a:prstGeom>
              <a:ln w="22225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2" name="Arc 31"/>
              <p:cNvSpPr/>
              <p:nvPr/>
            </p:nvSpPr>
            <p:spPr>
              <a:xfrm rot="10800000">
                <a:off x="669285" y="4311531"/>
                <a:ext cx="337177" cy="794948"/>
              </a:xfrm>
              <a:prstGeom prst="arc">
                <a:avLst>
                  <a:gd name="adj1" fmla="val 5512801"/>
                  <a:gd name="adj2" fmla="val 16220688"/>
                </a:avLst>
              </a:prstGeom>
              <a:ln w="2222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41" name="Groupe 40"/>
            <p:cNvGrpSpPr/>
            <p:nvPr/>
          </p:nvGrpSpPr>
          <p:grpSpPr>
            <a:xfrm>
              <a:off x="5528652" y="2718145"/>
              <a:ext cx="2972116" cy="803645"/>
              <a:chOff x="5539043" y="2712953"/>
              <a:chExt cx="2972116" cy="803645"/>
            </a:xfrm>
          </p:grpSpPr>
          <p:grpSp>
            <p:nvGrpSpPr>
              <p:cNvPr id="23" name="Groupe 22"/>
              <p:cNvGrpSpPr/>
              <p:nvPr/>
            </p:nvGrpSpPr>
            <p:grpSpPr>
              <a:xfrm>
                <a:off x="5539043" y="2712953"/>
                <a:ext cx="1400081" cy="803645"/>
                <a:chOff x="5568992" y="2697363"/>
                <a:chExt cx="1400081" cy="803645"/>
              </a:xfrm>
            </p:grpSpPr>
            <p:grpSp>
              <p:nvGrpSpPr>
                <p:cNvPr id="16" name="Groupe 15"/>
                <p:cNvGrpSpPr/>
                <p:nvPr/>
              </p:nvGrpSpPr>
              <p:grpSpPr>
                <a:xfrm>
                  <a:off x="5580111" y="2697363"/>
                  <a:ext cx="1388962" cy="803645"/>
                  <a:chOff x="5858482" y="2695635"/>
                  <a:chExt cx="1224136" cy="1027479"/>
                </a:xfrm>
              </p:grpSpPr>
              <p:cxnSp>
                <p:nvCxnSpPr>
                  <p:cNvPr id="14" name="Connecteur droit 13"/>
                  <p:cNvCxnSpPr/>
                  <p:nvPr/>
                </p:nvCxnSpPr>
                <p:spPr>
                  <a:xfrm flipH="1">
                    <a:off x="5858482" y="2695635"/>
                    <a:ext cx="1224136" cy="0"/>
                  </a:xfrm>
                  <a:prstGeom prst="line">
                    <a:avLst/>
                  </a:prstGeom>
                  <a:ln w="19050">
                    <a:solidFill>
                      <a:schemeClr val="tx1">
                        <a:alpha val="99000"/>
                      </a:schemeClr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" name="Connecteur droit 14"/>
                  <p:cNvCxnSpPr/>
                  <p:nvPr/>
                </p:nvCxnSpPr>
                <p:spPr>
                  <a:xfrm flipH="1">
                    <a:off x="5858482" y="3723114"/>
                    <a:ext cx="1224136" cy="0"/>
                  </a:xfrm>
                  <a:prstGeom prst="line">
                    <a:avLst/>
                  </a:prstGeom>
                  <a:ln w="19050">
                    <a:solidFill>
                      <a:schemeClr val="tx1">
                        <a:alpha val="99000"/>
                      </a:schemeClr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20" name="Connecteur droit 19"/>
                <p:cNvCxnSpPr/>
                <p:nvPr/>
              </p:nvCxnSpPr>
              <p:spPr>
                <a:xfrm flipH="1">
                  <a:off x="5568992" y="2705083"/>
                  <a:ext cx="360040" cy="0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0" name="Cylindre 39"/>
              <p:cNvSpPr/>
              <p:nvPr/>
            </p:nvSpPr>
            <p:spPr>
              <a:xfrm rot="5400000">
                <a:off x="7268507" y="2263737"/>
                <a:ext cx="778670" cy="1704624"/>
              </a:xfrm>
              <a:prstGeom prst="can">
                <a:avLst>
                  <a:gd name="adj" fmla="val 40933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4" name="Ellipse 33"/>
              <p:cNvSpPr/>
              <p:nvPr/>
            </p:nvSpPr>
            <p:spPr>
              <a:xfrm>
                <a:off x="6804525" y="2716610"/>
                <a:ext cx="322230" cy="784557"/>
              </a:xfrm>
              <a:prstGeom prst="ellipse">
                <a:avLst/>
              </a:prstGeom>
              <a:pattFill prst="pct75">
                <a:fgClr>
                  <a:schemeClr val="tx1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0" name="Ellipse 29"/>
              <p:cNvSpPr/>
              <p:nvPr/>
            </p:nvSpPr>
            <p:spPr>
              <a:xfrm>
                <a:off x="8188929" y="2747472"/>
                <a:ext cx="322230" cy="753696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grpSp>
        <p:nvGrpSpPr>
          <p:cNvPr id="109" name="Groupe 108"/>
          <p:cNvGrpSpPr/>
          <p:nvPr/>
        </p:nvGrpSpPr>
        <p:grpSpPr>
          <a:xfrm>
            <a:off x="6968248" y="3487777"/>
            <a:ext cx="451214" cy="678344"/>
            <a:chOff x="6968248" y="3487777"/>
            <a:chExt cx="451214" cy="678344"/>
          </a:xfrm>
        </p:grpSpPr>
        <p:cxnSp>
          <p:nvCxnSpPr>
            <p:cNvPr id="73" name="Connecteur droit avec flèche 72"/>
            <p:cNvCxnSpPr/>
            <p:nvPr/>
          </p:nvCxnSpPr>
          <p:spPr>
            <a:xfrm flipV="1">
              <a:off x="6968248" y="3487777"/>
              <a:ext cx="857" cy="633593"/>
            </a:xfrm>
            <a:prstGeom prst="straightConnector1">
              <a:avLst/>
            </a:prstGeom>
            <a:ln w="22225">
              <a:solidFill>
                <a:srgbClr val="C00000"/>
              </a:solidFill>
              <a:headEnd type="stealth" w="lg" len="lg"/>
              <a:tailEnd type="non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80" name="ZoneTexte 79"/>
                <p:cNvSpPr txBox="1"/>
                <p:nvPr/>
              </p:nvSpPr>
              <p:spPr>
                <a:xfrm>
                  <a:off x="7026214" y="3888353"/>
                  <a:ext cx="393248" cy="27776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fr-FR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𝒅</m:t>
                        </m:r>
                        <m:sSub>
                          <m:sSubPr>
                            <m:ctrlPr>
                              <a:rPr lang="fr-FR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fr-FR" sz="16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fr-FR" sz="16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𝑺</m:t>
                                </m:r>
                              </m:e>
                            </m:acc>
                          </m:e>
                          <m:sub>
                            <m:r>
                              <a:rPr lang="fr-FR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b>
                        </m:sSub>
                      </m:oMath>
                    </m:oMathPara>
                  </a14:m>
                  <a:endParaRPr lang="fr-FR" sz="1600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>
            <p:sp>
              <p:nvSpPr>
                <p:cNvPr id="80" name="ZoneTexte 7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26214" y="3888353"/>
                  <a:ext cx="393248" cy="277768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 l="-14063" r="-3125" b="-15556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72" name="Connecteur droit avec flèche 71"/>
          <p:cNvCxnSpPr/>
          <p:nvPr/>
        </p:nvCxnSpPr>
        <p:spPr>
          <a:xfrm>
            <a:off x="4942431" y="3100133"/>
            <a:ext cx="648071" cy="0"/>
          </a:xfrm>
          <a:prstGeom prst="straightConnector1">
            <a:avLst/>
          </a:prstGeom>
          <a:ln w="22225">
            <a:solidFill>
              <a:srgbClr val="C00000"/>
            </a:solidFill>
            <a:headEnd type="stealth" w="med" len="lg"/>
            <a:tailEnd type="non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79" name="ZoneTexte 78"/>
              <p:cNvSpPr txBox="1"/>
              <p:nvPr/>
            </p:nvSpPr>
            <p:spPr>
              <a:xfrm>
                <a:off x="4845194" y="3155251"/>
                <a:ext cx="393248" cy="2777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𝒅</m:t>
                      </m:r>
                      <m:sSub>
                        <m:sSubPr>
                          <m:ctrlPr>
                            <a:rPr lang="fr-FR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fr-FR" sz="16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fr-FR" sz="16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𝑺</m:t>
                              </m:r>
                            </m:e>
                          </m:acc>
                        </m:e>
                        <m:sub>
                          <m:r>
                            <a:rPr lang="fr-FR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fr-FR" sz="16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79" name="ZoneTexte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5194" y="3155251"/>
                <a:ext cx="393248" cy="277768"/>
              </a:xfrm>
              <a:prstGeom prst="rect">
                <a:avLst/>
              </a:prstGeom>
              <a:blipFill rotWithShape="0">
                <a:blip r:embed="rId5"/>
                <a:stretch>
                  <a:fillRect l="-14063" r="-3125" b="-1555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23" name="ZoneTexte 122"/>
              <p:cNvSpPr txBox="1"/>
              <p:nvPr/>
            </p:nvSpPr>
            <p:spPr>
              <a:xfrm>
                <a:off x="8324016" y="1706491"/>
                <a:ext cx="348878" cy="34515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000" b="1" i="1" smtClean="0">
                              <a:solidFill>
                                <a:srgbClr val="1F0EF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fr-FR" sz="2000" b="1" i="1">
                                  <a:solidFill>
                                    <a:srgbClr val="1F0EF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fr-FR" sz="2000" b="1" i="1">
                                  <a:solidFill>
                                    <a:srgbClr val="1F0EF8"/>
                                  </a:solidFill>
                                  <a:latin typeface="Cambria Math" panose="02040503050406030204" pitchFamily="18" charset="0"/>
                                </a:rPr>
                                <m:t>𝑬</m:t>
                              </m:r>
                            </m:e>
                          </m:acc>
                        </m:e>
                        <m:sub>
                          <m:r>
                            <a:rPr lang="fr-FR" sz="2000" b="1" i="1" smtClean="0">
                              <a:solidFill>
                                <a:srgbClr val="1F0EF8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fr-FR" sz="2000" b="1" dirty="0">
                  <a:solidFill>
                    <a:srgbClr val="1F0EF8"/>
                  </a:solidFill>
                </a:endParaRPr>
              </a:p>
            </p:txBody>
          </p:sp>
        </mc:Choice>
        <mc:Fallback>
          <p:sp>
            <p:nvSpPr>
              <p:cNvPr id="123" name="ZoneTexte 1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24016" y="1706491"/>
                <a:ext cx="348878" cy="345159"/>
              </a:xfrm>
              <a:prstGeom prst="rect">
                <a:avLst/>
              </a:prstGeom>
              <a:blipFill rotWithShape="0">
                <a:blip r:embed="rId6"/>
                <a:stretch>
                  <a:fillRect l="-15517" r="-6897" b="-1403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2" name="Groupe 121"/>
          <p:cNvGrpSpPr/>
          <p:nvPr/>
        </p:nvGrpSpPr>
        <p:grpSpPr>
          <a:xfrm>
            <a:off x="8347589" y="3095270"/>
            <a:ext cx="717284" cy="338534"/>
            <a:chOff x="8347589" y="3095270"/>
            <a:chExt cx="717284" cy="338534"/>
          </a:xfrm>
        </p:grpSpPr>
        <p:cxnSp>
          <p:nvCxnSpPr>
            <p:cNvPr id="71" name="Connecteur droit avec flèche 70"/>
            <p:cNvCxnSpPr/>
            <p:nvPr/>
          </p:nvCxnSpPr>
          <p:spPr>
            <a:xfrm>
              <a:off x="8347589" y="3095270"/>
              <a:ext cx="648071" cy="0"/>
            </a:xfrm>
            <a:prstGeom prst="straightConnector1">
              <a:avLst/>
            </a:prstGeom>
            <a:ln w="22225">
              <a:solidFill>
                <a:srgbClr val="C00000"/>
              </a:solidFill>
              <a:headEnd type="none"/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78" name="ZoneTexte 77"/>
                <p:cNvSpPr txBox="1"/>
                <p:nvPr/>
              </p:nvSpPr>
              <p:spPr>
                <a:xfrm>
                  <a:off x="8671624" y="3156036"/>
                  <a:ext cx="393249" cy="27776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fr-FR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𝒅</m:t>
                        </m:r>
                        <m:sSub>
                          <m:sSubPr>
                            <m:ctrlPr>
                              <a:rPr lang="fr-FR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fr-FR" sz="16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fr-FR" sz="16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𝑺</m:t>
                                </m:r>
                              </m:e>
                            </m:acc>
                          </m:e>
                          <m:sub>
                            <m:r>
                              <a:rPr lang="fr-FR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fr-FR" sz="1600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>
            <p:sp>
              <p:nvSpPr>
                <p:cNvPr id="78" name="ZoneTexte 7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671624" y="3156036"/>
                  <a:ext cx="393249" cy="277768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 l="-14063" r="-3125" b="-15556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25" name="Rectangle 124"/>
              <p:cNvSpPr/>
              <p:nvPr/>
            </p:nvSpPr>
            <p:spPr>
              <a:xfrm>
                <a:off x="351175" y="1933309"/>
                <a:ext cx="3381439" cy="4029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q"/>
                </a:pP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fr-FR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r-FR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acc>
                  </m:oMath>
                </a14:m>
                <a:r>
                  <a:rPr lang="en-US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 is perpendicular to the plane</a:t>
                </a:r>
                <a:endParaRPr lang="fr-FR" dirty="0"/>
              </a:p>
            </p:txBody>
          </p:sp>
        </mc:Choice>
        <mc:Fallback>
          <p:sp>
            <p:nvSpPr>
              <p:cNvPr id="125" name="Rectangle 1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175" y="1933309"/>
                <a:ext cx="3381439" cy="402931"/>
              </a:xfrm>
              <a:prstGeom prst="rect">
                <a:avLst/>
              </a:prstGeom>
              <a:blipFill>
                <a:blip r:embed="rId8"/>
                <a:stretch>
                  <a:fillRect l="-1264" r="-903" b="-2424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26" name="ZoneTexte 125"/>
              <p:cNvSpPr txBox="1"/>
              <p:nvPr/>
            </p:nvSpPr>
            <p:spPr>
              <a:xfrm>
                <a:off x="5087218" y="1673225"/>
                <a:ext cx="348878" cy="34515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000" b="1" i="1" smtClean="0">
                              <a:solidFill>
                                <a:srgbClr val="1F0EF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fr-FR" sz="2000" b="1" i="1">
                                  <a:solidFill>
                                    <a:srgbClr val="1F0EF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fr-FR" sz="2000" b="1" i="1">
                                  <a:solidFill>
                                    <a:srgbClr val="1F0EF8"/>
                                  </a:solidFill>
                                  <a:latin typeface="Cambria Math" panose="02040503050406030204" pitchFamily="18" charset="0"/>
                                </a:rPr>
                                <m:t>𝑬</m:t>
                              </m:r>
                            </m:e>
                          </m:acc>
                        </m:e>
                        <m:sub>
                          <m:r>
                            <a:rPr lang="fr-FR" sz="2000" b="1" i="1" smtClean="0">
                              <a:solidFill>
                                <a:srgbClr val="1F0EF8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fr-FR" sz="2000" b="1" dirty="0">
                  <a:solidFill>
                    <a:srgbClr val="1F0EF8"/>
                  </a:solidFill>
                </a:endParaRPr>
              </a:p>
            </p:txBody>
          </p:sp>
        </mc:Choice>
        <mc:Fallback>
          <p:sp>
            <p:nvSpPr>
              <p:cNvPr id="126" name="ZoneTexte 1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7218" y="1673225"/>
                <a:ext cx="348878" cy="345159"/>
              </a:xfrm>
              <a:prstGeom prst="rect">
                <a:avLst/>
              </a:prstGeom>
              <a:blipFill rotWithShape="0">
                <a:blip r:embed="rId9"/>
                <a:stretch>
                  <a:fillRect l="-17544" r="-8772" b="-1403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27" name="Rectangle 126"/>
              <p:cNvSpPr/>
              <p:nvPr/>
            </p:nvSpPr>
            <p:spPr>
              <a:xfrm>
                <a:off x="329443" y="2418761"/>
                <a:ext cx="4804276" cy="96674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indent="-285750">
                  <a:lnSpc>
                    <a:spcPct val="150000"/>
                  </a:lnSpc>
                  <a:buFont typeface="Wingdings" panose="05000000000000000000" pitchFamily="2" charset="2"/>
                  <a:buChar char="q"/>
                </a:pP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fr-FR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r-FR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acc>
                  </m:oMath>
                </a14:m>
                <a:r>
                  <a:rPr lang="fr-FR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/>
                </a:r>
                <a:r>
                  <a:rPr lang="en-US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is uniform on both sides of the plane but the direction changes</a:t>
                </a:r>
                <a:r>
                  <a:rPr lang="fr-FR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fr-FR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fr-FR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</m:acc>
                      </m:e>
                      <m:sub>
                        <m:r>
                          <a:rPr lang="fr-FR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fr-FR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sSub>
                      <m:sSubPr>
                        <m:ctrlPr>
                          <a:rPr lang="fr-FR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fr-FR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fr-FR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</m:acc>
                      </m:e>
                      <m:sub>
                        <m:r>
                          <a:rPr lang="fr-FR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fr-FR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/>
                </a:r>
                <a:endParaRPr lang="fr-FR" dirty="0"/>
              </a:p>
            </p:txBody>
          </p:sp>
        </mc:Choice>
        <mc:Fallback>
          <p:sp>
            <p:nvSpPr>
              <p:cNvPr id="127" name="Rectangle 1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443" y="2418761"/>
                <a:ext cx="4804276" cy="966740"/>
              </a:xfrm>
              <a:prstGeom prst="rect">
                <a:avLst/>
              </a:prstGeom>
              <a:blipFill>
                <a:blip r:embed="rId10"/>
                <a:stretch>
                  <a:fillRect l="-761" b="-949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8" name="Rectangle 127"/>
          <p:cNvSpPr/>
          <p:nvPr/>
        </p:nvSpPr>
        <p:spPr>
          <a:xfrm>
            <a:off x="301435" y="3386316"/>
            <a:ext cx="4572000" cy="1338828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We take as the Gaussian surface a cylinder of height h and base area S, symmetrical with respect to the plane.</a:t>
            </a:r>
            <a:endParaRPr lang="fr-FR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29" name="Rectangle 128"/>
              <p:cNvSpPr/>
              <p:nvPr/>
            </p:nvSpPr>
            <p:spPr>
              <a:xfrm>
                <a:off x="457270" y="5281876"/>
                <a:ext cx="2030941" cy="6887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𝜙</m:t>
                      </m:r>
                      <m:r>
                        <a:rPr lang="fr-F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∯"/>
                          <m:ctrlPr>
                            <a:rPr lang="fr-F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d>
                            <m:dPr>
                              <m:ctrlP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e>
                          </m:d>
                        </m:sub>
                        <m:sup>
                          <m:r>
                            <a:rPr lang="fr-F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sup>
                        <m:e>
                          <m:acc>
                            <m:accPr>
                              <m:chr m:val="⃗"/>
                              <m:ctrlP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𝐸</m:t>
                              </m:r>
                            </m:e>
                          </m:acc>
                          <m:d>
                            <m:d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</m:d>
                          <m:r>
                            <a:rPr lang="fr-F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fr-F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acc>
                            <m:accPr>
                              <m:chr m:val="⃗"/>
                              <m:ctrlP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e>
                          </m:acc>
                        </m:e>
                      </m:nary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129" name="Rectangle 1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70" y="5281876"/>
                <a:ext cx="2030941" cy="68877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30" name="Rectangle 129"/>
              <p:cNvSpPr/>
              <p:nvPr/>
            </p:nvSpPr>
            <p:spPr>
              <a:xfrm>
                <a:off x="2329478" y="5281876"/>
                <a:ext cx="1892185" cy="6887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∯"/>
                          <m:ctrlPr>
                            <a:rPr lang="fr-F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d>
                            <m:dPr>
                              <m:ctrlP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e>
                          </m:d>
                        </m:sub>
                        <m:sup>
                          <m:r>
                            <a:rPr lang="fr-F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sup>
                        <m:e>
                          <m:acc>
                            <m:accPr>
                              <m:chr m:val="⃗"/>
                              <m:ctrlP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𝐸</m:t>
                              </m:r>
                            </m:e>
                          </m:acc>
                          <m:d>
                            <m:d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</m:d>
                          <m:r>
                            <a:rPr lang="fr-F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</m:acc>
                            </m:e>
                            <m:sub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130" name="Rectangle 1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9478" y="5281876"/>
                <a:ext cx="1892185" cy="68877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31" name="Rectangle 130"/>
              <p:cNvSpPr/>
              <p:nvPr/>
            </p:nvSpPr>
            <p:spPr>
              <a:xfrm>
                <a:off x="3948995" y="5287248"/>
                <a:ext cx="1939697" cy="6887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chr m:val="∯"/>
                          <m:ctrlPr>
                            <a:rPr lang="fr-F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d>
                            <m:dPr>
                              <m:ctrlP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e>
                          </m:d>
                        </m:sub>
                        <m:sup>
                          <m:r>
                            <a:rPr lang="fr-F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sup>
                        <m:e>
                          <m:acc>
                            <m:accPr>
                              <m:chr m:val="⃗"/>
                              <m:ctrlP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𝐸</m:t>
                              </m:r>
                            </m:e>
                          </m:acc>
                          <m:d>
                            <m:d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</m:d>
                          <m:r>
                            <a:rPr lang="fr-F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</m:acc>
                            </m:e>
                            <m:sub>
                              <m: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131" name="Rectangle 1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8995" y="5287248"/>
                <a:ext cx="1939697" cy="688778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32" name="Rectangle 131"/>
              <p:cNvSpPr/>
              <p:nvPr/>
            </p:nvSpPr>
            <p:spPr>
              <a:xfrm>
                <a:off x="5636899" y="5283490"/>
                <a:ext cx="1939697" cy="6887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chr m:val="∯"/>
                          <m:ctrlPr>
                            <a:rPr lang="fr-F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d>
                            <m:dPr>
                              <m:ctrlP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e>
                          </m:d>
                        </m:sub>
                        <m:sup>
                          <m:r>
                            <a:rPr lang="fr-F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sup>
                        <m:e>
                          <m:acc>
                            <m:accPr>
                              <m:chr m:val="⃗"/>
                              <m:ctrlP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𝐸</m:t>
                              </m:r>
                            </m:e>
                          </m:acc>
                          <m:d>
                            <m:d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</m:d>
                          <m:r>
                            <a:rPr lang="fr-F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</m:acc>
                            </m:e>
                            <m:sub>
                              <m: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132" name="Rectangle 1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6899" y="5283490"/>
                <a:ext cx="1939697" cy="688778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3" name="Connecteur droit avec flèche 132"/>
          <p:cNvCxnSpPr/>
          <p:nvPr/>
        </p:nvCxnSpPr>
        <p:spPr>
          <a:xfrm flipV="1">
            <a:off x="6660232" y="5379068"/>
            <a:ext cx="506979" cy="570212"/>
          </a:xfrm>
          <a:prstGeom prst="straightConnector1">
            <a:avLst/>
          </a:prstGeom>
          <a:ln w="22225">
            <a:solidFill>
              <a:srgbClr val="C0000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34" name="ZoneTexte 133"/>
              <p:cNvSpPr txBox="1"/>
              <p:nvPr/>
            </p:nvSpPr>
            <p:spPr>
              <a:xfrm>
                <a:off x="7149827" y="5085184"/>
                <a:ext cx="1811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fr-FR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134" name="ZoneTexte 1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9827" y="5085184"/>
                <a:ext cx="181140" cy="276999"/>
              </a:xfrm>
              <a:prstGeom prst="rect">
                <a:avLst/>
              </a:prstGeom>
              <a:blipFill>
                <a:blip r:embed="rId15"/>
                <a:stretch>
                  <a:fillRect l="-33333" r="-26667" b="-65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35" name="Rectangle 134"/>
              <p:cNvSpPr/>
              <p:nvPr/>
            </p:nvSpPr>
            <p:spPr>
              <a:xfrm>
                <a:off x="7502734" y="5247071"/>
                <a:ext cx="872034" cy="6748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b>
                                <m:sSubPr>
                                  <m:ctrlPr>
                                    <a:rPr lang="fr-F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𝑞</m:t>
                                  </m:r>
                                </m:e>
                                <m:sub>
                                  <m:r>
                                    <a:rPr lang="fr-F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nary>
                        </m:num>
                        <m:den>
                          <m:sSub>
                            <m:sSubPr>
                              <m:ctrlP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135" name="Rectangle 1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2734" y="5247071"/>
                <a:ext cx="872034" cy="674865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36" name="Rectangle 135"/>
              <p:cNvSpPr/>
              <p:nvPr/>
            </p:nvSpPr>
            <p:spPr>
              <a:xfrm>
                <a:off x="650077" y="5921936"/>
                <a:ext cx="2440412" cy="6887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fr-F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𝜙</m:t>
                      </m:r>
                      <m:r>
                        <a:rPr lang="fr-F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</m:t>
                      </m:r>
                      <m:r>
                        <a:rPr lang="fr-F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𝐸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</m:d>
                      <m:nary>
                        <m:naryPr>
                          <m:chr m:val="∯"/>
                          <m:ctrlPr>
                            <a:rPr lang="fr-F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d>
                            <m:dPr>
                              <m:ctrlP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e>
                          </m:d>
                        </m:sub>
                        <m:sup>
                          <m:r>
                            <a:rPr lang="fr-F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sup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fr-FR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</m:nary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136" name="Rectangle 1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077" y="5921936"/>
                <a:ext cx="2440412" cy="688778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37" name="Rectangle 136"/>
              <p:cNvSpPr/>
              <p:nvPr/>
            </p:nvSpPr>
            <p:spPr>
              <a:xfrm>
                <a:off x="3000050" y="6060877"/>
                <a:ext cx="136364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</m:t>
                      </m:r>
                      <m:r>
                        <a:rPr lang="fr-F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𝐸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</m:d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fr-F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137" name="Rectangle 1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0050" y="6060877"/>
                <a:ext cx="1363643" cy="369332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38" name="Rectangle 137"/>
              <p:cNvSpPr/>
              <p:nvPr/>
            </p:nvSpPr>
            <p:spPr>
              <a:xfrm>
                <a:off x="4437418" y="5908110"/>
                <a:ext cx="732572" cy="6597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σ</m:t>
                          </m:r>
                          <m:r>
                            <a:rPr lang="fr-F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num>
                        <m:den>
                          <m:sSub>
                            <m:sSubPr>
                              <m:ctrlP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138" name="Rectangle 1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7418" y="5908110"/>
                <a:ext cx="732572" cy="659796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39" name="Rectangle 138"/>
              <p:cNvSpPr/>
              <p:nvPr/>
            </p:nvSpPr>
            <p:spPr>
              <a:xfrm>
                <a:off x="5298915" y="6002930"/>
                <a:ext cx="1822357" cy="6103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fr-FR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𝑬</m:t>
                      </m:r>
                      <m:d>
                        <m:dPr>
                          <m:ctrlPr>
                            <a:rPr lang="fr-F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𝑴</m:t>
                          </m:r>
                        </m:e>
                      </m:d>
                      <m:r>
                        <a:rPr lang="fr-FR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𝝈</m:t>
                          </m:r>
                        </m:num>
                        <m:den>
                          <m:r>
                            <a:rPr lang="fr-F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sSub>
                            <m:sSubPr>
                              <m:ctrlPr>
                                <a:rPr lang="fr-FR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𝜺</m:t>
                              </m:r>
                            </m:e>
                            <m:sub>
                              <m:r>
                                <a:rPr lang="fr-FR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fr-FR" b="1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139" name="Rectangle 1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8915" y="6002930"/>
                <a:ext cx="1822357" cy="610360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3174C907-3E75-84F9-D68A-587203630022}"/>
                  </a:ext>
                </a:extLst>
              </p:cNvPr>
              <p:cNvSpPr/>
              <p:nvPr/>
            </p:nvSpPr>
            <p:spPr>
              <a:xfrm>
                <a:off x="96814" y="4789936"/>
                <a:ext cx="7001981" cy="4103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q"/>
                </a:pPr>
                <a:r>
                  <a:rPr lang="en-US" dirty="0"/>
                  <a:t>The surface </a:t>
                </a:r>
                <a:r>
                  <a:rPr lang="en-US" i="1" dirty="0"/>
                  <a:t>(S)</a:t>
                </a:r>
                <a:r>
                  <a:rPr lang="en-US" dirty="0"/>
                  <a:t> consists of the 3 surfaces</a:t>
                </a:r>
                <a:r>
                  <a:rPr lang="fr-FR" dirty="0"/>
                  <a:t/>
                </a:r>
                <a:r>
                  <a:rPr lang="fr-FR" dirty="0" err="1"/>
                  <a:t>represented</a:t>
                </a:r>
                <a:r>
                  <a:rPr lang="fr-FR" dirty="0"/>
                  <a:t> by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𝑑𝑆</m:t>
                            </m:r>
                          </m:e>
                        </m:acc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fr-FR" i="1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𝑑𝑆</m:t>
                            </m:r>
                          </m:e>
                        </m:acc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fr-FR" i="1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fr-FR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𝑑𝑆</m:t>
                            </m:r>
                          </m:e>
                        </m:acc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endParaRPr lang="fr-FR" dirty="0"/>
              </a:p>
            </p:txBody>
          </p:sp>
        </mc:Choice>
        <mc:Fallback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3174C907-3E75-84F9-D68A-58720363002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814" y="4789936"/>
                <a:ext cx="7001981" cy="410305"/>
              </a:xfrm>
              <a:prstGeom prst="rect">
                <a:avLst/>
              </a:prstGeom>
              <a:blipFill>
                <a:blip r:embed="rId21"/>
                <a:stretch>
                  <a:fillRect l="-609" b="-238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137696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6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500"/>
                            </p:stCondLst>
                            <p:childTnLst>
                              <p:par>
                                <p:cTn id="7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00"/>
                            </p:stCondLst>
                            <p:childTnLst>
                              <p:par>
                                <p:cTn id="9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 animBg="1"/>
      <p:bldP spid="4" grpId="0"/>
      <p:bldP spid="2" grpId="0" animBg="1"/>
      <p:bldP spid="79" grpId="0" animBg="1"/>
      <p:bldP spid="123" grpId="0" animBg="1"/>
      <p:bldP spid="125" grpId="0" animBg="1"/>
      <p:bldP spid="126" grpId="0" animBg="1"/>
      <p:bldP spid="127" grpId="0" animBg="1"/>
      <p:bldP spid="128" grpId="0"/>
      <p:bldP spid="129" grpId="0" animBg="1"/>
      <p:bldP spid="130" grpId="0" animBg="1"/>
      <p:bldP spid="131" grpId="0" animBg="1"/>
      <p:bldP spid="132" grpId="0" animBg="1"/>
      <p:bldP spid="134" grpId="0" animBg="1"/>
      <p:bldP spid="135" grpId="0" animBg="1"/>
      <p:bldP spid="136" grpId="0" animBg="1"/>
      <p:bldP spid="137" grpId="0" animBg="1"/>
      <p:bldP spid="138" grpId="0" animBg="1"/>
      <p:bldP spid="139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e 35"/>
          <p:cNvGrpSpPr/>
          <p:nvPr/>
        </p:nvGrpSpPr>
        <p:grpSpPr>
          <a:xfrm>
            <a:off x="6929912" y="2852936"/>
            <a:ext cx="1584176" cy="1584176"/>
            <a:chOff x="6588224" y="4842136"/>
            <a:chExt cx="1584176" cy="1584176"/>
          </a:xfrm>
        </p:grpSpPr>
        <p:grpSp>
          <p:nvGrpSpPr>
            <p:cNvPr id="35" name="Groupe 34"/>
            <p:cNvGrpSpPr/>
            <p:nvPr/>
          </p:nvGrpSpPr>
          <p:grpSpPr>
            <a:xfrm>
              <a:off x="6588224" y="4842136"/>
              <a:ext cx="1584176" cy="1584176"/>
              <a:chOff x="6561059" y="4842136"/>
              <a:chExt cx="1584176" cy="1584176"/>
            </a:xfrm>
          </p:grpSpPr>
          <p:sp>
            <p:nvSpPr>
              <p:cNvPr id="3" name="Ellipse 2"/>
              <p:cNvSpPr/>
              <p:nvPr/>
            </p:nvSpPr>
            <p:spPr>
              <a:xfrm>
                <a:off x="6561059" y="4842136"/>
                <a:ext cx="1584176" cy="1584176"/>
              </a:xfrm>
              <a:prstGeom prst="ellipse">
                <a:avLst/>
              </a:prstGeom>
              <a:pattFill prst="pct25">
                <a:fgClr>
                  <a:schemeClr val="tx1"/>
                </a:fgClr>
                <a:bgClr>
                  <a:schemeClr val="bg1"/>
                </a:bgClr>
              </a:patt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grpSp>
            <p:nvGrpSpPr>
              <p:cNvPr id="10" name="Groupe 9"/>
              <p:cNvGrpSpPr/>
              <p:nvPr/>
            </p:nvGrpSpPr>
            <p:grpSpPr>
              <a:xfrm>
                <a:off x="6561059" y="4842136"/>
                <a:ext cx="1584176" cy="1584176"/>
                <a:chOff x="6561870" y="4833752"/>
                <a:chExt cx="1584176" cy="1584176"/>
              </a:xfrm>
              <a:gradFill>
                <a:gsLst>
                  <a:gs pos="0">
                    <a:schemeClr val="bg1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</p:grpSpPr>
            <p:cxnSp>
              <p:nvCxnSpPr>
                <p:cNvPr id="7" name="Connecteur droit 6"/>
                <p:cNvCxnSpPr>
                  <a:stCxn id="3" idx="0"/>
                  <a:endCxn id="3" idx="4"/>
                </p:cNvCxnSpPr>
                <p:nvPr/>
              </p:nvCxnSpPr>
              <p:spPr>
                <a:xfrm>
                  <a:off x="7353958" y="4833752"/>
                  <a:ext cx="0" cy="1584176"/>
                </a:xfrm>
                <a:prstGeom prst="line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Connecteur droit 8"/>
                <p:cNvCxnSpPr>
                  <a:stCxn id="3" idx="6"/>
                  <a:endCxn id="3" idx="2"/>
                </p:cNvCxnSpPr>
                <p:nvPr/>
              </p:nvCxnSpPr>
              <p:spPr>
                <a:xfrm flipH="1">
                  <a:off x="6561870" y="5625840"/>
                  <a:ext cx="1584176" cy="0"/>
                </a:xfrm>
                <a:prstGeom prst="line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4" name="Connecteur droit 13"/>
              <p:cNvCxnSpPr>
                <a:endCxn id="3" idx="7"/>
              </p:cNvCxnSpPr>
              <p:nvPr/>
            </p:nvCxnSpPr>
            <p:spPr>
              <a:xfrm flipV="1">
                <a:off x="7353147" y="5074133"/>
                <a:ext cx="560091" cy="560091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15" name="ZoneTexte 14"/>
                <p:cNvSpPr txBox="1"/>
                <p:nvPr/>
              </p:nvSpPr>
              <p:spPr>
                <a:xfrm>
                  <a:off x="7740352" y="5240233"/>
                  <a:ext cx="214033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oMath>
                    </m:oMathPara>
                  </a14:m>
                  <a:endParaRPr lang="fr-FR" dirty="0"/>
                </a:p>
              </p:txBody>
            </p:sp>
          </mc:Choice>
          <mc:Fallback>
            <p:sp>
              <p:nvSpPr>
                <p:cNvPr id="15" name="ZoneTexte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740352" y="5240233"/>
                  <a:ext cx="214033" cy="276999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 l="-25714" r="-20000" b="-6522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12" name="ZoneTexte 11"/>
                <p:cNvSpPr txBox="1"/>
                <p:nvPr/>
              </p:nvSpPr>
              <p:spPr>
                <a:xfrm>
                  <a:off x="7361780" y="5626775"/>
                  <a:ext cx="214033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𝑂</m:t>
                        </m:r>
                      </m:oMath>
                    </m:oMathPara>
                  </a14:m>
                  <a:endParaRPr lang="fr-FR" dirty="0"/>
                </a:p>
              </p:txBody>
            </p:sp>
          </mc:Choice>
          <mc:Fallback>
            <p:sp>
              <p:nvSpPr>
                <p:cNvPr id="12" name="ZoneTexte 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61780" y="5626775"/>
                  <a:ext cx="214033" cy="276999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l="-28571" r="-22857" b="-6667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2" name="Groupe 31"/>
          <p:cNvGrpSpPr/>
          <p:nvPr/>
        </p:nvGrpSpPr>
        <p:grpSpPr>
          <a:xfrm>
            <a:off x="6723476" y="2657717"/>
            <a:ext cx="1997048" cy="1989200"/>
            <a:chOff x="6729644" y="2647798"/>
            <a:chExt cx="1997048" cy="1989200"/>
          </a:xfrm>
          <a:gradFill>
            <a:gsLst>
              <a:gs pos="7000">
                <a:srgbClr val="FF0000">
                  <a:alpha val="58000"/>
                  <a:lumMod val="81000"/>
                  <a:lumOff val="19000"/>
                </a:srgbClr>
              </a:gs>
              <a:gs pos="3000">
                <a:srgbClr val="1F0EF8"/>
              </a:gs>
              <a:gs pos="0">
                <a:schemeClr val="accent1">
                  <a:lumMod val="45000"/>
                  <a:lumOff val="55000"/>
                  <a:alpha val="73000"/>
                </a:schemeClr>
              </a:gs>
              <a:gs pos="0">
                <a:schemeClr val="bg1">
                  <a:alpha val="38000"/>
                </a:schemeClr>
              </a:gs>
            </a:gsLst>
            <a:path path="shape">
              <a:fillToRect l="50000" t="50000" r="50000" b="50000"/>
            </a:path>
          </a:gradFill>
        </p:grpSpPr>
        <p:sp>
          <p:nvSpPr>
            <p:cNvPr id="22" name="Ellipse 21"/>
            <p:cNvSpPr/>
            <p:nvPr/>
          </p:nvSpPr>
          <p:spPr>
            <a:xfrm>
              <a:off x="6729644" y="2647798"/>
              <a:ext cx="1997048" cy="1989200"/>
            </a:xfrm>
            <a:prstGeom prst="ellipse">
              <a:avLst/>
            </a:prstGeom>
            <a:grpFill/>
            <a:ln>
              <a:solidFill>
                <a:srgbClr val="FF000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26" name="Rectangle 25"/>
                <p:cNvSpPr/>
                <p:nvPr/>
              </p:nvSpPr>
              <p:spPr>
                <a:xfrm>
                  <a:off x="7123044" y="3091027"/>
                  <a:ext cx="360996" cy="369332"/>
                </a:xfrm>
                <a:prstGeom prst="rect">
                  <a:avLst/>
                </a:prstGeom>
                <a:noFill/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fr-FR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𝒓</m:t>
                        </m:r>
                      </m:oMath>
                    </m:oMathPara>
                  </a14:m>
                  <a:endParaRPr lang="fr-FR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>
            <p:sp>
              <p:nvSpPr>
                <p:cNvPr id="26" name="Rectangle 2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23044" y="3091027"/>
                  <a:ext cx="360996" cy="369332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4" name="Connecteur droit 23"/>
            <p:cNvCxnSpPr/>
            <p:nvPr/>
          </p:nvCxnSpPr>
          <p:spPr>
            <a:xfrm flipH="1" flipV="1">
              <a:off x="7164288" y="2852936"/>
              <a:ext cx="576064" cy="792088"/>
            </a:xfrm>
            <a:prstGeom prst="line">
              <a:avLst/>
            </a:prstGeom>
            <a:grpFill/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37" y="5302"/>
            <a:ext cx="9144017" cy="1009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ZoneTexte 3"/>
          <p:cNvSpPr txBox="1"/>
          <p:nvPr/>
        </p:nvSpPr>
        <p:spPr>
          <a:xfrm>
            <a:off x="327374" y="467182"/>
            <a:ext cx="1223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i="1" u="sng"/>
              <a:t>Example 4:</a:t>
            </a:r>
            <a:endParaRPr lang="fr-FR" b="1" i="1" u="sng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" name="Rectangle 1"/>
              <p:cNvSpPr/>
              <p:nvPr/>
            </p:nvSpPr>
            <p:spPr>
              <a:xfrm>
                <a:off x="327374" y="866036"/>
                <a:ext cx="8349082" cy="13388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en-US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Let be a solid ball with center O and radius R uniformly charged by volume (with charge density ρ)</a:t>
                </a:r>
                <a:r>
                  <a:rPr lang="fr-FR" dirty="0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a:t/>
                </a:r>
                <a:r>
                  <a:rPr lang="fr-FR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. </a:t>
                </a:r>
                <a:r>
                  <a:rPr lang="en-US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Calculate the electrostatic field created by this ball inside, on the surface, and outside the ball.</a:t>
                </a:r>
                <a:endParaRPr lang="fr-FR" dirty="0"/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374" y="866036"/>
                <a:ext cx="8349082" cy="1338828"/>
              </a:xfrm>
              <a:prstGeom prst="rect">
                <a:avLst/>
              </a:prstGeom>
              <a:blipFill rotWithShape="0">
                <a:blip r:embed="rId6"/>
                <a:stretch>
                  <a:fillRect l="-657" r="-657" b="-318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/>
          <p:cNvSpPr/>
          <p:nvPr/>
        </p:nvSpPr>
        <p:spPr>
          <a:xfrm>
            <a:off x="316557" y="2217006"/>
            <a:ext cx="763981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>
                <a:solidFill>
                  <a:srgbClr val="000000"/>
                </a:solidFill>
                <a:latin typeface="Calibri" panose="020F0502020204030204" pitchFamily="34" charset="0"/>
              </a:rPr>
              <a:t>We take, as a Gaussian surface, a sphere with center O and radius r.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316557" y="3573016"/>
            <a:ext cx="18822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b="1"/>
              <a:t>Inside the ball:</a:t>
            </a:r>
            <a:endParaRPr lang="fr-FR" b="1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8" name="ZoneTexte 7"/>
              <p:cNvSpPr txBox="1"/>
              <p:nvPr/>
            </p:nvSpPr>
            <p:spPr>
              <a:xfrm>
                <a:off x="611560" y="4104769"/>
                <a:ext cx="115506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ü"/>
                </a:pPr>
                <a14:m>
                  <m:oMath xmlns:m="http://schemas.openxmlformats.org/officeDocument/2006/math">
                    <m:r>
                      <a:rPr lang="fr-FR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fr-FR" b="0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fr-FR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fr-FR" b="0" i="1" smtClean="0">
                        <a:latin typeface="Cambria Math" panose="02040503050406030204" pitchFamily="18" charset="0"/>
                      </a:rPr>
                      <m:t>: </m:t>
                    </m:r>
                  </m:oMath>
                </a14:m>
                <a:endParaRPr lang="fr-FR" dirty="0"/>
              </a:p>
            </p:txBody>
          </p:sp>
        </mc:Choice>
        <mc:Fallback>
          <p:sp>
            <p:nvSpPr>
              <p:cNvPr id="8" name="ZoneText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4104769"/>
                <a:ext cx="1155060" cy="369332"/>
              </a:xfrm>
              <a:prstGeom prst="rect">
                <a:avLst/>
              </a:prstGeom>
              <a:blipFill rotWithShape="0">
                <a:blip r:embed="rId7"/>
                <a:stretch>
                  <a:fillRect l="-3158" t="-3279" b="-1803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1" name="Rectangle 10"/>
              <p:cNvSpPr/>
              <p:nvPr/>
            </p:nvSpPr>
            <p:spPr>
              <a:xfrm>
                <a:off x="978375" y="2690461"/>
                <a:ext cx="2729529" cy="72013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𝜙</m:t>
                      </m:r>
                      <m:r>
                        <a:rPr lang="fr-F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∯"/>
                          <m:ctrlPr>
                            <a:rPr lang="fr-F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d>
                            <m:dPr>
                              <m:ctrlP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e>
                          </m:d>
                        </m:sub>
                        <m:sup>
                          <m:r>
                            <a:rPr lang="fr-F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sup>
                        <m:e>
                          <m:acc>
                            <m:accPr>
                              <m:chr m:val="⃗"/>
                              <m:ctrlP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𝐸</m:t>
                              </m:r>
                            </m:e>
                          </m:acc>
                          <m:d>
                            <m:d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</m:d>
                          <m:r>
                            <a:rPr lang="fr-F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fr-F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acc>
                            <m:accPr>
                              <m:chr m:val="⃗"/>
                              <m:ctrlP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e>
                          </m:acc>
                        </m:e>
                      </m:nary>
                      <m:r>
                        <a:rPr lang="fr-F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fr-F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b>
                                <m:sSubPr>
                                  <m:ctrlPr>
                                    <a:rPr lang="fr-F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𝑞</m:t>
                                  </m:r>
                                </m:e>
                                <m:sub>
                                  <m:r>
                                    <a:rPr lang="fr-F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nary>
                        </m:num>
                        <m:den>
                          <m:sSub>
                            <m:sSubPr>
                              <m:ctrlPr>
                                <a:rPr lang="fr-F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fr-F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8375" y="2690461"/>
                <a:ext cx="2729529" cy="720134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3" name="ZoneTexte 12"/>
              <p:cNvSpPr txBox="1"/>
              <p:nvPr/>
            </p:nvSpPr>
            <p:spPr>
              <a:xfrm>
                <a:off x="3625304" y="2744891"/>
                <a:ext cx="2143151" cy="565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fr-F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𝐸</m:t>
                      </m:r>
                      <m:d>
                        <m:dPr>
                          <m:ctrlPr>
                            <a:rPr lang="fr-FR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</m:e>
                      </m:d>
                      <m:r>
                        <a:rPr lang="fr-F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.4</m:t>
                      </m:r>
                      <m:r>
                        <a:rPr lang="fr-F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fr-F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fr-F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fr-F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  <m:sSub>
                            <m:sSubPr>
                              <m:ctrlPr>
                                <a:rPr lang="fr-FR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fr-F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13" name="ZoneText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5304" y="2744891"/>
                <a:ext cx="2143151" cy="565604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7" name="Rectangle 16"/>
              <p:cNvSpPr/>
              <p:nvPr/>
            </p:nvSpPr>
            <p:spPr>
              <a:xfrm>
                <a:off x="1779399" y="3907888"/>
                <a:ext cx="1842940" cy="7630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fr-FR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b>
                            <m:sSubPr>
                              <m:ctrlP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  <m:r>
                        <a:rPr lang="fr-F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fr-F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  <m:f>
                        <m:fPr>
                          <m:ctrlPr>
                            <a:rPr lang="fr-F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fr-F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fr-F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fr-F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fr-F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9399" y="3907888"/>
                <a:ext cx="1842940" cy="763094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8" name="Rectangle 17"/>
              <p:cNvSpPr/>
              <p:nvPr/>
            </p:nvSpPr>
            <p:spPr>
              <a:xfrm>
                <a:off x="3502249" y="3942348"/>
                <a:ext cx="1783052" cy="6137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fr-F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𝐸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</m:e>
                      </m:d>
                      <m:r>
                        <a:rPr lang="fr-F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  <m:r>
                            <a:rPr lang="fr-F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num>
                        <m:den>
                          <m:sSub>
                            <m:sSubPr>
                              <m:ctrlP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2249" y="3942348"/>
                <a:ext cx="1783052" cy="613758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9" name="ZoneTexte 18"/>
              <p:cNvSpPr txBox="1"/>
              <p:nvPr/>
            </p:nvSpPr>
            <p:spPr>
              <a:xfrm>
                <a:off x="539552" y="5714113"/>
                <a:ext cx="115506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ü"/>
                </a:pPr>
                <a14:m>
                  <m:oMath xmlns:m="http://schemas.openxmlformats.org/officeDocument/2006/math">
                    <m:r>
                      <a:rPr lang="fr-FR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fr-F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fr-FR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fr-FR" b="0" i="1" smtClean="0">
                        <a:latin typeface="Cambria Math" panose="02040503050406030204" pitchFamily="18" charset="0"/>
                      </a:rPr>
                      <m:t>: </m:t>
                    </m:r>
                  </m:oMath>
                </a14:m>
                <a:endParaRPr lang="fr-FR" dirty="0"/>
              </a:p>
            </p:txBody>
          </p:sp>
        </mc:Choice>
        <mc:Fallback>
          <p:sp>
            <p:nvSpPr>
              <p:cNvPr id="19" name="ZoneTexte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5714113"/>
                <a:ext cx="1155060" cy="369332"/>
              </a:xfrm>
              <a:prstGeom prst="rect">
                <a:avLst/>
              </a:prstGeom>
              <a:blipFill rotWithShape="0">
                <a:blip r:embed="rId12"/>
                <a:stretch>
                  <a:fillRect l="-3704" t="-3279" b="-1803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20" name="Rectangle 19"/>
              <p:cNvSpPr/>
              <p:nvPr/>
            </p:nvSpPr>
            <p:spPr>
              <a:xfrm>
                <a:off x="1707391" y="5517232"/>
                <a:ext cx="1842940" cy="7630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fr-FR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b>
                            <m:sSubPr>
                              <m:ctrlP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  <m:r>
                        <a:rPr lang="fr-F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fr-F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  <m:f>
                        <m:fPr>
                          <m:ctrlPr>
                            <a:rPr lang="fr-F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fr-F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fr-F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fr-F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e>
                        <m:sup>
                          <m:r>
                            <a:rPr lang="fr-F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7391" y="5517232"/>
                <a:ext cx="1842940" cy="763094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21" name="Rectangle 20"/>
              <p:cNvSpPr/>
              <p:nvPr/>
            </p:nvSpPr>
            <p:spPr>
              <a:xfrm>
                <a:off x="3430241" y="5551692"/>
                <a:ext cx="1988237" cy="69519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fr-F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𝐸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</m:e>
                      </m:d>
                      <m:r>
                        <a:rPr lang="fr-F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  <m:sSup>
                            <m:sSupPr>
                              <m:ctrlP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p>
                              <m: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sSub>
                            <m:sSubPr>
                              <m:ctrlP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sSup>
                            <m:sSupPr>
                              <m:ctrlP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0241" y="5551692"/>
                <a:ext cx="1988237" cy="695190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7" name="Groupe 36"/>
          <p:cNvGrpSpPr/>
          <p:nvPr/>
        </p:nvGrpSpPr>
        <p:grpSpPr>
          <a:xfrm>
            <a:off x="7049370" y="2975857"/>
            <a:ext cx="1367518" cy="1339011"/>
            <a:chOff x="7049370" y="2975857"/>
            <a:chExt cx="1367518" cy="1339011"/>
          </a:xfrm>
        </p:grpSpPr>
        <p:sp>
          <p:nvSpPr>
            <p:cNvPr id="27" name="Ellipse 26"/>
            <p:cNvSpPr/>
            <p:nvPr/>
          </p:nvSpPr>
          <p:spPr>
            <a:xfrm>
              <a:off x="7049370" y="2975857"/>
              <a:ext cx="1367518" cy="1339011"/>
            </a:xfrm>
            <a:prstGeom prst="ellipse">
              <a:avLst/>
            </a:prstGeom>
            <a:gradFill flip="none" rotWithShape="1">
              <a:gsLst>
                <a:gs pos="7000">
                  <a:srgbClr val="1F0EF8">
                    <a:lumMod val="50000"/>
                    <a:lumOff val="50000"/>
                    <a:alpha val="66000"/>
                  </a:srgbClr>
                </a:gs>
                <a:gs pos="3000">
                  <a:srgbClr val="1F0EF8"/>
                </a:gs>
                <a:gs pos="0">
                  <a:schemeClr val="accent1">
                    <a:lumMod val="45000"/>
                    <a:lumOff val="55000"/>
                    <a:alpha val="73000"/>
                  </a:schemeClr>
                </a:gs>
                <a:gs pos="0">
                  <a:schemeClr val="bg1">
                    <a:alpha val="38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28575">
              <a:solidFill>
                <a:srgbClr val="1F0EF8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29" name="Connecteur droit 28"/>
            <p:cNvCxnSpPr>
              <a:endCxn id="27" idx="3"/>
            </p:cNvCxnSpPr>
            <p:nvPr/>
          </p:nvCxnSpPr>
          <p:spPr>
            <a:xfrm flipH="1">
              <a:off x="7249638" y="3645024"/>
              <a:ext cx="490714" cy="473750"/>
            </a:xfrm>
            <a:prstGeom prst="line">
              <a:avLst/>
            </a:prstGeom>
            <a:ln w="19050">
              <a:solidFill>
                <a:srgbClr val="1F0EF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30" name="Rectangle 29"/>
                <p:cNvSpPr/>
                <p:nvPr/>
              </p:nvSpPr>
              <p:spPr>
                <a:xfrm>
                  <a:off x="7353147" y="3830644"/>
                  <a:ext cx="360996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fr-FR" b="1" i="1" smtClean="0">
                            <a:solidFill>
                              <a:srgbClr val="1F0EF8"/>
                            </a:solidFill>
                            <a:latin typeface="Cambria Math" panose="02040503050406030204" pitchFamily="18" charset="0"/>
                          </a:rPr>
                          <m:t>𝒓</m:t>
                        </m:r>
                      </m:oMath>
                    </m:oMathPara>
                  </a14:m>
                  <a:endParaRPr lang="fr-FR" b="1" dirty="0">
                    <a:solidFill>
                      <a:srgbClr val="1F0EF8"/>
                    </a:solidFill>
                  </a:endParaRPr>
                </a:p>
              </p:txBody>
            </p:sp>
          </mc:Choice>
          <mc:Fallback>
            <p:sp>
              <p:nvSpPr>
                <p:cNvPr id="30" name="Rectangle 2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53147" y="3830644"/>
                  <a:ext cx="360996" cy="369332"/>
                </a:xfrm>
                <a:prstGeom prst="rect">
                  <a:avLst/>
                </a:prstGeom>
                <a:blipFill rotWithShape="0"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1" name="Rectangle 30"/>
          <p:cNvSpPr/>
          <p:nvPr/>
        </p:nvSpPr>
        <p:spPr>
          <a:xfrm>
            <a:off x="279221" y="4960540"/>
            <a:ext cx="41371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b="1">
                <a:solidFill>
                  <a:srgbClr val="000000"/>
                </a:solidFill>
                <a:latin typeface="Calibri" panose="020F0502020204030204" pitchFamily="34" charset="0"/>
              </a:rPr>
              <a:t>On the surface and outside of the ball: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xmlns="" val="529089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 animBg="1"/>
      <p:bldP spid="16" grpId="0"/>
      <p:bldP spid="5" grpId="0"/>
      <p:bldP spid="8" grpId="0" animBg="1"/>
      <p:bldP spid="11" grpId="0" animBg="1"/>
      <p:bldP spid="13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3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>
            <a:extLst>
              <a:ext uri="{FF2B5EF4-FFF2-40B4-BE49-F238E27FC236}">
                <a16:creationId xmlns:a16="http://schemas.microsoft.com/office/drawing/2014/main" xmlns="" id="{1C22D599-A1BA-D2E4-785C-B6BE56D50A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37" y="5302"/>
            <a:ext cx="9144017" cy="1009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0B537E70-19D5-0AB0-DB49-2673BE267086}"/>
              </a:ext>
            </a:extLst>
          </p:cNvPr>
          <p:cNvSpPr txBox="1"/>
          <p:nvPr/>
        </p:nvSpPr>
        <p:spPr>
          <a:xfrm>
            <a:off x="197768" y="476672"/>
            <a:ext cx="15659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800" b="1" i="1" u="sng" strike="noStrike" baseline="0" dirty="0">
                <a:latin typeface="+mj-lt"/>
              </a:rPr>
              <a:t>Solid Angles</a:t>
            </a:r>
            <a:endParaRPr lang="fr-FR" i="1" u="sng" dirty="0">
              <a:latin typeface="+mj-lt"/>
            </a:endParaRP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xmlns="" id="{8448D6AD-C9D2-B285-91F1-CF7FA01939A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8179" r="1199" b="1525"/>
          <a:stretch/>
        </p:blipFill>
        <p:spPr>
          <a:xfrm>
            <a:off x="6287010" y="798980"/>
            <a:ext cx="2750031" cy="2301728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xmlns="" id="{3B0921BA-039C-C02B-3C7D-69DDD2957DE1}"/>
              </a:ext>
            </a:extLst>
          </p:cNvPr>
          <p:cNvSpPr txBox="1"/>
          <p:nvPr/>
        </p:nvSpPr>
        <p:spPr>
          <a:xfrm>
            <a:off x="63418" y="826079"/>
            <a:ext cx="6491353" cy="8803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1800" i="0" u="none" strike="noStrike" baseline="0" dirty="0">
                <a:latin typeface="+mj-lt"/>
              </a:rPr>
              <a:t>A </a:t>
            </a:r>
            <a:r>
              <a:rPr lang="en-US" i="1" u="none" strike="noStrike" baseline="0" dirty="0">
                <a:latin typeface="+mj-lt"/>
              </a:rPr>
              <a:t>solid angle </a:t>
            </a:r>
            <a:r>
              <a:rPr lang="en-US" sz="1800" i="0" u="none" strike="noStrike" baseline="0" dirty="0">
                <a:latin typeface="+mj-lt"/>
              </a:rPr>
              <a:t>is the space included inside a conical (or pyramidal) surface. </a:t>
            </a:r>
            <a:endParaRPr lang="fr-FR" dirty="0">
              <a:latin typeface="+mj-lt"/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xmlns="" id="{88C0D1CF-97E3-18ED-BB28-735B17F07BD6}"/>
              </a:ext>
            </a:extLst>
          </p:cNvPr>
          <p:cNvSpPr txBox="1"/>
          <p:nvPr/>
        </p:nvSpPr>
        <p:spPr>
          <a:xfrm>
            <a:off x="86238" y="2168399"/>
            <a:ext cx="6309273" cy="12958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1800" i="0" u="none" strike="noStrike" baseline="0" dirty="0">
                <a:latin typeface="+mj-lt"/>
              </a:rPr>
              <a:t>Its value, expressed in </a:t>
            </a:r>
            <a:r>
              <a:rPr lang="en-US" i="1" u="none" strike="noStrike" baseline="0" dirty="0">
                <a:solidFill>
                  <a:srgbClr val="FF0000"/>
                </a:solidFill>
                <a:latin typeface="+mj-lt"/>
              </a:rPr>
              <a:t>steradians</a:t>
            </a:r>
            <a:r>
              <a:rPr lang="en-US" sz="1600" i="1" u="none" strike="noStrike" baseline="0" dirty="0">
                <a:latin typeface="+mj-lt"/>
              </a:rPr>
              <a:t> </a:t>
            </a:r>
            <a:r>
              <a:rPr lang="en-US" sz="1800" i="0" u="none" strike="noStrike" baseline="0" dirty="0">
                <a:latin typeface="+mj-lt"/>
              </a:rPr>
              <a:t>(</a:t>
            </a:r>
            <a:r>
              <a:rPr lang="en-US" sz="1800" i="0" u="none" strike="noStrike" baseline="0" dirty="0" err="1">
                <a:latin typeface="+mj-lt"/>
              </a:rPr>
              <a:t>sr</a:t>
            </a:r>
            <a:r>
              <a:rPr lang="en-US" sz="1800" i="0" u="none" strike="noStrike" baseline="0" dirty="0">
                <a:latin typeface="+mj-lt"/>
              </a:rPr>
              <a:t>), is obtained by drawing, with arbitrary radius </a:t>
            </a:r>
            <a:r>
              <a:rPr lang="en-US" sz="1600" i="1" u="none" strike="noStrike" baseline="0" dirty="0">
                <a:latin typeface="+mj-lt"/>
              </a:rPr>
              <a:t>R </a:t>
            </a:r>
            <a:r>
              <a:rPr lang="en-US" sz="1800" i="0" u="none" strike="noStrike" baseline="0" dirty="0">
                <a:latin typeface="+mj-lt"/>
              </a:rPr>
              <a:t>and center at the vertex </a:t>
            </a:r>
            <a:r>
              <a:rPr lang="en-US" sz="1600" i="1" u="none" strike="noStrike" baseline="0" dirty="0">
                <a:latin typeface="+mj-lt"/>
              </a:rPr>
              <a:t>O , </a:t>
            </a:r>
            <a:r>
              <a:rPr lang="en-US" sz="1800" i="0" u="none" strike="noStrike" baseline="0" dirty="0">
                <a:latin typeface="+mj-lt"/>
              </a:rPr>
              <a:t>a spherical surface </a:t>
            </a:r>
            <a:r>
              <a:rPr lang="fr-FR" sz="1800" i="0" u="none" strike="noStrike" baseline="0" dirty="0">
                <a:latin typeface="+mj-lt"/>
              </a:rPr>
              <a:t>and </a:t>
            </a:r>
            <a:r>
              <a:rPr lang="fr-FR" sz="1800" i="0" u="none" strike="noStrike" baseline="0" dirty="0" err="1">
                <a:latin typeface="+mj-lt"/>
              </a:rPr>
              <a:t>applying</a:t>
            </a:r>
            <a:r>
              <a:rPr lang="fr-FR" sz="1800" i="0" u="none" strike="noStrike" baseline="0" dirty="0">
                <a:latin typeface="+mj-lt"/>
              </a:rPr>
              <a:t> the relation:</a:t>
            </a:r>
            <a:endParaRPr lang="fr-FR" sz="2200" b="1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3" name="ZoneTexte 22">
                <a:extLst>
                  <a:ext uri="{FF2B5EF4-FFF2-40B4-BE49-F238E27FC236}">
                    <a16:creationId xmlns:a16="http://schemas.microsoft.com/office/drawing/2014/main" id="{627D4000-9D93-C81E-93E1-8F5BC9E1ACD8}"/>
                  </a:ext>
                </a:extLst>
              </p:cNvPr>
              <p:cNvSpPr txBox="1"/>
              <p:nvPr/>
            </p:nvSpPr>
            <p:spPr>
              <a:xfrm>
                <a:off x="3498607" y="2965946"/>
                <a:ext cx="1663018" cy="61093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1800" b="1" i="1" u="none" strike="noStrike" baseline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𝜴</m:t>
                      </m:r>
                      <m:r>
                        <a:rPr lang="fr-FR" sz="1800" b="1" i="1" u="none" strike="noStrike" baseline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1800" b="1" i="1" u="none" strike="noStrike" baseline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1800" b="1" i="1" u="none" strike="noStrike" baseline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𝑺</m:t>
                          </m:r>
                        </m:num>
                        <m:den>
                          <m:sSup>
                            <m:sSupPr>
                              <m:ctrlPr>
                                <a:rPr lang="fr-FR" sz="1800" b="1" i="1" u="none" strike="noStrike" baseline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sz="1800" b="1" i="1" u="none" strike="noStrike" baseline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𝑹</m:t>
                              </m:r>
                            </m:e>
                            <m:sup>
                              <m:r>
                                <a:rPr lang="fr-FR" sz="1800" b="1" i="1" u="none" strike="noStrike" baseline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23" name="ZoneTexte 2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627D4000-9D93-C81E-93E1-8F5BC9E1AC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8607" y="2965946"/>
                <a:ext cx="1663018" cy="61093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ZoneTexte 24">
            <a:extLst>
              <a:ext uri="{FF2B5EF4-FFF2-40B4-BE49-F238E27FC236}">
                <a16:creationId xmlns:a16="http://schemas.microsoft.com/office/drawing/2014/main" xmlns="" id="{40717612-5FE1-CB27-BABD-3E1BBFB77942}"/>
              </a:ext>
            </a:extLst>
          </p:cNvPr>
          <p:cNvSpPr txBox="1"/>
          <p:nvPr/>
        </p:nvSpPr>
        <p:spPr>
          <a:xfrm>
            <a:off x="367145" y="3740224"/>
            <a:ext cx="574745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b="1" i="1" u="none" strike="noStrike" baseline="0" dirty="0">
                <a:solidFill>
                  <a:srgbClr val="FF0000"/>
                </a:solidFill>
                <a:latin typeface="+mj-lt"/>
              </a:rPr>
              <a:t>S</a:t>
            </a:r>
            <a:r>
              <a:rPr lang="en-US" sz="1600" i="1" u="none" strike="noStrike" baseline="0" dirty="0">
                <a:latin typeface="+mj-lt"/>
              </a:rPr>
              <a:t> : </a:t>
            </a:r>
            <a:r>
              <a:rPr lang="en-US" sz="1800" i="0" u="none" strike="noStrike" baseline="0" dirty="0">
                <a:latin typeface="+mj-lt"/>
              </a:rPr>
              <a:t>area of the spherical cap intercepted by the solid angle. </a:t>
            </a:r>
            <a:endParaRPr lang="fr-FR" dirty="0">
              <a:latin typeface="+mj-lt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7" name="ZoneTexte 26">
                <a:extLst>
                  <a:ext uri="{FF2B5EF4-FFF2-40B4-BE49-F238E27FC236}">
                    <a16:creationId xmlns:a16="http://schemas.microsoft.com/office/drawing/2014/main" id="{BA57E60D-4A9E-40CB-1B96-86A3BB4CDBE2}"/>
                  </a:ext>
                </a:extLst>
              </p:cNvPr>
              <p:cNvSpPr txBox="1"/>
              <p:nvPr/>
            </p:nvSpPr>
            <p:spPr>
              <a:xfrm>
                <a:off x="188121" y="4436240"/>
                <a:ext cx="8767757" cy="88036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285750" indent="-285750">
                  <a:lnSpc>
                    <a:spcPct val="150000"/>
                  </a:lnSpc>
                  <a:buFont typeface="Wingdings" panose="05000000000000000000" pitchFamily="2" charset="2"/>
                  <a:buChar char="q"/>
                </a:pPr>
                <a:r>
                  <a:rPr lang="en-US" sz="1800" i="0" u="none" strike="noStrike" baseline="0" dirty="0">
                    <a:latin typeface="+mj-lt"/>
                  </a:rPr>
                  <a:t>Since the surface area of a sphere is </a:t>
                </a:r>
                <a14:m>
                  <m:oMath xmlns:m="http://schemas.openxmlformats.org/officeDocument/2006/math">
                    <m:r>
                      <a:rPr lang="fr-FR" sz="1800" b="0" i="1" u="none" strike="noStrike" baseline="0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fr-FR" sz="1800" b="0" i="1" u="none" strike="noStrike" baseline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sSup>
                      <m:sSupPr>
                        <m:ctrlPr>
                          <a:rPr lang="fr-FR" sz="1800" b="0" i="1" u="none" strike="noStrike" baseline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1800" b="0" i="1" u="none" strike="noStrike" baseline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fr-FR" sz="1800" b="0" i="1" u="none" strike="noStrike" baseline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600" i="1" u="none" strike="noStrike" baseline="0" dirty="0">
                    <a:latin typeface="+mj-lt"/>
                  </a:rPr>
                  <a:t>, </a:t>
                </a:r>
                <a:r>
                  <a:rPr lang="en-US" sz="1800" i="0" u="none" strike="noStrike" baseline="0" dirty="0">
                    <a:latin typeface="+mj-lt"/>
                  </a:rPr>
                  <a:t>we conclude that the complete solid angle around a point</a:t>
                </a:r>
                <a:r>
                  <a:rPr lang="en-US" sz="1800" i="0" u="none" strike="noStrike" dirty="0">
                    <a:latin typeface="+mj-lt"/>
                  </a:rPr>
                  <a:t> is: </a:t>
                </a:r>
                <a:endParaRPr lang="fr-FR" dirty="0">
                  <a:latin typeface="+mj-lt"/>
                </a:endParaRPr>
              </a:p>
            </p:txBody>
          </p:sp>
        </mc:Choice>
        <mc:Fallback>
          <p:sp>
            <p:nvSpPr>
              <p:cNvPr id="27" name="ZoneTexte 26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BA57E60D-4A9E-40CB-1B96-86A3BB4CDB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121" y="4436240"/>
                <a:ext cx="8767757" cy="880369"/>
              </a:xfrm>
              <a:prstGeom prst="rect">
                <a:avLst/>
              </a:prstGeom>
              <a:blipFill>
                <a:blip r:embed="rId5"/>
                <a:stretch>
                  <a:fillRect l="-487" b="-1041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29" name="ZoneTexte 28">
                <a:extLst>
                  <a:ext uri="{FF2B5EF4-FFF2-40B4-BE49-F238E27FC236}">
                    <a16:creationId xmlns:a16="http://schemas.microsoft.com/office/drawing/2014/main" id="{41FAF7AF-922A-E57C-24CF-FAD309F08B3B}"/>
                  </a:ext>
                </a:extLst>
              </p:cNvPr>
              <p:cNvSpPr txBox="1"/>
              <p:nvPr/>
            </p:nvSpPr>
            <p:spPr>
              <a:xfrm>
                <a:off x="3131840" y="5054034"/>
                <a:ext cx="2063150" cy="65338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1" i="1" smtClean="0">
                          <a:solidFill>
                            <a:srgbClr val="1F0EF8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𝜴</m:t>
                      </m:r>
                      <m:r>
                        <a:rPr lang="fr-FR" b="1" i="1">
                          <a:solidFill>
                            <a:srgbClr val="1F0EF8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b="1" i="1">
                              <a:solidFill>
                                <a:srgbClr val="1F0EF8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b="1" i="1">
                              <a:solidFill>
                                <a:srgbClr val="1F0EF8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fr-FR" b="1" i="1">
                              <a:solidFill>
                                <a:srgbClr val="1F0EF8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  <m:sSup>
                            <m:sSupPr>
                              <m:ctrlPr>
                                <a:rPr lang="fr-FR" b="1" i="1">
                                  <a:solidFill>
                                    <a:srgbClr val="1F0EF8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b="1" i="1">
                                  <a:solidFill>
                                    <a:srgbClr val="1F0EF8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𝑹</m:t>
                              </m:r>
                            </m:e>
                            <m:sup>
                              <m:r>
                                <a:rPr lang="fr-FR" b="1" i="1">
                                  <a:solidFill>
                                    <a:srgbClr val="1F0EF8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fr-FR" b="1" i="1">
                                  <a:solidFill>
                                    <a:srgbClr val="1F0EF8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b="1" i="1">
                                  <a:solidFill>
                                    <a:srgbClr val="1F0EF8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𝑹</m:t>
                              </m:r>
                            </m:e>
                            <m:sup>
                              <m:r>
                                <a:rPr lang="fr-FR" b="1" i="1">
                                  <a:solidFill>
                                    <a:srgbClr val="1F0EF8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  <m:r>
                        <a:rPr lang="fr-FR" b="1" i="1" smtClean="0">
                          <a:solidFill>
                            <a:srgbClr val="1F0EF8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fr-FR" b="1" i="1" smtClean="0">
                          <a:solidFill>
                            <a:srgbClr val="1F0EF8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  <m:r>
                        <a:rPr lang="fr-FR" b="1" i="1">
                          <a:solidFill>
                            <a:srgbClr val="1F0EF8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</m:oMath>
                  </m:oMathPara>
                </a14:m>
                <a:endParaRPr lang="fr-FR" b="1" dirty="0">
                  <a:solidFill>
                    <a:srgbClr val="1F0EF8"/>
                  </a:solidFill>
                </a:endParaRPr>
              </a:p>
            </p:txBody>
          </p:sp>
        </mc:Choice>
        <mc:Fallback>
          <p:sp>
            <p:nvSpPr>
              <p:cNvPr id="29" name="ZoneTexte 2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41FAF7AF-922A-E57C-24CF-FAD309F08B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1840" y="5054034"/>
                <a:ext cx="2063150" cy="65338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356610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2" grpId="0"/>
      <p:bldP spid="23" grpId="0" animBg="1"/>
      <p:bldP spid="25" grpId="0"/>
      <p:bldP spid="27" grpId="0" animBg="1"/>
      <p:bldP spid="2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llipse 11">
            <a:extLst>
              <a:ext uri="{FF2B5EF4-FFF2-40B4-BE49-F238E27FC236}">
                <a16:creationId xmlns:a16="http://schemas.microsoft.com/office/drawing/2014/main" xmlns="" id="{409C30C9-D652-694B-47F0-575419E79C8D}"/>
              </a:ext>
            </a:extLst>
          </p:cNvPr>
          <p:cNvSpPr/>
          <p:nvPr/>
        </p:nvSpPr>
        <p:spPr>
          <a:xfrm rot="18432459">
            <a:off x="7021139" y="4594347"/>
            <a:ext cx="576064" cy="1192204"/>
          </a:xfrm>
          <a:prstGeom prst="ellipse">
            <a:avLst/>
          </a:prstGeom>
          <a:pattFill prst="pct20">
            <a:fgClr>
              <a:schemeClr val="tx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solidFill>
                <a:schemeClr val="tx1"/>
              </a:solidFill>
            </a:endParaRPr>
          </a:p>
        </p:txBody>
      </p:sp>
      <p:grpSp>
        <p:nvGrpSpPr>
          <p:cNvPr id="59" name="Groupe 58">
            <a:extLst>
              <a:ext uri="{FF2B5EF4-FFF2-40B4-BE49-F238E27FC236}">
                <a16:creationId xmlns:a16="http://schemas.microsoft.com/office/drawing/2014/main" xmlns="" id="{C3D28AF8-8D1D-D410-3A7C-CB7067C3C66F}"/>
              </a:ext>
            </a:extLst>
          </p:cNvPr>
          <p:cNvGrpSpPr/>
          <p:nvPr/>
        </p:nvGrpSpPr>
        <p:grpSpPr>
          <a:xfrm>
            <a:off x="4502761" y="4407293"/>
            <a:ext cx="3821920" cy="1796569"/>
            <a:chOff x="4502761" y="4407293"/>
            <a:chExt cx="3821920" cy="1796569"/>
          </a:xfrm>
        </p:grpSpPr>
        <p:grpSp>
          <p:nvGrpSpPr>
            <p:cNvPr id="10" name="Groupe 9">
              <a:extLst>
                <a:ext uri="{FF2B5EF4-FFF2-40B4-BE49-F238E27FC236}">
                  <a16:creationId xmlns:a16="http://schemas.microsoft.com/office/drawing/2014/main" xmlns="" id="{E0E22C14-A54B-1879-DE41-F597D73FACD6}"/>
                </a:ext>
              </a:extLst>
            </p:cNvPr>
            <p:cNvGrpSpPr/>
            <p:nvPr/>
          </p:nvGrpSpPr>
          <p:grpSpPr>
            <a:xfrm>
              <a:off x="4716016" y="4407293"/>
              <a:ext cx="3168352" cy="1546572"/>
              <a:chOff x="1259632" y="4407293"/>
              <a:chExt cx="3168352" cy="1546572"/>
            </a:xfrm>
          </p:grpSpPr>
          <p:cxnSp>
            <p:nvCxnSpPr>
              <p:cNvPr id="7" name="Connecteur droit 6">
                <a:extLst>
                  <a:ext uri="{FF2B5EF4-FFF2-40B4-BE49-F238E27FC236}">
                    <a16:creationId xmlns:a16="http://schemas.microsoft.com/office/drawing/2014/main" xmlns="" id="{FB01B7CB-9555-ADFD-92D4-31F78999B8F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259632" y="4407293"/>
                <a:ext cx="2808312" cy="154657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Connecteur droit 8">
                <a:extLst>
                  <a:ext uri="{FF2B5EF4-FFF2-40B4-BE49-F238E27FC236}">
                    <a16:creationId xmlns:a16="http://schemas.microsoft.com/office/drawing/2014/main" xmlns="" id="{62121EA9-7760-2894-DDD0-DD5F5AEA1C15}"/>
                  </a:ext>
                </a:extLst>
              </p:cNvPr>
              <p:cNvCxnSpPr/>
              <p:nvPr/>
            </p:nvCxnSpPr>
            <p:spPr>
              <a:xfrm flipV="1">
                <a:off x="1259632" y="5589240"/>
                <a:ext cx="3168352" cy="364625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21" name="ZoneTexte 20">
                  <a:extLst>
                    <a:ext uri="{FF2B5EF4-FFF2-40B4-BE49-F238E27FC236}">
                      <a16:creationId xmlns:a16="http://schemas.microsoft.com/office/drawing/2014/main" id="{224CD45B-5BD4-C863-9A55-ECF53F747885}"/>
                    </a:ext>
                  </a:extLst>
                </p:cNvPr>
                <p:cNvSpPr txBox="1"/>
                <p:nvPr/>
              </p:nvSpPr>
              <p:spPr>
                <a:xfrm>
                  <a:off x="4502761" y="5926863"/>
                  <a:ext cx="214033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𝑂</m:t>
                        </m:r>
                      </m:oMath>
                    </m:oMathPara>
                  </a14:m>
                  <a:endParaRPr lang="fr-FR" dirty="0"/>
                </a:p>
              </p:txBody>
            </p:sp>
          </mc:Choice>
          <mc:Fallback>
            <p:sp>
              <p:nvSpPr>
                <p:cNvPr id="21" name="ZoneTexte 20">
                  <a:extLst>
                    <a:ext uri="{FF2B5EF4-FFF2-40B4-BE49-F238E27FC236}">
                      <a16:creationId xmlns:a16="http://schemas.microsoft.com/office/drawing/2014/main" xmlns="" xmlns:a14="http://schemas.microsoft.com/office/drawing/2010/main" id="{224CD45B-5BD4-C863-9A55-ECF53F74788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02761" y="5926863"/>
                  <a:ext cx="214033" cy="276999"/>
                </a:xfrm>
                <a:prstGeom prst="rect">
                  <a:avLst/>
                </a:prstGeom>
                <a:blipFill>
                  <a:blip r:embed="rId2"/>
                  <a:stretch>
                    <a:fillRect l="-28571" r="-22857" b="-6522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xmlns="" id="{DD50A6C5-82CF-1554-9D25-A418EBA1EEBC}"/>
                </a:ext>
              </a:extLst>
            </p:cNvPr>
            <p:cNvSpPr txBox="1"/>
            <p:nvPr/>
          </p:nvSpPr>
          <p:spPr>
            <a:xfrm>
              <a:off x="8206059" y="4913450"/>
              <a:ext cx="118622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fr-FR" dirty="0"/>
                <a:t>P</a:t>
              </a:r>
            </a:p>
          </p:txBody>
        </p:sp>
        <p:sp>
          <p:nvSpPr>
            <p:cNvPr id="30" name="Ellipse 29">
              <a:extLst>
                <a:ext uri="{FF2B5EF4-FFF2-40B4-BE49-F238E27FC236}">
                  <a16:creationId xmlns:a16="http://schemas.microsoft.com/office/drawing/2014/main" xmlns="" id="{EA0C8E01-8598-DE0C-88FC-8AB1E17EBD94}"/>
                </a:ext>
              </a:extLst>
            </p:cNvPr>
            <p:cNvSpPr/>
            <p:nvPr/>
          </p:nvSpPr>
          <p:spPr>
            <a:xfrm rot="20200764">
              <a:off x="5586428" y="5448600"/>
              <a:ext cx="262049" cy="392849"/>
            </a:xfrm>
            <a:prstGeom prst="ellipse">
              <a:avLst/>
            </a:prstGeom>
            <a:noFill/>
            <a:ln>
              <a:solidFill>
                <a:srgbClr val="C00000"/>
              </a:solidFill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b="1" dirty="0">
                <a:solidFill>
                  <a:srgbClr val="C00000"/>
                </a:solidFill>
              </a:endParaRPr>
            </a:p>
          </p:txBody>
        </p:sp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33" name="ZoneTexte 32">
                  <a:extLst>
                    <a:ext uri="{FF2B5EF4-FFF2-40B4-BE49-F238E27FC236}">
                      <a16:creationId xmlns:a16="http://schemas.microsoft.com/office/drawing/2014/main" id="{B51F37D8-DD23-97FC-7D1C-49FD35907AE1}"/>
                    </a:ext>
                  </a:extLst>
                </p:cNvPr>
                <p:cNvSpPr txBox="1"/>
                <p:nvPr/>
              </p:nvSpPr>
              <p:spPr>
                <a:xfrm>
                  <a:off x="5434249" y="5141219"/>
                  <a:ext cx="371897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fr-FR" b="1" i="1" smtClean="0">
                            <a:latin typeface="Cambria Math" panose="02040503050406030204" pitchFamily="18" charset="0"/>
                          </a:rPr>
                          <m:t>𝒅</m:t>
                        </m:r>
                        <m:r>
                          <a:rPr lang="el-GR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𝜴</m:t>
                        </m:r>
                      </m:oMath>
                    </m:oMathPara>
                  </a14:m>
                  <a:endParaRPr lang="fr-FR" b="1" dirty="0"/>
                </a:p>
              </p:txBody>
            </p:sp>
          </mc:Choice>
          <mc:Fallback>
            <p:sp>
              <p:nvSpPr>
                <p:cNvPr id="33" name="ZoneTexte 32">
                  <a:extLst>
                    <a:ext uri="{FF2B5EF4-FFF2-40B4-BE49-F238E27FC236}">
                      <a16:creationId xmlns:a16="http://schemas.microsoft.com/office/drawing/2014/main" xmlns="" xmlns:a14="http://schemas.microsoft.com/office/drawing/2010/main" id="{B51F37D8-DD23-97FC-7D1C-49FD35907AE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34249" y="5141219"/>
                  <a:ext cx="371897" cy="276999"/>
                </a:xfrm>
                <a:prstGeom prst="rect">
                  <a:avLst/>
                </a:prstGeom>
                <a:blipFill>
                  <a:blip r:embed="rId3"/>
                  <a:stretch>
                    <a:fillRect l="-14754" r="-16393" b="-8696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49" name="ZoneTexte 48">
                  <a:extLst>
                    <a:ext uri="{FF2B5EF4-FFF2-40B4-BE49-F238E27FC236}">
                      <a16:creationId xmlns:a16="http://schemas.microsoft.com/office/drawing/2014/main" id="{27FC4574-D245-71D6-440C-4F5B5AF0F74B}"/>
                    </a:ext>
                  </a:extLst>
                </p:cNvPr>
                <p:cNvSpPr txBox="1"/>
                <p:nvPr/>
              </p:nvSpPr>
              <p:spPr>
                <a:xfrm>
                  <a:off x="6163481" y="5198131"/>
                  <a:ext cx="21319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fr-FR" b="1" i="1" smtClean="0">
                            <a:latin typeface="Cambria Math" panose="02040503050406030204" pitchFamily="18" charset="0"/>
                          </a:rPr>
                          <m:t>𝑹</m:t>
                        </m:r>
                      </m:oMath>
                    </m:oMathPara>
                  </a14:m>
                  <a:endParaRPr lang="fr-FR" b="1" dirty="0"/>
                </a:p>
              </p:txBody>
            </p:sp>
          </mc:Choice>
          <mc:Fallback>
            <p:sp>
              <p:nvSpPr>
                <p:cNvPr id="49" name="ZoneTexte 48">
                  <a:extLst>
                    <a:ext uri="{FF2B5EF4-FFF2-40B4-BE49-F238E27FC236}">
                      <a16:creationId xmlns:a16="http://schemas.microsoft.com/office/drawing/2014/main" xmlns="" xmlns:a14="http://schemas.microsoft.com/office/drawing/2010/main" id="{27FC4574-D245-71D6-440C-4F5B5AF0F74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63481" y="5198131"/>
                  <a:ext cx="213199" cy="276999"/>
                </a:xfrm>
                <a:prstGeom prst="rect">
                  <a:avLst/>
                </a:prstGeom>
                <a:blipFill>
                  <a:blip r:embed="rId4"/>
                  <a:stretch>
                    <a:fillRect l="-25714" r="-25714" b="-6667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xmlns="" id="{6AF79CC4-D7CE-7147-F62F-F1B57402112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716016" y="4861797"/>
              <a:ext cx="3588492" cy="1092068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Groupe 55">
            <a:extLst>
              <a:ext uri="{FF2B5EF4-FFF2-40B4-BE49-F238E27FC236}">
                <a16:creationId xmlns:a16="http://schemas.microsoft.com/office/drawing/2014/main" xmlns="" id="{B2E9577F-2CB9-6B4A-EEEE-3B89157B11FC}"/>
              </a:ext>
            </a:extLst>
          </p:cNvPr>
          <p:cNvGrpSpPr/>
          <p:nvPr/>
        </p:nvGrpSpPr>
        <p:grpSpPr>
          <a:xfrm>
            <a:off x="4427984" y="1056367"/>
            <a:ext cx="3821920" cy="1796569"/>
            <a:chOff x="4427984" y="1056367"/>
            <a:chExt cx="3821920" cy="1796569"/>
          </a:xfrm>
        </p:grpSpPr>
        <p:grpSp>
          <p:nvGrpSpPr>
            <p:cNvPr id="55" name="Groupe 54">
              <a:extLst>
                <a:ext uri="{FF2B5EF4-FFF2-40B4-BE49-F238E27FC236}">
                  <a16:creationId xmlns:a16="http://schemas.microsoft.com/office/drawing/2014/main" xmlns="" id="{C9927A32-CF64-13EE-B7FA-7C7F356457D4}"/>
                </a:ext>
              </a:extLst>
            </p:cNvPr>
            <p:cNvGrpSpPr/>
            <p:nvPr/>
          </p:nvGrpSpPr>
          <p:grpSpPr>
            <a:xfrm>
              <a:off x="4427984" y="1056367"/>
              <a:ext cx="3821920" cy="1796569"/>
              <a:chOff x="4427984" y="1056367"/>
              <a:chExt cx="3821920" cy="1796569"/>
            </a:xfrm>
          </p:grpSpPr>
          <p:grpSp>
            <p:nvGrpSpPr>
              <p:cNvPr id="35" name="Groupe 34">
                <a:extLst>
                  <a:ext uri="{FF2B5EF4-FFF2-40B4-BE49-F238E27FC236}">
                    <a16:creationId xmlns:a16="http://schemas.microsoft.com/office/drawing/2014/main" xmlns="" id="{A15A2FE9-1376-DDC7-C817-37C3CE095F0C}"/>
                  </a:ext>
                </a:extLst>
              </p:cNvPr>
              <p:cNvGrpSpPr/>
              <p:nvPr/>
            </p:nvGrpSpPr>
            <p:grpSpPr>
              <a:xfrm>
                <a:off x="4641239" y="1056367"/>
                <a:ext cx="3168352" cy="1546572"/>
                <a:chOff x="1259632" y="4407293"/>
                <a:chExt cx="3168352" cy="1546572"/>
              </a:xfrm>
            </p:grpSpPr>
            <p:cxnSp>
              <p:nvCxnSpPr>
                <p:cNvPr id="37" name="Connecteur droit 36">
                  <a:extLst>
                    <a:ext uri="{FF2B5EF4-FFF2-40B4-BE49-F238E27FC236}">
                      <a16:creationId xmlns:a16="http://schemas.microsoft.com/office/drawing/2014/main" xmlns="" id="{DC40F930-5240-A13C-B0B6-2E6A96DC415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259632" y="4407293"/>
                  <a:ext cx="2808312" cy="1546572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Connecteur droit 38">
                  <a:extLst>
                    <a:ext uri="{FF2B5EF4-FFF2-40B4-BE49-F238E27FC236}">
                      <a16:creationId xmlns:a16="http://schemas.microsoft.com/office/drawing/2014/main" xmlns="" id="{6FFE9920-65F5-69D4-ED30-48044E201CAD}"/>
                    </a:ext>
                  </a:extLst>
                </p:cNvPr>
                <p:cNvCxnSpPr/>
                <p:nvPr/>
              </p:nvCxnSpPr>
              <p:spPr>
                <a:xfrm flipV="1">
                  <a:off x="1259632" y="5589240"/>
                  <a:ext cx="3168352" cy="364625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0" name="Connecteur droit 39">
                <a:extLst>
                  <a:ext uri="{FF2B5EF4-FFF2-40B4-BE49-F238E27FC236}">
                    <a16:creationId xmlns:a16="http://schemas.microsoft.com/office/drawing/2014/main" xmlns="" id="{13231E67-A00F-F1E4-3E8D-F4827B944E8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641239" y="1510871"/>
                <a:ext cx="3588492" cy="1092068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xmlns="" Requires="a14">
              <p:sp>
                <p:nvSpPr>
                  <p:cNvPr id="41" name="ZoneTexte 40">
                    <a:extLst>
                      <a:ext uri="{FF2B5EF4-FFF2-40B4-BE49-F238E27FC236}">
                        <a16:creationId xmlns:a16="http://schemas.microsoft.com/office/drawing/2014/main" id="{1B3A99CA-5F6D-F4C5-A93C-BB79C3475520}"/>
                      </a:ext>
                    </a:extLst>
                  </p:cNvPr>
                  <p:cNvSpPr txBox="1"/>
                  <p:nvPr/>
                </p:nvSpPr>
                <p:spPr>
                  <a:xfrm>
                    <a:off x="4427984" y="2575937"/>
                    <a:ext cx="214033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oMath>
                      </m:oMathPara>
                    </a14:m>
                    <a:endParaRPr lang="fr-FR" dirty="0"/>
                  </a:p>
                </p:txBody>
              </p:sp>
            </mc:Choice>
            <mc:Fallback>
              <p:sp>
                <p:nvSpPr>
                  <p:cNvPr id="41" name="ZoneTexte 40">
                    <a:extLst>
                      <a:ext uri="{FF2B5EF4-FFF2-40B4-BE49-F238E27FC236}">
                        <a16:creationId xmlns:a16="http://schemas.microsoft.com/office/drawing/2014/main" xmlns="" xmlns:a14="http://schemas.microsoft.com/office/drawing/2010/main" id="{1B3A99CA-5F6D-F4C5-A93C-BB79C3475520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427984" y="2575937"/>
                    <a:ext cx="214033" cy="276999"/>
                  </a:xfrm>
                  <a:prstGeom prst="rect">
                    <a:avLst/>
                  </a:prstGeom>
                  <a:blipFill>
                    <a:blip r:embed="rId5"/>
                    <a:stretch>
                      <a:fillRect l="-25714" r="-25714" b="-6667"/>
                    </a:stretch>
                  </a:blipFill>
                </p:spPr>
                <p:txBody>
                  <a:bodyPr/>
                  <a:lstStyle/>
                  <a:p>
                    <a:r>
                      <a:rPr lang="fr-F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42" name="ZoneTexte 41">
                <a:extLst>
                  <a:ext uri="{FF2B5EF4-FFF2-40B4-BE49-F238E27FC236}">
                    <a16:creationId xmlns:a16="http://schemas.microsoft.com/office/drawing/2014/main" xmlns="" id="{2AB9F61C-6E44-1111-AF68-72418AB99BAC}"/>
                  </a:ext>
                </a:extLst>
              </p:cNvPr>
              <p:cNvSpPr txBox="1"/>
              <p:nvPr/>
            </p:nvSpPr>
            <p:spPr>
              <a:xfrm>
                <a:off x="8131282" y="1562524"/>
                <a:ext cx="11862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fr-FR" dirty="0"/>
                  <a:t>P</a:t>
                </a:r>
              </a:p>
            </p:txBody>
          </p:sp>
          <p:sp>
            <p:nvSpPr>
              <p:cNvPr id="43" name="Ellipse 42">
                <a:extLst>
                  <a:ext uri="{FF2B5EF4-FFF2-40B4-BE49-F238E27FC236}">
                    <a16:creationId xmlns:a16="http://schemas.microsoft.com/office/drawing/2014/main" xmlns="" id="{096A88C6-A93D-CB55-1E5B-04BDE95476B8}"/>
                  </a:ext>
                </a:extLst>
              </p:cNvPr>
              <p:cNvSpPr/>
              <p:nvPr/>
            </p:nvSpPr>
            <p:spPr>
              <a:xfrm rot="20200764">
                <a:off x="6943234" y="1276933"/>
                <a:ext cx="538518" cy="1026720"/>
              </a:xfrm>
              <a:prstGeom prst="ellipse">
                <a:avLst/>
              </a:prstGeom>
              <a:noFill/>
              <a:ln>
                <a:solidFill>
                  <a:srgbClr val="C00000"/>
                </a:solidFill>
                <a:prstDash val="sysDash"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b="1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45" name="Ellipse 44">
                <a:extLst>
                  <a:ext uri="{FF2B5EF4-FFF2-40B4-BE49-F238E27FC236}">
                    <a16:creationId xmlns:a16="http://schemas.microsoft.com/office/drawing/2014/main" xmlns="" id="{2302C111-C372-B64F-D7EC-36F4480282D9}"/>
                  </a:ext>
                </a:extLst>
              </p:cNvPr>
              <p:cNvSpPr/>
              <p:nvPr/>
            </p:nvSpPr>
            <p:spPr>
              <a:xfrm rot="20200764">
                <a:off x="5511651" y="2097674"/>
                <a:ext cx="262049" cy="392849"/>
              </a:xfrm>
              <a:prstGeom prst="ellipse">
                <a:avLst/>
              </a:prstGeom>
              <a:noFill/>
              <a:ln>
                <a:solidFill>
                  <a:srgbClr val="C00000"/>
                </a:solidFill>
                <a:prstDash val="sysDash"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b="1" dirty="0">
                  <a:solidFill>
                    <a:srgbClr val="C00000"/>
                  </a:solidFill>
                </a:endParaRPr>
              </a:p>
            </p:txBody>
          </p:sp>
          <mc:AlternateContent xmlns:mc="http://schemas.openxmlformats.org/markup-compatibility/2006">
            <mc:Choice xmlns:a14="http://schemas.microsoft.com/office/drawing/2010/main" xmlns="" Requires="a14">
              <p:sp>
                <p:nvSpPr>
                  <p:cNvPr id="46" name="ZoneTexte 45">
                    <a:extLst>
                      <a:ext uri="{FF2B5EF4-FFF2-40B4-BE49-F238E27FC236}">
                        <a16:creationId xmlns:a16="http://schemas.microsoft.com/office/drawing/2014/main" id="{6DD0D07A-3FFA-9A95-9DCF-EE2E44192406}"/>
                      </a:ext>
                    </a:extLst>
                  </p:cNvPr>
                  <p:cNvSpPr txBox="1"/>
                  <p:nvPr/>
                </p:nvSpPr>
                <p:spPr>
                  <a:xfrm>
                    <a:off x="5359472" y="1790293"/>
                    <a:ext cx="371897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fr-FR" b="1" i="1" smtClean="0">
                              <a:latin typeface="Cambria Math" panose="02040503050406030204" pitchFamily="18" charset="0"/>
                            </a:rPr>
                            <m:t>𝒅</m:t>
                          </m:r>
                          <m:r>
                            <a:rPr lang="el-GR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𝜴</m:t>
                          </m:r>
                        </m:oMath>
                      </m:oMathPara>
                    </a14:m>
                    <a:endParaRPr lang="fr-FR" b="1" dirty="0"/>
                  </a:p>
                </p:txBody>
              </p:sp>
            </mc:Choice>
            <mc:Fallback>
              <p:sp>
                <p:nvSpPr>
                  <p:cNvPr id="46" name="ZoneTexte 45">
                    <a:extLst>
                      <a:ext uri="{FF2B5EF4-FFF2-40B4-BE49-F238E27FC236}">
                        <a16:creationId xmlns:a16="http://schemas.microsoft.com/office/drawing/2014/main" xmlns="" xmlns:a14="http://schemas.microsoft.com/office/drawing/2010/main" id="{6DD0D07A-3FFA-9A95-9DCF-EE2E44192406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359472" y="1790293"/>
                    <a:ext cx="371897" cy="276999"/>
                  </a:xfrm>
                  <a:prstGeom prst="rect">
                    <a:avLst/>
                  </a:prstGeom>
                  <a:blipFill>
                    <a:blip r:embed="rId6"/>
                    <a:stretch>
                      <a:fillRect l="-14754" t="-2222" r="-16393" b="-8889"/>
                    </a:stretch>
                  </a:blipFill>
                </p:spPr>
                <p:txBody>
                  <a:bodyPr/>
                  <a:lstStyle/>
                  <a:p>
                    <a:r>
                      <a:rPr lang="fr-F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48" name="ZoneTexte 47">
                  <a:extLst>
                    <a:ext uri="{FF2B5EF4-FFF2-40B4-BE49-F238E27FC236}">
                      <a16:creationId xmlns:a16="http://schemas.microsoft.com/office/drawing/2014/main" id="{A581B9AD-399C-06F4-3744-F0D6D640D16C}"/>
                    </a:ext>
                  </a:extLst>
                </p:cNvPr>
                <p:cNvSpPr txBox="1"/>
                <p:nvPr/>
              </p:nvSpPr>
              <p:spPr>
                <a:xfrm>
                  <a:off x="6087346" y="1849816"/>
                  <a:ext cx="21319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fr-FR" b="1" i="1" smtClean="0">
                            <a:latin typeface="Cambria Math" panose="02040503050406030204" pitchFamily="18" charset="0"/>
                          </a:rPr>
                          <m:t>𝑹</m:t>
                        </m:r>
                      </m:oMath>
                    </m:oMathPara>
                  </a14:m>
                  <a:endParaRPr lang="fr-FR" b="1" dirty="0"/>
                </a:p>
              </p:txBody>
            </p:sp>
          </mc:Choice>
          <mc:Fallback>
            <p:sp>
              <p:nvSpPr>
                <p:cNvPr id="48" name="ZoneTexte 47">
                  <a:extLst>
                    <a:ext uri="{FF2B5EF4-FFF2-40B4-BE49-F238E27FC236}">
                      <a16:creationId xmlns:a16="http://schemas.microsoft.com/office/drawing/2014/main" xmlns="" xmlns:a14="http://schemas.microsoft.com/office/drawing/2010/main" id="{A581B9AD-399C-06F4-3744-F0D6D640D16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87346" y="1849816"/>
                  <a:ext cx="213199" cy="276999"/>
                </a:xfrm>
                <a:prstGeom prst="rect">
                  <a:avLst/>
                </a:prstGeom>
                <a:blipFill>
                  <a:blip r:embed="rId7"/>
                  <a:stretch>
                    <a:fillRect l="-28571" r="-22857" b="-6522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1" name="ZoneTexte 30">
            <a:extLst>
              <a:ext uri="{FF2B5EF4-FFF2-40B4-BE49-F238E27FC236}">
                <a16:creationId xmlns:a16="http://schemas.microsoft.com/office/drawing/2014/main" xmlns="" id="{CC1EEE67-4E94-E4F1-1951-0D258C9D8004}"/>
              </a:ext>
            </a:extLst>
          </p:cNvPr>
          <p:cNvSpPr txBox="1"/>
          <p:nvPr/>
        </p:nvSpPr>
        <p:spPr>
          <a:xfrm>
            <a:off x="225427" y="997523"/>
            <a:ext cx="458872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800" i="0" u="none" strike="noStrike" baseline="0" dirty="0">
                <a:latin typeface="+mj-lt"/>
              </a:rPr>
              <a:t>When the solid angle is small, Then: </a:t>
            </a:r>
            <a:endParaRPr lang="fr-FR" dirty="0">
              <a:latin typeface="+mj-lt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6AB3D227-B6DE-88CB-8C02-77D2DD88B405}"/>
                  </a:ext>
                </a:extLst>
              </p:cNvPr>
              <p:cNvSpPr txBox="1"/>
              <p:nvPr/>
            </p:nvSpPr>
            <p:spPr>
              <a:xfrm>
                <a:off x="112117" y="3068960"/>
                <a:ext cx="8820472" cy="50302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285750" indent="-285750">
                  <a:lnSpc>
                    <a:spcPct val="150000"/>
                  </a:lnSpc>
                  <a:buFont typeface="Wingdings" panose="05000000000000000000" pitchFamily="2" charset="2"/>
                  <a:buChar char="q"/>
                </a:pPr>
                <a:r>
                  <a:rPr lang="en-US" i="0" u="none" strike="noStrike" baseline="0" dirty="0">
                    <a:latin typeface="+mj-lt"/>
                  </a:rPr>
                  <a:t>In some cases the surface </a:t>
                </a:r>
                <a:r>
                  <a:rPr lang="en-US" i="1" u="none" strike="noStrike" baseline="0" dirty="0" err="1">
                    <a:latin typeface="+mj-lt"/>
                  </a:rPr>
                  <a:t>dS</a:t>
                </a:r>
                <a:r>
                  <a:rPr lang="en-US" i="1" u="none" strike="noStrike" baseline="0" dirty="0">
                    <a:latin typeface="+mj-lt"/>
                  </a:rPr>
                  <a:t/>
                </a:r>
                <a:r>
                  <a:rPr lang="en-US" i="0" u="none" strike="noStrike" baseline="0" dirty="0">
                    <a:latin typeface="+mj-lt"/>
                  </a:rPr>
                  <a:t>is not perpendicular to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u="none" strike="noStrike" baseline="0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𝑂𝑃</m:t>
                        </m:r>
                      </m:e>
                    </m:acc>
                  </m:oMath>
                </a14:m>
                <a:r>
                  <a:rPr lang="en-US" i="1" u="none" strike="noStrike" baseline="0" dirty="0">
                    <a:latin typeface="+mj-lt"/>
                  </a:rPr>
                  <a:t>, </a:t>
                </a:r>
                <a:r>
                  <a:rPr lang="en-US" i="0" u="none" strike="noStrike" baseline="0" dirty="0">
                    <a:latin typeface="+mj-lt"/>
                  </a:rPr>
                  <a:t>it makes an angle </a:t>
                </a:r>
                <a14:m>
                  <m:oMath xmlns:m="http://schemas.openxmlformats.org/officeDocument/2006/math">
                    <m:r>
                      <a:rPr lang="el-GR" i="1" u="none" strike="noStrike" baseline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i="1" u="none" strike="noStrike" baseline="0" dirty="0">
                    <a:latin typeface="+mj-lt"/>
                  </a:rPr>
                  <a:t/>
                </a:r>
                <a:r>
                  <a:rPr lang="en-US" i="0" u="none" strike="noStrike" baseline="0" dirty="0">
                    <a:latin typeface="+mj-lt"/>
                  </a:rPr>
                  <a:t>with </a:t>
                </a:r>
                <a:r>
                  <a:rPr lang="en-US" i="1" u="none" strike="noStrike" baseline="0" dirty="0">
                    <a:latin typeface="+mj-lt"/>
                  </a:rPr>
                  <a:t>OP</a:t>
                </a:r>
                <a:r>
                  <a:rPr lang="en-US" i="0" u="none" strike="noStrike" baseline="0" dirty="0">
                    <a:latin typeface="+mj-lt"/>
                  </a:rPr>
                  <a:t>. </a:t>
                </a:r>
                <a:endParaRPr lang="fr-FR" dirty="0">
                  <a:latin typeface="+mj-lt"/>
                </a:endParaRPr>
              </a:p>
            </p:txBody>
          </p:sp>
        </mc:Choice>
        <mc:Fallback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6AB3D227-B6DE-88CB-8C02-77D2DD88B4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117" y="3068960"/>
                <a:ext cx="8820472" cy="503023"/>
              </a:xfrm>
              <a:prstGeom prst="rect">
                <a:avLst/>
              </a:prstGeom>
              <a:blipFill>
                <a:blip r:embed="rId8"/>
                <a:stretch>
                  <a:fillRect l="-415" b="-1807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2">
            <a:extLst>
              <a:ext uri="{FF2B5EF4-FFF2-40B4-BE49-F238E27FC236}">
                <a16:creationId xmlns:a16="http://schemas.microsoft.com/office/drawing/2014/main" xmlns="" id="{65CECA42-2FF9-4C67-EF45-BAC731EDE2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837" y="5302"/>
            <a:ext cx="9144017" cy="1009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mc:AlternateContent xmlns:mc="http://schemas.openxmlformats.org/markup-compatibility/2006">
        <mc:Choice xmlns:a14="http://schemas.microsoft.com/office/drawing/2010/main" xmlns="" Requires="a14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07297F9F-2E35-D468-6D30-D0BF8C302A9E}"/>
                  </a:ext>
                </a:extLst>
              </p:cNvPr>
              <p:cNvSpPr txBox="1"/>
              <p:nvPr/>
            </p:nvSpPr>
            <p:spPr>
              <a:xfrm>
                <a:off x="2492233" y="1582722"/>
                <a:ext cx="1663018" cy="61093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1800" b="1" i="1" u="none" strike="noStrike" baseline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𝒅</m:t>
                      </m:r>
                      <m:r>
                        <a:rPr lang="el-GR" sz="1800" b="1" i="1" u="none" strike="noStrike" baseline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𝜴</m:t>
                      </m:r>
                      <m:r>
                        <a:rPr lang="fr-FR" sz="1800" b="1" i="1" u="none" strike="noStrike" baseline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1800" b="1" i="1" u="none" strike="noStrike" baseline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1800" b="1" i="1" u="none" strike="noStrike" baseline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𝒅𝑺</m:t>
                          </m:r>
                        </m:num>
                        <m:den>
                          <m:sSup>
                            <m:sSupPr>
                              <m:ctrlPr>
                                <a:rPr lang="fr-FR" sz="1800" b="1" i="1" u="none" strike="noStrike" baseline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sz="1800" b="1" i="1" u="none" strike="noStrike" baseline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𝑹</m:t>
                              </m:r>
                            </m:e>
                            <m:sup>
                              <m:r>
                                <a:rPr lang="fr-FR" sz="1800" b="1" i="1" u="none" strike="noStrike" baseline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07297F9F-2E35-D468-6D30-D0BF8C302A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2233" y="1582722"/>
                <a:ext cx="1663018" cy="61093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xmlns="" id="{FB0A3C1D-22D2-7BD1-CE73-C5363B0E0444}"/>
              </a:ext>
            </a:extLst>
          </p:cNvPr>
          <p:cNvCxnSpPr>
            <a:cxnSpLocks/>
          </p:cNvCxnSpPr>
          <p:nvPr/>
        </p:nvCxnSpPr>
        <p:spPr>
          <a:xfrm flipV="1">
            <a:off x="7246929" y="4462006"/>
            <a:ext cx="349407" cy="716452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0" name="ZoneTexte 19">
                <a:extLst>
                  <a:ext uri="{FF2B5EF4-FFF2-40B4-BE49-F238E27FC236}">
                    <a16:creationId xmlns:a16="http://schemas.microsoft.com/office/drawing/2014/main" id="{42FF2AC8-0761-012C-97A4-5EFD3B260F87}"/>
                  </a:ext>
                </a:extLst>
              </p:cNvPr>
              <p:cNvSpPr txBox="1"/>
              <p:nvPr/>
            </p:nvSpPr>
            <p:spPr>
              <a:xfrm>
                <a:off x="7572103" y="4420891"/>
                <a:ext cx="312265" cy="3179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𝑑𝑆</m:t>
                          </m:r>
                        </m:e>
                      </m:acc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20" name="ZoneTexte 1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42FF2AC8-0761-012C-97A4-5EFD3B260F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2103" y="4420891"/>
                <a:ext cx="312265" cy="317972"/>
              </a:xfrm>
              <a:prstGeom prst="rect">
                <a:avLst/>
              </a:prstGeom>
              <a:blipFill>
                <a:blip r:embed="rId11"/>
                <a:stretch>
                  <a:fillRect l="-19608" r="-17647" b="-769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Arc 22">
            <a:extLst>
              <a:ext uri="{FF2B5EF4-FFF2-40B4-BE49-F238E27FC236}">
                <a16:creationId xmlns:a16="http://schemas.microsoft.com/office/drawing/2014/main" xmlns="" id="{9B1CDA85-447A-1E1B-176E-FB4F3FCD5F21}"/>
              </a:ext>
            </a:extLst>
          </p:cNvPr>
          <p:cNvSpPr/>
          <p:nvPr/>
        </p:nvSpPr>
        <p:spPr>
          <a:xfrm>
            <a:off x="7164288" y="4806901"/>
            <a:ext cx="482789" cy="494307"/>
          </a:xfrm>
          <a:prstGeom prst="arc">
            <a:avLst>
              <a:gd name="adj1" fmla="val 16680765"/>
              <a:gd name="adj2" fmla="val 0"/>
            </a:avLst>
          </a:prstGeom>
          <a:ln w="19050">
            <a:solidFill>
              <a:srgbClr val="FF0000"/>
            </a:solidFill>
            <a:head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4" name="ZoneTexte 23">
                <a:extLst>
                  <a:ext uri="{FF2B5EF4-FFF2-40B4-BE49-F238E27FC236}">
                    <a16:creationId xmlns:a16="http://schemas.microsoft.com/office/drawing/2014/main" id="{B9F8ED46-FCCE-296D-1F7A-7E132A46CD64}"/>
                  </a:ext>
                </a:extLst>
              </p:cNvPr>
              <p:cNvSpPr txBox="1"/>
              <p:nvPr/>
            </p:nvSpPr>
            <p:spPr>
              <a:xfrm>
                <a:off x="7600157" y="4707035"/>
                <a:ext cx="19717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𝜽</m:t>
                      </m:r>
                    </m:oMath>
                  </m:oMathPara>
                </a14:m>
                <a:endParaRPr lang="fr-FR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4" name="ZoneTexte 2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B9F8ED46-FCCE-296D-1F7A-7E132A46CD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0157" y="4707035"/>
                <a:ext cx="197170" cy="276999"/>
              </a:xfrm>
              <a:prstGeom prst="rect">
                <a:avLst/>
              </a:prstGeom>
              <a:blipFill>
                <a:blip r:embed="rId12"/>
                <a:stretch>
                  <a:fillRect l="-31250" r="-28125" b="-652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Ellipse 24">
            <a:extLst>
              <a:ext uri="{FF2B5EF4-FFF2-40B4-BE49-F238E27FC236}">
                <a16:creationId xmlns:a16="http://schemas.microsoft.com/office/drawing/2014/main" xmlns="" id="{104C51DA-AF3F-7A0F-D73A-8AD1789CCB8F}"/>
              </a:ext>
            </a:extLst>
          </p:cNvPr>
          <p:cNvSpPr/>
          <p:nvPr/>
        </p:nvSpPr>
        <p:spPr>
          <a:xfrm rot="20200764">
            <a:off x="7018011" y="4627859"/>
            <a:ext cx="538518" cy="1026720"/>
          </a:xfrm>
          <a:prstGeom prst="ellipse">
            <a:avLst/>
          </a:prstGeom>
          <a:noFill/>
          <a:ln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solidFill>
                <a:srgbClr val="C00000"/>
              </a:solidFill>
            </a:endParaRPr>
          </a:p>
        </p:txBody>
      </p:sp>
      <p:cxnSp>
        <p:nvCxnSpPr>
          <p:cNvPr id="28" name="Connecteur droit avec flèche 27">
            <a:extLst>
              <a:ext uri="{FF2B5EF4-FFF2-40B4-BE49-F238E27FC236}">
                <a16:creationId xmlns:a16="http://schemas.microsoft.com/office/drawing/2014/main" xmlns="" id="{FB894098-30DC-CC02-9520-07AB44A4AE62}"/>
              </a:ext>
            </a:extLst>
          </p:cNvPr>
          <p:cNvCxnSpPr>
            <a:cxnSpLocks/>
          </p:cNvCxnSpPr>
          <p:nvPr/>
        </p:nvCxnSpPr>
        <p:spPr>
          <a:xfrm flipV="1">
            <a:off x="7236296" y="4966244"/>
            <a:ext cx="720000" cy="216000"/>
          </a:xfrm>
          <a:prstGeom prst="straightConnector1">
            <a:avLst/>
          </a:prstGeom>
          <a:ln w="19050">
            <a:solidFill>
              <a:srgbClr val="C0000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9" name="ZoneTexte 28">
                <a:extLst>
                  <a:ext uri="{FF2B5EF4-FFF2-40B4-BE49-F238E27FC236}">
                    <a16:creationId xmlns:a16="http://schemas.microsoft.com/office/drawing/2014/main" id="{4E48A19C-A7A4-B74F-E407-D7F89D1870B6}"/>
                  </a:ext>
                </a:extLst>
              </p:cNvPr>
              <p:cNvSpPr txBox="1"/>
              <p:nvPr/>
            </p:nvSpPr>
            <p:spPr>
              <a:xfrm>
                <a:off x="7820400" y="4617302"/>
                <a:ext cx="367088" cy="33348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𝑑𝑆</m:t>
                          </m:r>
                          <m:r>
                            <a:rPr lang="fr-FR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e>
                      </m:acc>
                    </m:oMath>
                  </m:oMathPara>
                </a14:m>
                <a:endParaRPr lang="fr-FR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29" name="ZoneTexte 2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4E48A19C-A7A4-B74F-E407-D7F89D1870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0400" y="4617302"/>
                <a:ext cx="367088" cy="333489"/>
              </a:xfrm>
              <a:prstGeom prst="rect">
                <a:avLst/>
              </a:prstGeom>
              <a:blipFill>
                <a:blip r:embed="rId13"/>
                <a:stretch>
                  <a:fillRect l="-16667" r="-20000" b="-909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44" name="ZoneTexte 43">
                <a:extLst>
                  <a:ext uri="{FF2B5EF4-FFF2-40B4-BE49-F238E27FC236}">
                    <a16:creationId xmlns:a16="http://schemas.microsoft.com/office/drawing/2014/main" id="{D9592689-B726-67BD-A6AD-EAD4A8F3C662}"/>
                  </a:ext>
                </a:extLst>
              </p:cNvPr>
              <p:cNvSpPr txBox="1"/>
              <p:nvPr/>
            </p:nvSpPr>
            <p:spPr>
              <a:xfrm>
                <a:off x="7745623" y="1266376"/>
                <a:ext cx="312265" cy="3179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𝑑𝑆</m:t>
                          </m:r>
                        </m:e>
                      </m:acc>
                    </m:oMath>
                  </m:oMathPara>
                </a14:m>
                <a:endParaRPr lang="fr-FR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44" name="ZoneTexte 4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D9592689-B726-67BD-A6AD-EAD4A8F3C6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5623" y="1266376"/>
                <a:ext cx="312265" cy="317972"/>
              </a:xfrm>
              <a:prstGeom prst="rect">
                <a:avLst/>
              </a:prstGeom>
              <a:blipFill>
                <a:blip r:embed="rId14"/>
                <a:stretch>
                  <a:fillRect l="-19608" r="-17647" b="-769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7" name="Connecteur droit avec flèche 46">
            <a:extLst>
              <a:ext uri="{FF2B5EF4-FFF2-40B4-BE49-F238E27FC236}">
                <a16:creationId xmlns:a16="http://schemas.microsoft.com/office/drawing/2014/main" xmlns="" id="{A779FF4E-C995-71C0-14D0-2F8A39AE8DD1}"/>
              </a:ext>
            </a:extLst>
          </p:cNvPr>
          <p:cNvCxnSpPr>
            <a:cxnSpLocks/>
          </p:cNvCxnSpPr>
          <p:nvPr/>
        </p:nvCxnSpPr>
        <p:spPr>
          <a:xfrm flipV="1">
            <a:off x="7233669" y="1599461"/>
            <a:ext cx="720000" cy="216000"/>
          </a:xfrm>
          <a:prstGeom prst="straightConnector1">
            <a:avLst/>
          </a:prstGeom>
          <a:ln w="19050">
            <a:solidFill>
              <a:srgbClr val="C0000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ZoneTexte 51">
            <a:extLst>
              <a:ext uri="{FF2B5EF4-FFF2-40B4-BE49-F238E27FC236}">
                <a16:creationId xmlns:a16="http://schemas.microsoft.com/office/drawing/2014/main" xmlns="" id="{D065B01A-8142-8C66-1EAD-4B39215CE2AA}"/>
              </a:ext>
            </a:extLst>
          </p:cNvPr>
          <p:cNvSpPr txBox="1"/>
          <p:nvPr/>
        </p:nvSpPr>
        <p:spPr>
          <a:xfrm>
            <a:off x="611560" y="4950791"/>
            <a:ext cx="6928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/>
              <a:t>Thus</a:t>
            </a:r>
            <a:r>
              <a:rPr lang="fr-FR" dirty="0"/>
              <a:t>:</a:t>
            </a:r>
          </a:p>
          <a:p>
            <a:endParaRPr lang="fr-FR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54" name="ZoneTexte 53">
                <a:extLst>
                  <a:ext uri="{FF2B5EF4-FFF2-40B4-BE49-F238E27FC236}">
                    <a16:creationId xmlns:a16="http://schemas.microsoft.com/office/drawing/2014/main" id="{91E8B110-A106-7782-BE70-0555A36878A9}"/>
                  </a:ext>
                </a:extLst>
              </p:cNvPr>
              <p:cNvSpPr txBox="1"/>
              <p:nvPr/>
            </p:nvSpPr>
            <p:spPr>
              <a:xfrm>
                <a:off x="929657" y="4820232"/>
                <a:ext cx="2747254" cy="61664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1800" b="1" i="1" u="none" strike="noStrike" baseline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𝒅</m:t>
                      </m:r>
                      <m:r>
                        <a:rPr lang="el-GR" sz="1800" b="1" i="1" u="none" strike="noStrike" baseline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𝜴</m:t>
                      </m:r>
                      <m:r>
                        <a:rPr lang="fr-FR" sz="1800" b="1" i="1" u="none" strike="noStrike" baseline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1800" b="1" i="1" u="none" strike="noStrike" baseline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1800" b="1" i="1" u="none" strike="noStrike" baseline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𝒅𝑺</m:t>
                          </m:r>
                          <m:r>
                            <a:rPr lang="fr-FR" sz="1800" b="1" i="1" u="none" strike="noStrike" baseline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𝒄𝒐𝒔</m:t>
                          </m:r>
                          <m:r>
                            <a:rPr lang="en-US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⁡</m:t>
                          </m:r>
                          <m:r>
                            <a:rPr lang="el-GR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𝜽</m:t>
                          </m:r>
                        </m:num>
                        <m:den>
                          <m:sSup>
                            <m:sSupPr>
                              <m:ctrlPr>
                                <a:rPr lang="fr-FR" sz="1800" b="1" i="1" u="none" strike="noStrike" baseline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sz="1800" b="1" i="1" u="none" strike="noStrike" baseline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𝑹</m:t>
                              </m:r>
                            </m:e>
                            <m:sup>
                              <m:r>
                                <a:rPr lang="fr-FR" sz="1800" b="1" i="1" u="none" strike="noStrike" baseline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54" name="ZoneTexte 5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91E8B110-A106-7782-BE70-0555A36878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657" y="4820232"/>
                <a:ext cx="2747254" cy="61664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ZoneTexte 57">
            <a:extLst>
              <a:ext uri="{FF2B5EF4-FFF2-40B4-BE49-F238E27FC236}">
                <a16:creationId xmlns:a16="http://schemas.microsoft.com/office/drawing/2014/main" xmlns="" id="{75343DC1-7AAC-83FF-DDE1-775307793D26}"/>
              </a:ext>
            </a:extLst>
          </p:cNvPr>
          <p:cNvSpPr txBox="1"/>
          <p:nvPr/>
        </p:nvSpPr>
        <p:spPr>
          <a:xfrm>
            <a:off x="505799" y="3656547"/>
            <a:ext cx="7700259" cy="8803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i="0" u="none" strike="noStrike" baseline="0" dirty="0">
                <a:latin typeface="+mj-lt"/>
              </a:rPr>
              <a:t>Then it is necessary to project </a:t>
            </a:r>
            <a:r>
              <a:rPr lang="en-US" i="1" u="none" strike="noStrike" baseline="0" dirty="0" err="1">
                <a:latin typeface="+mj-lt"/>
              </a:rPr>
              <a:t>dS</a:t>
            </a:r>
            <a:r>
              <a:rPr lang="en-US" i="1" u="none" strike="noStrike" baseline="0" dirty="0">
                <a:latin typeface="+mj-lt"/>
              </a:rPr>
              <a:t> </a:t>
            </a:r>
            <a:r>
              <a:rPr lang="en-US" i="0" u="none" strike="noStrike" baseline="0" dirty="0">
                <a:latin typeface="+mj-lt"/>
              </a:rPr>
              <a:t>on a plane perpendicular to </a:t>
            </a:r>
            <a:r>
              <a:rPr lang="en-US" i="1" u="none" strike="noStrike" baseline="0" dirty="0">
                <a:latin typeface="+mj-lt"/>
              </a:rPr>
              <a:t>OP, </a:t>
            </a:r>
            <a:r>
              <a:rPr lang="en-US" i="0" u="none" strike="noStrike" baseline="0" dirty="0">
                <a:latin typeface="+mj-lt"/>
              </a:rPr>
              <a:t>which gives us the area:</a:t>
            </a:r>
            <a:r>
              <a:rPr lang="en-US" i="1" u="none" strike="noStrike" baseline="0" dirty="0">
                <a:latin typeface="+mj-lt"/>
              </a:rPr>
              <a:t> </a:t>
            </a:r>
            <a:endParaRPr lang="fr-FR" dirty="0"/>
          </a:p>
        </p:txBody>
      </p:sp>
      <p:cxnSp>
        <p:nvCxnSpPr>
          <p:cNvPr id="62" name="Connecteur droit 61">
            <a:extLst>
              <a:ext uri="{FF2B5EF4-FFF2-40B4-BE49-F238E27FC236}">
                <a16:creationId xmlns:a16="http://schemas.microsoft.com/office/drawing/2014/main" xmlns="" id="{93B1955A-C85C-9D62-4D33-CEDF9F0840B7}"/>
              </a:ext>
            </a:extLst>
          </p:cNvPr>
          <p:cNvCxnSpPr/>
          <p:nvPr/>
        </p:nvCxnSpPr>
        <p:spPr>
          <a:xfrm>
            <a:off x="7589524" y="4462006"/>
            <a:ext cx="284211" cy="504238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64" name="ZoneTexte 63">
                <a:extLst>
                  <a:ext uri="{FF2B5EF4-FFF2-40B4-BE49-F238E27FC236}">
                    <a16:creationId xmlns:a16="http://schemas.microsoft.com/office/drawing/2014/main" id="{A02B3109-FF7F-192F-0D1B-5F06622BD22C}"/>
                  </a:ext>
                </a:extLst>
              </p:cNvPr>
              <p:cNvSpPr txBox="1"/>
              <p:nvPr/>
            </p:nvSpPr>
            <p:spPr>
              <a:xfrm>
                <a:off x="1187624" y="4163438"/>
                <a:ext cx="2498073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u="none" strike="noStrike" baseline="0" dirty="0" smtClean="0">
                          <a:solidFill>
                            <a:srgbClr val="1F0EF8"/>
                          </a:solidFill>
                          <a:latin typeface="Cambria Math" panose="02040503050406030204" pitchFamily="18" charset="0"/>
                        </a:rPr>
                        <m:t>𝒅𝑺</m:t>
                      </m:r>
                      <m:r>
                        <a:rPr lang="en-US" b="1" i="1" u="none" strike="noStrike" baseline="0" dirty="0" smtClean="0">
                          <a:solidFill>
                            <a:srgbClr val="1F0EF8"/>
                          </a:solidFill>
                          <a:latin typeface="Cambria Math" panose="02040503050406030204" pitchFamily="18" charset="0"/>
                        </a:rPr>
                        <m:t>′ = </m:t>
                      </m:r>
                      <m:r>
                        <a:rPr lang="en-US" b="1" i="1" u="none" strike="noStrike" baseline="0" dirty="0" err="1">
                          <a:solidFill>
                            <a:srgbClr val="1F0EF8"/>
                          </a:solidFill>
                          <a:latin typeface="Cambria Math" panose="02040503050406030204" pitchFamily="18" charset="0"/>
                        </a:rPr>
                        <m:t>𝒅𝑺</m:t>
                      </m:r>
                      <m:r>
                        <a:rPr lang="en-US" b="1" i="1" u="none" strike="noStrike" baseline="0" dirty="0">
                          <a:solidFill>
                            <a:srgbClr val="1F0EF8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1" u="none" strike="noStrike" baseline="0" dirty="0">
                          <a:solidFill>
                            <a:srgbClr val="1F0EF8"/>
                          </a:solidFill>
                          <a:latin typeface="Cambria Math" panose="02040503050406030204" pitchFamily="18" charset="0"/>
                        </a:rPr>
                        <m:t>𝒄𝒐𝒔</m:t>
                      </m:r>
                      <m:r>
                        <a:rPr lang="en-US" b="1" i="1" u="none" strike="noStrike" baseline="0" dirty="0">
                          <a:solidFill>
                            <a:srgbClr val="1F0EF8"/>
                          </a:solidFill>
                          <a:latin typeface="Cambria Math" panose="02040503050406030204" pitchFamily="18" charset="0"/>
                        </a:rPr>
                        <m:t>⁡</m:t>
                      </m:r>
                      <m:r>
                        <a:rPr lang="el-GR" b="1" i="1" u="none" strike="noStrike" baseline="0" dirty="0" smtClean="0">
                          <a:solidFill>
                            <a:srgbClr val="1F0EF8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𝜽</m:t>
                      </m:r>
                    </m:oMath>
                  </m:oMathPara>
                </a14:m>
                <a:endParaRPr lang="fr-FR" b="1" dirty="0">
                  <a:solidFill>
                    <a:srgbClr val="1F0EF8"/>
                  </a:solidFill>
                </a:endParaRPr>
              </a:p>
            </p:txBody>
          </p:sp>
        </mc:Choice>
        <mc:Fallback>
          <p:sp>
            <p:nvSpPr>
              <p:cNvPr id="64" name="ZoneTexte 6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A02B3109-FF7F-192F-0D1B-5F06622BD2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4163438"/>
                <a:ext cx="2498073" cy="3693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2586274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31" grpId="0"/>
      <p:bldP spid="38" grpId="0" animBg="1"/>
      <p:bldP spid="5" grpId="0" animBg="1"/>
      <p:bldP spid="20" grpId="0" animBg="1"/>
      <p:bldP spid="23" grpId="0" animBg="1"/>
      <p:bldP spid="24" grpId="0" animBg="1"/>
      <p:bldP spid="25" grpId="0" animBg="1"/>
      <p:bldP spid="29" grpId="0" animBg="1"/>
      <p:bldP spid="44" grpId="0" animBg="1"/>
      <p:bldP spid="52" grpId="0"/>
      <p:bldP spid="54" grpId="0" animBg="1"/>
      <p:bldP spid="58" grpId="0"/>
      <p:bldP spid="6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37" y="5302"/>
            <a:ext cx="9144017" cy="1009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ZoneTexte 1"/>
          <p:cNvSpPr txBox="1"/>
          <p:nvPr/>
        </p:nvSpPr>
        <p:spPr>
          <a:xfrm>
            <a:off x="216758" y="519801"/>
            <a:ext cx="13655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i="1" u="sng" dirty="0" err="1"/>
              <a:t>Gauss’s</a:t>
            </a:r>
            <a:r>
              <a:rPr lang="fr-FR" b="1" i="1" u="sng" dirty="0"/>
              <a:t> </a:t>
            </a:r>
            <a:r>
              <a:rPr lang="fr-FR" b="1" i="1" u="sng" dirty="0" err="1"/>
              <a:t>law</a:t>
            </a:r>
            <a:r>
              <a:rPr lang="fr-FR" b="1" i="1" u="sng" dirty="0"/>
              <a:t>:</a:t>
            </a:r>
          </a:p>
        </p:txBody>
      </p:sp>
      <p:grpSp>
        <p:nvGrpSpPr>
          <p:cNvPr id="16" name="Groupe 15"/>
          <p:cNvGrpSpPr/>
          <p:nvPr/>
        </p:nvGrpSpPr>
        <p:grpSpPr>
          <a:xfrm>
            <a:off x="3707904" y="2204864"/>
            <a:ext cx="2374982" cy="1257209"/>
            <a:chOff x="6401602" y="1603210"/>
            <a:chExt cx="2374982" cy="1257209"/>
          </a:xfrm>
        </p:grpSpPr>
        <p:sp>
          <p:nvSpPr>
            <p:cNvPr id="3" name="Forme libre 2"/>
            <p:cNvSpPr/>
            <p:nvPr/>
          </p:nvSpPr>
          <p:spPr>
            <a:xfrm>
              <a:off x="6401602" y="1603210"/>
              <a:ext cx="2374982" cy="1223327"/>
            </a:xfrm>
            <a:custGeom>
              <a:avLst/>
              <a:gdLst>
                <a:gd name="connsiteX0" fmla="*/ 337394 w 2374982"/>
                <a:gd name="connsiteY0" fmla="*/ 122848 h 1223327"/>
                <a:gd name="connsiteX1" fmla="*/ 1724405 w 2374982"/>
                <a:gd name="connsiteY1" fmla="*/ 40655 h 1223327"/>
                <a:gd name="connsiteX2" fmla="*/ 2371677 w 2374982"/>
                <a:gd name="connsiteY2" fmla="*/ 852314 h 1223327"/>
                <a:gd name="connsiteX3" fmla="*/ 1477825 w 2374982"/>
                <a:gd name="connsiteY3" fmla="*/ 1222183 h 1223327"/>
                <a:gd name="connsiteX4" fmla="*/ 553151 w 2374982"/>
                <a:gd name="connsiteY4" fmla="*/ 965329 h 1223327"/>
                <a:gd name="connsiteX5" fmla="*/ 90814 w 2374982"/>
                <a:gd name="connsiteY5" fmla="*/ 883136 h 1223327"/>
                <a:gd name="connsiteX6" fmla="*/ 8621 w 2374982"/>
                <a:gd name="connsiteY6" fmla="*/ 431073 h 1223327"/>
                <a:gd name="connsiteX7" fmla="*/ 214104 w 2374982"/>
                <a:gd name="connsiteY7" fmla="*/ 133123 h 1223327"/>
                <a:gd name="connsiteX8" fmla="*/ 337394 w 2374982"/>
                <a:gd name="connsiteY8" fmla="*/ 122848 h 12233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374982" h="1223327">
                  <a:moveTo>
                    <a:pt x="337394" y="122848"/>
                  </a:moveTo>
                  <a:cubicBezTo>
                    <a:pt x="589111" y="107437"/>
                    <a:pt x="1385358" y="-80923"/>
                    <a:pt x="1724405" y="40655"/>
                  </a:cubicBezTo>
                  <a:cubicBezTo>
                    <a:pt x="2063452" y="162233"/>
                    <a:pt x="2412774" y="655393"/>
                    <a:pt x="2371677" y="852314"/>
                  </a:cubicBezTo>
                  <a:cubicBezTo>
                    <a:pt x="2330580" y="1049235"/>
                    <a:pt x="1780913" y="1203347"/>
                    <a:pt x="1477825" y="1222183"/>
                  </a:cubicBezTo>
                  <a:cubicBezTo>
                    <a:pt x="1174737" y="1241019"/>
                    <a:pt x="784319" y="1021837"/>
                    <a:pt x="553151" y="965329"/>
                  </a:cubicBezTo>
                  <a:cubicBezTo>
                    <a:pt x="321983" y="908821"/>
                    <a:pt x="181569" y="972179"/>
                    <a:pt x="90814" y="883136"/>
                  </a:cubicBezTo>
                  <a:cubicBezTo>
                    <a:pt x="59" y="794093"/>
                    <a:pt x="-11927" y="556075"/>
                    <a:pt x="8621" y="431073"/>
                  </a:cubicBezTo>
                  <a:cubicBezTo>
                    <a:pt x="29169" y="306071"/>
                    <a:pt x="159309" y="182781"/>
                    <a:pt x="214104" y="133123"/>
                  </a:cubicBezTo>
                  <a:cubicBezTo>
                    <a:pt x="268899" y="83465"/>
                    <a:pt x="85677" y="138259"/>
                    <a:pt x="337394" y="122848"/>
                  </a:cubicBezTo>
                  <a:close/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25" name="ZoneTexte 24"/>
                <p:cNvSpPr txBox="1"/>
                <p:nvPr/>
              </p:nvSpPr>
              <p:spPr>
                <a:xfrm>
                  <a:off x="6615521" y="2583420"/>
                  <a:ext cx="370807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fr-FR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</m:d>
                      </m:oMath>
                    </m:oMathPara>
                  </a14:m>
                  <a:endParaRPr lang="fr-FR" dirty="0"/>
                </a:p>
              </p:txBody>
            </p:sp>
          </mc:Choice>
          <mc:Fallback>
            <p:sp>
              <p:nvSpPr>
                <p:cNvPr id="25" name="ZoneTexte 2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615521" y="2583420"/>
                  <a:ext cx="370807" cy="276999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b="-6522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0" name="Rectangle 29"/>
          <p:cNvSpPr/>
          <p:nvPr/>
        </p:nvSpPr>
        <p:spPr>
          <a:xfrm>
            <a:off x="144828" y="1331476"/>
            <a:ext cx="72679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Let a closed surface </a:t>
            </a: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</a:rPr>
              <a:t>(S)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 inside which there is a charge </a:t>
            </a:r>
            <a:r>
              <a:rPr lang="en-US" b="1" i="1" dirty="0">
                <a:solidFill>
                  <a:srgbClr val="000000"/>
                </a:solidFill>
                <a:latin typeface="Calibri" panose="020F0502020204030204" pitchFamily="34" charset="0"/>
              </a:rPr>
              <a:t>q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  <a:endParaRPr lang="fr-FR" i="1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1" name="Rectangle 30"/>
              <p:cNvSpPr/>
              <p:nvPr/>
            </p:nvSpPr>
            <p:spPr>
              <a:xfrm>
                <a:off x="467544" y="3808030"/>
                <a:ext cx="6032872" cy="4029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The flux of the electrostatic field (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𝐸</m:t>
                        </m:r>
                      </m:e>
                    </m:acc>
                  </m:oMath>
                </a14:m>
                <a:r>
                  <a:rPr lang="en-US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 ) through the surface </a:t>
                </a:r>
                <a:r>
                  <a:rPr lang="en-US" i="1" dirty="0" err="1">
                    <a:solidFill>
                      <a:srgbClr val="000000"/>
                    </a:solidFill>
                    <a:latin typeface="Calibri" panose="020F0502020204030204" pitchFamily="34" charset="0"/>
                  </a:rPr>
                  <a:t>dS</a:t>
                </a:r>
                <a:r>
                  <a:rPr lang="en-US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 is:</a:t>
                </a:r>
                <a:endParaRPr lang="fr-FR" dirty="0"/>
              </a:p>
            </p:txBody>
          </p:sp>
        </mc:Choice>
        <mc:Fallback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3808030"/>
                <a:ext cx="6032872" cy="402931"/>
              </a:xfrm>
              <a:prstGeom prst="rect">
                <a:avLst/>
              </a:prstGeom>
              <a:blipFill>
                <a:blip r:embed="rId4"/>
                <a:stretch>
                  <a:fillRect l="-910" r="-404" b="-2424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32" name="ZoneTexte 31"/>
              <p:cNvSpPr txBox="1"/>
              <p:nvPr/>
            </p:nvSpPr>
            <p:spPr>
              <a:xfrm>
                <a:off x="2445220" y="4328884"/>
                <a:ext cx="1155893" cy="3124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l-G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𝜙</m:t>
                      </m:r>
                      <m:r>
                        <a:rPr lang="fr-F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fr-F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𝐸</m:t>
                          </m:r>
                        </m:e>
                      </m:acc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𝑑</m:t>
                      </m:r>
                      <m:acc>
                        <m:accPr>
                          <m:chr m:val="⃗"/>
                          <m:ctrlPr>
                            <a:rPr lang="fr-FR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</m:acc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32" name="ZoneTexte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5220" y="4328884"/>
                <a:ext cx="1155893" cy="312458"/>
              </a:xfrm>
              <a:prstGeom prst="rect">
                <a:avLst/>
              </a:prstGeom>
              <a:blipFill rotWithShape="0">
                <a:blip r:embed="rId5"/>
                <a:stretch>
                  <a:fillRect l="-4737" t="-43137" r="-31053" b="-3137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33" name="Rectangle 32"/>
              <p:cNvSpPr/>
              <p:nvPr/>
            </p:nvSpPr>
            <p:spPr>
              <a:xfrm>
                <a:off x="372560" y="4810816"/>
                <a:ext cx="6032872" cy="4029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fr-FR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The total flow of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fr-FR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r-FR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acc>
                  </m:oMath>
                </a14:m>
                <a:r>
                  <a:rPr lang="en-US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 across the surface S is therefore</a:t>
                </a:r>
                <a:r>
                  <a:rPr lang="fr-FR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: </a:t>
                </a:r>
                <a:endParaRPr lang="fr-FR" dirty="0"/>
              </a:p>
            </p:txBody>
          </p:sp>
        </mc:Choice>
        <mc:Fallback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560" y="4810816"/>
                <a:ext cx="6032872" cy="402931"/>
              </a:xfrm>
              <a:prstGeom prst="rect">
                <a:avLst/>
              </a:prstGeom>
              <a:blipFill>
                <a:blip r:embed="rId6"/>
                <a:stretch>
                  <a:fillRect l="-808" b="-2424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34" name="ZoneTexte 33"/>
              <p:cNvSpPr txBox="1"/>
              <p:nvPr/>
            </p:nvSpPr>
            <p:spPr>
              <a:xfrm>
                <a:off x="2987025" y="5475868"/>
                <a:ext cx="1127809" cy="7265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𝜙</m:t>
                      </m:r>
                      <m:r>
                        <a:rPr lang="fr-F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∯"/>
                          <m:limLoc m:val="undOvr"/>
                          <m:subHide m:val="on"/>
                          <m:supHide m:val="on"/>
                          <m:ctrlPr>
                            <a:rPr lang="fr-F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l-G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𝜙</m:t>
                          </m:r>
                        </m:e>
                      </m:nary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34" name="ZoneTexte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7025" y="5475868"/>
                <a:ext cx="1127809" cy="72654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35" name="Rectangle 34"/>
              <p:cNvSpPr/>
              <p:nvPr/>
            </p:nvSpPr>
            <p:spPr>
              <a:xfrm>
                <a:off x="3996532" y="5486142"/>
                <a:ext cx="1410386" cy="6887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∯"/>
                          <m:ctrlPr>
                            <a:rPr lang="fr-F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d>
                            <m:dPr>
                              <m:ctrlP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e>
                          </m:d>
                        </m:sub>
                        <m:sup>
                          <m:r>
                            <a:rPr lang="fr-F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sup>
                        <m:e>
                          <m:acc>
                            <m:accPr>
                              <m:chr m:val="⃗"/>
                              <m:ctrlP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𝐸</m:t>
                              </m:r>
                            </m:e>
                          </m:acc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𝑑</m:t>
                          </m:r>
                          <m:acc>
                            <m:accPr>
                              <m:chr m:val="⃗"/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</m:acc>
                        </m:e>
                      </m:nary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6532" y="5486142"/>
                <a:ext cx="1410386" cy="688778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ZoneTexte 5"/>
          <p:cNvSpPr txBox="1"/>
          <p:nvPr/>
        </p:nvSpPr>
        <p:spPr>
          <a:xfrm>
            <a:off x="238778" y="920623"/>
            <a:ext cx="29941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i="1" u="sng" dirty="0"/>
              <a:t>Flux of the </a:t>
            </a:r>
            <a:r>
              <a:rPr lang="fr-FR" b="1" i="1" u="sng" dirty="0" err="1"/>
              <a:t>Electrostatic</a:t>
            </a:r>
            <a:r>
              <a:rPr lang="fr-FR" b="1" i="1" u="sng" dirty="0"/>
              <a:t> Field: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60" name="ZoneTexte 59"/>
              <p:cNvSpPr txBox="1"/>
              <p:nvPr/>
            </p:nvSpPr>
            <p:spPr>
              <a:xfrm>
                <a:off x="5883368" y="1993423"/>
                <a:ext cx="206210" cy="3105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b="1" i="1" smtClean="0">
                              <a:solidFill>
                                <a:srgbClr val="1F0EF8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b="1" i="1" smtClean="0">
                              <a:solidFill>
                                <a:srgbClr val="1F0EF8"/>
                              </a:solidFill>
                              <a:latin typeface="Cambria Math" panose="02040503050406030204" pitchFamily="18" charset="0"/>
                            </a:rPr>
                            <m:t>𝑬</m:t>
                          </m:r>
                        </m:e>
                      </m:acc>
                    </m:oMath>
                  </m:oMathPara>
                </a14:m>
                <a:endParaRPr lang="fr-FR" b="1" dirty="0">
                  <a:solidFill>
                    <a:srgbClr val="1F0EF8"/>
                  </a:solidFill>
                </a:endParaRPr>
              </a:p>
            </p:txBody>
          </p:sp>
        </mc:Choice>
        <mc:Fallback>
          <p:sp>
            <p:nvSpPr>
              <p:cNvPr id="60" name="ZoneTexte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3368" y="1993423"/>
                <a:ext cx="206210" cy="310598"/>
              </a:xfrm>
              <a:prstGeom prst="rect">
                <a:avLst/>
              </a:prstGeom>
              <a:blipFill rotWithShape="0">
                <a:blip r:embed="rId9"/>
                <a:stretch>
                  <a:fillRect l="-23529" r="-29412" b="-784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oupe 7"/>
          <p:cNvGrpSpPr/>
          <p:nvPr/>
        </p:nvGrpSpPr>
        <p:grpSpPr>
          <a:xfrm>
            <a:off x="4184578" y="2310734"/>
            <a:ext cx="1726196" cy="752371"/>
            <a:chOff x="4184578" y="2310734"/>
            <a:chExt cx="1726196" cy="752371"/>
          </a:xfrm>
        </p:grpSpPr>
        <p:cxnSp>
          <p:nvCxnSpPr>
            <p:cNvPr id="12" name="Connecteur droit 11"/>
            <p:cNvCxnSpPr/>
            <p:nvPr/>
          </p:nvCxnSpPr>
          <p:spPr>
            <a:xfrm flipV="1">
              <a:off x="4184578" y="2496737"/>
              <a:ext cx="1080120" cy="298828"/>
            </a:xfrm>
            <a:prstGeom prst="line">
              <a:avLst/>
            </a:prstGeom>
            <a:ln w="15875">
              <a:solidFill>
                <a:schemeClr val="tx1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Groupe 23"/>
            <p:cNvGrpSpPr/>
            <p:nvPr/>
          </p:nvGrpSpPr>
          <p:grpSpPr>
            <a:xfrm>
              <a:off x="4188190" y="2310734"/>
              <a:ext cx="1722584" cy="752371"/>
              <a:chOff x="6884130" y="1676750"/>
              <a:chExt cx="1722584" cy="752371"/>
            </a:xfrm>
          </p:grpSpPr>
          <mc:AlternateContent xmlns:mc="http://schemas.openxmlformats.org/markup-compatibility/2006">
            <mc:Choice xmlns:a14="http://schemas.microsoft.com/office/drawing/2010/main" xmlns="" Requires="a14">
              <p:sp>
                <p:nvSpPr>
                  <p:cNvPr id="28" name="ZoneTexte 27"/>
                  <p:cNvSpPr txBox="1"/>
                  <p:nvPr/>
                </p:nvSpPr>
                <p:spPr>
                  <a:xfrm>
                    <a:off x="8102858" y="2152122"/>
                    <a:ext cx="503856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d>
                            <m:dPr>
                              <m:ctrlPr>
                                <a:rPr lang="fr-FR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  <m:t>𝑑𝑆</m:t>
                              </m:r>
                            </m:e>
                          </m:d>
                        </m:oMath>
                      </m:oMathPara>
                    </a14:m>
                    <a:endParaRPr lang="fr-FR" dirty="0"/>
                  </a:p>
                </p:txBody>
              </p:sp>
            </mc:Choice>
            <mc:Fallback>
              <p:sp>
                <p:nvSpPr>
                  <p:cNvPr id="28" name="ZoneTexte 2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102858" y="2152122"/>
                    <a:ext cx="503856" cy="276999"/>
                  </a:xfrm>
                  <a:prstGeom prst="rect">
                    <a:avLst/>
                  </a:prstGeom>
                  <a:blipFill rotWithShape="0">
                    <a:blip r:embed="rId10"/>
                    <a:stretch>
                      <a:fillRect b="-8889"/>
                    </a:stretch>
                  </a:blipFill>
                </p:spPr>
                <p:txBody>
                  <a:bodyPr/>
                  <a:lstStyle/>
                  <a:p>
                    <a:r>
                      <a:rPr lang="fr-F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grpSp>
            <p:nvGrpSpPr>
              <p:cNvPr id="22" name="Groupe 21"/>
              <p:cNvGrpSpPr/>
              <p:nvPr/>
            </p:nvGrpSpPr>
            <p:grpSpPr>
              <a:xfrm>
                <a:off x="6884130" y="1676750"/>
                <a:ext cx="1536220" cy="567789"/>
                <a:chOff x="6884130" y="1676750"/>
                <a:chExt cx="1536220" cy="567789"/>
              </a:xfrm>
            </p:grpSpPr>
            <p:cxnSp>
              <p:nvCxnSpPr>
                <p:cNvPr id="9" name="Connecteur droit 8"/>
                <p:cNvCxnSpPr/>
                <p:nvPr/>
              </p:nvCxnSpPr>
              <p:spPr>
                <a:xfrm flipH="1">
                  <a:off x="6886530" y="2131256"/>
                  <a:ext cx="1394373" cy="113283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" name="Ellipse 4"/>
                <p:cNvSpPr/>
                <p:nvPr/>
              </p:nvSpPr>
              <p:spPr>
                <a:xfrm rot="2349242">
                  <a:off x="7747642" y="1767114"/>
                  <a:ext cx="672708" cy="266039"/>
                </a:xfrm>
                <a:prstGeom prst="ellipse">
                  <a:avLst/>
                </a:prstGeom>
                <a:pattFill prst="pct20">
                  <a:fgClr>
                    <a:schemeClr val="tx1"/>
                  </a:fgClr>
                  <a:bgClr>
                    <a:schemeClr val="bg1"/>
                  </a:bgClr>
                </a:patt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cxnSp>
              <p:nvCxnSpPr>
                <p:cNvPr id="7" name="Connecteur droit 6"/>
                <p:cNvCxnSpPr>
                  <a:endCxn id="21" idx="0"/>
                </p:cNvCxnSpPr>
                <p:nvPr/>
              </p:nvCxnSpPr>
              <p:spPr>
                <a:xfrm flipH="1">
                  <a:off x="6884130" y="1676750"/>
                  <a:ext cx="938987" cy="435051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>
              <mc:Choice xmlns:a14="http://schemas.microsoft.com/office/drawing/2010/main" xmlns="" Requires="a14">
                <p:sp>
                  <p:nvSpPr>
                    <p:cNvPr id="37" name="Rectangle 36"/>
                    <p:cNvSpPr/>
                    <p:nvPr/>
                  </p:nvSpPr>
                  <p:spPr>
                    <a:xfrm>
                      <a:off x="7365999" y="1688628"/>
                      <a:ext cx="360996" cy="369332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fr-FR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𝒓</m:t>
                            </m:r>
                          </m:oMath>
                        </m:oMathPara>
                      </a14:m>
                      <a:endParaRPr lang="fr-FR" b="1" dirty="0"/>
                    </a:p>
                  </p:txBody>
                </p:sp>
              </mc:Choice>
              <mc:Fallback>
                <p:sp>
                  <p:nvSpPr>
                    <p:cNvPr id="37" name="Rectangle 36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7365999" y="1688628"/>
                      <a:ext cx="360996" cy="369332"/>
                    </a:xfrm>
                    <a:prstGeom prst="rect">
                      <a:avLst/>
                    </a:prstGeom>
                    <a:blipFill rotWithShape="0">
                      <a:blip r:embed="rId11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fr-F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</p:grpSp>
      </p:grpSp>
      <p:grpSp>
        <p:nvGrpSpPr>
          <p:cNvPr id="68" name="Groupe 67"/>
          <p:cNvGrpSpPr/>
          <p:nvPr/>
        </p:nvGrpSpPr>
        <p:grpSpPr>
          <a:xfrm>
            <a:off x="4249264" y="2427580"/>
            <a:ext cx="424242" cy="352088"/>
            <a:chOff x="4249264" y="2438466"/>
            <a:chExt cx="424242" cy="352088"/>
          </a:xfrm>
        </p:grpSpPr>
        <p:cxnSp>
          <p:nvCxnSpPr>
            <p:cNvPr id="51" name="Connecteur droit avec flèche 50"/>
            <p:cNvCxnSpPr/>
            <p:nvPr/>
          </p:nvCxnSpPr>
          <p:spPr>
            <a:xfrm flipV="1">
              <a:off x="4249264" y="2709329"/>
              <a:ext cx="323253" cy="81225"/>
            </a:xfrm>
            <a:prstGeom prst="straightConnector1">
              <a:avLst/>
            </a:prstGeom>
            <a:ln w="19050">
              <a:solidFill>
                <a:srgbClr val="008000"/>
              </a:solidFill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61" name="ZoneTexte 60"/>
                <p:cNvSpPr txBox="1"/>
                <p:nvPr/>
              </p:nvSpPr>
              <p:spPr>
                <a:xfrm>
                  <a:off x="4471528" y="2438466"/>
                  <a:ext cx="201978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fr-FR" b="1" i="1" smtClean="0">
                                <a:solidFill>
                                  <a:srgbClr val="008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fr-FR" b="1" i="1" smtClean="0">
                                <a:solidFill>
                                  <a:srgbClr val="008000"/>
                                </a:solidFill>
                                <a:latin typeface="Cambria Math" panose="02040503050406030204" pitchFamily="18" charset="0"/>
                              </a:rPr>
                              <m:t>𝒖</m:t>
                            </m:r>
                          </m:e>
                        </m:acc>
                      </m:oMath>
                    </m:oMathPara>
                  </a14:m>
                  <a:endParaRPr lang="fr-FR" b="1" dirty="0">
                    <a:solidFill>
                      <a:srgbClr val="008000"/>
                    </a:solidFill>
                  </a:endParaRPr>
                </a:p>
              </p:txBody>
            </p:sp>
          </mc:Choice>
          <mc:Fallback>
            <p:sp>
              <p:nvSpPr>
                <p:cNvPr id="61" name="ZoneTexte 6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71528" y="2438466"/>
                  <a:ext cx="201978" cy="276999"/>
                </a:xfrm>
                <a:prstGeom prst="rect">
                  <a:avLst/>
                </a:prstGeom>
                <a:blipFill rotWithShape="0">
                  <a:blip r:embed="rId12"/>
                  <a:stretch>
                    <a:fillRect l="-18182" r="-18182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15" name="Connecteur droit avec flèche 14"/>
          <p:cNvCxnSpPr/>
          <p:nvPr/>
        </p:nvCxnSpPr>
        <p:spPr>
          <a:xfrm flipV="1">
            <a:off x="5311362" y="2342180"/>
            <a:ext cx="788023" cy="159335"/>
          </a:xfrm>
          <a:prstGeom prst="straightConnector1">
            <a:avLst/>
          </a:prstGeom>
          <a:ln w="19050">
            <a:solidFill>
              <a:srgbClr val="1F0EF8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e 39"/>
          <p:cNvGrpSpPr/>
          <p:nvPr/>
        </p:nvGrpSpPr>
        <p:grpSpPr>
          <a:xfrm>
            <a:off x="5309749" y="1664256"/>
            <a:ext cx="638160" cy="837249"/>
            <a:chOff x="8030829" y="1104391"/>
            <a:chExt cx="638160" cy="837249"/>
          </a:xfrm>
        </p:grpSpPr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20" name="ZoneTexte 19"/>
                <p:cNvSpPr txBox="1"/>
                <p:nvPr/>
              </p:nvSpPr>
              <p:spPr>
                <a:xfrm>
                  <a:off x="8335564" y="1104391"/>
                  <a:ext cx="333425" cy="31245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fr-FR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𝒅</m:t>
                        </m:r>
                        <m:acc>
                          <m:accPr>
                            <m:chr m:val="⃗"/>
                            <m:ctrlPr>
                              <a:rPr lang="fr-FR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fr-FR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𝑺</m:t>
                            </m:r>
                          </m:e>
                        </m:acc>
                      </m:oMath>
                    </m:oMathPara>
                  </a14:m>
                  <a:endParaRPr lang="fr-FR" b="1" dirty="0">
                    <a:solidFill>
                      <a:srgbClr val="C00000"/>
                    </a:solidFill>
                  </a:endParaRPr>
                </a:p>
              </p:txBody>
            </p:sp>
          </mc:Choice>
          <mc:Fallback>
            <p:sp>
              <p:nvSpPr>
                <p:cNvPr id="20" name="ZoneTexte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35564" y="1104391"/>
                  <a:ext cx="333425" cy="312458"/>
                </a:xfrm>
                <a:prstGeom prst="rect">
                  <a:avLst/>
                </a:prstGeom>
                <a:blipFill rotWithShape="0">
                  <a:blip r:embed="rId13"/>
                  <a:stretch>
                    <a:fillRect l="-16364" r="-18182" b="-9804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9" name="Connecteur droit avec flèche 18"/>
            <p:cNvCxnSpPr/>
            <p:nvPr/>
          </p:nvCxnSpPr>
          <p:spPr>
            <a:xfrm flipV="1">
              <a:off x="8030829" y="1376965"/>
              <a:ext cx="287104" cy="564675"/>
            </a:xfrm>
            <a:prstGeom prst="straightConnector1">
              <a:avLst/>
            </a:prstGeom>
            <a:ln w="19050">
              <a:solidFill>
                <a:srgbClr val="C00000"/>
              </a:solidFill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e 17"/>
          <p:cNvGrpSpPr/>
          <p:nvPr/>
        </p:nvGrpSpPr>
        <p:grpSpPr>
          <a:xfrm>
            <a:off x="3974164" y="2745785"/>
            <a:ext cx="282422" cy="294711"/>
            <a:chOff x="6695244" y="2165138"/>
            <a:chExt cx="282422" cy="294711"/>
          </a:xfrm>
        </p:grpSpPr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23" name="ZoneTexte 22"/>
                <p:cNvSpPr txBox="1"/>
                <p:nvPr/>
              </p:nvSpPr>
              <p:spPr>
                <a:xfrm>
                  <a:off x="6695244" y="2182850"/>
                  <a:ext cx="248081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fr-FR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fr-FR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oMath>
                    </m:oMathPara>
                  </a14:m>
                  <a:endParaRPr lang="fr-FR" dirty="0"/>
                </a:p>
              </p:txBody>
            </p:sp>
          </mc:Choice>
          <mc:Fallback>
            <p:sp>
              <p:nvSpPr>
                <p:cNvPr id="23" name="ZoneTexte 2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695244" y="2182850"/>
                  <a:ext cx="248081" cy="276999"/>
                </a:xfrm>
                <a:prstGeom prst="rect">
                  <a:avLst/>
                </a:prstGeom>
                <a:blipFill rotWithShape="0">
                  <a:blip r:embed="rId14"/>
                  <a:stretch>
                    <a:fillRect l="-24390" r="-4878" b="-23913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1" name="Oval 5"/>
            <p:cNvSpPr>
              <a:spLocks noChangeArrowheads="1"/>
            </p:cNvSpPr>
            <p:nvPr/>
          </p:nvSpPr>
          <p:spPr bwMode="auto">
            <a:xfrm>
              <a:off x="6840873" y="2165138"/>
              <a:ext cx="136793" cy="139102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00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fr-FR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331239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0" grpId="0"/>
      <p:bldP spid="31" grpId="0" animBg="1"/>
      <p:bldP spid="32" grpId="0" animBg="1"/>
      <p:bldP spid="33" grpId="0" animBg="1"/>
      <p:bldP spid="34" grpId="0" animBg="1"/>
      <p:bldP spid="35" grpId="0" animBg="1"/>
      <p:bldP spid="6" grpId="0"/>
      <p:bldP spid="6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37" y="5302"/>
            <a:ext cx="9144017" cy="1009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ZoneTexte 4"/>
          <p:cNvSpPr txBox="1"/>
          <p:nvPr/>
        </p:nvSpPr>
        <p:spPr>
          <a:xfrm>
            <a:off x="216758" y="428523"/>
            <a:ext cx="1840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i="1" u="sng"/>
              <a:t>Gauss's theorem:</a:t>
            </a:r>
            <a:endParaRPr lang="fr-FR" b="1" i="1" u="sng" dirty="0"/>
          </a:p>
        </p:txBody>
      </p:sp>
      <p:sp>
        <p:nvSpPr>
          <p:cNvPr id="6" name="Rectangle 5"/>
          <p:cNvSpPr/>
          <p:nvPr/>
        </p:nvSpPr>
        <p:spPr>
          <a:xfrm>
            <a:off x="251038" y="941871"/>
            <a:ext cx="676875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i="1" dirty="0">
                <a:solidFill>
                  <a:srgbClr val="008000"/>
                </a:solidFill>
              </a:rPr>
              <a:t>A simple example allows us to find Gauss's theorem</a:t>
            </a:r>
            <a:r>
              <a:rPr lang="fr-FR" i="1" dirty="0">
                <a:solidFill>
                  <a:srgbClr val="008000"/>
                </a:solidFill>
              </a:rPr>
              <a:t>:</a:t>
            </a:r>
          </a:p>
        </p:txBody>
      </p:sp>
      <p:grpSp>
        <p:nvGrpSpPr>
          <p:cNvPr id="2" name="Groupe 1"/>
          <p:cNvGrpSpPr/>
          <p:nvPr/>
        </p:nvGrpSpPr>
        <p:grpSpPr>
          <a:xfrm>
            <a:off x="6279410" y="1700808"/>
            <a:ext cx="2417651" cy="2232248"/>
            <a:chOff x="6279410" y="1700808"/>
            <a:chExt cx="2417651" cy="2232248"/>
          </a:xfrm>
        </p:grpSpPr>
        <p:grpSp>
          <p:nvGrpSpPr>
            <p:cNvPr id="50" name="Groupe 49"/>
            <p:cNvGrpSpPr/>
            <p:nvPr/>
          </p:nvGrpSpPr>
          <p:grpSpPr>
            <a:xfrm>
              <a:off x="6279410" y="1700808"/>
              <a:ext cx="2417651" cy="2232248"/>
              <a:chOff x="6279410" y="1700808"/>
              <a:chExt cx="2417651" cy="2232248"/>
            </a:xfrm>
          </p:grpSpPr>
          <p:grpSp>
            <p:nvGrpSpPr>
              <p:cNvPr id="47" name="Groupe 46"/>
              <p:cNvGrpSpPr/>
              <p:nvPr/>
            </p:nvGrpSpPr>
            <p:grpSpPr>
              <a:xfrm>
                <a:off x="6279410" y="1700808"/>
                <a:ext cx="2232248" cy="2232248"/>
                <a:chOff x="6279410" y="1700808"/>
                <a:chExt cx="2232248" cy="2232248"/>
              </a:xfrm>
            </p:grpSpPr>
            <p:cxnSp>
              <p:nvCxnSpPr>
                <p:cNvPr id="19" name="Connecteur droit 18"/>
                <p:cNvCxnSpPr>
                  <a:cxnSpLocks/>
                </p:cNvCxnSpPr>
                <p:nvPr/>
              </p:nvCxnSpPr>
              <p:spPr>
                <a:xfrm flipV="1">
                  <a:off x="7447005" y="2399622"/>
                  <a:ext cx="992161" cy="371711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" name="Ellipse 10"/>
                <p:cNvSpPr/>
                <p:nvPr/>
              </p:nvSpPr>
              <p:spPr>
                <a:xfrm>
                  <a:off x="6279410" y="1700808"/>
                  <a:ext cx="2232248" cy="2232248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mc:AlternateContent xmlns:mc="http://schemas.openxmlformats.org/markup-compatibility/2006">
            <mc:Choice xmlns:a14="http://schemas.microsoft.com/office/drawing/2010/main" xmlns="" Requires="a14">
              <p:sp>
                <p:nvSpPr>
                  <p:cNvPr id="17" name="ZoneTexte 16"/>
                  <p:cNvSpPr txBox="1"/>
                  <p:nvPr/>
                </p:nvSpPr>
                <p:spPr>
                  <a:xfrm>
                    <a:off x="8326254" y="3356992"/>
                    <a:ext cx="370807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d>
                            <m:dPr>
                              <m:ctrlPr>
                                <a:rPr lang="fr-FR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</m:d>
                        </m:oMath>
                      </m:oMathPara>
                    </a14:m>
                    <a:endParaRPr lang="fr-FR" dirty="0"/>
                  </a:p>
                </p:txBody>
              </p:sp>
            </mc:Choice>
            <mc:Fallback>
              <p:sp>
                <p:nvSpPr>
                  <p:cNvPr id="17" name="ZoneTexte 16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326254" y="3356992"/>
                    <a:ext cx="370807" cy="276999"/>
                  </a:xfrm>
                  <a:prstGeom prst="rect">
                    <a:avLst/>
                  </a:prstGeom>
                  <a:blipFill rotWithShape="0">
                    <a:blip r:embed="rId3"/>
                    <a:stretch>
                      <a:fillRect b="-6667"/>
                    </a:stretch>
                  </a:blipFill>
                </p:spPr>
                <p:txBody>
                  <a:bodyPr/>
                  <a:lstStyle/>
                  <a:p>
                    <a:r>
                      <a:rPr lang="fr-F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21" name="ZoneTexte 20"/>
                <p:cNvSpPr txBox="1"/>
                <p:nvPr/>
              </p:nvSpPr>
              <p:spPr>
                <a:xfrm>
                  <a:off x="7821145" y="2633439"/>
                  <a:ext cx="16696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fr-FR" i="1" smtClean="0">
                            <a:latin typeface="Cambria Math" panose="02040503050406030204" pitchFamily="18" charset="0"/>
                          </a:rPr>
                          <m:t>𝑟</m:t>
                        </m:r>
                      </m:oMath>
                    </m:oMathPara>
                  </a14:m>
                  <a:endParaRPr lang="fr-FR" dirty="0"/>
                </a:p>
              </p:txBody>
            </p:sp>
          </mc:Choice>
          <mc:Fallback>
            <p:sp>
              <p:nvSpPr>
                <p:cNvPr id="21" name="ZoneTexte 2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21145" y="2633439"/>
                  <a:ext cx="166969" cy="276999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 l="-22222" r="-18519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7" name="Rectangle 36"/>
              <p:cNvSpPr/>
              <p:nvPr/>
            </p:nvSpPr>
            <p:spPr>
              <a:xfrm>
                <a:off x="251520" y="1373919"/>
                <a:ext cx="3023708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ü"/>
                </a:pPr>
                <a:r>
                  <a:rPr lang="fr-FR" dirty="0"/>
                  <a:t>Let a positive charge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fr-FR" b="0" i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fr-FR" dirty="0"/>
                  <a:t/>
                </a:r>
              </a:p>
            </p:txBody>
          </p:sp>
        </mc:Choice>
        <mc:Fallback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1373919"/>
                <a:ext cx="3023708" cy="369332"/>
              </a:xfrm>
              <a:prstGeom prst="rect">
                <a:avLst/>
              </a:prstGeom>
              <a:blipFill>
                <a:blip r:embed="rId5"/>
                <a:stretch>
                  <a:fillRect l="-1210" t="-8197" b="-2459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38" name="Rectangle 37"/>
              <p:cNvSpPr/>
              <p:nvPr/>
            </p:nvSpPr>
            <p:spPr>
              <a:xfrm>
                <a:off x="229748" y="1700808"/>
                <a:ext cx="6234285" cy="8796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indent="-285750">
                  <a:lnSpc>
                    <a:spcPct val="150000"/>
                  </a:lnSpc>
                  <a:buFont typeface="Wingdings" panose="05000000000000000000" pitchFamily="2" charset="2"/>
                  <a:buChar char="ü"/>
                </a:pPr>
                <a:r>
                  <a:rPr lang="en-US" dirty="0"/>
                  <a:t>We choose an "imaginary" spherical surface (S) centered 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and having a radius r.</a:t>
                </a:r>
                <a:endParaRPr lang="fr-FR" dirty="0"/>
              </a:p>
            </p:txBody>
          </p:sp>
        </mc:Choice>
        <mc:Fallback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748" y="1700808"/>
                <a:ext cx="6234285" cy="879664"/>
              </a:xfrm>
              <a:prstGeom prst="rect">
                <a:avLst/>
              </a:prstGeom>
              <a:blipFill>
                <a:blip r:embed="rId6"/>
                <a:stretch>
                  <a:fillRect l="-685" b="-1041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39" name="Rectangle 38"/>
              <p:cNvSpPr/>
              <p:nvPr/>
            </p:nvSpPr>
            <p:spPr>
              <a:xfrm>
                <a:off x="251519" y="2565397"/>
                <a:ext cx="6212513" cy="9291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fr-FR" dirty="0"/>
                  <a:t>The </a:t>
                </a:r>
                <a:r>
                  <a:rPr lang="fr-FR" dirty="0" err="1"/>
                  <a:t>elementary</a:t>
                </a:r>
                <a:r>
                  <a:rPr lang="fr-FR" dirty="0"/>
                  <a:t> flux </a:t>
                </a:r>
                <a14:m>
                  <m:oMath xmlns:m="http://schemas.openxmlformats.org/officeDocument/2006/math">
                    <m:r>
                      <a:rPr lang="fr-FR" i="1">
                        <a:latin typeface="Cambria Math" panose="02040503050406030204" pitchFamily="18" charset="0"/>
                      </a:rPr>
                      <m:t>𝑑</m:t>
                    </m:r>
                    <m:r>
                      <a:rPr lang="el-G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𝜙</m:t>
                    </m:r>
                    <m:r>
                      <a:rPr lang="el-G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fr-FR" dirty="0"/>
                  <a:t>of the field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fr-FR" sz="1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r-F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acc>
                    <m:r>
                      <a:rPr lang="fr-FR" sz="1600" b="0" i="0" smtClean="0">
                        <a:solidFill>
                          <a:srgbClr val="1F0EF8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fr-FR" dirty="0"/>
                  <a:t>Created by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fr-FR" dirty="0"/>
                  <a:t> and passing </a:t>
                </a:r>
                <a:r>
                  <a:rPr lang="fr-FR" dirty="0" err="1"/>
                  <a:t>through</a:t>
                </a:r>
                <a:r>
                  <a:rPr lang="fr-FR" dirty="0"/>
                  <a:t> the surface </a:t>
                </a:r>
                <a:r>
                  <a:rPr lang="fr-FR" dirty="0" err="1"/>
                  <a:t>dS</a:t>
                </a:r>
                <a:r>
                  <a:rPr lang="fr-FR" dirty="0"/>
                  <a:t/>
                </a:r>
                <a:r>
                  <a:rPr lang="fr-FR" dirty="0" err="1"/>
                  <a:t>is</a:t>
                </a:r>
                <a:r>
                  <a:rPr lang="fr-FR" dirty="0"/>
                  <a:t/>
                </a:r>
                <a:r>
                  <a:rPr lang="fr-FR" dirty="0" err="1"/>
                  <a:t>given</a:t>
                </a:r>
                <a:r>
                  <a:rPr lang="fr-FR" dirty="0"/>
                  <a:t> by: </a:t>
                </a:r>
                <a14:m>
                  <m:oMath xmlns:m="http://schemas.openxmlformats.org/officeDocument/2006/math">
                    <m:r>
                      <a:rPr lang="fr-FR" i="1">
                        <a:latin typeface="Cambria Math" panose="02040503050406030204" pitchFamily="18" charset="0"/>
                      </a:rPr>
                      <m:t>𝑑</m:t>
                    </m:r>
                    <m:r>
                      <a:rPr lang="el-G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𝜙</m:t>
                    </m:r>
                    <m:r>
                      <a:rPr lang="fr-F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𝐸</m:t>
                        </m:r>
                      </m:e>
                    </m:acc>
                    <m:r>
                      <a:rPr lang="fr-FR" i="1">
                        <a:latin typeface="Cambria Math" panose="02040503050406030204" pitchFamily="18" charset="0"/>
                      </a:rPr>
                      <m:t>.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𝑑</m:t>
                    </m:r>
                    <m:acc>
                      <m:accPr>
                        <m:chr m:val="⃗"/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</m:acc>
                  </m:oMath>
                </a14:m>
                <a:endParaRPr lang="fr-FR" dirty="0"/>
              </a:p>
            </p:txBody>
          </p:sp>
        </mc:Choice>
        <mc:Fallback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19" y="2565397"/>
                <a:ext cx="6212513" cy="929165"/>
              </a:xfrm>
              <a:prstGeom prst="rect">
                <a:avLst/>
              </a:prstGeom>
              <a:blipFill>
                <a:blip r:embed="rId7"/>
                <a:stretch>
                  <a:fillRect l="-785" b="-921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41" name="Rectangle 40"/>
              <p:cNvSpPr/>
              <p:nvPr/>
            </p:nvSpPr>
            <p:spPr>
              <a:xfrm>
                <a:off x="431166" y="3606167"/>
                <a:ext cx="6032872" cy="4029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fr-FR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The total flow </a:t>
                </a:r>
                <a14:m>
                  <m:oMath xmlns:m="http://schemas.openxmlformats.org/officeDocument/2006/math">
                    <m:r>
                      <a:rPr lang="el-G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𝜙</m:t>
                    </m:r>
                    <m:r>
                      <a:rPr lang="el-G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fr-FR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of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fr-FR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r-FR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  <m:r>
                          <a:rPr lang="fr-FR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acc>
                  </m:oMath>
                </a14:m>
                <a:r>
                  <a:rPr lang="fr-FR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across the surface (</a:t>
                </a:r>
                <a:r>
                  <a:rPr lang="fr-FR" dirty="0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a:t>𝑆) </a:t>
                </a:r>
                <a:r>
                  <a:rPr lang="fr-FR" dirty="0" err="1">
                    <a:solidFill>
                      <a:srgbClr val="000000"/>
                    </a:solidFill>
                    <a:latin typeface="Calibri" panose="020F0502020204030204" pitchFamily="34" charset="0"/>
                  </a:rPr>
                  <a:t>is</a:t>
                </a:r>
                <a:r>
                  <a:rPr lang="fr-FR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/>
                </a:r>
                <a:r>
                  <a:rPr lang="fr-FR" dirty="0" err="1">
                    <a:solidFill>
                      <a:srgbClr val="000000"/>
                    </a:solidFill>
                    <a:latin typeface="Calibri" panose="020F0502020204030204" pitchFamily="34" charset="0"/>
                  </a:rPr>
                  <a:t>therefore</a:t>
                </a:r>
                <a:r>
                  <a:rPr lang="fr-FR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: </a:t>
                </a:r>
                <a:endParaRPr lang="fr-FR" dirty="0"/>
              </a:p>
            </p:txBody>
          </p:sp>
        </mc:Choice>
        <mc:Fallback>
          <p:sp>
            <p:nvSpPr>
              <p:cNvPr id="41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166" y="3606167"/>
                <a:ext cx="6032872" cy="402931"/>
              </a:xfrm>
              <a:prstGeom prst="rect">
                <a:avLst/>
              </a:prstGeom>
              <a:blipFill>
                <a:blip r:embed="rId8"/>
                <a:stretch>
                  <a:fillRect l="-910" t="-3030" b="-2424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42" name="ZoneTexte 41"/>
              <p:cNvSpPr txBox="1"/>
              <p:nvPr/>
            </p:nvSpPr>
            <p:spPr>
              <a:xfrm>
                <a:off x="1250640" y="4038215"/>
                <a:ext cx="1127809" cy="7265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𝜙</m:t>
                      </m:r>
                      <m:r>
                        <a:rPr lang="fr-F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∯"/>
                          <m:limLoc m:val="undOvr"/>
                          <m:subHide m:val="on"/>
                          <m:supHide m:val="on"/>
                          <m:ctrlPr>
                            <a:rPr lang="fr-F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l-G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𝜙</m:t>
                          </m:r>
                        </m:e>
                      </m:nary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42" name="ZoneTexte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0640" y="4038215"/>
                <a:ext cx="1127809" cy="726546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43" name="Rectangle 42"/>
              <p:cNvSpPr/>
              <p:nvPr/>
            </p:nvSpPr>
            <p:spPr>
              <a:xfrm>
                <a:off x="2260147" y="4048489"/>
                <a:ext cx="1410386" cy="6887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∯"/>
                          <m:ctrlPr>
                            <a:rPr lang="fr-F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d>
                            <m:dPr>
                              <m:ctrlP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e>
                          </m:d>
                        </m:sub>
                        <m:sup>
                          <m:r>
                            <a:rPr lang="fr-F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sup>
                        <m:e>
                          <m:acc>
                            <m:accPr>
                              <m:chr m:val="⃗"/>
                              <m:ctrlP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𝐸</m:t>
                              </m:r>
                            </m:e>
                          </m:acc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𝑑</m:t>
                          </m:r>
                          <m:acc>
                            <m:accPr>
                              <m:chr m:val="⃗"/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</m:acc>
                        </m:e>
                      </m:nary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43" name="Rectangle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0147" y="4048489"/>
                <a:ext cx="1410386" cy="688778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44" name="Rectangle 43"/>
              <p:cNvSpPr/>
              <p:nvPr/>
            </p:nvSpPr>
            <p:spPr>
              <a:xfrm>
                <a:off x="3635896" y="4065225"/>
                <a:ext cx="1655261" cy="71057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∯"/>
                          <m:ctrlPr>
                            <a:rPr lang="fr-F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d>
                            <m:dPr>
                              <m:ctrlP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e>
                          </m:d>
                        </m:sub>
                        <m:sup>
                          <m:r>
                            <a:rPr lang="fr-F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sup>
                        <m:e>
                          <m:f>
                            <m:fPr>
                              <m:ctrlPr>
                                <a:rPr lang="fr-FR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fr-F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  <m:sSub>
                                <m:sSubPr>
                                  <m:ctrlPr>
                                    <a:rPr lang="fr-F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𝑞</m:t>
                                  </m:r>
                                </m:e>
                                <m:sub>
                                  <m:r>
                                    <a:rPr lang="fr-F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num>
                            <m:den>
                              <m:sSup>
                                <m:sSupPr>
                                  <m:ctrlPr>
                                    <a:rPr lang="fr-FR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fr-F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fr-F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𝑑𝑆</m:t>
                          </m:r>
                        </m:e>
                      </m:nary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44" name="Rectangle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5896" y="4065225"/>
                <a:ext cx="1655261" cy="710579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45" name="Rectangle 44"/>
              <p:cNvSpPr/>
              <p:nvPr/>
            </p:nvSpPr>
            <p:spPr>
              <a:xfrm>
                <a:off x="5193988" y="4043356"/>
                <a:ext cx="2191882" cy="7537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fr-FR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fr-F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num>
                        <m:den>
                          <m:r>
                            <a:rPr lang="fr-F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fr-F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sSub>
                            <m:sSubPr>
                              <m:ctrlPr>
                                <a:rPr lang="fr-F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fr-F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sSup>
                            <m:sSupPr>
                              <m:ctrlP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nary>
                        <m:naryPr>
                          <m:chr m:val="∯"/>
                          <m:ctrlPr>
                            <a:rPr lang="fr-FR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fr-F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fr-F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fr-F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fr-F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sSup>
                            <m:sSupPr>
                              <m:ctrlPr>
                                <a:rPr lang="fr-F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fr-F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sup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𝑑𝑆</m:t>
                          </m:r>
                        </m:e>
                      </m:nary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45" name="Rectangle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3988" y="4043356"/>
                <a:ext cx="2191882" cy="753796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46" name="Rectangle 45"/>
              <p:cNvSpPr/>
              <p:nvPr/>
            </p:nvSpPr>
            <p:spPr>
              <a:xfrm>
                <a:off x="7272471" y="4162046"/>
                <a:ext cx="683905" cy="6137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46" name="Rectangle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2471" y="4162046"/>
                <a:ext cx="683905" cy="613758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Groupe 6"/>
          <p:cNvGrpSpPr/>
          <p:nvPr/>
        </p:nvGrpSpPr>
        <p:grpSpPr>
          <a:xfrm>
            <a:off x="7196190" y="2708921"/>
            <a:ext cx="272081" cy="308814"/>
            <a:chOff x="6695244" y="2061228"/>
            <a:chExt cx="381814" cy="398621"/>
          </a:xfrm>
        </p:grpSpPr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8" name="ZoneTexte 7"/>
                <p:cNvSpPr txBox="1"/>
                <p:nvPr/>
              </p:nvSpPr>
              <p:spPr>
                <a:xfrm>
                  <a:off x="6695244" y="2182850"/>
                  <a:ext cx="248081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fr-FR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fr-FR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oMath>
                    </m:oMathPara>
                  </a14:m>
                  <a:endParaRPr lang="fr-FR" dirty="0"/>
                </a:p>
              </p:txBody>
            </p:sp>
          </mc:Choice>
          <mc:Fallback>
            <p:sp>
              <p:nvSpPr>
                <p:cNvPr id="8" name="ZoneTexte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695244" y="2182850"/>
                  <a:ext cx="248081" cy="276999"/>
                </a:xfrm>
                <a:prstGeom prst="rect">
                  <a:avLst/>
                </a:prstGeom>
                <a:blipFill rotWithShape="0">
                  <a:blip r:embed="rId14"/>
                  <a:stretch>
                    <a:fillRect l="-48276" r="-37931" b="-62857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" name="Oval 5"/>
            <p:cNvSpPr>
              <a:spLocks noChangeArrowheads="1"/>
            </p:cNvSpPr>
            <p:nvPr/>
          </p:nvSpPr>
          <p:spPr bwMode="auto">
            <a:xfrm>
              <a:off x="6861655" y="2061228"/>
              <a:ext cx="215403" cy="216024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00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fr-FR" sz="1600" b="1" dirty="0"/>
                <a:t>+</a:t>
              </a:r>
            </a:p>
          </p:txBody>
        </p:sp>
      </p:grp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54" name="ZoneTexte 53"/>
              <p:cNvSpPr txBox="1"/>
              <p:nvPr/>
            </p:nvSpPr>
            <p:spPr>
              <a:xfrm>
                <a:off x="4716016" y="3088586"/>
                <a:ext cx="1082604" cy="34041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fr-F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fr-F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fr-F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𝑬</m:t>
                              </m:r>
                            </m:e>
                          </m:acc>
                          <m:r>
                            <a:rPr lang="fr-F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∕∕</m:t>
                          </m:r>
                          <m:r>
                            <a:rPr lang="fr-F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acc>
                            <m:accPr>
                              <m:chr m:val="⃗"/>
                              <m:ctrlPr>
                                <a:rPr lang="fr-FR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fr-FR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𝒅𝑺</m:t>
                              </m:r>
                            </m:e>
                          </m:acc>
                        </m:e>
                      </m:d>
                    </m:oMath>
                  </m:oMathPara>
                </a14:m>
                <a:endParaRPr lang="fr-FR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4" name="ZoneTexte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3088586"/>
                <a:ext cx="1082604" cy="340414"/>
              </a:xfrm>
              <a:prstGeom prst="rect">
                <a:avLst/>
              </a:prstGeom>
              <a:blipFill>
                <a:blip r:embed="rId15"/>
                <a:stretch>
                  <a:fillRect b="-2321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2" name="Groupe 21">
            <a:extLst>
              <a:ext uri="{FF2B5EF4-FFF2-40B4-BE49-F238E27FC236}">
                <a16:creationId xmlns:a16="http://schemas.microsoft.com/office/drawing/2014/main" xmlns="" id="{1DE1E428-CB87-1439-6373-580A7CD238CA}"/>
              </a:ext>
            </a:extLst>
          </p:cNvPr>
          <p:cNvGrpSpPr/>
          <p:nvPr/>
        </p:nvGrpSpPr>
        <p:grpSpPr>
          <a:xfrm>
            <a:off x="7175990" y="1700808"/>
            <a:ext cx="849830" cy="1097794"/>
            <a:chOff x="7175990" y="1700808"/>
            <a:chExt cx="849830" cy="1097794"/>
          </a:xfrm>
        </p:grpSpPr>
        <p:grpSp>
          <p:nvGrpSpPr>
            <p:cNvPr id="53" name="Groupe 52"/>
            <p:cNvGrpSpPr/>
            <p:nvPr/>
          </p:nvGrpSpPr>
          <p:grpSpPr>
            <a:xfrm>
              <a:off x="7175990" y="1700808"/>
              <a:ext cx="849830" cy="1097794"/>
              <a:chOff x="7175990" y="1700808"/>
              <a:chExt cx="849830" cy="1097794"/>
            </a:xfrm>
          </p:grpSpPr>
          <p:cxnSp>
            <p:nvCxnSpPr>
              <p:cNvPr id="26" name="Connecteur droit 25"/>
              <p:cNvCxnSpPr>
                <a:cxnSpLocks/>
                <a:stCxn id="16" idx="2"/>
              </p:cNvCxnSpPr>
              <p:nvPr/>
            </p:nvCxnSpPr>
            <p:spPr>
              <a:xfrm>
                <a:off x="7175990" y="1794315"/>
                <a:ext cx="161264" cy="1004287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2" name="Groupe 51"/>
              <p:cNvGrpSpPr/>
              <p:nvPr/>
            </p:nvGrpSpPr>
            <p:grpSpPr>
              <a:xfrm>
                <a:off x="7175990" y="1700808"/>
                <a:ext cx="849830" cy="354395"/>
                <a:chOff x="7175990" y="1700808"/>
                <a:chExt cx="849830" cy="354395"/>
              </a:xfrm>
            </p:grpSpPr>
            <p:sp>
              <p:nvSpPr>
                <p:cNvPr id="16" name="Ellipse 15"/>
                <p:cNvSpPr/>
                <p:nvPr/>
              </p:nvSpPr>
              <p:spPr>
                <a:xfrm>
                  <a:off x="7175990" y="1700808"/>
                  <a:ext cx="384491" cy="187013"/>
                </a:xfrm>
                <a:prstGeom prst="ellipse">
                  <a:avLst/>
                </a:prstGeom>
                <a:pattFill prst="pct25">
                  <a:fgClr>
                    <a:schemeClr val="tx1"/>
                  </a:fgClr>
                  <a:bgClr>
                    <a:schemeClr val="bg1"/>
                  </a:bgClr>
                </a:patt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mc:AlternateContent xmlns:mc="http://schemas.openxmlformats.org/markup-compatibility/2006">
              <mc:Choice xmlns:a14="http://schemas.microsoft.com/office/drawing/2010/main" xmlns="" Requires="a14">
                <p:sp>
                  <p:nvSpPr>
                    <p:cNvPr id="51" name="ZoneTexte 50"/>
                    <p:cNvSpPr txBox="1"/>
                    <p:nvPr/>
                  </p:nvSpPr>
                  <p:spPr>
                    <a:xfrm>
                      <a:off x="7521964" y="1778204"/>
                      <a:ext cx="503856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d>
                              <m:dPr>
                                <m:ctrlPr>
                                  <a:rPr lang="fr-FR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fr-FR" b="0" i="1" smtClean="0">
                                    <a:latin typeface="Cambria Math" panose="02040503050406030204" pitchFamily="18" charset="0"/>
                                  </a:rPr>
                                  <m:t>𝑑𝑆</m:t>
                                </m:r>
                              </m:e>
                            </m:d>
                          </m:oMath>
                        </m:oMathPara>
                      </a14:m>
                      <a:endParaRPr lang="fr-FR" dirty="0"/>
                    </a:p>
                  </p:txBody>
                </p:sp>
              </mc:Choice>
              <mc:Fallback>
                <p:sp>
                  <p:nvSpPr>
                    <p:cNvPr id="51" name="ZoneTexte 50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7521964" y="1778204"/>
                      <a:ext cx="503856" cy="276999"/>
                    </a:xfrm>
                    <a:prstGeom prst="rect">
                      <a:avLst/>
                    </a:prstGeom>
                    <a:blipFill rotWithShape="0">
                      <a:blip r:embed="rId16"/>
                      <a:stretch>
                        <a:fillRect b="-8889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fr-F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</p:grpSp>
        <p:cxnSp>
          <p:nvCxnSpPr>
            <p:cNvPr id="12" name="Connecteur droit 11">
              <a:extLst>
                <a:ext uri="{FF2B5EF4-FFF2-40B4-BE49-F238E27FC236}">
                  <a16:creationId xmlns:a16="http://schemas.microsoft.com/office/drawing/2014/main" xmlns="" id="{222D4C69-3D15-D9F4-834D-9BF0D6ABE74D}"/>
                </a:ext>
              </a:extLst>
            </p:cNvPr>
            <p:cNvCxnSpPr>
              <a:cxnSpLocks/>
              <a:endCxn id="9" idx="7"/>
            </p:cNvCxnSpPr>
            <p:nvPr/>
          </p:nvCxnSpPr>
          <p:spPr>
            <a:xfrm flipH="1">
              <a:off x="7445792" y="1799741"/>
              <a:ext cx="108071" cy="933689"/>
            </a:xfrm>
            <a:prstGeom prst="line">
              <a:avLst/>
            </a:prstGeom>
            <a:ln w="190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Groupe 48"/>
          <p:cNvGrpSpPr/>
          <p:nvPr/>
        </p:nvGrpSpPr>
        <p:grpSpPr>
          <a:xfrm>
            <a:off x="7378627" y="995914"/>
            <a:ext cx="409219" cy="795745"/>
            <a:chOff x="7378627" y="977800"/>
            <a:chExt cx="409219" cy="795745"/>
          </a:xfrm>
        </p:grpSpPr>
        <p:cxnSp>
          <p:nvCxnSpPr>
            <p:cNvPr id="30" name="Connecteur droit avec flèche 29"/>
            <p:cNvCxnSpPr/>
            <p:nvPr/>
          </p:nvCxnSpPr>
          <p:spPr>
            <a:xfrm flipV="1">
              <a:off x="7378627" y="1087879"/>
              <a:ext cx="4737" cy="685666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32" name="ZoneTexte 31"/>
                <p:cNvSpPr txBox="1"/>
                <p:nvPr/>
              </p:nvSpPr>
              <p:spPr>
                <a:xfrm>
                  <a:off x="7468271" y="977800"/>
                  <a:ext cx="319575" cy="31245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fr-FR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  <m:acc>
                          <m:accPr>
                            <m:chr m:val="⃗"/>
                            <m:ctrlPr>
                              <a:rPr lang="fr-FR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fr-FR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</m:acc>
                      </m:oMath>
                    </m:oMathPara>
                  </a14:m>
                  <a:endParaRPr lang="fr-FR" dirty="0">
                    <a:solidFill>
                      <a:srgbClr val="FF0000"/>
                    </a:solidFill>
                  </a:endParaRPr>
                </a:p>
              </p:txBody>
            </p:sp>
          </mc:Choice>
          <mc:Fallback>
            <p:sp>
              <p:nvSpPr>
                <p:cNvPr id="32" name="ZoneTexte 3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68271" y="977800"/>
                  <a:ext cx="319575" cy="312458"/>
                </a:xfrm>
                <a:prstGeom prst="rect">
                  <a:avLst/>
                </a:prstGeom>
                <a:blipFill rotWithShape="0">
                  <a:blip r:embed="rId17"/>
                  <a:stretch>
                    <a:fillRect l="-16981" t="-42308" r="-103774" b="-5769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8" name="Groupe 47"/>
          <p:cNvGrpSpPr/>
          <p:nvPr/>
        </p:nvGrpSpPr>
        <p:grpSpPr>
          <a:xfrm>
            <a:off x="7378627" y="1307051"/>
            <a:ext cx="251616" cy="487760"/>
            <a:chOff x="7378627" y="1285785"/>
            <a:chExt cx="251616" cy="487760"/>
          </a:xfrm>
        </p:grpSpPr>
        <p:cxnSp>
          <p:nvCxnSpPr>
            <p:cNvPr id="34" name="Connecteur droit avec flèche 33"/>
            <p:cNvCxnSpPr/>
            <p:nvPr/>
          </p:nvCxnSpPr>
          <p:spPr>
            <a:xfrm flipV="1">
              <a:off x="7378627" y="1285785"/>
              <a:ext cx="12896" cy="487760"/>
            </a:xfrm>
            <a:prstGeom prst="straightConnector1">
              <a:avLst/>
            </a:prstGeom>
            <a:ln w="28575">
              <a:solidFill>
                <a:srgbClr val="1F0EF8"/>
              </a:solidFill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36" name="ZoneTexte 35"/>
                <p:cNvSpPr txBox="1"/>
                <p:nvPr/>
              </p:nvSpPr>
              <p:spPr>
                <a:xfrm>
                  <a:off x="7424033" y="1315411"/>
                  <a:ext cx="206210" cy="31059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fr-FR" b="0" i="1" smtClean="0">
                                <a:solidFill>
                                  <a:srgbClr val="1F0EF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fr-FR" b="0" i="1" smtClean="0">
                                <a:solidFill>
                                  <a:srgbClr val="1F0EF8"/>
                                </a:solidFill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</m:acc>
                      </m:oMath>
                    </m:oMathPara>
                  </a14:m>
                  <a:endParaRPr lang="fr-FR" dirty="0">
                    <a:solidFill>
                      <a:srgbClr val="1F0EF8"/>
                    </a:solidFill>
                  </a:endParaRPr>
                </a:p>
              </p:txBody>
            </p:sp>
          </mc:Choice>
          <mc:Fallback>
            <p:sp>
              <p:nvSpPr>
                <p:cNvPr id="36" name="ZoneTexte 3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24033" y="1315411"/>
                  <a:ext cx="206210" cy="310598"/>
                </a:xfrm>
                <a:prstGeom prst="rect">
                  <a:avLst/>
                </a:prstGeom>
                <a:blipFill rotWithShape="0">
                  <a:blip r:embed="rId18"/>
                  <a:stretch>
                    <a:fillRect l="-29412" r="-20588" b="-5882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5" name="ZoneTexte 24">
            <a:extLst>
              <a:ext uri="{FF2B5EF4-FFF2-40B4-BE49-F238E27FC236}">
                <a16:creationId xmlns:a16="http://schemas.microsoft.com/office/drawing/2014/main" xmlns="" id="{05496B87-A50E-C36D-CF31-7964C5A18FE0}"/>
              </a:ext>
            </a:extLst>
          </p:cNvPr>
          <p:cNvSpPr txBox="1"/>
          <p:nvPr/>
        </p:nvSpPr>
        <p:spPr>
          <a:xfrm>
            <a:off x="179512" y="4859868"/>
            <a:ext cx="62491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800" b="1" i="1" u="none" strike="noStrike" baseline="0" dirty="0">
                <a:solidFill>
                  <a:srgbClr val="008000"/>
                </a:solidFill>
                <a:latin typeface="+mj-lt"/>
              </a:rPr>
              <a:t>Consider now a charge q inside an arbitrary closed surface S</a:t>
            </a:r>
            <a:endParaRPr lang="fr-FR" i="1" dirty="0">
              <a:solidFill>
                <a:srgbClr val="008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62262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37" grpId="0" animBg="1"/>
      <p:bldP spid="38" grpId="0" animBg="1"/>
      <p:bldP spid="39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5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>
            <a:extLst>
              <a:ext uri="{FF2B5EF4-FFF2-40B4-BE49-F238E27FC236}">
                <a16:creationId xmlns:a16="http://schemas.microsoft.com/office/drawing/2014/main" xmlns="" id="{A0835AB2-247D-BF39-33FC-3F69743310C3}"/>
              </a:ext>
            </a:extLst>
          </p:cNvPr>
          <p:cNvGrpSpPr/>
          <p:nvPr/>
        </p:nvGrpSpPr>
        <p:grpSpPr>
          <a:xfrm>
            <a:off x="5852927" y="1449328"/>
            <a:ext cx="2374982" cy="1257209"/>
            <a:chOff x="6401602" y="1603210"/>
            <a:chExt cx="2374982" cy="1257209"/>
          </a:xfrm>
        </p:grpSpPr>
        <p:sp>
          <p:nvSpPr>
            <p:cNvPr id="5" name="Forme libre 2">
              <a:extLst>
                <a:ext uri="{FF2B5EF4-FFF2-40B4-BE49-F238E27FC236}">
                  <a16:creationId xmlns:a16="http://schemas.microsoft.com/office/drawing/2014/main" xmlns="" id="{A5F92518-BF79-6519-268C-2760FF4F258F}"/>
                </a:ext>
              </a:extLst>
            </p:cNvPr>
            <p:cNvSpPr/>
            <p:nvPr/>
          </p:nvSpPr>
          <p:spPr>
            <a:xfrm>
              <a:off x="6401602" y="1603210"/>
              <a:ext cx="2374982" cy="1223327"/>
            </a:xfrm>
            <a:custGeom>
              <a:avLst/>
              <a:gdLst>
                <a:gd name="connsiteX0" fmla="*/ 337394 w 2374982"/>
                <a:gd name="connsiteY0" fmla="*/ 122848 h 1223327"/>
                <a:gd name="connsiteX1" fmla="*/ 1724405 w 2374982"/>
                <a:gd name="connsiteY1" fmla="*/ 40655 h 1223327"/>
                <a:gd name="connsiteX2" fmla="*/ 2371677 w 2374982"/>
                <a:gd name="connsiteY2" fmla="*/ 852314 h 1223327"/>
                <a:gd name="connsiteX3" fmla="*/ 1477825 w 2374982"/>
                <a:gd name="connsiteY3" fmla="*/ 1222183 h 1223327"/>
                <a:gd name="connsiteX4" fmla="*/ 553151 w 2374982"/>
                <a:gd name="connsiteY4" fmla="*/ 965329 h 1223327"/>
                <a:gd name="connsiteX5" fmla="*/ 90814 w 2374982"/>
                <a:gd name="connsiteY5" fmla="*/ 883136 h 1223327"/>
                <a:gd name="connsiteX6" fmla="*/ 8621 w 2374982"/>
                <a:gd name="connsiteY6" fmla="*/ 431073 h 1223327"/>
                <a:gd name="connsiteX7" fmla="*/ 214104 w 2374982"/>
                <a:gd name="connsiteY7" fmla="*/ 133123 h 1223327"/>
                <a:gd name="connsiteX8" fmla="*/ 337394 w 2374982"/>
                <a:gd name="connsiteY8" fmla="*/ 122848 h 12233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374982" h="1223327">
                  <a:moveTo>
                    <a:pt x="337394" y="122848"/>
                  </a:moveTo>
                  <a:cubicBezTo>
                    <a:pt x="589111" y="107437"/>
                    <a:pt x="1385358" y="-80923"/>
                    <a:pt x="1724405" y="40655"/>
                  </a:cubicBezTo>
                  <a:cubicBezTo>
                    <a:pt x="2063452" y="162233"/>
                    <a:pt x="2412774" y="655393"/>
                    <a:pt x="2371677" y="852314"/>
                  </a:cubicBezTo>
                  <a:cubicBezTo>
                    <a:pt x="2330580" y="1049235"/>
                    <a:pt x="1780913" y="1203347"/>
                    <a:pt x="1477825" y="1222183"/>
                  </a:cubicBezTo>
                  <a:cubicBezTo>
                    <a:pt x="1174737" y="1241019"/>
                    <a:pt x="784319" y="1021837"/>
                    <a:pt x="553151" y="965329"/>
                  </a:cubicBezTo>
                  <a:cubicBezTo>
                    <a:pt x="321983" y="908821"/>
                    <a:pt x="181569" y="972179"/>
                    <a:pt x="90814" y="883136"/>
                  </a:cubicBezTo>
                  <a:cubicBezTo>
                    <a:pt x="59" y="794093"/>
                    <a:pt x="-11927" y="556075"/>
                    <a:pt x="8621" y="431073"/>
                  </a:cubicBezTo>
                  <a:cubicBezTo>
                    <a:pt x="29169" y="306071"/>
                    <a:pt x="159309" y="182781"/>
                    <a:pt x="214104" y="133123"/>
                  </a:cubicBezTo>
                  <a:cubicBezTo>
                    <a:pt x="268899" y="83465"/>
                    <a:pt x="85677" y="138259"/>
                    <a:pt x="337394" y="122848"/>
                  </a:cubicBezTo>
                  <a:close/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6" name="ZoneTexte 5">
                  <a:extLst>
                    <a:ext uri="{FF2B5EF4-FFF2-40B4-BE49-F238E27FC236}">
                      <a16:creationId xmlns:a16="http://schemas.microsoft.com/office/drawing/2014/main" id="{FC3A8454-FCA2-86BF-35BC-39EF4E44C5D2}"/>
                    </a:ext>
                  </a:extLst>
                </p:cNvPr>
                <p:cNvSpPr txBox="1"/>
                <p:nvPr/>
              </p:nvSpPr>
              <p:spPr>
                <a:xfrm>
                  <a:off x="6615521" y="2583420"/>
                  <a:ext cx="370807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fr-FR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</m:d>
                      </m:oMath>
                    </m:oMathPara>
                  </a14:m>
                  <a:endParaRPr lang="fr-FR" dirty="0"/>
                </a:p>
              </p:txBody>
            </p:sp>
          </mc:Choice>
          <mc:Fallback>
            <p:sp>
              <p:nvSpPr>
                <p:cNvPr id="2" name="ZoneTexte 2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615521" y="2583420"/>
                  <a:ext cx="370807" cy="276999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 b="-6522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6ED2DC8E-15E8-E2FB-9B0C-FD4C5498CE90}"/>
                  </a:ext>
                </a:extLst>
              </p:cNvPr>
              <p:cNvSpPr txBox="1"/>
              <p:nvPr/>
            </p:nvSpPr>
            <p:spPr>
              <a:xfrm>
                <a:off x="8028391" y="1237887"/>
                <a:ext cx="206210" cy="3105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b="1" i="1" smtClean="0">
                              <a:solidFill>
                                <a:srgbClr val="1F0EF8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b="1" i="1" smtClean="0">
                              <a:solidFill>
                                <a:srgbClr val="1F0EF8"/>
                              </a:solidFill>
                              <a:latin typeface="Cambria Math" panose="02040503050406030204" pitchFamily="18" charset="0"/>
                            </a:rPr>
                            <m:t>𝑬</m:t>
                          </m:r>
                        </m:e>
                      </m:acc>
                    </m:oMath>
                  </m:oMathPara>
                </a14:m>
                <a:endParaRPr lang="fr-FR" b="1" dirty="0">
                  <a:solidFill>
                    <a:srgbClr val="1F0EF8"/>
                  </a:solidFill>
                </a:endParaRPr>
              </a:p>
            </p:txBody>
          </p:sp>
        </mc:Choice>
        <mc:Fallback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6ED2DC8E-15E8-E2FB-9B0C-FD4C5498CE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8391" y="1237887"/>
                <a:ext cx="206210" cy="310598"/>
              </a:xfrm>
              <a:prstGeom prst="rect">
                <a:avLst/>
              </a:prstGeom>
              <a:blipFill>
                <a:blip r:embed="rId3"/>
                <a:stretch>
                  <a:fillRect l="-26471" r="-26471" b="-784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oupe 7">
            <a:extLst>
              <a:ext uri="{FF2B5EF4-FFF2-40B4-BE49-F238E27FC236}">
                <a16:creationId xmlns:a16="http://schemas.microsoft.com/office/drawing/2014/main" xmlns="" id="{DE5BC4E8-BF31-019D-A441-179485C7B12F}"/>
              </a:ext>
            </a:extLst>
          </p:cNvPr>
          <p:cNvGrpSpPr/>
          <p:nvPr/>
        </p:nvGrpSpPr>
        <p:grpSpPr>
          <a:xfrm>
            <a:off x="6329601" y="1555198"/>
            <a:ext cx="1726196" cy="752371"/>
            <a:chOff x="4184578" y="2310734"/>
            <a:chExt cx="1726196" cy="752371"/>
          </a:xfrm>
        </p:grpSpPr>
        <p:cxnSp>
          <p:nvCxnSpPr>
            <p:cNvPr id="9" name="Connecteur droit 8">
              <a:extLst>
                <a:ext uri="{FF2B5EF4-FFF2-40B4-BE49-F238E27FC236}">
                  <a16:creationId xmlns:a16="http://schemas.microsoft.com/office/drawing/2014/main" xmlns="" id="{7104CE91-A66A-3905-8949-C4A0B6A5A803}"/>
                </a:ext>
              </a:extLst>
            </p:cNvPr>
            <p:cNvCxnSpPr/>
            <p:nvPr/>
          </p:nvCxnSpPr>
          <p:spPr>
            <a:xfrm flipV="1">
              <a:off x="4184578" y="2496737"/>
              <a:ext cx="1080120" cy="298828"/>
            </a:xfrm>
            <a:prstGeom prst="line">
              <a:avLst/>
            </a:prstGeom>
            <a:ln w="15875">
              <a:solidFill>
                <a:schemeClr val="tx1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" name="Groupe 9">
              <a:extLst>
                <a:ext uri="{FF2B5EF4-FFF2-40B4-BE49-F238E27FC236}">
                  <a16:creationId xmlns:a16="http://schemas.microsoft.com/office/drawing/2014/main" xmlns="" id="{E2C609B4-620E-B60A-2DDE-843421FD1CEB}"/>
                </a:ext>
              </a:extLst>
            </p:cNvPr>
            <p:cNvGrpSpPr/>
            <p:nvPr/>
          </p:nvGrpSpPr>
          <p:grpSpPr>
            <a:xfrm>
              <a:off x="4188190" y="2310734"/>
              <a:ext cx="1722584" cy="752371"/>
              <a:chOff x="6884130" y="1676750"/>
              <a:chExt cx="1722584" cy="752371"/>
            </a:xfrm>
          </p:grpSpPr>
          <mc:AlternateContent xmlns:mc="http://schemas.openxmlformats.org/markup-compatibility/2006">
            <mc:Choice xmlns:a14="http://schemas.microsoft.com/office/drawing/2010/main" xmlns="" Requires="a14">
              <p:sp>
                <p:nvSpPr>
                  <p:cNvPr id="11" name="ZoneTexte 10">
                    <a:extLst>
                      <a:ext uri="{FF2B5EF4-FFF2-40B4-BE49-F238E27FC236}">
                        <a16:creationId xmlns:a16="http://schemas.microsoft.com/office/drawing/2014/main" id="{4556339C-1EA7-D32E-D3BE-6CAE917C477A}"/>
                      </a:ext>
                    </a:extLst>
                  </p:cNvPr>
                  <p:cNvSpPr txBox="1"/>
                  <p:nvPr/>
                </p:nvSpPr>
                <p:spPr>
                  <a:xfrm>
                    <a:off x="8102858" y="2152122"/>
                    <a:ext cx="503856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d>
                            <m:dPr>
                              <m:ctrlPr>
                                <a:rPr lang="fr-FR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  <m:t>𝑑𝑆</m:t>
                              </m:r>
                            </m:e>
                          </m:d>
                        </m:oMath>
                      </m:oMathPara>
                    </a14:m>
                    <a:endParaRPr lang="fr-FR" dirty="0"/>
                  </a:p>
                </p:txBody>
              </p:sp>
            </mc:Choice>
            <mc:Fallback>
              <p:sp>
                <p:nvSpPr>
                  <p:cNvPr id="28" name="ZoneTexte 2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102858" y="2152122"/>
                    <a:ext cx="503856" cy="276999"/>
                  </a:xfrm>
                  <a:prstGeom prst="rect">
                    <a:avLst/>
                  </a:prstGeom>
                  <a:blipFill rotWithShape="0">
                    <a:blip r:embed="rId4"/>
                    <a:stretch>
                      <a:fillRect b="-8889"/>
                    </a:stretch>
                  </a:blipFill>
                </p:spPr>
                <p:txBody>
                  <a:bodyPr/>
                  <a:lstStyle/>
                  <a:p>
                    <a:r>
                      <a:rPr lang="fr-F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grpSp>
            <p:nvGrpSpPr>
              <p:cNvPr id="12" name="Groupe 11">
                <a:extLst>
                  <a:ext uri="{FF2B5EF4-FFF2-40B4-BE49-F238E27FC236}">
                    <a16:creationId xmlns:a16="http://schemas.microsoft.com/office/drawing/2014/main" xmlns="" id="{10D0B72A-3D1D-C652-3E75-1D1F8BE7CA70}"/>
                  </a:ext>
                </a:extLst>
              </p:cNvPr>
              <p:cNvGrpSpPr/>
              <p:nvPr/>
            </p:nvGrpSpPr>
            <p:grpSpPr>
              <a:xfrm>
                <a:off x="6884130" y="1676750"/>
                <a:ext cx="1536220" cy="567789"/>
                <a:chOff x="6884130" y="1676750"/>
                <a:chExt cx="1536220" cy="567789"/>
              </a:xfrm>
            </p:grpSpPr>
            <p:cxnSp>
              <p:nvCxnSpPr>
                <p:cNvPr id="13" name="Connecteur droit 12">
                  <a:extLst>
                    <a:ext uri="{FF2B5EF4-FFF2-40B4-BE49-F238E27FC236}">
                      <a16:creationId xmlns:a16="http://schemas.microsoft.com/office/drawing/2014/main" xmlns="" id="{856AEAF5-896B-13A1-C9CC-EB72695581DF}"/>
                    </a:ext>
                  </a:extLst>
                </p:cNvPr>
                <p:cNvCxnSpPr/>
                <p:nvPr/>
              </p:nvCxnSpPr>
              <p:spPr>
                <a:xfrm flipH="1">
                  <a:off x="6886530" y="2131256"/>
                  <a:ext cx="1394373" cy="113283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" name="Ellipse 13">
                  <a:extLst>
                    <a:ext uri="{FF2B5EF4-FFF2-40B4-BE49-F238E27FC236}">
                      <a16:creationId xmlns:a16="http://schemas.microsoft.com/office/drawing/2014/main" xmlns="" id="{BE57C925-3A5F-9F5F-7786-02C46876E65B}"/>
                    </a:ext>
                  </a:extLst>
                </p:cNvPr>
                <p:cNvSpPr/>
                <p:nvPr/>
              </p:nvSpPr>
              <p:spPr>
                <a:xfrm rot="2349242">
                  <a:off x="7747642" y="1767114"/>
                  <a:ext cx="672708" cy="266039"/>
                </a:xfrm>
                <a:prstGeom prst="ellipse">
                  <a:avLst/>
                </a:prstGeom>
                <a:pattFill prst="pct20">
                  <a:fgClr>
                    <a:schemeClr val="tx1"/>
                  </a:fgClr>
                  <a:bgClr>
                    <a:schemeClr val="bg1"/>
                  </a:bgClr>
                </a:patt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cxnSp>
              <p:nvCxnSpPr>
                <p:cNvPr id="15" name="Connecteur droit 14">
                  <a:extLst>
                    <a:ext uri="{FF2B5EF4-FFF2-40B4-BE49-F238E27FC236}">
                      <a16:creationId xmlns:a16="http://schemas.microsoft.com/office/drawing/2014/main" xmlns="" id="{94C90230-0C18-6E7E-6702-33EB4003E07F}"/>
                    </a:ext>
                  </a:extLst>
                </p:cNvPr>
                <p:cNvCxnSpPr/>
                <p:nvPr/>
              </p:nvCxnSpPr>
              <p:spPr>
                <a:xfrm flipH="1">
                  <a:off x="6884130" y="1676750"/>
                  <a:ext cx="938987" cy="435051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>
              <mc:Choice xmlns:a14="http://schemas.microsoft.com/office/drawing/2010/main" xmlns="" Requires="a14">
                <p:sp>
                  <p:nvSpPr>
                    <p:cNvPr id="16" name="Rectangle 15">
                      <a:extLst>
                        <a:ext uri="{FF2B5EF4-FFF2-40B4-BE49-F238E27FC236}">
                          <a16:creationId xmlns:a16="http://schemas.microsoft.com/office/drawing/2014/main" id="{102A8AE6-9DE9-8A58-1367-7B7F42E1A76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365999" y="1688628"/>
                      <a:ext cx="360996" cy="369332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fr-FR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𝒓</m:t>
                            </m:r>
                          </m:oMath>
                        </m:oMathPara>
                      </a14:m>
                      <a:endParaRPr lang="fr-FR" b="1" dirty="0"/>
                    </a:p>
                  </p:txBody>
                </p:sp>
              </mc:Choice>
              <mc:Fallback>
                <p:sp>
                  <p:nvSpPr>
                    <p:cNvPr id="37" name="Rectangle 36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7365999" y="1688628"/>
                      <a:ext cx="360996" cy="369332"/>
                    </a:xfrm>
                    <a:prstGeom prst="rect">
                      <a:avLst/>
                    </a:prstGeom>
                    <a:blipFill rotWithShape="0">
                      <a:blip r:embed="rId5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fr-F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</p:grpSp>
      </p:grpSp>
      <p:cxnSp>
        <p:nvCxnSpPr>
          <p:cNvPr id="17" name="Connecteur droit avec flèche 16">
            <a:extLst>
              <a:ext uri="{FF2B5EF4-FFF2-40B4-BE49-F238E27FC236}">
                <a16:creationId xmlns:a16="http://schemas.microsoft.com/office/drawing/2014/main" xmlns="" id="{2F5AEE5B-4C68-C26E-F5EC-B275A3B6E9CA}"/>
              </a:ext>
            </a:extLst>
          </p:cNvPr>
          <p:cNvCxnSpPr/>
          <p:nvPr/>
        </p:nvCxnSpPr>
        <p:spPr>
          <a:xfrm flipV="1">
            <a:off x="7456385" y="1586644"/>
            <a:ext cx="788023" cy="159335"/>
          </a:xfrm>
          <a:prstGeom prst="straightConnector1">
            <a:avLst/>
          </a:prstGeom>
          <a:ln w="19050">
            <a:solidFill>
              <a:srgbClr val="1F0EF8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e 17">
            <a:extLst>
              <a:ext uri="{FF2B5EF4-FFF2-40B4-BE49-F238E27FC236}">
                <a16:creationId xmlns:a16="http://schemas.microsoft.com/office/drawing/2014/main" xmlns="" id="{536343CA-0F5E-3C60-5085-A1A8BB711951}"/>
              </a:ext>
            </a:extLst>
          </p:cNvPr>
          <p:cNvGrpSpPr/>
          <p:nvPr/>
        </p:nvGrpSpPr>
        <p:grpSpPr>
          <a:xfrm>
            <a:off x="7454772" y="908720"/>
            <a:ext cx="638160" cy="837249"/>
            <a:chOff x="8030829" y="1104391"/>
            <a:chExt cx="638160" cy="837249"/>
          </a:xfrm>
        </p:grpSpPr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19" name="ZoneTexte 18">
                  <a:extLst>
                    <a:ext uri="{FF2B5EF4-FFF2-40B4-BE49-F238E27FC236}">
                      <a16:creationId xmlns:a16="http://schemas.microsoft.com/office/drawing/2014/main" id="{D7CE18C5-60E7-414F-BC03-3B4F1B329AE2}"/>
                    </a:ext>
                  </a:extLst>
                </p:cNvPr>
                <p:cNvSpPr txBox="1"/>
                <p:nvPr/>
              </p:nvSpPr>
              <p:spPr>
                <a:xfrm>
                  <a:off x="8335564" y="1104391"/>
                  <a:ext cx="333425" cy="31245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fr-FR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𝒅</m:t>
                        </m:r>
                        <m:acc>
                          <m:accPr>
                            <m:chr m:val="⃗"/>
                            <m:ctrlPr>
                              <a:rPr lang="fr-FR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fr-FR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𝑺</m:t>
                            </m:r>
                          </m:e>
                        </m:acc>
                      </m:oMath>
                    </m:oMathPara>
                  </a14:m>
                  <a:endParaRPr lang="fr-FR" b="1" dirty="0">
                    <a:solidFill>
                      <a:srgbClr val="C00000"/>
                    </a:solidFill>
                  </a:endParaRPr>
                </a:p>
              </p:txBody>
            </p:sp>
          </mc:Choice>
          <mc:Fallback>
            <p:sp>
              <p:nvSpPr>
                <p:cNvPr id="20" name="ZoneTexte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35564" y="1104391"/>
                  <a:ext cx="333425" cy="312458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 l="-16364" r="-18182" b="-9804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" name="Connecteur droit avec flèche 19">
              <a:extLst>
                <a:ext uri="{FF2B5EF4-FFF2-40B4-BE49-F238E27FC236}">
                  <a16:creationId xmlns:a16="http://schemas.microsoft.com/office/drawing/2014/main" xmlns="" id="{7EDC0731-5AAB-A9C8-2977-0D2C29CC2F2C}"/>
                </a:ext>
              </a:extLst>
            </p:cNvPr>
            <p:cNvCxnSpPr/>
            <p:nvPr/>
          </p:nvCxnSpPr>
          <p:spPr>
            <a:xfrm flipV="1">
              <a:off x="8030829" y="1376965"/>
              <a:ext cx="287104" cy="564675"/>
            </a:xfrm>
            <a:prstGeom prst="straightConnector1">
              <a:avLst/>
            </a:prstGeom>
            <a:ln w="19050">
              <a:solidFill>
                <a:srgbClr val="C00000"/>
              </a:solidFill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e 20">
            <a:extLst>
              <a:ext uri="{FF2B5EF4-FFF2-40B4-BE49-F238E27FC236}">
                <a16:creationId xmlns:a16="http://schemas.microsoft.com/office/drawing/2014/main" xmlns="" id="{ED0726D8-BA06-5B95-6E73-F2AB669F2DC9}"/>
              </a:ext>
            </a:extLst>
          </p:cNvPr>
          <p:cNvGrpSpPr/>
          <p:nvPr/>
        </p:nvGrpSpPr>
        <p:grpSpPr>
          <a:xfrm>
            <a:off x="6089778" y="1990249"/>
            <a:ext cx="282422" cy="294711"/>
            <a:chOff x="6695244" y="2165138"/>
            <a:chExt cx="282422" cy="294711"/>
          </a:xfrm>
        </p:grpSpPr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22" name="ZoneTexte 21">
                  <a:extLst>
                    <a:ext uri="{FF2B5EF4-FFF2-40B4-BE49-F238E27FC236}">
                      <a16:creationId xmlns:a16="http://schemas.microsoft.com/office/drawing/2014/main" id="{C3B628FD-6B9E-287F-4C36-3842FCD02D8A}"/>
                    </a:ext>
                  </a:extLst>
                </p:cNvPr>
                <p:cNvSpPr txBox="1"/>
                <p:nvPr/>
              </p:nvSpPr>
              <p:spPr>
                <a:xfrm>
                  <a:off x="6695244" y="2182850"/>
                  <a:ext cx="248081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fr-FR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fr-FR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oMath>
                    </m:oMathPara>
                  </a14:m>
                  <a:endParaRPr lang="fr-FR" dirty="0"/>
                </a:p>
              </p:txBody>
            </p:sp>
          </mc:Choice>
          <mc:Fallback>
            <p:sp>
              <p:nvSpPr>
                <p:cNvPr id="23" name="ZoneTexte 2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695244" y="2182850"/>
                  <a:ext cx="248081" cy="276999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 l="-24390" r="-4878" b="-23913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" name="Oval 5">
              <a:extLst>
                <a:ext uri="{FF2B5EF4-FFF2-40B4-BE49-F238E27FC236}">
                  <a16:creationId xmlns:a16="http://schemas.microsoft.com/office/drawing/2014/main" xmlns="" id="{52B71EC5-5BB1-7124-6704-77E26088BD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40873" y="2165138"/>
              <a:ext cx="136793" cy="139102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00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fr-FR" dirty="0"/>
            </a:p>
          </p:txBody>
        </p:sp>
      </p:grp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6D09A62B-6E26-AABC-9485-F6D0494BB338}"/>
                  </a:ext>
                </a:extLst>
              </p:cNvPr>
              <p:cNvSpPr/>
              <p:nvPr/>
            </p:nvSpPr>
            <p:spPr>
              <a:xfrm>
                <a:off x="188305" y="5180681"/>
                <a:ext cx="8776183" cy="1344663"/>
              </a:xfrm>
              <a:prstGeom prst="rect">
                <a:avLst/>
              </a:prstGeom>
              <a:ln w="28575">
                <a:solidFill>
                  <a:srgbClr val="C00000"/>
                </a:solidFill>
              </a:ln>
            </p:spPr>
            <p:txBody>
              <a:bodyPr wrap="square">
                <a:spAutoFit/>
              </a:bodyPr>
              <a:lstStyle/>
              <a:p>
                <a:r>
                  <a:rPr lang="fr-FR" b="1" i="1" u="sng" dirty="0" err="1">
                    <a:solidFill>
                      <a:srgbClr val="1F0EF8"/>
                    </a:solidFill>
                  </a:rPr>
                  <a:t>Theorem</a:t>
                </a:r>
                <a:r>
                  <a:rPr lang="fr-FR" b="1" i="1" u="sng" dirty="0">
                    <a:solidFill>
                      <a:srgbClr val="1F0EF8"/>
                    </a:solidFill>
                  </a:rPr>
                  <a:t>: </a:t>
                </a:r>
                <a:r>
                  <a:rPr lang="en-US" i="1" dirty="0">
                    <a:solidFill>
                      <a:srgbClr val="1F0EF8"/>
                    </a:solidFill>
                    <a:latin typeface="Calibri" panose="020F0502020204030204" pitchFamily="34" charset="0"/>
                  </a:rPr>
                  <a:t>The Flow of the Field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fr-FR" i="1">
                            <a:solidFill>
                              <a:srgbClr val="1F0EF8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r-FR" i="1">
                            <a:solidFill>
                              <a:srgbClr val="1F0EF8"/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  <m:r>
                          <a:rPr lang="fr-FR" i="1">
                            <a:solidFill>
                              <a:srgbClr val="1F0EF8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acc>
                  </m:oMath>
                </a14:m>
                <a:r>
                  <a:rPr lang="en-US" i="1" dirty="0">
                    <a:solidFill>
                      <a:srgbClr val="1F0EF8"/>
                    </a:solidFill>
                    <a:latin typeface="Calibri" panose="020F0502020204030204" pitchFamily="34" charset="0"/>
                  </a:rPr>
                  <a:t>through a closed surface surrounding charges</a:t>
                </a:r>
                <a:r>
                  <a:rPr lang="fr-FR" i="1" dirty="0">
                    <a:solidFill>
                      <a:srgbClr val="1F0EF8"/>
                    </a:solidFill>
                    <a:latin typeface="Cambria Math" panose="02040503050406030204" pitchFamily="18" charset="0"/>
                  </a:rPr>
                  <a:t/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solidFill>
                              <a:srgbClr val="1F0EF8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i="1">
                            <a:solidFill>
                              <a:srgbClr val="1F0EF8"/>
                            </a:solidFill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fr-FR" i="1">
                            <a:solidFill>
                              <a:srgbClr val="1F0EF8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fr-FR" i="1" dirty="0">
                    <a:solidFill>
                      <a:srgbClr val="1F0EF8"/>
                    </a:solidFill>
                  </a:rPr>
                  <a:t> is :</a:t>
                </a: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 smtClean="0">
                          <a:solidFill>
                            <a:srgbClr val="1F0EF8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𝜙</m:t>
                      </m:r>
                      <m:r>
                        <a:rPr lang="fr-FR" b="0" i="1" smtClean="0">
                          <a:solidFill>
                            <a:srgbClr val="1F0EF8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∯"/>
                          <m:ctrlPr>
                            <a:rPr lang="fr-FR" b="0" i="1" smtClean="0">
                              <a:solidFill>
                                <a:srgbClr val="1F0EF8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d>
                            <m:dPr>
                              <m:ctrlPr>
                                <a:rPr lang="fr-FR" b="0" i="1" smtClean="0">
                                  <a:solidFill>
                                    <a:srgbClr val="1F0EF8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b="0" i="1" smtClean="0">
                                  <a:solidFill>
                                    <a:srgbClr val="1F0EF8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e>
                          </m:d>
                        </m:sub>
                        <m:sup>
                          <m:r>
                            <a:rPr lang="fr-FR" b="0" i="1" smtClean="0">
                              <a:solidFill>
                                <a:srgbClr val="1F0EF8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sup>
                        <m:e>
                          <m:acc>
                            <m:accPr>
                              <m:chr m:val="⃗"/>
                              <m:ctrlPr>
                                <a:rPr lang="fr-FR" b="0" i="1" smtClean="0">
                                  <a:solidFill>
                                    <a:srgbClr val="1F0EF8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fr-FR" b="0" i="1" smtClean="0">
                                  <a:solidFill>
                                    <a:srgbClr val="1F0EF8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𝐸</m:t>
                              </m:r>
                            </m:e>
                          </m:acc>
                          <m:r>
                            <a:rPr lang="fr-FR" b="0" i="1" smtClean="0">
                              <a:solidFill>
                                <a:srgbClr val="1F0EF8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fr-FR" b="0" i="1" smtClean="0">
                              <a:solidFill>
                                <a:srgbClr val="1F0EF8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acc>
                            <m:accPr>
                              <m:chr m:val="⃗"/>
                              <m:ctrlPr>
                                <a:rPr lang="fr-FR" b="0" i="1" smtClean="0">
                                  <a:solidFill>
                                    <a:srgbClr val="1F0EF8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fr-FR" b="0" i="1" smtClean="0">
                                  <a:solidFill>
                                    <a:srgbClr val="1F0EF8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e>
                          </m:acc>
                        </m:e>
                      </m:nary>
                      <m:r>
                        <a:rPr lang="fr-FR" b="0" i="1" smtClean="0">
                          <a:solidFill>
                            <a:srgbClr val="1F0EF8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b="0" i="1" smtClean="0">
                              <a:solidFill>
                                <a:srgbClr val="1F0EF8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fr-FR" b="0" i="1" smtClean="0">
                                  <a:solidFill>
                                    <a:srgbClr val="1F0EF8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b>
                                <m:sSubPr>
                                  <m:ctrlPr>
                                    <a:rPr lang="fr-FR" b="0" i="1" smtClean="0">
                                      <a:solidFill>
                                        <a:srgbClr val="1F0EF8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b="0" i="1" smtClean="0">
                                      <a:solidFill>
                                        <a:srgbClr val="1F0EF8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𝑞</m:t>
                                  </m:r>
                                </m:e>
                                <m:sub>
                                  <m:r>
                                    <a:rPr lang="fr-FR" b="0" i="1" smtClean="0">
                                      <a:solidFill>
                                        <a:srgbClr val="1F0EF8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nary>
                        </m:num>
                        <m:den>
                          <m:sSub>
                            <m:sSubPr>
                              <m:ctrlPr>
                                <a:rPr lang="fr-FR" b="0" i="1" smtClean="0">
                                  <a:solidFill>
                                    <a:srgbClr val="1F0EF8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b="0" i="1" smtClean="0">
                                  <a:solidFill>
                                    <a:srgbClr val="1F0EF8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fr-FR" b="0" i="1" smtClean="0">
                                  <a:solidFill>
                                    <a:srgbClr val="1F0EF8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fr-FR" i="1" dirty="0">
                  <a:solidFill>
                    <a:srgbClr val="1F0EF8"/>
                  </a:solidFill>
                </a:endParaRPr>
              </a:p>
            </p:txBody>
          </p:sp>
        </mc:Choice>
        <mc:Fallback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6D09A62B-6E26-AABC-9485-F6D0494BB33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305" y="5180681"/>
                <a:ext cx="8776183" cy="1344663"/>
              </a:xfrm>
              <a:prstGeom prst="rect">
                <a:avLst/>
              </a:prstGeom>
              <a:blipFill>
                <a:blip r:embed="rId8"/>
                <a:stretch>
                  <a:fillRect l="-484"/>
                </a:stretch>
              </a:blipFill>
              <a:ln w="28575"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6" name="Picture 2">
            <a:extLst>
              <a:ext uri="{FF2B5EF4-FFF2-40B4-BE49-F238E27FC236}">
                <a16:creationId xmlns:a16="http://schemas.microsoft.com/office/drawing/2014/main" xmlns="" id="{4320BCEE-00F4-8DF6-CB92-CA2ADD56F2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837" y="5302"/>
            <a:ext cx="9144017" cy="1009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" name="ZoneTexte 24">
            <a:extLst>
              <a:ext uri="{FF2B5EF4-FFF2-40B4-BE49-F238E27FC236}">
                <a16:creationId xmlns:a16="http://schemas.microsoft.com/office/drawing/2014/main" xmlns="" id="{B25595AB-50FA-FE4B-87B1-5FB6A8AA7B1E}"/>
              </a:ext>
            </a:extLst>
          </p:cNvPr>
          <p:cNvSpPr txBox="1"/>
          <p:nvPr/>
        </p:nvSpPr>
        <p:spPr>
          <a:xfrm>
            <a:off x="152600" y="620688"/>
            <a:ext cx="62491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800" b="1" i="1" u="none" strike="noStrike" baseline="0" dirty="0">
                <a:solidFill>
                  <a:srgbClr val="008000"/>
                </a:solidFill>
                <a:latin typeface="+mj-lt"/>
              </a:rPr>
              <a:t>Consider now a charge q inside an arbitrary closed surface S</a:t>
            </a:r>
            <a:endParaRPr lang="fr-FR" i="1" dirty="0">
              <a:solidFill>
                <a:srgbClr val="008000"/>
              </a:solidFill>
              <a:latin typeface="+mj-lt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3247BD49-7CF5-055C-E5DF-8F85E8F0B8A2}"/>
                  </a:ext>
                </a:extLst>
              </p:cNvPr>
              <p:cNvSpPr/>
              <p:nvPr/>
            </p:nvSpPr>
            <p:spPr>
              <a:xfrm>
                <a:off x="489885" y="1124744"/>
                <a:ext cx="2374982" cy="50302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fr-FR" dirty="0" err="1"/>
                  <a:t>We</a:t>
                </a:r>
                <a:r>
                  <a:rPr lang="fr-FR" dirty="0"/>
                  <a:t> have : </a:t>
                </a:r>
                <a14:m>
                  <m:oMath xmlns:m="http://schemas.openxmlformats.org/officeDocument/2006/math">
                    <m:r>
                      <a:rPr lang="fr-FR" i="1">
                        <a:latin typeface="Cambria Math" panose="02040503050406030204" pitchFamily="18" charset="0"/>
                      </a:rPr>
                      <m:t>𝑑</m:t>
                    </m:r>
                    <m:r>
                      <a:rPr lang="el-G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𝜙</m:t>
                    </m:r>
                    <m:r>
                      <a:rPr lang="fr-F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𝐸</m:t>
                        </m:r>
                      </m:e>
                    </m:acc>
                    <m:r>
                      <a:rPr lang="fr-FR" i="1">
                        <a:latin typeface="Cambria Math" panose="02040503050406030204" pitchFamily="18" charset="0"/>
                      </a:rPr>
                      <m:t>.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𝑑</m:t>
                    </m:r>
                    <m:acc>
                      <m:accPr>
                        <m:chr m:val="⃗"/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</m:acc>
                  </m:oMath>
                </a14:m>
                <a:endParaRPr lang="fr-FR" dirty="0"/>
              </a:p>
            </p:txBody>
          </p:sp>
        </mc:Choice>
        <mc:Fallback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3247BD49-7CF5-055C-E5DF-8F85E8F0B8A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885" y="1124744"/>
                <a:ext cx="2374982" cy="503023"/>
              </a:xfrm>
              <a:prstGeom prst="rect">
                <a:avLst/>
              </a:prstGeom>
              <a:blipFill>
                <a:blip r:embed="rId10"/>
                <a:stretch>
                  <a:fillRect l="-2051" r="-7179" b="-1951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29" name="ZoneTexte 28">
                <a:extLst>
                  <a:ext uri="{FF2B5EF4-FFF2-40B4-BE49-F238E27FC236}">
                    <a16:creationId xmlns:a16="http://schemas.microsoft.com/office/drawing/2014/main" id="{24137A9E-FBA1-FBEC-0E94-74902C09BCA6}"/>
                  </a:ext>
                </a:extLst>
              </p:cNvPr>
              <p:cNvSpPr txBox="1"/>
              <p:nvPr/>
            </p:nvSpPr>
            <p:spPr>
              <a:xfrm>
                <a:off x="369531" y="1739363"/>
                <a:ext cx="1127809" cy="7265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𝜙</m:t>
                      </m:r>
                      <m:r>
                        <a:rPr lang="fr-F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∯"/>
                          <m:limLoc m:val="undOvr"/>
                          <m:subHide m:val="on"/>
                          <m:supHide m:val="on"/>
                          <m:ctrlPr>
                            <a:rPr lang="fr-F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l-G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𝜙</m:t>
                          </m:r>
                        </m:e>
                      </m:nary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29" name="ZoneTexte 2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24137A9E-FBA1-FBEC-0E94-74902C09BC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531" y="1739363"/>
                <a:ext cx="1127809" cy="72654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FCF541F5-F869-3EB0-2E8E-24DFABC03FC5}"/>
                  </a:ext>
                </a:extLst>
              </p:cNvPr>
              <p:cNvSpPr/>
              <p:nvPr/>
            </p:nvSpPr>
            <p:spPr>
              <a:xfrm>
                <a:off x="1518174" y="1760578"/>
                <a:ext cx="1410386" cy="6887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∯"/>
                          <m:ctrlPr>
                            <a:rPr lang="fr-F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d>
                            <m:dPr>
                              <m:ctrlP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e>
                          </m:d>
                        </m:sub>
                        <m:sup>
                          <m:r>
                            <a:rPr lang="fr-F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sup>
                        <m:e>
                          <m:acc>
                            <m:accPr>
                              <m:chr m:val="⃗"/>
                              <m:ctrlP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𝐸</m:t>
                              </m:r>
                            </m:e>
                          </m:acc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𝑑</m:t>
                          </m:r>
                          <m:acc>
                            <m:accPr>
                              <m:chr m:val="⃗"/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</m:acc>
                        </m:e>
                      </m:nary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CF541F5-F869-3EB0-2E8E-24DFABC03FC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8174" y="1760578"/>
                <a:ext cx="1410386" cy="68877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514EB41C-28A6-023C-DE34-3D919E6FAF84}"/>
                  </a:ext>
                </a:extLst>
              </p:cNvPr>
              <p:cNvSpPr/>
              <p:nvPr/>
            </p:nvSpPr>
            <p:spPr>
              <a:xfrm>
                <a:off x="2814360" y="1763695"/>
                <a:ext cx="1938800" cy="6887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∯"/>
                          <m:ctrlPr>
                            <a:rPr lang="fr-F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d>
                            <m:dPr>
                              <m:ctrlP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e>
                          </m:d>
                        </m:sub>
                        <m:sup>
                          <m:r>
                            <a:rPr lang="fr-F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sup>
                        <m:e>
                          <m:r>
                            <a:rPr lang="fr-F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𝐸</m:t>
                          </m:r>
                          <m:r>
                            <a:rPr lang="fr-F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func>
                            <m:funcPr>
                              <m:ctrlP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fr-FR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fr-F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e>
                      </m:nary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514EB41C-28A6-023C-DE34-3D919E6FAF8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4360" y="1763695"/>
                <a:ext cx="1938800" cy="688778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541EAC6B-A929-5FB7-2D4F-0CB01E0AA86E}"/>
                  </a:ext>
                </a:extLst>
              </p:cNvPr>
              <p:cNvSpPr/>
              <p:nvPr/>
            </p:nvSpPr>
            <p:spPr>
              <a:xfrm>
                <a:off x="1403648" y="2427235"/>
                <a:ext cx="2277547" cy="71057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∯"/>
                          <m:ctrlPr>
                            <a:rPr lang="fr-F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d>
                            <m:dPr>
                              <m:ctrlP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e>
                          </m:d>
                        </m:sub>
                        <m:sup>
                          <m:r>
                            <a:rPr lang="fr-F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sup>
                        <m:e>
                          <m:f>
                            <m:fPr>
                              <m:ctrlPr>
                                <a:rPr lang="fr-FR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fr-F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  <m:sSub>
                                <m:sSubPr>
                                  <m:ctrlPr>
                                    <a:rPr lang="fr-F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𝑞</m:t>
                                  </m:r>
                                </m:e>
                                <m:sub>
                                  <m:r>
                                    <a:rPr lang="fr-F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num>
                            <m:den>
                              <m:sSup>
                                <m:sSupPr>
                                  <m:ctrlPr>
                                    <a:rPr lang="fr-FR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fr-F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fr-F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𝑑𝑆</m:t>
                          </m:r>
                        </m:e>
                      </m:nary>
                      <m:r>
                        <a:rPr lang="fr-FR" i="1">
                          <a:latin typeface="Cambria Math" panose="02040503050406030204" pitchFamily="18" charset="0"/>
                        </a:rPr>
                        <m:t>.</m:t>
                      </m:r>
                      <m:func>
                        <m:func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fr-FR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fr-F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541EAC6B-A929-5FB7-2D4F-0CB01E0AA86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2427235"/>
                <a:ext cx="2277547" cy="71057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B5AFD8F3-3286-2D08-451F-95D65979BF30}"/>
                  </a:ext>
                </a:extLst>
              </p:cNvPr>
              <p:cNvSpPr/>
              <p:nvPr/>
            </p:nvSpPr>
            <p:spPr>
              <a:xfrm>
                <a:off x="3571253" y="2452466"/>
                <a:ext cx="2305696" cy="71057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fr-F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fr-F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num>
                        <m:den>
                          <m:r>
                            <a:rPr lang="fr-F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fr-F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sSub>
                            <m:sSubPr>
                              <m:ctrlPr>
                                <a:rPr lang="fr-F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fr-F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nary>
                        <m:naryPr>
                          <m:chr m:val="∯"/>
                          <m:ctrlPr>
                            <a:rPr lang="fr-F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d>
                            <m:dPr>
                              <m:ctrlPr>
                                <a:rPr lang="fr-F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e>
                          </m:d>
                        </m:sub>
                        <m:sup>
                          <m:r>
                            <a:rPr lang="fr-F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sup>
                        <m:e>
                          <m:f>
                            <m:fPr>
                              <m:ctrlPr>
                                <a:rPr lang="fr-FR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fr-F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𝑑𝑆</m:t>
                              </m:r>
                              <m:func>
                                <m:funcPr>
                                  <m:ctrlPr>
                                    <a:rPr lang="fr-FR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fr-FR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fr-FR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func>
                            </m:num>
                            <m:den>
                              <m:sSup>
                                <m:sSupPr>
                                  <m:ctrlPr>
                                    <a:rPr lang="fr-FR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fr-FR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fr-FR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fr-FR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nary>
                    </m:oMath>
                  </m:oMathPara>
                </a14:m>
                <a:endParaRPr lang="fr-FR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B5AFD8F3-3286-2D08-451F-95D65979BF3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1253" y="2452466"/>
                <a:ext cx="2305696" cy="710579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35" name="ZoneTexte 34">
                <a:extLst>
                  <a:ext uri="{FF2B5EF4-FFF2-40B4-BE49-F238E27FC236}">
                    <a16:creationId xmlns:a16="http://schemas.microsoft.com/office/drawing/2014/main" id="{9A736E9D-2329-5BB2-36FA-E7E819DAF3C7}"/>
                  </a:ext>
                </a:extLst>
              </p:cNvPr>
              <p:cNvSpPr txBox="1"/>
              <p:nvPr/>
            </p:nvSpPr>
            <p:spPr>
              <a:xfrm>
                <a:off x="345375" y="3140968"/>
                <a:ext cx="1706345" cy="61664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𝒅𝑺</m:t>
                          </m:r>
                          <m:func>
                            <m:funcPr>
                              <m:ctrlPr>
                                <a:rPr lang="fr-F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fr-F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𝒄𝒐𝒔</m:t>
                              </m:r>
                            </m:fName>
                            <m:e>
                              <m:r>
                                <a:rPr lang="fr-F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𝜽</m:t>
                              </m:r>
                            </m:e>
                          </m:func>
                        </m:num>
                        <m:den>
                          <m:sSup>
                            <m:sSupPr>
                              <m:ctrlPr>
                                <a:rPr lang="fr-FR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𝒓</m:t>
                              </m:r>
                            </m:e>
                            <m:sup>
                              <m:r>
                                <a:rPr lang="fr-FR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  <m:r>
                        <a:rPr lang="fr-FR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fr-FR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𝒅</m:t>
                      </m:r>
                      <m:r>
                        <a:rPr lang="el-GR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𝜴</m:t>
                      </m:r>
                    </m:oMath>
                  </m:oMathPara>
                </a14:m>
                <a:endParaRPr lang="fr-FR" sz="17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5" name="ZoneTexte 3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9A736E9D-2329-5BB2-36FA-E7E819DAF3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375" y="3140968"/>
                <a:ext cx="1706345" cy="61664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Ellipse 37">
            <a:extLst>
              <a:ext uri="{FF2B5EF4-FFF2-40B4-BE49-F238E27FC236}">
                <a16:creationId xmlns:a16="http://schemas.microsoft.com/office/drawing/2014/main" xmlns="" id="{1EEAA275-8590-F39F-6A68-5958EF5E6A89}"/>
              </a:ext>
            </a:extLst>
          </p:cNvPr>
          <p:cNvSpPr/>
          <p:nvPr/>
        </p:nvSpPr>
        <p:spPr>
          <a:xfrm>
            <a:off x="4838680" y="2276872"/>
            <a:ext cx="1010120" cy="815311"/>
          </a:xfrm>
          <a:prstGeom prst="ellipse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xmlns="" id="{3A61BD1B-217D-97C3-1AFA-814696D10291}"/>
              </a:ext>
            </a:extLst>
          </p:cNvPr>
          <p:cNvSpPr txBox="1"/>
          <p:nvPr/>
        </p:nvSpPr>
        <p:spPr>
          <a:xfrm>
            <a:off x="219327" y="3933056"/>
            <a:ext cx="636889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i="0" u="none" strike="noStrike" baseline="0" dirty="0">
                <a:latin typeface="+mj-lt"/>
              </a:rPr>
              <a:t>Since the total solid angle around any point is </a:t>
            </a:r>
            <a:r>
              <a:rPr lang="en-US" sz="1800" b="1" i="0" u="none" strike="noStrike" baseline="0" dirty="0">
                <a:latin typeface="+mj-lt"/>
              </a:rPr>
              <a:t>4π</a:t>
            </a:r>
            <a:r>
              <a:rPr lang="en-US" sz="1800" i="0" u="none" strike="noStrike" baseline="0" dirty="0">
                <a:latin typeface="+mj-lt"/>
              </a:rPr>
              <a:t> </a:t>
            </a:r>
            <a:r>
              <a:rPr lang="fr-FR" sz="1800" i="0" u="none" strike="noStrike" baseline="0" dirty="0" err="1">
                <a:latin typeface="+mj-lt"/>
              </a:rPr>
              <a:t>steradians</a:t>
            </a:r>
            <a:r>
              <a:rPr lang="fr-FR" sz="1800" i="0" u="none" strike="noStrike" baseline="0" dirty="0">
                <a:latin typeface="+mj-lt"/>
              </a:rPr>
              <a:t>. </a:t>
            </a:r>
            <a:r>
              <a:rPr lang="fr-FR" sz="1800" i="0" u="none" strike="noStrike" baseline="0" dirty="0" err="1">
                <a:latin typeface="+mj-lt"/>
              </a:rPr>
              <a:t>Then</a:t>
            </a:r>
            <a:r>
              <a:rPr lang="fr-FR" sz="1800" i="0" u="none" strike="noStrike" baseline="0" dirty="0">
                <a:latin typeface="+mj-lt"/>
              </a:rPr>
              <a:t>:</a:t>
            </a:r>
            <a:endParaRPr lang="fr-FR" dirty="0">
              <a:latin typeface="+mj-lt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56310EF4-B4DE-D2F4-2942-AA48408C8D1F}"/>
                  </a:ext>
                </a:extLst>
              </p:cNvPr>
              <p:cNvSpPr/>
              <p:nvPr/>
            </p:nvSpPr>
            <p:spPr>
              <a:xfrm>
                <a:off x="2288580" y="4293096"/>
                <a:ext cx="1912510" cy="7139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𝜙</m:t>
                      </m:r>
                      <m:r>
                        <a:rPr lang="fr-FR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fr-F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fr-FR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num>
                        <m:den>
                          <m:r>
                            <a:rPr lang="fr-FR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fr-FR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sSub>
                            <m:sSubPr>
                              <m:ctrlPr>
                                <a:rPr lang="fr-F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fr-FR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nary>
                        <m:naryPr>
                          <m:ctrlPr>
                            <a:rPr lang="fr-FR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fr-F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fr-F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fr-F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sup>
                        <m:e>
                          <m:r>
                            <a:rPr lang="fr-FR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r>
                            <a:rPr lang="el-GR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𝛺</m:t>
                          </m:r>
                        </m:e>
                      </m:nary>
                    </m:oMath>
                  </m:oMathPara>
                </a14:m>
                <a:endParaRPr lang="fr-FR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56310EF4-B4DE-D2F4-2942-AA48408C8D1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8580" y="4293096"/>
                <a:ext cx="1912510" cy="713978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3A394EBE-1C2D-6771-B154-F8DF25691029}"/>
                  </a:ext>
                </a:extLst>
              </p:cNvPr>
              <p:cNvSpPr txBox="1"/>
              <p:nvPr/>
            </p:nvSpPr>
            <p:spPr>
              <a:xfrm>
                <a:off x="4062489" y="4359740"/>
                <a:ext cx="869551" cy="61375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fr-F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fr-FR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fr-F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fr-FR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3A394EBE-1C2D-6771-B154-F8DF256910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2489" y="4359740"/>
                <a:ext cx="869551" cy="613758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ZoneTexte 44">
            <a:extLst>
              <a:ext uri="{FF2B5EF4-FFF2-40B4-BE49-F238E27FC236}">
                <a16:creationId xmlns:a16="http://schemas.microsoft.com/office/drawing/2014/main" xmlns="" id="{A0773BB6-170F-3FDA-877F-294A6DEB5858}"/>
              </a:ext>
            </a:extLst>
          </p:cNvPr>
          <p:cNvSpPr txBox="1"/>
          <p:nvPr/>
        </p:nvSpPr>
        <p:spPr>
          <a:xfrm>
            <a:off x="1979712" y="3196703"/>
            <a:ext cx="7056784" cy="4442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700" dirty="0"/>
              <a:t>: </a:t>
            </a:r>
            <a:r>
              <a:rPr lang="fr-FR" sz="1700" dirty="0" err="1"/>
              <a:t>solid</a:t>
            </a:r>
            <a:r>
              <a:rPr lang="fr-FR" sz="1700" dirty="0"/>
              <a:t> angle </a:t>
            </a:r>
            <a:r>
              <a:rPr lang="en-US" sz="1700" dirty="0"/>
              <a:t>subtended by the surface element </a:t>
            </a:r>
            <a:r>
              <a:rPr lang="en-US" sz="1700" i="1" dirty="0" err="1"/>
              <a:t>dS</a:t>
            </a:r>
            <a:r>
              <a:rPr lang="en-US" sz="1700" i="1" dirty="0"/>
              <a:t> </a:t>
            </a:r>
            <a:r>
              <a:rPr lang="en-US" sz="1700" dirty="0"/>
              <a:t>as viewed from the charge </a:t>
            </a:r>
            <a:r>
              <a:rPr lang="en-US" sz="1700" i="1" dirty="0"/>
              <a:t>q</a:t>
            </a:r>
            <a:endParaRPr lang="fr-FR" sz="1700" dirty="0"/>
          </a:p>
        </p:txBody>
      </p:sp>
    </p:spTree>
    <p:extLst>
      <p:ext uri="{BB962C8B-B14F-4D97-AF65-F5344CB8AC3E}">
        <p14:creationId xmlns:p14="http://schemas.microsoft.com/office/powerpoint/2010/main" xmlns="" val="2549400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4" grpId="0" animBg="1"/>
      <p:bldP spid="25" grpId="0"/>
      <p:bldP spid="27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5" grpId="0" animBg="1"/>
      <p:bldP spid="38" grpId="0" animBg="1"/>
      <p:bldP spid="40" grpId="0"/>
      <p:bldP spid="41" grpId="0" animBg="1"/>
      <p:bldP spid="43" grpId="0" animBg="1"/>
      <p:bldP spid="4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37" y="5302"/>
            <a:ext cx="9144017" cy="1009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ZoneTexte 1"/>
          <p:cNvSpPr txBox="1"/>
          <p:nvPr/>
        </p:nvSpPr>
        <p:spPr>
          <a:xfrm>
            <a:off x="286786" y="656459"/>
            <a:ext cx="37850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u="sng" dirty="0"/>
              <a:t>Method of applying Gauss's theorem</a:t>
            </a:r>
            <a:r>
              <a:rPr lang="fr-FR" b="1" i="1" u="sng" dirty="0"/>
              <a:t>: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251520" y="2252052"/>
            <a:ext cx="8976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/>
              <a:t>Find a closed surface passing through the point "M" where we want to calculate the field</a:t>
            </a:r>
            <a:r>
              <a:rPr lang="fr-FR" dirty="0"/>
              <a:t>.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0" name="ZoneTexte 9"/>
              <p:cNvSpPr txBox="1"/>
              <p:nvPr/>
            </p:nvSpPr>
            <p:spPr>
              <a:xfrm>
                <a:off x="392158" y="4466735"/>
                <a:ext cx="4979889" cy="4787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42900" indent="-342900">
                  <a:buFont typeface="+mj-lt"/>
                  <a:buAutoNum type="arabicPeriod" startAt="2"/>
                </a:pPr>
                <a:r>
                  <a:rPr lang="fr-FR" dirty="0"/>
                  <a:t>Write the </a:t>
                </a:r>
                <a:r>
                  <a:rPr lang="fr-FR" dirty="0" err="1"/>
                  <a:t>definition</a:t>
                </a:r>
                <a:r>
                  <a:rPr lang="fr-FR" dirty="0"/>
                  <a:t> of the flow </a:t>
                </a:r>
                <a14:m>
                  <m:oMath xmlns:m="http://schemas.openxmlformats.org/officeDocument/2006/math">
                    <m:r>
                      <a:rPr lang="fr-FR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𝜙</m:t>
                    </m:r>
                    <m:r>
                      <a:rPr lang="fr-FR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∯"/>
                        <m:ctrlPr>
                          <a:rPr lang="fr-F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d>
                          <m:dPr>
                            <m:ctrlPr>
                              <a:rPr lang="fr-F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𝑆</m:t>
                            </m:r>
                          </m:e>
                        </m:d>
                      </m:sub>
                      <m:sup>
                        <m:r>
                          <a:rPr lang="fr-F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sup>
                      <m:e>
                        <m:acc>
                          <m:accPr>
                            <m:chr m:val="⃗"/>
                            <m:ctrlPr>
                              <a:rPr lang="fr-F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fr-F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𝐸</m:t>
                            </m:r>
                          </m:e>
                        </m:acc>
                        <m:r>
                          <a:rPr lang="fr-F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.</m:t>
                        </m:r>
                        <m:r>
                          <a:rPr lang="fr-F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  <m:acc>
                          <m:accPr>
                            <m:chr m:val="⃗"/>
                            <m:ctrlPr>
                              <a:rPr lang="fr-F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fr-F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𝑆</m:t>
                            </m:r>
                          </m:e>
                        </m:acc>
                      </m:e>
                    </m:nary>
                  </m:oMath>
                </a14:m>
                <a:r>
                  <a:rPr lang="fr-FR" dirty="0">
                    <a:solidFill>
                      <a:schemeClr val="tx1"/>
                    </a:solidFill>
                  </a:rPr>
                  <a:t/>
                </a:r>
              </a:p>
            </p:txBody>
          </p:sp>
        </mc:Choice>
        <mc:Fallback>
          <p:sp>
            <p:nvSpPr>
              <p:cNvPr id="10" name="ZoneText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158" y="4466735"/>
                <a:ext cx="4979889" cy="478721"/>
              </a:xfrm>
              <a:prstGeom prst="rect">
                <a:avLst/>
              </a:prstGeom>
              <a:blipFill>
                <a:blip r:embed="rId3"/>
                <a:stretch>
                  <a:fillRect l="-979" t="-107692" r="-3794" b="-1615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ZoneTexte 13"/>
          <p:cNvSpPr txBox="1"/>
          <p:nvPr/>
        </p:nvSpPr>
        <p:spPr>
          <a:xfrm>
            <a:off x="359532" y="5001217"/>
            <a:ext cx="8424936" cy="464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 startAt="3"/>
            </a:pPr>
            <a:r>
              <a:rPr lang="en-US" dirty="0"/>
              <a:t>Apply Gaussian's theorem after counting the algebraic charge inside the surface.</a:t>
            </a: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683568" y="2681044"/>
            <a:ext cx="53696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 chosen surface must be composed of parts where</a:t>
            </a:r>
            <a:r>
              <a:rPr lang="fr-FR" dirty="0"/>
              <a:t>: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956409" y="318510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Let the field be null</a:t>
            </a:r>
            <a:endParaRPr lang="fr-FR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7" name="Rectangle 16"/>
              <p:cNvSpPr/>
              <p:nvPr/>
            </p:nvSpPr>
            <p:spPr>
              <a:xfrm>
                <a:off x="931972" y="3554432"/>
                <a:ext cx="7384443" cy="40479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Let the field be constant in modulus and equal to</a:t>
                </a:r>
                <a:r>
                  <a:rPr lang="fr-FR" dirty="0"/>
                  <a:t/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</a:rPr>
                          <m:t>𝑀</m:t>
                        </m:r>
                      </m:sub>
                    </m:sSub>
                  </m:oMath>
                </a14:m>
                <a:r>
                  <a:rPr lang="fr-FR" dirty="0"/>
                  <a:t> and parallel to</a:t>
                </a:r>
                <a14:m>
                  <m:oMath xmlns:m="http://schemas.openxmlformats.org/officeDocument/2006/math">
                    <m:r>
                      <a:rPr lang="fr-F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</m:t>
                    </m:r>
                    <m:acc>
                      <m:accPr>
                        <m:chr m:val="⃗"/>
                        <m:ctrlP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</m:t>
                        </m:r>
                      </m:e>
                    </m:acc>
                  </m:oMath>
                </a14:m>
                <a:endParaRPr lang="fr-FR" dirty="0"/>
              </a:p>
            </p:txBody>
          </p:sp>
        </mc:Choice>
        <mc:Fallback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1972" y="3554432"/>
                <a:ext cx="7384443" cy="404791"/>
              </a:xfrm>
              <a:prstGeom prst="rect">
                <a:avLst/>
              </a:prstGeom>
              <a:blipFill>
                <a:blip r:embed="rId4"/>
                <a:stretch>
                  <a:fillRect l="-578" t="-22727" b="-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8" name="Rectangle 17"/>
              <p:cNvSpPr/>
              <p:nvPr/>
            </p:nvSpPr>
            <p:spPr>
              <a:xfrm>
                <a:off x="931972" y="3923764"/>
                <a:ext cx="3822200" cy="4047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Let the field be perpendicular to </a:t>
                </a:r>
                <a14:m>
                  <m:oMath xmlns:m="http://schemas.openxmlformats.org/officeDocument/2006/math">
                    <m:r>
                      <a:rPr lang="fr-F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</m:t>
                    </m:r>
                    <m:acc>
                      <m:accPr>
                        <m:chr m:val="⃗"/>
                        <m:ctrlP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</m:t>
                        </m:r>
                      </m:e>
                    </m:acc>
                  </m:oMath>
                </a14:m>
                <a:endParaRPr lang="fr-FR" dirty="0"/>
              </a:p>
            </p:txBody>
          </p:sp>
        </mc:Choice>
        <mc:Fallback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1972" y="3923764"/>
                <a:ext cx="3822200" cy="404791"/>
              </a:xfrm>
              <a:prstGeom prst="rect">
                <a:avLst/>
              </a:prstGeom>
              <a:blipFill>
                <a:blip r:embed="rId5"/>
                <a:stretch>
                  <a:fillRect l="-1116" t="-22727" r="-6699" b="-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9" name="Rectangle 18"/>
              <p:cNvSpPr/>
              <p:nvPr/>
            </p:nvSpPr>
            <p:spPr>
              <a:xfrm>
                <a:off x="539552" y="996615"/>
                <a:ext cx="8130149" cy="9307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en-US" dirty="0"/>
                  <a:t>Gauss's theorem provides a very useful method for calculating the field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𝐸</m:t>
                        </m:r>
                      </m:e>
                    </m:acc>
                    <m:r>
                      <a:rPr lang="fr-F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when it has particular symmetry properties.</a:t>
                </a:r>
                <a:endParaRPr lang="fr-FR" dirty="0"/>
              </a:p>
            </p:txBody>
          </p:sp>
        </mc:Choice>
        <mc:Fallback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996615"/>
                <a:ext cx="8130149" cy="930768"/>
              </a:xfrm>
              <a:prstGeom prst="rect">
                <a:avLst/>
              </a:prstGeom>
              <a:blipFill>
                <a:blip r:embed="rId6"/>
                <a:stretch>
                  <a:fillRect l="-675" r="-675" b="-915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3289393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10" grpId="0" animBg="1"/>
      <p:bldP spid="14" grpId="0"/>
      <p:bldP spid="15" grpId="0"/>
      <p:bldP spid="16" grpId="0"/>
      <p:bldP spid="17" grpId="0" animBg="1"/>
      <p:bldP spid="18" grpId="0" animBg="1"/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8" name="Connecteur droit avec flèche 37"/>
          <p:cNvCxnSpPr/>
          <p:nvPr/>
        </p:nvCxnSpPr>
        <p:spPr>
          <a:xfrm flipV="1">
            <a:off x="7694057" y="1964351"/>
            <a:ext cx="458346" cy="400558"/>
          </a:xfrm>
          <a:prstGeom prst="straightConnector1">
            <a:avLst/>
          </a:prstGeom>
          <a:ln w="19050">
            <a:solidFill>
              <a:srgbClr val="1F0EF8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9578"/>
            <a:ext cx="9144017" cy="1009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ZoneTexte 1"/>
          <p:cNvSpPr txBox="1"/>
          <p:nvPr/>
        </p:nvSpPr>
        <p:spPr>
          <a:xfrm>
            <a:off x="251520" y="592440"/>
            <a:ext cx="13642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i="1" u="sng"/>
              <a:t>Applications</a:t>
            </a:r>
            <a:endParaRPr lang="fr-FR" b="1" i="1" u="sng" dirty="0"/>
          </a:p>
        </p:txBody>
      </p:sp>
      <p:sp>
        <p:nvSpPr>
          <p:cNvPr id="3" name="ZoneTexte 2"/>
          <p:cNvSpPr txBox="1"/>
          <p:nvPr/>
        </p:nvSpPr>
        <p:spPr>
          <a:xfrm>
            <a:off x="327374" y="1030633"/>
            <a:ext cx="12316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i="1" u="sng"/>
              <a:t>Example 1:</a:t>
            </a:r>
            <a:endParaRPr lang="fr-FR" b="1" i="1" u="sng" dirty="0"/>
          </a:p>
        </p:txBody>
      </p:sp>
      <p:sp>
        <p:nvSpPr>
          <p:cNvPr id="11" name="Rectangle 10"/>
          <p:cNvSpPr/>
          <p:nvPr/>
        </p:nvSpPr>
        <p:spPr>
          <a:xfrm>
            <a:off x="1408301" y="944441"/>
            <a:ext cx="7340163" cy="880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Determine the expression of the field created by a punctual charge </a:t>
            </a:r>
            <a:r>
              <a:rPr lang="en-US" b="1" i="1" dirty="0"/>
              <a:t>q</a:t>
            </a:r>
            <a:r>
              <a:rPr lang="en-US" dirty="0"/>
              <a:t> at a point </a:t>
            </a:r>
            <a:r>
              <a:rPr lang="en-US" b="1" i="1" dirty="0"/>
              <a:t>M</a:t>
            </a:r>
            <a:r>
              <a:rPr lang="en-US" dirty="0"/>
              <a:t> in space at a distance </a:t>
            </a:r>
            <a:r>
              <a:rPr lang="en-US" b="1" i="1" dirty="0"/>
              <a:t>r</a:t>
            </a:r>
            <a:r>
              <a:rPr lang="en-US" dirty="0"/>
              <a:t> from the charge </a:t>
            </a:r>
            <a:r>
              <a:rPr lang="en-US" b="1" i="1" dirty="0"/>
              <a:t>q</a:t>
            </a:r>
            <a:r>
              <a:rPr lang="en-US" dirty="0"/>
              <a:t>.</a:t>
            </a:r>
            <a:endParaRPr lang="fr-FR" dirty="0"/>
          </a:p>
        </p:txBody>
      </p:sp>
      <p:sp>
        <p:nvSpPr>
          <p:cNvPr id="12" name="Rectangle 11"/>
          <p:cNvSpPr/>
          <p:nvPr/>
        </p:nvSpPr>
        <p:spPr>
          <a:xfrm>
            <a:off x="376616" y="1992145"/>
            <a:ext cx="40215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The problem has spherical symmetry</a:t>
            </a:r>
            <a:r>
              <a:rPr lang="fr-FR" dirty="0"/>
              <a:t>, </a:t>
            </a:r>
          </a:p>
        </p:txBody>
      </p:sp>
      <p:grpSp>
        <p:nvGrpSpPr>
          <p:cNvPr id="24" name="Groupe 23"/>
          <p:cNvGrpSpPr/>
          <p:nvPr/>
        </p:nvGrpSpPr>
        <p:grpSpPr>
          <a:xfrm>
            <a:off x="6300192" y="2060848"/>
            <a:ext cx="1634480" cy="1582486"/>
            <a:chOff x="6300192" y="2060848"/>
            <a:chExt cx="1634480" cy="1582486"/>
          </a:xfrm>
        </p:grpSpPr>
        <p:sp>
          <p:nvSpPr>
            <p:cNvPr id="13" name="Ellipse 12"/>
            <p:cNvSpPr/>
            <p:nvPr/>
          </p:nvSpPr>
          <p:spPr>
            <a:xfrm>
              <a:off x="6300192" y="2060848"/>
              <a:ext cx="1634480" cy="1582486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8" name="Connecteur droit 17"/>
            <p:cNvCxnSpPr>
              <a:stCxn id="13" idx="2"/>
              <a:endCxn id="13" idx="6"/>
            </p:cNvCxnSpPr>
            <p:nvPr/>
          </p:nvCxnSpPr>
          <p:spPr>
            <a:xfrm>
              <a:off x="6300192" y="2852091"/>
              <a:ext cx="163448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cteur droit 22"/>
            <p:cNvCxnSpPr>
              <a:stCxn id="13" idx="0"/>
              <a:endCxn id="13" idx="4"/>
            </p:cNvCxnSpPr>
            <p:nvPr/>
          </p:nvCxnSpPr>
          <p:spPr>
            <a:xfrm>
              <a:off x="7117432" y="2060848"/>
              <a:ext cx="0" cy="1582486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e 3"/>
          <p:cNvGrpSpPr/>
          <p:nvPr/>
        </p:nvGrpSpPr>
        <p:grpSpPr>
          <a:xfrm>
            <a:off x="6899341" y="2515966"/>
            <a:ext cx="288546" cy="408798"/>
            <a:chOff x="6899341" y="2515966"/>
            <a:chExt cx="288546" cy="408798"/>
          </a:xfrm>
        </p:grpSpPr>
        <p:sp>
          <p:nvSpPr>
            <p:cNvPr id="25" name="Oval 5"/>
            <p:cNvSpPr>
              <a:spLocks noChangeArrowheads="1"/>
            </p:cNvSpPr>
            <p:nvPr/>
          </p:nvSpPr>
          <p:spPr bwMode="auto">
            <a:xfrm>
              <a:off x="7051094" y="2785662"/>
              <a:ext cx="136793" cy="139102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00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fr-FR" dirty="0"/>
            </a:p>
          </p:txBody>
        </p:sp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26" name="ZoneTexte 25"/>
                <p:cNvSpPr txBox="1"/>
                <p:nvPr/>
              </p:nvSpPr>
              <p:spPr>
                <a:xfrm>
                  <a:off x="6899341" y="2515966"/>
                  <a:ext cx="184922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oMath>
                    </m:oMathPara>
                  </a14:m>
                  <a:endParaRPr lang="fr-FR" dirty="0"/>
                </a:p>
              </p:txBody>
            </p:sp>
          </mc:Choice>
          <mc:Fallback>
            <p:sp>
              <p:nvSpPr>
                <p:cNvPr id="26" name="ZoneTexte 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99341" y="2515966"/>
                  <a:ext cx="184922" cy="276999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l="-33333" r="-26667" b="-26667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7" name="ZoneTexte 26"/>
              <p:cNvSpPr txBox="1"/>
              <p:nvPr/>
            </p:nvSpPr>
            <p:spPr>
              <a:xfrm>
                <a:off x="6876256" y="2863969"/>
                <a:ext cx="21403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27" name="ZoneTexte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6256" y="2863969"/>
                <a:ext cx="214033" cy="276999"/>
              </a:xfrm>
              <a:prstGeom prst="rect">
                <a:avLst/>
              </a:prstGeom>
              <a:blipFill rotWithShape="0">
                <a:blip r:embed="rId4"/>
                <a:stretch>
                  <a:fillRect l="-28571" r="-22857" b="-6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Ellipse 30"/>
          <p:cNvSpPr/>
          <p:nvPr/>
        </p:nvSpPr>
        <p:spPr>
          <a:xfrm rot="2808089">
            <a:off x="7453700" y="2308640"/>
            <a:ext cx="439725" cy="150295"/>
          </a:xfrm>
          <a:prstGeom prst="ellipse">
            <a:avLst/>
          </a:prstGeom>
          <a:pattFill prst="pct70">
            <a:fgClr>
              <a:srgbClr val="C00000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9" name="Connecteur droit 28"/>
          <p:cNvCxnSpPr>
            <a:endCxn id="31" idx="0"/>
          </p:cNvCxnSpPr>
          <p:nvPr/>
        </p:nvCxnSpPr>
        <p:spPr>
          <a:xfrm flipV="1">
            <a:off x="7150313" y="2332347"/>
            <a:ext cx="578031" cy="494411"/>
          </a:xfrm>
          <a:prstGeom prst="line">
            <a:avLst/>
          </a:prstGeom>
          <a:ln w="158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3" name="ZoneTexte 32"/>
              <p:cNvSpPr txBox="1"/>
              <p:nvPr/>
            </p:nvSpPr>
            <p:spPr>
              <a:xfrm>
                <a:off x="7480354" y="2546687"/>
                <a:ext cx="50385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fr-F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𝑑𝑆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33" name="ZoneTexte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0354" y="2546687"/>
                <a:ext cx="503856" cy="276999"/>
              </a:xfrm>
              <a:prstGeom prst="rect">
                <a:avLst/>
              </a:prstGeom>
              <a:blipFill rotWithShape="0">
                <a:blip r:embed="rId5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Connecteur droit avec flèche 34"/>
          <p:cNvCxnSpPr/>
          <p:nvPr/>
        </p:nvCxnSpPr>
        <p:spPr>
          <a:xfrm flipV="1">
            <a:off x="7687908" y="2112308"/>
            <a:ext cx="289016" cy="263158"/>
          </a:xfrm>
          <a:prstGeom prst="straightConnector1">
            <a:avLst/>
          </a:prstGeom>
          <a:ln w="19050">
            <a:solidFill>
              <a:srgbClr val="C0000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6" name="ZoneTexte 35"/>
              <p:cNvSpPr txBox="1"/>
              <p:nvPr/>
            </p:nvSpPr>
            <p:spPr>
              <a:xfrm>
                <a:off x="7568556" y="1864797"/>
                <a:ext cx="319575" cy="3124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𝑑</m:t>
                      </m:r>
                      <m:acc>
                        <m:accPr>
                          <m:chr m:val="⃗"/>
                          <m:ctrlPr>
                            <a:rPr lang="fr-FR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</m:acc>
                    </m:oMath>
                  </m:oMathPara>
                </a14:m>
                <a:endParaRPr lang="fr-FR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36" name="ZoneText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8556" y="1864797"/>
                <a:ext cx="319575" cy="312458"/>
              </a:xfrm>
              <a:prstGeom prst="rect">
                <a:avLst/>
              </a:prstGeom>
              <a:blipFill rotWithShape="0">
                <a:blip r:embed="rId6"/>
                <a:stretch>
                  <a:fillRect l="-17308" t="-45098" r="-105769" b="-784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40" name="ZoneTexte 39"/>
              <p:cNvSpPr txBox="1"/>
              <p:nvPr/>
            </p:nvSpPr>
            <p:spPr>
              <a:xfrm>
                <a:off x="8050585" y="2026559"/>
                <a:ext cx="346569" cy="3105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b="0" i="1" smtClean="0">
                          <a:solidFill>
                            <a:srgbClr val="1F0EF8"/>
                          </a:solidFill>
                          <a:latin typeface="Cambria Math" panose="02040503050406030204" pitchFamily="18" charset="0"/>
                        </a:rPr>
                        <m:t>𝑑</m:t>
                      </m:r>
                      <m:acc>
                        <m:accPr>
                          <m:chr m:val="⃗"/>
                          <m:ctrlPr>
                            <a:rPr lang="fr-FR" b="0" i="1" smtClean="0">
                              <a:solidFill>
                                <a:srgbClr val="1F0EF8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b="0" i="1" smtClean="0">
                              <a:solidFill>
                                <a:srgbClr val="1F0EF8"/>
                              </a:solidFill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</m:acc>
                    </m:oMath>
                  </m:oMathPara>
                </a14:m>
                <a:endParaRPr lang="fr-FR" dirty="0">
                  <a:solidFill>
                    <a:srgbClr val="1F0EF8"/>
                  </a:solidFill>
                </a:endParaRPr>
              </a:p>
            </p:txBody>
          </p:sp>
        </mc:Choice>
        <mc:Fallback>
          <p:sp>
            <p:nvSpPr>
              <p:cNvPr id="40" name="ZoneTexte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0585" y="2026559"/>
                <a:ext cx="346569" cy="310598"/>
              </a:xfrm>
              <a:prstGeom prst="rect">
                <a:avLst/>
              </a:prstGeom>
              <a:blipFill rotWithShape="0">
                <a:blip r:embed="rId7"/>
                <a:stretch>
                  <a:fillRect l="-16071" r="-14286" b="-784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41" name="ZoneTexte 40"/>
              <p:cNvSpPr txBox="1"/>
              <p:nvPr/>
            </p:nvSpPr>
            <p:spPr>
              <a:xfrm>
                <a:off x="7234186" y="2361477"/>
                <a:ext cx="16696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41" name="ZoneTexte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4186" y="2361477"/>
                <a:ext cx="166969" cy="276999"/>
              </a:xfrm>
              <a:prstGeom prst="rect">
                <a:avLst/>
              </a:prstGeom>
              <a:blipFill rotWithShape="0">
                <a:blip r:embed="rId8"/>
                <a:stretch>
                  <a:fillRect l="-22222" r="-1851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42" name="Rectangle 41"/>
              <p:cNvSpPr/>
              <p:nvPr/>
            </p:nvSpPr>
            <p:spPr>
              <a:xfrm>
                <a:off x="376116" y="2390341"/>
                <a:ext cx="3975191" cy="4029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q"/>
                </a:pPr>
                <a:r>
                  <a:rPr lang="fr-FR" dirty="0"/>
                  <a:t>The field is radial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fr-FR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acc>
                    <m:d>
                      <m:dPr>
                        <m:ctrlPr>
                          <a:rPr lang="fr-FR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</m:d>
                    <m:r>
                      <a:rPr lang="fr-FR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b="0" i="1" smtClean="0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ctrlPr>
                          <a:rPr lang="fr-F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</m:d>
                    <m:sSub>
                      <m:sSubPr>
                        <m:ctrlPr>
                          <a:rPr lang="fr-F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fr-FR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fr-FR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</m:acc>
                      </m:e>
                      <m:sub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</m:oMath>
                </a14:m>
                <a:r>
                  <a:rPr lang="fr-FR" dirty="0"/>
                  <a:t>, </a:t>
                </a:r>
              </a:p>
            </p:txBody>
          </p:sp>
        </mc:Choice>
        <mc:Fallback>
          <p:sp>
            <p:nvSpPr>
              <p:cNvPr id="42" name="Rectangle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116" y="2390341"/>
                <a:ext cx="3975191" cy="402931"/>
              </a:xfrm>
              <a:prstGeom prst="rect">
                <a:avLst/>
              </a:prstGeom>
              <a:blipFill>
                <a:blip r:embed="rId9"/>
                <a:stretch>
                  <a:fillRect l="-1074" r="-307" b="-2424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Rectangle 42"/>
          <p:cNvSpPr/>
          <p:nvPr/>
        </p:nvSpPr>
        <p:spPr>
          <a:xfrm>
            <a:off x="346326" y="2780928"/>
            <a:ext cx="5911613" cy="880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dirty="0"/>
              <a:t>The surface of Gauss (S) </a:t>
            </a:r>
            <a:r>
              <a:rPr lang="en-US" dirty="0"/>
              <a:t>to chosed is a sphere with center O and radius r.</a:t>
            </a:r>
            <a:endParaRPr lang="fr-FR" dirty="0"/>
          </a:p>
        </p:txBody>
      </p:sp>
      <p:sp>
        <p:nvSpPr>
          <p:cNvPr id="44" name="ZoneTexte 43"/>
          <p:cNvSpPr txBox="1"/>
          <p:nvPr/>
        </p:nvSpPr>
        <p:spPr>
          <a:xfrm>
            <a:off x="376116" y="3704258"/>
            <a:ext cx="34115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At each point of (S) the field is</a:t>
            </a:r>
            <a:r>
              <a:rPr lang="fr-FR" dirty="0"/>
              <a:t>: </a:t>
            </a:r>
          </a:p>
          <a:p>
            <a:r>
              <a:rPr lang="fr-FR" dirty="0"/>
              <a:t>  </a:t>
            </a:r>
          </a:p>
        </p:txBody>
      </p:sp>
      <p:sp>
        <p:nvSpPr>
          <p:cNvPr id="45" name="ZoneTexte 44"/>
          <p:cNvSpPr txBox="1"/>
          <p:nvPr/>
        </p:nvSpPr>
        <p:spPr>
          <a:xfrm>
            <a:off x="941947" y="4159152"/>
            <a:ext cx="2469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dirty="0"/>
              <a:t> </a:t>
            </a:r>
            <a:r>
              <a:rPr lang="fr-FR" dirty="0" err="1"/>
              <a:t>Perpendicular</a:t>
            </a:r>
            <a:r>
              <a:rPr lang="fr-FR" dirty="0"/>
              <a:t> to (S)</a:t>
            </a:r>
          </a:p>
        </p:txBody>
      </p:sp>
      <p:sp>
        <p:nvSpPr>
          <p:cNvPr id="46" name="Rectangle 45"/>
          <p:cNvSpPr/>
          <p:nvPr/>
        </p:nvSpPr>
        <p:spPr>
          <a:xfrm>
            <a:off x="933629" y="4534766"/>
            <a:ext cx="24229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dirty="0"/>
              <a:t>Constant in </a:t>
            </a:r>
            <a:r>
              <a:rPr lang="fr-FR" dirty="0" err="1"/>
              <a:t>modulus</a:t>
            </a:r>
            <a:endParaRPr lang="fr-FR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54" name="Rectangle 53"/>
              <p:cNvSpPr/>
              <p:nvPr/>
            </p:nvSpPr>
            <p:spPr>
              <a:xfrm>
                <a:off x="941947" y="4983378"/>
                <a:ext cx="2030941" cy="6887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𝜙</m:t>
                      </m:r>
                      <m:r>
                        <a:rPr lang="fr-F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∯"/>
                          <m:ctrlPr>
                            <a:rPr lang="fr-F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d>
                            <m:dPr>
                              <m:ctrlP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e>
                          </m:d>
                        </m:sub>
                        <m:sup>
                          <m:r>
                            <a:rPr lang="fr-F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sup>
                        <m:e>
                          <m:acc>
                            <m:accPr>
                              <m:chr m:val="⃗"/>
                              <m:ctrlP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𝐸</m:t>
                              </m:r>
                            </m:e>
                          </m:acc>
                          <m:d>
                            <m:d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</m:d>
                          <m:r>
                            <a:rPr lang="fr-F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fr-F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acc>
                            <m:accPr>
                              <m:chr m:val="⃗"/>
                              <m:ctrlP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e>
                          </m:acc>
                        </m:e>
                      </m:nary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1947" y="4983378"/>
                <a:ext cx="2030941" cy="688778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55" name="Rectangle 54"/>
              <p:cNvSpPr/>
              <p:nvPr/>
            </p:nvSpPr>
            <p:spPr>
              <a:xfrm>
                <a:off x="2967421" y="4996410"/>
                <a:ext cx="1735219" cy="6887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fr-F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𝐸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</m:d>
                      <m:nary>
                        <m:naryPr>
                          <m:chr m:val="∯"/>
                          <m:ctrlPr>
                            <a:rPr lang="fr-F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d>
                            <m:dPr>
                              <m:ctrlP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e>
                          </m:d>
                        </m:sub>
                        <m:sup>
                          <m:r>
                            <a:rPr lang="fr-F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sup>
                        <m:e>
                          <m:r>
                            <a:rPr lang="fr-F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𝑑𝑠</m:t>
                          </m:r>
                        </m:e>
                      </m:nary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55" name="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7421" y="4996410"/>
                <a:ext cx="1735219" cy="688778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56" name="Rectangle 55"/>
              <p:cNvSpPr/>
              <p:nvPr/>
            </p:nvSpPr>
            <p:spPr>
              <a:xfrm>
                <a:off x="4572008" y="5143101"/>
                <a:ext cx="123540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fr-F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𝐸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</m:d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fr-F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56" name="Rectangle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8" y="5143101"/>
                <a:ext cx="1235403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57" name="Rectangle 56"/>
              <p:cNvSpPr/>
              <p:nvPr/>
            </p:nvSpPr>
            <p:spPr>
              <a:xfrm>
                <a:off x="5691410" y="5143101"/>
                <a:ext cx="160614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fr-F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𝐸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</m:d>
                      <m:r>
                        <a:rPr lang="fr-FR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fr-F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r>
                        <a:rPr lang="fr-F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fr-F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fr-F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57" name="Rectangle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1410" y="5143101"/>
                <a:ext cx="1606145" cy="3693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58" name="ZoneTexte 57"/>
              <p:cNvSpPr txBox="1"/>
              <p:nvPr/>
            </p:nvSpPr>
            <p:spPr>
              <a:xfrm>
                <a:off x="7153151" y="5089624"/>
                <a:ext cx="687368" cy="5825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b>
                                <m:sSubPr>
                                  <m:ctrlPr>
                                    <a:rPr lang="fr-F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b="0" i="1" smtClean="0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</m:e>
                                <m:sub>
                                  <m:r>
                                    <a:rPr lang="fr-FR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nary>
                        </m:num>
                        <m:den>
                          <m:sSub>
                            <m:sSubPr>
                              <m:ctrlP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58" name="ZoneTexte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3151" y="5089624"/>
                <a:ext cx="687368" cy="582532"/>
              </a:xfrm>
              <a:prstGeom prst="rect">
                <a:avLst/>
              </a:prstGeom>
              <a:blipFill rotWithShape="0">
                <a:blip r:embed="rId14"/>
                <a:stretch>
                  <a:fillRect b="-105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59" name="Rectangle 58"/>
              <p:cNvSpPr/>
              <p:nvPr/>
            </p:nvSpPr>
            <p:spPr>
              <a:xfrm>
                <a:off x="7878847" y="5081469"/>
                <a:ext cx="683905" cy="6137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num>
                        <m:den>
                          <m:sSub>
                            <m:sSub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59" name="Rectangle 5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8847" y="5081469"/>
                <a:ext cx="683905" cy="613758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60" name="ZoneTexte 59"/>
              <p:cNvSpPr txBox="1"/>
              <p:nvPr/>
            </p:nvSpPr>
            <p:spPr>
              <a:xfrm>
                <a:off x="2700169" y="5870937"/>
                <a:ext cx="2002471" cy="53828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fr-FR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𝑬</m:t>
                      </m:r>
                      <m:d>
                        <m:dPr>
                          <m:ctrlPr>
                            <a:rPr lang="fr-F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𝑴</m:t>
                          </m:r>
                        </m:e>
                      </m:d>
                      <m:r>
                        <a:rPr lang="fr-FR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𝒒</m:t>
                          </m:r>
                        </m:num>
                        <m:den>
                          <m:r>
                            <a:rPr lang="fr-F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  <m:r>
                            <a:rPr lang="fr-F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  <m:sSub>
                            <m:sSubPr>
                              <m:ctrlPr>
                                <a:rPr lang="fr-FR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𝜺</m:t>
                              </m:r>
                            </m:e>
                            <m:sub>
                              <m:r>
                                <a:rPr lang="fr-FR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  <m:sSup>
                            <m:sSupPr>
                              <m:ctrlPr>
                                <a:rPr lang="fr-FR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𝒓</m:t>
                              </m:r>
                            </m:e>
                            <m:sup>
                              <m:r>
                                <a:rPr lang="fr-FR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fr-FR" b="1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60" name="ZoneTexte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0169" y="5870937"/>
                <a:ext cx="2002471" cy="538289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37" name="ZoneTexte 36"/>
              <p:cNvSpPr txBox="1"/>
              <p:nvPr/>
            </p:nvSpPr>
            <p:spPr>
              <a:xfrm>
                <a:off x="7715733" y="2251742"/>
                <a:ext cx="25571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b="0" i="1" smtClean="0">
                          <a:solidFill>
                            <a:srgbClr val="1F0EF8"/>
                          </a:solidFill>
                          <a:latin typeface="Cambria Math" panose="02040503050406030204" pitchFamily="18" charset="0"/>
                        </a:rPr>
                        <m:t>𝑀</m:t>
                      </m:r>
                    </m:oMath>
                  </m:oMathPara>
                </a14:m>
                <a:endParaRPr lang="fr-FR" dirty="0">
                  <a:solidFill>
                    <a:srgbClr val="1F0EF8"/>
                  </a:solidFill>
                </a:endParaRPr>
              </a:p>
            </p:txBody>
          </p:sp>
        </mc:Choice>
        <mc:Fallback>
          <p:sp>
            <p:nvSpPr>
              <p:cNvPr id="37" name="ZoneTexte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15733" y="2251742"/>
                <a:ext cx="255711" cy="276999"/>
              </a:xfrm>
              <a:prstGeom prst="rect">
                <a:avLst/>
              </a:prstGeom>
              <a:blipFill rotWithShape="0">
                <a:blip r:embed="rId17"/>
                <a:stretch>
                  <a:fillRect l="-23810" r="-16667" b="-652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Connecteur droit avec flèche 38"/>
          <p:cNvCxnSpPr/>
          <p:nvPr/>
        </p:nvCxnSpPr>
        <p:spPr>
          <a:xfrm flipV="1">
            <a:off x="7159832" y="2589090"/>
            <a:ext cx="264711" cy="228976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969946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11" grpId="0"/>
      <p:bldP spid="12" grpId="0"/>
      <p:bldP spid="27" grpId="0" animBg="1"/>
      <p:bldP spid="31" grpId="0" animBg="1"/>
      <p:bldP spid="33" grpId="0" animBg="1"/>
      <p:bldP spid="36" grpId="0" animBg="1"/>
      <p:bldP spid="40" grpId="0" animBg="1"/>
      <p:bldP spid="41" grpId="0" animBg="1"/>
      <p:bldP spid="42" grpId="0" animBg="1"/>
      <p:bldP spid="43" grpId="0"/>
      <p:bldP spid="44" grpId="0"/>
      <p:bldP spid="45" grpId="0"/>
      <p:bldP spid="46" grpId="0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3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37" y="5302"/>
            <a:ext cx="9144017" cy="1009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4" name="ZoneTexte 43"/>
          <p:cNvSpPr txBox="1"/>
          <p:nvPr/>
        </p:nvSpPr>
        <p:spPr>
          <a:xfrm>
            <a:off x="327374" y="845521"/>
            <a:ext cx="1223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i="1" u="sng"/>
              <a:t>Example 2:</a:t>
            </a:r>
            <a:endParaRPr lang="fr-FR" b="1" i="1" u="sng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49" name="Rectangle 48"/>
              <p:cNvSpPr/>
              <p:nvPr/>
            </p:nvSpPr>
            <p:spPr>
              <a:xfrm>
                <a:off x="1434471" y="764704"/>
                <a:ext cx="7705692" cy="8796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dirty="0"/>
                  <a:t>Determine the expression of the field created by a charge distributed uniformly on an infinite straight wire with a constant linear density </a:t>
                </a:r>
                <a14:m>
                  <m:oMath xmlns:m="http://schemas.openxmlformats.org/officeDocument/2006/math">
                    <m:r>
                      <a:rPr lang="fr-F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fr-F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fr-FR" dirty="0"/>
                  <a:t/>
                </a:r>
              </a:p>
            </p:txBody>
          </p:sp>
        </mc:Choice>
        <mc:Fallback>
          <p:sp>
            <p:nvSpPr>
              <p:cNvPr id="49" name="Rectangle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4471" y="764704"/>
                <a:ext cx="7705692" cy="879664"/>
              </a:xfrm>
              <a:prstGeom prst="rect">
                <a:avLst/>
              </a:prstGeom>
              <a:blipFill>
                <a:blip r:embed="rId3"/>
                <a:stretch>
                  <a:fillRect l="-633" b="-96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Connecteur droit avec flèche 22"/>
          <p:cNvCxnSpPr/>
          <p:nvPr/>
        </p:nvCxnSpPr>
        <p:spPr>
          <a:xfrm>
            <a:off x="7442046" y="2276872"/>
            <a:ext cx="0" cy="2448272"/>
          </a:xfrm>
          <a:prstGeom prst="straightConnector1">
            <a:avLst/>
          </a:prstGeom>
          <a:ln w="698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4" name="Rectangle 23"/>
              <p:cNvSpPr/>
              <p:nvPr/>
            </p:nvSpPr>
            <p:spPr>
              <a:xfrm>
                <a:off x="90897" y="1598164"/>
                <a:ext cx="8081503" cy="96674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indent="-285750" algn="ctr">
                  <a:lnSpc>
                    <a:spcPct val="150000"/>
                  </a:lnSpc>
                  <a:buFont typeface="Wingdings" panose="05000000000000000000" pitchFamily="2" charset="2"/>
                  <a:buChar char="q"/>
                </a:pPr>
                <a:r>
                  <a:rPr lang="fr-FR" dirty="0"/>
                  <a:t>The </a:t>
                </a:r>
                <a:r>
                  <a:rPr lang="fr-FR" dirty="0" err="1"/>
                  <a:t>field</a:t>
                </a:r>
                <a:r>
                  <a:rPr lang="fr-FR" dirty="0"/>
                  <a:t/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fr-FR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acc>
                  </m:oMath>
                </a14:m>
                <a:r>
                  <a:rPr lang="fr-FR" dirty="0"/>
                  <a:t/>
                </a:r>
                <a:r>
                  <a:rPr lang="en-US" dirty="0"/>
                  <a:t>is radial and is perpendicular to the wire at any point M of space</a:t>
                </a:r>
                <a:r>
                  <a:rPr lang="fr-FR" dirty="0"/>
                  <a:t>: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fr-FR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r-FR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acc>
                    <m:d>
                      <m:dPr>
                        <m:ctrlPr>
                          <a:rPr lang="fr-FR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</m:d>
                    <m:r>
                      <a:rPr lang="fr-FR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ctrlPr>
                          <a:rPr lang="fr-FR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</m:d>
                    <m:sSub>
                      <m:sSubPr>
                        <m:ctrlPr>
                          <a:rPr lang="fr-FR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fr-FR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fr-FR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</m:acc>
                      </m:e>
                      <m:sub>
                        <m:r>
                          <a:rPr lang="fr-FR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</m:oMath>
                </a14:m>
                <a:r>
                  <a:rPr lang="fr-FR" dirty="0"/>
                  <a:t/>
                </a:r>
              </a:p>
            </p:txBody>
          </p:sp>
        </mc:Choice>
        <mc:Fallback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897" y="1598164"/>
                <a:ext cx="8081503" cy="96674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Rectangle 37"/>
          <p:cNvSpPr/>
          <p:nvPr/>
        </p:nvSpPr>
        <p:spPr>
          <a:xfrm>
            <a:off x="231802" y="2564904"/>
            <a:ext cx="41878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q"/>
            </a:pPr>
            <a:r>
              <a:rPr lang="en-US" dirty="0"/>
              <a:t>The problem has cylindrical symmetry</a:t>
            </a:r>
            <a:endParaRPr lang="fr-FR" dirty="0"/>
          </a:p>
        </p:txBody>
      </p:sp>
      <p:sp>
        <p:nvSpPr>
          <p:cNvPr id="39" name="ZoneTexte 38"/>
          <p:cNvSpPr txBox="1"/>
          <p:nvPr/>
        </p:nvSpPr>
        <p:spPr>
          <a:xfrm>
            <a:off x="378931" y="2980679"/>
            <a:ext cx="6569330" cy="880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/>
              <a:t>The chosen Gaussian surface </a:t>
            </a:r>
            <a:r>
              <a:rPr lang="en-US" i="1" dirty="0"/>
              <a:t>(S)</a:t>
            </a:r>
            <a:r>
              <a:rPr lang="en-US" dirty="0"/>
              <a:t> is a closed cylinder of radius </a:t>
            </a:r>
            <a:r>
              <a:rPr lang="en-US" b="1" i="1" dirty="0"/>
              <a:t>r </a:t>
            </a:r>
            <a:r>
              <a:rPr lang="en-US" dirty="0"/>
              <a:t>and length L.</a:t>
            </a:r>
            <a:endParaRPr lang="fr-FR" dirty="0"/>
          </a:p>
        </p:txBody>
      </p:sp>
      <p:sp>
        <p:nvSpPr>
          <p:cNvPr id="50" name="Cylindre 49"/>
          <p:cNvSpPr/>
          <p:nvPr/>
        </p:nvSpPr>
        <p:spPr>
          <a:xfrm>
            <a:off x="6680780" y="2377498"/>
            <a:ext cx="1512168" cy="2265364"/>
          </a:xfrm>
          <a:prstGeom prst="can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75" name="Groupe 74"/>
          <p:cNvGrpSpPr/>
          <p:nvPr/>
        </p:nvGrpSpPr>
        <p:grpSpPr>
          <a:xfrm>
            <a:off x="6660232" y="2924944"/>
            <a:ext cx="781814" cy="1421502"/>
            <a:chOff x="7102554" y="3068960"/>
            <a:chExt cx="781814" cy="1421502"/>
          </a:xfrm>
        </p:grpSpPr>
        <p:cxnSp>
          <p:nvCxnSpPr>
            <p:cNvPr id="52" name="Connecteur droit avec flèche 51"/>
            <p:cNvCxnSpPr/>
            <p:nvPr/>
          </p:nvCxnSpPr>
          <p:spPr>
            <a:xfrm flipH="1">
              <a:off x="7112828" y="3068960"/>
              <a:ext cx="761266" cy="0"/>
            </a:xfrm>
            <a:prstGeom prst="straightConnector1">
              <a:avLst/>
            </a:prstGeom>
            <a:ln w="22225">
              <a:solidFill>
                <a:srgbClr val="1F0EF8"/>
              </a:solidFill>
              <a:prstDash val="dashDot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necteur droit avec flèche 52"/>
            <p:cNvCxnSpPr/>
            <p:nvPr/>
          </p:nvCxnSpPr>
          <p:spPr>
            <a:xfrm flipH="1">
              <a:off x="7102554" y="3221360"/>
              <a:ext cx="761266" cy="0"/>
            </a:xfrm>
            <a:prstGeom prst="straightConnector1">
              <a:avLst/>
            </a:prstGeom>
            <a:ln w="22225">
              <a:solidFill>
                <a:srgbClr val="1F0EF8"/>
              </a:solidFill>
              <a:prstDash val="dashDot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onnecteur droit avec flèche 53"/>
            <p:cNvCxnSpPr/>
            <p:nvPr/>
          </p:nvCxnSpPr>
          <p:spPr>
            <a:xfrm flipH="1">
              <a:off x="7102554" y="3356992"/>
              <a:ext cx="761266" cy="0"/>
            </a:xfrm>
            <a:prstGeom prst="straightConnector1">
              <a:avLst/>
            </a:prstGeom>
            <a:ln w="22225">
              <a:solidFill>
                <a:srgbClr val="1F0EF8"/>
              </a:solidFill>
              <a:prstDash val="dashDot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Connecteur droit avec flèche 54"/>
            <p:cNvCxnSpPr/>
            <p:nvPr/>
          </p:nvCxnSpPr>
          <p:spPr>
            <a:xfrm flipH="1">
              <a:off x="7102554" y="3501008"/>
              <a:ext cx="761266" cy="0"/>
            </a:xfrm>
            <a:prstGeom prst="straightConnector1">
              <a:avLst/>
            </a:prstGeom>
            <a:ln w="22225">
              <a:solidFill>
                <a:srgbClr val="1F0EF8"/>
              </a:solidFill>
              <a:prstDash val="dashDot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necteur droit avec flèche 55"/>
            <p:cNvCxnSpPr/>
            <p:nvPr/>
          </p:nvCxnSpPr>
          <p:spPr>
            <a:xfrm flipH="1">
              <a:off x="7102554" y="3645024"/>
              <a:ext cx="761266" cy="0"/>
            </a:xfrm>
            <a:prstGeom prst="straightConnector1">
              <a:avLst/>
            </a:prstGeom>
            <a:ln w="22225">
              <a:solidFill>
                <a:srgbClr val="1F0EF8"/>
              </a:solidFill>
              <a:prstDash val="dashDot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Connecteur droit avec flèche 56"/>
            <p:cNvCxnSpPr/>
            <p:nvPr/>
          </p:nvCxnSpPr>
          <p:spPr>
            <a:xfrm flipH="1">
              <a:off x="7102554" y="3797424"/>
              <a:ext cx="761266" cy="0"/>
            </a:xfrm>
            <a:prstGeom prst="straightConnector1">
              <a:avLst/>
            </a:prstGeom>
            <a:ln w="22225">
              <a:solidFill>
                <a:srgbClr val="1F0EF8"/>
              </a:solidFill>
              <a:prstDash val="dashDot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Connecteur droit avec flèche 57"/>
            <p:cNvCxnSpPr/>
            <p:nvPr/>
          </p:nvCxnSpPr>
          <p:spPr>
            <a:xfrm flipH="1">
              <a:off x="7123102" y="3933056"/>
              <a:ext cx="761266" cy="0"/>
            </a:xfrm>
            <a:prstGeom prst="straightConnector1">
              <a:avLst/>
            </a:prstGeom>
            <a:ln w="22225">
              <a:solidFill>
                <a:srgbClr val="1F0EF8"/>
              </a:solidFill>
              <a:prstDash val="dashDot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onnecteur droit avec flèche 58"/>
            <p:cNvCxnSpPr/>
            <p:nvPr/>
          </p:nvCxnSpPr>
          <p:spPr>
            <a:xfrm flipH="1">
              <a:off x="7112828" y="4077072"/>
              <a:ext cx="761266" cy="0"/>
            </a:xfrm>
            <a:prstGeom prst="straightConnector1">
              <a:avLst/>
            </a:prstGeom>
            <a:ln w="22225">
              <a:solidFill>
                <a:srgbClr val="1F0EF8"/>
              </a:solidFill>
              <a:prstDash val="dashDot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Connecteur droit avec flèche 59"/>
            <p:cNvCxnSpPr/>
            <p:nvPr/>
          </p:nvCxnSpPr>
          <p:spPr>
            <a:xfrm flipH="1">
              <a:off x="7102554" y="4210814"/>
              <a:ext cx="761266" cy="0"/>
            </a:xfrm>
            <a:prstGeom prst="straightConnector1">
              <a:avLst/>
            </a:prstGeom>
            <a:ln w="22225">
              <a:solidFill>
                <a:srgbClr val="1F0EF8"/>
              </a:solidFill>
              <a:prstDash val="dashDot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Connecteur droit avec flèche 60"/>
            <p:cNvCxnSpPr/>
            <p:nvPr/>
          </p:nvCxnSpPr>
          <p:spPr>
            <a:xfrm flipH="1">
              <a:off x="7123102" y="4346446"/>
              <a:ext cx="761266" cy="0"/>
            </a:xfrm>
            <a:prstGeom prst="straightConnector1">
              <a:avLst/>
            </a:prstGeom>
            <a:ln w="22225">
              <a:solidFill>
                <a:srgbClr val="1F0EF8"/>
              </a:solidFill>
              <a:prstDash val="dashDot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Connecteur droit avec flèche 61"/>
            <p:cNvCxnSpPr/>
            <p:nvPr/>
          </p:nvCxnSpPr>
          <p:spPr>
            <a:xfrm flipH="1">
              <a:off x="7123102" y="4490462"/>
              <a:ext cx="761266" cy="0"/>
            </a:xfrm>
            <a:prstGeom prst="straightConnector1">
              <a:avLst/>
            </a:prstGeom>
            <a:ln w="22225">
              <a:solidFill>
                <a:srgbClr val="1F0EF8"/>
              </a:solidFill>
              <a:prstDash val="dashDot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4" name="Groupe 73"/>
          <p:cNvGrpSpPr/>
          <p:nvPr/>
        </p:nvGrpSpPr>
        <p:grpSpPr>
          <a:xfrm>
            <a:off x="7431682" y="2924944"/>
            <a:ext cx="781814" cy="1421502"/>
            <a:chOff x="7874004" y="3068960"/>
            <a:chExt cx="781814" cy="1421502"/>
          </a:xfrm>
        </p:grpSpPr>
        <p:cxnSp>
          <p:nvCxnSpPr>
            <p:cNvPr id="63" name="Connecteur droit avec flèche 62"/>
            <p:cNvCxnSpPr/>
            <p:nvPr/>
          </p:nvCxnSpPr>
          <p:spPr>
            <a:xfrm flipH="1">
              <a:off x="7884278" y="3068960"/>
              <a:ext cx="761266" cy="0"/>
            </a:xfrm>
            <a:prstGeom prst="straightConnector1">
              <a:avLst/>
            </a:prstGeom>
            <a:ln w="22225">
              <a:solidFill>
                <a:srgbClr val="1F0EF8"/>
              </a:solidFill>
              <a:prstDash val="dashDot"/>
              <a:headEnd type="stealt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Connecteur droit avec flèche 63"/>
            <p:cNvCxnSpPr/>
            <p:nvPr/>
          </p:nvCxnSpPr>
          <p:spPr>
            <a:xfrm flipH="1">
              <a:off x="7874004" y="3221360"/>
              <a:ext cx="761266" cy="0"/>
            </a:xfrm>
            <a:prstGeom prst="straightConnector1">
              <a:avLst/>
            </a:prstGeom>
            <a:ln w="22225">
              <a:solidFill>
                <a:srgbClr val="1F0EF8"/>
              </a:solidFill>
              <a:prstDash val="dashDot"/>
              <a:headEnd type="stealt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Connecteur droit avec flèche 64"/>
            <p:cNvCxnSpPr/>
            <p:nvPr/>
          </p:nvCxnSpPr>
          <p:spPr>
            <a:xfrm flipH="1">
              <a:off x="7874004" y="3356992"/>
              <a:ext cx="761266" cy="0"/>
            </a:xfrm>
            <a:prstGeom prst="straightConnector1">
              <a:avLst/>
            </a:prstGeom>
            <a:ln w="22225">
              <a:solidFill>
                <a:srgbClr val="1F0EF8"/>
              </a:solidFill>
              <a:prstDash val="dashDot"/>
              <a:headEnd type="stealt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Connecteur droit avec flèche 65"/>
            <p:cNvCxnSpPr/>
            <p:nvPr/>
          </p:nvCxnSpPr>
          <p:spPr>
            <a:xfrm flipH="1">
              <a:off x="7874004" y="3501008"/>
              <a:ext cx="761266" cy="0"/>
            </a:xfrm>
            <a:prstGeom prst="straightConnector1">
              <a:avLst/>
            </a:prstGeom>
            <a:ln w="22225">
              <a:solidFill>
                <a:srgbClr val="1F0EF8"/>
              </a:solidFill>
              <a:prstDash val="dashDot"/>
              <a:headEnd type="stealt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Connecteur droit avec flèche 66"/>
            <p:cNvCxnSpPr/>
            <p:nvPr/>
          </p:nvCxnSpPr>
          <p:spPr>
            <a:xfrm flipH="1">
              <a:off x="7874004" y="3645024"/>
              <a:ext cx="761266" cy="0"/>
            </a:xfrm>
            <a:prstGeom prst="straightConnector1">
              <a:avLst/>
            </a:prstGeom>
            <a:ln w="22225">
              <a:solidFill>
                <a:srgbClr val="1F0EF8"/>
              </a:solidFill>
              <a:prstDash val="dashDot"/>
              <a:headEnd type="stealt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Connecteur droit avec flèche 67"/>
            <p:cNvCxnSpPr/>
            <p:nvPr/>
          </p:nvCxnSpPr>
          <p:spPr>
            <a:xfrm flipH="1">
              <a:off x="7874004" y="3797424"/>
              <a:ext cx="761266" cy="0"/>
            </a:xfrm>
            <a:prstGeom prst="straightConnector1">
              <a:avLst/>
            </a:prstGeom>
            <a:ln w="22225">
              <a:solidFill>
                <a:srgbClr val="1F0EF8"/>
              </a:solidFill>
              <a:prstDash val="dashDot"/>
              <a:headEnd type="stealt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Connecteur droit avec flèche 68"/>
            <p:cNvCxnSpPr/>
            <p:nvPr/>
          </p:nvCxnSpPr>
          <p:spPr>
            <a:xfrm flipH="1">
              <a:off x="7894552" y="3933056"/>
              <a:ext cx="761266" cy="0"/>
            </a:xfrm>
            <a:prstGeom prst="straightConnector1">
              <a:avLst/>
            </a:prstGeom>
            <a:ln w="22225">
              <a:solidFill>
                <a:srgbClr val="1F0EF8"/>
              </a:solidFill>
              <a:prstDash val="dashDot"/>
              <a:headEnd type="stealt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Connecteur droit avec flèche 69"/>
            <p:cNvCxnSpPr/>
            <p:nvPr/>
          </p:nvCxnSpPr>
          <p:spPr>
            <a:xfrm flipH="1">
              <a:off x="7884278" y="4077072"/>
              <a:ext cx="761266" cy="0"/>
            </a:xfrm>
            <a:prstGeom prst="straightConnector1">
              <a:avLst/>
            </a:prstGeom>
            <a:ln w="22225">
              <a:solidFill>
                <a:srgbClr val="1F0EF8"/>
              </a:solidFill>
              <a:prstDash val="dashDot"/>
              <a:headEnd type="stealt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Connecteur droit avec flèche 70"/>
            <p:cNvCxnSpPr/>
            <p:nvPr/>
          </p:nvCxnSpPr>
          <p:spPr>
            <a:xfrm flipH="1">
              <a:off x="7874004" y="4210814"/>
              <a:ext cx="761266" cy="0"/>
            </a:xfrm>
            <a:prstGeom prst="straightConnector1">
              <a:avLst/>
            </a:prstGeom>
            <a:ln w="22225">
              <a:solidFill>
                <a:srgbClr val="1F0EF8"/>
              </a:solidFill>
              <a:prstDash val="dashDot"/>
              <a:headEnd type="stealt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Connecteur droit avec flèche 71"/>
            <p:cNvCxnSpPr/>
            <p:nvPr/>
          </p:nvCxnSpPr>
          <p:spPr>
            <a:xfrm flipH="1">
              <a:off x="7894552" y="4346446"/>
              <a:ext cx="761266" cy="0"/>
            </a:xfrm>
            <a:prstGeom prst="straightConnector1">
              <a:avLst/>
            </a:prstGeom>
            <a:ln w="22225">
              <a:solidFill>
                <a:srgbClr val="1F0EF8"/>
              </a:solidFill>
              <a:prstDash val="dashDot"/>
              <a:headEnd type="stealt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Connecteur droit avec flèche 72"/>
            <p:cNvCxnSpPr/>
            <p:nvPr/>
          </p:nvCxnSpPr>
          <p:spPr>
            <a:xfrm flipH="1">
              <a:off x="7894552" y="4490462"/>
              <a:ext cx="761266" cy="0"/>
            </a:xfrm>
            <a:prstGeom prst="straightConnector1">
              <a:avLst/>
            </a:prstGeom>
            <a:ln w="22225">
              <a:solidFill>
                <a:srgbClr val="1F0EF8"/>
              </a:solidFill>
              <a:prstDash val="dashDot"/>
              <a:headEnd type="stealt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9" name="Connecteur droit avec flèche 78"/>
          <p:cNvCxnSpPr/>
          <p:nvPr/>
        </p:nvCxnSpPr>
        <p:spPr>
          <a:xfrm flipH="1">
            <a:off x="8154273" y="3375830"/>
            <a:ext cx="647982" cy="0"/>
          </a:xfrm>
          <a:prstGeom prst="straightConnector1">
            <a:avLst/>
          </a:prstGeom>
          <a:ln w="22225">
            <a:solidFill>
              <a:srgbClr val="1F0EF8"/>
            </a:solidFill>
            <a:prstDash val="solid"/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cteur droit avec flèche 88"/>
          <p:cNvCxnSpPr/>
          <p:nvPr/>
        </p:nvCxnSpPr>
        <p:spPr>
          <a:xfrm flipH="1">
            <a:off x="8191328" y="3375830"/>
            <a:ext cx="403026" cy="0"/>
          </a:xfrm>
          <a:prstGeom prst="straightConnector1">
            <a:avLst/>
          </a:prstGeom>
          <a:ln w="22225">
            <a:solidFill>
              <a:srgbClr val="C00000"/>
            </a:solidFill>
            <a:prstDash val="solid"/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necteur droit avec flèche 92"/>
          <p:cNvCxnSpPr/>
          <p:nvPr/>
        </p:nvCxnSpPr>
        <p:spPr>
          <a:xfrm rot="16200000" flipH="1">
            <a:off x="7286698" y="2348881"/>
            <a:ext cx="403026" cy="0"/>
          </a:xfrm>
          <a:prstGeom prst="straightConnector1">
            <a:avLst/>
          </a:prstGeom>
          <a:ln w="22225">
            <a:solidFill>
              <a:srgbClr val="C00000"/>
            </a:solidFill>
            <a:prstDash val="solid"/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cteur droit avec flèche 93"/>
          <p:cNvCxnSpPr/>
          <p:nvPr/>
        </p:nvCxnSpPr>
        <p:spPr>
          <a:xfrm rot="16200000" flipH="1">
            <a:off x="7286698" y="4725144"/>
            <a:ext cx="403026" cy="0"/>
          </a:xfrm>
          <a:prstGeom prst="straightConnector1">
            <a:avLst/>
          </a:prstGeom>
          <a:ln w="22225">
            <a:solidFill>
              <a:srgbClr val="C00000"/>
            </a:solidFill>
            <a:prstDash val="solid"/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95" name="ZoneTexte 94"/>
              <p:cNvSpPr txBox="1"/>
              <p:nvPr/>
            </p:nvSpPr>
            <p:spPr>
              <a:xfrm>
                <a:off x="8274779" y="3462906"/>
                <a:ext cx="406971" cy="3124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𝑑</m:t>
                      </m:r>
                      <m:sSub>
                        <m:sSubPr>
                          <m:ctrlPr>
                            <a:rPr lang="fr-FR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fr-FR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fr-FR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</m:acc>
                        </m:e>
                        <m:sub>
                          <m:r>
                            <a:rPr lang="fr-FR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fr-FR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95" name="ZoneTexte 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4779" y="3462906"/>
                <a:ext cx="406971" cy="312458"/>
              </a:xfrm>
              <a:prstGeom prst="rect">
                <a:avLst/>
              </a:prstGeom>
              <a:blipFill rotWithShape="0">
                <a:blip r:embed="rId5"/>
                <a:stretch>
                  <a:fillRect l="-13433" t="-43137" r="-67164" b="-1568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96" name="ZoneTexte 95"/>
              <p:cNvSpPr txBox="1"/>
              <p:nvPr/>
            </p:nvSpPr>
            <p:spPr>
              <a:xfrm>
                <a:off x="8594354" y="3003826"/>
                <a:ext cx="346569" cy="3105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b="0" i="1" smtClean="0">
                          <a:solidFill>
                            <a:srgbClr val="1F0EF8"/>
                          </a:solidFill>
                          <a:latin typeface="Cambria Math" panose="02040503050406030204" pitchFamily="18" charset="0"/>
                        </a:rPr>
                        <m:t>𝑑</m:t>
                      </m:r>
                      <m:acc>
                        <m:accPr>
                          <m:chr m:val="⃗"/>
                          <m:ctrlPr>
                            <a:rPr lang="fr-FR" b="0" i="1" smtClean="0">
                              <a:solidFill>
                                <a:srgbClr val="1F0EF8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b="0" i="1" smtClean="0">
                              <a:solidFill>
                                <a:srgbClr val="1F0EF8"/>
                              </a:solidFill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</m:acc>
                    </m:oMath>
                  </m:oMathPara>
                </a14:m>
                <a:endParaRPr lang="fr-FR" dirty="0">
                  <a:solidFill>
                    <a:srgbClr val="1F0EF8"/>
                  </a:solidFill>
                </a:endParaRPr>
              </a:p>
            </p:txBody>
          </p:sp>
        </mc:Choice>
        <mc:Fallback>
          <p:sp>
            <p:nvSpPr>
              <p:cNvPr id="96" name="ZoneTexte 9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94354" y="3003826"/>
                <a:ext cx="346569" cy="310598"/>
              </a:xfrm>
              <a:prstGeom prst="rect">
                <a:avLst/>
              </a:prstGeom>
              <a:blipFill rotWithShape="0">
                <a:blip r:embed="rId6"/>
                <a:stretch>
                  <a:fillRect l="-15789" r="-12281" b="-784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97" name="ZoneTexte 96"/>
              <p:cNvSpPr txBox="1"/>
              <p:nvPr/>
            </p:nvSpPr>
            <p:spPr>
              <a:xfrm>
                <a:off x="7523854" y="1992080"/>
                <a:ext cx="412292" cy="3124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𝑑</m:t>
                      </m:r>
                      <m:sSub>
                        <m:sSubPr>
                          <m:ctrlPr>
                            <a:rPr lang="fr-FR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fr-FR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fr-FR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</m:acc>
                        </m:e>
                        <m:sub>
                          <m:r>
                            <a:rPr lang="fr-FR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fr-FR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97" name="ZoneTexte 9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3854" y="1992080"/>
                <a:ext cx="412292" cy="312458"/>
              </a:xfrm>
              <a:prstGeom prst="rect">
                <a:avLst/>
              </a:prstGeom>
              <a:blipFill rotWithShape="0">
                <a:blip r:embed="rId7"/>
                <a:stretch>
                  <a:fillRect l="-13235" t="-45098" r="-64706" b="-1372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98" name="ZoneTexte 97"/>
              <p:cNvSpPr txBox="1"/>
              <p:nvPr/>
            </p:nvSpPr>
            <p:spPr>
              <a:xfrm>
                <a:off x="7405097" y="4838288"/>
                <a:ext cx="412292" cy="3124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𝑑</m:t>
                      </m:r>
                      <m:sSub>
                        <m:sSubPr>
                          <m:ctrlPr>
                            <a:rPr lang="fr-FR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fr-FR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fr-FR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</m:acc>
                        </m:e>
                        <m:sub>
                          <m:r>
                            <a:rPr lang="fr-FR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fr-FR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98" name="ZoneTexte 9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5097" y="4838288"/>
                <a:ext cx="412292" cy="312458"/>
              </a:xfrm>
              <a:prstGeom prst="rect">
                <a:avLst/>
              </a:prstGeom>
              <a:blipFill rotWithShape="0">
                <a:blip r:embed="rId8"/>
                <a:stretch>
                  <a:fillRect l="-13433" t="-45098" r="-65672" b="-1372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99" name="Rectangle 98"/>
              <p:cNvSpPr/>
              <p:nvPr/>
            </p:nvSpPr>
            <p:spPr>
              <a:xfrm>
                <a:off x="387967" y="3995772"/>
                <a:ext cx="533928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q"/>
                </a:pPr>
                <a:r>
                  <a:rPr lang="en-US" dirty="0"/>
                  <a:t>The surface </a:t>
                </a:r>
                <a:r>
                  <a:rPr lang="en-US" i="1" dirty="0"/>
                  <a:t>(S)</a:t>
                </a:r>
                <a:r>
                  <a:rPr lang="en-US" dirty="0"/>
                  <a:t> consists of the 3 surfaces</a:t>
                </a:r>
                <a:r>
                  <a:rPr lang="fr-FR" dirty="0"/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fr-FR" i="1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fr-FR" i="1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endParaRPr lang="fr-FR" dirty="0"/>
              </a:p>
            </p:txBody>
          </p:sp>
        </mc:Choice>
        <mc:Fallback>
          <p:sp>
            <p:nvSpPr>
              <p:cNvPr id="99" name="Rectangle 9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967" y="3995772"/>
                <a:ext cx="5339282" cy="369332"/>
              </a:xfrm>
              <a:prstGeom prst="rect">
                <a:avLst/>
              </a:prstGeom>
              <a:blipFill>
                <a:blip r:embed="rId9"/>
                <a:stretch>
                  <a:fillRect l="-799" t="-8197" b="-2459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01" name="Rectangle 100"/>
              <p:cNvSpPr/>
              <p:nvPr/>
            </p:nvSpPr>
            <p:spPr>
              <a:xfrm>
                <a:off x="673740" y="4582709"/>
                <a:ext cx="4572000" cy="404791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ü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fr-FR" dirty="0"/>
                  <a:t>: </a:t>
                </a:r>
                <a:r>
                  <a:rPr lang="fr-FR" dirty="0" err="1"/>
                  <a:t>represent</a:t>
                </a:r>
                <a:r>
                  <a:rPr lang="fr-FR" dirty="0"/>
                  <a:t> by </a:t>
                </a:r>
                <a14:m>
                  <m:oMath xmlns:m="http://schemas.openxmlformats.org/officeDocument/2006/math">
                    <m:r>
                      <a:rPr lang="fr-FR" i="1">
                        <a:latin typeface="Cambria Math" panose="02040503050406030204" pitchFamily="18" charset="0"/>
                      </a:rPr>
                      <m:t>𝑑</m:t>
                    </m:r>
                    <m:sSub>
                      <m:sSub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</m:acc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fr-FR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fr-FR" dirty="0"/>
                  <a:t>with </a:t>
                </a:r>
                <a14:m>
                  <m:oMath xmlns:m="http://schemas.openxmlformats.org/officeDocument/2006/math">
                    <m:r>
                      <a:rPr lang="fr-FR" b="0" i="1" smtClean="0">
                        <a:latin typeface="Cambria Math" panose="02040503050406030204" pitchFamily="18" charset="0"/>
                      </a:rPr>
                      <m:t>𝑑</m:t>
                    </m:r>
                    <m:acc>
                      <m:accPr>
                        <m:chr m:val="⃗"/>
                        <m:ctrlPr>
                          <a:rPr lang="fr-FR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acc>
                  </m:oMath>
                </a14:m>
                <a:r>
                  <a:rPr lang="fr-FR" dirty="0"/>
                  <a:t>//</a:t>
                </a:r>
                <a14:m>
                  <m:oMath xmlns:m="http://schemas.openxmlformats.org/officeDocument/2006/math">
                    <m:r>
                      <a:rPr lang="fr-FR" i="1">
                        <a:latin typeface="Cambria Math" panose="02040503050406030204" pitchFamily="18" charset="0"/>
                      </a:rPr>
                      <m:t>𝑑</m:t>
                    </m:r>
                    <m:sSub>
                      <m:sSub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</m:acc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fr-FR" dirty="0"/>
              </a:p>
            </p:txBody>
          </p:sp>
        </mc:Choice>
        <mc:Fallback>
          <p:sp>
            <p:nvSpPr>
              <p:cNvPr id="101" name="Rectangle 10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740" y="4582709"/>
                <a:ext cx="4572000" cy="404791"/>
              </a:xfrm>
              <a:prstGeom prst="rect">
                <a:avLst/>
              </a:prstGeom>
              <a:blipFill rotWithShape="0">
                <a:blip r:embed="rId10"/>
                <a:stretch>
                  <a:fillRect l="-933" t="-22727" b="-2424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02" name="Rectangle 101"/>
              <p:cNvSpPr/>
              <p:nvPr/>
            </p:nvSpPr>
            <p:spPr>
              <a:xfrm>
                <a:off x="673740" y="4994517"/>
                <a:ext cx="4572000" cy="404791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ü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fr-FR" dirty="0"/>
                  <a:t>: </a:t>
                </a:r>
                <a:r>
                  <a:rPr lang="fr-FR" dirty="0" err="1"/>
                  <a:t>represent</a:t>
                </a:r>
                <a:r>
                  <a:rPr lang="fr-FR" dirty="0"/>
                  <a:t> by </a:t>
                </a:r>
                <a14:m>
                  <m:oMath xmlns:m="http://schemas.openxmlformats.org/officeDocument/2006/math">
                    <m:r>
                      <a:rPr lang="fr-FR" i="1">
                        <a:latin typeface="Cambria Math" panose="02040503050406030204" pitchFamily="18" charset="0"/>
                      </a:rPr>
                      <m:t>𝑑</m:t>
                    </m:r>
                    <m:sSub>
                      <m:sSub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</m:acc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fr-FR" dirty="0"/>
                  <a:t> with </a:t>
                </a:r>
                <a14:m>
                  <m:oMath xmlns:m="http://schemas.openxmlformats.org/officeDocument/2006/math">
                    <m:r>
                      <a:rPr lang="fr-FR" i="1">
                        <a:latin typeface="Cambria Math" panose="02040503050406030204" pitchFamily="18" charset="0"/>
                      </a:rPr>
                      <m:t>𝑑</m:t>
                    </m:r>
                    <m:acc>
                      <m:accPr>
                        <m:chr m:val="⃗"/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acc>
                    <m:r>
                      <a:rPr lang="fr-F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⊥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𝑑</m:t>
                    </m:r>
                    <m:sSub>
                      <m:sSub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</m:acc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fr-FR" i="1" dirty="0">
                  <a:latin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102" name="Rectangle 10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740" y="4994517"/>
                <a:ext cx="4572000" cy="404791"/>
              </a:xfrm>
              <a:prstGeom prst="rect">
                <a:avLst/>
              </a:prstGeom>
              <a:blipFill rotWithShape="0">
                <a:blip r:embed="rId11"/>
                <a:stretch>
                  <a:fillRect l="-933" t="-22388" b="-2238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03" name="Rectangle 102"/>
              <p:cNvSpPr/>
              <p:nvPr/>
            </p:nvSpPr>
            <p:spPr>
              <a:xfrm>
                <a:off x="702740" y="5406325"/>
                <a:ext cx="3867790" cy="4047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ü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fr-FR" dirty="0"/>
                  <a:t>: </a:t>
                </a:r>
                <a:r>
                  <a:rPr lang="fr-FR" dirty="0" err="1"/>
                  <a:t>represent</a:t>
                </a:r>
                <a:r>
                  <a:rPr lang="fr-FR" dirty="0"/>
                  <a:t> by </a:t>
                </a:r>
                <a14:m>
                  <m:oMath xmlns:m="http://schemas.openxmlformats.org/officeDocument/2006/math">
                    <m:r>
                      <a:rPr lang="fr-FR" i="1">
                        <a:latin typeface="Cambria Math" panose="02040503050406030204" pitchFamily="18" charset="0"/>
                      </a:rPr>
                      <m:t>𝑑</m:t>
                    </m:r>
                    <m:sSub>
                      <m:sSub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</m:acc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fr-FR" dirty="0"/>
                  <a:t> with </a:t>
                </a:r>
                <a14:m>
                  <m:oMath xmlns:m="http://schemas.openxmlformats.org/officeDocument/2006/math">
                    <m:r>
                      <a:rPr lang="fr-FR" i="1">
                        <a:latin typeface="Cambria Math" panose="02040503050406030204" pitchFamily="18" charset="0"/>
                      </a:rPr>
                      <m:t>𝑑</m:t>
                    </m:r>
                    <m:acc>
                      <m:accPr>
                        <m:chr m:val="⃗"/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acc>
                    <m:r>
                      <a:rPr lang="fr-F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⊥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𝑑</m:t>
                    </m:r>
                    <m:sSub>
                      <m:sSub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</m:acc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endParaRPr lang="fr-FR" dirty="0"/>
              </a:p>
            </p:txBody>
          </p:sp>
        </mc:Choice>
        <mc:Fallback>
          <p:sp>
            <p:nvSpPr>
              <p:cNvPr id="103" name="Rectangle 10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740" y="5406325"/>
                <a:ext cx="3867790" cy="404791"/>
              </a:xfrm>
              <a:prstGeom prst="rect">
                <a:avLst/>
              </a:prstGeom>
              <a:blipFill>
                <a:blip r:embed="rId12"/>
                <a:stretch>
                  <a:fillRect l="-945" t="-22727" r="-4252" b="-2424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04" name="Rectangle 103"/>
              <p:cNvSpPr/>
              <p:nvPr/>
            </p:nvSpPr>
            <p:spPr>
              <a:xfrm>
                <a:off x="539552" y="5836566"/>
                <a:ext cx="2030941" cy="6887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𝜙</m:t>
                      </m:r>
                      <m:r>
                        <a:rPr lang="fr-F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∯"/>
                          <m:ctrlPr>
                            <a:rPr lang="fr-F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d>
                            <m:dPr>
                              <m:ctrlP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e>
                          </m:d>
                        </m:sub>
                        <m:sup>
                          <m:r>
                            <a:rPr lang="fr-F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sup>
                        <m:e>
                          <m:acc>
                            <m:accPr>
                              <m:chr m:val="⃗"/>
                              <m:ctrlP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𝐸</m:t>
                              </m:r>
                            </m:e>
                          </m:acc>
                          <m:d>
                            <m:d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</m:d>
                          <m:r>
                            <a:rPr lang="fr-F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fr-F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acc>
                            <m:accPr>
                              <m:chr m:val="⃗"/>
                              <m:ctrlP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e>
                          </m:acc>
                        </m:e>
                      </m:nary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104" name="Rectangle 10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5836566"/>
                <a:ext cx="2030941" cy="688778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05" name="Rectangle 104"/>
              <p:cNvSpPr/>
              <p:nvPr/>
            </p:nvSpPr>
            <p:spPr>
              <a:xfrm>
                <a:off x="2411760" y="5836566"/>
                <a:ext cx="1892185" cy="6887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∯"/>
                          <m:ctrlPr>
                            <a:rPr lang="fr-F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d>
                            <m:dPr>
                              <m:ctrlP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e>
                          </m:d>
                        </m:sub>
                        <m:sup>
                          <m:r>
                            <a:rPr lang="fr-F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sup>
                        <m:e>
                          <m:acc>
                            <m:accPr>
                              <m:chr m:val="⃗"/>
                              <m:ctrlP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𝐸</m:t>
                              </m:r>
                            </m:e>
                          </m:acc>
                          <m:d>
                            <m:d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</m:d>
                          <m:r>
                            <a:rPr lang="fr-F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</m:acc>
                            </m:e>
                            <m:sub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105" name="Rectangle 10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760" y="5836566"/>
                <a:ext cx="1892185" cy="688778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06" name="Rectangle 105"/>
              <p:cNvSpPr/>
              <p:nvPr/>
            </p:nvSpPr>
            <p:spPr>
              <a:xfrm>
                <a:off x="4031277" y="5841938"/>
                <a:ext cx="1939697" cy="6887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chr m:val="∯"/>
                          <m:ctrlPr>
                            <a:rPr lang="fr-F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d>
                            <m:dPr>
                              <m:ctrlP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e>
                          </m:d>
                        </m:sub>
                        <m:sup>
                          <m:r>
                            <a:rPr lang="fr-F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sup>
                        <m:e>
                          <m:acc>
                            <m:accPr>
                              <m:chr m:val="⃗"/>
                              <m:ctrlP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𝐸</m:t>
                              </m:r>
                            </m:e>
                          </m:acc>
                          <m:d>
                            <m:d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</m:d>
                          <m:r>
                            <a:rPr lang="fr-F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</m:acc>
                            </m:e>
                            <m:sub>
                              <m: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106" name="Rectangle 10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1277" y="5841938"/>
                <a:ext cx="1939697" cy="688778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07" name="Rectangle 106"/>
              <p:cNvSpPr/>
              <p:nvPr/>
            </p:nvSpPr>
            <p:spPr>
              <a:xfrm>
                <a:off x="5719181" y="5838180"/>
                <a:ext cx="1939697" cy="6887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chr m:val="∯"/>
                          <m:ctrlPr>
                            <a:rPr lang="fr-F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d>
                            <m:dPr>
                              <m:ctrlP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e>
                          </m:d>
                        </m:sub>
                        <m:sup>
                          <m:r>
                            <a:rPr lang="fr-F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sup>
                        <m:e>
                          <m:acc>
                            <m:accPr>
                              <m:chr m:val="⃗"/>
                              <m:ctrlP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𝐸</m:t>
                              </m:r>
                            </m:e>
                          </m:acc>
                          <m:d>
                            <m:d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</m:d>
                          <m:r>
                            <a:rPr lang="fr-F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</m:acc>
                            </m:e>
                            <m:sub>
                              <m: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107" name="Rectangle 10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9181" y="5838180"/>
                <a:ext cx="1939697" cy="688778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1" name="Connecteur droit avec flèche 110"/>
          <p:cNvCxnSpPr/>
          <p:nvPr/>
        </p:nvCxnSpPr>
        <p:spPr>
          <a:xfrm flipV="1">
            <a:off x="5001125" y="5811116"/>
            <a:ext cx="506979" cy="570212"/>
          </a:xfrm>
          <a:prstGeom prst="straightConnector1">
            <a:avLst/>
          </a:prstGeom>
          <a:ln w="22225">
            <a:solidFill>
              <a:srgbClr val="C0000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Connecteur droit avec flèche 112"/>
          <p:cNvCxnSpPr/>
          <p:nvPr/>
        </p:nvCxnSpPr>
        <p:spPr>
          <a:xfrm flipV="1">
            <a:off x="6689029" y="5870019"/>
            <a:ext cx="506979" cy="570212"/>
          </a:xfrm>
          <a:prstGeom prst="straightConnector1">
            <a:avLst/>
          </a:prstGeom>
          <a:ln w="22225">
            <a:solidFill>
              <a:srgbClr val="C0000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14" name="ZoneTexte 113"/>
              <p:cNvSpPr txBox="1"/>
              <p:nvPr/>
            </p:nvSpPr>
            <p:spPr>
              <a:xfrm>
                <a:off x="5487450" y="5608720"/>
                <a:ext cx="1811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fr-FR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114" name="ZoneTexte 1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7450" y="5608720"/>
                <a:ext cx="181140" cy="276999"/>
              </a:xfrm>
              <a:prstGeom prst="rect">
                <a:avLst/>
              </a:prstGeom>
              <a:blipFill rotWithShape="0">
                <a:blip r:embed="rId17"/>
                <a:stretch>
                  <a:fillRect l="-30000" r="-30000" b="-652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15" name="ZoneTexte 114"/>
              <p:cNvSpPr txBox="1"/>
              <p:nvPr/>
            </p:nvSpPr>
            <p:spPr>
              <a:xfrm>
                <a:off x="7178624" y="5650974"/>
                <a:ext cx="1811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fr-FR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115" name="ZoneTexte 1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8624" y="5650974"/>
                <a:ext cx="181140" cy="276999"/>
              </a:xfrm>
              <a:prstGeom prst="rect">
                <a:avLst/>
              </a:prstGeom>
              <a:blipFill rotWithShape="0">
                <a:blip r:embed="rId18"/>
                <a:stretch>
                  <a:fillRect l="-34483" r="-31034" b="-6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1494353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500"/>
                            </p:stCondLst>
                            <p:childTnLst>
                              <p:par>
                                <p:cTn id="10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000"/>
                            </p:stCondLst>
                            <p:childTnLst>
                              <p:par>
                                <p:cTn id="1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500"/>
                            </p:stCondLst>
                            <p:childTnLst>
                              <p:par>
                                <p:cTn id="1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9" grpId="0" animBg="1"/>
      <p:bldP spid="24" grpId="0" animBg="1"/>
      <p:bldP spid="38" grpId="0"/>
      <p:bldP spid="39" grpId="0"/>
      <p:bldP spid="50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14" grpId="0" animBg="1"/>
      <p:bldP spid="115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10059</TotalTime>
  <Words>433</Words>
  <Application>Microsoft Office PowerPoint</Application>
  <PresentationFormat>Affichage à l'écran (4:3)</PresentationFormat>
  <Paragraphs>198</Paragraphs>
  <Slides>12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Chapitre I : Rappels Mathématiques</dc:title>
  <dc:creator>Dash</dc:creator>
  <cp:lastModifiedBy>hp</cp:lastModifiedBy>
  <cp:revision>613</cp:revision>
  <dcterms:created xsi:type="dcterms:W3CDTF">2021-09-12T10:55:09Z</dcterms:created>
  <dcterms:modified xsi:type="dcterms:W3CDTF">2024-03-27T13:24:25Z</dcterms:modified>
</cp:coreProperties>
</file>