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17" r:id="rId16"/>
    <p:sldId id="319" r:id="rId17"/>
    <p:sldId id="302" r:id="rId18"/>
    <p:sldId id="305" r:id="rId19"/>
    <p:sldId id="303" r:id="rId20"/>
    <p:sldId id="304" r:id="rId21"/>
    <p:sldId id="308" r:id="rId22"/>
    <p:sldId id="309" r:id="rId23"/>
    <p:sldId id="310" r:id="rId24"/>
    <p:sldId id="320" r:id="rId25"/>
    <p:sldId id="311" r:id="rId26"/>
    <p:sldId id="313" r:id="rId27"/>
    <p:sldId id="314" r:id="rId28"/>
    <p:sldId id="315" r:id="rId29"/>
    <p:sldId id="306" r:id="rId30"/>
    <p:sldId id="307" r:id="rId31"/>
    <p:sldId id="316" r:id="rId32"/>
    <p:sldId id="318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te Microsoft" initials="CM" lastIdx="1" clrIdx="0">
    <p:extLst>
      <p:ext uri="{19B8F6BF-5375-455C-9EA6-DF929625EA0E}">
        <p15:presenceInfo xmlns:p15="http://schemas.microsoft.com/office/powerpoint/2012/main" xmlns="" userId="4db731caa2d2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0EF8"/>
    <a:srgbClr val="FF0066"/>
    <a:srgbClr val="008000"/>
    <a:srgbClr val="FF6600"/>
    <a:srgbClr val="040113"/>
    <a:srgbClr val="990033"/>
    <a:srgbClr val="0000CC"/>
    <a:srgbClr val="3BCB61"/>
    <a:srgbClr val="C336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3" autoAdjust="0"/>
    <p:restoredTop sz="94638" autoAdjust="0"/>
  </p:normalViewPr>
  <p:slideViewPr>
    <p:cSldViewPr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219EC-473B-4B43-A9FB-21D3CB69AAAF}" type="datetimeFigureOut">
              <a:rPr lang="fr-FR" smtClean="0"/>
              <a:pPr/>
              <a:t>27/03/2024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87698-E2BF-4BE0-A539-626481D2AB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820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87698-E2BF-4BE0-A539-626481D2ABCA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782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2744-5189-43D3-B103-7650ADD5F3C4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5.png"/><Relationship Id="rId18" Type="http://schemas.openxmlformats.org/officeDocument/2006/relationships/image" Target="../media/image34.png"/><Relationship Id="rId3" Type="http://schemas.openxmlformats.org/officeDocument/2006/relationships/image" Target="../media/image69.png"/><Relationship Id="rId21" Type="http://schemas.openxmlformats.org/officeDocument/2006/relationships/image" Target="../media/image80.png"/><Relationship Id="rId7" Type="http://schemas.openxmlformats.org/officeDocument/2006/relationships/image" Target="../media/image73.png"/><Relationship Id="rId12" Type="http://schemas.openxmlformats.org/officeDocument/2006/relationships/image" Target="../media/image38.png"/><Relationship Id="rId17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37.png"/><Relationship Id="rId24" Type="http://schemas.openxmlformats.org/officeDocument/2006/relationships/image" Target="../media/image83.png"/><Relationship Id="rId5" Type="http://schemas.openxmlformats.org/officeDocument/2006/relationships/image" Target="../media/image71.png"/><Relationship Id="rId15" Type="http://schemas.openxmlformats.org/officeDocument/2006/relationships/image" Target="../media/image77.png"/><Relationship Id="rId23" Type="http://schemas.openxmlformats.org/officeDocument/2006/relationships/image" Target="../media/image82.png"/><Relationship Id="rId10" Type="http://schemas.openxmlformats.org/officeDocument/2006/relationships/image" Target="../media/image36.png"/><Relationship Id="rId19" Type="http://schemas.openxmlformats.org/officeDocument/2006/relationships/image" Target="../media/image78.png"/><Relationship Id="rId4" Type="http://schemas.openxmlformats.org/officeDocument/2006/relationships/image" Target="../media/image70.png"/><Relationship Id="rId9" Type="http://schemas.openxmlformats.org/officeDocument/2006/relationships/image" Target="../media/image35.png"/><Relationship Id="rId14" Type="http://schemas.openxmlformats.org/officeDocument/2006/relationships/image" Target="../media/image76.png"/><Relationship Id="rId22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34" Type="http://schemas.openxmlformats.org/officeDocument/2006/relationships/image" Target="../media/image115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33" Type="http://schemas.openxmlformats.org/officeDocument/2006/relationships/image" Target="../media/image114.png"/><Relationship Id="rId2" Type="http://schemas.openxmlformats.org/officeDocument/2006/relationships/image" Target="../media/image1.jpe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32" Type="http://schemas.openxmlformats.org/officeDocument/2006/relationships/image" Target="../media/image113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36" Type="http://schemas.openxmlformats.org/officeDocument/2006/relationships/image" Target="../media/image117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12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.jpe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3" Type="http://schemas.openxmlformats.org/officeDocument/2006/relationships/image" Target="../media/image155.png"/><Relationship Id="rId21" Type="http://schemas.openxmlformats.org/officeDocument/2006/relationships/image" Target="../media/image172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" Type="http://schemas.openxmlformats.org/officeDocument/2006/relationships/image" Target="../media/image154.png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.jpeg"/><Relationship Id="rId15" Type="http://schemas.openxmlformats.org/officeDocument/2006/relationships/image" Target="../media/image166.png"/><Relationship Id="rId23" Type="http://schemas.openxmlformats.org/officeDocument/2006/relationships/image" Target="../media/image174.pn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4" Type="http://schemas.openxmlformats.org/officeDocument/2006/relationships/image" Target="../media/image156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1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.jpe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9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26" Type="http://schemas.openxmlformats.org/officeDocument/2006/relationships/image" Target="../media/image244.png"/><Relationship Id="rId3" Type="http://schemas.openxmlformats.org/officeDocument/2006/relationships/image" Target="../media/image222.png"/><Relationship Id="rId21" Type="http://schemas.openxmlformats.org/officeDocument/2006/relationships/image" Target="../media/image239.png"/><Relationship Id="rId34" Type="http://schemas.openxmlformats.org/officeDocument/2006/relationships/image" Target="../media/image252.png"/><Relationship Id="rId7" Type="http://schemas.openxmlformats.org/officeDocument/2006/relationships/image" Target="../media/image226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5" Type="http://schemas.openxmlformats.org/officeDocument/2006/relationships/image" Target="../media/image243.png"/><Relationship Id="rId33" Type="http://schemas.openxmlformats.org/officeDocument/2006/relationships/image" Target="../media/image251.png"/><Relationship Id="rId38" Type="http://schemas.openxmlformats.org/officeDocument/2006/relationships/image" Target="../media/image256.png"/><Relationship Id="rId2" Type="http://schemas.openxmlformats.org/officeDocument/2006/relationships/image" Target="../media/image221.png"/><Relationship Id="rId16" Type="http://schemas.openxmlformats.org/officeDocument/2006/relationships/image" Target="../media/image234.png"/><Relationship Id="rId20" Type="http://schemas.openxmlformats.org/officeDocument/2006/relationships/image" Target="../media/image238.png"/><Relationship Id="rId29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image" Target="../media/image229.png"/><Relationship Id="rId24" Type="http://schemas.openxmlformats.org/officeDocument/2006/relationships/image" Target="../media/image242.png"/><Relationship Id="rId32" Type="http://schemas.openxmlformats.org/officeDocument/2006/relationships/image" Target="../media/image250.png"/><Relationship Id="rId37" Type="http://schemas.openxmlformats.org/officeDocument/2006/relationships/image" Target="../media/image255.png"/><Relationship Id="rId5" Type="http://schemas.openxmlformats.org/officeDocument/2006/relationships/image" Target="../media/image224.png"/><Relationship Id="rId15" Type="http://schemas.openxmlformats.org/officeDocument/2006/relationships/image" Target="../media/image233.png"/><Relationship Id="rId23" Type="http://schemas.openxmlformats.org/officeDocument/2006/relationships/image" Target="../media/image241.png"/><Relationship Id="rId28" Type="http://schemas.openxmlformats.org/officeDocument/2006/relationships/image" Target="../media/image246.png"/><Relationship Id="rId36" Type="http://schemas.openxmlformats.org/officeDocument/2006/relationships/image" Target="../media/image254.png"/><Relationship Id="rId10" Type="http://schemas.openxmlformats.org/officeDocument/2006/relationships/image" Target="../media/image228.png"/><Relationship Id="rId19" Type="http://schemas.openxmlformats.org/officeDocument/2006/relationships/image" Target="../media/image237.png"/><Relationship Id="rId31" Type="http://schemas.openxmlformats.org/officeDocument/2006/relationships/image" Target="../media/image249.png"/><Relationship Id="rId4" Type="http://schemas.openxmlformats.org/officeDocument/2006/relationships/image" Target="../media/image223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Relationship Id="rId22" Type="http://schemas.openxmlformats.org/officeDocument/2006/relationships/image" Target="../media/image240.png"/><Relationship Id="rId27" Type="http://schemas.openxmlformats.org/officeDocument/2006/relationships/image" Target="../media/image245.png"/><Relationship Id="rId30" Type="http://schemas.openxmlformats.org/officeDocument/2006/relationships/image" Target="../media/image248.png"/><Relationship Id="rId35" Type="http://schemas.openxmlformats.org/officeDocument/2006/relationships/image" Target="../media/image2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6.png"/><Relationship Id="rId18" Type="http://schemas.openxmlformats.org/officeDocument/2006/relationships/image" Target="../media/image271.png"/><Relationship Id="rId26" Type="http://schemas.openxmlformats.org/officeDocument/2006/relationships/image" Target="../media/image279.png"/><Relationship Id="rId39" Type="http://schemas.openxmlformats.org/officeDocument/2006/relationships/image" Target="../media/image292.png"/><Relationship Id="rId3" Type="http://schemas.openxmlformats.org/officeDocument/2006/relationships/image" Target="../media/image257.png"/><Relationship Id="rId21" Type="http://schemas.openxmlformats.org/officeDocument/2006/relationships/image" Target="../media/image274.png"/><Relationship Id="rId34" Type="http://schemas.openxmlformats.org/officeDocument/2006/relationships/image" Target="../media/image287.png"/><Relationship Id="rId42" Type="http://schemas.openxmlformats.org/officeDocument/2006/relationships/image" Target="../media/image295.png"/><Relationship Id="rId7" Type="http://schemas.openxmlformats.org/officeDocument/2006/relationships/image" Target="../media/image261.png"/><Relationship Id="rId12" Type="http://schemas.openxmlformats.org/officeDocument/2006/relationships/image" Target="../media/image265.png"/><Relationship Id="rId17" Type="http://schemas.openxmlformats.org/officeDocument/2006/relationships/image" Target="../media/image270.png"/><Relationship Id="rId25" Type="http://schemas.openxmlformats.org/officeDocument/2006/relationships/image" Target="../media/image278.png"/><Relationship Id="rId33" Type="http://schemas.openxmlformats.org/officeDocument/2006/relationships/image" Target="../media/image286.png"/><Relationship Id="rId38" Type="http://schemas.openxmlformats.org/officeDocument/2006/relationships/image" Target="../media/image291.png"/><Relationship Id="rId2" Type="http://schemas.openxmlformats.org/officeDocument/2006/relationships/image" Target="../media/image1.jpeg"/><Relationship Id="rId16" Type="http://schemas.openxmlformats.org/officeDocument/2006/relationships/image" Target="../media/image269.png"/><Relationship Id="rId20" Type="http://schemas.openxmlformats.org/officeDocument/2006/relationships/image" Target="../media/image273.png"/><Relationship Id="rId29" Type="http://schemas.openxmlformats.org/officeDocument/2006/relationships/image" Target="../media/image282.png"/><Relationship Id="rId41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4.png"/><Relationship Id="rId24" Type="http://schemas.openxmlformats.org/officeDocument/2006/relationships/image" Target="../media/image277.png"/><Relationship Id="rId32" Type="http://schemas.openxmlformats.org/officeDocument/2006/relationships/image" Target="../media/image285.png"/><Relationship Id="rId37" Type="http://schemas.openxmlformats.org/officeDocument/2006/relationships/image" Target="../media/image290.png"/><Relationship Id="rId40" Type="http://schemas.openxmlformats.org/officeDocument/2006/relationships/image" Target="../media/image293.png"/><Relationship Id="rId5" Type="http://schemas.openxmlformats.org/officeDocument/2006/relationships/image" Target="../media/image259.png"/><Relationship Id="rId15" Type="http://schemas.openxmlformats.org/officeDocument/2006/relationships/image" Target="../media/image268.png"/><Relationship Id="rId23" Type="http://schemas.openxmlformats.org/officeDocument/2006/relationships/image" Target="../media/image276.png"/><Relationship Id="rId28" Type="http://schemas.openxmlformats.org/officeDocument/2006/relationships/image" Target="../media/image281.png"/><Relationship Id="rId36" Type="http://schemas.openxmlformats.org/officeDocument/2006/relationships/image" Target="../media/image289.png"/><Relationship Id="rId10" Type="http://schemas.openxmlformats.org/officeDocument/2006/relationships/image" Target="../media/image263.png"/><Relationship Id="rId19" Type="http://schemas.openxmlformats.org/officeDocument/2006/relationships/image" Target="../media/image272.png"/><Relationship Id="rId31" Type="http://schemas.openxmlformats.org/officeDocument/2006/relationships/image" Target="../media/image284.png"/><Relationship Id="rId4" Type="http://schemas.openxmlformats.org/officeDocument/2006/relationships/image" Target="../media/image258.png"/><Relationship Id="rId9" Type="http://schemas.openxmlformats.org/officeDocument/2006/relationships/image" Target="../media/image216.png"/><Relationship Id="rId14" Type="http://schemas.openxmlformats.org/officeDocument/2006/relationships/image" Target="../media/image267.png"/><Relationship Id="rId22" Type="http://schemas.openxmlformats.org/officeDocument/2006/relationships/image" Target="../media/image275.png"/><Relationship Id="rId27" Type="http://schemas.openxmlformats.org/officeDocument/2006/relationships/image" Target="../media/image280.png"/><Relationship Id="rId30" Type="http://schemas.openxmlformats.org/officeDocument/2006/relationships/image" Target="../media/image283.png"/><Relationship Id="rId35" Type="http://schemas.openxmlformats.org/officeDocument/2006/relationships/image" Target="../media/image2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05.png"/><Relationship Id="rId18" Type="http://schemas.openxmlformats.org/officeDocument/2006/relationships/image" Target="../media/image310.png"/><Relationship Id="rId3" Type="http://schemas.openxmlformats.org/officeDocument/2006/relationships/image" Target="../media/image296.png"/><Relationship Id="rId21" Type="http://schemas.openxmlformats.org/officeDocument/2006/relationships/image" Target="../media/image313.png"/><Relationship Id="rId7" Type="http://schemas.openxmlformats.org/officeDocument/2006/relationships/image" Target="../media/image299.png"/><Relationship Id="rId12" Type="http://schemas.openxmlformats.org/officeDocument/2006/relationships/image" Target="../media/image304.png"/><Relationship Id="rId17" Type="http://schemas.openxmlformats.org/officeDocument/2006/relationships/image" Target="../media/image309.png"/><Relationship Id="rId25" Type="http://schemas.openxmlformats.org/officeDocument/2006/relationships/image" Target="../media/image317.png"/><Relationship Id="rId2" Type="http://schemas.openxmlformats.org/officeDocument/2006/relationships/image" Target="../media/image1.jpeg"/><Relationship Id="rId16" Type="http://schemas.openxmlformats.org/officeDocument/2006/relationships/image" Target="../media/image308.png"/><Relationship Id="rId20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11" Type="http://schemas.openxmlformats.org/officeDocument/2006/relationships/image" Target="../media/image303.png"/><Relationship Id="rId24" Type="http://schemas.openxmlformats.org/officeDocument/2006/relationships/image" Target="../media/image316.png"/><Relationship Id="rId5" Type="http://schemas.openxmlformats.org/officeDocument/2006/relationships/image" Target="../media/image297.png"/><Relationship Id="rId15" Type="http://schemas.openxmlformats.org/officeDocument/2006/relationships/image" Target="../media/image307.png"/><Relationship Id="rId23" Type="http://schemas.openxmlformats.org/officeDocument/2006/relationships/image" Target="../media/image315.png"/><Relationship Id="rId10" Type="http://schemas.openxmlformats.org/officeDocument/2006/relationships/image" Target="../media/image302.png"/><Relationship Id="rId19" Type="http://schemas.openxmlformats.org/officeDocument/2006/relationships/image" Target="../media/image311.png"/><Relationship Id="rId4" Type="http://schemas.openxmlformats.org/officeDocument/2006/relationships/image" Target="../media/image216.png"/><Relationship Id="rId9" Type="http://schemas.openxmlformats.org/officeDocument/2006/relationships/image" Target="../media/image301.png"/><Relationship Id="rId14" Type="http://schemas.openxmlformats.org/officeDocument/2006/relationships/image" Target="../media/image306.png"/><Relationship Id="rId22" Type="http://schemas.openxmlformats.org/officeDocument/2006/relationships/image" Target="../media/image3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28.png"/><Relationship Id="rId3" Type="http://schemas.openxmlformats.org/officeDocument/2006/relationships/image" Target="../media/image1.jpeg"/><Relationship Id="rId7" Type="http://schemas.openxmlformats.org/officeDocument/2006/relationships/image" Target="../media/image322.png"/><Relationship Id="rId12" Type="http://schemas.openxmlformats.org/officeDocument/2006/relationships/image" Target="../media/image327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image" Target="../media/image326.png"/><Relationship Id="rId5" Type="http://schemas.openxmlformats.org/officeDocument/2006/relationships/image" Target="../media/image320.png"/><Relationship Id="rId10" Type="http://schemas.openxmlformats.org/officeDocument/2006/relationships/image" Target="../media/image325.png"/><Relationship Id="rId4" Type="http://schemas.openxmlformats.org/officeDocument/2006/relationships/image" Target="../media/image319.png"/><Relationship Id="rId9" Type="http://schemas.openxmlformats.org/officeDocument/2006/relationships/image" Target="../media/image3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3" Type="http://schemas.openxmlformats.org/officeDocument/2006/relationships/image" Target="../media/image329.png"/><Relationship Id="rId7" Type="http://schemas.openxmlformats.org/officeDocument/2006/relationships/image" Target="../media/image3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5" Type="http://schemas.openxmlformats.org/officeDocument/2006/relationships/image" Target="../media/image331.png"/><Relationship Id="rId10" Type="http://schemas.openxmlformats.org/officeDocument/2006/relationships/image" Target="../media/image336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13" Type="http://schemas.openxmlformats.org/officeDocument/2006/relationships/image" Target="../media/image348.png"/><Relationship Id="rId18" Type="http://schemas.openxmlformats.org/officeDocument/2006/relationships/image" Target="../media/image353.png"/><Relationship Id="rId26" Type="http://schemas.openxmlformats.org/officeDocument/2006/relationships/image" Target="../media/image361.png"/><Relationship Id="rId3" Type="http://schemas.openxmlformats.org/officeDocument/2006/relationships/image" Target="../media/image339.png"/><Relationship Id="rId21" Type="http://schemas.openxmlformats.org/officeDocument/2006/relationships/image" Target="../media/image356.png"/><Relationship Id="rId7" Type="http://schemas.openxmlformats.org/officeDocument/2006/relationships/image" Target="../media/image342.png"/><Relationship Id="rId12" Type="http://schemas.openxmlformats.org/officeDocument/2006/relationships/image" Target="../media/image347.png"/><Relationship Id="rId17" Type="http://schemas.openxmlformats.org/officeDocument/2006/relationships/image" Target="../media/image352.png"/><Relationship Id="rId25" Type="http://schemas.openxmlformats.org/officeDocument/2006/relationships/image" Target="../media/image360.png"/><Relationship Id="rId2" Type="http://schemas.openxmlformats.org/officeDocument/2006/relationships/image" Target="../media/image338.png"/><Relationship Id="rId16" Type="http://schemas.openxmlformats.org/officeDocument/2006/relationships/image" Target="../media/image351.png"/><Relationship Id="rId20" Type="http://schemas.openxmlformats.org/officeDocument/2006/relationships/image" Target="../media/image355.png"/><Relationship Id="rId29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346.png"/><Relationship Id="rId24" Type="http://schemas.openxmlformats.org/officeDocument/2006/relationships/image" Target="../media/image359.png"/><Relationship Id="rId5" Type="http://schemas.openxmlformats.org/officeDocument/2006/relationships/image" Target="../media/image340.png"/><Relationship Id="rId15" Type="http://schemas.openxmlformats.org/officeDocument/2006/relationships/image" Target="../media/image350.png"/><Relationship Id="rId23" Type="http://schemas.openxmlformats.org/officeDocument/2006/relationships/image" Target="../media/image358.png"/><Relationship Id="rId28" Type="http://schemas.openxmlformats.org/officeDocument/2006/relationships/image" Target="../media/image363.png"/><Relationship Id="rId10" Type="http://schemas.openxmlformats.org/officeDocument/2006/relationships/image" Target="../media/image345.png"/><Relationship Id="rId19" Type="http://schemas.openxmlformats.org/officeDocument/2006/relationships/image" Target="../media/image354.png"/><Relationship Id="rId31" Type="http://schemas.openxmlformats.org/officeDocument/2006/relationships/image" Target="../media/image366.png"/><Relationship Id="rId4" Type="http://schemas.openxmlformats.org/officeDocument/2006/relationships/image" Target="../media/image1.jpeg"/><Relationship Id="rId9" Type="http://schemas.openxmlformats.org/officeDocument/2006/relationships/image" Target="../media/image344.png"/><Relationship Id="rId14" Type="http://schemas.openxmlformats.org/officeDocument/2006/relationships/image" Target="../media/image349.png"/><Relationship Id="rId22" Type="http://schemas.openxmlformats.org/officeDocument/2006/relationships/image" Target="../media/image357.png"/><Relationship Id="rId27" Type="http://schemas.openxmlformats.org/officeDocument/2006/relationships/image" Target="../media/image362.png"/><Relationship Id="rId30" Type="http://schemas.openxmlformats.org/officeDocument/2006/relationships/image" Target="../media/image3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13" Type="http://schemas.openxmlformats.org/officeDocument/2006/relationships/image" Target="../media/image377.png"/><Relationship Id="rId18" Type="http://schemas.openxmlformats.org/officeDocument/2006/relationships/image" Target="../media/image382.png"/><Relationship Id="rId26" Type="http://schemas.openxmlformats.org/officeDocument/2006/relationships/image" Target="../media/image390.png"/><Relationship Id="rId3" Type="http://schemas.openxmlformats.org/officeDocument/2006/relationships/image" Target="../media/image1.jpeg"/><Relationship Id="rId21" Type="http://schemas.openxmlformats.org/officeDocument/2006/relationships/image" Target="../media/image385.png"/><Relationship Id="rId7" Type="http://schemas.openxmlformats.org/officeDocument/2006/relationships/image" Target="../media/image371.png"/><Relationship Id="rId12" Type="http://schemas.openxmlformats.org/officeDocument/2006/relationships/image" Target="../media/image376.png"/><Relationship Id="rId17" Type="http://schemas.openxmlformats.org/officeDocument/2006/relationships/image" Target="../media/image381.png"/><Relationship Id="rId25" Type="http://schemas.openxmlformats.org/officeDocument/2006/relationships/image" Target="../media/image389.png"/><Relationship Id="rId2" Type="http://schemas.openxmlformats.org/officeDocument/2006/relationships/image" Target="../media/image367.png"/><Relationship Id="rId16" Type="http://schemas.openxmlformats.org/officeDocument/2006/relationships/image" Target="../media/image380.png"/><Relationship Id="rId20" Type="http://schemas.openxmlformats.org/officeDocument/2006/relationships/image" Target="../media/image3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375.png"/><Relationship Id="rId24" Type="http://schemas.openxmlformats.org/officeDocument/2006/relationships/image" Target="../media/image388.png"/><Relationship Id="rId5" Type="http://schemas.openxmlformats.org/officeDocument/2006/relationships/image" Target="../media/image369.png"/><Relationship Id="rId15" Type="http://schemas.openxmlformats.org/officeDocument/2006/relationships/image" Target="../media/image379.png"/><Relationship Id="rId23" Type="http://schemas.openxmlformats.org/officeDocument/2006/relationships/image" Target="../media/image387.png"/><Relationship Id="rId28" Type="http://schemas.openxmlformats.org/officeDocument/2006/relationships/image" Target="../media/image392.png"/><Relationship Id="rId10" Type="http://schemas.openxmlformats.org/officeDocument/2006/relationships/image" Target="../media/image374.png"/><Relationship Id="rId19" Type="http://schemas.openxmlformats.org/officeDocument/2006/relationships/image" Target="../media/image383.png"/><Relationship Id="rId4" Type="http://schemas.openxmlformats.org/officeDocument/2006/relationships/image" Target="../media/image368.png"/><Relationship Id="rId9" Type="http://schemas.openxmlformats.org/officeDocument/2006/relationships/image" Target="../media/image373.png"/><Relationship Id="rId14" Type="http://schemas.openxmlformats.org/officeDocument/2006/relationships/image" Target="../media/image378.png"/><Relationship Id="rId22" Type="http://schemas.openxmlformats.org/officeDocument/2006/relationships/image" Target="../media/image386.png"/><Relationship Id="rId27" Type="http://schemas.openxmlformats.org/officeDocument/2006/relationships/image" Target="../media/image39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7.png"/><Relationship Id="rId10" Type="http://schemas.openxmlformats.org/officeDocument/2006/relationships/image" Target="../media/image1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7584" y="2708920"/>
            <a:ext cx="7844408" cy="2031325"/>
          </a:xfrm>
          <a:prstGeom prst="rect">
            <a:avLst/>
          </a:prstGeom>
          <a:ln w="38100" cmpd="thickThin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rgbClr val="1F0EF8"/>
                </a:solidFill>
                <a:latin typeface="+mj-lt"/>
              </a:rPr>
              <a:t>Course of </a:t>
            </a:r>
            <a:r>
              <a:rPr lang="fr-FR" sz="2800" b="1" dirty="0" err="1">
                <a:solidFill>
                  <a:srgbClr val="1F0EF8"/>
                </a:solidFill>
                <a:latin typeface="+mj-lt"/>
              </a:rPr>
              <a:t>Physics</a:t>
            </a:r>
            <a:r>
              <a:rPr lang="fr-FR" sz="2800" b="1" dirty="0">
                <a:solidFill>
                  <a:srgbClr val="1F0EF8"/>
                </a:solidFill>
                <a:latin typeface="+mj-lt"/>
              </a:rPr>
              <a:t> 2: </a:t>
            </a:r>
            <a:r>
              <a:rPr lang="fr-FR" sz="2800" b="1" dirty="0" err="1">
                <a:solidFill>
                  <a:srgbClr val="1F0EF8"/>
                </a:solidFill>
                <a:latin typeface="+mj-lt"/>
              </a:rPr>
              <a:t>Electricity</a:t>
            </a:r>
            <a:endParaRPr lang="fr-FR" sz="2800" b="1" dirty="0">
              <a:solidFill>
                <a:srgbClr val="1F0EF8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fr-FR" sz="2800" b="1" dirty="0" err="1">
                <a:solidFill>
                  <a:srgbClr val="1F0EF8"/>
                </a:solidFill>
                <a:latin typeface="+mj-lt"/>
              </a:rPr>
              <a:t>Level</a:t>
            </a:r>
            <a:r>
              <a:rPr lang="fr-FR" sz="2800" b="1" dirty="0">
                <a:solidFill>
                  <a:srgbClr val="1F0EF8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rgbClr val="1F0EF8"/>
                </a:solidFill>
                <a:latin typeface="+mj-lt"/>
              </a:rPr>
              <a:t>1st year Bachelor's degree </a:t>
            </a:r>
            <a:r>
              <a:rPr lang="fr-FR" sz="2800" b="1" dirty="0" err="1" smtClean="0">
                <a:solidFill>
                  <a:srgbClr val="1F0EF8"/>
                </a:solidFill>
                <a:latin typeface="+mj-lt"/>
              </a:rPr>
              <a:t>Mathematics</a:t>
            </a:r>
            <a:endParaRPr lang="fr-FR" sz="2800" b="1" dirty="0">
              <a:solidFill>
                <a:srgbClr val="1F0EF8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rgbClr val="1F0EF8"/>
                </a:solidFill>
                <a:latin typeface="+mj-lt"/>
              </a:rPr>
              <a:t>Academic </a:t>
            </a:r>
            <a:r>
              <a:rPr lang="fr-FR" sz="2800" b="1" dirty="0" err="1">
                <a:solidFill>
                  <a:srgbClr val="1F0EF8"/>
                </a:solidFill>
                <a:latin typeface="+mj-lt"/>
              </a:rPr>
              <a:t>year</a:t>
            </a:r>
            <a:r>
              <a:rPr lang="fr-FR" sz="2800" b="1" dirty="0">
                <a:solidFill>
                  <a:srgbClr val="1F0EF8"/>
                </a:solidFill>
                <a:latin typeface="+mj-lt"/>
              </a:rPr>
              <a:t>: 2023/2024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5271868" y="5805264"/>
            <a:ext cx="3859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/>
              <a:t>Prepared</a:t>
            </a:r>
            <a:r>
              <a:rPr lang="fr-FR" sz="2000" b="1" i="1" dirty="0"/>
              <a:t> by: Dr. </a:t>
            </a:r>
            <a:r>
              <a:rPr lang="fr-FR" sz="2000" b="1" i="1" dirty="0" smtClean="0"/>
              <a:t>Rachid CHADOULI</a:t>
            </a:r>
            <a:endParaRPr lang="fr-FR" sz="2000" b="1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Titre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283265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fr-FR" sz="2400" b="1" dirty="0" err="1">
                <a:latin typeface="+mn-lt"/>
                <a:cs typeface="Times New Roman" pitchFamily="18" charset="0"/>
              </a:rPr>
              <a:t>University</a:t>
            </a:r>
            <a:r>
              <a:rPr lang="fr-FR" sz="2400" b="1" dirty="0">
                <a:latin typeface="+mn-lt"/>
                <a:cs typeface="Times New Roman" pitchFamily="18" charset="0"/>
              </a:rPr>
              <a:t> of Djilali BOUNAAMA-</a:t>
            </a:r>
            <a:r>
              <a:rPr lang="fr-FR" sz="2400" b="1" dirty="0" err="1">
                <a:latin typeface="+mn-lt"/>
                <a:cs typeface="Times New Roman" pitchFamily="18" charset="0"/>
              </a:rPr>
              <a:t>Khemis</a:t>
            </a:r>
            <a:r>
              <a:rPr lang="fr-FR" sz="2400" b="1" dirty="0">
                <a:latin typeface="+mn-lt"/>
                <a:cs typeface="Times New Roman" pitchFamily="18" charset="0"/>
              </a:rPr>
              <a:t> Miliana</a:t>
            </a:r>
            <a:br>
              <a:rPr lang="fr-FR" sz="2400" b="1" dirty="0">
                <a:latin typeface="+mn-lt"/>
                <a:cs typeface="Times New Roman" pitchFamily="18" charset="0"/>
              </a:rPr>
            </a:br>
            <a:r>
              <a:rPr lang="en-US" sz="2400" b="1" dirty="0">
                <a:latin typeface="+mn-lt"/>
                <a:cs typeface="Times New Roman" pitchFamily="18" charset="0"/>
              </a:rPr>
              <a:t>Faculty of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Matter Science </a:t>
            </a:r>
            <a:r>
              <a:rPr lang="en-US" sz="2400" b="1" dirty="0">
                <a:latin typeface="+mn-lt"/>
                <a:cs typeface="Times New Roman" pitchFamily="18" charset="0"/>
              </a:rPr>
              <a:t>and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science computer</a:t>
            </a:r>
            <a:r>
              <a:rPr lang="fr-FR" sz="2400" b="1" dirty="0">
                <a:latin typeface="+mn-lt"/>
                <a:cs typeface="Times New Roman" pitchFamily="18" charset="0"/>
              </a:rPr>
              <a:t/>
            </a:r>
            <a:br>
              <a:rPr lang="fr-FR" sz="2400" b="1" dirty="0">
                <a:latin typeface="+mn-lt"/>
                <a:cs typeface="Times New Roman" pitchFamily="18" charset="0"/>
              </a:rPr>
            </a:br>
            <a:r>
              <a:rPr lang="fr-FR" sz="2400" b="1" dirty="0" err="1">
                <a:latin typeface="+mn-lt"/>
                <a:cs typeface="Times New Roman" pitchFamily="18" charset="0"/>
              </a:rPr>
              <a:t>Department</a:t>
            </a:r>
            <a:r>
              <a:rPr lang="fr-FR" sz="2400" b="1" dirty="0">
                <a:latin typeface="+mn-lt"/>
                <a:cs typeface="Times New Roman" pitchFamily="18" charset="0"/>
              </a:rPr>
              <a:t> of </a:t>
            </a:r>
            <a:r>
              <a:rPr lang="fr-FR" sz="2400" b="1" dirty="0" err="1" smtClean="0">
                <a:latin typeface="+mn-lt"/>
                <a:cs typeface="Times New Roman" pitchFamily="18" charset="0"/>
              </a:rPr>
              <a:t>Mathematics</a:t>
            </a:r>
            <a:endParaRPr lang="fr-FR" sz="24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27132" y="915909"/>
                <a:ext cx="8280920" cy="1709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b="1" u="sng" dirty="0">
                    <a:solidFill>
                      <a:srgbClr val="000000"/>
                    </a:solidFill>
                    <a:latin typeface="+mj-lt"/>
                  </a:rPr>
                  <a:t>Example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00"/>
                    </a:solidFill>
                    <a:latin typeface="+mj-lt"/>
                  </a:rPr>
                  <a:t>Let be 2 electrons in a vacuum and distant from r. Compare the gravitational and electric forces acting on these 2 particles.</a:t>
                </a:r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dirty="0" err="1">
                    <a:solidFill>
                      <a:srgbClr val="000000"/>
                    </a:solidFill>
                    <a:latin typeface="+mj-lt"/>
                  </a:rPr>
                  <a:t>We</a:t>
                </a:r>
                <a:r>
                  <a:rPr lang="fr-FR" dirty="0">
                    <a:solidFill>
                      <a:srgbClr val="000000"/>
                    </a:solidFill>
                    <a:latin typeface="+mj-lt"/>
                  </a:rPr>
                  <a:t> have ∶ 𝑚</a:t>
                </a:r>
                <a:r>
                  <a:rPr lang="fr-FR" baseline="-25000" dirty="0">
                    <a:solidFill>
                      <a:srgbClr val="000000"/>
                    </a:solidFill>
                    <a:latin typeface="+mj-lt"/>
                  </a:rPr>
                  <a:t>e</a:t>
                </a:r>
                <a:r>
                  <a:rPr lang="fr-FR" dirty="0">
                    <a:solidFill>
                      <a:srgbClr val="000000"/>
                    </a:solidFill>
                    <a:latin typeface="+mj-lt"/>
                  </a:rPr>
                  <a:t> = 9,1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−31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+mj-lt"/>
                  </a:rPr>
                  <a:t> 𝑘𝑔 𝑒𝑡 e = 1,6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+mj-lt"/>
                  </a:rPr>
                  <a:t> 𝐶 </a:t>
                </a:r>
                <a:endParaRPr lang="fr-FR" dirty="0">
                  <a:latin typeface="+mj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32" y="915909"/>
                <a:ext cx="8280920" cy="1709507"/>
              </a:xfrm>
              <a:prstGeom prst="rect">
                <a:avLst/>
              </a:prstGeom>
              <a:blipFill>
                <a:blip r:embed="rId2"/>
                <a:stretch>
                  <a:fillRect l="-589" b="-4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1198451" y="3234138"/>
                <a:ext cx="4735014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The modulus of the electric force is</a:t>
                </a:r>
                <a:r>
                  <a:rPr lang="fr-FR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fr-FR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/>
                </a:r>
                <a:endParaRPr lang="fr-FR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51" y="3234138"/>
                <a:ext cx="4735014" cy="630429"/>
              </a:xfrm>
              <a:prstGeom prst="rect">
                <a:avLst/>
              </a:prstGeom>
              <a:blipFill rotWithShape="0">
                <a:blip r:embed="rId4"/>
                <a:stretch>
                  <a:fillRect l="-1160" b="-1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1190166" y="3787182"/>
                <a:ext cx="5326073" cy="618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 modulus of the gravitational force is</a:t>
                </a:r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lang="fr-F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66" y="3787182"/>
                <a:ext cx="5326073" cy="618631"/>
              </a:xfrm>
              <a:prstGeom prst="rect">
                <a:avLst/>
              </a:prstGeom>
              <a:blipFill rotWithShape="0">
                <a:blip r:embed="rId5"/>
                <a:stretch>
                  <a:fillRect l="-915" b="-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ZoneTexte 8"/>
              <p:cNvSpPr txBox="1"/>
              <p:nvPr/>
            </p:nvSpPr>
            <p:spPr>
              <a:xfrm>
                <a:off x="2251130" y="4698286"/>
                <a:ext cx="4832925" cy="602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9. 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1,6 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−19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9 .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−31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=4,17 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30" y="4698286"/>
                <a:ext cx="4832925" cy="6029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251520" y="5437695"/>
                <a:ext cx="889248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𝐒𝐨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𝐭𝐡𝐞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𝐞𝐥𝐞𝐜𝐭𝐫𝐢𝐜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𝐟𝐨𝐫𝐜𝐞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𝐢𝐬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𝐯𝐞𝐫𝐲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𝐢𝐦𝐩𝐨𝐫𝐭𝐚𝐧𝐭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𝐜𝐨𝐦𝐩𝐚𝐫𝐞𝐝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𝐭𝐨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𝐭𝐡𝐞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𝐠𝐫𝐚𝐯𝐢𝐭𝐚𝐭𝐢𝐨𝐧𝐚𝐥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𝐟𝐨𝐫𝐜𝐞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37695"/>
                <a:ext cx="8892480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00910" y="2829252"/>
            <a:ext cx="96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u="sng">
                <a:solidFill>
                  <a:srgbClr val="000000"/>
                </a:solidFill>
              </a:rPr>
              <a:t>Answer:</a:t>
            </a:r>
            <a:endParaRPr lang="fr-FR" i="1" dirty="0"/>
          </a:p>
        </p:txBody>
      </p:sp>
      <p:grpSp>
        <p:nvGrpSpPr>
          <p:cNvPr id="30" name="Groupe 29"/>
          <p:cNvGrpSpPr/>
          <p:nvPr/>
        </p:nvGrpSpPr>
        <p:grpSpPr>
          <a:xfrm>
            <a:off x="4411139" y="2627458"/>
            <a:ext cx="3539533" cy="585518"/>
            <a:chOff x="4411139" y="2627458"/>
            <a:chExt cx="3539533" cy="585518"/>
          </a:xfrm>
        </p:grpSpPr>
        <p:grpSp>
          <p:nvGrpSpPr>
            <p:cNvPr id="28" name="Groupe 27"/>
            <p:cNvGrpSpPr/>
            <p:nvPr/>
          </p:nvGrpSpPr>
          <p:grpSpPr>
            <a:xfrm>
              <a:off x="4411139" y="2627458"/>
              <a:ext cx="3539533" cy="585518"/>
              <a:chOff x="4411139" y="2627458"/>
              <a:chExt cx="3539533" cy="585518"/>
            </a:xfrm>
          </p:grpSpPr>
          <p:grpSp>
            <p:nvGrpSpPr>
              <p:cNvPr id="25" name="Groupe 24"/>
              <p:cNvGrpSpPr/>
              <p:nvPr/>
            </p:nvGrpSpPr>
            <p:grpSpPr>
              <a:xfrm>
                <a:off x="4575845" y="2958533"/>
                <a:ext cx="3164507" cy="254443"/>
                <a:chOff x="4575845" y="2843208"/>
                <a:chExt cx="3164507" cy="254443"/>
              </a:xfrm>
            </p:grpSpPr>
            <p:cxnSp>
              <p:nvCxnSpPr>
                <p:cNvPr id="8" name="Connecteur droit 7"/>
                <p:cNvCxnSpPr/>
                <p:nvPr/>
              </p:nvCxnSpPr>
              <p:spPr>
                <a:xfrm>
                  <a:off x="4575845" y="2970530"/>
                  <a:ext cx="316450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5"/>
                <p:cNvSpPr>
                  <a:spLocks noChangeArrowheads="1"/>
                </p:cNvSpPr>
                <p:nvPr/>
              </p:nvSpPr>
              <p:spPr bwMode="auto">
                <a:xfrm>
                  <a:off x="7343477" y="2843208"/>
                  <a:ext cx="252859" cy="2542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fr-FR" dirty="0"/>
                    <a:t>-</a:t>
                  </a:r>
                </a:p>
              </p:txBody>
            </p:sp>
            <p:sp>
              <p:nvSpPr>
                <p:cNvPr id="23" name="Oval 5"/>
                <p:cNvSpPr>
                  <a:spLocks noChangeArrowheads="1"/>
                </p:cNvSpPr>
                <p:nvPr/>
              </p:nvSpPr>
              <p:spPr bwMode="auto">
                <a:xfrm>
                  <a:off x="4701908" y="2843410"/>
                  <a:ext cx="252859" cy="2542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fr-FR" dirty="0"/>
                    <a:t>-</a:t>
                  </a: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4411139" y="2657955"/>
                    <a:ext cx="8343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6" name="ZoneTexte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1139" y="2657955"/>
                    <a:ext cx="834396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6618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7112301" y="2627458"/>
                    <a:ext cx="83837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7" name="ZoneTexte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2301" y="2627458"/>
                    <a:ext cx="838371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6569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9" name="ZoneTexte 28"/>
                <p:cNvSpPr txBox="1"/>
                <p:nvPr/>
              </p:nvSpPr>
              <p:spPr>
                <a:xfrm>
                  <a:off x="5928464" y="2690752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9" name="ZoneTexte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464" y="2690752"/>
                  <a:ext cx="166969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1376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5508104" y="1988840"/>
            <a:ext cx="3300337" cy="2178519"/>
            <a:chOff x="5508104" y="1988840"/>
            <a:chExt cx="3300337" cy="2178519"/>
          </a:xfrm>
        </p:grpSpPr>
        <p:grpSp>
          <p:nvGrpSpPr>
            <p:cNvPr id="21" name="Groupe 20"/>
            <p:cNvGrpSpPr/>
            <p:nvPr/>
          </p:nvGrpSpPr>
          <p:grpSpPr>
            <a:xfrm>
              <a:off x="5508104" y="1988840"/>
              <a:ext cx="3300337" cy="2085992"/>
              <a:chOff x="5508104" y="1988840"/>
              <a:chExt cx="3300337" cy="2085992"/>
            </a:xfrm>
          </p:grpSpPr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 flipV="1">
                <a:off x="5508104" y="1988840"/>
                <a:ext cx="3300337" cy="2085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 rot="19913919">
                <a:off x="5742372" y="3343202"/>
                <a:ext cx="3401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fr-FR" dirty="0">
                    <a:latin typeface="+mn-lt"/>
                  </a:rPr>
                  <a:t>Q</a:t>
                </a:r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V="1">
                <a:off x="6159556" y="3447959"/>
                <a:ext cx="339277" cy="2322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" name="ZoneTexte 19"/>
                  <p:cNvSpPr txBox="1"/>
                  <p:nvPr/>
                </p:nvSpPr>
                <p:spPr>
                  <a:xfrm rot="19251219">
                    <a:off x="6078528" y="3244667"/>
                    <a:ext cx="308527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0" name="ZoneTexte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251219">
                    <a:off x="6078528" y="3244667"/>
                    <a:ext cx="308527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2" name="ZoneTexte 21"/>
                  <p:cNvSpPr txBox="1"/>
                  <p:nvPr/>
                </p:nvSpPr>
                <p:spPr>
                  <a:xfrm rot="21342737">
                    <a:off x="7750350" y="2718092"/>
                    <a:ext cx="2557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2" name="ZoneTexte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342737">
                    <a:off x="7750350" y="2718092"/>
                    <a:ext cx="255711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9565" r="-17391" b="-81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5"/>
              <p:cNvSpPr>
                <a:spLocks noChangeArrowheads="1"/>
              </p:cNvSpPr>
              <p:nvPr/>
            </p:nvSpPr>
            <p:spPr bwMode="auto">
              <a:xfrm>
                <a:off x="5950905" y="3620794"/>
                <a:ext cx="252859" cy="25424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dirty="0"/>
                  <a:t>+</a:t>
                </a:r>
              </a:p>
            </p:txBody>
          </p:sp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7744375" y="2558138"/>
                <a:ext cx="144016" cy="1242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dirty="0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4" name="ZoneTexte 23"/>
                  <p:cNvSpPr txBox="1"/>
                  <p:nvPr/>
                </p:nvSpPr>
                <p:spPr>
                  <a:xfrm rot="19251219">
                    <a:off x="6713041" y="2775219"/>
                    <a:ext cx="308527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4" name="ZoneTexte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251219">
                    <a:off x="6713041" y="2775219"/>
                    <a:ext cx="308527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7391" t="-63235" r="-49275" b="-294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 rot="19913919">
              <a:off x="6049987" y="3798027"/>
              <a:ext cx="303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fr-FR" dirty="0">
                  <a:latin typeface="+mn-lt"/>
                </a:rPr>
                <a:t>P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5724128" y="3071200"/>
            <a:ext cx="3300337" cy="2085992"/>
            <a:chOff x="5724128" y="3071200"/>
            <a:chExt cx="3300337" cy="2085992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V="1">
              <a:off x="5724128" y="3071200"/>
              <a:ext cx="3300337" cy="2085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V="1">
              <a:off x="6375580" y="4530319"/>
              <a:ext cx="339277" cy="2322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6150899" y="4686927"/>
              <a:ext cx="252859" cy="2542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b="1" dirty="0"/>
                <a:t>-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 rot="19913919">
              <a:off x="5894772" y="4430359"/>
              <a:ext cx="340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fr-FR" dirty="0">
                  <a:latin typeface="+mn-lt"/>
                </a:rPr>
                <a:t>Q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2" name="ZoneTexte 31"/>
                <p:cNvSpPr txBox="1"/>
                <p:nvPr/>
              </p:nvSpPr>
              <p:spPr>
                <a:xfrm rot="19251219">
                  <a:off x="6230928" y="4331824"/>
                  <a:ext cx="30852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51219">
                  <a:off x="6230928" y="4331824"/>
                  <a:ext cx="30852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7896775" y="3664772"/>
              <a:ext cx="144016" cy="1242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6" name="ZoneTexte 35"/>
                <p:cNvSpPr txBox="1"/>
                <p:nvPr/>
              </p:nvSpPr>
              <p:spPr>
                <a:xfrm rot="21342737">
                  <a:off x="8038382" y="3718893"/>
                  <a:ext cx="2557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42737">
                  <a:off x="8038382" y="3718893"/>
                  <a:ext cx="25571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021" r="-14894" b="-816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67544" y="827420"/>
            <a:ext cx="262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/>
              <a:t>III.2. Electrostatic field: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67544" y="1196752"/>
            <a:ext cx="828092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electrostatic field created by the charge </a:t>
            </a:r>
            <a:r>
              <a:rPr lang="en-US" b="1" i="1" dirty="0"/>
              <a:t>Q</a:t>
            </a:r>
            <a:r>
              <a:rPr lang="en-US" dirty="0"/>
              <a:t> at any point </a:t>
            </a:r>
            <a:r>
              <a:rPr lang="en-US" b="1" i="1" dirty="0"/>
              <a:t>M</a:t>
            </a:r>
            <a:r>
              <a:rPr lang="en-US" dirty="0"/>
              <a:t> in space at a distance </a:t>
            </a:r>
            <a:r>
              <a:rPr lang="en-US" b="1" i="1" dirty="0"/>
              <a:t>r</a:t>
            </a:r>
            <a:r>
              <a:rPr lang="en-US" dirty="0"/>
              <a:t> from the charge is given by: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oneTexte 6"/>
              <p:cNvSpPr txBox="1"/>
              <p:nvPr/>
            </p:nvSpPr>
            <p:spPr>
              <a:xfrm>
                <a:off x="1771523" y="2160185"/>
                <a:ext cx="1738425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fr-FR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𝒌𝑸</m:t>
                          </m:r>
                        </m:num>
                        <m:den>
                          <m:sSup>
                            <m:sSupPr>
                              <m:ctrlPr>
                                <a:rPr lang="fr-FR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fr-FR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fr-FR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, </m:t>
                      </m:r>
                    </m:oMath>
                  </m:oMathPara>
                </a14:m>
                <a:endParaRPr lang="fr-FR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23" y="2160185"/>
                <a:ext cx="1738425" cy="52431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39386" y="5180095"/>
            <a:ext cx="750128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/>
              <a:t>The direction of the electric field depends on the sign of the charge Q: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259632" y="5711207"/>
            <a:ext cx="3931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It is outgoing if the charge is positive.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259632" y="6156012"/>
            <a:ext cx="365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It goes in if the charge is negative.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5715" y="2861391"/>
            <a:ext cx="468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/>
              <a:t>Relationship between force and electric field:</a:t>
            </a:r>
            <a:endParaRPr lang="fr-FR" b="1" i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539552" y="3124254"/>
                <a:ext cx="4896544" cy="1384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dirty="0"/>
                  <a:t>The electric charge </a:t>
                </a:r>
                <a:r>
                  <a:rPr lang="en-US" b="1" i="1" dirty="0"/>
                  <a:t>Q</a:t>
                </a:r>
                <a:r>
                  <a:rPr lang="en-US" dirty="0"/>
                  <a:t> creating the electric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dirty="0"/>
                  <a:t> at a point </a:t>
                </a:r>
                <a:r>
                  <a:rPr lang="en-US" b="1" i="1" dirty="0"/>
                  <a:t>M</a:t>
                </a:r>
                <a:r>
                  <a:rPr lang="en-US" dirty="0"/>
                  <a:t> exerts an electric force, on a charge </a:t>
                </a:r>
                <a:r>
                  <a:rPr lang="en-US" b="1" i="1" dirty="0"/>
                  <a:t>q</a:t>
                </a:r>
                <a:r>
                  <a:rPr lang="en-US" dirty="0"/>
                  <a:t> placed at the point </a:t>
                </a:r>
                <a:r>
                  <a:rPr lang="en-US" b="1" i="1" dirty="0"/>
                  <a:t>M</a:t>
                </a:r>
                <a:r>
                  <a:rPr lang="en-US" dirty="0"/>
                  <a:t>, given by:</a:t>
                </a:r>
                <a:endParaRPr lang="fr-FR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24254"/>
                <a:ext cx="4896544" cy="1384866"/>
              </a:xfrm>
              <a:prstGeom prst="rect">
                <a:avLst/>
              </a:prstGeom>
              <a:blipFill>
                <a:blip r:embed="rId10"/>
                <a:stretch>
                  <a:fillRect l="-1121" r="-996" b="-3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ZoneTexte 12"/>
              <p:cNvSpPr txBox="1"/>
              <p:nvPr/>
            </p:nvSpPr>
            <p:spPr>
              <a:xfrm>
                <a:off x="2555776" y="4581128"/>
                <a:ext cx="1138132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𝑸𝒒</m:t>
                          </m:r>
                        </m:num>
                        <m:den>
                          <m:sSup>
                            <m:sSup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581128"/>
                <a:ext cx="1138132" cy="5243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e 32"/>
          <p:cNvGrpSpPr/>
          <p:nvPr/>
        </p:nvGrpSpPr>
        <p:grpSpPr>
          <a:xfrm>
            <a:off x="7596336" y="2036767"/>
            <a:ext cx="791740" cy="556222"/>
            <a:chOff x="7596336" y="2036767"/>
            <a:chExt cx="791740" cy="556222"/>
          </a:xfrm>
        </p:grpSpPr>
        <p:graphicFrame>
          <p:nvGraphicFramePr>
            <p:cNvPr id="1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86331333"/>
                </p:ext>
              </p:extLst>
            </p:nvPr>
          </p:nvGraphicFramePr>
          <p:xfrm>
            <a:off x="7596336" y="2036767"/>
            <a:ext cx="615316" cy="384121"/>
          </p:xfrm>
          <a:graphic>
            <a:graphicData uri="http://schemas.openxmlformats.org/presentationml/2006/ole">
              <p:oleObj spid="_x0000_s2052" name="Équation" r:id="rId12" imgW="406080" imgH="253800" progId="Equation.3">
                <p:embed/>
              </p:oleObj>
            </a:graphicData>
          </a:graphic>
        </p:graphicFrame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7844547" y="2256903"/>
              <a:ext cx="543529" cy="336086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oneTexte 2"/>
              <p:cNvSpPr txBox="1"/>
              <p:nvPr/>
            </p:nvSpPr>
            <p:spPr>
              <a:xfrm>
                <a:off x="4084544" y="2252284"/>
                <a:ext cx="1824987" cy="361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544" y="2252284"/>
                <a:ext cx="1824987" cy="361959"/>
              </a:xfrm>
              <a:prstGeom prst="rect">
                <a:avLst/>
              </a:prstGeom>
              <a:blipFill rotWithShape="0">
                <a:blip r:embed="rId13"/>
                <a:stretch>
                  <a:fillRect t="-165000" r="-37458" b="-24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e 38"/>
          <p:cNvGrpSpPr/>
          <p:nvPr/>
        </p:nvGrpSpPr>
        <p:grpSpPr>
          <a:xfrm>
            <a:off x="7164288" y="3548935"/>
            <a:ext cx="792088" cy="530374"/>
            <a:chOff x="7164288" y="3548935"/>
            <a:chExt cx="792088" cy="530374"/>
          </a:xfrm>
        </p:grpSpPr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V="1">
              <a:off x="7412847" y="3743223"/>
              <a:ext cx="543529" cy="336086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 type="stealth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0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12949228"/>
                </p:ext>
              </p:extLst>
            </p:nvPr>
          </p:nvGraphicFramePr>
          <p:xfrm>
            <a:off x="7164288" y="3548935"/>
            <a:ext cx="615316" cy="384121"/>
          </p:xfrm>
          <a:graphic>
            <a:graphicData uri="http://schemas.openxmlformats.org/presentationml/2006/ole">
              <p:oleObj spid="_x0000_s2053" name="Équation" r:id="rId14" imgW="406080" imgH="253800" progId="Equation.3">
                <p:embed/>
              </p:oleObj>
            </a:graphicData>
          </a:graphic>
        </p:graphicFrame>
      </p:grpSp>
      <p:grpSp>
        <p:nvGrpSpPr>
          <p:cNvPr id="42" name="Groupe 41"/>
          <p:cNvGrpSpPr/>
          <p:nvPr/>
        </p:nvGrpSpPr>
        <p:grpSpPr>
          <a:xfrm>
            <a:off x="7320063" y="2281244"/>
            <a:ext cx="603217" cy="451517"/>
            <a:chOff x="7320063" y="2281244"/>
            <a:chExt cx="603217" cy="451517"/>
          </a:xfrm>
        </p:grpSpPr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 rot="19913919">
              <a:off x="7320063" y="2281244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fr-FR" dirty="0">
                  <a:latin typeface="+mn-lt"/>
                </a:rPr>
                <a:t>q</a:t>
              </a:r>
            </a:p>
          </p:txBody>
        </p: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7670421" y="2478520"/>
              <a:ext cx="252859" cy="2542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dirty="0"/>
                <a:t>+</a:t>
              </a: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7888391" y="2024071"/>
            <a:ext cx="849815" cy="555875"/>
            <a:chOff x="7888391" y="2024071"/>
            <a:chExt cx="849815" cy="555875"/>
          </a:xfrm>
        </p:grpSpPr>
        <p:sp>
          <p:nvSpPr>
            <p:cNvPr id="44" name="Line 12"/>
            <p:cNvSpPr>
              <a:spLocks noChangeShapeType="1"/>
            </p:cNvSpPr>
            <p:nvPr/>
          </p:nvSpPr>
          <p:spPr bwMode="auto">
            <a:xfrm flipV="1">
              <a:off x="7888391" y="2024071"/>
              <a:ext cx="849815" cy="555875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 type="none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" name="ZoneTexte 46"/>
                <p:cNvSpPr txBox="1"/>
                <p:nvPr/>
              </p:nvSpPr>
              <p:spPr>
                <a:xfrm>
                  <a:off x="8493291" y="2192837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fr-FR" dirty="0">
                    <a:solidFill>
                      <a:srgbClr val="0000CC"/>
                    </a:solidFill>
                  </a:endParaRPr>
                </a:p>
              </p:txBody>
            </p:sp>
          </mc:Choice>
          <mc:Fallback>
            <p:sp>
              <p:nvSpPr>
                <p:cNvPr id="47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291" y="2192837"/>
                  <a:ext cx="203004" cy="31059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6471" t="-45098" r="-97059" b="-588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e 48"/>
          <p:cNvGrpSpPr/>
          <p:nvPr/>
        </p:nvGrpSpPr>
        <p:grpSpPr>
          <a:xfrm>
            <a:off x="7137381" y="3709721"/>
            <a:ext cx="849815" cy="555875"/>
            <a:chOff x="7888391" y="2024071"/>
            <a:chExt cx="849815" cy="555875"/>
          </a:xfrm>
        </p:grpSpPr>
        <p:sp>
          <p:nvSpPr>
            <p:cNvPr id="50" name="Line 12"/>
            <p:cNvSpPr>
              <a:spLocks noChangeShapeType="1"/>
            </p:cNvSpPr>
            <p:nvPr/>
          </p:nvSpPr>
          <p:spPr bwMode="auto">
            <a:xfrm flipV="1">
              <a:off x="7888391" y="2024071"/>
              <a:ext cx="849815" cy="555875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 type="stealth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1" name="ZoneTexte 50"/>
                <p:cNvSpPr txBox="1"/>
                <p:nvPr/>
              </p:nvSpPr>
              <p:spPr>
                <a:xfrm>
                  <a:off x="8493291" y="2192837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fr-FR" dirty="0">
                    <a:solidFill>
                      <a:srgbClr val="0000CC"/>
                    </a:solidFill>
                  </a:endParaRPr>
                </a:p>
              </p:txBody>
            </p:sp>
          </mc:Choice>
          <mc:Fallback>
            <p:sp>
              <p:nvSpPr>
                <p:cNvPr id="51" name="ZoneText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291" y="2192837"/>
                  <a:ext cx="203004" cy="31059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7273" t="-43137" r="-103030" b="-784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Ellipse 1"/>
          <p:cNvSpPr/>
          <p:nvPr/>
        </p:nvSpPr>
        <p:spPr>
          <a:xfrm>
            <a:off x="2998582" y="4470323"/>
            <a:ext cx="379140" cy="70977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ectangle 24"/>
              <p:cNvSpPr/>
              <p:nvPr/>
            </p:nvSpPr>
            <p:spPr>
              <a:xfrm>
                <a:off x="3795583" y="4612581"/>
                <a:ext cx="764953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acc>
                        <m:accPr>
                          <m:chr m:val="⃗"/>
                          <m:ctrlPr>
                            <a:rPr lang="fr-FR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583" y="4612581"/>
                <a:ext cx="764953" cy="402931"/>
              </a:xfrm>
              <a:prstGeom prst="rect">
                <a:avLst/>
              </a:prstGeom>
              <a:blipFill rotWithShape="0">
                <a:blip r:embed="rId1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e 51"/>
          <p:cNvGrpSpPr/>
          <p:nvPr/>
        </p:nvGrpSpPr>
        <p:grpSpPr>
          <a:xfrm>
            <a:off x="7665255" y="3225276"/>
            <a:ext cx="442864" cy="619742"/>
            <a:chOff x="7480416" y="2113019"/>
            <a:chExt cx="442864" cy="619742"/>
          </a:xfrm>
        </p:grpSpPr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 rot="19913919">
              <a:off x="7480416" y="2113019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fr-FR" dirty="0">
                  <a:latin typeface="+mn-lt"/>
                </a:rPr>
                <a:t>q</a:t>
              </a: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7670421" y="2478520"/>
              <a:ext cx="252859" cy="2542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781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3" grpId="0" animBg="1"/>
      <p:bldP spid="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Ellipse 34"/>
          <p:cNvSpPr/>
          <p:nvPr/>
        </p:nvSpPr>
        <p:spPr>
          <a:xfrm>
            <a:off x="1369607" y="951891"/>
            <a:ext cx="5775225" cy="5760293"/>
          </a:xfrm>
          <a:prstGeom prst="ellipse">
            <a:avLst/>
          </a:prstGeom>
          <a:pattFill prst="pct25">
            <a:fgClr>
              <a:srgbClr val="C00000"/>
            </a:fgClr>
            <a:bgClr>
              <a:schemeClr val="bg1"/>
            </a:bgClr>
          </a:patt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1547813" y="2924175"/>
            <a:ext cx="2233612" cy="9350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4140200" y="981075"/>
            <a:ext cx="0" cy="2663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 flipH="1" flipV="1">
            <a:off x="4140200" y="4365624"/>
            <a:ext cx="0" cy="234655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Line 39"/>
          <p:cNvSpPr>
            <a:spLocks noChangeShapeType="1"/>
          </p:cNvSpPr>
          <p:nvPr/>
        </p:nvSpPr>
        <p:spPr bwMode="auto">
          <a:xfrm flipH="1" flipV="1">
            <a:off x="4500563" y="4149725"/>
            <a:ext cx="2232025" cy="11525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 flipH="1" flipV="1">
            <a:off x="4356099" y="4365624"/>
            <a:ext cx="1441445" cy="187166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 flipV="1">
            <a:off x="1403350" y="4005263"/>
            <a:ext cx="23764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2339975" y="1773238"/>
            <a:ext cx="1512888" cy="2016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39"/>
          <p:cNvSpPr>
            <a:spLocks noChangeShapeType="1"/>
          </p:cNvSpPr>
          <p:nvPr/>
        </p:nvSpPr>
        <p:spPr bwMode="auto">
          <a:xfrm flipH="1" flipV="1">
            <a:off x="4500562" y="4005262"/>
            <a:ext cx="2644269" cy="11860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38"/>
          <p:cNvSpPr>
            <a:spLocks noChangeShapeType="1"/>
          </p:cNvSpPr>
          <p:nvPr/>
        </p:nvSpPr>
        <p:spPr bwMode="auto">
          <a:xfrm flipV="1">
            <a:off x="2555875" y="4221163"/>
            <a:ext cx="1296988" cy="18716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H="1">
            <a:off x="4356099" y="1627188"/>
            <a:ext cx="1778406" cy="2089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 flipH="1">
            <a:off x="4486275" y="2751138"/>
            <a:ext cx="2376488" cy="10810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 flipH="1">
            <a:off x="4211638" y="1023937"/>
            <a:ext cx="629170" cy="26209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>
            <a:off x="2916238" y="1412875"/>
            <a:ext cx="1009650" cy="23034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 flipH="1" flipV="1">
            <a:off x="4500562" y="4076699"/>
            <a:ext cx="2481402" cy="69596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 flipV="1">
            <a:off x="4427538" y="4292600"/>
            <a:ext cx="1873250" cy="15128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 flipH="1" flipV="1">
            <a:off x="4284663" y="4365624"/>
            <a:ext cx="717540" cy="2232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 flipV="1">
            <a:off x="3276600" y="4365625"/>
            <a:ext cx="720725" cy="2160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V="1">
            <a:off x="1908175" y="4149724"/>
            <a:ext cx="1871663" cy="12525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 flipV="1">
            <a:off x="1488470" y="4076699"/>
            <a:ext cx="2292955" cy="59934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1419225" y="3573463"/>
            <a:ext cx="2305050" cy="3587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>
            <a:off x="1835150" y="2349500"/>
            <a:ext cx="1944688" cy="14398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3492500" y="1052513"/>
            <a:ext cx="576263" cy="2592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flipH="1">
            <a:off x="4284662" y="1311275"/>
            <a:ext cx="1295397" cy="24050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H="1">
            <a:off x="4500562" y="3427413"/>
            <a:ext cx="2624542" cy="5064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 flipH="1">
            <a:off x="4427537" y="2139092"/>
            <a:ext cx="2122893" cy="165027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Oval 35"/>
          <p:cNvSpPr>
            <a:spLocks noChangeArrowheads="1"/>
          </p:cNvSpPr>
          <p:nvPr/>
        </p:nvSpPr>
        <p:spPr bwMode="auto">
          <a:xfrm>
            <a:off x="6300788" y="2781300"/>
            <a:ext cx="360362" cy="3603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b="1" dirty="0"/>
              <a:t>+</a:t>
            </a:r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 rot="-9475470">
            <a:off x="1835154" y="3207830"/>
            <a:ext cx="1081088" cy="128483"/>
          </a:xfrm>
          <a:prstGeom prst="leftArrow">
            <a:avLst>
              <a:gd name="adj1" fmla="val 35620"/>
              <a:gd name="adj2" fmla="val 10749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3779838" y="3644900"/>
            <a:ext cx="719137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fr-FR" sz="6000" b="1" dirty="0"/>
              <a:t>+</a:t>
            </a:r>
          </a:p>
        </p:txBody>
      </p:sp>
      <p:sp>
        <p:nvSpPr>
          <p:cNvPr id="4" name="AutoShape 36"/>
          <p:cNvSpPr>
            <a:spLocks noChangeArrowheads="1"/>
          </p:cNvSpPr>
          <p:nvPr/>
        </p:nvSpPr>
        <p:spPr bwMode="auto">
          <a:xfrm rot="9308702">
            <a:off x="6555834" y="2603283"/>
            <a:ext cx="925007" cy="167273"/>
          </a:xfrm>
          <a:prstGeom prst="leftArrow">
            <a:avLst>
              <a:gd name="adj1" fmla="val 20439"/>
              <a:gd name="adj2" fmla="val 118024"/>
            </a:avLst>
          </a:prstGeom>
          <a:solidFill>
            <a:srgbClr val="0000CC"/>
          </a:solidFill>
          <a:ln>
            <a:noFill/>
          </a:ln>
        </p:spPr>
        <p:txBody>
          <a:bodyPr wrap="none" anchor="ctr"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ZoneTexte 35"/>
              <p:cNvSpPr txBox="1"/>
              <p:nvPr/>
            </p:nvSpPr>
            <p:spPr>
              <a:xfrm>
                <a:off x="6981965" y="2071470"/>
                <a:ext cx="1230272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965" y="2071470"/>
                <a:ext cx="1230272" cy="345159"/>
              </a:xfrm>
              <a:prstGeom prst="rect">
                <a:avLst/>
              </a:prstGeom>
              <a:blipFill rotWithShape="0">
                <a:blip r:embed="rId3"/>
                <a:stretch>
                  <a:fillRect l="-3960" t="-39286" r="-3465" b="-23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1547813" y="2809875"/>
            <a:ext cx="360362" cy="3603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b="1"/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ZoneTexte 36"/>
              <p:cNvSpPr txBox="1"/>
              <p:nvPr/>
            </p:nvSpPr>
            <p:spPr>
              <a:xfrm>
                <a:off x="1374214" y="3219114"/>
                <a:ext cx="123456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sz="2000" b="1" dirty="0"/>
              </a:p>
            </p:txBody>
          </p:sp>
        </mc:Choice>
        <mc:Fallback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214" y="3219114"/>
                <a:ext cx="1234569" cy="345159"/>
              </a:xfrm>
              <a:prstGeom prst="rect">
                <a:avLst/>
              </a:prstGeom>
              <a:blipFill rotWithShape="0">
                <a:blip r:embed="rId4"/>
                <a:stretch>
                  <a:fillRect l="-3941" r="-4433" b="-228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5"/>
          <p:cNvSpPr>
            <a:spLocks noChangeArrowheads="1"/>
          </p:cNvSpPr>
          <p:nvPr/>
        </p:nvSpPr>
        <p:spPr bwMode="auto">
          <a:xfrm>
            <a:off x="7059551" y="1298343"/>
            <a:ext cx="360362" cy="3603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b="1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ZoneTexte 38"/>
              <p:cNvSpPr txBox="1"/>
              <p:nvPr/>
            </p:nvSpPr>
            <p:spPr>
              <a:xfrm>
                <a:off x="7470093" y="1268760"/>
                <a:ext cx="702307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093" y="1268760"/>
                <a:ext cx="702307" cy="347146"/>
              </a:xfrm>
              <a:prstGeom prst="rect">
                <a:avLst/>
              </a:prstGeom>
              <a:blipFill rotWithShape="0">
                <a:blip r:embed="rId5"/>
                <a:stretch>
                  <a:fillRect l="-7759" t="-35088" r="-7759" b="-70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1210250" y="1209320"/>
            <a:ext cx="360362" cy="3603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b="1" dirty="0"/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ZoneTexte 40"/>
              <p:cNvSpPr txBox="1"/>
              <p:nvPr/>
            </p:nvSpPr>
            <p:spPr>
              <a:xfrm>
                <a:off x="1620792" y="1179737"/>
                <a:ext cx="702307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792" y="1179737"/>
                <a:ext cx="702307" cy="347146"/>
              </a:xfrm>
              <a:prstGeom prst="rect">
                <a:avLst/>
              </a:prstGeom>
              <a:blipFill rotWithShape="0">
                <a:blip r:embed="rId6"/>
                <a:stretch>
                  <a:fillRect l="-8696" t="-37500" r="-7826"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74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52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53" presetClass="entr" presetSubtype="52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52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53" presetClass="entr" presetSubtype="52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4" grpId="0" animBg="1"/>
      <p:bldP spid="36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BBD2F197-4237-610A-39EF-969CB11DD04B}"/>
              </a:ext>
            </a:extLst>
          </p:cNvPr>
          <p:cNvSpPr/>
          <p:nvPr/>
        </p:nvSpPr>
        <p:spPr>
          <a:xfrm>
            <a:off x="1369607" y="951891"/>
            <a:ext cx="5775225" cy="5760293"/>
          </a:xfrm>
          <a:prstGeom prst="ellipse">
            <a:avLst/>
          </a:prstGeom>
          <a:pattFill prst="pct25">
            <a:fgClr>
              <a:srgbClr val="C00000"/>
            </a:fgClr>
            <a:bgClr>
              <a:schemeClr val="bg1"/>
            </a:bgClr>
          </a:patt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3779838" y="3644900"/>
            <a:ext cx="719137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7200" b="1" dirty="0"/>
              <a:t>-</a:t>
            </a:r>
          </a:p>
        </p:txBody>
      </p:sp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4140200" y="981075"/>
            <a:ext cx="0" cy="2663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 flipH="1" flipV="1">
            <a:off x="4140200" y="4379913"/>
            <a:ext cx="0" cy="2232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 flipH="1" flipV="1">
            <a:off x="4500563" y="4178300"/>
            <a:ext cx="2232025" cy="11525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 flipH="1" flipV="1">
            <a:off x="4370388" y="4349750"/>
            <a:ext cx="1368425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 flipV="1">
            <a:off x="1389063" y="4005263"/>
            <a:ext cx="23764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>
            <a:off x="2339975" y="1743075"/>
            <a:ext cx="1512888" cy="2016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 flipH="1" flipV="1">
            <a:off x="4529138" y="4005263"/>
            <a:ext cx="25193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 flipV="1">
            <a:off x="2555875" y="4237038"/>
            <a:ext cx="1296988" cy="18716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 flipH="1">
            <a:off x="4384675" y="1774825"/>
            <a:ext cx="1655763" cy="19431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 flipH="1">
            <a:off x="4486275" y="2767013"/>
            <a:ext cx="2376488" cy="10810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 flipH="1">
            <a:off x="4225925" y="1196975"/>
            <a:ext cx="576263" cy="24479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2916238" y="1398588"/>
            <a:ext cx="1009650" cy="23034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>
            <a:off x="1562100" y="2924175"/>
            <a:ext cx="2233613" cy="9350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 flipH="1" flipV="1">
            <a:off x="4529138" y="4076700"/>
            <a:ext cx="2376487" cy="5762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 flipH="1" flipV="1">
            <a:off x="4456113" y="4264025"/>
            <a:ext cx="1873250" cy="15128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 flipV="1">
            <a:off x="4268788" y="4392613"/>
            <a:ext cx="719137" cy="21605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 flipV="1">
            <a:off x="3248025" y="4349750"/>
            <a:ext cx="720725" cy="2160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 flipV="1">
            <a:off x="1981200" y="4149725"/>
            <a:ext cx="1800225" cy="12239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 flipV="1">
            <a:off x="1533525" y="4062413"/>
            <a:ext cx="2233613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1474788" y="3573463"/>
            <a:ext cx="2305050" cy="3587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1863725" y="2363788"/>
            <a:ext cx="1944688" cy="14398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>
            <a:off x="3462338" y="1066800"/>
            <a:ext cx="576262" cy="25923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 flipH="1">
            <a:off x="4298950" y="1470025"/>
            <a:ext cx="1223963" cy="2232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 flipH="1">
            <a:off x="4529138" y="3400425"/>
            <a:ext cx="2447925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 flipH="1">
            <a:off x="4427538" y="2276475"/>
            <a:ext cx="2016125" cy="15128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Oval 35"/>
          <p:cNvSpPr>
            <a:spLocks noChangeArrowheads="1"/>
          </p:cNvSpPr>
          <p:nvPr/>
        </p:nvSpPr>
        <p:spPr bwMode="auto">
          <a:xfrm>
            <a:off x="6300788" y="2781300"/>
            <a:ext cx="360362" cy="3603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b="1" dirty="0"/>
              <a:t>+</a:t>
            </a: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 rot="-1452692">
            <a:off x="5439979" y="3116902"/>
            <a:ext cx="920057" cy="161748"/>
          </a:xfrm>
          <a:prstGeom prst="leftArrow">
            <a:avLst>
              <a:gd name="adj1" fmla="val 50000"/>
              <a:gd name="adj2" fmla="val 9354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Oval 53"/>
          <p:cNvSpPr>
            <a:spLocks noChangeArrowheads="1"/>
          </p:cNvSpPr>
          <p:nvPr/>
        </p:nvSpPr>
        <p:spPr bwMode="auto">
          <a:xfrm>
            <a:off x="1692275" y="2852738"/>
            <a:ext cx="360363" cy="3603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b="1"/>
              <a:t>-</a:t>
            </a:r>
          </a:p>
        </p:txBody>
      </p:sp>
      <p:sp>
        <p:nvSpPr>
          <p:cNvPr id="34" name="AutoShape 54"/>
          <p:cNvSpPr>
            <a:spLocks noChangeArrowheads="1"/>
          </p:cNvSpPr>
          <p:nvPr/>
        </p:nvSpPr>
        <p:spPr bwMode="auto">
          <a:xfrm rot="1418263" flipV="1">
            <a:off x="898071" y="2732252"/>
            <a:ext cx="836029" cy="163854"/>
          </a:xfrm>
          <a:prstGeom prst="leftArrow">
            <a:avLst>
              <a:gd name="adj1" fmla="val 50000"/>
              <a:gd name="adj2" fmla="val 78958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ZoneTexte 34"/>
              <p:cNvSpPr txBox="1"/>
              <p:nvPr/>
            </p:nvSpPr>
            <p:spPr>
              <a:xfrm>
                <a:off x="6776565" y="2460676"/>
                <a:ext cx="1230272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565" y="2460676"/>
                <a:ext cx="1230272" cy="345159"/>
              </a:xfrm>
              <a:prstGeom prst="rect">
                <a:avLst/>
              </a:prstGeom>
              <a:blipFill rotWithShape="0">
                <a:blip r:embed="rId4"/>
                <a:stretch>
                  <a:fillRect l="-4975" r="-4975" b="-23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ZoneTexte 35"/>
              <p:cNvSpPr txBox="1"/>
              <p:nvPr/>
            </p:nvSpPr>
            <p:spPr>
              <a:xfrm>
                <a:off x="520741" y="2119213"/>
                <a:ext cx="1230272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sz="20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41" y="2119213"/>
                <a:ext cx="1230272" cy="345159"/>
              </a:xfrm>
              <a:prstGeom prst="rect">
                <a:avLst/>
              </a:prstGeom>
              <a:blipFill rotWithShape="0">
                <a:blip r:embed="rId5"/>
                <a:stretch>
                  <a:fillRect l="-4455" r="-4950" b="-23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746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52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ntr" presetSubtype="52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53" presetClass="entr" presetSubtype="52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53" presetClass="entr" presetSubtype="52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8" name="Groupe 57"/>
          <p:cNvGrpSpPr/>
          <p:nvPr/>
        </p:nvGrpSpPr>
        <p:grpSpPr>
          <a:xfrm>
            <a:off x="8061420" y="2222073"/>
            <a:ext cx="873249" cy="787655"/>
            <a:chOff x="8061420" y="2222073"/>
            <a:chExt cx="873249" cy="787655"/>
          </a:xfrm>
        </p:grpSpPr>
        <p:cxnSp>
          <p:nvCxnSpPr>
            <p:cNvPr id="50" name="Connecteur droit avec flèche 49"/>
            <p:cNvCxnSpPr/>
            <p:nvPr/>
          </p:nvCxnSpPr>
          <p:spPr>
            <a:xfrm flipV="1">
              <a:off x="8061420" y="2594448"/>
              <a:ext cx="694492" cy="415280"/>
            </a:xfrm>
            <a:prstGeom prst="straightConnector1">
              <a:avLst/>
            </a:prstGeom>
            <a:ln w="15875">
              <a:solidFill>
                <a:schemeClr val="accent5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4" name="ZoneTexte 53"/>
                <p:cNvSpPr txBox="1"/>
                <p:nvPr/>
              </p:nvSpPr>
              <p:spPr>
                <a:xfrm>
                  <a:off x="8628431" y="2222073"/>
                  <a:ext cx="306238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4" name="ZoneText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8431" y="2222073"/>
                  <a:ext cx="306238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647" r="-1961" b="-12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8" name="Connecteur droit avec flèche 47"/>
          <p:cNvCxnSpPr/>
          <p:nvPr/>
        </p:nvCxnSpPr>
        <p:spPr>
          <a:xfrm flipV="1">
            <a:off x="8092161" y="2918395"/>
            <a:ext cx="645615" cy="72079"/>
          </a:xfrm>
          <a:prstGeom prst="straightConnector1">
            <a:avLst/>
          </a:prstGeom>
          <a:ln w="15875">
            <a:solidFill>
              <a:srgbClr val="1F0EF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ZoneTexte 52"/>
              <p:cNvSpPr txBox="1"/>
              <p:nvPr/>
            </p:nvSpPr>
            <p:spPr>
              <a:xfrm>
                <a:off x="8786653" y="2678867"/>
                <a:ext cx="29213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1F0EF8"/>
                  </a:solidFill>
                </a:endParaRPr>
              </a:p>
            </p:txBody>
          </p:sp>
        </mc:Choice>
        <mc:Fallback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653" y="2678867"/>
                <a:ext cx="292131" cy="310598"/>
              </a:xfrm>
              <a:prstGeom prst="rect">
                <a:avLst/>
              </a:prstGeom>
              <a:blipFill rotWithShape="0">
                <a:blip r:embed="rId4"/>
                <a:stretch>
                  <a:fillRect l="-16667" r="-10417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avec flèche 46"/>
          <p:cNvCxnSpPr/>
          <p:nvPr/>
        </p:nvCxnSpPr>
        <p:spPr>
          <a:xfrm>
            <a:off x="8072479" y="2987276"/>
            <a:ext cx="622856" cy="84229"/>
          </a:xfrm>
          <a:prstGeom prst="straightConnector1">
            <a:avLst/>
          </a:prstGeom>
          <a:ln w="15875">
            <a:solidFill>
              <a:srgbClr val="00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ZoneTexte 51"/>
              <p:cNvSpPr txBox="1"/>
              <p:nvPr/>
            </p:nvSpPr>
            <p:spPr>
              <a:xfrm>
                <a:off x="8737776" y="2981344"/>
                <a:ext cx="29213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776" y="2981344"/>
                <a:ext cx="292131" cy="310598"/>
              </a:xfrm>
              <a:prstGeom prst="rect">
                <a:avLst/>
              </a:prstGeom>
              <a:blipFill rotWithShape="0">
                <a:blip r:embed="rId5"/>
                <a:stretch>
                  <a:fillRect l="-16667" r="-10417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avec flèche 39"/>
          <p:cNvCxnSpPr/>
          <p:nvPr/>
        </p:nvCxnSpPr>
        <p:spPr>
          <a:xfrm>
            <a:off x="8129658" y="3002141"/>
            <a:ext cx="558016" cy="212618"/>
          </a:xfrm>
          <a:prstGeom prst="straightConnector1">
            <a:avLst/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ZoneTexte 45"/>
              <p:cNvSpPr txBox="1"/>
              <p:nvPr/>
            </p:nvSpPr>
            <p:spPr>
              <a:xfrm>
                <a:off x="8469102" y="3226426"/>
                <a:ext cx="28681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102" y="3226426"/>
                <a:ext cx="286810" cy="310598"/>
              </a:xfrm>
              <a:prstGeom prst="rect">
                <a:avLst/>
              </a:prstGeom>
              <a:blipFill rotWithShape="0">
                <a:blip r:embed="rId6"/>
                <a:stretch>
                  <a:fillRect l="-19149" r="-8511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467544" y="830476"/>
            <a:ext cx="601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/>
              <a:t>A field created by a set of</a:t>
            </a:r>
            <a:r>
              <a:rPr lang="fr-FR" b="1" i="1" u="sng" dirty="0"/>
              <a:t>charges - Principe of superposition</a:t>
            </a:r>
            <a:r>
              <a:rPr lang="fr-FR" b="1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ZoneTexte 32"/>
              <p:cNvSpPr txBox="1"/>
              <p:nvPr/>
            </p:nvSpPr>
            <p:spPr>
              <a:xfrm>
                <a:off x="234564" y="2539918"/>
                <a:ext cx="3851375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4" y="2539918"/>
                <a:ext cx="3851375" cy="5727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e 61"/>
          <p:cNvGrpSpPr/>
          <p:nvPr/>
        </p:nvGrpSpPr>
        <p:grpSpPr>
          <a:xfrm>
            <a:off x="4702515" y="1380203"/>
            <a:ext cx="3553243" cy="3886249"/>
            <a:chOff x="4702515" y="1380203"/>
            <a:chExt cx="3553243" cy="3886249"/>
          </a:xfrm>
        </p:grpSpPr>
        <p:grpSp>
          <p:nvGrpSpPr>
            <p:cNvPr id="59" name="Groupe 58"/>
            <p:cNvGrpSpPr/>
            <p:nvPr/>
          </p:nvGrpSpPr>
          <p:grpSpPr>
            <a:xfrm>
              <a:off x="4702515" y="1380203"/>
              <a:ext cx="3553243" cy="3886249"/>
              <a:chOff x="4702515" y="1380203"/>
              <a:chExt cx="3553243" cy="3886249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5220071" y="2544489"/>
                <a:ext cx="2934742" cy="463509"/>
                <a:chOff x="5220071" y="2544489"/>
                <a:chExt cx="2934742" cy="463509"/>
              </a:xfrm>
            </p:grpSpPr>
            <p:cxnSp>
              <p:nvCxnSpPr>
                <p:cNvPr id="13" name="Connecteur droit 12"/>
                <p:cNvCxnSpPr>
                  <a:stCxn id="16" idx="2"/>
                </p:cNvCxnSpPr>
                <p:nvPr/>
              </p:nvCxnSpPr>
              <p:spPr>
                <a:xfrm>
                  <a:off x="5220071" y="2544489"/>
                  <a:ext cx="2934742" cy="4635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avec flèche 24"/>
                <p:cNvCxnSpPr/>
                <p:nvPr/>
              </p:nvCxnSpPr>
              <p:spPr>
                <a:xfrm>
                  <a:off x="5472930" y="2592262"/>
                  <a:ext cx="346827" cy="6356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e 3"/>
              <p:cNvGrpSpPr/>
              <p:nvPr/>
            </p:nvGrpSpPr>
            <p:grpSpPr>
              <a:xfrm flipV="1">
                <a:off x="5369740" y="3007998"/>
                <a:ext cx="2728531" cy="1645138"/>
                <a:chOff x="5346499" y="1827928"/>
                <a:chExt cx="2808314" cy="1180070"/>
              </a:xfrm>
            </p:grpSpPr>
            <p:cxnSp>
              <p:nvCxnSpPr>
                <p:cNvPr id="5" name="Connecteur droit 4"/>
                <p:cNvCxnSpPr/>
                <p:nvPr/>
              </p:nvCxnSpPr>
              <p:spPr>
                <a:xfrm>
                  <a:off x="5346499" y="1827928"/>
                  <a:ext cx="2808314" cy="11800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Connecteur droit avec flèche 5"/>
                <p:cNvCxnSpPr/>
                <p:nvPr/>
              </p:nvCxnSpPr>
              <p:spPr>
                <a:xfrm>
                  <a:off x="5392547" y="1848025"/>
                  <a:ext cx="397066" cy="1685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e 6"/>
              <p:cNvGrpSpPr/>
              <p:nvPr/>
            </p:nvGrpSpPr>
            <p:grpSpPr>
              <a:xfrm flipV="1">
                <a:off x="5326987" y="2996952"/>
                <a:ext cx="2771284" cy="283945"/>
                <a:chOff x="5346499" y="1827928"/>
                <a:chExt cx="2808314" cy="1180070"/>
              </a:xfrm>
            </p:grpSpPr>
            <p:cxnSp>
              <p:nvCxnSpPr>
                <p:cNvPr id="8" name="Connecteur droit 7"/>
                <p:cNvCxnSpPr/>
                <p:nvPr/>
              </p:nvCxnSpPr>
              <p:spPr>
                <a:xfrm>
                  <a:off x="5346499" y="1827928"/>
                  <a:ext cx="2808314" cy="11800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avec flèche 8"/>
                <p:cNvCxnSpPr/>
                <p:nvPr/>
              </p:nvCxnSpPr>
              <p:spPr>
                <a:xfrm>
                  <a:off x="5392547" y="1848025"/>
                  <a:ext cx="397066" cy="1685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e 9"/>
              <p:cNvGrpSpPr/>
              <p:nvPr/>
            </p:nvGrpSpPr>
            <p:grpSpPr>
              <a:xfrm>
                <a:off x="5346499" y="1827928"/>
                <a:ext cx="2808314" cy="1180070"/>
                <a:chOff x="5346499" y="1827928"/>
                <a:chExt cx="2808314" cy="1180070"/>
              </a:xfrm>
            </p:grpSpPr>
            <p:cxnSp>
              <p:nvCxnSpPr>
                <p:cNvPr id="11" name="Connecteur droit 10"/>
                <p:cNvCxnSpPr/>
                <p:nvPr/>
              </p:nvCxnSpPr>
              <p:spPr>
                <a:xfrm>
                  <a:off x="5346499" y="1827928"/>
                  <a:ext cx="2808314" cy="11800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avec flèche 11"/>
                <p:cNvCxnSpPr/>
                <p:nvPr/>
              </p:nvCxnSpPr>
              <p:spPr>
                <a:xfrm>
                  <a:off x="5392547" y="1848025"/>
                  <a:ext cx="397066" cy="1685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5"/>
              <p:cNvSpPr>
                <a:spLocks noChangeArrowheads="1"/>
              </p:cNvSpPr>
              <p:nvPr/>
            </p:nvSpPr>
            <p:spPr bwMode="auto">
              <a:xfrm>
                <a:off x="5220072" y="1700808"/>
                <a:ext cx="252859" cy="25424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5220071" y="2417368"/>
                <a:ext cx="252859" cy="25424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220071" y="3164822"/>
                <a:ext cx="252859" cy="25424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" name="Oval 5"/>
              <p:cNvSpPr>
                <a:spLocks noChangeArrowheads="1"/>
              </p:cNvSpPr>
              <p:nvPr/>
            </p:nvSpPr>
            <p:spPr bwMode="auto">
              <a:xfrm>
                <a:off x="5220070" y="4509120"/>
                <a:ext cx="252859" cy="25424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8040259" y="2940254"/>
                <a:ext cx="89399" cy="11607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dirty="0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8307" y="1380203"/>
                    <a:ext cx="9116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fr-FR" dirty="0">
                      <a:latin typeface="Segoe Print" pitchFamily="2" charset="0"/>
                    </a:endParaRPr>
                  </a:p>
                </p:txBody>
              </p:sp>
            </mc:Choice>
            <mc:Fallback>
              <p:sp>
                <p:nvSpPr>
                  <p:cNvPr id="20" name="Text 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38307" y="1380203"/>
                    <a:ext cx="911660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3279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7869114" y="2539387"/>
                <a:ext cx="3866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fr-FR" b="1" i="1" dirty="0">
                    <a:latin typeface="+mn-lt"/>
                  </a:rPr>
                  <a:t>M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6568178" y="2041258"/>
                    <a:ext cx="23852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9" name="ZoneTexte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8178" y="2041258"/>
                    <a:ext cx="238527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5000" r="-7500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6401930" y="2420996"/>
                    <a:ext cx="24384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30" name="ZoneTexte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1930" y="2420996"/>
                    <a:ext cx="243848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5000" r="-1000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6333622" y="2834166"/>
                    <a:ext cx="24384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31" name="ZoneTexte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3622" y="2834166"/>
                    <a:ext cx="243848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5000" r="-7500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6415918" y="3600331"/>
                    <a:ext cx="24500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32" name="ZoneTexte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5918" y="3600331"/>
                    <a:ext cx="245003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4634" r="-243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2515" y="2091188"/>
                    <a:ext cx="92230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fr-FR" dirty="0">
                      <a:latin typeface="Segoe Print" pitchFamily="2" charset="0"/>
                    </a:endParaRPr>
                  </a:p>
                </p:txBody>
              </p:sp>
            </mc:Choice>
            <mc:Fallback>
              <p:sp>
                <p:nvSpPr>
                  <p:cNvPr id="34" name="Text 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02515" y="2091188"/>
                    <a:ext cx="922304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3279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9923" y="2802610"/>
                    <a:ext cx="92230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fr-FR" dirty="0">
                      <a:latin typeface="Segoe Print" pitchFamily="2" charset="0"/>
                    </a:endParaRPr>
                  </a:p>
                </p:txBody>
              </p:sp>
            </mc:Choice>
            <mc:Fallback>
              <p:sp>
                <p:nvSpPr>
                  <p:cNvPr id="35" name="Text 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29923" y="2802610"/>
                    <a:ext cx="922304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3333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6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8650" y="4897120"/>
                    <a:ext cx="930255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fr-FR" dirty="0">
                      <a:latin typeface="Segoe Print" pitchFamily="2" charset="0"/>
                    </a:endParaRPr>
                  </a:p>
                </p:txBody>
              </p:sp>
            </mc:Choice>
            <mc:Fallback>
              <p:sp>
                <p:nvSpPr>
                  <p:cNvPr id="36" name="Text 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58650" y="4897120"/>
                    <a:ext cx="930255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3279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6" name="ZoneTexte 25"/>
                <p:cNvSpPr txBox="1"/>
                <p:nvPr/>
              </p:nvSpPr>
              <p:spPr>
                <a:xfrm>
                  <a:off x="5547698" y="1621167"/>
                  <a:ext cx="2879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698" y="1621167"/>
                  <a:ext cx="287963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2766" r="-8511" b="-1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5492442" y="2318707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7" name="ZoneText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442" y="2318707"/>
                  <a:ext cx="293285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2500" r="-6250" b="-152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5358380" y="4204258"/>
                  <a:ext cx="3073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8380" y="4204258"/>
                  <a:ext cx="307392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2000" r="-2000" b="-111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5512076" y="3302114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076" y="3302114"/>
                  <a:ext cx="293285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2500" r="-8333" b="-1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Rectangle 38"/>
              <p:cNvSpPr/>
              <p:nvPr/>
            </p:nvSpPr>
            <p:spPr>
              <a:xfrm>
                <a:off x="1187624" y="3543003"/>
                <a:ext cx="2257862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nary>
                        <m:naryPr>
                          <m:chr m:val="∑"/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43003"/>
                <a:ext cx="2257862" cy="8485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271686" y="4527788"/>
            <a:ext cx="287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other hand, we have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ZoneTexte 41"/>
              <p:cNvSpPr txBox="1"/>
              <p:nvPr/>
            </p:nvSpPr>
            <p:spPr>
              <a:xfrm>
                <a:off x="476487" y="5127952"/>
                <a:ext cx="1151982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87" y="5127952"/>
                <a:ext cx="1151982" cy="332848"/>
              </a:xfrm>
              <a:prstGeom prst="rect">
                <a:avLst/>
              </a:prstGeom>
              <a:blipFill rotWithShape="0">
                <a:blip r:embed="rId21"/>
                <a:stretch>
                  <a:fillRect l="-2646"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ZoneTexte 42"/>
              <p:cNvSpPr txBox="1"/>
              <p:nvPr/>
            </p:nvSpPr>
            <p:spPr>
              <a:xfrm>
                <a:off x="467544" y="5806718"/>
                <a:ext cx="1201419" cy="703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6718"/>
                <a:ext cx="1201419" cy="70397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Rectangle 43"/>
              <p:cNvSpPr/>
              <p:nvPr/>
            </p:nvSpPr>
            <p:spPr>
              <a:xfrm>
                <a:off x="2352779" y="5368008"/>
                <a:ext cx="3226524" cy="883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fr-FR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nary>
                        <m:naryPr>
                          <m:chr m:val="∑"/>
                          <m:ctrlP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fr-FR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fr-FR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FR" b="1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b="1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1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𝑷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b="1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fr-FR" b="1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𝑴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fr-FR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779" y="5368008"/>
                <a:ext cx="3226524" cy="88338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ZoneTexte 60"/>
              <p:cNvSpPr txBox="1"/>
              <p:nvPr/>
            </p:nvSpPr>
            <p:spPr>
              <a:xfrm>
                <a:off x="247515" y="1943937"/>
                <a:ext cx="382547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)+…+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15" y="1943937"/>
                <a:ext cx="3825471" cy="310598"/>
              </a:xfrm>
              <a:prstGeom prst="rect">
                <a:avLst/>
              </a:prstGeom>
              <a:blipFill rotWithShape="0">
                <a:blip r:embed="rId24"/>
                <a:stretch>
                  <a:fillRect l="-1116" r="-1914" b="-31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101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46" grpId="0" animBg="1"/>
      <p:bldP spid="14" grpId="0"/>
      <p:bldP spid="33" grpId="0" animBg="1"/>
      <p:bldP spid="39" grpId="0" animBg="1"/>
      <p:bldP spid="41" grpId="0"/>
      <p:bldP spid="42" grpId="0" animBg="1"/>
      <p:bldP spid="43" grpId="0" animBg="1"/>
      <p:bldP spid="44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79512" y="447243"/>
            <a:ext cx="105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Example:</a:t>
            </a:r>
            <a:endParaRPr lang="fr-FR" b="1" i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251520" y="764704"/>
                <a:ext cx="9001000" cy="1331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Four point charges are placed at the vertices ABCD of a square with side a = 1 m, and center O which present the origin of an orthonormal coordinate system </a:t>
                </a:r>
                <a14:m>
                  <m:oMath xmlns:m="http://schemas.openxmlformats.org/officeDocument/2006/math">
                    <m:r>
                      <a:rPr lang="fr-FR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𝑂𝑥𝑦</m:t>
                    </m:r>
                    <m:r>
                      <a:rPr lang="fr-FR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of unit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fr-FR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/>
                </a:r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We</a:t>
                </a:r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/>
                </a:r>
                <a:r>
                  <a:rPr lang="fr-FR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give</a:t>
                </a:r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 </a:t>
                </a:r>
                <a:r>
                  <a:rPr lang="fr-FR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q</a:t>
                </a:r>
                <a:r>
                  <a:rPr lang="fr-FR" sz="11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 </a:t>
                </a:r>
                <a:r>
                  <a:rPr lang="fr-FR" dirty="0">
                    <a:solidFill>
                      <a:srgbClr val="000000"/>
                    </a:solidFill>
                    <a:latin typeface="Arial Unicode MS" panose="020B0604020202020204" pitchFamily="34" charset="-128"/>
                  </a:rPr>
                  <a:t>= </a:t>
                </a:r>
                <a:r>
                  <a:rPr lang="fr-FR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q </a:t>
                </a:r>
                <a:r>
                  <a:rPr lang="fr-FR" dirty="0">
                    <a:solidFill>
                      <a:srgbClr val="000000"/>
                    </a:solidFill>
                    <a:latin typeface="Arial Unicode MS" panose="020B0604020202020204" pitchFamily="34" charset="-128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fr-FR" sz="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/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C, </a:t>
                </a:r>
                <a:r>
                  <a:rPr lang="fr-FR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q</a:t>
                </a:r>
                <a:r>
                  <a:rPr lang="fr-FR" sz="11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 </a:t>
                </a:r>
                <a:r>
                  <a:rPr lang="fr-FR" dirty="0">
                    <a:solidFill>
                      <a:srgbClr val="000000"/>
                    </a:solidFill>
                    <a:latin typeface="Arial Unicode MS" panose="020B0604020202020204" pitchFamily="34" charset="-128"/>
                  </a:rPr>
                  <a:t>= −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fr-FR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q, q</a:t>
                </a:r>
                <a:r>
                  <a:rPr lang="fr-FR" sz="11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 </a:t>
                </a:r>
                <a:r>
                  <a:rPr lang="fr-FR" dirty="0">
                    <a:solidFill>
                      <a:srgbClr val="000000"/>
                    </a:solidFill>
                    <a:latin typeface="Arial Unicode MS" panose="020B0604020202020204" pitchFamily="34" charset="-128"/>
                  </a:rPr>
                  <a:t>=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fr-FR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q, q</a:t>
                </a:r>
                <a:r>
                  <a:rPr lang="fr-FR" sz="11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 </a:t>
                </a:r>
                <a:r>
                  <a:rPr lang="fr-FR" dirty="0">
                    <a:solidFill>
                      <a:srgbClr val="000000"/>
                    </a:solidFill>
                    <a:latin typeface="Arial Unicode MS" panose="020B0604020202020204" pitchFamily="34" charset="-128"/>
                  </a:rPr>
                  <a:t>= −</a:t>
                </a:r>
                <a:r>
                  <a:rPr lang="fr-FR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q. </a:t>
                </a:r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Determining the Electric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9001000" cy="1331839"/>
              </a:xfrm>
              <a:prstGeom prst="rect">
                <a:avLst/>
              </a:prstGeom>
              <a:blipFill>
                <a:blip r:embed="rId3"/>
                <a:stretch>
                  <a:fillRect l="-542" r="-68" b="-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6226206" y="2204864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206" y="2204864"/>
                <a:ext cx="576064" cy="576064"/>
              </a:xfrm>
              <a:prstGeom prst="rect">
                <a:avLst/>
              </a:prstGeom>
              <a:blipFill rotWithShape="0">
                <a:blip r:embed="rId4"/>
                <a:stretch>
                  <a:fillRect l="-16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8028384" y="2204864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204864"/>
                <a:ext cx="576064" cy="576064"/>
              </a:xfrm>
              <a:prstGeom prst="rect">
                <a:avLst/>
              </a:prstGeom>
              <a:blipFill rotWithShape="0">
                <a:blip r:embed="rId5"/>
                <a:stretch>
                  <a:fillRect l="-191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8024483" y="4509120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483" y="4509120"/>
                <a:ext cx="576064" cy="576064"/>
              </a:xfrm>
              <a:prstGeom prst="rect">
                <a:avLst/>
              </a:prstGeom>
              <a:blipFill rotWithShape="0">
                <a:blip r:embed="rId6"/>
                <a:stretch>
                  <a:fillRect l="-16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6156176" y="4437112"/>
                <a:ext cx="576064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437112"/>
                <a:ext cx="576064" cy="576064"/>
              </a:xfrm>
              <a:prstGeom prst="rect">
                <a:avLst/>
              </a:prstGeom>
              <a:blipFill rotWithShape="0">
                <a:blip r:embed="rId7"/>
                <a:stretch>
                  <a:fillRect l="-191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/>
          <p:cNvSpPr txBox="1"/>
          <p:nvPr/>
        </p:nvSpPr>
        <p:spPr>
          <a:xfrm>
            <a:off x="298100" y="215033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Solution: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ZoneTexte 28"/>
              <p:cNvSpPr txBox="1"/>
              <p:nvPr/>
            </p:nvSpPr>
            <p:spPr>
              <a:xfrm>
                <a:off x="293583" y="2665949"/>
                <a:ext cx="4519580" cy="3420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3" y="2665949"/>
                <a:ext cx="4519580" cy="342017"/>
              </a:xfrm>
              <a:prstGeom prst="rect">
                <a:avLst/>
              </a:prstGeom>
              <a:blipFill rotWithShape="0">
                <a:blip r:embed="rId8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32"/>
          <p:cNvCxnSpPr/>
          <p:nvPr/>
        </p:nvCxnSpPr>
        <p:spPr>
          <a:xfrm flipH="1">
            <a:off x="6483065" y="2766122"/>
            <a:ext cx="1800200" cy="172819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5972689" y="1988840"/>
            <a:ext cx="2833586" cy="2994724"/>
            <a:chOff x="5972689" y="1988840"/>
            <a:chExt cx="2833586" cy="2994724"/>
          </a:xfrm>
        </p:grpSpPr>
        <p:grpSp>
          <p:nvGrpSpPr>
            <p:cNvPr id="2" name="Groupe 1"/>
            <p:cNvGrpSpPr/>
            <p:nvPr/>
          </p:nvGrpSpPr>
          <p:grpSpPr>
            <a:xfrm>
              <a:off x="5972689" y="1988840"/>
              <a:ext cx="2833586" cy="2994724"/>
              <a:chOff x="5972689" y="1988840"/>
              <a:chExt cx="2833586" cy="2994724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6215815" y="2204864"/>
                <a:ext cx="2314647" cy="2454248"/>
                <a:chOff x="6012160" y="2558928"/>
                <a:chExt cx="2314647" cy="2454248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279410" y="3120186"/>
                  <a:ext cx="1800200" cy="17281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3" name="Groupe 12"/>
                <p:cNvGrpSpPr/>
                <p:nvPr/>
              </p:nvGrpSpPr>
              <p:grpSpPr>
                <a:xfrm>
                  <a:off x="6012160" y="2558928"/>
                  <a:ext cx="2314647" cy="2454248"/>
                  <a:chOff x="6012160" y="2558928"/>
                  <a:chExt cx="2808312" cy="2742280"/>
                </a:xfrm>
              </p:grpSpPr>
              <p:cxnSp>
                <p:nvCxnSpPr>
                  <p:cNvPr id="10" name="Connecteur droit avec flèche 9"/>
                  <p:cNvCxnSpPr/>
                  <p:nvPr/>
                </p:nvCxnSpPr>
                <p:spPr>
                  <a:xfrm>
                    <a:off x="6012160" y="4149080"/>
                    <a:ext cx="2808312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Connecteur droit avec flèche 11"/>
                  <p:cNvCxnSpPr/>
                  <p:nvPr/>
                </p:nvCxnSpPr>
                <p:spPr>
                  <a:xfrm>
                    <a:off x="7416316" y="2558928"/>
                    <a:ext cx="0" cy="274228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stealth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Connecteur droit avec flèche 14"/>
                <p:cNvCxnSpPr/>
                <p:nvPr/>
              </p:nvCxnSpPr>
              <p:spPr>
                <a:xfrm>
                  <a:off x="7164288" y="3984282"/>
                  <a:ext cx="360040" cy="0"/>
                </a:xfrm>
                <a:prstGeom prst="straightConnector1">
                  <a:avLst/>
                </a:prstGeom>
                <a:ln w="15875">
                  <a:solidFill>
                    <a:srgbClr val="C00000"/>
                  </a:solidFill>
                  <a:headEnd type="none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avec flèche 16"/>
                <p:cNvCxnSpPr/>
                <p:nvPr/>
              </p:nvCxnSpPr>
              <p:spPr>
                <a:xfrm flipV="1">
                  <a:off x="7169484" y="3562625"/>
                  <a:ext cx="0" cy="409044"/>
                </a:xfrm>
                <a:prstGeom prst="straightConnector1">
                  <a:avLst/>
                </a:prstGeom>
                <a:ln w="15875">
                  <a:solidFill>
                    <a:srgbClr val="C00000"/>
                  </a:solidFill>
                  <a:headEnd type="none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8230211" y="3476769"/>
                    <a:ext cx="576064" cy="5760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0211" y="3476769"/>
                    <a:ext cx="576064" cy="57606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7329110" y="1988840"/>
                    <a:ext cx="576064" cy="5760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29110" y="1988840"/>
                    <a:ext cx="576064" cy="57606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6872050" y="3230176"/>
                    <a:ext cx="576064" cy="5760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2050" y="3230176"/>
                    <a:ext cx="576064" cy="576064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5972689" y="3454518"/>
                    <a:ext cx="576064" cy="5760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2689" y="3454518"/>
                    <a:ext cx="576064" cy="57606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7254287" y="4407500"/>
                    <a:ext cx="576064" cy="5760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4287" y="4407500"/>
                    <a:ext cx="576064" cy="57606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1" name="Connecteur droit 30"/>
            <p:cNvCxnSpPr/>
            <p:nvPr/>
          </p:nvCxnSpPr>
          <p:spPr>
            <a:xfrm>
              <a:off x="6483065" y="2766122"/>
              <a:ext cx="1800200" cy="172819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7637048" y="3362493"/>
                  <a:ext cx="1277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fr-FR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7048" y="3362493"/>
                  <a:ext cx="127791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76190" t="-48889" r="-119048" b="-88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7393997" y="3005376"/>
                  <a:ext cx="1384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fr-FR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5" name="ZoneText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3997" y="3005376"/>
                  <a:ext cx="13849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60870" t="-46667" r="-117391" b="-2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Connecteur droit avec flèche 36"/>
          <p:cNvCxnSpPr/>
          <p:nvPr/>
        </p:nvCxnSpPr>
        <p:spPr>
          <a:xfrm>
            <a:off x="7367943" y="3627996"/>
            <a:ext cx="312218" cy="277244"/>
          </a:xfrm>
          <a:prstGeom prst="straightConnector1">
            <a:avLst/>
          </a:prstGeom>
          <a:ln w="19050">
            <a:solidFill>
              <a:srgbClr val="1F0EF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Rectangle 37"/>
              <p:cNvSpPr/>
              <p:nvPr/>
            </p:nvSpPr>
            <p:spPr>
              <a:xfrm>
                <a:off x="7296905" y="3762415"/>
                <a:ext cx="566309" cy="4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dirty="0">
                  <a:solidFill>
                    <a:srgbClr val="1F0EF8"/>
                  </a:solidFill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905" y="3762415"/>
                <a:ext cx="566309" cy="433067"/>
              </a:xfrm>
              <a:prstGeom prst="rect">
                <a:avLst/>
              </a:prstGeom>
              <a:blipFill rotWithShape="0">
                <a:blip r:embed="rId16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avec flèche 39"/>
          <p:cNvCxnSpPr/>
          <p:nvPr/>
        </p:nvCxnSpPr>
        <p:spPr>
          <a:xfrm flipV="1">
            <a:off x="7367943" y="3179199"/>
            <a:ext cx="495271" cy="469579"/>
          </a:xfrm>
          <a:prstGeom prst="straightConnector1">
            <a:avLst/>
          </a:prstGeom>
          <a:ln w="22225">
            <a:solidFill>
              <a:srgbClr val="00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Rectangle 40"/>
              <p:cNvSpPr/>
              <p:nvPr/>
            </p:nvSpPr>
            <p:spPr>
              <a:xfrm>
                <a:off x="7746206" y="3094796"/>
                <a:ext cx="566309" cy="4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206" y="3094796"/>
                <a:ext cx="566309" cy="433067"/>
              </a:xfrm>
              <a:prstGeom prst="rect">
                <a:avLst/>
              </a:prstGeom>
              <a:blipFill rotWithShape="0">
                <a:blip r:embed="rId1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avec flèche 42"/>
          <p:cNvCxnSpPr/>
          <p:nvPr/>
        </p:nvCxnSpPr>
        <p:spPr>
          <a:xfrm flipH="1" flipV="1">
            <a:off x="6906520" y="3167042"/>
            <a:ext cx="461424" cy="460954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7083361" y="3627440"/>
            <a:ext cx="300537" cy="318291"/>
          </a:xfrm>
          <a:prstGeom prst="straightConnector1">
            <a:avLst/>
          </a:prstGeom>
          <a:ln w="25400">
            <a:solidFill>
              <a:srgbClr val="FF00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Rectangle 48"/>
              <p:cNvSpPr/>
              <p:nvPr/>
            </p:nvSpPr>
            <p:spPr>
              <a:xfrm>
                <a:off x="6571153" y="3011850"/>
                <a:ext cx="566309" cy="43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153" y="3011850"/>
                <a:ext cx="566309" cy="434350"/>
              </a:xfrm>
              <a:prstGeom prst="rect">
                <a:avLst/>
              </a:prstGeom>
              <a:blipFill rotWithShape="0">
                <a:blip r:embed="rId1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Rectangle 49"/>
              <p:cNvSpPr/>
              <p:nvPr/>
            </p:nvSpPr>
            <p:spPr>
              <a:xfrm>
                <a:off x="6620845" y="3565282"/>
                <a:ext cx="590739" cy="434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1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45" y="3565282"/>
                <a:ext cx="590739" cy="434286"/>
              </a:xfrm>
              <a:prstGeom prst="rect">
                <a:avLst/>
              </a:prstGeom>
              <a:blipFill rotWithShape="0">
                <a:blip r:embed="rId19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ZoneTexte 50"/>
              <p:cNvSpPr txBox="1"/>
              <p:nvPr/>
            </p:nvSpPr>
            <p:spPr>
              <a:xfrm>
                <a:off x="311308" y="3220436"/>
                <a:ext cx="2868991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fr-FR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08" y="3220436"/>
                <a:ext cx="2868991" cy="418448"/>
              </a:xfrm>
              <a:prstGeom prst="rect">
                <a:avLst/>
              </a:prstGeom>
              <a:blipFill rotWithShape="0">
                <a:blip r:embed="rId20"/>
                <a:stretch>
                  <a:fillRect l="-1062" r="-11253" b="-15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ZoneTexte 51"/>
              <p:cNvSpPr txBox="1"/>
              <p:nvPr/>
            </p:nvSpPr>
            <p:spPr>
              <a:xfrm>
                <a:off x="337729" y="3861718"/>
                <a:ext cx="2868991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fr-F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29" y="3861718"/>
                <a:ext cx="2868991" cy="418448"/>
              </a:xfrm>
              <a:prstGeom prst="rect">
                <a:avLst/>
              </a:prstGeom>
              <a:blipFill rotWithShape="0">
                <a:blip r:embed="rId21"/>
                <a:stretch>
                  <a:fillRect l="-1062" r="-11253" b="-15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ZoneTexte 52"/>
              <p:cNvSpPr txBox="1"/>
              <p:nvPr/>
            </p:nvSpPr>
            <p:spPr>
              <a:xfrm>
                <a:off x="334624" y="4570756"/>
                <a:ext cx="3022879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fr-F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24" y="4570756"/>
                <a:ext cx="3022879" cy="418448"/>
              </a:xfrm>
              <a:prstGeom prst="rect">
                <a:avLst/>
              </a:prstGeom>
              <a:blipFill rotWithShape="0">
                <a:blip r:embed="rId22"/>
                <a:stretch>
                  <a:fillRect l="-1210" t="-1471" r="-10484" b="-16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ZoneTexte 53"/>
              <p:cNvSpPr txBox="1"/>
              <p:nvPr/>
            </p:nvSpPr>
            <p:spPr>
              <a:xfrm>
                <a:off x="334624" y="5365297"/>
                <a:ext cx="3022879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fr-FR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24" y="5365297"/>
                <a:ext cx="3022879" cy="418448"/>
              </a:xfrm>
              <a:prstGeom prst="rect">
                <a:avLst/>
              </a:prstGeom>
              <a:blipFill rotWithShape="0">
                <a:blip r:embed="rId23"/>
                <a:stretch>
                  <a:fillRect l="-1210" r="-10484" b="-15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ZoneTexte 54"/>
          <p:cNvSpPr txBox="1"/>
          <p:nvPr/>
        </p:nvSpPr>
        <p:spPr>
          <a:xfrm>
            <a:off x="1341976" y="2164569"/>
            <a:ext cx="406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principle of superposition is applied: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3108657" y="3076420"/>
                <a:ext cx="1895391" cy="675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𝑘𝑞</m:t>
                          </m:r>
                        </m:num>
                        <m:den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657" y="3076420"/>
                <a:ext cx="1895391" cy="67531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3210868" y="3748262"/>
                <a:ext cx="2009204" cy="675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𝑘𝑞</m:t>
                          </m:r>
                        </m:num>
                        <m:den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868" y="3748262"/>
                <a:ext cx="2009204" cy="67531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Rectangle 43"/>
              <p:cNvSpPr/>
              <p:nvPr/>
            </p:nvSpPr>
            <p:spPr>
              <a:xfrm>
                <a:off x="3310836" y="4466761"/>
                <a:ext cx="2197268" cy="675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𝑘𝑞</m:t>
                          </m:r>
                        </m:num>
                        <m:den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836" y="4466761"/>
                <a:ext cx="2197268" cy="675313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Rectangle 44"/>
              <p:cNvSpPr/>
              <p:nvPr/>
            </p:nvSpPr>
            <p:spPr>
              <a:xfrm>
                <a:off x="3424650" y="5207623"/>
                <a:ext cx="2083454" cy="675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𝑘𝑞</m:t>
                          </m:r>
                        </m:num>
                        <m:den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650" y="5207623"/>
                <a:ext cx="2083454" cy="67531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fermante 8"/>
          <p:cNvSpPr/>
          <p:nvPr/>
        </p:nvSpPr>
        <p:spPr>
          <a:xfrm>
            <a:off x="5227244" y="2996952"/>
            <a:ext cx="496884" cy="2919588"/>
          </a:xfrm>
          <a:prstGeom prst="rightBrace">
            <a:avLst>
              <a:gd name="adj1" fmla="val 8333"/>
              <a:gd name="adj2" fmla="val 497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2570470" y="5961897"/>
                <a:ext cx="1310872" cy="675954"/>
              </a:xfrm>
              <a:prstGeom prst="rect">
                <a:avLst/>
              </a:prstGeom>
              <a:ln w="28575" cmpd="thickThin">
                <a:solidFill>
                  <a:srgbClr val="1F0EF8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𝒌𝒒</m:t>
                          </m:r>
                        </m:num>
                        <m:den>
                          <m:sSup>
                            <m:sSup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470" y="5961897"/>
                <a:ext cx="1310872" cy="67595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28575" cmpd="thickThin">
                <a:solidFill>
                  <a:srgbClr val="1F0EF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6367986" y="2657000"/>
            <a:ext cx="252859" cy="25424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1F0EF8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/>
              <a:t>+</a:t>
            </a: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125434" y="2654336"/>
            <a:ext cx="252859" cy="25424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/>
              <a:t>-</a:t>
            </a:r>
          </a:p>
        </p:txBody>
      </p:sp>
      <p:sp>
        <p:nvSpPr>
          <p:cNvPr id="56" name="Oval 5"/>
          <p:cNvSpPr>
            <a:spLocks noChangeArrowheads="1"/>
          </p:cNvSpPr>
          <p:nvPr/>
        </p:nvSpPr>
        <p:spPr bwMode="auto">
          <a:xfrm>
            <a:off x="8136784" y="4368304"/>
            <a:ext cx="252859" cy="25424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/>
              <a:t>+</a:t>
            </a:r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6368820" y="4368402"/>
            <a:ext cx="252859" cy="25424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222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/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ZoneTexte 15"/>
              <p:cNvSpPr txBox="1"/>
              <p:nvPr/>
            </p:nvSpPr>
            <p:spPr>
              <a:xfrm>
                <a:off x="7808104" y="5157192"/>
                <a:ext cx="1105174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104" y="5157192"/>
                <a:ext cx="1105174" cy="674159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>
            <a:off x="293583" y="5916540"/>
            <a:ext cx="492648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Rectangle 35"/>
              <p:cNvSpPr/>
              <p:nvPr/>
            </p:nvSpPr>
            <p:spPr>
              <a:xfrm>
                <a:off x="611560" y="5947542"/>
                <a:ext cx="1924052" cy="67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  <m:r>
                        <a:rPr lang="fr-FR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𝒌𝒒</m:t>
                          </m:r>
                        </m:num>
                        <m:den>
                          <m:sSup>
                            <m:sSupPr>
                              <m:ctrlP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947542"/>
                <a:ext cx="1924052" cy="674159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ZoneTexte 38"/>
              <p:cNvSpPr txBox="1"/>
              <p:nvPr/>
            </p:nvSpPr>
            <p:spPr>
              <a:xfrm>
                <a:off x="5595248" y="4931831"/>
                <a:ext cx="1594732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𝑘𝑞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48" y="4931831"/>
                <a:ext cx="1594732" cy="524118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Rectangle 57"/>
              <p:cNvSpPr/>
              <p:nvPr/>
            </p:nvSpPr>
            <p:spPr>
              <a:xfrm>
                <a:off x="6892057" y="3910834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4011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b="1" dirty="0">
                  <a:solidFill>
                    <a:srgbClr val="040113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057" y="3910834"/>
                <a:ext cx="360996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Rectangle 58"/>
              <p:cNvSpPr/>
              <p:nvPr/>
            </p:nvSpPr>
            <p:spPr>
              <a:xfrm>
                <a:off x="7506552" y="2987083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4011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b="1" dirty="0">
                  <a:solidFill>
                    <a:srgbClr val="040113"/>
                  </a:solidFill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552" y="2987083"/>
                <a:ext cx="360996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Rectangle 59"/>
              <p:cNvSpPr/>
              <p:nvPr/>
            </p:nvSpPr>
            <p:spPr>
              <a:xfrm>
                <a:off x="7735110" y="3741017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4011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b="1" dirty="0">
                  <a:solidFill>
                    <a:srgbClr val="040113"/>
                  </a:solidFill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110" y="3741017"/>
                <a:ext cx="360996" cy="369332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Rectangle 60"/>
              <p:cNvSpPr/>
              <p:nvPr/>
            </p:nvSpPr>
            <p:spPr>
              <a:xfrm>
                <a:off x="6946588" y="2934492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4011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b="1" dirty="0">
                  <a:solidFill>
                    <a:srgbClr val="040113"/>
                  </a:solidFill>
                </a:endParaRPr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588" y="2934492"/>
                <a:ext cx="360996" cy="369332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ZoneTexte 61"/>
              <p:cNvSpPr txBox="1"/>
              <p:nvPr/>
            </p:nvSpPr>
            <p:spPr>
              <a:xfrm>
                <a:off x="5657340" y="5569178"/>
                <a:ext cx="1722972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340" y="5569178"/>
                <a:ext cx="1722972" cy="524118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218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9" grpId="0" animBg="1"/>
      <p:bldP spid="20" grpId="0" animBg="1"/>
      <p:bldP spid="21" grpId="0" animBg="1"/>
      <p:bldP spid="22" grpId="0" animBg="1"/>
      <p:bldP spid="28" grpId="0"/>
      <p:bldP spid="29" grpId="0" animBg="1"/>
      <p:bldP spid="38" grpId="0" animBg="1"/>
      <p:bldP spid="41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3" grpId="0" animBg="1"/>
      <p:bldP spid="6" grpId="0" animBg="1"/>
      <p:bldP spid="44" grpId="0" animBg="1"/>
      <p:bldP spid="45" grpId="0" animBg="1"/>
      <p:bldP spid="9" grpId="0" animBg="1"/>
      <p:bldP spid="11" grpId="0" animBg="1"/>
      <p:bldP spid="47" grpId="0" animBg="1"/>
      <p:bldP spid="48" grpId="0" animBg="1"/>
      <p:bldP spid="56" grpId="0" animBg="1"/>
      <p:bldP spid="57" grpId="0" animBg="1"/>
      <p:bldP spid="16" grpId="0" animBg="1"/>
      <p:bldP spid="36" grpId="0" animBg="1"/>
      <p:bldP spid="39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2E80226-06C5-9A1C-21C5-6D5C699F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B8A84E-4F13-0FDC-8625-239B22B03ABA}"/>
              </a:ext>
            </a:extLst>
          </p:cNvPr>
          <p:cNvSpPr/>
          <p:nvPr/>
        </p:nvSpPr>
        <p:spPr>
          <a:xfrm>
            <a:off x="179512" y="508610"/>
            <a:ext cx="3887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III.3. </a:t>
            </a:r>
            <a:r>
              <a:rPr lang="fr-FR" sz="2000" b="1" u="sng" dirty="0" err="1"/>
              <a:t>Electrostatic</a:t>
            </a:r>
            <a:r>
              <a:rPr lang="fr-FR" sz="2000" b="1" u="sng" dirty="0"/>
              <a:t> </a:t>
            </a:r>
            <a:r>
              <a:rPr lang="fr-FR" sz="2000" b="1" u="sng" dirty="0" err="1"/>
              <a:t>Potential</a:t>
            </a:r>
            <a:r>
              <a:rPr lang="fr-FR" sz="2000" b="1" u="sng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45024B7C-7D32-6D39-FA97-47B1A49434AD}"/>
                  </a:ext>
                </a:extLst>
              </p:cNvPr>
              <p:cNvSpPr txBox="1"/>
              <p:nvPr/>
            </p:nvSpPr>
            <p:spPr>
              <a:xfrm>
                <a:off x="107504" y="786149"/>
                <a:ext cx="8568952" cy="1850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i="0" u="none" strike="noStrike" baseline="0" dirty="0">
                    <a:latin typeface="+mj-lt"/>
                  </a:rPr>
                  <a:t>A punctual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u="none" strike="noStrike" baseline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1800" b="0" i="1" u="none" strike="noStrike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i="0" u="none" strike="noStrike" baseline="0" dirty="0">
                    <a:latin typeface="+mj-lt"/>
                  </a:rPr>
                  <a:t> placed in an electric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u="none" strike="noStrike" baseline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1800" i="0" u="none" strike="noStrike" baseline="0" dirty="0">
                    <a:latin typeface="+mj-lt"/>
                  </a:rPr>
                  <a:t> has potential energy because the field exerts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u="none" strike="noStrike" baseline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800" i="0" u="none" strike="noStrike" baseline="0" dirty="0">
                    <a:latin typeface="+mj-lt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i="0" u="none" strike="noStrike" baseline="0" dirty="0">
                    <a:latin typeface="+mj-lt"/>
                  </a:rPr>
                  <a:t>, and therefore work must be done to bring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i="0" u="none" strike="noStrike" baseline="0" dirty="0">
                    <a:latin typeface="+mj-lt"/>
                  </a:rPr>
                  <a:t> to a particular place in the field; that is; work is done by the electric field whenever a charge moves from one place to another.</a:t>
                </a:r>
                <a:endParaRPr lang="fr-FR" dirty="0">
                  <a:latin typeface="+mj-lt"/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5024B7C-7D32-6D39-FA97-47B1A4943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86149"/>
                <a:ext cx="8568952" cy="1850763"/>
              </a:xfrm>
              <a:prstGeom prst="rect">
                <a:avLst/>
              </a:prstGeom>
              <a:blipFill>
                <a:blip r:embed="rId3"/>
                <a:stretch>
                  <a:fillRect l="-641" r="-641" b="-2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62888E31-DD4F-B44F-2454-162A5806F46E}"/>
              </a:ext>
            </a:extLst>
          </p:cNvPr>
          <p:cNvSpPr txBox="1"/>
          <p:nvPr/>
        </p:nvSpPr>
        <p:spPr>
          <a:xfrm>
            <a:off x="1825063" y="2225048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have: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3FB1BCDF-5552-C52E-750C-556187C56F38}"/>
                  </a:ext>
                </a:extLst>
              </p:cNvPr>
              <p:cNvSpPr txBox="1"/>
              <p:nvPr/>
            </p:nvSpPr>
            <p:spPr>
              <a:xfrm>
                <a:off x="539552" y="2768861"/>
                <a:ext cx="1373773" cy="645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B1BCDF-5552-C52E-750C-556187C56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68861"/>
                <a:ext cx="1373773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D7E0B436-725E-FF29-EE87-08434CC8B17D}"/>
                  </a:ext>
                </a:extLst>
              </p:cNvPr>
              <p:cNvSpPr txBox="1"/>
              <p:nvPr/>
            </p:nvSpPr>
            <p:spPr>
              <a:xfrm>
                <a:off x="1979712" y="2694342"/>
                <a:ext cx="1761385" cy="737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;  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E0B436-725E-FF29-EE87-08434CC8B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694342"/>
                <a:ext cx="1761385" cy="7378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4BCA4C6C-B76A-47C6-B8BA-EB248AD5C996}"/>
                  </a:ext>
                </a:extLst>
              </p:cNvPr>
              <p:cNvSpPr txBox="1"/>
              <p:nvPr/>
            </p:nvSpPr>
            <p:spPr>
              <a:xfrm>
                <a:off x="3635896" y="2564904"/>
                <a:ext cx="1373773" cy="102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𝑘𝑞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𝑑𝑙</m:t>
                                  </m:r>
                                </m:e>
                              </m:acc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BCA4C6C-B76A-47C6-B8BA-EB248AD5C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564904"/>
                <a:ext cx="1373773" cy="1025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54E934FB-4857-BE81-D41B-F67187FADA4B}"/>
                  </a:ext>
                </a:extLst>
              </p:cNvPr>
              <p:cNvSpPr txBox="1"/>
              <p:nvPr/>
            </p:nvSpPr>
            <p:spPr>
              <a:xfrm>
                <a:off x="5037795" y="2728956"/>
                <a:ext cx="2073132" cy="62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E934FB-4857-BE81-D41B-F67187FAD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795" y="2728956"/>
                <a:ext cx="2073132" cy="6211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44D03459-89F2-A056-EAC8-81E79CAA4BEE}"/>
              </a:ext>
            </a:extLst>
          </p:cNvPr>
          <p:cNvSpPr txBox="1"/>
          <p:nvPr/>
        </p:nvSpPr>
        <p:spPr>
          <a:xfrm>
            <a:off x="191322" y="3584376"/>
            <a:ext cx="8952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work W, not depending on the path followed, W is stored in the form of potential energy.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F5AF2FBC-0FB9-BA96-8AB0-8AF1EE79B3A3}"/>
              </a:ext>
            </a:extLst>
          </p:cNvPr>
          <p:cNvSpPr txBox="1"/>
          <p:nvPr/>
        </p:nvSpPr>
        <p:spPr>
          <a:xfrm>
            <a:off x="179512" y="4046804"/>
            <a:ext cx="179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 </a:t>
            </a: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write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xmlns="" id="{250131F9-27A9-E6AE-D7A2-F65BCAD7D8D8}"/>
                  </a:ext>
                </a:extLst>
              </p:cNvPr>
              <p:cNvSpPr txBox="1"/>
              <p:nvPr/>
            </p:nvSpPr>
            <p:spPr>
              <a:xfrm>
                <a:off x="1763688" y="407401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=−∆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0131F9-27A9-E6AE-D7A2-F65BCAD7D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074012"/>
                <a:ext cx="15841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id="{2153BDDC-3483-FB87-84DF-4726D4E77537}"/>
                  </a:ext>
                </a:extLst>
              </p:cNvPr>
              <p:cNvSpPr txBox="1"/>
              <p:nvPr/>
            </p:nvSpPr>
            <p:spPr>
              <a:xfrm>
                <a:off x="3062484" y="4102216"/>
                <a:ext cx="1584176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53BDDC-3483-FB87-84DF-4726D4E77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484" y="4102216"/>
                <a:ext cx="1584176" cy="393121"/>
              </a:xfrm>
              <a:prstGeom prst="rect">
                <a:avLst/>
              </a:prstGeom>
              <a:blipFill>
                <a:blip r:embed="rId9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xmlns="" id="{21F05338-EF86-8FAB-DD99-07897CB82A70}"/>
                  </a:ext>
                </a:extLst>
              </p:cNvPr>
              <p:cNvSpPr txBox="1"/>
              <p:nvPr/>
            </p:nvSpPr>
            <p:spPr>
              <a:xfrm>
                <a:off x="4428411" y="3944416"/>
                <a:ext cx="1939947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F05338-EF86-8FAB-DD99-07897CB82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411" y="3944416"/>
                <a:ext cx="1939947" cy="7087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xmlns="" id="{45B87413-521C-39F2-47F0-CCAFD172D544}"/>
                  </a:ext>
                </a:extLst>
              </p:cNvPr>
              <p:cNvSpPr txBox="1"/>
              <p:nvPr/>
            </p:nvSpPr>
            <p:spPr>
              <a:xfrm>
                <a:off x="6163045" y="3976555"/>
                <a:ext cx="1939947" cy="663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𝑘𝑞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𝑘𝑞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5B87413-521C-39F2-47F0-CCAFD172D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45" y="3976555"/>
                <a:ext cx="1939947" cy="6635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xmlns="" id="{8530F322-5A57-D787-0BDE-C324F7C452E9}"/>
                  </a:ext>
                </a:extLst>
              </p:cNvPr>
              <p:cNvSpPr txBox="1"/>
              <p:nvPr/>
            </p:nvSpPr>
            <p:spPr>
              <a:xfrm>
                <a:off x="35496" y="4437112"/>
                <a:ext cx="1599732" cy="1184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7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fr-FR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1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700" i="1">
                                      <a:latin typeface="Cambria Math" panose="02040503050406030204" pitchFamily="18" charset="0"/>
                                    </a:rPr>
                                    <m:t>𝑘𝑞</m:t>
                                  </m:r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fr-FR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fr-FR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1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700" i="1">
                                      <a:latin typeface="Cambria Math" panose="02040503050406030204" pitchFamily="18" charset="0"/>
                                    </a:rPr>
                                    <m:t>𝑘𝑞</m:t>
                                  </m:r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sz="17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fr-FR" sz="1700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30F322-5A57-D787-0BDE-C324F7C45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37112"/>
                <a:ext cx="1599732" cy="11841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xmlns="" id="{21A785EC-8A49-6757-0B49-AFF0FD7BAE77}"/>
                  </a:ext>
                </a:extLst>
              </p:cNvPr>
              <p:cNvSpPr txBox="1"/>
              <p:nvPr/>
            </p:nvSpPr>
            <p:spPr>
              <a:xfrm>
                <a:off x="2483768" y="4773440"/>
                <a:ext cx="633826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700" b="1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fr-FR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700" b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sz="17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700" b="1" dirty="0">
                    <a:solidFill>
                      <a:srgbClr val="FF0000"/>
                    </a:solidFill>
                  </a:rPr>
                  <a:t>are the </a:t>
                </a:r>
                <a:r>
                  <a:rPr lang="fr-FR" sz="1700" b="1" dirty="0" err="1">
                    <a:solidFill>
                      <a:srgbClr val="FF0000"/>
                    </a:solidFill>
                  </a:rPr>
                  <a:t>Electrostatic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/>
                </a:r>
                <a:r>
                  <a:rPr lang="fr-FR" sz="1700" b="1" dirty="0" err="1">
                    <a:solidFill>
                      <a:srgbClr val="FF0000"/>
                    </a:solidFill>
                  </a:rPr>
                  <a:t>potentials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/>
                </a:r>
                <a:r>
                  <a:rPr lang="fr-FR" sz="1700" b="1" dirty="0" err="1">
                    <a:solidFill>
                      <a:srgbClr val="FF0000"/>
                    </a:solidFill>
                  </a:rPr>
                  <a:t>created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fr-FR" sz="1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fr-FR" sz="1700" b="1" dirty="0">
                    <a:solidFill>
                      <a:srgbClr val="FF0000"/>
                    </a:solidFill>
                  </a:rPr>
                  <a:t> in A and B positions</a:t>
                </a:r>
              </a:p>
            </p:txBody>
          </p:sp>
        </mc:Choice>
        <mc:Fallback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A785EC-8A49-6757-0B49-AFF0FD7BA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773440"/>
                <a:ext cx="6338268" cy="615553"/>
              </a:xfrm>
              <a:prstGeom prst="rect">
                <a:avLst/>
              </a:prstGeom>
              <a:blipFill>
                <a:blip r:embed="rId13"/>
                <a:stretch>
                  <a:fillRect t="-2970" r="-192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xmlns="" id="{D75BB820-32C1-D611-FB10-057B1778A1FE}"/>
                  </a:ext>
                </a:extLst>
              </p:cNvPr>
              <p:cNvSpPr txBox="1"/>
              <p:nvPr/>
            </p:nvSpPr>
            <p:spPr>
              <a:xfrm>
                <a:off x="1603075" y="4561203"/>
                <a:ext cx="8806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fr-FR" sz="1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fr-FR" sz="1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5BB820-32C1-D611-FB10-057B1778A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75" y="4561203"/>
                <a:ext cx="880693" cy="369332"/>
              </a:xfrm>
              <a:prstGeom prst="rect">
                <a:avLst/>
              </a:prstGeom>
              <a:blipFill>
                <a:blip r:embed="rId14"/>
                <a:stretch>
                  <a:fillRect r="-2778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xmlns="" id="{DAA2B834-1CE3-513C-9657-6D661003826B}"/>
                  </a:ext>
                </a:extLst>
              </p:cNvPr>
              <p:cNvSpPr txBox="1"/>
              <p:nvPr/>
            </p:nvSpPr>
            <p:spPr>
              <a:xfrm>
                <a:off x="1539100" y="5128371"/>
                <a:ext cx="10166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fr-FR" sz="1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fr-FR" sz="1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AA2B834-1CE3-513C-9657-6D6610038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100" y="5128371"/>
                <a:ext cx="1016676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D5AB9D19-1C55-1781-F5F1-F47972A96320}"/>
              </a:ext>
            </a:extLst>
          </p:cNvPr>
          <p:cNvSpPr txBox="1"/>
          <p:nvPr/>
        </p:nvSpPr>
        <p:spPr>
          <a:xfrm>
            <a:off x="866830" y="5744585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In </a:t>
            </a:r>
            <a:r>
              <a:rPr lang="fr-FR" b="1" u="sng" dirty="0" err="1"/>
              <a:t>general</a:t>
            </a:r>
            <a:r>
              <a:rPr lang="fr-FR" dirty="0"/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xmlns="" id="{356A00E0-95CF-5C64-6002-A3DFF84D7CD3}"/>
                  </a:ext>
                </a:extLst>
              </p:cNvPr>
              <p:cNvSpPr txBox="1"/>
              <p:nvPr/>
            </p:nvSpPr>
            <p:spPr>
              <a:xfrm>
                <a:off x="2364783" y="5667096"/>
                <a:ext cx="1730474" cy="524311"/>
              </a:xfrm>
              <a:prstGeom prst="rect">
                <a:avLst/>
              </a:prstGeom>
              <a:noFill/>
              <a:ln w="31750">
                <a:solidFill>
                  <a:srgbClr val="FF0066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fr-FR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𝒌𝒒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fr-FR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𝑪𝒕𝒔</m:t>
                      </m:r>
                    </m:oMath>
                  </m:oMathPara>
                </a14:m>
                <a:endParaRPr lang="fr-FR" b="1" dirty="0">
                  <a:solidFill>
                    <a:srgbClr val="1F0EF8"/>
                  </a:solidFill>
                </a:endParaRPr>
              </a:p>
            </p:txBody>
          </p:sp>
        </mc:Choice>
        <mc:Fallback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6A00E0-95CF-5C64-6002-A3DFF84D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83" y="5667096"/>
                <a:ext cx="1730474" cy="5243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175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xmlns="" id="{173AD9D0-E531-8C65-F030-DA80BFAF7132}"/>
                  </a:ext>
                </a:extLst>
              </p:cNvPr>
              <p:cNvSpPr txBox="1"/>
              <p:nvPr/>
            </p:nvSpPr>
            <p:spPr>
              <a:xfrm>
                <a:off x="1750682" y="6377596"/>
                <a:ext cx="61025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𝐶𝑡𝑠</m:t>
                    </m:r>
                  </m:oMath>
                </a14:m>
                <a:r>
                  <a:rPr lang="fr-FR" dirty="0"/>
                  <a:t/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dirty="0" err="1"/>
                  <a:t>Integration</a:t>
                </a:r>
                <a:r>
                  <a:rPr lang="fr-FR" dirty="0"/>
                  <a:t> Constant; For a punctual charge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𝐶𝑡𝑠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=0)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3AD9D0-E531-8C65-F030-DA80BFAF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682" y="6377596"/>
                <a:ext cx="6102568" cy="276999"/>
              </a:xfrm>
              <a:prstGeom prst="rect">
                <a:avLst/>
              </a:prstGeom>
              <a:blipFill>
                <a:blip r:embed="rId17"/>
                <a:stretch>
                  <a:fillRect l="-1798" t="-28261" r="-1798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xmlns="" id="{4FBB8627-5D5E-68EA-1CED-90703A18AF9D}"/>
                  </a:ext>
                </a:extLst>
              </p:cNvPr>
              <p:cNvSpPr txBox="1"/>
              <p:nvPr/>
            </p:nvSpPr>
            <p:spPr>
              <a:xfrm>
                <a:off x="4801966" y="5744795"/>
                <a:ext cx="1617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𝑉𝑜𝑙𝑡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BB8627-5D5E-68EA-1CED-90703A18A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966" y="5744795"/>
                <a:ext cx="1617238" cy="276999"/>
              </a:xfrm>
              <a:prstGeom prst="rect">
                <a:avLst/>
              </a:prstGeom>
              <a:blipFill>
                <a:blip r:embed="rId18"/>
                <a:stretch>
                  <a:fillRect r="-75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97022DB0-2CD7-7DCD-0BD1-1172F6B10E41}"/>
                  </a:ext>
                </a:extLst>
              </p:cNvPr>
              <p:cNvSpPr txBox="1"/>
              <p:nvPr/>
            </p:nvSpPr>
            <p:spPr>
              <a:xfrm>
                <a:off x="7016099" y="2709647"/>
                <a:ext cx="1948389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022DB0-2CD7-7DCD-0BD1-1172F6B10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099" y="2709647"/>
                <a:ext cx="1948389" cy="7087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280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1" grpId="0" animBg="1"/>
      <p:bldP spid="12" grpId="0" animBg="1"/>
      <p:bldP spid="13" grpId="0" animBg="1"/>
      <p:bldP spid="17" grpId="0"/>
      <p:bldP spid="18" grpId="0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2" grpId="0"/>
      <p:bldP spid="33" grpId="0" animBg="1"/>
      <p:bldP spid="34" grpId="0" animBg="1"/>
      <p:bldP spid="35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3528" y="947110"/>
            <a:ext cx="805932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total electrostatic potential created by </a:t>
            </a:r>
            <a:r>
              <a:rPr lang="en-US" b="1" i="1" dirty="0"/>
              <a:t>n</a:t>
            </a:r>
            <a:r>
              <a:rPr lang="en-US" dirty="0"/>
              <a:t> charges at point </a:t>
            </a:r>
            <a:r>
              <a:rPr lang="en-US" b="1" i="1" dirty="0"/>
              <a:t>M</a:t>
            </a:r>
            <a:r>
              <a:rPr lang="en-US" dirty="0"/>
              <a:t> is equal to the sum of the partial electrostatic potentials created by these charges: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54868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Principe of superposition</a:t>
            </a:r>
            <a:r>
              <a:rPr lang="fr-FR" b="1" i="1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ZoneTexte 9"/>
              <p:cNvSpPr txBox="1"/>
              <p:nvPr/>
            </p:nvSpPr>
            <p:spPr>
              <a:xfrm>
                <a:off x="2000961" y="1907078"/>
                <a:ext cx="4059893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61" y="1907078"/>
                <a:ext cx="4059893" cy="7562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45740" y="2683636"/>
            <a:ext cx="6106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/>
              <a:t>Relationship between electrostatic field and potential</a:t>
            </a:r>
            <a:r>
              <a:rPr lang="fr-FR" b="1" i="1" u="sng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1031795" y="5880270"/>
                <a:ext cx="6060570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 Analogy with the law of universal gravitation</a:t>
                </a:r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𝑔𝑟𝑎𝑑</m:t>
                        </m:r>
                      </m:e>
                    </m:acc>
                    <m:sSub>
                      <m:sSubPr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95" y="5880270"/>
                <a:ext cx="6060570" cy="410305"/>
              </a:xfrm>
              <a:prstGeom prst="rect">
                <a:avLst/>
              </a:prstGeom>
              <a:blipFill>
                <a:blip r:embed="rId4"/>
                <a:stretch>
                  <a:fillRect l="-805" t="-20896" b="-23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95239" y="4875988"/>
            <a:ext cx="12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CMR12"/>
              </a:rPr>
              <a:t>We</a:t>
            </a:r>
            <a:r>
              <a:rPr lang="fr-FR" dirty="0">
                <a:latin typeface="CMR12"/>
              </a:rPr>
              <a:t> </a:t>
            </a:r>
            <a:r>
              <a:rPr lang="fr-FR" dirty="0" err="1">
                <a:latin typeface="CMR12"/>
              </a:rPr>
              <a:t>obtain</a:t>
            </a:r>
            <a:r>
              <a:rPr lang="fr-FR" dirty="0">
                <a:latin typeface="CMR12"/>
              </a:rPr>
              <a:t>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2370114" y="5128793"/>
                <a:ext cx="1582484" cy="410497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r>
                        <a:rPr lang="fr-FR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𝒈𝒓𝒂𝒅</m:t>
                          </m:r>
                        </m:e>
                      </m:acc>
                      <m:r>
                        <a:rPr lang="fr-FR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fr-FR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114" y="5128793"/>
                <a:ext cx="1582484" cy="410497"/>
              </a:xfrm>
              <a:prstGeom prst="rect">
                <a:avLst/>
              </a:prstGeom>
              <a:blipFill>
                <a:blip r:embed="rId5"/>
                <a:stretch>
                  <a:fillRect b="-6849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EFB95FE8-D98A-6108-2698-7F1783D66034}"/>
                  </a:ext>
                </a:extLst>
              </p:cNvPr>
              <p:cNvSpPr txBox="1"/>
              <p:nvPr/>
            </p:nvSpPr>
            <p:spPr>
              <a:xfrm>
                <a:off x="378375" y="3208870"/>
                <a:ext cx="3047694" cy="628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nary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B95FE8-D98A-6108-2698-7F1783D6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5" y="3208870"/>
                <a:ext cx="3047694" cy="6281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A8E8BDFD-6F01-DCFC-41AA-97BDB51EA4BE}"/>
                  </a:ext>
                </a:extLst>
              </p:cNvPr>
              <p:cNvSpPr txBox="1"/>
              <p:nvPr/>
            </p:nvSpPr>
            <p:spPr>
              <a:xfrm>
                <a:off x="3426069" y="3395399"/>
                <a:ext cx="16255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8E8BDFD-6F01-DCFC-41AA-97BDB51EA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69" y="3395399"/>
                <a:ext cx="1625510" cy="276999"/>
              </a:xfrm>
              <a:prstGeom prst="rect">
                <a:avLst/>
              </a:prstGeom>
              <a:blipFill>
                <a:blip r:embed="rId7"/>
                <a:stretch>
                  <a:fillRect l="-1124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EA1F93D0-4A0E-20C3-2C6E-C122733A5F45}"/>
                  </a:ext>
                </a:extLst>
              </p:cNvPr>
              <p:cNvSpPr txBox="1"/>
              <p:nvPr/>
            </p:nvSpPr>
            <p:spPr>
              <a:xfrm>
                <a:off x="4869273" y="3314315"/>
                <a:ext cx="2016224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1F93D0-4A0E-20C3-2C6E-C122733A5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73" y="3314315"/>
                <a:ext cx="2016224" cy="410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34F2AC81-2CCD-61FE-35D0-B85F81A9A9AE}"/>
                  </a:ext>
                </a:extLst>
              </p:cNvPr>
              <p:cNvSpPr txBox="1"/>
              <p:nvPr/>
            </p:nvSpPr>
            <p:spPr>
              <a:xfrm>
                <a:off x="754218" y="4221088"/>
                <a:ext cx="5343702" cy="666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4F2AC81-2CCD-61FE-35D0-B85F81A9A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18" y="4221088"/>
                <a:ext cx="5343702" cy="6663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xmlns="" id="{AC5CB168-1CA4-1548-4001-74F47012630B}"/>
                  </a:ext>
                </a:extLst>
              </p:cNvPr>
              <p:cNvSpPr txBox="1"/>
              <p:nvPr/>
            </p:nvSpPr>
            <p:spPr>
              <a:xfrm>
                <a:off x="6084168" y="3646079"/>
                <a:ext cx="1972590" cy="1871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5CB168-1CA4-1548-4001-74F470126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646079"/>
                <a:ext cx="1972590" cy="18711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616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2" grpId="0"/>
      <p:bldP spid="11" grpId="0" animBg="1"/>
      <p:bldP spid="12" grpId="0"/>
      <p:bldP spid="13" grpId="0" animBg="1"/>
      <p:bldP spid="14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3528" y="672506"/>
            <a:ext cx="284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u="sng" dirty="0"/>
              <a:t>In </a:t>
            </a:r>
            <a:r>
              <a:rPr lang="fr-FR" b="1" u="sng" dirty="0" err="1"/>
              <a:t>Cartesian</a:t>
            </a:r>
            <a:r>
              <a:rPr lang="fr-FR" b="1" u="sng" dirty="0"/>
              <a:t> </a:t>
            </a:r>
            <a:r>
              <a:rPr lang="fr-FR" b="1" u="sng" dirty="0" err="1"/>
              <a:t>coordinates</a:t>
            </a:r>
            <a:r>
              <a:rPr lang="fr-FR" b="1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1173985" y="1032546"/>
                <a:ext cx="5916235" cy="683905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𝑔𝑟𝑎𝑑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85" y="1032546"/>
                <a:ext cx="5916235" cy="6839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323528" y="1671326"/>
            <a:ext cx="293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u="sng" dirty="0"/>
              <a:t>In </a:t>
            </a:r>
            <a:r>
              <a:rPr lang="fr-FR" b="1" u="sng" dirty="0" err="1"/>
              <a:t>Cylindrical</a:t>
            </a:r>
            <a:r>
              <a:rPr lang="fr-FR" b="1" u="sng" dirty="0"/>
              <a:t> </a:t>
            </a:r>
            <a:r>
              <a:rPr lang="fr-FR" b="1" u="sng" dirty="0" err="1"/>
              <a:t>coordinates</a:t>
            </a:r>
            <a:r>
              <a:rPr lang="fr-FR" b="1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899592" y="1968650"/>
                <a:ext cx="6603283" cy="619080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𝑔𝑟𝑎𝑑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68650"/>
                <a:ext cx="6603283" cy="6190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321229" y="2688730"/>
            <a:ext cx="28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u="sng" dirty="0"/>
              <a:t>In </a:t>
            </a:r>
            <a:r>
              <a:rPr lang="fr-FR" b="1" u="sng" dirty="0" err="1"/>
              <a:t>Spherical</a:t>
            </a:r>
            <a:r>
              <a:rPr lang="fr-FR" b="1" u="sng" dirty="0"/>
              <a:t> </a:t>
            </a:r>
            <a:r>
              <a:rPr lang="fr-FR" b="1" u="sng" dirty="0" err="1"/>
              <a:t>coordinates</a:t>
            </a:r>
            <a:r>
              <a:rPr lang="fr-FR" b="1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830460" y="3120778"/>
                <a:ext cx="7370286" cy="665888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𝑔𝑟𝑎𝑑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𝑟𝑠𝑖𝑛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𝜕𝜑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60" y="3120778"/>
                <a:ext cx="7370286" cy="665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300859" y="3912878"/>
            <a:ext cx="105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Example:</a:t>
            </a:r>
            <a:endParaRPr lang="fr-FR" b="1" i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ZoneTexte 11"/>
              <p:cNvSpPr txBox="1"/>
              <p:nvPr/>
            </p:nvSpPr>
            <p:spPr>
              <a:xfrm>
                <a:off x="1598553" y="3950382"/>
                <a:ext cx="2851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Let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53" y="3950382"/>
                <a:ext cx="2851999" cy="369332"/>
              </a:xfrm>
              <a:prstGeom prst="rect">
                <a:avLst/>
              </a:prstGeom>
              <a:blipFill>
                <a:blip r:embed="rId6"/>
                <a:stretch>
                  <a:fillRect l="-1709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ZoneTexte 12"/>
              <p:cNvSpPr txBox="1"/>
              <p:nvPr/>
            </p:nvSpPr>
            <p:spPr>
              <a:xfrm>
                <a:off x="721050" y="4439985"/>
                <a:ext cx="468968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Calculate the modulus of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at point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50" y="4439985"/>
                <a:ext cx="4689682" cy="402931"/>
              </a:xfrm>
              <a:prstGeom prst="rect">
                <a:avLst/>
              </a:prstGeom>
              <a:blipFill>
                <a:blip r:embed="rId7"/>
                <a:stretch>
                  <a:fillRect l="-1039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501778" y="493187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Solution</a:t>
            </a:r>
            <a:r>
              <a:rPr lang="fr-FR" b="1" dirty="0"/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/>
              <p:cNvSpPr/>
              <p:nvPr/>
            </p:nvSpPr>
            <p:spPr>
              <a:xfrm>
                <a:off x="1467897" y="5190663"/>
                <a:ext cx="4572000" cy="6663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𝑔𝑟𝑎𝑑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97" y="5190663"/>
                <a:ext cx="4572000" cy="6663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/>
              <p:cNvSpPr/>
              <p:nvPr/>
            </p:nvSpPr>
            <p:spPr>
              <a:xfrm>
                <a:off x="5842827" y="5358152"/>
                <a:ext cx="11083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𝑥𝑦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827" y="5358152"/>
                <a:ext cx="1108317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22951" r="-24725"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ZoneTexte 18"/>
              <p:cNvSpPr txBox="1"/>
              <p:nvPr/>
            </p:nvSpPr>
            <p:spPr>
              <a:xfrm>
                <a:off x="969201" y="5952936"/>
                <a:ext cx="2378663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12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01" y="5952936"/>
                <a:ext cx="2378663" cy="317972"/>
              </a:xfrm>
              <a:prstGeom prst="rect">
                <a:avLst/>
              </a:prstGeom>
              <a:blipFill rotWithShape="0">
                <a:blip r:embed="rId10"/>
                <a:stretch>
                  <a:fillRect l="-2051" t="-28846" r="-1795" b="-2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ZoneTexte 19"/>
              <p:cNvSpPr txBox="1"/>
              <p:nvPr/>
            </p:nvSpPr>
            <p:spPr>
              <a:xfrm>
                <a:off x="3503980" y="5943964"/>
                <a:ext cx="3971985" cy="365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‖"/>
                          <m:endChr m:val="‖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53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980" y="5943964"/>
                <a:ext cx="3971985" cy="365356"/>
              </a:xfrm>
              <a:prstGeom prst="rect">
                <a:avLst/>
              </a:prstGeom>
              <a:blipFill rotWithShape="0">
                <a:blip r:embed="rId11"/>
                <a:stretch>
                  <a:fillRect l="-614" r="-461" b="-2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6876256" y="5363238"/>
                <a:ext cx="867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363238"/>
                <a:ext cx="867930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23333" r="-32394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7668344" y="5322951"/>
                <a:ext cx="788486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5322951"/>
                <a:ext cx="788486" cy="41030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118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/>
      <p:bldP spid="16" grpId="0" animBg="1"/>
      <p:bldP spid="17" grpId="0" animBg="1"/>
      <p:bldP spid="19" grpId="0" animBg="1"/>
      <p:bldP spid="20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986007" y="5663482"/>
            <a:ext cx="3402417" cy="501822"/>
            <a:chOff x="4986007" y="5663482"/>
            <a:chExt cx="3402417" cy="501822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5034981" y="5733256"/>
              <a:ext cx="33534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Rectangle 41"/>
                <p:cNvSpPr/>
                <p:nvPr/>
              </p:nvSpPr>
              <p:spPr>
                <a:xfrm>
                  <a:off x="4986007" y="5795972"/>
                  <a:ext cx="4574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6007" y="5795972"/>
                  <a:ext cx="45743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8" name="Rectangle 47"/>
                <p:cNvSpPr/>
                <p:nvPr/>
              </p:nvSpPr>
              <p:spPr>
                <a:xfrm>
                  <a:off x="6795140" y="5795295"/>
                  <a:ext cx="4627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5140" y="5795295"/>
                  <a:ext cx="46275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9" name="Rectangle 48"/>
                <p:cNvSpPr/>
                <p:nvPr/>
              </p:nvSpPr>
              <p:spPr>
                <a:xfrm>
                  <a:off x="5754740" y="5730986"/>
                  <a:ext cx="377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4740" y="5730986"/>
                  <a:ext cx="37792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5140896" y="5663482"/>
              <a:ext cx="89399" cy="116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dirty="0"/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6971708" y="5671842"/>
              <a:ext cx="89399" cy="116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 flipH="1">
            <a:off x="7057782" y="5724107"/>
            <a:ext cx="1316431" cy="1907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1" y="7985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50745" y="631832"/>
            <a:ext cx="7502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/>
              <a:t>III.4.</a:t>
            </a:r>
            <a:r>
              <a:rPr lang="en-US" sz="2000" b="1" u="sng" dirty="0"/>
              <a:t> Potential (Internal ) Energy of a punctual charges distribution</a:t>
            </a:r>
            <a:r>
              <a:rPr lang="fr-FR" sz="2000" b="1" u="sng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oneTexte 6"/>
              <p:cNvSpPr txBox="1"/>
              <p:nvPr/>
            </p:nvSpPr>
            <p:spPr>
              <a:xfrm>
                <a:off x="226424" y="1281193"/>
                <a:ext cx="8594048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 electrostatic potential energy of a charged particle Q placed in a field</a:t>
                </a:r>
                <a:r>
                  <a:rPr lang="fr-FR" dirty="0"/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fr-FR" dirty="0"/>
                  <a:t/>
                </a:r>
                <a:r>
                  <a:rPr lang="en-US" dirty="0"/>
                  <a:t>is equal to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the work </a:t>
                </a:r>
                <a:r>
                  <a:rPr lang="en-US" dirty="0"/>
                  <a:t>required to bring Q from infinity (Very far away position) to its present position.</a:t>
                </a:r>
                <a:endParaRPr lang="fr-FR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4" y="1281193"/>
                <a:ext cx="8594048" cy="930768"/>
              </a:xfrm>
              <a:prstGeom prst="rect">
                <a:avLst/>
              </a:prstGeom>
              <a:blipFill>
                <a:blip r:embed="rId6"/>
                <a:stretch>
                  <a:fillRect l="-567" r="-922" b="-91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ZoneTexte 7"/>
              <p:cNvSpPr txBox="1"/>
              <p:nvPr/>
            </p:nvSpPr>
            <p:spPr>
              <a:xfrm>
                <a:off x="35496" y="2298138"/>
                <a:ext cx="4816575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For a charge particle Q placed in a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fr-FR" dirty="0"/>
                  <a:t>        :</a:t>
                </a: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98138"/>
                <a:ext cx="4816575" cy="402931"/>
              </a:xfrm>
              <a:prstGeom prst="rect">
                <a:avLst/>
              </a:prstGeom>
              <a:blipFill>
                <a:blip r:embed="rId7"/>
                <a:stretch>
                  <a:fillRect l="-886" r="-127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ZoneTexte 8"/>
              <p:cNvSpPr txBox="1"/>
              <p:nvPr/>
            </p:nvSpPr>
            <p:spPr>
              <a:xfrm>
                <a:off x="179512" y="2924721"/>
                <a:ext cx="2207463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24721"/>
                <a:ext cx="2207463" cy="317972"/>
              </a:xfrm>
              <a:prstGeom prst="rect">
                <a:avLst/>
              </a:prstGeom>
              <a:blipFill>
                <a:blip r:embed="rId8"/>
                <a:stretch>
                  <a:fillRect l="-2204" t="-42308" r="-1653" b="-13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755576" y="3532480"/>
                <a:ext cx="37233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32480"/>
                <a:ext cx="372332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/>
          <p:cNvGrpSpPr/>
          <p:nvPr/>
        </p:nvGrpSpPr>
        <p:grpSpPr>
          <a:xfrm>
            <a:off x="2216770" y="3289549"/>
            <a:ext cx="559316" cy="638149"/>
            <a:chOff x="4346647" y="3458940"/>
            <a:chExt cx="559316" cy="638149"/>
          </a:xfrm>
        </p:grpSpPr>
        <p:cxnSp>
          <p:nvCxnSpPr>
            <p:cNvPr id="13" name="Connecteur droit avec flèche 12"/>
            <p:cNvCxnSpPr/>
            <p:nvPr/>
          </p:nvCxnSpPr>
          <p:spPr>
            <a:xfrm flipV="1">
              <a:off x="4346647" y="3666796"/>
              <a:ext cx="391141" cy="43029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ZoneTexte 13"/>
                <p:cNvSpPr txBox="1"/>
                <p:nvPr/>
              </p:nvSpPr>
              <p:spPr>
                <a:xfrm>
                  <a:off x="4715205" y="3458940"/>
                  <a:ext cx="1907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ZoneText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205" y="3458940"/>
                  <a:ext cx="190758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9032" r="-32258" b="-65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e 15"/>
          <p:cNvGrpSpPr/>
          <p:nvPr/>
        </p:nvGrpSpPr>
        <p:grpSpPr>
          <a:xfrm>
            <a:off x="3755015" y="3341540"/>
            <a:ext cx="559316" cy="638149"/>
            <a:chOff x="4346647" y="3458940"/>
            <a:chExt cx="559316" cy="638149"/>
          </a:xfrm>
        </p:grpSpPr>
        <p:cxnSp>
          <p:nvCxnSpPr>
            <p:cNvPr id="17" name="Connecteur droit avec flèche 16"/>
            <p:cNvCxnSpPr/>
            <p:nvPr/>
          </p:nvCxnSpPr>
          <p:spPr>
            <a:xfrm flipV="1">
              <a:off x="4346647" y="3666796"/>
              <a:ext cx="391141" cy="43029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4715205" y="3458940"/>
                  <a:ext cx="1907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205" y="3458940"/>
                  <a:ext cx="190758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125" r="-28125"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4512990" y="3501008"/>
                <a:ext cx="32083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fr-FR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fr-FR" sz="2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fr-FR" sz="2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fr-FR" sz="2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</m:oMath>
                  </m:oMathPara>
                </a14:m>
                <a:endParaRPr lang="fr-FR" sz="2000" b="1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90" y="3501008"/>
                <a:ext cx="3208379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77432" y="4100052"/>
            <a:ext cx="8271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/>
              <a:t>Internal energy of a system of two punctual charges placed at a distance </a:t>
            </a:r>
            <a:r>
              <a:rPr lang="en-US" b="1" i="1" u="sng" dirty="0"/>
              <a:t>d</a:t>
            </a:r>
            <a:r>
              <a:rPr lang="en-US" i="1" u="sng" dirty="0"/>
              <a:t>:</a:t>
            </a:r>
            <a:endParaRPr lang="fr-FR" i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ZoneTexte 21"/>
              <p:cNvSpPr txBox="1"/>
              <p:nvPr/>
            </p:nvSpPr>
            <p:spPr>
              <a:xfrm>
                <a:off x="377027" y="4627377"/>
                <a:ext cx="3964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Let </a:t>
                </a:r>
                <a:r>
                  <a:rPr lang="fr-FR" dirty="0" err="1"/>
                  <a:t>be</a:t>
                </a:r>
                <a:r>
                  <a:rPr lang="fr-FR" dirty="0"/>
                  <a:t> the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placed in point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/>
                  <a:t/>
                </a:r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27" y="4627377"/>
                <a:ext cx="3964162" cy="369332"/>
              </a:xfrm>
              <a:prstGeom prst="rect">
                <a:avLst/>
              </a:prstGeom>
              <a:blipFill>
                <a:blip r:embed="rId13"/>
                <a:stretch>
                  <a:fillRect l="-138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ZoneTexte 22"/>
              <p:cNvSpPr txBox="1"/>
              <p:nvPr/>
            </p:nvSpPr>
            <p:spPr>
              <a:xfrm>
                <a:off x="467544" y="5117456"/>
                <a:ext cx="2671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fr-FR" dirty="0"/>
                  <a:t> The necessary work is: </a:t>
                </a: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17456"/>
                <a:ext cx="2671565" cy="369332"/>
              </a:xfrm>
              <a:prstGeom prst="rect">
                <a:avLst/>
              </a:prstGeom>
              <a:blipFill>
                <a:blip r:embed="rId14"/>
                <a:stretch>
                  <a:fillRect t="-8197" r="-91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ZoneTexte 23"/>
              <p:cNvSpPr txBox="1"/>
              <p:nvPr/>
            </p:nvSpPr>
            <p:spPr>
              <a:xfrm>
                <a:off x="1619672" y="5672281"/>
                <a:ext cx="2622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672281"/>
                <a:ext cx="2622641" cy="276999"/>
              </a:xfrm>
              <a:prstGeom prst="rect">
                <a:avLst/>
              </a:prstGeom>
              <a:blipFill>
                <a:blip r:embed="rId15"/>
                <a:stretch>
                  <a:fillRect l="-698" b="-239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ZoneTexte 24"/>
              <p:cNvSpPr txBox="1"/>
              <p:nvPr/>
            </p:nvSpPr>
            <p:spPr>
              <a:xfrm>
                <a:off x="1907704" y="6093296"/>
                <a:ext cx="2476447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6093296"/>
                <a:ext cx="2476447" cy="5727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8377538" y="5583686"/>
            <a:ext cx="252859" cy="25424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 Box 19"/>
              <p:cNvSpPr txBox="1">
                <a:spLocks noChangeArrowheads="1"/>
              </p:cNvSpPr>
              <p:nvPr/>
            </p:nvSpPr>
            <p:spPr bwMode="auto">
              <a:xfrm>
                <a:off x="8268907" y="5201779"/>
                <a:ext cx="90871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fr-FR" dirty="0"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4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8907" y="5201779"/>
                <a:ext cx="90871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32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 Box 19"/>
              <p:cNvSpPr txBox="1">
                <a:spLocks noChangeArrowheads="1"/>
              </p:cNvSpPr>
              <p:nvPr/>
            </p:nvSpPr>
            <p:spPr bwMode="auto">
              <a:xfrm>
                <a:off x="6741047" y="5208345"/>
                <a:ext cx="5055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4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1047" y="5208345"/>
                <a:ext cx="505523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32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226424" y="1025179"/>
            <a:ext cx="1254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u="sng"/>
              <a:t>Definition:</a:t>
            </a:r>
            <a:endParaRPr lang="fr-FR" b="1" i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6444208" y="2708920"/>
                <a:ext cx="1835759" cy="71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nary>
                        <m:nary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708920"/>
                <a:ext cx="1835759" cy="7135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/>
          <p:cNvGrpSpPr/>
          <p:nvPr/>
        </p:nvGrpSpPr>
        <p:grpSpPr>
          <a:xfrm>
            <a:off x="4948967" y="5180007"/>
            <a:ext cx="500202" cy="657159"/>
            <a:chOff x="4948967" y="5180007"/>
            <a:chExt cx="500202" cy="657159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948967" y="5180007"/>
                  <a:ext cx="50020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Segoe Print" pitchFamily="2" charset="0"/>
                  </a:endParaRPr>
                </a:p>
              </p:txBody>
            </p:sp>
          </mc:Choice>
          <mc:Fallback>
            <p:sp>
              <p:nvSpPr>
                <p:cNvPr id="40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48967" y="5180007"/>
                  <a:ext cx="500202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5055763" y="5582925"/>
              <a:ext cx="252859" cy="2542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4042253" y="4641494"/>
                <a:ext cx="52102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We then bring a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from infinity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253" y="4641494"/>
                <a:ext cx="5210267" cy="369332"/>
              </a:xfrm>
              <a:prstGeom prst="rect">
                <a:avLst/>
              </a:prstGeom>
              <a:blipFill>
                <a:blip r:embed="rId21"/>
                <a:stretch>
                  <a:fillRect l="-93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xmlns="" id="{FBCB62E1-BE5B-E8D3-7E04-3E8D1B489B13}"/>
                  </a:ext>
                </a:extLst>
              </p:cNvPr>
              <p:cNvSpPr txBox="1"/>
              <p:nvPr/>
            </p:nvSpPr>
            <p:spPr>
              <a:xfrm>
                <a:off x="3654240" y="2711190"/>
                <a:ext cx="2789968" cy="71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nary>
                            <m:nary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𝑑𝑙</m:t>
                                  </m:r>
                                </m:e>
                              </m:acc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CB62E1-BE5B-E8D3-7E04-3E8D1B489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240" y="2711190"/>
                <a:ext cx="2789968" cy="7135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xmlns="" id="{9A5E0AE7-EB3E-CE0A-A236-B859A2C82005}"/>
                  </a:ext>
                </a:extLst>
              </p:cNvPr>
              <p:cNvSpPr txBox="1"/>
              <p:nvPr/>
            </p:nvSpPr>
            <p:spPr>
              <a:xfrm>
                <a:off x="2427042" y="2873300"/>
                <a:ext cx="1349633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Q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5E0AE7-EB3E-CE0A-A236-B859A2C8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042" y="2873300"/>
                <a:ext cx="1349633" cy="410305"/>
              </a:xfrm>
              <a:prstGeom prst="rect">
                <a:avLst/>
              </a:prstGeom>
              <a:blipFill>
                <a:blip r:embed="rId2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027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11111E-6 L -0.17222 0.0013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9" y="6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 animBg="1"/>
      <p:bldP spid="19" grpId="0" animBg="1"/>
      <p:bldP spid="21" grpId="0"/>
      <p:bldP spid="22" grpId="0" animBg="1"/>
      <p:bldP spid="23" grpId="0" animBg="1"/>
      <p:bldP spid="24" grpId="0" animBg="1"/>
      <p:bldP spid="25" grpId="0" animBg="1"/>
      <p:bldP spid="38" grpId="0" animBg="1"/>
      <p:bldP spid="38" grpId="1" animBg="1"/>
      <p:bldP spid="43" grpId="1" animBg="1"/>
      <p:bldP spid="43" grpId="2" animBg="1"/>
      <p:bldP spid="43" grpId="3" animBg="1"/>
      <p:bldP spid="46" grpId="0" animBg="1"/>
      <p:bldP spid="50" grpId="0"/>
      <p:bldP spid="3" grpId="0" animBg="1"/>
      <p:bldP spid="20" grpId="0" animBg="1"/>
      <p:bldP spid="28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491880" y="764704"/>
            <a:ext cx="3460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u="sng" dirty="0"/>
              <a:t>Program of </a:t>
            </a:r>
            <a:r>
              <a:rPr lang="fr-FR" sz="2200" b="1" u="sng" dirty="0" err="1"/>
              <a:t>Physics</a:t>
            </a:r>
            <a:r>
              <a:rPr lang="fr-FR" sz="2200" b="1" u="sng" dirty="0"/>
              <a:t> 2 </a:t>
            </a:r>
            <a:r>
              <a:rPr lang="fr-FR" sz="2200" b="1" u="sng" dirty="0" err="1"/>
              <a:t>matter</a:t>
            </a:r>
            <a:endParaRPr lang="fr-FR" sz="22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95536" y="1276714"/>
            <a:ext cx="83529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>
              <a:lnSpc>
                <a:spcPct val="150000"/>
              </a:lnSpc>
              <a:spcAft>
                <a:spcPts val="0"/>
              </a:spcAft>
            </a:pPr>
            <a:r>
              <a:rPr lang="fr-FR" b="1" u="sng" dirty="0" err="1">
                <a:ea typeface="Calibri" panose="020F0502020204030204" pitchFamily="34" charset="0"/>
              </a:rPr>
              <a:t>Chapter</a:t>
            </a:r>
            <a:r>
              <a:rPr lang="fr-FR" b="1" u="sng" dirty="0">
                <a:ea typeface="Calibri" panose="020F0502020204030204" pitchFamily="34" charset="0"/>
              </a:rPr>
              <a:t> I</a:t>
            </a:r>
            <a:r>
              <a:rPr lang="fr-FR" b="1" dirty="0">
                <a:ea typeface="Calibri" panose="020F0502020204030204" pitchFamily="34" charset="0"/>
              </a:rPr>
              <a:t>: </a:t>
            </a:r>
            <a:r>
              <a:rPr lang="fr-FR" b="1" dirty="0" err="1">
                <a:ea typeface="Calibri" panose="020F0502020204030204" pitchFamily="34" charset="0"/>
              </a:rPr>
              <a:t>Electrostatics</a:t>
            </a:r>
            <a:r>
              <a:rPr lang="fr-FR" b="1" dirty="0">
                <a:ea typeface="Calibri" panose="020F0502020204030204" pitchFamily="34" charset="0"/>
              </a:rPr>
              <a:t>:</a:t>
            </a:r>
          </a:p>
          <a:p>
            <a:pPr marL="36830">
              <a:lnSpc>
                <a:spcPct val="150000"/>
              </a:lnSpc>
            </a:pPr>
            <a:r>
              <a:rPr lang="en-US" dirty="0">
                <a:ea typeface="Calibri" panose="020F0502020204030204" pitchFamily="34" charset="0"/>
              </a:rPr>
              <a:t>1- Charge and electrostatic field</a:t>
            </a:r>
            <a:r>
              <a:rPr lang="fr-FR" dirty="0">
                <a:ea typeface="Calibri" panose="020F0502020204030204" pitchFamily="34" charset="0"/>
              </a:rPr>
              <a:t>. 2- </a:t>
            </a:r>
            <a:r>
              <a:rPr lang="fr-FR" dirty="0" err="1">
                <a:ea typeface="Calibri" panose="020F0502020204030204" pitchFamily="34" charset="0"/>
              </a:rPr>
              <a:t>Electrostatic</a:t>
            </a:r>
            <a:r>
              <a:rPr lang="fr-FR" dirty="0">
                <a:ea typeface="Calibri" panose="020F0502020204030204" pitchFamily="34" charset="0"/>
              </a:rPr>
              <a:t> </a:t>
            </a:r>
            <a:r>
              <a:rPr lang="fr-FR" dirty="0" err="1">
                <a:ea typeface="Calibri" panose="020F0502020204030204" pitchFamily="34" charset="0"/>
              </a:rPr>
              <a:t>Potential</a:t>
            </a:r>
            <a:r>
              <a:rPr lang="fr-FR" dirty="0">
                <a:ea typeface="Calibri" panose="020F0502020204030204" pitchFamily="34" charset="0"/>
              </a:rPr>
              <a:t>. 3- Electric </a:t>
            </a:r>
            <a:r>
              <a:rPr lang="fr-FR" dirty="0" err="1">
                <a:ea typeface="Calibri" panose="020F0502020204030204" pitchFamily="34" charset="0"/>
              </a:rPr>
              <a:t>Dipole</a:t>
            </a:r>
            <a:r>
              <a:rPr lang="fr-FR" dirty="0">
                <a:ea typeface="Calibri" panose="020F0502020204030204" pitchFamily="34" charset="0"/>
              </a:rPr>
              <a:t>. 4- Electric Field Flow. 5- </a:t>
            </a:r>
            <a:r>
              <a:rPr lang="fr-FR" dirty="0" err="1">
                <a:ea typeface="Calibri" panose="020F0502020204030204" pitchFamily="34" charset="0"/>
              </a:rPr>
              <a:t>Gauss's</a:t>
            </a:r>
            <a:r>
              <a:rPr lang="fr-FR" dirty="0">
                <a:ea typeface="Calibri" panose="020F0502020204030204" pitchFamily="34" charset="0"/>
              </a:rPr>
              <a:t> </a:t>
            </a:r>
            <a:r>
              <a:rPr lang="fr-FR" dirty="0" err="1">
                <a:ea typeface="Calibri" panose="020F0502020204030204" pitchFamily="34" charset="0"/>
              </a:rPr>
              <a:t>theorem</a:t>
            </a:r>
            <a:r>
              <a:rPr lang="fr-FR" dirty="0">
                <a:ea typeface="Calibri" panose="020F0502020204030204" pitchFamily="34" charset="0"/>
              </a:rPr>
              <a:t>. 6- </a:t>
            </a:r>
            <a:r>
              <a:rPr lang="en-US" dirty="0"/>
              <a:t>Conductors in Electrostatic Equilibrium</a:t>
            </a:r>
            <a:r>
              <a:rPr lang="fr-FR" dirty="0">
                <a:ea typeface="Calibri" panose="020F0502020204030204" pitchFamily="34" charset="0"/>
              </a:rPr>
              <a:t>.</a:t>
            </a:r>
          </a:p>
          <a:p>
            <a:pPr marL="36830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ea typeface="Calibri" panose="020F0502020204030204" pitchFamily="34" charset="0"/>
              </a:rPr>
              <a:t>7- </a:t>
            </a:r>
            <a:r>
              <a:rPr lang="fr-FR" dirty="0" err="1">
                <a:ea typeface="Calibri" panose="020F0502020204030204" pitchFamily="34" charset="0"/>
              </a:rPr>
              <a:t>Electrostatic</a:t>
            </a:r>
            <a:r>
              <a:rPr lang="fr-FR" dirty="0">
                <a:ea typeface="Calibri" panose="020F0502020204030204" pitchFamily="34" charset="0"/>
              </a:rPr>
              <a:t> Pressure. 8- </a:t>
            </a:r>
            <a:r>
              <a:rPr lang="fr-FR" dirty="0" err="1"/>
              <a:t>Conductor</a:t>
            </a:r>
            <a:r>
              <a:rPr lang="fr-FR" dirty="0"/>
              <a:t> and </a:t>
            </a:r>
            <a:r>
              <a:rPr lang="fr-FR" dirty="0" err="1"/>
              <a:t>capacitor</a:t>
            </a:r>
            <a:r>
              <a:rPr lang="fr-FR" dirty="0"/>
              <a:t> </a:t>
            </a:r>
            <a:r>
              <a:rPr lang="fr-FR" dirty="0" err="1"/>
              <a:t>capacity</a:t>
            </a:r>
            <a:r>
              <a:rPr lang="fr-FR" dirty="0"/>
              <a:t>.</a:t>
            </a:r>
            <a:r>
              <a:rPr lang="fr-FR" dirty="0">
                <a:ea typeface="Calibri" panose="020F0502020204030204" pitchFamily="34" charset="0"/>
              </a:rPr>
              <a:t> </a:t>
            </a:r>
          </a:p>
          <a:p>
            <a:pPr>
              <a:spcBef>
                <a:spcPts val="15"/>
              </a:spcBef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3429000"/>
            <a:ext cx="706315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 dirty="0" err="1"/>
              <a:t>Chapter</a:t>
            </a:r>
            <a:r>
              <a:rPr lang="fr-FR" b="1" u="sng" dirty="0"/>
              <a:t> II</a:t>
            </a:r>
            <a:r>
              <a:rPr lang="fr-FR" b="1" dirty="0"/>
              <a:t>: </a:t>
            </a:r>
            <a:r>
              <a:rPr lang="fr-FR" b="1" dirty="0" err="1"/>
              <a:t>Electrokinetics</a:t>
            </a:r>
            <a:endParaRPr lang="fr-FR" b="1" dirty="0"/>
          </a:p>
          <a:p>
            <a:pPr>
              <a:lnSpc>
                <a:spcPct val="150000"/>
              </a:lnSpc>
            </a:pPr>
            <a:r>
              <a:rPr lang="fr-FR" dirty="0"/>
              <a:t>1- </a:t>
            </a:r>
            <a:r>
              <a:rPr lang="en-US" dirty="0"/>
              <a:t>Electrical conductor</a:t>
            </a:r>
            <a:r>
              <a:rPr lang="fr-FR" dirty="0"/>
              <a:t>. 2- </a:t>
            </a:r>
            <a:r>
              <a:rPr lang="fr-FR" dirty="0" err="1"/>
              <a:t>Ohm's</a:t>
            </a:r>
            <a:r>
              <a:rPr lang="fr-FR" dirty="0"/>
              <a:t> Law. 3- </a:t>
            </a:r>
            <a:r>
              <a:rPr lang="fr-FR" dirty="0" err="1"/>
              <a:t>Joule's</a:t>
            </a:r>
            <a:r>
              <a:rPr lang="fr-FR" dirty="0"/>
              <a:t> Law. 4- </a:t>
            </a:r>
            <a:r>
              <a:rPr lang="fr-FR" dirty="0" err="1"/>
              <a:t>Electrical</a:t>
            </a:r>
            <a:r>
              <a:rPr lang="fr-FR" dirty="0"/>
              <a:t> Circuits. </a:t>
            </a:r>
          </a:p>
          <a:p>
            <a:pPr>
              <a:lnSpc>
                <a:spcPct val="150000"/>
              </a:lnSpc>
            </a:pPr>
            <a:r>
              <a:rPr lang="fr-FR" dirty="0"/>
              <a:t>5- </a:t>
            </a:r>
            <a:r>
              <a:rPr lang="en-US" dirty="0"/>
              <a:t>Application of Ohm's Law to electrical networks</a:t>
            </a:r>
            <a:r>
              <a:rPr lang="fr-FR" dirty="0"/>
              <a:t>. 6- </a:t>
            </a:r>
            <a:r>
              <a:rPr lang="fr-FR" dirty="0" err="1"/>
              <a:t>Kirchhoff's</a:t>
            </a:r>
            <a:r>
              <a:rPr lang="fr-FR" dirty="0"/>
              <a:t> Law.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4826476"/>
            <a:ext cx="76069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 dirty="0" err="1"/>
              <a:t>Chapter</a:t>
            </a:r>
            <a:r>
              <a:rPr lang="fr-FR" b="1" u="sng" dirty="0"/>
              <a:t> III:</a:t>
            </a:r>
            <a:r>
              <a:rPr lang="fr-FR" b="1" dirty="0"/>
              <a:t> </a:t>
            </a:r>
            <a:r>
              <a:rPr lang="fr-FR" b="1" dirty="0" err="1"/>
              <a:t>Electromagnetism</a:t>
            </a:r>
            <a:r>
              <a:rPr lang="fr-FR" b="1" dirty="0"/>
              <a:t> :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 1- </a:t>
            </a:r>
            <a:r>
              <a:rPr lang="en-US" dirty="0"/>
              <a:t>Definition of a magnetic field</a:t>
            </a:r>
            <a:r>
              <a:rPr lang="fr-FR" dirty="0"/>
              <a:t>. 2- </a:t>
            </a:r>
            <a:r>
              <a:rPr lang="en-US" dirty="0"/>
              <a:t>Lorentz force</a:t>
            </a:r>
            <a:r>
              <a:rPr lang="fr-FR" dirty="0"/>
              <a:t>. 3- </a:t>
            </a:r>
            <a:r>
              <a:rPr lang="fr-FR" dirty="0" err="1"/>
              <a:t>Laplace’s</a:t>
            </a:r>
            <a:r>
              <a:rPr lang="fr-FR" dirty="0"/>
              <a:t> Law.</a:t>
            </a:r>
          </a:p>
          <a:p>
            <a:pPr lvl="0">
              <a:lnSpc>
                <a:spcPct val="150000"/>
              </a:lnSpc>
            </a:pPr>
            <a:r>
              <a:rPr lang="fr-FR" dirty="0"/>
              <a:t>4- </a:t>
            </a:r>
            <a:r>
              <a:rPr lang="en-US" dirty="0"/>
              <a:t>Faraday's law</a:t>
            </a:r>
            <a:r>
              <a:rPr lang="fr-FR" dirty="0"/>
              <a:t>. 5- Biot and </a:t>
            </a:r>
            <a:r>
              <a:rPr lang="fr-FR" dirty="0" err="1"/>
              <a:t>Savart's</a:t>
            </a:r>
            <a:r>
              <a:rPr lang="fr-FR" dirty="0"/>
              <a:t> </a:t>
            </a:r>
            <a:r>
              <a:rPr lang="fr-FR" dirty="0" err="1"/>
              <a:t>law</a:t>
            </a:r>
            <a:r>
              <a:rPr lang="fr-FR" dirty="0"/>
              <a:t>. 6- Magnetic </a:t>
            </a:r>
            <a:r>
              <a:rPr lang="fr-FR" dirty="0" err="1"/>
              <a:t>dipole</a:t>
            </a:r>
            <a:r>
              <a:rPr lang="fr-FR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7436" y="3015651"/>
            <a:ext cx="7829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Electrostatics is the study of electricity in a static state.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15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7544" y="691976"/>
            <a:ext cx="5551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/>
              <a:t>Internal Energy of a System of Three Punctual Charges</a:t>
            </a:r>
            <a:r>
              <a:rPr lang="fr-FR" i="1" u="sng" dirty="0"/>
              <a:t>: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231846" y="1041850"/>
            <a:ext cx="2438532" cy="1990258"/>
            <a:chOff x="6231846" y="1041850"/>
            <a:chExt cx="2438532" cy="1990258"/>
          </a:xfrm>
        </p:grpSpPr>
        <p:sp>
          <p:nvSpPr>
            <p:cNvPr id="6" name="Triangle isocèle 5"/>
            <p:cNvSpPr/>
            <p:nvPr/>
          </p:nvSpPr>
          <p:spPr>
            <a:xfrm rot="10800000">
              <a:off x="6660232" y="1556792"/>
              <a:ext cx="1512168" cy="1080120"/>
            </a:xfrm>
            <a:prstGeom prst="triangle">
              <a:avLst/>
            </a:pr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426795" y="1052736"/>
                  <a:ext cx="50020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Segoe Print" pitchFamily="2" charset="0"/>
                  </a:endParaRPr>
                </a:p>
              </p:txBody>
            </p:sp>
          </mc:Choice>
          <mc:Fallback>
            <p:sp>
              <p:nvSpPr>
                <p:cNvPr id="7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26795" y="1052736"/>
                  <a:ext cx="500202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6527119" y="1447123"/>
              <a:ext cx="252859" cy="2542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Rectangle 8"/>
                <p:cNvSpPr/>
                <p:nvPr/>
              </p:nvSpPr>
              <p:spPr>
                <a:xfrm>
                  <a:off x="6231846" y="1462699"/>
                  <a:ext cx="4574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1846" y="1462699"/>
                  <a:ext cx="45743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927572" y="1041850"/>
                  <a:ext cx="50552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Segoe Print" pitchFamily="2" charset="0"/>
                  </a:endParaRPr>
                </a:p>
              </p:txBody>
            </p:sp>
          </mc:Choice>
          <mc:Fallback>
            <p:sp>
              <p:nvSpPr>
                <p:cNvPr id="10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27572" y="1041850"/>
                  <a:ext cx="50552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8027896" y="1436237"/>
              <a:ext cx="252859" cy="2542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" name="Rectangle 11"/>
                <p:cNvSpPr/>
                <p:nvPr/>
              </p:nvSpPr>
              <p:spPr>
                <a:xfrm>
                  <a:off x="8207623" y="1436237"/>
                  <a:ext cx="4627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7623" y="1436237"/>
                  <a:ext cx="46275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186060" y="2046811"/>
                  <a:ext cx="50552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Segoe Print" pitchFamily="2" charset="0"/>
                  </a:endParaRPr>
                </a:p>
              </p:txBody>
            </p:sp>
          </mc:Choice>
          <mc:Fallback>
            <p:sp>
              <p:nvSpPr>
                <p:cNvPr id="13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86060" y="2046811"/>
                  <a:ext cx="50552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7286384" y="2441198"/>
              <a:ext cx="252859" cy="2542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Rectangle 14"/>
                <p:cNvSpPr/>
                <p:nvPr/>
              </p:nvSpPr>
              <p:spPr>
                <a:xfrm>
                  <a:off x="7223100" y="2662776"/>
                  <a:ext cx="4627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100" y="2662776"/>
                  <a:ext cx="46275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122194" y="1161596"/>
                  <a:ext cx="56105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Segoe Print" pitchFamily="2" charset="0"/>
                  </a:endParaRPr>
                </a:p>
              </p:txBody>
            </p:sp>
          </mc:Choice>
          <mc:Fallback>
            <p:sp>
              <p:nvSpPr>
                <p:cNvPr id="16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22194" y="1161596"/>
                  <a:ext cx="561051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681425" y="1962697"/>
                  <a:ext cx="56637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Segoe Print" pitchFamily="2" charset="0"/>
                  </a:endParaRPr>
                </a:p>
              </p:txBody>
            </p:sp>
          </mc:Choice>
          <mc:Fallback>
            <p:sp>
              <p:nvSpPr>
                <p:cNvPr id="17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81425" y="1962697"/>
                  <a:ext cx="56637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625009" y="1962697"/>
                  <a:ext cx="56105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latin typeface="Segoe Print" pitchFamily="2" charset="0"/>
                  </a:endParaRPr>
                </a:p>
              </p:txBody>
            </p:sp>
          </mc:Choice>
          <mc:Fallback>
            <p:sp>
              <p:nvSpPr>
                <p:cNvPr id="18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25009" y="1962697"/>
                  <a:ext cx="561051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1283220" y="1418173"/>
                <a:ext cx="344588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20" y="1418173"/>
                <a:ext cx="3445880" cy="71468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15859" y="335699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/>
              <a:t>Internal Energy of a System of </a:t>
            </a:r>
            <a:r>
              <a:rPr lang="fr-FR" i="1" u="sng" dirty="0"/>
              <a:t>« n »</a:t>
            </a:r>
            <a:r>
              <a:rPr lang="en-US" i="1" u="sng" dirty="0"/>
              <a:t> Punctual Charges :</a:t>
            </a:r>
            <a:endParaRPr lang="fr-FR" i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1547664" y="3988612"/>
                <a:ext cx="2309286" cy="883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988612"/>
                <a:ext cx="2309286" cy="8838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id="{5D1162D8-B440-24EF-93B3-645EF326B467}"/>
                  </a:ext>
                </a:extLst>
              </p:cNvPr>
              <p:cNvSpPr txBox="1"/>
              <p:nvPr/>
            </p:nvSpPr>
            <p:spPr>
              <a:xfrm>
                <a:off x="3797246" y="4004488"/>
                <a:ext cx="2434600" cy="883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1162D8-B440-24EF-93B3-645EF326B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246" y="4004488"/>
                <a:ext cx="2434600" cy="8838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322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95536" y="620688"/>
            <a:ext cx="370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III.5. </a:t>
            </a:r>
            <a:r>
              <a:rPr lang="en-US" b="1" u="sng" dirty="0"/>
              <a:t>Topography of the Vector Space</a:t>
            </a:r>
            <a:r>
              <a:rPr lang="fr-FR" b="1" u="sng" dirty="0"/>
              <a:t>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3318" y="1069572"/>
            <a:ext cx="27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1- </a:t>
            </a:r>
            <a:r>
              <a:rPr lang="fr-FR" b="1" dirty="0" err="1"/>
              <a:t>Electrostatic</a:t>
            </a:r>
            <a:r>
              <a:rPr lang="fr-FR" b="1" dirty="0"/>
              <a:t> Field Lines: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oneTexte 6"/>
              <p:cNvSpPr txBox="1"/>
              <p:nvPr/>
            </p:nvSpPr>
            <p:spPr>
              <a:xfrm>
                <a:off x="539552" y="1412776"/>
                <a:ext cx="7920880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 line of electrostatic field is a curve such that at each of its points the electric field</a:t>
                </a:r>
                <a:r>
                  <a:rPr lang="fr-FR" dirty="0"/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fr-FR" dirty="0"/>
                  <a:t/>
                </a:r>
                <a:r>
                  <a:rPr lang="en-US" dirty="0"/>
                  <a:t>be set tangent to the curve.</a:t>
                </a:r>
                <a:endParaRPr lang="fr-FR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7920880" cy="930768"/>
              </a:xfrm>
              <a:prstGeom prst="rect">
                <a:avLst/>
              </a:prstGeom>
              <a:blipFill>
                <a:blip r:embed="rId3"/>
                <a:stretch>
                  <a:fillRect l="-693" r="-231" b="-8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/>
          <p:cNvCxnSpPr/>
          <p:nvPr/>
        </p:nvCxnSpPr>
        <p:spPr>
          <a:xfrm flipV="1">
            <a:off x="6254150" y="2192176"/>
            <a:ext cx="432048" cy="346034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563678" y="2985746"/>
            <a:ext cx="432048" cy="317614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8422771" y="2363491"/>
            <a:ext cx="325693" cy="38785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5940152" y="2363491"/>
            <a:ext cx="2698643" cy="775700"/>
            <a:chOff x="5940152" y="2363491"/>
            <a:chExt cx="2698643" cy="775700"/>
          </a:xfrm>
        </p:grpSpPr>
        <p:sp>
          <p:nvSpPr>
            <p:cNvPr id="8" name="Forme libre 7"/>
            <p:cNvSpPr/>
            <p:nvPr/>
          </p:nvSpPr>
          <p:spPr>
            <a:xfrm>
              <a:off x="5940152" y="2363491"/>
              <a:ext cx="2698643" cy="775700"/>
            </a:xfrm>
            <a:custGeom>
              <a:avLst/>
              <a:gdLst>
                <a:gd name="connsiteX0" fmla="*/ 0 w 3516085"/>
                <a:gd name="connsiteY0" fmla="*/ 721114 h 949942"/>
                <a:gd name="connsiteX1" fmla="*/ 957942 w 3516085"/>
                <a:gd name="connsiteY1" fmla="*/ 2656 h 949942"/>
                <a:gd name="connsiteX2" fmla="*/ 2536371 w 3516085"/>
                <a:gd name="connsiteY2" fmla="*/ 949714 h 949942"/>
                <a:gd name="connsiteX3" fmla="*/ 3516085 w 3516085"/>
                <a:gd name="connsiteY3" fmla="*/ 100628 h 949942"/>
                <a:gd name="connsiteX4" fmla="*/ 3516085 w 3516085"/>
                <a:gd name="connsiteY4" fmla="*/ 100628 h 94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085" h="949942">
                  <a:moveTo>
                    <a:pt x="0" y="721114"/>
                  </a:moveTo>
                  <a:cubicBezTo>
                    <a:pt x="267607" y="342835"/>
                    <a:pt x="535214" y="-35444"/>
                    <a:pt x="957942" y="2656"/>
                  </a:cubicBezTo>
                  <a:cubicBezTo>
                    <a:pt x="1380670" y="40756"/>
                    <a:pt x="2110014" y="933385"/>
                    <a:pt x="2536371" y="949714"/>
                  </a:cubicBezTo>
                  <a:cubicBezTo>
                    <a:pt x="2962728" y="966043"/>
                    <a:pt x="3516085" y="100628"/>
                    <a:pt x="3516085" y="100628"/>
                  </a:cubicBezTo>
                  <a:lnTo>
                    <a:pt x="3516085" y="10062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6057910" y="2751341"/>
                  <a:ext cx="392479" cy="22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910" y="2751341"/>
                  <a:ext cx="392479" cy="2261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243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/>
              <p:cNvSpPr/>
              <p:nvPr/>
            </p:nvSpPr>
            <p:spPr>
              <a:xfrm>
                <a:off x="6609320" y="1988840"/>
                <a:ext cx="390876" cy="329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320" y="1988840"/>
                <a:ext cx="390876" cy="329024"/>
              </a:xfrm>
              <a:prstGeom prst="rect">
                <a:avLst/>
              </a:prstGeom>
              <a:blipFill rotWithShape="0"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7926384" y="3126735"/>
                <a:ext cx="390876" cy="329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384" y="3126735"/>
                <a:ext cx="390876" cy="329024"/>
              </a:xfrm>
              <a:prstGeom prst="rect">
                <a:avLst/>
              </a:prstGeom>
              <a:blipFill rotWithShape="0">
                <a:blip r:embed="rId6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8684462" y="2091864"/>
                <a:ext cx="390876" cy="329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462" y="2091864"/>
                <a:ext cx="390876" cy="329024"/>
              </a:xfrm>
              <a:prstGeom prst="rect">
                <a:avLst/>
              </a:prstGeom>
              <a:blipFill rotWithShape="0">
                <a:blip r:embed="rId7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199984" y="2428998"/>
            <a:ext cx="431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1" u="sng" dirty="0"/>
              <a:t>Equation of the </a:t>
            </a:r>
            <a:r>
              <a:rPr lang="fr-FR" b="1" i="1" u="sng" dirty="0" err="1"/>
              <a:t>Electrostatic</a:t>
            </a:r>
            <a:r>
              <a:rPr lang="fr-FR" b="1" i="1" u="sng" dirty="0"/>
              <a:t> Field Line: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ZoneTexte 23"/>
              <p:cNvSpPr txBox="1"/>
              <p:nvPr/>
            </p:nvSpPr>
            <p:spPr>
              <a:xfrm>
                <a:off x="1022008" y="3364300"/>
                <a:ext cx="75854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∕∕</m:t>
                      </m:r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08" y="3364300"/>
                <a:ext cx="758541" cy="317972"/>
              </a:xfrm>
              <a:prstGeom prst="rect">
                <a:avLst/>
              </a:prstGeom>
              <a:blipFill rotWithShape="0">
                <a:blip r:embed="rId8"/>
                <a:stretch>
                  <a:fillRect l="-7258" r="-7258" b="-3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ZoneTexte 25"/>
              <p:cNvSpPr txBox="1"/>
              <p:nvPr/>
            </p:nvSpPr>
            <p:spPr>
              <a:xfrm>
                <a:off x="1898307" y="3364300"/>
                <a:ext cx="1452321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𝒅𝒍</m:t>
                          </m:r>
                        </m:e>
                      </m:acc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07" y="3364300"/>
                <a:ext cx="1452321" cy="318164"/>
              </a:xfrm>
              <a:prstGeom prst="rect">
                <a:avLst/>
              </a:prstGeom>
              <a:blipFill rotWithShape="0">
                <a:blip r:embed="rId9"/>
                <a:stretch>
                  <a:fillRect l="-2092" r="-3347"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ectangle 26"/>
              <p:cNvSpPr/>
              <p:nvPr/>
            </p:nvSpPr>
            <p:spPr>
              <a:xfrm>
                <a:off x="798439" y="2831297"/>
                <a:ext cx="43336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For an elementary displacement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have:</a:t>
                </a:r>
                <a:endParaRPr lang="fr-FR" i="1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39" y="2831297"/>
                <a:ext cx="4333687" cy="369332"/>
              </a:xfrm>
              <a:prstGeom prst="rect">
                <a:avLst/>
              </a:prstGeom>
              <a:blipFill>
                <a:blip r:embed="rId10"/>
                <a:stretch>
                  <a:fillRect l="-1266" t="-8197" r="-985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683568" y="3848715"/>
            <a:ext cx="284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u="sng" dirty="0"/>
              <a:t>In </a:t>
            </a:r>
            <a:r>
              <a:rPr lang="fr-FR" b="1" u="sng" dirty="0" err="1"/>
              <a:t>Cartesian</a:t>
            </a:r>
            <a:r>
              <a:rPr lang="fr-FR" b="1" u="sng" dirty="0"/>
              <a:t> </a:t>
            </a:r>
            <a:r>
              <a:rPr lang="fr-FR" b="1" u="sng" dirty="0" err="1"/>
              <a:t>coordinates</a:t>
            </a:r>
            <a:r>
              <a:rPr lang="fr-FR" b="1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ZoneTexte 27"/>
              <p:cNvSpPr txBox="1"/>
              <p:nvPr/>
            </p:nvSpPr>
            <p:spPr>
              <a:xfrm>
                <a:off x="4123232" y="3875926"/>
                <a:ext cx="2191626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𝑑𝑥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𝑑𝑦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𝑑𝑧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232" y="3875926"/>
                <a:ext cx="2191626" cy="317972"/>
              </a:xfrm>
              <a:prstGeom prst="rect">
                <a:avLst/>
              </a:prstGeom>
              <a:blipFill rotWithShape="0">
                <a:blip r:embed="rId11"/>
                <a:stretch>
                  <a:fillRect l="-2222" t="-28846" r="-1944" b="-3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Rectangle 29"/>
              <p:cNvSpPr/>
              <p:nvPr/>
            </p:nvSpPr>
            <p:spPr>
              <a:xfrm>
                <a:off x="850414" y="4330358"/>
                <a:ext cx="1300356" cy="4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14" y="4330358"/>
                <a:ext cx="1300356" cy="4104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ZoneTexte 30"/>
              <p:cNvSpPr txBox="1"/>
              <p:nvPr/>
            </p:nvSpPr>
            <p:spPr>
              <a:xfrm>
                <a:off x="2197007" y="4356359"/>
                <a:ext cx="6123471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007" y="4356359"/>
                <a:ext cx="6123471" cy="346249"/>
              </a:xfrm>
              <a:prstGeom prst="rect">
                <a:avLst/>
              </a:prstGeom>
              <a:blipFill rotWithShape="0">
                <a:blip r:embed="rId13"/>
                <a:stretch>
                  <a:fillRect l="-100" t="-25000" r="-398" b="-23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5472" name="ZoneTexte 105471"/>
              <p:cNvSpPr txBox="1"/>
              <p:nvPr/>
            </p:nvSpPr>
            <p:spPr>
              <a:xfrm>
                <a:off x="699094" y="5178088"/>
                <a:ext cx="2272482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5472" name="ZoneTexte 1054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94" y="5178088"/>
                <a:ext cx="2272482" cy="1025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ZoneTexte 33"/>
              <p:cNvSpPr txBox="1"/>
              <p:nvPr/>
            </p:nvSpPr>
            <p:spPr>
              <a:xfrm>
                <a:off x="3175505" y="4725144"/>
                <a:ext cx="1379224" cy="1931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505" y="4725144"/>
                <a:ext cx="1379224" cy="1931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5473" name="Rectangle 105472"/>
              <p:cNvSpPr/>
              <p:nvPr/>
            </p:nvSpPr>
            <p:spPr>
              <a:xfrm>
                <a:off x="4922057" y="5333738"/>
                <a:ext cx="2036190" cy="714363"/>
              </a:xfrm>
              <a:prstGeom prst="rect">
                <a:avLst/>
              </a:prstGeom>
              <a:ln w="31750">
                <a:solidFill>
                  <a:srgbClr val="FF006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den>
                      </m:f>
                      <m:r>
                        <a:rPr lang="fr-FR" b="1" i="0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  <m:r>
                        <a:rPr lang="fr-FR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𝒅𝒛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1F0EF8"/>
                  </a:solidFill>
                </a:endParaRPr>
              </a:p>
            </p:txBody>
          </p:sp>
        </mc:Choice>
        <mc:Fallback>
          <p:sp>
            <p:nvSpPr>
              <p:cNvPr id="105473" name="Rectangle 1054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57" y="5333738"/>
                <a:ext cx="2036190" cy="7143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1750"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413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7" grpId="0" animBg="1"/>
      <p:bldP spid="19" grpId="0" animBg="1"/>
      <p:bldP spid="20" grpId="0" animBg="1"/>
      <p:bldP spid="22" grpId="0"/>
      <p:bldP spid="24" grpId="0" animBg="1"/>
      <p:bldP spid="26" grpId="0" animBg="1"/>
      <p:bldP spid="27" grpId="0" animBg="1"/>
      <p:bldP spid="29" grpId="0"/>
      <p:bldP spid="28" grpId="0" animBg="1"/>
      <p:bldP spid="30" grpId="0" animBg="1"/>
      <p:bldP spid="31" grpId="0" animBg="1"/>
      <p:bldP spid="105472" grpId="0" animBg="1"/>
      <p:bldP spid="34" grpId="0" animBg="1"/>
      <p:bldP spid="1054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95536" y="764704"/>
            <a:ext cx="123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/>
              <a:t>Properties:</a:t>
            </a:r>
            <a:endParaRPr lang="fr-FR" b="1" i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196752"/>
            <a:ext cx="818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lines of the field always start from the positive charge to the negative charge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714488"/>
            <a:ext cx="1585910" cy="162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714488"/>
            <a:ext cx="16095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440433" y="3573016"/>
            <a:ext cx="449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</a:t>
            </a:r>
            <a:r>
              <a:rPr lang="fr-FR" dirty="0" err="1"/>
              <a:t>electrostatic</a:t>
            </a:r>
            <a:r>
              <a:rPr lang="en-US" dirty="0"/>
              <a:t> field lines </a:t>
            </a:r>
            <a:r>
              <a:rPr lang="fr-FR" dirty="0" err="1"/>
              <a:t>never</a:t>
            </a:r>
            <a:r>
              <a:rPr lang="fr-FR" dirty="0"/>
              <a:t> </a:t>
            </a:r>
            <a:r>
              <a:rPr lang="fr-FR" dirty="0" err="1"/>
              <a:t>intersect</a:t>
            </a:r>
            <a:r>
              <a:rPr lang="fr-FR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6276" y="5573435"/>
            <a:ext cx="843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number of the </a:t>
            </a:r>
            <a:r>
              <a:rPr lang="fr-FR" dirty="0" err="1"/>
              <a:t>electrostatic</a:t>
            </a:r>
            <a:r>
              <a:rPr lang="en-US" dirty="0"/>
              <a:t> field lines  is proportional to the intensity of the </a:t>
            </a:r>
            <a:r>
              <a:rPr lang="fr-FR" dirty="0" err="1"/>
              <a:t>field</a:t>
            </a:r>
            <a:r>
              <a:rPr lang="fr-FR" dirty="0"/>
              <a:t>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01D710EF-9800-F273-2C30-055A08528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243987" y="3349465"/>
            <a:ext cx="1859225" cy="233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56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B7528087-0DC8-7910-67CF-105BFA88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010" y="1124744"/>
            <a:ext cx="3419406" cy="257269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835696" y="548680"/>
            <a:ext cx="628815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surface is said to be equipotential if the potential </a:t>
            </a:r>
            <a:r>
              <a:rPr lang="en-US" b="1" i="1" dirty="0"/>
              <a:t>V</a:t>
            </a:r>
            <a:r>
              <a:rPr lang="en-US" dirty="0"/>
              <a:t> at any point on that surface is constant.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620688"/>
            <a:ext cx="152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/>
              <a:t>Equipotential: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344978" y="1538017"/>
            <a:ext cx="123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/>
              <a:t>Properties:</a:t>
            </a:r>
            <a:endParaRPr lang="fr-FR" b="1" i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ZoneTexte 8"/>
              <p:cNvSpPr txBox="1"/>
              <p:nvPr/>
            </p:nvSpPr>
            <p:spPr>
              <a:xfrm>
                <a:off x="159474" y="1958419"/>
                <a:ext cx="4508350" cy="687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</a:rPr>
                  <a:t>The potential decreases along a field lines :</a:t>
                </a:r>
              </a:p>
              <a:p>
                <a:pPr algn="ctr"/>
                <a:r>
                  <a:rPr lang="en-US" b="0" dirty="0">
                    <a:solidFill>
                      <a:srgbClr val="00000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𝑑𝑉</m:t>
                    </m:r>
                    <m: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acc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74" y="1958419"/>
                <a:ext cx="4508350" cy="687304"/>
              </a:xfrm>
              <a:prstGeom prst="rect">
                <a:avLst/>
              </a:prstGeom>
              <a:blipFill>
                <a:blip r:embed="rId4"/>
                <a:stretch>
                  <a:fillRect l="-811" t="-4425" r="-1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192973" y="4001745"/>
            <a:ext cx="421730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Electric field lines are perpendicular to 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the equipotential surfaces</a:t>
            </a:r>
            <a:r>
              <a:rPr lang="fr-FR" dirty="0">
                <a:solidFill>
                  <a:srgbClr val="000000"/>
                </a:solidFill>
              </a:rPr>
              <a:t>:</a:t>
            </a:r>
            <a:r>
              <a:rPr lang="fr-FR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ZoneTexte 10"/>
              <p:cNvSpPr txBox="1"/>
              <p:nvPr/>
            </p:nvSpPr>
            <p:spPr>
              <a:xfrm>
                <a:off x="344977" y="4949655"/>
                <a:ext cx="4875095" cy="89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700" i="1" dirty="0"/>
                  <a:t>For a displacement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acc>
                  </m:oMath>
                </a14:m>
                <a:r>
                  <a:rPr lang="fr-FR" sz="1700" i="1" dirty="0"/>
                  <a:t/>
                </a:r>
                <a:r>
                  <a:rPr lang="en-US" sz="1700" i="1" dirty="0"/>
                  <a:t>on an equipotential surface, we have:</a:t>
                </a:r>
                <a:endParaRPr lang="fr-FR" sz="1700" i="1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7" y="4949655"/>
                <a:ext cx="4875095" cy="894669"/>
              </a:xfrm>
              <a:prstGeom prst="rect">
                <a:avLst/>
              </a:prstGeom>
              <a:blipFill>
                <a:blip r:embed="rId5"/>
                <a:stretch>
                  <a:fillRect l="-876" b="-8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ZoneTexte 11"/>
              <p:cNvSpPr txBox="1"/>
              <p:nvPr/>
            </p:nvSpPr>
            <p:spPr>
              <a:xfrm>
                <a:off x="899592" y="5943812"/>
                <a:ext cx="4542397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𝑐𝑡𝑒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⟹−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943812"/>
                <a:ext cx="4542397" cy="317972"/>
              </a:xfrm>
              <a:prstGeom prst="rect">
                <a:avLst/>
              </a:prstGeom>
              <a:blipFill>
                <a:blip r:embed="rId6"/>
                <a:stretch>
                  <a:fillRect l="-805" r="-805"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8C916FC2-88AE-79DB-1BA1-CDBBBAF76A5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6908" y="3719711"/>
            <a:ext cx="4097580" cy="20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3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  <p:bldP spid="10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BBB0685-E51C-9A28-45D1-D0B82A90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70111" y="4797152"/>
            <a:ext cx="81603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The work of the electric forces applied to a charge moving on an equipotential surface is zero.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0111" y="814111"/>
            <a:ext cx="806489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The equipotential surfaces tighten when we move from a region of space where the field is not very intense to a region where the field is more intense.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ZoneTexte 15"/>
              <p:cNvSpPr txBox="1"/>
              <p:nvPr/>
            </p:nvSpPr>
            <p:spPr>
              <a:xfrm>
                <a:off x="3131840" y="5805264"/>
                <a:ext cx="4716804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𝑞𝑑𝑉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𝑐𝑡𝑠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805264"/>
                <a:ext cx="4716804" cy="317972"/>
              </a:xfrm>
              <a:prstGeom prst="rect">
                <a:avLst/>
              </a:prstGeom>
              <a:blipFill>
                <a:blip r:embed="rId3"/>
                <a:stretch>
                  <a:fillRect l="-775" t="-40385" r="-1292" b="-3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What is an equipotential line and equipotential surface? - Quora">
            <a:extLst>
              <a:ext uri="{FF2B5EF4-FFF2-40B4-BE49-F238E27FC236}">
                <a16:creationId xmlns="" xmlns:a16="http://schemas.microsoft.com/office/drawing/2014/main" id="{0D7B5537-B09E-CC03-C70F-23D07F26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422" y="1916832"/>
            <a:ext cx="2413155" cy="255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1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39552" y="810051"/>
            <a:ext cx="2844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III.6. </a:t>
            </a:r>
            <a:r>
              <a:rPr lang="fr-FR" sz="2000" b="1" u="sng" dirty="0" err="1"/>
              <a:t>Electrostatic</a:t>
            </a:r>
            <a:r>
              <a:rPr lang="fr-FR" sz="2000" b="1" u="sng" dirty="0"/>
              <a:t> </a:t>
            </a:r>
            <a:r>
              <a:rPr lang="fr-FR" sz="2000" b="1" u="sng" dirty="0" err="1"/>
              <a:t>Dipole</a:t>
            </a:r>
            <a:r>
              <a:rPr lang="fr-FR" sz="2000" b="1" u="sng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539552" y="1268760"/>
                <a:ext cx="8532440" cy="88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</a:rPr>
                  <a:t>Consisting of the arrangement of two equal and opposite charges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 separated by a distance </a:t>
                </a:r>
                <a:r>
                  <a:rPr lang="fr-FR" b="1" i="1" dirty="0">
                    <a:solidFill>
                      <a:srgbClr val="000000"/>
                    </a:solidFill>
                  </a:rPr>
                  <a:t>d=2a </a:t>
                </a:r>
                <a:r>
                  <a:rPr lang="fr-FR" dirty="0">
                    <a:solidFill>
                      <a:srgbClr val="000000"/>
                    </a:solidFill>
                  </a:rPr>
                  <a:t>.</a:t>
                </a:r>
                <a:endParaRPr lang="fr-FR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8532440" cy="880369"/>
              </a:xfrm>
              <a:prstGeom prst="rect">
                <a:avLst/>
              </a:prstGeom>
              <a:blipFill>
                <a:blip r:embed="rId3"/>
                <a:stretch>
                  <a:fillRect l="-500" r="-429" b="-9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323528" y="2708920"/>
                <a:ext cx="5127558" cy="500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</a:rPr>
                  <a:t>The </a:t>
                </a:r>
                <a:r>
                  <a:rPr lang="fr-FR" dirty="0" err="1">
                    <a:solidFill>
                      <a:srgbClr val="000000"/>
                    </a:solidFill>
                  </a:rPr>
                  <a:t>electric</a:t>
                </a:r>
                <a:r>
                  <a:rPr lang="fr-FR" dirty="0">
                    <a:solidFill>
                      <a:srgbClr val="000000"/>
                    </a:solidFill>
                  </a:rPr>
                  <a:t/>
                </a:r>
                <a:r>
                  <a:rPr lang="fr-FR" dirty="0" err="1">
                    <a:solidFill>
                      <a:srgbClr val="000000"/>
                    </a:solidFill>
                  </a:rPr>
                  <a:t>dipole</a:t>
                </a:r>
                <a:r>
                  <a:rPr lang="fr-FR" dirty="0">
                    <a:solidFill>
                      <a:srgbClr val="000000"/>
                    </a:solidFill>
                  </a:rPr>
                  <a:t> moment, denoted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, </a:t>
                </a:r>
                <a:r>
                  <a:rPr lang="fr-FR" dirty="0" err="1">
                    <a:solidFill>
                      <a:srgbClr val="000000"/>
                    </a:solidFill>
                  </a:rPr>
                  <a:t>is</a:t>
                </a:r>
                <a:r>
                  <a:rPr lang="fr-FR" dirty="0">
                    <a:solidFill>
                      <a:srgbClr val="000000"/>
                    </a:solidFill>
                  </a:rPr>
                  <a:t/>
                </a:r>
                <a:r>
                  <a:rPr lang="fr-FR" dirty="0" err="1">
                    <a:solidFill>
                      <a:srgbClr val="000000"/>
                    </a:solidFill>
                  </a:rPr>
                  <a:t>given</a:t>
                </a:r>
                <a:r>
                  <a:rPr lang="fr-FR" dirty="0">
                    <a:solidFill>
                      <a:srgbClr val="000000"/>
                    </a:solidFill>
                  </a:rPr>
                  <a:t> by:  </a:t>
                </a:r>
                <a:endParaRPr lang="fr-FR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08920"/>
                <a:ext cx="5127558" cy="500843"/>
              </a:xfrm>
              <a:prstGeom prst="rect">
                <a:avLst/>
              </a:prstGeom>
              <a:blipFill>
                <a:blip r:embed="rId4"/>
                <a:stretch>
                  <a:fillRect l="-951" r="-119" b="-180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ZoneTexte 9"/>
              <p:cNvSpPr txBox="1"/>
              <p:nvPr/>
            </p:nvSpPr>
            <p:spPr>
              <a:xfrm>
                <a:off x="2397791" y="3356992"/>
                <a:ext cx="2233880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𝑞𝑎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791" y="3356992"/>
                <a:ext cx="2233880" cy="317972"/>
              </a:xfrm>
              <a:prstGeom prst="rect">
                <a:avLst/>
              </a:prstGeom>
              <a:blipFill rotWithShape="0">
                <a:blip r:embed="rId5"/>
                <a:stretch>
                  <a:fillRect l="-1907" t="-44231" r="-16076" b="-28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/>
          <p:cNvGrpSpPr/>
          <p:nvPr/>
        </p:nvGrpSpPr>
        <p:grpSpPr>
          <a:xfrm>
            <a:off x="5580112" y="2067239"/>
            <a:ext cx="2736304" cy="569673"/>
            <a:chOff x="5436096" y="2067239"/>
            <a:chExt cx="2736304" cy="569673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5583508" y="2382615"/>
              <a:ext cx="244737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5436096" y="2238946"/>
              <a:ext cx="288925" cy="287338"/>
            </a:xfrm>
            <a:prstGeom prst="ellipse">
              <a:avLst/>
            </a:prstGeom>
            <a:gradFill flip="none" rotWithShape="1">
              <a:gsLst>
                <a:gs pos="86000">
                  <a:srgbClr val="FF0000"/>
                </a:gs>
                <a:gs pos="10000">
                  <a:schemeClr val="accent1">
                    <a:lumMod val="45000"/>
                    <a:lumOff val="55000"/>
                  </a:schemeClr>
                </a:gs>
                <a:gs pos="21000">
                  <a:schemeClr val="accent1">
                    <a:lumMod val="45000"/>
                    <a:lumOff val="55000"/>
                  </a:schemeClr>
                </a:gs>
                <a:gs pos="98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7883475" y="2238946"/>
              <a:ext cx="288925" cy="287338"/>
            </a:xfrm>
            <a:prstGeom prst="ellipse">
              <a:avLst/>
            </a:prstGeom>
            <a:gradFill flip="none" rotWithShape="1">
              <a:gsLst>
                <a:gs pos="91000">
                  <a:srgbClr val="1F0EF8"/>
                </a:gs>
                <a:gs pos="10000">
                  <a:schemeClr val="accent1">
                    <a:lumMod val="45000"/>
                    <a:lumOff val="55000"/>
                  </a:schemeClr>
                </a:gs>
                <a:gs pos="21000">
                  <a:schemeClr val="accent1">
                    <a:lumMod val="45000"/>
                    <a:lumOff val="55000"/>
                  </a:schemeClr>
                </a:gs>
                <a:gs pos="98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2225">
              <a:solidFill>
                <a:srgbClr val="1F0EF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ts val="1200"/>
                </a:spcBef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ZoneTexte 16"/>
                <p:cNvSpPr txBox="1"/>
                <p:nvPr/>
              </p:nvSpPr>
              <p:spPr>
                <a:xfrm>
                  <a:off x="6407542" y="2359913"/>
                  <a:ext cx="7567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7" name="ZoneText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542" y="2359913"/>
                  <a:ext cx="756746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258" r="-7258" b="-65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necteur droit avec flèche 18"/>
            <p:cNvCxnSpPr>
              <a:stCxn id="11" idx="6"/>
            </p:cNvCxnSpPr>
            <p:nvPr/>
          </p:nvCxnSpPr>
          <p:spPr>
            <a:xfrm>
              <a:off x="5725021" y="2382615"/>
              <a:ext cx="403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5834880" y="2067239"/>
                  <a:ext cx="1277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4880" y="2067239"/>
                  <a:ext cx="127791" cy="276999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 l="-71429" t="-45652" r="-123810" b="-869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ZoneTexte 2"/>
          <p:cNvSpPr txBox="1"/>
          <p:nvPr/>
        </p:nvSpPr>
        <p:spPr>
          <a:xfrm>
            <a:off x="670806" y="2339588"/>
            <a:ext cx="362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III.6.1. </a:t>
            </a:r>
            <a:r>
              <a:rPr lang="fr-FR" b="1" i="1" dirty="0" err="1"/>
              <a:t>Electrostatic</a:t>
            </a:r>
            <a:r>
              <a:rPr lang="fr-FR" b="1" i="1" dirty="0"/>
              <a:t> </a:t>
            </a:r>
            <a:r>
              <a:rPr lang="fr-FR" b="1" i="1" dirty="0" err="1"/>
              <a:t>Dipole</a:t>
            </a:r>
            <a:r>
              <a:rPr lang="fr-FR" b="1" i="1" dirty="0"/>
              <a:t> Moment: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5083908" y="3353574"/>
                <a:ext cx="2411429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FR" dirty="0"/>
                  <a:t>  Ou Debye (D)</a:t>
                </a: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08" y="3353574"/>
                <a:ext cx="2411429" cy="332848"/>
              </a:xfrm>
              <a:prstGeom prst="rect">
                <a:avLst/>
              </a:prstGeom>
              <a:blipFill rotWithShape="0">
                <a:blip r:embed="rId8"/>
                <a:stretch>
                  <a:fillRect t="-10909" r="-5051" b="-3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ZoneTexte 17"/>
              <p:cNvSpPr txBox="1"/>
              <p:nvPr/>
            </p:nvSpPr>
            <p:spPr>
              <a:xfrm>
                <a:off x="5146254" y="3887282"/>
                <a:ext cx="2364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336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254" y="3887282"/>
                <a:ext cx="236436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804" t="-4444" r="-773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670806" y="4238108"/>
                <a:ext cx="7680821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represents the displacement from the negative charge to the positive charge</a:t>
                </a:r>
                <a:endParaRPr lang="fr-FR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06" y="4238108"/>
                <a:ext cx="7680821" cy="410305"/>
              </a:xfrm>
              <a:prstGeom prst="rect">
                <a:avLst/>
              </a:prstGeom>
              <a:blipFill>
                <a:blip r:embed="rId10"/>
                <a:stretch>
                  <a:fillRect t="-22059" b="-220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/>
          <p:cNvCxnSpPr/>
          <p:nvPr/>
        </p:nvCxnSpPr>
        <p:spPr>
          <a:xfrm>
            <a:off x="6106687" y="2708920"/>
            <a:ext cx="1849689" cy="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6673429" y="2738464"/>
                <a:ext cx="39626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fr-FR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29" y="2738464"/>
                <a:ext cx="396262" cy="4029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28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3" grpId="0"/>
      <p:bldP spid="6" grpId="0" animBg="1"/>
      <p:bldP spid="18" grpId="0" animBg="1"/>
      <p:bldP spid="12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e 154"/>
          <p:cNvGrpSpPr/>
          <p:nvPr/>
        </p:nvGrpSpPr>
        <p:grpSpPr>
          <a:xfrm>
            <a:off x="2499881" y="5868774"/>
            <a:ext cx="2812077" cy="900779"/>
            <a:chOff x="2411760" y="5868774"/>
            <a:chExt cx="2812077" cy="900779"/>
          </a:xfrm>
        </p:grpSpPr>
        <p:cxnSp>
          <p:nvCxnSpPr>
            <p:cNvPr id="132" name="Connecteur droit 131"/>
            <p:cNvCxnSpPr/>
            <p:nvPr/>
          </p:nvCxnSpPr>
          <p:spPr>
            <a:xfrm>
              <a:off x="3228258" y="6162869"/>
              <a:ext cx="1917438" cy="0"/>
            </a:xfrm>
            <a:prstGeom prst="line">
              <a:avLst/>
            </a:prstGeom>
            <a:ln w="19050">
              <a:prstDash val="sys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41"/>
            <p:cNvCxnSpPr/>
            <p:nvPr/>
          </p:nvCxnSpPr>
          <p:spPr>
            <a:xfrm flipH="1" flipV="1">
              <a:off x="3244482" y="6043181"/>
              <a:ext cx="1879" cy="339533"/>
            </a:xfrm>
            <a:prstGeom prst="straightConnector1">
              <a:avLst/>
            </a:prstGeom>
            <a:ln w="22225">
              <a:solidFill>
                <a:srgbClr val="C00000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e 153"/>
            <p:cNvGrpSpPr/>
            <p:nvPr/>
          </p:nvGrpSpPr>
          <p:grpSpPr>
            <a:xfrm>
              <a:off x="2411760" y="5868774"/>
              <a:ext cx="2812077" cy="900779"/>
              <a:chOff x="2545313" y="5868774"/>
              <a:chExt cx="2812077" cy="900779"/>
            </a:xfrm>
          </p:grpSpPr>
          <p:grpSp>
            <p:nvGrpSpPr>
              <p:cNvPr id="106" name="Groupe 105"/>
              <p:cNvGrpSpPr/>
              <p:nvPr/>
            </p:nvGrpSpPr>
            <p:grpSpPr>
              <a:xfrm>
                <a:off x="2545313" y="5868774"/>
                <a:ext cx="2812077" cy="900779"/>
                <a:chOff x="5684161" y="3337477"/>
                <a:chExt cx="2812077" cy="900779"/>
              </a:xfrm>
            </p:grpSpPr>
            <p:grpSp>
              <p:nvGrpSpPr>
                <p:cNvPr id="109" name="Groupe 108"/>
                <p:cNvGrpSpPr/>
                <p:nvPr/>
              </p:nvGrpSpPr>
              <p:grpSpPr>
                <a:xfrm>
                  <a:off x="5768855" y="3337477"/>
                  <a:ext cx="2727383" cy="816366"/>
                  <a:chOff x="5768855" y="3337477"/>
                  <a:chExt cx="2727383" cy="816366"/>
                </a:xfrm>
              </p:grpSpPr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112" name="ZoneTexte 111"/>
                      <p:cNvSpPr txBox="1"/>
                      <p:nvPr/>
                    </p:nvSpPr>
                    <p:spPr>
                      <a:xfrm>
                        <a:off x="7347125" y="3337477"/>
                        <a:ext cx="16696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m:oMathPara>
                        </a14:m>
                        <a:endParaRPr lang="fr-FR" dirty="0"/>
                      </a:p>
                    </p:txBody>
                  </p:sp>
                </mc:Choice>
                <mc:Fallback>
                  <p:sp>
                    <p:nvSpPr>
                      <p:cNvPr id="112" name="ZoneTexte 1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47125" y="3337477"/>
                        <a:ext cx="166969" cy="276999"/>
                      </a:xfrm>
                      <a:prstGeom prst="rect">
                        <a:avLst/>
                      </a:prstGeom>
                      <a:blipFill rotWithShape="0">
                        <a:blip r:embed="rId2"/>
                        <a:stretch>
                          <a:fillRect l="-22222" r="-1851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13" name="Groupe 112"/>
                  <p:cNvGrpSpPr/>
                  <p:nvPr/>
                </p:nvGrpSpPr>
                <p:grpSpPr>
                  <a:xfrm>
                    <a:off x="5768855" y="3705912"/>
                    <a:ext cx="2727383" cy="447931"/>
                    <a:chOff x="5768855" y="3705912"/>
                    <a:chExt cx="2727383" cy="447931"/>
                  </a:xfrm>
                </p:grpSpPr>
                <p:grpSp>
                  <p:nvGrpSpPr>
                    <p:cNvPr id="116" name="Groupe 115"/>
                    <p:cNvGrpSpPr/>
                    <p:nvPr/>
                  </p:nvGrpSpPr>
                  <p:grpSpPr>
                    <a:xfrm>
                      <a:off x="5928052" y="3809617"/>
                      <a:ext cx="2568186" cy="344226"/>
                      <a:chOff x="5928052" y="3809617"/>
                      <a:chExt cx="2568186" cy="344226"/>
                    </a:xfrm>
                  </p:grpSpPr>
                  <p:grpSp>
                    <p:nvGrpSpPr>
                      <p:cNvPr id="119" name="Groupe 118"/>
                      <p:cNvGrpSpPr/>
                      <p:nvPr/>
                    </p:nvGrpSpPr>
                    <p:grpSpPr>
                      <a:xfrm>
                        <a:off x="5928052" y="3845745"/>
                        <a:ext cx="1156526" cy="276999"/>
                        <a:chOff x="6105802" y="2359913"/>
                        <a:chExt cx="1373374" cy="331688"/>
                      </a:xfrm>
                    </p:grpSpPr>
                    <p:cxnSp>
                      <p:nvCxnSpPr>
                        <p:cNvPr id="127" name="Connecteur droit 126"/>
                        <p:cNvCxnSpPr/>
                        <p:nvPr/>
                      </p:nvCxnSpPr>
                      <p:spPr>
                        <a:xfrm flipV="1">
                          <a:off x="6105802" y="2359914"/>
                          <a:ext cx="1373374" cy="31534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128" name="ZoneTexte 127"/>
                            <p:cNvSpPr txBox="1"/>
                            <p:nvPr/>
                          </p:nvSpPr>
                          <p:spPr>
                            <a:xfrm>
                              <a:off x="6364926" y="2359913"/>
                              <a:ext cx="221802" cy="33168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9" name="ZoneTexte 9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364926" y="2359913"/>
                              <a:ext cx="221802" cy="331688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3"/>
                              <a:stretch>
                                <a:fillRect l="-19355" r="-1290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120" name="ZoneTexte 119"/>
                          <p:cNvSpPr txBox="1"/>
                          <p:nvPr/>
                        </p:nvSpPr>
                        <p:spPr>
                          <a:xfrm>
                            <a:off x="6710000" y="3830517"/>
                            <a:ext cx="186781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fr-FR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11" name="ZoneTexte 1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710000" y="3830517"/>
                            <a:ext cx="186781" cy="276999"/>
                          </a:xfrm>
                          <a:prstGeom prst="rect">
                            <a:avLst/>
                          </a:prstGeom>
                          <a:blipFill rotWithShape="0">
                            <a:blip r:embed="rId4"/>
                            <a:stretch>
                              <a:fillRect l="-19355" r="-12903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fr-F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grpSp>
                    <p:nvGrpSpPr>
                      <p:cNvPr id="121" name="Groupe 120"/>
                      <p:cNvGrpSpPr/>
                      <p:nvPr/>
                    </p:nvGrpSpPr>
                    <p:grpSpPr>
                      <a:xfrm>
                        <a:off x="6964192" y="3809617"/>
                        <a:ext cx="1514258" cy="72008"/>
                        <a:chOff x="6964192" y="3809617"/>
                        <a:chExt cx="1514258" cy="72008"/>
                      </a:xfrm>
                    </p:grpSpPr>
                    <p:cxnSp>
                      <p:nvCxnSpPr>
                        <p:cNvPr id="125" name="Connecteur droit 124"/>
                        <p:cNvCxnSpPr/>
                        <p:nvPr/>
                      </p:nvCxnSpPr>
                      <p:spPr>
                        <a:xfrm flipV="1">
                          <a:off x="6964192" y="3843809"/>
                          <a:ext cx="1501564" cy="1467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6" name="Ellipse 125"/>
                        <p:cNvSpPr/>
                        <p:nvPr/>
                      </p:nvSpPr>
                      <p:spPr>
                        <a:xfrm>
                          <a:off x="8406442" y="3809617"/>
                          <a:ext cx="72008" cy="7200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</p:grp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122" name="ZoneTexte 121"/>
                          <p:cNvSpPr txBox="1"/>
                          <p:nvPr/>
                        </p:nvSpPr>
                        <p:spPr>
                          <a:xfrm>
                            <a:off x="8240527" y="3876844"/>
                            <a:ext cx="255711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oMath>
                              </m:oMathPara>
                            </a14:m>
                            <a:endParaRPr lang="fr-FR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122" name="ZoneTexte 121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240527" y="3876844"/>
                            <a:ext cx="255711" cy="276999"/>
                          </a:xfrm>
                          <a:prstGeom prst="rect">
                            <a:avLst/>
                          </a:prstGeom>
                          <a:blipFill rotWithShape="0">
                            <a:blip r:embed="rId5"/>
                            <a:stretch>
                              <a:fillRect l="-21429" r="-19048" b="-6522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fr-F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17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88370" y="3705912"/>
                      <a:ext cx="243305" cy="239962"/>
                    </a:xfrm>
                    <a:prstGeom prst="ellipse">
                      <a:avLst/>
                    </a:prstGeom>
                    <a:gradFill flip="none" rotWithShape="1">
                      <a:gsLst>
                        <a:gs pos="91000">
                          <a:srgbClr val="1F0EF8"/>
                        </a:gs>
                        <a:gs pos="10000">
                          <a:schemeClr val="accent1">
                            <a:lumMod val="45000"/>
                            <a:lumOff val="55000"/>
                          </a:schemeClr>
                        </a:gs>
                        <a:gs pos="21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22225">
                      <a:solidFill>
                        <a:srgbClr val="1F0EF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fr-F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</a:p>
                  </p:txBody>
                </p:sp>
                <p:sp>
                  <p:nvSpPr>
                    <p:cNvPr id="118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8855" y="3737814"/>
                      <a:ext cx="243305" cy="239962"/>
                    </a:xfrm>
                    <a:prstGeom prst="ellipse">
                      <a:avLst/>
                    </a:prstGeom>
                    <a:gradFill flip="none" rotWithShape="1">
                      <a:gsLst>
                        <a:gs pos="91000">
                          <a:srgbClr val="FF0000"/>
                        </a:gs>
                        <a:gs pos="10000">
                          <a:schemeClr val="accent1">
                            <a:lumMod val="45000"/>
                            <a:lumOff val="55000"/>
                          </a:schemeClr>
                        </a:gs>
                        <a:gs pos="21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222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fr-F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p:txBody>
                </p:sp>
              </p:grpSp>
            </p:grp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10" name="ZoneTexte 109"/>
                    <p:cNvSpPr txBox="1"/>
                    <p:nvPr/>
                  </p:nvSpPr>
                  <p:spPr>
                    <a:xfrm>
                      <a:off x="5684161" y="3961257"/>
                      <a:ext cx="35804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>
                <p:sp>
                  <p:nvSpPr>
                    <p:cNvPr id="16" name="ZoneTexte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84161" y="3961257"/>
                      <a:ext cx="358047" cy="276999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3448" r="-15517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11" name="ZoneTexte 110"/>
                    <p:cNvSpPr txBox="1"/>
                    <p:nvPr/>
                  </p:nvSpPr>
                  <p:spPr>
                    <a:xfrm>
                      <a:off x="6988370" y="3947811"/>
                      <a:ext cx="35804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>
                <p:sp>
                  <p:nvSpPr>
                    <p:cNvPr id="17" name="ZoneTexte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88370" y="3947811"/>
                      <a:ext cx="358047" cy="276999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13793" r="-15517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3" name="Connecteur droit avec flèche 142"/>
              <p:cNvCxnSpPr/>
              <p:nvPr/>
            </p:nvCxnSpPr>
            <p:spPr>
              <a:xfrm flipH="1" flipV="1">
                <a:off x="5275462" y="6016327"/>
                <a:ext cx="1879" cy="339533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prstDash val="sys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2" name="Connecteur droit avec flèche 151"/>
          <p:cNvCxnSpPr/>
          <p:nvPr/>
        </p:nvCxnSpPr>
        <p:spPr>
          <a:xfrm flipH="1" flipV="1">
            <a:off x="5243523" y="6374404"/>
            <a:ext cx="935112" cy="988"/>
          </a:xfrm>
          <a:prstGeom prst="straightConnector1">
            <a:avLst/>
          </a:prstGeom>
          <a:ln w="25400">
            <a:solidFill>
              <a:srgbClr val="1F0EF8"/>
            </a:solidFill>
            <a:headEnd type="stealt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H="1" flipV="1">
            <a:off x="6691992" y="4403872"/>
            <a:ext cx="935112" cy="988"/>
          </a:xfrm>
          <a:prstGeom prst="straightConnector1">
            <a:avLst/>
          </a:prstGeom>
          <a:ln w="25400">
            <a:solidFill>
              <a:srgbClr val="1F0EF8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angle 46"/>
          <p:cNvSpPr/>
          <p:nvPr/>
        </p:nvSpPr>
        <p:spPr>
          <a:xfrm rot="2151891">
            <a:off x="7724922" y="699998"/>
            <a:ext cx="731998" cy="766042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6072218" y="1562201"/>
            <a:ext cx="2455918" cy="2437239"/>
            <a:chOff x="6332233" y="924065"/>
            <a:chExt cx="2455918" cy="2437239"/>
          </a:xfrm>
        </p:grpSpPr>
        <p:grpSp>
          <p:nvGrpSpPr>
            <p:cNvPr id="5" name="Groupe 4"/>
            <p:cNvGrpSpPr/>
            <p:nvPr/>
          </p:nvGrpSpPr>
          <p:grpSpPr>
            <a:xfrm>
              <a:off x="6332233" y="924065"/>
              <a:ext cx="2455918" cy="2437239"/>
              <a:chOff x="5684161" y="1801017"/>
              <a:chExt cx="2455918" cy="2437239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5768855" y="1801017"/>
                <a:ext cx="2371224" cy="2321727"/>
                <a:chOff x="5768855" y="1801017"/>
                <a:chExt cx="2371224" cy="2321727"/>
              </a:xfrm>
            </p:grpSpPr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1" name="ZoneTexte 10"/>
                    <p:cNvSpPr txBox="1"/>
                    <p:nvPr/>
                  </p:nvSpPr>
                  <p:spPr>
                    <a:xfrm>
                      <a:off x="6942632" y="2670781"/>
                      <a:ext cx="16696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>
                <p:sp>
                  <p:nvSpPr>
                    <p:cNvPr id="36" name="ZoneTexte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42632" y="2670781"/>
                      <a:ext cx="166969" cy="276999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21429" r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2" name="Groupe 11"/>
                <p:cNvGrpSpPr/>
                <p:nvPr/>
              </p:nvGrpSpPr>
              <p:grpSpPr>
                <a:xfrm>
                  <a:off x="5768855" y="1801017"/>
                  <a:ext cx="2371224" cy="2321727"/>
                  <a:chOff x="5768855" y="1801017"/>
                  <a:chExt cx="2371224" cy="2321727"/>
                </a:xfrm>
              </p:grpSpPr>
              <p:grpSp>
                <p:nvGrpSpPr>
                  <p:cNvPr id="21" name="Groupe 20"/>
                  <p:cNvGrpSpPr/>
                  <p:nvPr/>
                </p:nvGrpSpPr>
                <p:grpSpPr>
                  <a:xfrm>
                    <a:off x="5928052" y="1801017"/>
                    <a:ext cx="2212027" cy="2321727"/>
                    <a:chOff x="5928052" y="1801017"/>
                    <a:chExt cx="2212027" cy="2321727"/>
                  </a:xfrm>
                </p:grpSpPr>
                <p:grpSp>
                  <p:nvGrpSpPr>
                    <p:cNvPr id="24" name="Groupe 23"/>
                    <p:cNvGrpSpPr/>
                    <p:nvPr/>
                  </p:nvGrpSpPr>
                  <p:grpSpPr>
                    <a:xfrm>
                      <a:off x="5928052" y="3845745"/>
                      <a:ext cx="1156526" cy="276999"/>
                      <a:chOff x="6105802" y="2359913"/>
                      <a:chExt cx="1373374" cy="331688"/>
                    </a:xfrm>
                  </p:grpSpPr>
                  <p:cxnSp>
                    <p:nvCxnSpPr>
                      <p:cNvPr id="35" name="Connecteur droit 34"/>
                      <p:cNvCxnSpPr/>
                      <p:nvPr/>
                    </p:nvCxnSpPr>
                    <p:spPr>
                      <a:xfrm flipV="1">
                        <a:off x="6105802" y="2359914"/>
                        <a:ext cx="1373374" cy="3153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36" name="ZoneTexte 35"/>
                          <p:cNvSpPr txBox="1"/>
                          <p:nvPr/>
                        </p:nvSpPr>
                        <p:spPr>
                          <a:xfrm>
                            <a:off x="6364926" y="2359913"/>
                            <a:ext cx="221802" cy="33168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fr-FR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18" name="ZoneTexte 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364926" y="2359913"/>
                            <a:ext cx="221802" cy="331688"/>
                          </a:xfrm>
                          <a:prstGeom prst="rect">
                            <a:avLst/>
                          </a:prstGeom>
                          <a:blipFill rotWithShape="0">
                            <a:blip r:embed="rId3"/>
                            <a:stretch>
                              <a:fillRect l="-19355" r="-12903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fr-F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5" name="ZoneTexte 24"/>
                        <p:cNvSpPr txBox="1"/>
                        <p:nvPr/>
                      </p:nvSpPr>
                      <p:spPr>
                        <a:xfrm>
                          <a:off x="6710000" y="3830517"/>
                          <a:ext cx="18678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p:txBody>
                    </p:sp>
                  </mc:Choice>
                  <mc:Fallback>
                    <p:sp>
                      <p:nvSpPr>
                        <p:cNvPr id="19" name="ZoneTexte 1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710000" y="3830517"/>
                          <a:ext cx="186781" cy="276999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 l="-19355" r="-129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26" name="Groupe 25"/>
                    <p:cNvGrpSpPr/>
                    <p:nvPr/>
                  </p:nvGrpSpPr>
                  <p:grpSpPr>
                    <a:xfrm>
                      <a:off x="5928052" y="1803260"/>
                      <a:ext cx="1874646" cy="2043232"/>
                      <a:chOff x="5928052" y="1803260"/>
                      <a:chExt cx="1874646" cy="2043232"/>
                    </a:xfrm>
                  </p:grpSpPr>
                  <p:cxnSp>
                    <p:nvCxnSpPr>
                      <p:cNvPr id="28" name="Connecteur droit 27"/>
                      <p:cNvCxnSpPr>
                        <a:stCxn id="32" idx="2"/>
                      </p:cNvCxnSpPr>
                      <p:nvPr/>
                    </p:nvCxnSpPr>
                    <p:spPr>
                      <a:xfrm flipH="1">
                        <a:off x="5928052" y="1839264"/>
                        <a:ext cx="1802638" cy="1980892"/>
                      </a:xfrm>
                      <a:prstGeom prst="line">
                        <a:avLst/>
                      </a:prstGeom>
                      <a:ln w="19050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Connecteur droit 28"/>
                      <p:cNvCxnSpPr/>
                      <p:nvPr/>
                    </p:nvCxnSpPr>
                    <p:spPr>
                      <a:xfrm flipH="1">
                        <a:off x="7084578" y="1873838"/>
                        <a:ext cx="703924" cy="1971907"/>
                      </a:xfrm>
                      <a:prstGeom prst="line">
                        <a:avLst/>
                      </a:prstGeom>
                      <a:ln w="22225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Connecteur droit 32"/>
                      <p:cNvCxnSpPr/>
                      <p:nvPr/>
                    </p:nvCxnSpPr>
                    <p:spPr>
                      <a:xfrm flipV="1">
                        <a:off x="6516215" y="1855214"/>
                        <a:ext cx="1240633" cy="199127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" name="Ellipse 31"/>
                      <p:cNvSpPr/>
                      <p:nvPr/>
                    </p:nvSpPr>
                    <p:spPr>
                      <a:xfrm>
                        <a:off x="7730690" y="1803260"/>
                        <a:ext cx="72008" cy="7200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7" name="ZoneTexte 26"/>
                        <p:cNvSpPr txBox="1"/>
                        <p:nvPr/>
                      </p:nvSpPr>
                      <p:spPr>
                        <a:xfrm>
                          <a:off x="7884368" y="1801017"/>
                          <a:ext cx="25571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p:txBody>
                    </p:sp>
                  </mc:Choice>
                  <mc:Fallback>
                    <p:sp>
                      <p:nvSpPr>
                        <p:cNvPr id="27" name="ZoneTexte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884368" y="1801017"/>
                          <a:ext cx="255711" cy="276999"/>
                        </a:xfrm>
                        <a:prstGeom prst="rect">
                          <a:avLst/>
                        </a:prstGeom>
                        <a:blipFill rotWithShape="0">
                          <a:blip r:embed="rId10"/>
                          <a:stretch>
                            <a:fillRect l="-21429" r="-19048" b="-65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2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6988370" y="3705912"/>
                    <a:ext cx="243305" cy="239962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1F0EF8"/>
                      </a:gs>
                      <a:gs pos="10000">
                        <a:schemeClr val="accent1">
                          <a:lumMod val="45000"/>
                          <a:lumOff val="55000"/>
                        </a:schemeClr>
                      </a:gs>
                      <a:gs pos="21000">
                        <a:schemeClr val="accent1">
                          <a:lumMod val="45000"/>
                          <a:lumOff val="55000"/>
                        </a:schemeClr>
                      </a:gs>
                      <a:gs pos="98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2225">
                    <a:solidFill>
                      <a:srgbClr val="1F0EF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spcBef>
                        <a:spcPts val="1200"/>
                      </a:spcBef>
                    </a:pPr>
                    <a:r>
                      <a: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+</a:t>
                    </a:r>
                  </a:p>
                </p:txBody>
              </p:sp>
              <p:sp>
                <p:nvSpPr>
                  <p:cNvPr id="23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5768855" y="3737814"/>
                    <a:ext cx="243305" cy="239962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FF0000"/>
                      </a:gs>
                      <a:gs pos="10000">
                        <a:schemeClr val="accent1">
                          <a:lumMod val="45000"/>
                          <a:lumOff val="55000"/>
                        </a:schemeClr>
                      </a:gs>
                      <a:gs pos="21000">
                        <a:schemeClr val="accent1">
                          <a:lumMod val="45000"/>
                          <a:lumOff val="55000"/>
                        </a:schemeClr>
                      </a:gs>
                      <a:gs pos="98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-</a:t>
                    </a:r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6" name="ZoneTexte 15"/>
                    <p:cNvSpPr txBox="1"/>
                    <p:nvPr/>
                  </p:nvSpPr>
                  <p:spPr>
                    <a:xfrm>
                      <a:off x="7422736" y="2859791"/>
                      <a:ext cx="2385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>
                <p:sp>
                  <p:nvSpPr>
                    <p:cNvPr id="51" name="ZoneTexte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2736" y="2859791"/>
                      <a:ext cx="238527" cy="276999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15385" r="-7692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7" name="ZoneTexte 16"/>
                    <p:cNvSpPr txBox="1"/>
                    <p:nvPr/>
                  </p:nvSpPr>
                  <p:spPr>
                    <a:xfrm>
                      <a:off x="6516216" y="2564904"/>
                      <a:ext cx="2438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>
                <p:sp>
                  <p:nvSpPr>
                    <p:cNvPr id="20" name="ZoneTexte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16216" y="2564904"/>
                      <a:ext cx="243848" cy="276999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l="-15000" r="-10000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9" name="ZoneTexte 8"/>
                  <p:cNvSpPr txBox="1"/>
                  <p:nvPr/>
                </p:nvSpPr>
                <p:spPr>
                  <a:xfrm>
                    <a:off x="5684161" y="3961257"/>
                    <a:ext cx="3580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5" name="ZoneTexte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4161" y="3961257"/>
                    <a:ext cx="358047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448" r="-15517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0" name="ZoneTexte 9"/>
                  <p:cNvSpPr txBox="1"/>
                  <p:nvPr/>
                </p:nvSpPr>
                <p:spPr>
                  <a:xfrm>
                    <a:off x="6988370" y="3947811"/>
                    <a:ext cx="3580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30" name="ZoneTexte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8370" y="3947811"/>
                    <a:ext cx="358047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3793" r="-15517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Arc 5"/>
            <p:cNvSpPr/>
            <p:nvPr/>
          </p:nvSpPr>
          <p:spPr>
            <a:xfrm>
              <a:off x="7111123" y="2809743"/>
              <a:ext cx="297343" cy="334404"/>
            </a:xfrm>
            <a:prstGeom prst="arc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Rectangle 6"/>
                <p:cNvSpPr/>
                <p:nvPr/>
              </p:nvSpPr>
              <p:spPr>
                <a:xfrm>
                  <a:off x="7288040" y="2607374"/>
                  <a:ext cx="3741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8040" y="2607374"/>
                  <a:ext cx="374140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ZoneTexte 37"/>
          <p:cNvSpPr txBox="1"/>
          <p:nvPr/>
        </p:nvSpPr>
        <p:spPr>
          <a:xfrm>
            <a:off x="398502" y="845584"/>
            <a:ext cx="287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The electric field is given by: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ZoneTexte 38"/>
              <p:cNvSpPr txBox="1"/>
              <p:nvPr/>
            </p:nvSpPr>
            <p:spPr>
              <a:xfrm>
                <a:off x="642786" y="1493393"/>
                <a:ext cx="1745350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𝑔𝑟𝑎𝑑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86" y="1493393"/>
                <a:ext cx="1745350" cy="317972"/>
              </a:xfrm>
              <a:prstGeom prst="rect">
                <a:avLst/>
              </a:prstGeom>
              <a:blipFill rotWithShape="0">
                <a:blip r:embed="rId14"/>
                <a:stretch>
                  <a:fillRect l="-2439" r="-2439" b="-3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avec flèche 49"/>
          <p:cNvCxnSpPr>
            <a:stCxn id="32" idx="0"/>
          </p:cNvCxnSpPr>
          <p:nvPr/>
        </p:nvCxnSpPr>
        <p:spPr>
          <a:xfrm flipH="1" flipV="1">
            <a:off x="8014459" y="569462"/>
            <a:ext cx="140292" cy="994982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Rectangle 51"/>
              <p:cNvSpPr/>
              <p:nvPr/>
            </p:nvSpPr>
            <p:spPr>
              <a:xfrm>
                <a:off x="323528" y="3440586"/>
                <a:ext cx="1478225" cy="613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𝑃𝑐𝑜𝑠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40586"/>
                <a:ext cx="1478225" cy="61324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ZoneTexte 52"/>
              <p:cNvSpPr txBox="1"/>
              <p:nvPr/>
            </p:nvSpPr>
            <p:spPr>
              <a:xfrm>
                <a:off x="1835696" y="3501008"/>
                <a:ext cx="4022640" cy="524311"/>
              </a:xfrm>
              <a:prstGeom prst="rect">
                <a:avLst/>
              </a:prstGeom>
              <a:noFill/>
              <a:ln w="28575" cmpd="thickThin">
                <a:solidFill>
                  <a:srgbClr val="1F0EF8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fr-FR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𝒌𝑷</m:t>
                          </m:r>
                        </m:num>
                        <m:den>
                          <m:sSup>
                            <m:sSupPr>
                              <m:ctrlP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𝒌𝑷</m:t>
                          </m:r>
                        </m:num>
                        <m:den>
                          <m:sSup>
                            <m:sSupPr>
                              <m:ctrlP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fr-FR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sSub>
                        <m:sSubPr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501008"/>
                <a:ext cx="4022640" cy="52431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28575" cmpd="thickThin">
                <a:solidFill>
                  <a:srgbClr val="1F0EF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Rectangle 55"/>
              <p:cNvSpPr/>
              <p:nvPr/>
            </p:nvSpPr>
            <p:spPr>
              <a:xfrm>
                <a:off x="7341834" y="548680"/>
                <a:ext cx="785279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34" y="548680"/>
                <a:ext cx="785279" cy="4029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e 65"/>
          <p:cNvGrpSpPr/>
          <p:nvPr/>
        </p:nvGrpSpPr>
        <p:grpSpPr>
          <a:xfrm>
            <a:off x="8161574" y="984766"/>
            <a:ext cx="514882" cy="629352"/>
            <a:chOff x="8421589" y="1278422"/>
            <a:chExt cx="514882" cy="629352"/>
          </a:xfrm>
        </p:grpSpPr>
        <p:cxnSp>
          <p:nvCxnSpPr>
            <p:cNvPr id="40" name="Connecteur droit avec flèche 39"/>
            <p:cNvCxnSpPr/>
            <p:nvPr/>
          </p:nvCxnSpPr>
          <p:spPr>
            <a:xfrm flipV="1">
              <a:off x="8421589" y="1278422"/>
              <a:ext cx="448388" cy="629352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7" name="ZoneTexte 56"/>
                <p:cNvSpPr txBox="1"/>
                <p:nvPr/>
              </p:nvSpPr>
              <p:spPr>
                <a:xfrm>
                  <a:off x="8647033" y="1534290"/>
                  <a:ext cx="289438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7" name="ZoneTexte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7033" y="1534290"/>
                  <a:ext cx="289438" cy="31059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1277" r="-2128" b="-12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e 66"/>
          <p:cNvGrpSpPr/>
          <p:nvPr/>
        </p:nvGrpSpPr>
        <p:grpSpPr>
          <a:xfrm>
            <a:off x="7505528" y="1184951"/>
            <a:ext cx="660088" cy="440648"/>
            <a:chOff x="7765543" y="1478607"/>
            <a:chExt cx="660088" cy="440648"/>
          </a:xfrm>
        </p:grpSpPr>
        <p:cxnSp>
          <p:nvCxnSpPr>
            <p:cNvPr id="42" name="Connecteur droit avec flèche 41"/>
            <p:cNvCxnSpPr/>
            <p:nvPr/>
          </p:nvCxnSpPr>
          <p:spPr>
            <a:xfrm flipH="1" flipV="1">
              <a:off x="7802571" y="1478607"/>
              <a:ext cx="623060" cy="410909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8" name="ZoneTexte 57"/>
                <p:cNvSpPr txBox="1"/>
                <p:nvPr/>
              </p:nvSpPr>
              <p:spPr>
                <a:xfrm>
                  <a:off x="7765543" y="1608657"/>
                  <a:ext cx="300146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8" name="ZoneTexte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5543" y="1608657"/>
                  <a:ext cx="300146" cy="31059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6327" r="-10204" b="-1568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e 63"/>
          <p:cNvGrpSpPr/>
          <p:nvPr/>
        </p:nvGrpSpPr>
        <p:grpSpPr>
          <a:xfrm>
            <a:off x="6370308" y="2964410"/>
            <a:ext cx="805552" cy="661479"/>
            <a:chOff x="6630323" y="3258066"/>
            <a:chExt cx="805552" cy="661479"/>
          </a:xfrm>
        </p:grpSpPr>
        <p:cxnSp>
          <p:nvCxnSpPr>
            <p:cNvPr id="31" name="Connecteur droit avec flèche 59"/>
            <p:cNvCxnSpPr/>
            <p:nvPr/>
          </p:nvCxnSpPr>
          <p:spPr>
            <a:xfrm flipH="1" flipV="1">
              <a:off x="6808360" y="3604915"/>
              <a:ext cx="366561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1" name="Rectangle 60"/>
                <p:cNvSpPr/>
                <p:nvPr/>
              </p:nvSpPr>
              <p:spPr>
                <a:xfrm>
                  <a:off x="6630323" y="3306451"/>
                  <a:ext cx="4925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323" y="3306451"/>
                  <a:ext cx="492506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Connecteur droit avec flèche 61"/>
            <p:cNvCxnSpPr/>
            <p:nvPr/>
          </p:nvCxnSpPr>
          <p:spPr>
            <a:xfrm flipV="1">
              <a:off x="7164287" y="3501001"/>
              <a:ext cx="225570" cy="4185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3" name="ZoneTexte 62"/>
                <p:cNvSpPr txBox="1"/>
                <p:nvPr/>
              </p:nvSpPr>
              <p:spPr>
                <a:xfrm>
                  <a:off x="7145283" y="3258066"/>
                  <a:ext cx="2905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63" name="ZoneTexte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283" y="3258066"/>
                  <a:ext cx="290592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10417" r="-4167" b="-1087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" name="Rectangle 64"/>
              <p:cNvSpPr/>
              <p:nvPr/>
            </p:nvSpPr>
            <p:spPr>
              <a:xfrm>
                <a:off x="2863198" y="2501298"/>
                <a:ext cx="2258054" cy="619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198" y="2501298"/>
                <a:ext cx="2258054" cy="61908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ZoneTexte 1"/>
              <p:cNvSpPr txBox="1"/>
              <p:nvPr/>
            </p:nvSpPr>
            <p:spPr>
              <a:xfrm>
                <a:off x="616744" y="5300928"/>
                <a:ext cx="948978" cy="366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4" y="5300928"/>
                <a:ext cx="948978" cy="366767"/>
              </a:xfrm>
              <a:prstGeom prst="rect">
                <a:avLst/>
              </a:prstGeom>
              <a:blipFill rotWithShape="0">
                <a:blip r:embed="rId23"/>
                <a:stretch>
                  <a:fillRect l="-13462" t="-6667" r="-4487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ZoneTexte 47"/>
              <p:cNvSpPr txBox="1"/>
              <p:nvPr/>
            </p:nvSpPr>
            <p:spPr>
              <a:xfrm>
                <a:off x="618356" y="4685578"/>
                <a:ext cx="1006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56" y="4685578"/>
                <a:ext cx="1006686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12651" t="-22222" r="-4819" b="-4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1596676" y="4509120"/>
                <a:ext cx="176599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𝑘𝑃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676" y="4509120"/>
                <a:ext cx="1765996" cy="61645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1596676" y="5176085"/>
                <a:ext cx="1655004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𝑘𝑃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676" y="5176085"/>
                <a:ext cx="1655004" cy="61645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01214" y="2131966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In polar </a:t>
            </a:r>
            <a:r>
              <a:rPr lang="fr-FR" dirty="0" err="1"/>
              <a:t>coordinates</a:t>
            </a:r>
            <a:r>
              <a:rPr lang="fr-FR" dirty="0"/>
              <a:t> by: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616744" y="2636912"/>
                <a:ext cx="234532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4" y="2636912"/>
                <a:ext cx="2345321" cy="402931"/>
              </a:xfrm>
              <a:prstGeom prst="rect">
                <a:avLst/>
              </a:prstGeom>
              <a:blipFill rotWithShape="0">
                <a:blip r:embed="rId2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e 53"/>
          <p:cNvGrpSpPr/>
          <p:nvPr/>
        </p:nvGrpSpPr>
        <p:grpSpPr>
          <a:xfrm>
            <a:off x="6798176" y="4256869"/>
            <a:ext cx="1662256" cy="2556507"/>
            <a:chOff x="6332233" y="804797"/>
            <a:chExt cx="1662256" cy="2556507"/>
          </a:xfrm>
        </p:grpSpPr>
        <p:grpSp>
          <p:nvGrpSpPr>
            <p:cNvPr id="55" name="Groupe 54"/>
            <p:cNvGrpSpPr/>
            <p:nvPr/>
          </p:nvGrpSpPr>
          <p:grpSpPr>
            <a:xfrm>
              <a:off x="6332233" y="804797"/>
              <a:ext cx="1662256" cy="2556507"/>
              <a:chOff x="5684161" y="1681749"/>
              <a:chExt cx="1662256" cy="2556507"/>
            </a:xfrm>
          </p:grpSpPr>
          <p:grpSp>
            <p:nvGrpSpPr>
              <p:cNvPr id="69" name="Groupe 68"/>
              <p:cNvGrpSpPr/>
              <p:nvPr/>
            </p:nvGrpSpPr>
            <p:grpSpPr>
              <a:xfrm>
                <a:off x="5768855" y="1681749"/>
                <a:ext cx="1462820" cy="2440995"/>
                <a:chOff x="5768855" y="1681749"/>
                <a:chExt cx="1462820" cy="2440995"/>
              </a:xfrm>
            </p:grpSpPr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72" name="ZoneTexte 71"/>
                    <p:cNvSpPr txBox="1"/>
                    <p:nvPr/>
                  </p:nvSpPr>
                  <p:spPr>
                    <a:xfrm>
                      <a:off x="6336345" y="2670781"/>
                      <a:ext cx="16696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>
                <p:sp>
                  <p:nvSpPr>
                    <p:cNvPr id="72" name="ZoneTexte 7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6345" y="2670781"/>
                      <a:ext cx="166969" cy="276999"/>
                    </a:xfrm>
                    <a:prstGeom prst="rect">
                      <a:avLst/>
                    </a:prstGeom>
                    <a:blipFill rotWithShape="0">
                      <a:blip r:embed="rId28"/>
                      <a:stretch>
                        <a:fillRect l="-21429" r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3" name="Groupe 72"/>
                <p:cNvGrpSpPr/>
                <p:nvPr/>
              </p:nvGrpSpPr>
              <p:grpSpPr>
                <a:xfrm>
                  <a:off x="5768855" y="1681749"/>
                  <a:ext cx="1462820" cy="2440995"/>
                  <a:chOff x="5768855" y="1681749"/>
                  <a:chExt cx="1462820" cy="2440995"/>
                </a:xfrm>
              </p:grpSpPr>
              <p:grpSp>
                <p:nvGrpSpPr>
                  <p:cNvPr id="76" name="Groupe 75"/>
                  <p:cNvGrpSpPr/>
                  <p:nvPr/>
                </p:nvGrpSpPr>
                <p:grpSpPr>
                  <a:xfrm>
                    <a:off x="5928052" y="1681749"/>
                    <a:ext cx="1156526" cy="2440995"/>
                    <a:chOff x="5928052" y="1681749"/>
                    <a:chExt cx="1156526" cy="2440995"/>
                  </a:xfrm>
                </p:grpSpPr>
                <p:grpSp>
                  <p:nvGrpSpPr>
                    <p:cNvPr id="79" name="Groupe 78"/>
                    <p:cNvGrpSpPr/>
                    <p:nvPr/>
                  </p:nvGrpSpPr>
                  <p:grpSpPr>
                    <a:xfrm>
                      <a:off x="6012159" y="3845745"/>
                      <a:ext cx="1072418" cy="276999"/>
                      <a:chOff x="6205680" y="2359913"/>
                      <a:chExt cx="1273496" cy="331688"/>
                    </a:xfrm>
                  </p:grpSpPr>
                  <p:cxnSp>
                    <p:nvCxnSpPr>
                      <p:cNvPr id="87" name="Connecteur droit 86"/>
                      <p:cNvCxnSpPr>
                        <a:stCxn id="78" idx="6"/>
                      </p:cNvCxnSpPr>
                      <p:nvPr/>
                    </p:nvCxnSpPr>
                    <p:spPr>
                      <a:xfrm flipV="1">
                        <a:off x="6205680" y="2359915"/>
                        <a:ext cx="1273496" cy="14427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88" name="ZoneTexte 87"/>
                          <p:cNvSpPr txBox="1"/>
                          <p:nvPr/>
                        </p:nvSpPr>
                        <p:spPr>
                          <a:xfrm>
                            <a:off x="6364926" y="2359913"/>
                            <a:ext cx="221802" cy="33168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fr-FR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10" name="ZoneTexte 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364926" y="2359913"/>
                            <a:ext cx="221802" cy="331688"/>
                          </a:xfrm>
                          <a:prstGeom prst="rect">
                            <a:avLst/>
                          </a:prstGeom>
                          <a:blipFill rotWithShape="0">
                            <a:blip r:embed="rId3"/>
                            <a:stretch>
                              <a:fillRect l="-19355" r="-12903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fr-F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80" name="ZoneTexte 79"/>
                        <p:cNvSpPr txBox="1"/>
                        <p:nvPr/>
                      </p:nvSpPr>
                      <p:spPr>
                        <a:xfrm>
                          <a:off x="6710000" y="3830517"/>
                          <a:ext cx="18678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p:txBody>
                    </p:sp>
                  </mc:Choice>
                  <mc:Fallback>
                    <p:sp>
                      <p:nvSpPr>
                        <p:cNvPr id="34" name="ZoneTexte 1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710000" y="3830517"/>
                          <a:ext cx="186781" cy="276999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 l="-19355" r="-129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81" name="Groupe 80"/>
                    <p:cNvGrpSpPr/>
                    <p:nvPr/>
                  </p:nvGrpSpPr>
                  <p:grpSpPr>
                    <a:xfrm>
                      <a:off x="5928052" y="1779521"/>
                      <a:ext cx="1156526" cy="2066971"/>
                      <a:chOff x="5928052" y="1779521"/>
                      <a:chExt cx="1156526" cy="2066971"/>
                    </a:xfrm>
                  </p:grpSpPr>
                  <p:cxnSp>
                    <p:nvCxnSpPr>
                      <p:cNvPr id="83" name="Connecteur droit 82"/>
                      <p:cNvCxnSpPr/>
                      <p:nvPr/>
                    </p:nvCxnSpPr>
                    <p:spPr>
                      <a:xfrm flipH="1">
                        <a:off x="5928052" y="1829206"/>
                        <a:ext cx="578263" cy="1990950"/>
                      </a:xfrm>
                      <a:prstGeom prst="line">
                        <a:avLst/>
                      </a:prstGeom>
                      <a:ln w="19050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Connecteur droit 83"/>
                      <p:cNvCxnSpPr/>
                      <p:nvPr/>
                    </p:nvCxnSpPr>
                    <p:spPr>
                      <a:xfrm>
                        <a:off x="6526132" y="1801017"/>
                        <a:ext cx="558446" cy="2044728"/>
                      </a:xfrm>
                      <a:prstGeom prst="line">
                        <a:avLst/>
                      </a:prstGeom>
                      <a:ln w="22225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necteur droit 84"/>
                      <p:cNvCxnSpPr/>
                      <p:nvPr/>
                    </p:nvCxnSpPr>
                    <p:spPr>
                      <a:xfrm flipV="1">
                        <a:off x="6516215" y="1779521"/>
                        <a:ext cx="9917" cy="206697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" name="Ellipse 85"/>
                      <p:cNvSpPr/>
                      <p:nvPr/>
                    </p:nvSpPr>
                    <p:spPr>
                      <a:xfrm>
                        <a:off x="6480398" y="1783382"/>
                        <a:ext cx="72008" cy="7200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82" name="ZoneTexte 81"/>
                        <p:cNvSpPr txBox="1"/>
                        <p:nvPr/>
                      </p:nvSpPr>
                      <p:spPr>
                        <a:xfrm>
                          <a:off x="6592283" y="1681749"/>
                          <a:ext cx="25571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p:txBody>
                    </p:sp>
                  </mc:Choice>
                  <mc:Fallback>
                    <p:sp>
                      <p:nvSpPr>
                        <p:cNvPr id="82" name="ZoneTexte 8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592283" y="1681749"/>
                          <a:ext cx="255711" cy="276999"/>
                        </a:xfrm>
                        <a:prstGeom prst="rect">
                          <a:avLst/>
                        </a:prstGeom>
                        <a:blipFill rotWithShape="0">
                          <a:blip r:embed="rId29"/>
                          <a:stretch>
                            <a:fillRect l="-21429" r="-19048" b="-65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77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6988370" y="3705912"/>
                    <a:ext cx="243305" cy="239962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1F0EF8"/>
                      </a:gs>
                      <a:gs pos="10000">
                        <a:schemeClr val="accent1">
                          <a:lumMod val="45000"/>
                          <a:lumOff val="55000"/>
                        </a:schemeClr>
                      </a:gs>
                      <a:gs pos="21000">
                        <a:schemeClr val="accent1">
                          <a:lumMod val="45000"/>
                          <a:lumOff val="55000"/>
                        </a:schemeClr>
                      </a:gs>
                      <a:gs pos="98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2225">
                    <a:solidFill>
                      <a:srgbClr val="1F0EF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spcBef>
                        <a:spcPts val="1200"/>
                      </a:spcBef>
                    </a:pPr>
                    <a:r>
                      <a: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+</a:t>
                    </a:r>
                  </a:p>
                </p:txBody>
              </p:sp>
              <p:sp>
                <p:nvSpPr>
                  <p:cNvPr id="78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5768855" y="3737814"/>
                    <a:ext cx="243305" cy="239962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FF0000"/>
                      </a:gs>
                      <a:gs pos="10000">
                        <a:schemeClr val="accent1">
                          <a:lumMod val="45000"/>
                          <a:lumOff val="55000"/>
                        </a:schemeClr>
                      </a:gs>
                      <a:gs pos="21000">
                        <a:schemeClr val="accent1">
                          <a:lumMod val="45000"/>
                          <a:lumOff val="55000"/>
                        </a:schemeClr>
                      </a:gs>
                      <a:gs pos="98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-</a:t>
                    </a:r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74" name="ZoneTexte 73"/>
                    <p:cNvSpPr txBox="1"/>
                    <p:nvPr/>
                  </p:nvSpPr>
                  <p:spPr>
                    <a:xfrm>
                      <a:off x="6876086" y="2730584"/>
                      <a:ext cx="2385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>
                <p:sp>
                  <p:nvSpPr>
                    <p:cNvPr id="74" name="ZoneTexte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76086" y="2730584"/>
                      <a:ext cx="238527" cy="276999"/>
                    </a:xfrm>
                    <a:prstGeom prst="rect">
                      <a:avLst/>
                    </a:prstGeom>
                    <a:blipFill rotWithShape="0">
                      <a:blip r:embed="rId30"/>
                      <a:stretch>
                        <a:fillRect l="-15385" r="-7692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75" name="ZoneTexte 74"/>
                    <p:cNvSpPr txBox="1"/>
                    <p:nvPr/>
                  </p:nvSpPr>
                  <p:spPr>
                    <a:xfrm>
                      <a:off x="5944090" y="2564904"/>
                      <a:ext cx="2438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>
                <p:sp>
                  <p:nvSpPr>
                    <p:cNvPr id="75" name="ZoneTexte 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44090" y="2564904"/>
                      <a:ext cx="243848" cy="276999"/>
                    </a:xfrm>
                    <a:prstGeom prst="rect">
                      <a:avLst/>
                    </a:prstGeom>
                    <a:blipFill rotWithShape="0">
                      <a:blip r:embed="rId31"/>
                      <a:stretch>
                        <a:fillRect l="-15000" r="-7500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70" name="ZoneTexte 69"/>
                  <p:cNvSpPr txBox="1"/>
                  <p:nvPr/>
                </p:nvSpPr>
                <p:spPr>
                  <a:xfrm>
                    <a:off x="5684161" y="3961257"/>
                    <a:ext cx="3580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41" name="ZoneTexte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4161" y="3961257"/>
                    <a:ext cx="358047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448" r="-15517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71" name="ZoneTexte 70"/>
                  <p:cNvSpPr txBox="1"/>
                  <p:nvPr/>
                </p:nvSpPr>
                <p:spPr>
                  <a:xfrm>
                    <a:off x="6988370" y="3947811"/>
                    <a:ext cx="3580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60" name="ZoneTexte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8370" y="3947811"/>
                    <a:ext cx="358047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3793" r="-15517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9" name="Arc 58"/>
            <p:cNvSpPr/>
            <p:nvPr/>
          </p:nvSpPr>
          <p:spPr>
            <a:xfrm>
              <a:off x="7111123" y="2711081"/>
              <a:ext cx="295317" cy="433066"/>
            </a:xfrm>
            <a:prstGeom prst="arc">
              <a:avLst>
                <a:gd name="adj1" fmla="val 14765032"/>
                <a:gd name="adj2" fmla="val 757578"/>
              </a:avLst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8" name="Rectangle 67"/>
                <p:cNvSpPr/>
                <p:nvPr/>
              </p:nvSpPr>
              <p:spPr>
                <a:xfrm>
                  <a:off x="7309807" y="2478141"/>
                  <a:ext cx="348172" cy="4615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fr-F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807" y="2478141"/>
                  <a:ext cx="348172" cy="461537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e 100"/>
          <p:cNvGrpSpPr/>
          <p:nvPr/>
        </p:nvGrpSpPr>
        <p:grpSpPr>
          <a:xfrm>
            <a:off x="7318670" y="5805260"/>
            <a:ext cx="310588" cy="627464"/>
            <a:chOff x="5657628" y="4003789"/>
            <a:chExt cx="502788" cy="895495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5" name="ZoneTexte 94"/>
                <p:cNvSpPr txBox="1"/>
                <p:nvPr/>
              </p:nvSpPr>
              <p:spPr>
                <a:xfrm>
                  <a:off x="5689805" y="4457418"/>
                  <a:ext cx="301299" cy="277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95" name="ZoneTexte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9805" y="4457418"/>
                  <a:ext cx="301299" cy="277000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33333" r="-63333" b="-6562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e 99"/>
            <p:cNvGrpSpPr/>
            <p:nvPr/>
          </p:nvGrpSpPr>
          <p:grpSpPr>
            <a:xfrm>
              <a:off x="5657628" y="4354641"/>
              <a:ext cx="502788" cy="544643"/>
              <a:chOff x="5411084" y="4257079"/>
              <a:chExt cx="749330" cy="642205"/>
            </a:xfrm>
          </p:grpSpPr>
          <p:cxnSp>
            <p:nvCxnSpPr>
              <p:cNvPr id="94" name="Connecteur droit avec flèche 93"/>
              <p:cNvCxnSpPr/>
              <p:nvPr/>
            </p:nvCxnSpPr>
            <p:spPr>
              <a:xfrm flipH="1">
                <a:off x="5411084" y="4892587"/>
                <a:ext cx="746751" cy="1446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avec flèche 96"/>
              <p:cNvCxnSpPr/>
              <p:nvPr/>
            </p:nvCxnSpPr>
            <p:spPr>
              <a:xfrm flipH="1" flipV="1">
                <a:off x="6157614" y="4257079"/>
                <a:ext cx="2800" cy="642205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8" name="ZoneTexte 97"/>
                <p:cNvSpPr txBox="1"/>
                <p:nvPr/>
              </p:nvSpPr>
              <p:spPr>
                <a:xfrm flipH="1">
                  <a:off x="5858583" y="4003789"/>
                  <a:ext cx="194083" cy="277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98" name="ZoneTexte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858583" y="4003789"/>
                  <a:ext cx="194083" cy="277000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50000" r="-120000" b="-5937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3" name="Rectangle 102"/>
              <p:cNvSpPr/>
              <p:nvPr/>
            </p:nvSpPr>
            <p:spPr>
              <a:xfrm>
                <a:off x="6307001" y="4437112"/>
                <a:ext cx="785279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rgbClr val="1F0EF8"/>
                  </a:solidFill>
                </a:endParaRPr>
              </a:p>
            </p:txBody>
          </p:sp>
        </mc:Choice>
        <mc:Fallback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001" y="4437112"/>
                <a:ext cx="785279" cy="402931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e 145"/>
          <p:cNvGrpSpPr/>
          <p:nvPr/>
        </p:nvGrpSpPr>
        <p:grpSpPr>
          <a:xfrm rot="5400000">
            <a:off x="3315028" y="6005155"/>
            <a:ext cx="397969" cy="369977"/>
            <a:chOff x="5411084" y="4257079"/>
            <a:chExt cx="749330" cy="642205"/>
          </a:xfrm>
        </p:grpSpPr>
        <p:cxnSp>
          <p:nvCxnSpPr>
            <p:cNvPr id="148" name="Connecteur droit avec flèche 147"/>
            <p:cNvCxnSpPr/>
            <p:nvPr/>
          </p:nvCxnSpPr>
          <p:spPr>
            <a:xfrm flipH="1">
              <a:off x="5411084" y="4892587"/>
              <a:ext cx="746751" cy="1446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148"/>
            <p:cNvCxnSpPr/>
            <p:nvPr/>
          </p:nvCxnSpPr>
          <p:spPr>
            <a:xfrm flipH="1" flipV="1">
              <a:off x="6157614" y="4257079"/>
              <a:ext cx="2800" cy="642205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0" name="ZoneTexte 149"/>
              <p:cNvSpPr txBox="1"/>
              <p:nvPr/>
            </p:nvSpPr>
            <p:spPr>
              <a:xfrm flipH="1">
                <a:off x="3370176" y="6380948"/>
                <a:ext cx="19798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0" name="ZoneTexte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70176" y="6380948"/>
                <a:ext cx="197989" cy="276999"/>
              </a:xfrm>
              <a:prstGeom prst="rect">
                <a:avLst/>
              </a:prstGeom>
              <a:blipFill rotWithShape="0">
                <a:blip r:embed="rId36"/>
                <a:stretch>
                  <a:fillRect l="-31250" r="-37500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1" name="ZoneTexte 150"/>
              <p:cNvSpPr txBox="1"/>
              <p:nvPr/>
            </p:nvSpPr>
            <p:spPr>
              <a:xfrm flipH="1">
                <a:off x="3077867" y="5960313"/>
                <a:ext cx="19798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1" name="ZoneTexte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77867" y="5960313"/>
                <a:ext cx="197989" cy="276999"/>
              </a:xfrm>
              <a:prstGeom prst="rect">
                <a:avLst/>
              </a:prstGeom>
              <a:blipFill rotWithShape="0">
                <a:blip r:embed="rId37"/>
                <a:stretch>
                  <a:fillRect l="-31250" r="-53125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3" name="Rectangle 152"/>
              <p:cNvSpPr/>
              <p:nvPr/>
            </p:nvSpPr>
            <p:spPr>
              <a:xfrm>
                <a:off x="5658929" y="6309320"/>
                <a:ext cx="785279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rgbClr val="1F0EF8"/>
                  </a:solidFill>
                </a:endParaRPr>
              </a:p>
            </p:txBody>
          </p:sp>
        </mc:Choice>
        <mc:Fallback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929" y="6309320"/>
                <a:ext cx="785279" cy="402931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928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39" grpId="0" animBg="1"/>
      <p:bldP spid="52" grpId="0" animBg="1"/>
      <p:bldP spid="53" grpId="0" animBg="1"/>
      <p:bldP spid="56" grpId="0" animBg="1"/>
      <p:bldP spid="65" grpId="0" animBg="1"/>
      <p:bldP spid="2" grpId="0" animBg="1"/>
      <p:bldP spid="48" grpId="0" animBg="1"/>
      <p:bldP spid="3" grpId="0" animBg="1"/>
      <p:bldP spid="13" grpId="0" animBg="1"/>
      <p:bldP spid="14" grpId="0"/>
      <p:bldP spid="15" grpId="0" animBg="1"/>
      <p:bldP spid="103" grpId="0" animBg="1"/>
      <p:bldP spid="150" grpId="0" animBg="1"/>
      <p:bldP spid="151" grpId="0" animBg="1"/>
      <p:bldP spid="1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Connecteur droit 122"/>
          <p:cNvCxnSpPr/>
          <p:nvPr/>
        </p:nvCxnSpPr>
        <p:spPr>
          <a:xfrm>
            <a:off x="5584574" y="2586976"/>
            <a:ext cx="230425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/>
          <p:cNvGrpSpPr/>
          <p:nvPr/>
        </p:nvGrpSpPr>
        <p:grpSpPr>
          <a:xfrm>
            <a:off x="2753800" y="1083909"/>
            <a:ext cx="6037333" cy="2758454"/>
            <a:chOff x="2991011" y="1733669"/>
            <a:chExt cx="1188698" cy="1894761"/>
          </a:xfrm>
        </p:grpSpPr>
        <p:grpSp>
          <p:nvGrpSpPr>
            <p:cNvPr id="44" name="Groupe 43"/>
            <p:cNvGrpSpPr/>
            <p:nvPr/>
          </p:nvGrpSpPr>
          <p:grpSpPr>
            <a:xfrm>
              <a:off x="2991011" y="1733669"/>
              <a:ext cx="1188698" cy="1449906"/>
              <a:chOff x="4222593" y="1917719"/>
              <a:chExt cx="1188698" cy="1449906"/>
            </a:xfrm>
          </p:grpSpPr>
          <p:cxnSp>
            <p:nvCxnSpPr>
              <p:cNvPr id="33" name="Connecteur droit avec flèche 32"/>
              <p:cNvCxnSpPr/>
              <p:nvPr/>
            </p:nvCxnSpPr>
            <p:spPr>
              <a:xfrm>
                <a:off x="4222593" y="1917719"/>
                <a:ext cx="1183492" cy="0"/>
              </a:xfrm>
              <a:prstGeom prst="straightConnector1">
                <a:avLst/>
              </a:prstGeom>
              <a:ln w="12700"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4226132" y="2052464"/>
                <a:ext cx="1183492" cy="0"/>
              </a:xfrm>
              <a:prstGeom prst="straightConnector1">
                <a:avLst/>
              </a:prstGeom>
              <a:ln w="12700"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>
                <a:off x="4226138" y="2204864"/>
                <a:ext cx="1183492" cy="0"/>
              </a:xfrm>
              <a:prstGeom prst="straightConnector1">
                <a:avLst/>
              </a:prstGeom>
              <a:ln w="12700"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>
                <a:off x="4226138" y="2341383"/>
                <a:ext cx="1183492" cy="0"/>
              </a:xfrm>
              <a:prstGeom prst="straightConnector1">
                <a:avLst/>
              </a:prstGeom>
              <a:ln w="12700"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/>
              <p:cNvCxnSpPr/>
              <p:nvPr/>
            </p:nvCxnSpPr>
            <p:spPr>
              <a:xfrm>
                <a:off x="4222593" y="2493783"/>
                <a:ext cx="1183492" cy="0"/>
              </a:xfrm>
              <a:prstGeom prst="straightConnector1">
                <a:avLst/>
              </a:prstGeom>
              <a:ln w="12700"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>
                <a:off x="4226132" y="2628528"/>
                <a:ext cx="1183492" cy="0"/>
              </a:xfrm>
              <a:prstGeom prst="straightConnector1">
                <a:avLst/>
              </a:prstGeom>
              <a:ln w="12700"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>
                <a:off x="4226138" y="2780928"/>
                <a:ext cx="1183492" cy="0"/>
              </a:xfrm>
              <a:prstGeom prst="straightConnector1">
                <a:avLst/>
              </a:prstGeom>
              <a:ln w="12700"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>
                <a:off x="4227799" y="2928080"/>
                <a:ext cx="1183492" cy="0"/>
              </a:xfrm>
              <a:prstGeom prst="straightConnector1">
                <a:avLst/>
              </a:prstGeom>
              <a:ln w="12700"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>
                <a:off x="4226138" y="3080480"/>
                <a:ext cx="1183492" cy="0"/>
              </a:xfrm>
              <a:prstGeom prst="straightConnector1">
                <a:avLst/>
              </a:prstGeom>
              <a:ln w="12700"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/>
              <p:nvPr/>
            </p:nvCxnSpPr>
            <p:spPr>
              <a:xfrm>
                <a:off x="4226138" y="3215225"/>
                <a:ext cx="1183492" cy="0"/>
              </a:xfrm>
              <a:prstGeom prst="straightConnector1">
                <a:avLst/>
              </a:prstGeom>
              <a:ln w="12700"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/>
              <p:cNvCxnSpPr/>
              <p:nvPr/>
            </p:nvCxnSpPr>
            <p:spPr>
              <a:xfrm>
                <a:off x="4226138" y="3367625"/>
                <a:ext cx="1183492" cy="0"/>
              </a:xfrm>
              <a:prstGeom prst="straightConnector1">
                <a:avLst/>
              </a:prstGeom>
              <a:ln w="12700"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Connecteur droit avec flèche 44"/>
            <p:cNvCxnSpPr/>
            <p:nvPr/>
          </p:nvCxnSpPr>
          <p:spPr>
            <a:xfrm>
              <a:off x="2994556" y="3341285"/>
              <a:ext cx="1183492" cy="0"/>
            </a:xfrm>
            <a:prstGeom prst="straightConnector1">
              <a:avLst/>
            </a:prstGeom>
            <a:ln w="12700">
              <a:prstDash val="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2994556" y="3493685"/>
              <a:ext cx="1183492" cy="0"/>
            </a:xfrm>
            <a:prstGeom prst="straightConnector1">
              <a:avLst/>
            </a:prstGeom>
            <a:ln w="12700">
              <a:prstDash val="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2994556" y="3628430"/>
              <a:ext cx="1183492" cy="0"/>
            </a:xfrm>
            <a:prstGeom prst="straightConnector1">
              <a:avLst/>
            </a:prstGeom>
            <a:ln w="12700">
              <a:prstDash val="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6527" y="476672"/>
            <a:ext cx="463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III.6.3. Dipole placed in a uniform electric field:</a:t>
            </a:r>
            <a:endParaRPr lang="fr-FR" b="1" i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6230754" y="135778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754" y="1357782"/>
                <a:ext cx="39607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6782471" y="1353383"/>
            <a:ext cx="1019256" cy="0"/>
          </a:xfrm>
          <a:prstGeom prst="straightConnector1">
            <a:avLst/>
          </a:prstGeom>
          <a:ln w="28575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ZoneTexte 25"/>
              <p:cNvSpPr txBox="1"/>
              <p:nvPr/>
            </p:nvSpPr>
            <p:spPr>
              <a:xfrm>
                <a:off x="7204067" y="968398"/>
                <a:ext cx="92326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fr-FR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b="1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067" y="968398"/>
                <a:ext cx="923266" cy="310598"/>
              </a:xfrm>
              <a:prstGeom prst="rect">
                <a:avLst/>
              </a:prstGeom>
              <a:blipFill rotWithShape="0">
                <a:blip r:embed="rId4"/>
                <a:stretch>
                  <a:fillRect l="-5960" r="-5960" b="-2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/>
          <p:cNvCxnSpPr/>
          <p:nvPr/>
        </p:nvCxnSpPr>
        <p:spPr>
          <a:xfrm>
            <a:off x="5483087" y="3788702"/>
            <a:ext cx="1019256" cy="0"/>
          </a:xfrm>
          <a:prstGeom prst="straightConnector1">
            <a:avLst/>
          </a:prstGeom>
          <a:ln w="28575">
            <a:solidFill>
              <a:srgbClr val="008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ZoneTexte 26"/>
              <p:cNvSpPr txBox="1"/>
              <p:nvPr/>
            </p:nvSpPr>
            <p:spPr>
              <a:xfrm>
                <a:off x="5239864" y="3797647"/>
                <a:ext cx="108677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fr-FR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b="1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64" y="3797647"/>
                <a:ext cx="1086771" cy="310598"/>
              </a:xfrm>
              <a:prstGeom prst="rect">
                <a:avLst/>
              </a:prstGeom>
              <a:blipFill rotWithShape="0">
                <a:blip r:embed="rId5"/>
                <a:stretch>
                  <a:fillRect l="-5056" r="-5056" b="-2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ZoneTexte 53"/>
              <p:cNvSpPr txBox="1"/>
              <p:nvPr/>
            </p:nvSpPr>
            <p:spPr>
              <a:xfrm>
                <a:off x="3139363" y="2022717"/>
                <a:ext cx="761670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sz="3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363" y="2022717"/>
                <a:ext cx="761670" cy="5866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Rectangle 58"/>
              <p:cNvSpPr/>
              <p:nvPr/>
            </p:nvSpPr>
            <p:spPr>
              <a:xfrm>
                <a:off x="6732240" y="363573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635732"/>
                <a:ext cx="38568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4632373" y="1196753"/>
            <a:ext cx="3921087" cy="2736304"/>
            <a:chOff x="-36512" y="1196753"/>
            <a:chExt cx="3921087" cy="2736304"/>
          </a:xfrm>
        </p:grpSpPr>
        <p:grpSp>
          <p:nvGrpSpPr>
            <p:cNvPr id="10" name="Groupe 9"/>
            <p:cNvGrpSpPr/>
            <p:nvPr/>
          </p:nvGrpSpPr>
          <p:grpSpPr>
            <a:xfrm>
              <a:off x="2865319" y="1330377"/>
              <a:ext cx="1019256" cy="364203"/>
              <a:chOff x="7555477" y="1330377"/>
              <a:chExt cx="1019256" cy="364203"/>
            </a:xfrm>
          </p:grpSpPr>
          <p:cxnSp>
            <p:nvCxnSpPr>
              <p:cNvPr id="60" name="Connecteur droit avec flèche 59"/>
              <p:cNvCxnSpPr/>
              <p:nvPr/>
            </p:nvCxnSpPr>
            <p:spPr>
              <a:xfrm>
                <a:off x="7555477" y="1694580"/>
                <a:ext cx="1019256" cy="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1" name="ZoneTexte 60"/>
                  <p:cNvSpPr txBox="1"/>
                  <p:nvPr/>
                </p:nvSpPr>
                <p:spPr>
                  <a:xfrm>
                    <a:off x="7883554" y="1330377"/>
                    <a:ext cx="331757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>
                      <a:solidFill>
                        <a:srgbClr val="008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" name="ZoneTexte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3554" y="1330377"/>
                    <a:ext cx="331757" cy="31059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6364" r="-5455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e 48"/>
            <p:cNvGrpSpPr/>
            <p:nvPr/>
          </p:nvGrpSpPr>
          <p:grpSpPr>
            <a:xfrm rot="18713278">
              <a:off x="502578" y="2335382"/>
              <a:ext cx="2736304" cy="459045"/>
              <a:chOff x="5436096" y="2067239"/>
              <a:chExt cx="2736304" cy="459045"/>
            </a:xfrm>
          </p:grpSpPr>
          <p:cxnSp>
            <p:nvCxnSpPr>
              <p:cNvPr id="50" name="Connecteur droit 49"/>
              <p:cNvCxnSpPr/>
              <p:nvPr/>
            </p:nvCxnSpPr>
            <p:spPr>
              <a:xfrm>
                <a:off x="5583508" y="2382615"/>
                <a:ext cx="24473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6"/>
              <p:cNvSpPr>
                <a:spLocks noChangeArrowheads="1"/>
              </p:cNvSpPr>
              <p:nvPr/>
            </p:nvSpPr>
            <p:spPr bwMode="auto">
              <a:xfrm>
                <a:off x="5436096" y="2238946"/>
                <a:ext cx="288925" cy="287338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FF0000"/>
                  </a:gs>
                  <a:gs pos="10000">
                    <a:schemeClr val="accent1">
                      <a:lumMod val="45000"/>
                      <a:lumOff val="55000"/>
                    </a:schemeClr>
                  </a:gs>
                  <a:gs pos="21000">
                    <a:schemeClr val="accent1">
                      <a:lumMod val="45000"/>
                      <a:lumOff val="55000"/>
                    </a:schemeClr>
                  </a:gs>
                  <a:gs pos="98000">
                    <a:schemeClr val="accent1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22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7883475" y="2238946"/>
                <a:ext cx="288925" cy="287338"/>
              </a:xfrm>
              <a:prstGeom prst="ellipse">
                <a:avLst/>
              </a:prstGeom>
              <a:gradFill flip="none" rotWithShape="1">
                <a:gsLst>
                  <a:gs pos="91000">
                    <a:srgbClr val="1F0EF8"/>
                  </a:gs>
                  <a:gs pos="10000">
                    <a:schemeClr val="accent1">
                      <a:lumMod val="45000"/>
                      <a:lumOff val="55000"/>
                    </a:schemeClr>
                  </a:gs>
                  <a:gs pos="21000">
                    <a:schemeClr val="accent1">
                      <a:lumMod val="45000"/>
                      <a:lumOff val="55000"/>
                    </a:schemeClr>
                  </a:gs>
                  <a:gs pos="98000">
                    <a:schemeClr val="accent1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2225">
                <a:solidFill>
                  <a:srgbClr val="1F0EF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</a:p>
            </p:txBody>
          </p:sp>
          <p:cxnSp>
            <p:nvCxnSpPr>
              <p:cNvPr id="55" name="Connecteur droit avec flèche 54"/>
              <p:cNvCxnSpPr>
                <a:stCxn id="51" idx="6"/>
              </p:cNvCxnSpPr>
              <p:nvPr/>
            </p:nvCxnSpPr>
            <p:spPr>
              <a:xfrm>
                <a:off x="5725021" y="2382615"/>
                <a:ext cx="4039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6" name="ZoneTexte 55"/>
                  <p:cNvSpPr txBox="1"/>
                  <p:nvPr/>
                </p:nvSpPr>
                <p:spPr>
                  <a:xfrm>
                    <a:off x="5834880" y="2067239"/>
                    <a:ext cx="1277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7" name="ZoneTexte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4880" y="2067239"/>
                    <a:ext cx="127791" cy="276999"/>
                  </a:xfrm>
                  <a:prstGeom prst="rect">
                    <a:avLst/>
                  </a:prstGeom>
                  <a:blipFill rotWithShape="0">
                    <a:blip r:embed="rId9" cstate="print"/>
                    <a:stretch>
                      <a:fillRect l="-71429" t="-45652" r="-12381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Rectangle 19"/>
                <p:cNvSpPr/>
                <p:nvPr/>
              </p:nvSpPr>
              <p:spPr>
                <a:xfrm>
                  <a:off x="2194932" y="2265731"/>
                  <a:ext cx="3741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4932" y="2265731"/>
                  <a:ext cx="37414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c 18"/>
            <p:cNvSpPr/>
            <p:nvPr/>
          </p:nvSpPr>
          <p:spPr>
            <a:xfrm>
              <a:off x="2020816" y="2390065"/>
              <a:ext cx="261152" cy="370968"/>
            </a:xfrm>
            <a:prstGeom prst="arc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7" name="Rectangle 56"/>
                <p:cNvSpPr/>
                <p:nvPr/>
              </p:nvSpPr>
              <p:spPr>
                <a:xfrm>
                  <a:off x="2288741" y="1551652"/>
                  <a:ext cx="3960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741" y="1551652"/>
                  <a:ext cx="396070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8" name="Rectangle 57"/>
                <p:cNvSpPr/>
                <p:nvPr/>
              </p:nvSpPr>
              <p:spPr>
                <a:xfrm>
                  <a:off x="1203367" y="3329663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3367" y="3329663"/>
                  <a:ext cx="385682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Connecteur droit avec flèche 61"/>
            <p:cNvCxnSpPr/>
            <p:nvPr/>
          </p:nvCxnSpPr>
          <p:spPr>
            <a:xfrm>
              <a:off x="-36512" y="3552963"/>
              <a:ext cx="1019256" cy="0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4" name="ZoneTexte 63"/>
                <p:cNvSpPr txBox="1"/>
                <p:nvPr/>
              </p:nvSpPr>
              <p:spPr>
                <a:xfrm>
                  <a:off x="259001" y="3580894"/>
                  <a:ext cx="32213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>
            <p:sp>
              <p:nvSpPr>
                <p:cNvPr id="64" name="ZoneTexte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01" y="3580894"/>
                  <a:ext cx="322139" cy="31059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6981" r="-7547" b="-1568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6" name="Connecteur droit avec flèche 65"/>
          <p:cNvCxnSpPr/>
          <p:nvPr/>
        </p:nvCxnSpPr>
        <p:spPr>
          <a:xfrm rot="16200000">
            <a:off x="5520881" y="2591173"/>
            <a:ext cx="1849689" cy="0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Rectangle 66"/>
              <p:cNvSpPr/>
              <p:nvPr/>
            </p:nvSpPr>
            <p:spPr>
              <a:xfrm>
                <a:off x="6110543" y="2158728"/>
                <a:ext cx="39626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fr-FR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543" y="2158728"/>
                <a:ext cx="396262" cy="4029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ZoneTexte 81"/>
              <p:cNvSpPr txBox="1"/>
              <p:nvPr/>
            </p:nvSpPr>
            <p:spPr>
              <a:xfrm>
                <a:off x="313137" y="4086734"/>
                <a:ext cx="5780557" cy="42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i="1" dirty="0"/>
                  <a:t>Moment of couple of forces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b="1" i="1" dirty="0"/>
                  <a:t> applied to the dipole:</a:t>
                </a:r>
              </a:p>
            </p:txBody>
          </p:sp>
        </mc:Choice>
        <mc:Fallback>
          <p:sp>
            <p:nvSpPr>
              <p:cNvPr id="82" name="ZoneText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37" y="4086734"/>
                <a:ext cx="5780557" cy="425181"/>
              </a:xfrm>
              <a:prstGeom prst="rect">
                <a:avLst/>
              </a:prstGeom>
              <a:blipFill>
                <a:blip r:embed="rId15"/>
                <a:stretch>
                  <a:fillRect l="-843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ZoneTexte 1"/>
              <p:cNvSpPr txBox="1"/>
              <p:nvPr/>
            </p:nvSpPr>
            <p:spPr>
              <a:xfrm>
                <a:off x="395536" y="4641607"/>
                <a:ext cx="2369880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41607"/>
                <a:ext cx="2369880" cy="312458"/>
              </a:xfrm>
              <a:prstGeom prst="rect">
                <a:avLst/>
              </a:prstGeom>
              <a:blipFill rotWithShape="0">
                <a:blip r:embed="rId16"/>
                <a:stretch>
                  <a:fillRect l="-1285" t="-42308" r="-8740" b="-13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oneTexte 2"/>
              <p:cNvSpPr txBox="1"/>
              <p:nvPr/>
            </p:nvSpPr>
            <p:spPr>
              <a:xfrm>
                <a:off x="767254" y="2291697"/>
                <a:ext cx="998800" cy="310598"/>
              </a:xfrm>
              <a:prstGeom prst="rect">
                <a:avLst/>
              </a:prstGeom>
              <a:noFill/>
              <a:ln w="31750" cmpd="thickThin"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4" y="2291697"/>
                <a:ext cx="998800" cy="310598"/>
              </a:xfrm>
              <a:prstGeom prst="rect">
                <a:avLst/>
              </a:prstGeom>
              <a:blipFill rotWithShape="0">
                <a:blip r:embed="rId17"/>
                <a:stretch>
                  <a:fillRect l="-4142" t="-37500" r="-21893" b="-7143"/>
                </a:stretch>
              </a:blipFill>
              <a:ln w="31750" cmpd="thickThin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2617393" y="4590381"/>
                <a:ext cx="2760178" cy="427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93" y="4590381"/>
                <a:ext cx="2760178" cy="427040"/>
              </a:xfrm>
              <a:prstGeom prst="rect">
                <a:avLst/>
              </a:prstGeom>
              <a:blipFill rotWithShape="0">
                <a:blip r:embed="rId18"/>
                <a:stretch>
                  <a:fillRect t="-20000" r="-8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9" name="Rectangle 68"/>
              <p:cNvSpPr/>
              <p:nvPr/>
            </p:nvSpPr>
            <p:spPr>
              <a:xfrm>
                <a:off x="5229734" y="4590381"/>
                <a:ext cx="2042097" cy="427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734" y="4590381"/>
                <a:ext cx="2042097" cy="427040"/>
              </a:xfrm>
              <a:prstGeom prst="rect">
                <a:avLst/>
              </a:prstGeom>
              <a:blipFill rotWithShape="0">
                <a:blip r:embed="rId19"/>
                <a:stretch>
                  <a:fillRect t="-20000" r="-80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0" name="Rectangle 69"/>
              <p:cNvSpPr/>
              <p:nvPr/>
            </p:nvSpPr>
            <p:spPr>
              <a:xfrm>
                <a:off x="7078333" y="4590061"/>
                <a:ext cx="2041521" cy="427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𝐵𝑂</m:t>
                              </m:r>
                            </m:e>
                          </m:acc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33" y="4590061"/>
                <a:ext cx="2041521" cy="427040"/>
              </a:xfrm>
              <a:prstGeom prst="rect">
                <a:avLst/>
              </a:prstGeom>
              <a:blipFill rotWithShape="0">
                <a:blip r:embed="rId20"/>
                <a:stretch>
                  <a:fillRect t="-20000" r="-83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" name="Rectangle 70"/>
              <p:cNvSpPr/>
              <p:nvPr/>
            </p:nvSpPr>
            <p:spPr>
              <a:xfrm>
                <a:off x="408293" y="5158533"/>
                <a:ext cx="2041520" cy="427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𝐵𝑂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3" y="5158533"/>
                <a:ext cx="2041520" cy="427040"/>
              </a:xfrm>
              <a:prstGeom prst="rect">
                <a:avLst/>
              </a:prstGeom>
              <a:blipFill rotWithShape="0">
                <a:blip r:embed="rId21"/>
                <a:stretch>
                  <a:fillRect t="-20000" r="-80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2" name="Rectangle 71"/>
              <p:cNvSpPr/>
              <p:nvPr/>
            </p:nvSpPr>
            <p:spPr>
              <a:xfrm>
                <a:off x="2250066" y="5174320"/>
                <a:ext cx="1241814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066" y="5174320"/>
                <a:ext cx="1241814" cy="404791"/>
              </a:xfrm>
              <a:prstGeom prst="rect">
                <a:avLst/>
              </a:prstGeom>
              <a:blipFill rotWithShape="0">
                <a:blip r:embed="rId22"/>
                <a:stretch>
                  <a:fillRect t="-22727" r="-13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3347864" y="5181909"/>
                <a:ext cx="1261691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181909"/>
                <a:ext cx="1261691" cy="404791"/>
              </a:xfrm>
              <a:prstGeom prst="rect">
                <a:avLst/>
              </a:prstGeom>
              <a:blipFill rotWithShape="0">
                <a:blip r:embed="rId23"/>
                <a:stretch>
                  <a:fillRect t="-22727" r="-125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4" name="Rectangle 73"/>
              <p:cNvSpPr/>
              <p:nvPr/>
            </p:nvSpPr>
            <p:spPr>
              <a:xfrm>
                <a:off x="4441540" y="5177974"/>
                <a:ext cx="1303370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540" y="5177974"/>
                <a:ext cx="1303370" cy="404791"/>
              </a:xfrm>
              <a:prstGeom prst="rect">
                <a:avLst/>
              </a:prstGeom>
              <a:blipFill rotWithShape="0">
                <a:blip r:embed="rId24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5" name="Rectangle 74"/>
              <p:cNvSpPr/>
              <p:nvPr/>
            </p:nvSpPr>
            <p:spPr>
              <a:xfrm>
                <a:off x="5580113" y="5180782"/>
                <a:ext cx="130336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3" y="5180782"/>
                <a:ext cx="1303369" cy="404791"/>
              </a:xfrm>
              <a:prstGeom prst="rect">
                <a:avLst/>
              </a:prstGeom>
              <a:blipFill rotWithShape="0">
                <a:blip r:embed="rId2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ZoneTexte 30"/>
              <p:cNvSpPr txBox="1"/>
              <p:nvPr/>
            </p:nvSpPr>
            <p:spPr>
              <a:xfrm>
                <a:off x="7009881" y="5229311"/>
                <a:ext cx="1507528" cy="345159"/>
              </a:xfrm>
              <a:prstGeom prst="rect">
                <a:avLst/>
              </a:prstGeom>
              <a:noFill/>
              <a:ln w="25400">
                <a:solidFill>
                  <a:srgbClr val="1F0EF8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  <m:r>
                        <a:rPr lang="fr-FR" sz="2000" b="1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sz="2000" b="1" dirty="0">
                  <a:solidFill>
                    <a:srgbClr val="1F0EF8"/>
                  </a:solidFill>
                </a:endParaRPr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81" y="5229311"/>
                <a:ext cx="1507528" cy="345159"/>
              </a:xfrm>
              <a:prstGeom prst="rect">
                <a:avLst/>
              </a:prstGeom>
              <a:blipFill rotWithShape="0">
                <a:blip r:embed="rId26"/>
                <a:stretch>
                  <a:fillRect l="-1992" r="-2789" b="-1667"/>
                </a:stretch>
              </a:blipFill>
              <a:ln w="25400">
                <a:solidFill>
                  <a:srgbClr val="1F0EF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colade ouvrante 62"/>
          <p:cNvSpPr/>
          <p:nvPr/>
        </p:nvSpPr>
        <p:spPr>
          <a:xfrm rot="16200000">
            <a:off x="6004304" y="5351832"/>
            <a:ext cx="263210" cy="497580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" name="Rectangle 64"/>
              <p:cNvSpPr/>
              <p:nvPr/>
            </p:nvSpPr>
            <p:spPr>
              <a:xfrm>
                <a:off x="5942343" y="5674435"/>
                <a:ext cx="39626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343" y="5674435"/>
                <a:ext cx="396262" cy="402931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ZoneTexte 82"/>
          <p:cNvSpPr txBox="1"/>
          <p:nvPr/>
        </p:nvSpPr>
        <p:spPr>
          <a:xfrm>
            <a:off x="415930" y="5720961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/>
              <a:t>Remarque:</a:t>
            </a:r>
            <a:endParaRPr lang="fr-FR" b="1" i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ZoneTexte 83"/>
              <p:cNvSpPr txBox="1"/>
              <p:nvPr/>
            </p:nvSpPr>
            <p:spPr>
              <a:xfrm>
                <a:off x="559946" y="6082905"/>
                <a:ext cx="7136249" cy="42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couple of forces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fr-FR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tends to align the dipole parallel to the field</a:t>
                </a:r>
                <a:endParaRPr lang="fr-FR" dirty="0"/>
              </a:p>
            </p:txBody>
          </p:sp>
        </mc:Choice>
        <mc:Fallback>
          <p:sp>
            <p:nvSpPr>
              <p:cNvPr id="84" name="ZoneText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46" y="6082905"/>
                <a:ext cx="7136249" cy="425181"/>
              </a:xfrm>
              <a:prstGeom prst="rect">
                <a:avLst/>
              </a:prstGeom>
              <a:blipFill>
                <a:blip r:embed="rId28"/>
                <a:stretch>
                  <a:fillRect l="-769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Connecteur droit avec flèche 110"/>
          <p:cNvCxnSpPr/>
          <p:nvPr/>
        </p:nvCxnSpPr>
        <p:spPr>
          <a:xfrm flipV="1">
            <a:off x="6331722" y="2036777"/>
            <a:ext cx="1233551" cy="1371017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2" name="Rectangle 111"/>
              <p:cNvSpPr/>
              <p:nvPr/>
            </p:nvSpPr>
            <p:spPr>
              <a:xfrm rot="18806567">
                <a:off x="6794637" y="2738754"/>
                <a:ext cx="39626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fr-FR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06567">
                <a:off x="6794637" y="2738754"/>
                <a:ext cx="396262" cy="402931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Connecteur droit 128"/>
          <p:cNvCxnSpPr/>
          <p:nvPr/>
        </p:nvCxnSpPr>
        <p:spPr>
          <a:xfrm flipH="1" flipV="1">
            <a:off x="6638630" y="830317"/>
            <a:ext cx="2149" cy="3277929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6"/>
          <p:cNvSpPr>
            <a:spLocks noChangeArrowheads="1"/>
          </p:cNvSpPr>
          <p:nvPr/>
        </p:nvSpPr>
        <p:spPr bwMode="auto">
          <a:xfrm rot="16200000">
            <a:off x="6495884" y="3644507"/>
            <a:ext cx="288925" cy="287338"/>
          </a:xfrm>
          <a:prstGeom prst="ellipse">
            <a:avLst/>
          </a:prstGeom>
          <a:gradFill flip="none" rotWithShape="1">
            <a:gsLst>
              <a:gs pos="86000">
                <a:srgbClr val="FF0000"/>
              </a:gs>
              <a:gs pos="10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1" name="Oval 6"/>
          <p:cNvSpPr>
            <a:spLocks noChangeArrowheads="1"/>
          </p:cNvSpPr>
          <p:nvPr/>
        </p:nvSpPr>
        <p:spPr bwMode="auto">
          <a:xfrm rot="16200000">
            <a:off x="6495884" y="1197128"/>
            <a:ext cx="288925" cy="287338"/>
          </a:xfrm>
          <a:prstGeom prst="ellipse">
            <a:avLst/>
          </a:prstGeom>
          <a:gradFill flip="none" rotWithShape="1">
            <a:gsLst>
              <a:gs pos="91000">
                <a:srgbClr val="1F0EF8"/>
              </a:gs>
              <a:gs pos="10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1F0EF8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1200"/>
              </a:spcBef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cxnSp>
        <p:nvCxnSpPr>
          <p:cNvPr id="132" name="Connecteur droit avec flèche 131"/>
          <p:cNvCxnSpPr>
            <a:stCxn id="130" idx="6"/>
          </p:cNvCxnSpPr>
          <p:nvPr/>
        </p:nvCxnSpPr>
        <p:spPr>
          <a:xfrm rot="16200000">
            <a:off x="6438359" y="3441726"/>
            <a:ext cx="4039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3" name="ZoneTexte 132"/>
              <p:cNvSpPr txBox="1"/>
              <p:nvPr/>
            </p:nvSpPr>
            <p:spPr>
              <a:xfrm>
                <a:off x="6676457" y="3331459"/>
                <a:ext cx="127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33" name="ZoneTexte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57" y="3331459"/>
                <a:ext cx="127791" cy="276999"/>
              </a:xfrm>
              <a:prstGeom prst="rect">
                <a:avLst/>
              </a:prstGeom>
              <a:blipFill>
                <a:blip r:embed="rId30"/>
                <a:stretch>
                  <a:fillRect l="-71429" t="-45652" r="-12381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6" name="ZoneTexte 125"/>
              <p:cNvSpPr txBox="1"/>
              <p:nvPr/>
            </p:nvSpPr>
            <p:spPr>
              <a:xfrm>
                <a:off x="6193028" y="3861726"/>
                <a:ext cx="358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28" y="3861726"/>
                <a:ext cx="358047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3390" r="-13559" b="-239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7" name="ZoneTexte 126"/>
              <p:cNvSpPr txBox="1"/>
              <p:nvPr/>
            </p:nvSpPr>
            <p:spPr>
              <a:xfrm>
                <a:off x="6656557" y="933174"/>
                <a:ext cx="358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7" name="ZoneTexte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57" y="933174"/>
                <a:ext cx="358047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13559" r="-13559" b="-239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8" name="ZoneTexte 127"/>
              <p:cNvSpPr txBox="1"/>
              <p:nvPr/>
            </p:nvSpPr>
            <p:spPr>
              <a:xfrm>
                <a:off x="6436941" y="2281830"/>
                <a:ext cx="214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8" name="ZoneTexte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941" y="2281830"/>
                <a:ext cx="214033" cy="276999"/>
              </a:xfrm>
              <a:prstGeom prst="rect">
                <a:avLst/>
              </a:prstGeom>
              <a:blipFill rotWithShape="0">
                <a:blip r:embed="rId33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4" name="ZoneTexte 133"/>
              <p:cNvSpPr txBox="1"/>
              <p:nvPr/>
            </p:nvSpPr>
            <p:spPr>
              <a:xfrm>
                <a:off x="5611642" y="3645024"/>
                <a:ext cx="358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642" y="3645024"/>
                <a:ext cx="358047" cy="276999"/>
              </a:xfrm>
              <a:prstGeom prst="rect">
                <a:avLst/>
              </a:prstGeom>
              <a:blipFill rotWithShape="0">
                <a:blip r:embed="rId34"/>
                <a:stretch>
                  <a:fillRect l="-3448" r="-1551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5" name="ZoneTexte 134"/>
              <p:cNvSpPr txBox="1"/>
              <p:nvPr/>
            </p:nvSpPr>
            <p:spPr>
              <a:xfrm>
                <a:off x="7341827" y="1279793"/>
                <a:ext cx="358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35" name="ZoneTexte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27" y="1279793"/>
                <a:ext cx="358047" cy="276999"/>
              </a:xfrm>
              <a:prstGeom prst="rect">
                <a:avLst/>
              </a:prstGeom>
              <a:blipFill rotWithShape="0">
                <a:blip r:embed="rId35"/>
                <a:stretch>
                  <a:fillRect l="-11864" r="-1355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" name="Groupe 135"/>
          <p:cNvGrpSpPr/>
          <p:nvPr/>
        </p:nvGrpSpPr>
        <p:grpSpPr>
          <a:xfrm>
            <a:off x="4276952" y="2039270"/>
            <a:ext cx="4769820" cy="992134"/>
            <a:chOff x="816440" y="1167875"/>
            <a:chExt cx="4769820" cy="992134"/>
          </a:xfrm>
        </p:grpSpPr>
        <p:grpSp>
          <p:nvGrpSpPr>
            <p:cNvPr id="137" name="Groupe 136"/>
            <p:cNvGrpSpPr/>
            <p:nvPr/>
          </p:nvGrpSpPr>
          <p:grpSpPr>
            <a:xfrm>
              <a:off x="4567004" y="1349395"/>
              <a:ext cx="1019256" cy="364203"/>
              <a:chOff x="7555477" y="1330377"/>
              <a:chExt cx="1019256" cy="364203"/>
            </a:xfrm>
          </p:grpSpPr>
          <p:cxnSp>
            <p:nvCxnSpPr>
              <p:cNvPr id="152" name="Connecteur droit avec flèche 151"/>
              <p:cNvCxnSpPr/>
              <p:nvPr/>
            </p:nvCxnSpPr>
            <p:spPr>
              <a:xfrm>
                <a:off x="7555477" y="1694580"/>
                <a:ext cx="1019256" cy="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53" name="ZoneTexte 152"/>
                  <p:cNvSpPr txBox="1"/>
                  <p:nvPr/>
                </p:nvSpPr>
                <p:spPr>
                  <a:xfrm>
                    <a:off x="7883554" y="1330377"/>
                    <a:ext cx="331757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>
                      <a:solidFill>
                        <a:srgbClr val="008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1" name="ZoneTexte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3554" y="1330377"/>
                    <a:ext cx="331757" cy="31059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6364" r="-5455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8" name="Rectangle 137"/>
                <p:cNvSpPr/>
                <p:nvPr/>
              </p:nvSpPr>
              <p:spPr>
                <a:xfrm>
                  <a:off x="4275358" y="1193449"/>
                  <a:ext cx="3960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358" y="1193449"/>
                  <a:ext cx="396070" cy="369332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9" name="Rectangle 138"/>
                <p:cNvSpPr/>
                <p:nvPr/>
              </p:nvSpPr>
              <p:spPr>
                <a:xfrm>
                  <a:off x="1782365" y="1167875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2365" y="1167875"/>
                  <a:ext cx="385682" cy="369332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0" name="Groupe 139"/>
            <p:cNvGrpSpPr/>
            <p:nvPr/>
          </p:nvGrpSpPr>
          <p:grpSpPr>
            <a:xfrm>
              <a:off x="816440" y="1704129"/>
              <a:ext cx="1019256" cy="338529"/>
              <a:chOff x="1229359" y="3173590"/>
              <a:chExt cx="1019256" cy="338529"/>
            </a:xfrm>
          </p:grpSpPr>
          <p:cxnSp>
            <p:nvCxnSpPr>
              <p:cNvPr id="150" name="Connecteur droit avec flèche 149"/>
              <p:cNvCxnSpPr/>
              <p:nvPr/>
            </p:nvCxnSpPr>
            <p:spPr>
              <a:xfrm>
                <a:off x="1229359" y="3173590"/>
                <a:ext cx="1019256" cy="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51" name="ZoneTexte 150"/>
                  <p:cNvSpPr txBox="1"/>
                  <p:nvPr/>
                </p:nvSpPr>
                <p:spPr>
                  <a:xfrm>
                    <a:off x="1524872" y="3201521"/>
                    <a:ext cx="322139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>
                      <a:solidFill>
                        <a:srgbClr val="008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51" name="ZoneTexte 1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872" y="3201521"/>
                    <a:ext cx="322139" cy="310598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 l="-16981" r="-754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1" name="Groupe 140"/>
            <p:cNvGrpSpPr/>
            <p:nvPr/>
          </p:nvGrpSpPr>
          <p:grpSpPr>
            <a:xfrm>
              <a:off x="1830744" y="1550452"/>
              <a:ext cx="2736283" cy="294372"/>
              <a:chOff x="1830744" y="1550452"/>
              <a:chExt cx="2736283" cy="294372"/>
            </a:xfrm>
          </p:grpSpPr>
          <p:cxnSp>
            <p:nvCxnSpPr>
              <p:cNvPr id="145" name="Connecteur droit avec flèche 144"/>
              <p:cNvCxnSpPr/>
              <p:nvPr/>
            </p:nvCxnSpPr>
            <p:spPr>
              <a:xfrm>
                <a:off x="2119666" y="1700808"/>
                <a:ext cx="4039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" name="Groupe 145"/>
              <p:cNvGrpSpPr/>
              <p:nvPr/>
            </p:nvGrpSpPr>
            <p:grpSpPr>
              <a:xfrm>
                <a:off x="1830744" y="1550452"/>
                <a:ext cx="2736283" cy="294372"/>
                <a:chOff x="1830744" y="1249630"/>
                <a:chExt cx="2736283" cy="294372"/>
              </a:xfrm>
            </p:grpSpPr>
            <p:cxnSp>
              <p:nvCxnSpPr>
                <p:cNvPr id="147" name="Connecteur droit 146"/>
                <p:cNvCxnSpPr/>
                <p:nvPr/>
              </p:nvCxnSpPr>
              <p:spPr>
                <a:xfrm>
                  <a:off x="1969699" y="1410022"/>
                  <a:ext cx="244735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Oval 6"/>
                <p:cNvSpPr>
                  <a:spLocks noChangeArrowheads="1"/>
                </p:cNvSpPr>
                <p:nvPr/>
              </p:nvSpPr>
              <p:spPr bwMode="auto">
                <a:xfrm rot="21585351">
                  <a:off x="1830744" y="1249630"/>
                  <a:ext cx="288925" cy="287338"/>
                </a:xfrm>
                <a:prstGeom prst="ellipse">
                  <a:avLst/>
                </a:prstGeom>
                <a:gradFill flip="none" rotWithShape="1">
                  <a:gsLst>
                    <a:gs pos="86000">
                      <a:srgbClr val="FF0000"/>
                    </a:gs>
                    <a:gs pos="10000">
                      <a:schemeClr val="accent1">
                        <a:lumMod val="45000"/>
                        <a:lumOff val="55000"/>
                      </a:schemeClr>
                    </a:gs>
                    <a:gs pos="21000">
                      <a:schemeClr val="accent1">
                        <a:lumMod val="45000"/>
                        <a:lumOff val="55000"/>
                      </a:schemeClr>
                    </a:gs>
                    <a:gs pos="98000">
                      <a:schemeClr val="accent1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22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fr-FR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-</a:t>
                  </a:r>
                </a:p>
              </p:txBody>
            </p:sp>
            <p:sp>
              <p:nvSpPr>
                <p:cNvPr id="149" name="Oval 6"/>
                <p:cNvSpPr>
                  <a:spLocks noChangeArrowheads="1"/>
                </p:cNvSpPr>
                <p:nvPr/>
              </p:nvSpPr>
              <p:spPr bwMode="auto">
                <a:xfrm rot="21585351">
                  <a:off x="4278102" y="1256664"/>
                  <a:ext cx="288925" cy="287338"/>
                </a:xfrm>
                <a:prstGeom prst="ellipse">
                  <a:avLst/>
                </a:prstGeom>
                <a:gradFill flip="none" rotWithShape="1">
                  <a:gsLst>
                    <a:gs pos="91000">
                      <a:srgbClr val="1F0EF8"/>
                    </a:gs>
                    <a:gs pos="10000">
                      <a:schemeClr val="accent1">
                        <a:lumMod val="45000"/>
                        <a:lumOff val="55000"/>
                      </a:schemeClr>
                    </a:gs>
                    <a:gs pos="21000">
                      <a:schemeClr val="accent1">
                        <a:lumMod val="45000"/>
                        <a:lumOff val="55000"/>
                      </a:schemeClr>
                    </a:gs>
                    <a:gs pos="98000">
                      <a:schemeClr val="accent1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2225">
                  <a:solidFill>
                    <a:srgbClr val="1F0EF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fr-FR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2" name="ZoneTexte 141"/>
                <p:cNvSpPr txBox="1"/>
                <p:nvPr/>
              </p:nvSpPr>
              <p:spPr>
                <a:xfrm>
                  <a:off x="1662859" y="1863666"/>
                  <a:ext cx="3580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42" name="ZoneTexte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859" y="1863666"/>
                  <a:ext cx="358047" cy="276999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 l="-1695" r="-13559" b="-2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3" name="ZoneTexte 142"/>
                <p:cNvSpPr txBox="1"/>
                <p:nvPr/>
              </p:nvSpPr>
              <p:spPr>
                <a:xfrm>
                  <a:off x="4260845" y="1883010"/>
                  <a:ext cx="3580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43" name="ZoneTexte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0845" y="1883010"/>
                  <a:ext cx="358047" cy="276999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 l="-13793" r="-15517" b="-2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4" name="Rectangle 143"/>
                <p:cNvSpPr/>
                <p:nvPr/>
              </p:nvSpPr>
              <p:spPr>
                <a:xfrm>
                  <a:off x="2123728" y="1340768"/>
                  <a:ext cx="3225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340768"/>
                  <a:ext cx="322524" cy="369332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 t="-23333" r="-2264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e 153"/>
          <p:cNvGrpSpPr/>
          <p:nvPr/>
        </p:nvGrpSpPr>
        <p:grpSpPr>
          <a:xfrm>
            <a:off x="5928098" y="2676360"/>
            <a:ext cx="1530093" cy="426522"/>
            <a:chOff x="1889779" y="1412776"/>
            <a:chExt cx="2304256" cy="426522"/>
          </a:xfrm>
        </p:grpSpPr>
        <p:cxnSp>
          <p:nvCxnSpPr>
            <p:cNvPr id="155" name="Connecteur droit 154"/>
            <p:cNvCxnSpPr/>
            <p:nvPr/>
          </p:nvCxnSpPr>
          <p:spPr>
            <a:xfrm>
              <a:off x="1889779" y="1412776"/>
              <a:ext cx="2304256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6" name="ZoneTexte 155"/>
                <p:cNvSpPr txBox="1"/>
                <p:nvPr/>
              </p:nvSpPr>
              <p:spPr>
                <a:xfrm>
                  <a:off x="2703327" y="1528700"/>
                  <a:ext cx="211596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fr-F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56" name="ZoneTexte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327" y="1528700"/>
                  <a:ext cx="211596" cy="310598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 l="-56522" r="-73913" b="-784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14148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5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54" grpId="0" animBg="1"/>
      <p:bldP spid="59" grpId="0" animBg="1"/>
      <p:bldP spid="59" grpId="1" animBg="1"/>
      <p:bldP spid="67" grpId="0" animBg="1"/>
      <p:bldP spid="82" grpId="0" animBg="1"/>
      <p:bldP spid="2" grpId="0" animBg="1"/>
      <p:bldP spid="3" grpId="0" animBg="1"/>
      <p:bldP spid="13" grpId="0" animBg="1"/>
      <p:bldP spid="69" grpId="0" animBg="1"/>
      <p:bldP spid="70" grpId="0" animBg="1"/>
      <p:bldP spid="71" grpId="0" animBg="1"/>
      <p:bldP spid="72" grpId="0" animBg="1"/>
      <p:bldP spid="21" grpId="0" animBg="1"/>
      <p:bldP spid="74" grpId="0" animBg="1"/>
      <p:bldP spid="75" grpId="0" animBg="1"/>
      <p:bldP spid="31" grpId="0" animBg="1"/>
      <p:bldP spid="63" grpId="0" animBg="1"/>
      <p:bldP spid="65" grpId="0" animBg="1"/>
      <p:bldP spid="83" grpId="0"/>
      <p:bldP spid="84" grpId="0" animBg="1"/>
      <p:bldP spid="112" grpId="0" animBg="1"/>
      <p:bldP spid="112" grpId="1" animBg="1"/>
      <p:bldP spid="130" grpId="0" animBg="1"/>
      <p:bldP spid="130" grpId="1" animBg="1"/>
      <p:bldP spid="131" grpId="0" animBg="1"/>
      <p:bldP spid="131" grpId="1" animBg="1"/>
      <p:bldP spid="133" grpId="0" animBg="1"/>
      <p:bldP spid="133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34" grpId="0" animBg="1"/>
      <p:bldP spid="134" grpId="1" animBg="1"/>
      <p:bldP spid="1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83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" name="ZoneTexte 104"/>
          <p:cNvSpPr txBox="1"/>
          <p:nvPr/>
        </p:nvSpPr>
        <p:spPr>
          <a:xfrm>
            <a:off x="613934" y="692210"/>
            <a:ext cx="535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Potential Energy of a Dipole placed in a constant field:</a:t>
            </a:r>
            <a:endParaRPr lang="fr-FR" b="1" i="1" dirty="0"/>
          </a:p>
        </p:txBody>
      </p:sp>
      <p:grpSp>
        <p:nvGrpSpPr>
          <p:cNvPr id="111" name="Groupe 110"/>
          <p:cNvGrpSpPr/>
          <p:nvPr/>
        </p:nvGrpSpPr>
        <p:grpSpPr>
          <a:xfrm>
            <a:off x="4644008" y="1268760"/>
            <a:ext cx="4169632" cy="2801982"/>
            <a:chOff x="4644008" y="1268760"/>
            <a:chExt cx="4169632" cy="2801982"/>
          </a:xfrm>
        </p:grpSpPr>
        <p:grpSp>
          <p:nvGrpSpPr>
            <p:cNvPr id="107" name="Groupe 106"/>
            <p:cNvGrpSpPr/>
            <p:nvPr/>
          </p:nvGrpSpPr>
          <p:grpSpPr>
            <a:xfrm>
              <a:off x="4644008" y="1268760"/>
              <a:ext cx="4169632" cy="2801982"/>
              <a:chOff x="4722848" y="1268760"/>
              <a:chExt cx="4169632" cy="2801982"/>
            </a:xfrm>
          </p:grpSpPr>
          <p:grpSp>
            <p:nvGrpSpPr>
              <p:cNvPr id="106" name="Groupe 105"/>
              <p:cNvGrpSpPr/>
              <p:nvPr/>
            </p:nvGrpSpPr>
            <p:grpSpPr>
              <a:xfrm>
                <a:off x="4722848" y="1268760"/>
                <a:ext cx="4169632" cy="2801982"/>
                <a:chOff x="4722848" y="1275090"/>
                <a:chExt cx="4169632" cy="2801982"/>
              </a:xfrm>
            </p:grpSpPr>
            <p:grpSp>
              <p:nvGrpSpPr>
                <p:cNvPr id="89" name="Groupe 88"/>
                <p:cNvGrpSpPr/>
                <p:nvPr/>
              </p:nvGrpSpPr>
              <p:grpSpPr>
                <a:xfrm>
                  <a:off x="4722848" y="1318618"/>
                  <a:ext cx="4169632" cy="2758454"/>
                  <a:chOff x="2991011" y="1733669"/>
                  <a:chExt cx="1188698" cy="1894761"/>
                </a:xfrm>
              </p:grpSpPr>
              <p:grpSp>
                <p:nvGrpSpPr>
                  <p:cNvPr id="90" name="Groupe 89"/>
                  <p:cNvGrpSpPr/>
                  <p:nvPr/>
                </p:nvGrpSpPr>
                <p:grpSpPr>
                  <a:xfrm>
                    <a:off x="2991011" y="1733669"/>
                    <a:ext cx="1188698" cy="1449906"/>
                    <a:chOff x="4222593" y="1917719"/>
                    <a:chExt cx="1188698" cy="1449906"/>
                  </a:xfrm>
                </p:grpSpPr>
                <p:cxnSp>
                  <p:nvCxnSpPr>
                    <p:cNvPr id="94" name="Connecteur droit avec flèche 93"/>
                    <p:cNvCxnSpPr/>
                    <p:nvPr/>
                  </p:nvCxnSpPr>
                  <p:spPr>
                    <a:xfrm>
                      <a:off x="4222593" y="1917719"/>
                      <a:ext cx="1183492" cy="0"/>
                    </a:xfrm>
                    <a:prstGeom prst="straightConnector1">
                      <a:avLst/>
                    </a:prstGeom>
                    <a:ln w="12700">
                      <a:prstDash val="dashDot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Connecteur droit avec flèche 94"/>
                    <p:cNvCxnSpPr/>
                    <p:nvPr/>
                  </p:nvCxnSpPr>
                  <p:spPr>
                    <a:xfrm>
                      <a:off x="4226132" y="2052464"/>
                      <a:ext cx="1183492" cy="0"/>
                    </a:xfrm>
                    <a:prstGeom prst="straightConnector1">
                      <a:avLst/>
                    </a:prstGeom>
                    <a:ln w="12700">
                      <a:prstDash val="dashDot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Connecteur droit avec flèche 95"/>
                    <p:cNvCxnSpPr/>
                    <p:nvPr/>
                  </p:nvCxnSpPr>
                  <p:spPr>
                    <a:xfrm>
                      <a:off x="4226138" y="2204864"/>
                      <a:ext cx="1183492" cy="0"/>
                    </a:xfrm>
                    <a:prstGeom prst="straightConnector1">
                      <a:avLst/>
                    </a:prstGeom>
                    <a:ln w="12700">
                      <a:prstDash val="dashDot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Connecteur droit avec flèche 96"/>
                    <p:cNvCxnSpPr/>
                    <p:nvPr/>
                  </p:nvCxnSpPr>
                  <p:spPr>
                    <a:xfrm>
                      <a:off x="4226138" y="2341383"/>
                      <a:ext cx="1183492" cy="0"/>
                    </a:xfrm>
                    <a:prstGeom prst="straightConnector1">
                      <a:avLst/>
                    </a:prstGeom>
                    <a:ln w="12700">
                      <a:prstDash val="dashDot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Connecteur droit avec flèche 97"/>
                    <p:cNvCxnSpPr/>
                    <p:nvPr/>
                  </p:nvCxnSpPr>
                  <p:spPr>
                    <a:xfrm>
                      <a:off x="4222593" y="2493783"/>
                      <a:ext cx="1183492" cy="0"/>
                    </a:xfrm>
                    <a:prstGeom prst="straightConnector1">
                      <a:avLst/>
                    </a:prstGeom>
                    <a:ln w="12700">
                      <a:prstDash val="dashDot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Connecteur droit avec flèche 98"/>
                    <p:cNvCxnSpPr/>
                    <p:nvPr/>
                  </p:nvCxnSpPr>
                  <p:spPr>
                    <a:xfrm>
                      <a:off x="4226132" y="2628528"/>
                      <a:ext cx="1183492" cy="0"/>
                    </a:xfrm>
                    <a:prstGeom prst="straightConnector1">
                      <a:avLst/>
                    </a:prstGeom>
                    <a:ln w="12700">
                      <a:prstDash val="dashDot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Connecteur droit avec flèche 99"/>
                    <p:cNvCxnSpPr/>
                    <p:nvPr/>
                  </p:nvCxnSpPr>
                  <p:spPr>
                    <a:xfrm>
                      <a:off x="4226138" y="2780928"/>
                      <a:ext cx="1183492" cy="0"/>
                    </a:xfrm>
                    <a:prstGeom prst="straightConnector1">
                      <a:avLst/>
                    </a:prstGeom>
                    <a:ln w="12700">
                      <a:prstDash val="dashDot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Connecteur droit avec flèche 100"/>
                    <p:cNvCxnSpPr/>
                    <p:nvPr/>
                  </p:nvCxnSpPr>
                  <p:spPr>
                    <a:xfrm>
                      <a:off x="4227799" y="2928080"/>
                      <a:ext cx="1183492" cy="0"/>
                    </a:xfrm>
                    <a:prstGeom prst="straightConnector1">
                      <a:avLst/>
                    </a:prstGeom>
                    <a:ln w="12700">
                      <a:prstDash val="dashDot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Connecteur droit avec flèche 101"/>
                    <p:cNvCxnSpPr/>
                    <p:nvPr/>
                  </p:nvCxnSpPr>
                  <p:spPr>
                    <a:xfrm>
                      <a:off x="4226138" y="3080480"/>
                      <a:ext cx="1183492" cy="0"/>
                    </a:xfrm>
                    <a:prstGeom prst="straightConnector1">
                      <a:avLst/>
                    </a:prstGeom>
                    <a:ln w="12700">
                      <a:prstDash val="dashDot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Connecteur droit avec flèche 102"/>
                    <p:cNvCxnSpPr/>
                    <p:nvPr/>
                  </p:nvCxnSpPr>
                  <p:spPr>
                    <a:xfrm>
                      <a:off x="4226138" y="3215225"/>
                      <a:ext cx="1183492" cy="0"/>
                    </a:xfrm>
                    <a:prstGeom prst="straightConnector1">
                      <a:avLst/>
                    </a:prstGeom>
                    <a:ln w="12700">
                      <a:prstDash val="dashDot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Connecteur droit avec flèche 103"/>
                    <p:cNvCxnSpPr/>
                    <p:nvPr/>
                  </p:nvCxnSpPr>
                  <p:spPr>
                    <a:xfrm>
                      <a:off x="4226138" y="3367625"/>
                      <a:ext cx="1183492" cy="0"/>
                    </a:xfrm>
                    <a:prstGeom prst="straightConnector1">
                      <a:avLst/>
                    </a:prstGeom>
                    <a:ln w="12700">
                      <a:prstDash val="dashDot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1" name="Connecteur droit avec flèche 90"/>
                  <p:cNvCxnSpPr/>
                  <p:nvPr/>
                </p:nvCxnSpPr>
                <p:spPr>
                  <a:xfrm>
                    <a:off x="2994556" y="3341285"/>
                    <a:ext cx="1183492" cy="0"/>
                  </a:xfrm>
                  <a:prstGeom prst="straightConnector1">
                    <a:avLst/>
                  </a:prstGeom>
                  <a:ln w="12700">
                    <a:prstDash val="dashDot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Connecteur droit avec flèche 91"/>
                  <p:cNvCxnSpPr/>
                  <p:nvPr/>
                </p:nvCxnSpPr>
                <p:spPr>
                  <a:xfrm>
                    <a:off x="2994556" y="3493685"/>
                    <a:ext cx="1183492" cy="0"/>
                  </a:xfrm>
                  <a:prstGeom prst="straightConnector1">
                    <a:avLst/>
                  </a:prstGeom>
                  <a:ln w="12700">
                    <a:prstDash val="dashDot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necteur droit avec flèche 92"/>
                  <p:cNvCxnSpPr/>
                  <p:nvPr/>
                </p:nvCxnSpPr>
                <p:spPr>
                  <a:xfrm>
                    <a:off x="2994556" y="3628430"/>
                    <a:ext cx="1183492" cy="0"/>
                  </a:xfrm>
                  <a:prstGeom prst="straightConnector1">
                    <a:avLst/>
                  </a:prstGeom>
                  <a:ln w="12700">
                    <a:prstDash val="dashDot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" name="Groupe 4"/>
                <p:cNvGrpSpPr/>
                <p:nvPr/>
              </p:nvGrpSpPr>
              <p:grpSpPr>
                <a:xfrm>
                  <a:off x="7657200" y="1432232"/>
                  <a:ext cx="1019256" cy="364203"/>
                  <a:chOff x="5877806" y="2849502"/>
                  <a:chExt cx="1019256" cy="364203"/>
                </a:xfrm>
              </p:grpSpPr>
              <p:cxnSp>
                <p:nvCxnSpPr>
                  <p:cNvPr id="6" name="Connecteur droit avec flèche 5"/>
                  <p:cNvCxnSpPr/>
                  <p:nvPr/>
                </p:nvCxnSpPr>
                <p:spPr>
                  <a:xfrm>
                    <a:off x="5877806" y="3213705"/>
                    <a:ext cx="1019256" cy="0"/>
                  </a:xfrm>
                  <a:prstGeom prst="straightConnector1">
                    <a:avLst/>
                  </a:prstGeom>
                  <a:ln w="28575">
                    <a:solidFill>
                      <a:srgbClr val="00800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7" name="ZoneTexte 6"/>
                      <p:cNvSpPr txBox="1"/>
                      <p:nvPr/>
                    </p:nvSpPr>
                    <p:spPr>
                      <a:xfrm>
                        <a:off x="6205883" y="2849502"/>
                        <a:ext cx="331757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fr-FR" b="1" dirty="0">
                          <a:solidFill>
                            <a:srgbClr val="008000"/>
                          </a:solidFill>
                        </a:endParaRPr>
                      </a:p>
                    </p:txBody>
                  </p:sp>
                </mc:Choice>
                <mc:Fallback>
                  <p:sp>
                    <p:nvSpPr>
                      <p:cNvPr id="7" name="ZoneTexte 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205883" y="2849502"/>
                        <a:ext cx="331757" cy="310598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 l="-16667" r="-7407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4" name="Groupe 23"/>
                <p:cNvGrpSpPr/>
                <p:nvPr/>
              </p:nvGrpSpPr>
              <p:grpSpPr>
                <a:xfrm rot="18713278">
                  <a:off x="5261938" y="2413719"/>
                  <a:ext cx="2736304" cy="459045"/>
                  <a:chOff x="5436096" y="2067239"/>
                  <a:chExt cx="2736304" cy="459045"/>
                </a:xfrm>
              </p:grpSpPr>
              <p:cxnSp>
                <p:nvCxnSpPr>
                  <p:cNvPr id="25" name="Connecteur droit 24"/>
                  <p:cNvCxnSpPr/>
                  <p:nvPr/>
                </p:nvCxnSpPr>
                <p:spPr>
                  <a:xfrm>
                    <a:off x="5583508" y="2382615"/>
                    <a:ext cx="244737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5436096" y="2238946"/>
                    <a:ext cx="288925" cy="287338"/>
                  </a:xfrm>
                  <a:prstGeom prst="ellipse">
                    <a:avLst/>
                  </a:prstGeom>
                  <a:gradFill flip="none" rotWithShape="1">
                    <a:gsLst>
                      <a:gs pos="86000">
                        <a:srgbClr val="FF0000"/>
                      </a:gs>
                      <a:gs pos="10000">
                        <a:schemeClr val="accent1">
                          <a:lumMod val="45000"/>
                          <a:lumOff val="55000"/>
                        </a:schemeClr>
                      </a:gs>
                      <a:gs pos="21000">
                        <a:schemeClr val="accent1">
                          <a:lumMod val="45000"/>
                          <a:lumOff val="55000"/>
                        </a:schemeClr>
                      </a:gs>
                      <a:gs pos="98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22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-</a:t>
                    </a:r>
                  </a:p>
                </p:txBody>
              </p:sp>
              <p:sp>
                <p:nvSpPr>
                  <p:cNvPr id="27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7883475" y="2238946"/>
                    <a:ext cx="288925" cy="287338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1F0EF8"/>
                      </a:gs>
                      <a:gs pos="10000">
                        <a:schemeClr val="accent1">
                          <a:lumMod val="45000"/>
                          <a:lumOff val="55000"/>
                        </a:schemeClr>
                      </a:gs>
                      <a:gs pos="21000">
                        <a:schemeClr val="accent1">
                          <a:lumMod val="45000"/>
                          <a:lumOff val="55000"/>
                        </a:schemeClr>
                      </a:gs>
                      <a:gs pos="98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2225">
                    <a:solidFill>
                      <a:srgbClr val="1F0EF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spcBef>
                        <a:spcPts val="1200"/>
                      </a:spcBef>
                    </a:pPr>
                    <a:r>
                      <a: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+</a:t>
                    </a:r>
                  </a:p>
                </p:txBody>
              </p:sp>
              <p:cxnSp>
                <p:nvCxnSpPr>
                  <p:cNvPr id="28" name="Connecteur droit avec flèche 27"/>
                  <p:cNvCxnSpPr>
                    <a:stCxn id="26" idx="6"/>
                  </p:cNvCxnSpPr>
                  <p:nvPr/>
                </p:nvCxnSpPr>
                <p:spPr>
                  <a:xfrm>
                    <a:off x="5725021" y="2382615"/>
                    <a:ext cx="40397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29" name="ZoneTexte 28"/>
                      <p:cNvSpPr txBox="1"/>
                      <p:nvPr/>
                    </p:nvSpPr>
                    <p:spPr>
                      <a:xfrm>
                        <a:off x="5834880" y="2067239"/>
                        <a:ext cx="12779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dirty="0"/>
                      </a:p>
                    </p:txBody>
                  </p:sp>
                </mc:Choice>
                <mc:Fallback>
                  <p:sp>
                    <p:nvSpPr>
                      <p:cNvPr id="20" name="ZoneTexte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34880" y="2067239"/>
                        <a:ext cx="127791" cy="276999"/>
                      </a:xfrm>
                      <a:prstGeom prst="rect">
                        <a:avLst/>
                      </a:prstGeom>
                      <a:blipFill rotWithShape="0">
                        <a:blip r:embed="rId4" cstate="print"/>
                        <a:stretch>
                          <a:fillRect l="-71429" t="-45652" r="-123810" b="-86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1" name="Arc 30"/>
                <p:cNvSpPr/>
                <p:nvPr/>
              </p:nvSpPr>
              <p:spPr>
                <a:xfrm>
                  <a:off x="6727803" y="2476222"/>
                  <a:ext cx="261152" cy="370968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2" name="Groupe 31"/>
                <p:cNvGrpSpPr/>
                <p:nvPr/>
              </p:nvGrpSpPr>
              <p:grpSpPr>
                <a:xfrm rot="18806567">
                  <a:off x="6214507" y="2676014"/>
                  <a:ext cx="1849689" cy="432475"/>
                  <a:chOff x="2051720" y="2644617"/>
                  <a:chExt cx="1849689" cy="432475"/>
                </a:xfrm>
              </p:grpSpPr>
              <p:cxnSp>
                <p:nvCxnSpPr>
                  <p:cNvPr id="33" name="Connecteur droit avec flèche 32"/>
                  <p:cNvCxnSpPr/>
                  <p:nvPr/>
                </p:nvCxnSpPr>
                <p:spPr>
                  <a:xfrm>
                    <a:off x="2051720" y="2644617"/>
                    <a:ext cx="1849689" cy="0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2618462" y="2674161"/>
                        <a:ext cx="396262" cy="402931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b="1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mc:Choice>
                <mc:Fallback>
                  <p:sp>
                    <p:nvSpPr>
                      <p:cNvPr id="29" name="Rectangle 2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18462" y="2674161"/>
                        <a:ext cx="396262" cy="402931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8" name="Groupe 87"/>
                <p:cNvGrpSpPr/>
                <p:nvPr/>
              </p:nvGrpSpPr>
              <p:grpSpPr>
                <a:xfrm>
                  <a:off x="4722848" y="3612615"/>
                  <a:ext cx="1019256" cy="339011"/>
                  <a:chOff x="4722848" y="3396591"/>
                  <a:chExt cx="1019256" cy="339011"/>
                </a:xfrm>
              </p:grpSpPr>
              <p:cxnSp>
                <p:nvCxnSpPr>
                  <p:cNvPr id="36" name="Connecteur droit avec flèche 35"/>
                  <p:cNvCxnSpPr/>
                  <p:nvPr/>
                </p:nvCxnSpPr>
                <p:spPr>
                  <a:xfrm>
                    <a:off x="4722848" y="3396591"/>
                    <a:ext cx="1019256" cy="0"/>
                  </a:xfrm>
                  <a:prstGeom prst="straightConnector1">
                    <a:avLst/>
                  </a:prstGeom>
                  <a:ln w="28575">
                    <a:solidFill>
                      <a:srgbClr val="008000"/>
                    </a:solidFill>
                    <a:headEnd type="stealth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37" name="ZoneTexte 36"/>
                      <p:cNvSpPr txBox="1"/>
                      <p:nvPr/>
                    </p:nvSpPr>
                    <p:spPr>
                      <a:xfrm>
                        <a:off x="4976955" y="3425004"/>
                        <a:ext cx="322139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fr-FR" b="1" dirty="0">
                          <a:solidFill>
                            <a:srgbClr val="008000"/>
                          </a:solidFill>
                        </a:endParaRPr>
                      </a:p>
                    </p:txBody>
                  </p:sp>
                </mc:Choice>
                <mc:Fallback>
                  <p:sp>
                    <p:nvSpPr>
                      <p:cNvPr id="37" name="ZoneTexte 3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76955" y="3425004"/>
                        <a:ext cx="322139" cy="310598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 l="-16981" r="-7547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8" name="Groupe 37"/>
                <p:cNvGrpSpPr/>
                <p:nvPr/>
              </p:nvGrpSpPr>
              <p:grpSpPr>
                <a:xfrm>
                  <a:off x="6710077" y="1432232"/>
                  <a:ext cx="100334" cy="2382780"/>
                  <a:chOff x="1547665" y="1119646"/>
                  <a:chExt cx="0" cy="3532597"/>
                </a:xfrm>
              </p:grpSpPr>
              <p:cxnSp>
                <p:nvCxnSpPr>
                  <p:cNvPr id="39" name="Connecteur droit 38"/>
                  <p:cNvCxnSpPr/>
                  <p:nvPr/>
                </p:nvCxnSpPr>
                <p:spPr>
                  <a:xfrm rot="16200000">
                    <a:off x="323975" y="2343336"/>
                    <a:ext cx="244737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/>
                  <p:cNvCxnSpPr/>
                  <p:nvPr/>
                </p:nvCxnSpPr>
                <p:spPr>
                  <a:xfrm rot="16200000">
                    <a:off x="323975" y="3428554"/>
                    <a:ext cx="244737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" name="Connecteur droit 40"/>
                <p:cNvCxnSpPr/>
                <p:nvPr/>
              </p:nvCxnSpPr>
              <p:spPr>
                <a:xfrm>
                  <a:off x="5645849" y="2664023"/>
                  <a:ext cx="23042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42" name="ZoneTexte 41"/>
                    <p:cNvSpPr txBox="1"/>
                    <p:nvPr/>
                  </p:nvSpPr>
                  <p:spPr>
                    <a:xfrm>
                      <a:off x="5875729" y="3640962"/>
                      <a:ext cx="35804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>
                <p:sp>
                  <p:nvSpPr>
                    <p:cNvPr id="42" name="ZoneTexte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5729" y="3640962"/>
                      <a:ext cx="358047" cy="276999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3390" r="-13559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43" name="ZoneTexte 42"/>
                    <p:cNvSpPr txBox="1"/>
                    <p:nvPr/>
                  </p:nvSpPr>
                  <p:spPr>
                    <a:xfrm>
                      <a:off x="7390608" y="1353131"/>
                      <a:ext cx="35804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>
                <p:sp>
                  <p:nvSpPr>
                    <p:cNvPr id="43" name="ZoneTexte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90608" y="1353131"/>
                      <a:ext cx="358047" cy="27699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11864" r="-13559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6871097" y="2329224"/>
                    <a:ext cx="3741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1097" y="2329224"/>
                    <a:ext cx="374140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8" name="ZoneTexte 107"/>
                <p:cNvSpPr txBox="1"/>
                <p:nvPr/>
              </p:nvSpPr>
              <p:spPr>
                <a:xfrm>
                  <a:off x="5587970" y="3753551"/>
                  <a:ext cx="2010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08" name="ZoneTexte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970" y="3753551"/>
                  <a:ext cx="201016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0303" r="-24242"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0" name="ZoneTexte 109"/>
                <p:cNvSpPr txBox="1"/>
                <p:nvPr/>
              </p:nvSpPr>
              <p:spPr>
                <a:xfrm>
                  <a:off x="7060694" y="1664217"/>
                  <a:ext cx="2114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10" name="ZoneTexte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0694" y="1664217"/>
                  <a:ext cx="21140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5714" r="-22857" b="-88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2" name="ZoneTexte 111"/>
              <p:cNvSpPr txBox="1"/>
              <p:nvPr/>
            </p:nvSpPr>
            <p:spPr>
              <a:xfrm>
                <a:off x="611560" y="1268760"/>
                <a:ext cx="1606017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2" name="ZoneTexte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8760"/>
                <a:ext cx="1606017" cy="300788"/>
              </a:xfrm>
              <a:prstGeom prst="rect">
                <a:avLst/>
              </a:prstGeom>
              <a:blipFill rotWithShape="0">
                <a:blip r:embed="rId12"/>
                <a:stretch>
                  <a:fillRect l="-3030" b="-183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3" name="Rectangle 112"/>
              <p:cNvSpPr/>
              <p:nvPr/>
            </p:nvSpPr>
            <p:spPr>
              <a:xfrm>
                <a:off x="2231991" y="1217300"/>
                <a:ext cx="1691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91" y="1217300"/>
                <a:ext cx="1691937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5" name="Rectangle 114"/>
              <p:cNvSpPr/>
              <p:nvPr/>
            </p:nvSpPr>
            <p:spPr>
              <a:xfrm>
                <a:off x="798561" y="1628800"/>
                <a:ext cx="1541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61" y="1628800"/>
                <a:ext cx="1541191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ZoneTexte 115"/>
          <p:cNvSpPr txBox="1"/>
          <p:nvPr/>
        </p:nvSpPr>
        <p:spPr>
          <a:xfrm>
            <a:off x="241931" y="1998132"/>
            <a:ext cx="287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On the other hand, we have: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7" name="ZoneTexte 116"/>
              <p:cNvSpPr txBox="1"/>
              <p:nvPr/>
            </p:nvSpPr>
            <p:spPr>
              <a:xfrm>
                <a:off x="616438" y="2591339"/>
                <a:ext cx="1229119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7" name="ZoneTexte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38" y="2591339"/>
                <a:ext cx="1229119" cy="317972"/>
              </a:xfrm>
              <a:prstGeom prst="rect">
                <a:avLst/>
              </a:prstGeom>
              <a:blipFill rotWithShape="0">
                <a:blip r:embed="rId15"/>
                <a:stretch>
                  <a:fillRect l="-4455"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8" name="ZoneTexte 117"/>
              <p:cNvSpPr txBox="1"/>
              <p:nvPr/>
            </p:nvSpPr>
            <p:spPr>
              <a:xfrm>
                <a:off x="1807071" y="2431162"/>
                <a:ext cx="2265427" cy="655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nary>
                        <m:nary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8" name="ZoneTexte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71" y="2431162"/>
                <a:ext cx="2265427" cy="655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9" name="ZoneTexte 118"/>
              <p:cNvSpPr txBox="1"/>
              <p:nvPr/>
            </p:nvSpPr>
            <p:spPr>
              <a:xfrm>
                <a:off x="990774" y="3140968"/>
                <a:ext cx="2151038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9" name="ZoneTexte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74" y="3140968"/>
                <a:ext cx="2151038" cy="312458"/>
              </a:xfrm>
              <a:prstGeom prst="rect">
                <a:avLst/>
              </a:prstGeom>
              <a:blipFill rotWithShape="0">
                <a:blip r:embed="rId17"/>
                <a:stretch>
                  <a:fillRect l="-1420" r="-1989" b="-13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0" name="Rectangle 119"/>
              <p:cNvSpPr/>
              <p:nvPr/>
            </p:nvSpPr>
            <p:spPr>
              <a:xfrm>
                <a:off x="251520" y="3573016"/>
                <a:ext cx="3347070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73016"/>
                <a:ext cx="3347070" cy="404791"/>
              </a:xfrm>
              <a:prstGeom prst="rect">
                <a:avLst/>
              </a:prstGeom>
              <a:blipFill rotWithShape="0">
                <a:blip r:embed="rId18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1" name="Rectangle 120"/>
              <p:cNvSpPr/>
              <p:nvPr/>
            </p:nvSpPr>
            <p:spPr>
              <a:xfrm>
                <a:off x="3409598" y="3579725"/>
                <a:ext cx="132420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8" y="3579725"/>
                <a:ext cx="1324209" cy="404791"/>
              </a:xfrm>
              <a:prstGeom prst="rect">
                <a:avLst/>
              </a:prstGeom>
              <a:blipFill rotWithShape="0">
                <a:blip r:embed="rId19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Accolade ouvrante 121"/>
          <p:cNvSpPr/>
          <p:nvPr/>
        </p:nvSpPr>
        <p:spPr>
          <a:xfrm rot="16200000">
            <a:off x="4010360" y="3772372"/>
            <a:ext cx="256452" cy="442356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3" name="Rectangle 122"/>
              <p:cNvSpPr/>
              <p:nvPr/>
            </p:nvSpPr>
            <p:spPr>
              <a:xfrm>
                <a:off x="3917408" y="4070742"/>
                <a:ext cx="39626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408" y="4070742"/>
                <a:ext cx="396262" cy="4029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4" name="Rectangle 123"/>
              <p:cNvSpPr/>
              <p:nvPr/>
            </p:nvSpPr>
            <p:spPr>
              <a:xfrm>
                <a:off x="683568" y="4169466"/>
                <a:ext cx="1795620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fr-FR" sz="2000" b="1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FR" sz="2000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sz="2000" b="1" dirty="0">
                  <a:solidFill>
                    <a:srgbClr val="1F0EF8"/>
                  </a:solidFill>
                </a:endParaRPr>
              </a:p>
            </p:txBody>
          </p:sp>
        </mc:Choice>
        <mc:Fallback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69466"/>
                <a:ext cx="1795620" cy="43749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5" name="Rectangle 124"/>
              <p:cNvSpPr/>
              <p:nvPr/>
            </p:nvSpPr>
            <p:spPr>
              <a:xfrm>
                <a:off x="2439116" y="4209640"/>
                <a:ext cx="1518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𝑷𝑬𝒄𝒐𝒔</m:t>
                      </m:r>
                      <m:r>
                        <a:rPr lang="fr-FR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16" y="4209640"/>
                <a:ext cx="1518364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6" name="ZoneTexte 125"/>
              <p:cNvSpPr txBox="1"/>
              <p:nvPr/>
            </p:nvSpPr>
            <p:spPr>
              <a:xfrm>
                <a:off x="251520" y="4728113"/>
                <a:ext cx="3312317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𝑃𝐸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sub>
                    </m:sSub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28113"/>
                <a:ext cx="3312317" cy="396519"/>
              </a:xfrm>
              <a:prstGeom prst="rect">
                <a:avLst/>
              </a:prstGeom>
              <a:blipFill>
                <a:blip r:embed="rId23"/>
                <a:stretch>
                  <a:fillRect l="-1103" t="-3077" b="-12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ZoneTexte 126"/>
          <p:cNvSpPr txBox="1"/>
          <p:nvPr/>
        </p:nvSpPr>
        <p:spPr>
          <a:xfrm>
            <a:off x="3383381" y="4698777"/>
            <a:ext cx="142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: Stable state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8" name="ZoneTexte 127"/>
              <p:cNvSpPr txBox="1"/>
              <p:nvPr/>
            </p:nvSpPr>
            <p:spPr>
              <a:xfrm>
                <a:off x="251520" y="5217731"/>
                <a:ext cx="3213059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𝑃𝐸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𝑀𝑎𝑥</m:t>
                            </m:r>
                          </m:sub>
                        </m:sSub>
                      </m:sub>
                    </m:sSub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28" name="ZoneTexte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17731"/>
                <a:ext cx="3213059" cy="394532"/>
              </a:xfrm>
              <a:prstGeom prst="rect">
                <a:avLst/>
              </a:prstGeom>
              <a:blipFill>
                <a:blip r:embed="rId24"/>
                <a:stretch>
                  <a:fillRect l="-1139" t="-3077" b="-12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ZoneTexte 128"/>
          <p:cNvSpPr txBox="1"/>
          <p:nvPr/>
        </p:nvSpPr>
        <p:spPr>
          <a:xfrm>
            <a:off x="3444143" y="5211566"/>
            <a:ext cx="167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Unstable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state</a:t>
            </a: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28257" y="4242918"/>
            <a:ext cx="3692215" cy="22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4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12" grpId="0" animBg="1"/>
      <p:bldP spid="113" grpId="0" animBg="1"/>
      <p:bldP spid="115" grpId="0" animBg="1"/>
      <p:bldP spid="116" grpId="0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1" animBg="1"/>
      <p:bldP spid="124" grpId="0" animBg="1"/>
      <p:bldP spid="125" grpId="0" animBg="1"/>
      <p:bldP spid="126" grpId="0" animBg="1"/>
      <p:bldP spid="127" grpId="0"/>
      <p:bldP spid="128" grpId="0" animBg="1"/>
      <p:bldP spid="1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avec flèche 19"/>
          <p:cNvCxnSpPr/>
          <p:nvPr/>
        </p:nvCxnSpPr>
        <p:spPr>
          <a:xfrm flipV="1">
            <a:off x="8321314" y="2009429"/>
            <a:ext cx="238826" cy="39701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ZoneTexte 21"/>
              <p:cNvSpPr txBox="1"/>
              <p:nvPr/>
            </p:nvSpPr>
            <p:spPr>
              <a:xfrm>
                <a:off x="8152650" y="1770825"/>
                <a:ext cx="34656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650" y="1770825"/>
                <a:ext cx="346569" cy="310598"/>
              </a:xfrm>
              <a:prstGeom prst="rect">
                <a:avLst/>
              </a:prstGeom>
              <a:blipFill rotWithShape="0">
                <a:blip r:embed="rId2"/>
                <a:stretch>
                  <a:fillRect l="-15789" r="-14035" b="-78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67544" y="830476"/>
            <a:ext cx="5216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Field created by continuous charge distribution:</a:t>
            </a:r>
            <a:endParaRPr lang="fr-FR" sz="20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1412776"/>
            <a:ext cx="374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u="sng" dirty="0"/>
              <a:t>In the case of a punctual charge </a:t>
            </a:r>
            <a:r>
              <a:rPr lang="en-US" b="1" i="1" u="sng" dirty="0"/>
              <a:t>q</a:t>
            </a:r>
            <a:r>
              <a:rPr lang="en-US" i="1" u="sng" dirty="0"/>
              <a:t>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oneTexte 6"/>
              <p:cNvSpPr txBox="1"/>
              <p:nvPr/>
            </p:nvSpPr>
            <p:spPr>
              <a:xfrm>
                <a:off x="4419803" y="1335286"/>
                <a:ext cx="1664365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𝑘𝑞</m:t>
                          </m:r>
                        </m:num>
                        <m:den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, 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803" y="1335286"/>
                <a:ext cx="1664365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ZoneTexte 7"/>
              <p:cNvSpPr txBox="1"/>
              <p:nvPr/>
            </p:nvSpPr>
            <p:spPr>
              <a:xfrm>
                <a:off x="708554" y="2132856"/>
                <a:ext cx="6553974" cy="430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i="1" u="sng" dirty="0"/>
                  <a:t>For a volume« V » </a:t>
                </a:r>
                <a:r>
                  <a:rPr lang="fr-FR" i="1" u="sng" dirty="0" err="1"/>
                  <a:t>containing</a:t>
                </a:r>
                <a:r>
                  <a:rPr lang="fr-FR" i="1" u="sng" dirty="0"/>
                  <a:t> a total charge Q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e>
                      <m:sub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d>
                      <m:d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?????</m:t>
                    </m:r>
                  </m:oMath>
                </a14:m>
                <a:r>
                  <a:rPr lang="fr-FR" b="1" dirty="0">
                    <a:solidFill>
                      <a:srgbClr val="FF0000"/>
                    </a:solidFill>
                  </a:rPr>
                  <a:t/>
                </a:r>
                <a:endParaRPr lang="fr-FR" b="1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4" y="2132856"/>
                <a:ext cx="6553974" cy="430695"/>
              </a:xfrm>
              <a:prstGeom prst="rect">
                <a:avLst/>
              </a:prstGeom>
              <a:blipFill>
                <a:blip r:embed="rId5"/>
                <a:stretch>
                  <a:fillRect l="-558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13"/>
          <p:cNvGrpSpPr/>
          <p:nvPr/>
        </p:nvGrpSpPr>
        <p:grpSpPr>
          <a:xfrm>
            <a:off x="6417604" y="3063479"/>
            <a:ext cx="1722470" cy="1085601"/>
            <a:chOff x="6156176" y="2996952"/>
            <a:chExt cx="1722470" cy="1085601"/>
          </a:xfrm>
        </p:grpSpPr>
        <p:sp>
          <p:nvSpPr>
            <p:cNvPr id="10" name="Forme libre 9"/>
            <p:cNvSpPr/>
            <p:nvPr/>
          </p:nvSpPr>
          <p:spPr>
            <a:xfrm>
              <a:off x="6156176" y="2996952"/>
              <a:ext cx="1722470" cy="1085601"/>
            </a:xfrm>
            <a:custGeom>
              <a:avLst/>
              <a:gdLst>
                <a:gd name="connsiteX0" fmla="*/ 1070203 w 2217844"/>
                <a:gd name="connsiteY0" fmla="*/ 101439 h 1452736"/>
                <a:gd name="connsiteX1" fmla="*/ 2049917 w 2217844"/>
                <a:gd name="connsiteY1" fmla="*/ 177639 h 1452736"/>
                <a:gd name="connsiteX2" fmla="*/ 2213203 w 2217844"/>
                <a:gd name="connsiteY2" fmla="*/ 809011 h 1452736"/>
                <a:gd name="connsiteX3" fmla="*/ 2071688 w 2217844"/>
                <a:gd name="connsiteY3" fmla="*/ 1331525 h 1452736"/>
                <a:gd name="connsiteX4" fmla="*/ 1146403 w 2217844"/>
                <a:gd name="connsiteY4" fmla="*/ 1440382 h 1452736"/>
                <a:gd name="connsiteX5" fmla="*/ 896031 w 2217844"/>
                <a:gd name="connsiteY5" fmla="*/ 1124697 h 1452736"/>
                <a:gd name="connsiteX6" fmla="*/ 101374 w 2217844"/>
                <a:gd name="connsiteY6" fmla="*/ 852554 h 1452736"/>
                <a:gd name="connsiteX7" fmla="*/ 123145 w 2217844"/>
                <a:gd name="connsiteY7" fmla="*/ 47011 h 1452736"/>
                <a:gd name="connsiteX8" fmla="*/ 1124631 w 2217844"/>
                <a:gd name="connsiteY8" fmla="*/ 90554 h 1452736"/>
                <a:gd name="connsiteX9" fmla="*/ 1124631 w 2217844"/>
                <a:gd name="connsiteY9" fmla="*/ 90554 h 145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7844" h="1452736">
                  <a:moveTo>
                    <a:pt x="1070203" y="101439"/>
                  </a:moveTo>
                  <a:cubicBezTo>
                    <a:pt x="1464810" y="80574"/>
                    <a:pt x="1859417" y="59710"/>
                    <a:pt x="2049917" y="177639"/>
                  </a:cubicBezTo>
                  <a:cubicBezTo>
                    <a:pt x="2240417" y="295568"/>
                    <a:pt x="2209575" y="616697"/>
                    <a:pt x="2213203" y="809011"/>
                  </a:cubicBezTo>
                  <a:cubicBezTo>
                    <a:pt x="2216831" y="1001325"/>
                    <a:pt x="2249488" y="1226297"/>
                    <a:pt x="2071688" y="1331525"/>
                  </a:cubicBezTo>
                  <a:cubicBezTo>
                    <a:pt x="1893888" y="1436753"/>
                    <a:pt x="1342346" y="1474853"/>
                    <a:pt x="1146403" y="1440382"/>
                  </a:cubicBezTo>
                  <a:cubicBezTo>
                    <a:pt x="950460" y="1405911"/>
                    <a:pt x="1070202" y="1222668"/>
                    <a:pt x="896031" y="1124697"/>
                  </a:cubicBezTo>
                  <a:cubicBezTo>
                    <a:pt x="721859" y="1026726"/>
                    <a:pt x="230188" y="1032168"/>
                    <a:pt x="101374" y="852554"/>
                  </a:cubicBezTo>
                  <a:cubicBezTo>
                    <a:pt x="-27440" y="672940"/>
                    <a:pt x="-47398" y="174011"/>
                    <a:pt x="123145" y="47011"/>
                  </a:cubicBezTo>
                  <a:cubicBezTo>
                    <a:pt x="293688" y="-79989"/>
                    <a:pt x="1124631" y="90554"/>
                    <a:pt x="1124631" y="90554"/>
                  </a:cubicBezTo>
                  <a:lnTo>
                    <a:pt x="1124631" y="905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6268063" y="3079534"/>
                  <a:ext cx="8828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8063" y="3079534"/>
                  <a:ext cx="88287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517" r="-6207" b="-2826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e 25"/>
          <p:cNvGrpSpPr/>
          <p:nvPr/>
        </p:nvGrpSpPr>
        <p:grpSpPr>
          <a:xfrm>
            <a:off x="7243597" y="3423060"/>
            <a:ext cx="794192" cy="359581"/>
            <a:chOff x="6982169" y="3356533"/>
            <a:chExt cx="794192" cy="359581"/>
          </a:xfrm>
        </p:grpSpPr>
        <p:sp>
          <p:nvSpPr>
            <p:cNvPr id="15" name="Ellipse 14"/>
            <p:cNvSpPr/>
            <p:nvPr/>
          </p:nvSpPr>
          <p:spPr>
            <a:xfrm>
              <a:off x="7308304" y="3356533"/>
              <a:ext cx="144016" cy="72467"/>
            </a:xfrm>
            <a:prstGeom prst="ellipse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6982169" y="3439115"/>
                  <a:ext cx="7941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𝑑𝑞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169" y="3439115"/>
                  <a:ext cx="79419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870" t="-2174" b="-3260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e 1"/>
          <p:cNvGrpSpPr/>
          <p:nvPr/>
        </p:nvGrpSpPr>
        <p:grpSpPr>
          <a:xfrm>
            <a:off x="7641740" y="2199383"/>
            <a:ext cx="1106724" cy="1223677"/>
            <a:chOff x="7641740" y="2199383"/>
            <a:chExt cx="1106724" cy="1223677"/>
          </a:xfrm>
        </p:grpSpPr>
        <p:grpSp>
          <p:nvGrpSpPr>
            <p:cNvPr id="24" name="Groupe 23"/>
            <p:cNvGrpSpPr/>
            <p:nvPr/>
          </p:nvGrpSpPr>
          <p:grpSpPr>
            <a:xfrm>
              <a:off x="8276615" y="2199383"/>
              <a:ext cx="471849" cy="369332"/>
              <a:chOff x="8015187" y="2132856"/>
              <a:chExt cx="471849" cy="369332"/>
            </a:xfrm>
          </p:grpSpPr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8015187" y="2253870"/>
                <a:ext cx="89399" cy="11607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" name="Text Box 19"/>
              <p:cNvSpPr txBox="1">
                <a:spLocks noChangeArrowheads="1"/>
              </p:cNvSpPr>
              <p:nvPr/>
            </p:nvSpPr>
            <p:spPr bwMode="auto">
              <a:xfrm>
                <a:off x="8100392" y="2132856"/>
                <a:ext cx="3866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fr-FR" b="1" i="1" dirty="0">
                    <a:latin typeface="+mn-lt"/>
                  </a:rPr>
                  <a:t>M</a:t>
                </a: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7641740" y="2337395"/>
              <a:ext cx="711182" cy="1085665"/>
              <a:chOff x="7380312" y="2270868"/>
              <a:chExt cx="711182" cy="1085665"/>
            </a:xfrm>
          </p:grpSpPr>
          <p:cxnSp>
            <p:nvCxnSpPr>
              <p:cNvPr id="18" name="Connecteur droit 17"/>
              <p:cNvCxnSpPr>
                <a:stCxn id="15" idx="0"/>
                <a:endCxn id="11" idx="7"/>
              </p:cNvCxnSpPr>
              <p:nvPr/>
            </p:nvCxnSpPr>
            <p:spPr>
              <a:xfrm flipV="1">
                <a:off x="7380312" y="2270868"/>
                <a:ext cx="711182" cy="108566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7467398" y="2449244"/>
                    <a:ext cx="35163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398" y="2449244"/>
                    <a:ext cx="35163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ZoneTexte 28"/>
              <p:cNvSpPr txBox="1"/>
              <p:nvPr/>
            </p:nvSpPr>
            <p:spPr>
              <a:xfrm>
                <a:off x="323528" y="2522220"/>
                <a:ext cx="6087337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dirty="0" err="1"/>
                  <a:t>Each</a:t>
                </a:r>
                <a:r>
                  <a:rPr lang="fr-FR" dirty="0"/>
                  <a:t> Elementary Volume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𝒅𝑽</m:t>
                    </m:r>
                  </m:oMath>
                </a14:m>
                <a:r>
                  <a:rPr lang="fr-FR" dirty="0"/>
                  <a:t> of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containing an </a:t>
                </a:r>
                <a:r>
                  <a:rPr lang="fr-FR" dirty="0" err="1"/>
                  <a:t>elementary</a:t>
                </a:r>
                <a:r>
                  <a:rPr lang="fr-FR" dirty="0"/>
                  <a:t> charge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𝒅𝒒</m:t>
                    </m:r>
                  </m:oMath>
                </a14:m>
                <a:r>
                  <a:rPr lang="fr-FR" dirty="0"/>
                  <a:t/>
                </a:r>
                <a:r>
                  <a:rPr lang="en-US" dirty="0"/>
                  <a:t>considered as a punctual charge will create, at point </a:t>
                </a:r>
                <a:r>
                  <a:rPr lang="en-US" b="1" dirty="0"/>
                  <a:t>M</a:t>
                </a:r>
                <a:r>
                  <a:rPr lang="en-US" dirty="0"/>
                  <a:t> an elementary field :</a:t>
                </a:r>
                <a:endParaRPr lang="fr-FR" dirty="0"/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22220"/>
                <a:ext cx="6087337" cy="1338828"/>
              </a:xfrm>
              <a:prstGeom prst="rect">
                <a:avLst/>
              </a:prstGeom>
              <a:blipFill>
                <a:blip r:embed="rId9"/>
                <a:stretch>
                  <a:fillRect l="-801" r="-701" b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ZoneTexte 29"/>
              <p:cNvSpPr txBox="1"/>
              <p:nvPr/>
            </p:nvSpPr>
            <p:spPr>
              <a:xfrm>
                <a:off x="1805576" y="3905286"/>
                <a:ext cx="1611402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𝑘𝑑𝑞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76" y="3905286"/>
                <a:ext cx="1611402" cy="5241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539552" y="5363924"/>
            <a:ext cx="26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total field is given by</a:t>
            </a:r>
            <a:r>
              <a:rPr lang="fr-FR" dirty="0"/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ZoneTexte 31"/>
              <p:cNvSpPr txBox="1"/>
              <p:nvPr/>
            </p:nvSpPr>
            <p:spPr>
              <a:xfrm>
                <a:off x="3275128" y="5298204"/>
                <a:ext cx="330077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∰"/>
                          <m:limLoc m:val="undOvr"/>
                          <m:subHide m:val="on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28" y="5298204"/>
                <a:ext cx="3300775" cy="7265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ZoneTexte 32"/>
              <p:cNvSpPr txBox="1"/>
              <p:nvPr/>
            </p:nvSpPr>
            <p:spPr>
              <a:xfrm>
                <a:off x="467544" y="4725144"/>
                <a:ext cx="2108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Such</a:t>
                </a:r>
                <a:r>
                  <a:rPr lang="fr-FR" dirty="0"/>
                  <a:t> as: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𝒅𝒒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𝒅𝑽</m:t>
                    </m:r>
                  </m:oMath>
                </a14:m>
                <a:r>
                  <a:rPr lang="fr-FR" dirty="0"/>
                  <a:t/>
                </a:r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25144"/>
                <a:ext cx="210859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60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ZoneTexte 33"/>
              <p:cNvSpPr txBox="1"/>
              <p:nvPr/>
            </p:nvSpPr>
            <p:spPr>
              <a:xfrm>
                <a:off x="3275128" y="4690339"/>
                <a:ext cx="2597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dirty="0"/>
                  <a:t>volume charge </a:t>
                </a:r>
                <a:r>
                  <a:rPr lang="fr-FR" dirty="0" err="1"/>
                  <a:t>density</a:t>
                </a:r>
                <a:r>
                  <a:rPr lang="fr-FR" dirty="0"/>
                  <a:t>,</a:t>
                </a:r>
              </a:p>
            </p:txBody>
          </p:sp>
        </mc:Choice>
        <mc:Fallback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28" y="4690339"/>
                <a:ext cx="2597571" cy="369332"/>
              </a:xfrm>
              <a:prstGeom prst="rect">
                <a:avLst/>
              </a:prstGeom>
              <a:blipFill>
                <a:blip r:embed="rId13"/>
                <a:stretch>
                  <a:fillRect t="-8197" r="-14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403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6" grpId="0"/>
      <p:bldP spid="7" grpId="0" animBg="1"/>
      <p:bldP spid="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131840" y="476672"/>
            <a:ext cx="34443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u="sng" dirty="0" err="1">
                <a:ea typeface="Calibri" panose="020F0502020204030204" pitchFamily="34" charset="0"/>
              </a:rPr>
              <a:t>Chapter</a:t>
            </a:r>
            <a:r>
              <a:rPr lang="fr-FR" sz="2600" b="1" i="1" u="sng" dirty="0">
                <a:ea typeface="Calibri" panose="020F0502020204030204" pitchFamily="34" charset="0"/>
              </a:rPr>
              <a:t> I: </a:t>
            </a:r>
            <a:r>
              <a:rPr lang="fr-FR" sz="2600" b="1" i="1" u="sng" dirty="0" err="1">
                <a:ea typeface="Calibri" panose="020F0502020204030204" pitchFamily="34" charset="0"/>
              </a:rPr>
              <a:t>Electrostatics</a:t>
            </a:r>
            <a:endParaRPr lang="fr-FR" sz="2600" i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95111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I. </a:t>
            </a:r>
            <a:r>
              <a:rPr lang="fr-FR" sz="2200" b="1" i="1" u="sng" dirty="0" err="1"/>
              <a:t>Generality</a:t>
            </a:r>
            <a:r>
              <a:rPr lang="fr-FR" sz="2400" b="1" i="1" dirty="0"/>
              <a:t>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789E797-53A6-FE79-A964-3EFF7AF304C3}"/>
              </a:ext>
            </a:extLst>
          </p:cNvPr>
          <p:cNvSpPr txBox="1"/>
          <p:nvPr/>
        </p:nvSpPr>
        <p:spPr>
          <a:xfrm>
            <a:off x="127475" y="4077072"/>
            <a:ext cx="7036813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C0D0E"/>
                </a:solidFill>
                <a:effectLst/>
                <a:latin typeface="+mj-lt"/>
              </a:rPr>
              <a:t>When the glass rod is rubbed with silk cloth, it loses electrons and gets positively charged, while the silk gains those electrons and gets negatively charged.</a:t>
            </a:r>
            <a:endParaRPr lang="en-US" sz="2000" dirty="0">
              <a:latin typeface="+mj-lt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E4E9E05D-3E0D-AF6C-A423-D1450B70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92896"/>
            <a:ext cx="1760786" cy="147168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69B6F344-F159-4BFF-89EC-3ED8368EA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388092"/>
            <a:ext cx="2088232" cy="1328940"/>
          </a:xfrm>
          <a:prstGeom prst="rect">
            <a:avLst/>
          </a:prstGeom>
        </p:spPr>
      </p:pic>
      <p:sp>
        <p:nvSpPr>
          <p:cNvPr id="21" name="Flèche : droite 20">
            <a:extLst>
              <a:ext uri="{FF2B5EF4-FFF2-40B4-BE49-F238E27FC236}">
                <a16:creationId xmlns="" xmlns:a16="http://schemas.microsoft.com/office/drawing/2014/main" id="{EEF35CA1-F1EA-BAA7-90F2-B397564B4244}"/>
              </a:ext>
            </a:extLst>
          </p:cNvPr>
          <p:cNvSpPr/>
          <p:nvPr/>
        </p:nvSpPr>
        <p:spPr>
          <a:xfrm>
            <a:off x="2051720" y="3068960"/>
            <a:ext cx="792088" cy="432048"/>
          </a:xfrm>
          <a:prstGeom prst="right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30B797EB-603C-1856-6F2F-073361C1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260" y="2204864"/>
            <a:ext cx="1968672" cy="165618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D7696911-6AF0-A59A-E2DB-05001FAF6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742" y="2420888"/>
            <a:ext cx="1914986" cy="125802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D62C11FF-CFF3-DDC5-3010-6EA3C0CBD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840" y="4005064"/>
            <a:ext cx="1771648" cy="132459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3B57145-1360-34E4-CA3A-E6CBB6D273DE}"/>
              </a:ext>
            </a:extLst>
          </p:cNvPr>
          <p:cNvSpPr/>
          <p:nvPr/>
        </p:nvSpPr>
        <p:spPr>
          <a:xfrm>
            <a:off x="251520" y="1396503"/>
            <a:ext cx="868441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I.1. </a:t>
            </a:r>
            <a:r>
              <a:rPr lang="fr-FR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Electrostatic</a:t>
            </a:r>
            <a:r>
              <a:rPr lang="fr-FR" b="1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phenomena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are natural phenomena that man encounters in his daily life, such as the attraction of small paper objects by rubbed bodies (glass rod, amber stick, etc..)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F49975C-5D6B-D193-BB30-585741312650}"/>
              </a:ext>
            </a:extLst>
          </p:cNvPr>
          <p:cNvSpPr/>
          <p:nvPr/>
        </p:nvSpPr>
        <p:spPr>
          <a:xfrm>
            <a:off x="107504" y="5517232"/>
            <a:ext cx="7937218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word "electricity" comes from the Greek "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eleckron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" which means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« 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amber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 » </a:t>
            </a:r>
            <a:r>
              <a:rPr lang="ar-DZ" sz="2000" dirty="0">
                <a:solidFill>
                  <a:srgbClr val="000000"/>
                </a:solidFill>
                <a:latin typeface="Calibri" panose="020F0502020204030204" pitchFamily="34" charset="0"/>
              </a:rPr>
              <a:t>(العنبر)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8179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1" grpId="0" animBg="1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67544" y="908720"/>
            <a:ext cx="98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/>
              <a:t>Remark:</a:t>
            </a:r>
            <a:endParaRPr lang="fr-FR" b="1" i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403484"/>
            <a:ext cx="550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We have three types of uniform charge distributions: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683566" y="1844824"/>
            <a:ext cx="4968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1- Distribution of uniform linear charge (1D):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3270" y="2313014"/>
            <a:ext cx="6149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MR12"/>
              </a:rPr>
              <a:t>The linear charge density is given by: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ZoneTexte 8"/>
              <p:cNvSpPr txBox="1"/>
              <p:nvPr/>
            </p:nvSpPr>
            <p:spPr>
              <a:xfrm>
                <a:off x="1619672" y="2781204"/>
                <a:ext cx="74353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𝑑𝑙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781204"/>
                <a:ext cx="743537" cy="5259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2715704" y="2838860"/>
            <a:ext cx="42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ZoneTexte 11"/>
              <p:cNvSpPr txBox="1"/>
              <p:nvPr/>
            </p:nvSpPr>
            <p:spPr>
              <a:xfrm>
                <a:off x="3431672" y="2707514"/>
                <a:ext cx="180857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672" y="2707514"/>
                <a:ext cx="1808572" cy="7265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utoShape 15"/>
          <p:cNvSpPr>
            <a:spLocks noChangeArrowheads="1"/>
          </p:cNvSpPr>
          <p:nvPr/>
        </p:nvSpPr>
        <p:spPr bwMode="auto">
          <a:xfrm rot="5400000">
            <a:off x="6887546" y="647522"/>
            <a:ext cx="265451" cy="2736303"/>
          </a:xfrm>
          <a:prstGeom prst="can">
            <a:avLst>
              <a:gd name="adj" fmla="val 53261"/>
            </a:avLst>
          </a:prstGeom>
          <a:solidFill>
            <a:schemeClr val="folHlink">
              <a:alpha val="2392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52" name="AutoShape 16"/>
          <p:cNvSpPr>
            <a:spLocks noChangeArrowheads="1"/>
          </p:cNvSpPr>
          <p:nvPr/>
        </p:nvSpPr>
        <p:spPr bwMode="auto">
          <a:xfrm rot="5400000">
            <a:off x="6775558" y="1911639"/>
            <a:ext cx="265453" cy="208072"/>
          </a:xfrm>
          <a:prstGeom prst="can">
            <a:avLst>
              <a:gd name="adj" fmla="val 41759"/>
            </a:avLst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1600" b="1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ZoneTexte 53"/>
              <p:cNvSpPr txBox="1"/>
              <p:nvPr/>
            </p:nvSpPr>
            <p:spPr>
              <a:xfrm>
                <a:off x="6639888" y="2132856"/>
                <a:ext cx="865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𝑑𝑞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r-FR" dirty="0"/>
                  <a:t>dl</a:t>
                </a:r>
              </a:p>
            </p:txBody>
          </p:sp>
        </mc:Choice>
        <mc:Fallback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888" y="2132856"/>
                <a:ext cx="86536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2676" t="-28889" r="-16197" b="-5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83567" y="3496224"/>
            <a:ext cx="4824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2- Distribution of uniforme surface charges (2d):</a:t>
            </a:r>
          </a:p>
        </p:txBody>
      </p:sp>
      <p:sp>
        <p:nvSpPr>
          <p:cNvPr id="56" name="Rectangle 36" descr="Sphères"/>
          <p:cNvSpPr>
            <a:spLocks noChangeArrowheads="1"/>
          </p:cNvSpPr>
          <p:nvPr/>
        </p:nvSpPr>
        <p:spPr bwMode="auto">
          <a:xfrm>
            <a:off x="6267773" y="3208192"/>
            <a:ext cx="2408683" cy="1125211"/>
          </a:xfrm>
          <a:prstGeom prst="rect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4" name="Groupe 63"/>
          <p:cNvGrpSpPr/>
          <p:nvPr/>
        </p:nvGrpSpPr>
        <p:grpSpPr>
          <a:xfrm>
            <a:off x="6434479" y="3973364"/>
            <a:ext cx="1192518" cy="720080"/>
            <a:chOff x="6251045" y="4338188"/>
            <a:chExt cx="1192518" cy="720080"/>
          </a:xfrm>
        </p:grpSpPr>
        <p:grpSp>
          <p:nvGrpSpPr>
            <p:cNvPr id="63" name="Groupe 62"/>
            <p:cNvGrpSpPr/>
            <p:nvPr/>
          </p:nvGrpSpPr>
          <p:grpSpPr>
            <a:xfrm>
              <a:off x="6251045" y="4338188"/>
              <a:ext cx="1013854" cy="618019"/>
              <a:chOff x="6251045" y="4338188"/>
              <a:chExt cx="1013854" cy="618019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578992" y="4338188"/>
                <a:ext cx="297436" cy="30483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Arc 58"/>
              <p:cNvSpPr/>
              <p:nvPr/>
            </p:nvSpPr>
            <p:spPr>
              <a:xfrm rot="14377806">
                <a:off x="6469940" y="4161248"/>
                <a:ext cx="576064" cy="1013854"/>
              </a:xfrm>
              <a:prstGeom prst="arc">
                <a:avLst>
                  <a:gd name="adj1" fmla="val 15753368"/>
                  <a:gd name="adj2" fmla="val 20698154"/>
                </a:avLst>
              </a:prstGeom>
              <a:ln w="25400">
                <a:solidFill>
                  <a:schemeClr val="tx1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6444379" y="4781269"/>
                  <a:ext cx="9991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379" y="4781269"/>
                  <a:ext cx="99918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927" t="-2174" r="-5488" b="-3260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Rectangle 61"/>
          <p:cNvSpPr/>
          <p:nvPr/>
        </p:nvSpPr>
        <p:spPr>
          <a:xfrm>
            <a:off x="720319" y="3990988"/>
            <a:ext cx="5162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MR12"/>
              </a:rPr>
              <a:t>The surface charge density is given by</a:t>
            </a:r>
            <a:r>
              <a:rPr lang="fr-FR" dirty="0">
                <a:latin typeface="CMR12"/>
              </a:rPr>
              <a:t>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" name="ZoneTexte 64"/>
              <p:cNvSpPr txBox="1"/>
              <p:nvPr/>
            </p:nvSpPr>
            <p:spPr>
              <a:xfrm>
                <a:off x="1407063" y="4434010"/>
                <a:ext cx="75963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5" name="ZoneText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063" y="4434010"/>
                <a:ext cx="759631" cy="5259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ZoneTexte 65"/>
          <p:cNvSpPr txBox="1"/>
          <p:nvPr/>
        </p:nvSpPr>
        <p:spPr>
          <a:xfrm>
            <a:off x="2503095" y="4491666"/>
            <a:ext cx="42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ZoneTexte 66"/>
              <p:cNvSpPr txBox="1"/>
              <p:nvPr/>
            </p:nvSpPr>
            <p:spPr>
              <a:xfrm>
                <a:off x="3219063" y="4360320"/>
                <a:ext cx="194745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063" y="4360320"/>
                <a:ext cx="1947456" cy="7265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617706" y="5013176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3- Distribution of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uniform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volume charges (3d):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17706" y="5517232"/>
            <a:ext cx="5162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MR12"/>
              </a:rPr>
              <a:t>The volume charge density is given by: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" name="ZoneTexte 70"/>
              <p:cNvSpPr txBox="1"/>
              <p:nvPr/>
            </p:nvSpPr>
            <p:spPr>
              <a:xfrm>
                <a:off x="3347864" y="5949280"/>
                <a:ext cx="2086661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∰"/>
                          <m:limLoc m:val="undOvr"/>
                          <m:subHide m:val="on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1" name="ZoneText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949280"/>
                <a:ext cx="2086661" cy="72654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2" name="ZoneTexte 71"/>
              <p:cNvSpPr txBox="1"/>
              <p:nvPr/>
            </p:nvSpPr>
            <p:spPr>
              <a:xfrm>
                <a:off x="1320951" y="6021288"/>
                <a:ext cx="77918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51" y="6021288"/>
                <a:ext cx="779188" cy="525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ZoneTexte 72"/>
          <p:cNvSpPr txBox="1"/>
          <p:nvPr/>
        </p:nvSpPr>
        <p:spPr>
          <a:xfrm>
            <a:off x="2638024" y="6093296"/>
            <a:ext cx="42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 </a:t>
            </a:r>
          </a:p>
        </p:txBody>
      </p:sp>
      <p:sp>
        <p:nvSpPr>
          <p:cNvPr id="75" name="AutoShape 38" descr="Sphères"/>
          <p:cNvSpPr>
            <a:spLocks noChangeArrowheads="1"/>
          </p:cNvSpPr>
          <p:nvPr/>
        </p:nvSpPr>
        <p:spPr bwMode="auto">
          <a:xfrm>
            <a:off x="6516907" y="4839525"/>
            <a:ext cx="1976115" cy="1613811"/>
          </a:xfrm>
          <a:prstGeom prst="cube">
            <a:avLst>
              <a:gd name="adj" fmla="val 25000"/>
            </a:avLst>
          </a:prstGeom>
          <a:pattFill prst="pct2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AutoShape 111"/>
          <p:cNvSpPr>
            <a:spLocks noChangeArrowheads="1"/>
          </p:cNvSpPr>
          <p:nvPr/>
        </p:nvSpPr>
        <p:spPr bwMode="auto">
          <a:xfrm>
            <a:off x="7752351" y="5130735"/>
            <a:ext cx="441821" cy="447620"/>
          </a:xfrm>
          <a:prstGeom prst="cube">
            <a:avLst>
              <a:gd name="adj" fmla="val 2500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ZoneTexte 78"/>
              <p:cNvSpPr txBox="1"/>
              <p:nvPr/>
            </p:nvSpPr>
            <p:spPr>
              <a:xfrm>
                <a:off x="6640308" y="5314274"/>
                <a:ext cx="103380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𝑑𝑞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308" y="5314274"/>
                <a:ext cx="103380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7647" t="-2222" r="-7059" b="-3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153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1" grpId="0"/>
      <p:bldP spid="12" grpId="0" animBg="1"/>
      <p:bldP spid="41" grpId="0" animBg="1"/>
      <p:bldP spid="52" grpId="0" animBg="1"/>
      <p:bldP spid="54" grpId="0" animBg="1"/>
      <p:bldP spid="55" grpId="0"/>
      <p:bldP spid="56" grpId="0" animBg="1"/>
      <p:bldP spid="62" grpId="0"/>
      <p:bldP spid="65" grpId="0" animBg="1"/>
      <p:bldP spid="66" grpId="0"/>
      <p:bldP spid="67" grpId="0" animBg="1"/>
      <p:bldP spid="69" grpId="0"/>
      <p:bldP spid="70" grpId="0"/>
      <p:bldP spid="71" grpId="0" animBg="1"/>
      <p:bldP spid="72" grpId="0" animBg="1"/>
      <p:bldP spid="73" grpId="0"/>
      <p:bldP spid="75" grpId="0" animBg="1"/>
      <p:bldP spid="77" grpId="0" animBg="1"/>
      <p:bldP spid="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>
          <a:xfrm flipH="1">
            <a:off x="6562596" y="2204643"/>
            <a:ext cx="864096" cy="1728192"/>
          </a:xfrm>
          <a:prstGeom prst="line">
            <a:avLst/>
          </a:prstGeom>
          <a:ln>
            <a:solidFill>
              <a:srgbClr val="1F0E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7426692" y="2204643"/>
            <a:ext cx="854434" cy="172819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7158024" y="2243464"/>
            <a:ext cx="281324" cy="2384"/>
          </a:xfrm>
          <a:prstGeom prst="straightConnector1">
            <a:avLst/>
          </a:prstGeom>
          <a:ln w="22225">
            <a:solidFill>
              <a:srgbClr val="C00000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7433804" y="1788131"/>
            <a:ext cx="245630" cy="454654"/>
          </a:xfrm>
          <a:prstGeom prst="straightConnector1">
            <a:avLst/>
          </a:prstGeom>
          <a:ln w="22225">
            <a:solidFill>
              <a:srgbClr val="1F0EF8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 flipV="1">
            <a:off x="7434974" y="1772816"/>
            <a:ext cx="1" cy="459780"/>
          </a:xfrm>
          <a:prstGeom prst="straightConnector1">
            <a:avLst/>
          </a:prstGeom>
          <a:ln w="22225">
            <a:solidFill>
              <a:srgbClr val="1F0EF8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7178451" y="1789752"/>
            <a:ext cx="251308" cy="437651"/>
          </a:xfrm>
          <a:prstGeom prst="straightConnector1">
            <a:avLst/>
          </a:prstGeom>
          <a:ln w="22225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7427895" y="2243406"/>
            <a:ext cx="268433" cy="2253"/>
          </a:xfrm>
          <a:prstGeom prst="straightConnector1">
            <a:avLst/>
          </a:prstGeom>
          <a:ln w="22225">
            <a:solidFill>
              <a:srgbClr val="1F0EF8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7417030" y="1782986"/>
            <a:ext cx="1" cy="459780"/>
          </a:xfrm>
          <a:prstGeom prst="straightConnector1">
            <a:avLst/>
          </a:prstGeom>
          <a:ln w="22225">
            <a:solidFill>
              <a:srgbClr val="C0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/>
          <p:cNvGrpSpPr/>
          <p:nvPr/>
        </p:nvGrpSpPr>
        <p:grpSpPr>
          <a:xfrm>
            <a:off x="6274564" y="2204643"/>
            <a:ext cx="2304256" cy="1728192"/>
            <a:chOff x="6274564" y="2204643"/>
            <a:chExt cx="2304256" cy="1728192"/>
          </a:xfrm>
        </p:grpSpPr>
        <p:grpSp>
          <p:nvGrpSpPr>
            <p:cNvPr id="22" name="Groupe 21"/>
            <p:cNvGrpSpPr/>
            <p:nvPr/>
          </p:nvGrpSpPr>
          <p:grpSpPr>
            <a:xfrm>
              <a:off x="6274564" y="2204643"/>
              <a:ext cx="2304256" cy="1728192"/>
              <a:chOff x="6084168" y="2708920"/>
              <a:chExt cx="2304256" cy="1728192"/>
            </a:xfrm>
          </p:grpSpPr>
          <p:cxnSp>
            <p:nvCxnSpPr>
              <p:cNvPr id="7" name="Connecteur droit 6"/>
              <p:cNvCxnSpPr/>
              <p:nvPr/>
            </p:nvCxnSpPr>
            <p:spPr>
              <a:xfrm>
                <a:off x="6084168" y="4437112"/>
                <a:ext cx="2304256" cy="0"/>
              </a:xfrm>
              <a:prstGeom prst="line">
                <a:avLst/>
              </a:prstGeom>
              <a:ln w="571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7236296" y="2708920"/>
                <a:ext cx="0" cy="172819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ZoneTexte 23"/>
                <p:cNvSpPr txBox="1"/>
                <p:nvPr/>
              </p:nvSpPr>
              <p:spPr>
                <a:xfrm>
                  <a:off x="7434338" y="2250670"/>
                  <a:ext cx="2557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4" name="ZoneText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4338" y="2250670"/>
                  <a:ext cx="255711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390" r="-19512" b="-65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4" name="ZoneTexte 53"/>
                <p:cNvSpPr txBox="1"/>
                <p:nvPr/>
              </p:nvSpPr>
              <p:spPr>
                <a:xfrm>
                  <a:off x="7473201" y="3055989"/>
                  <a:ext cx="219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54" name="ZoneText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3201" y="3055989"/>
                  <a:ext cx="21993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7778" r="-19444" b="-65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Ellipse 24"/>
            <p:cNvSpPr/>
            <p:nvPr/>
          </p:nvSpPr>
          <p:spPr>
            <a:xfrm>
              <a:off x="7407408" y="2220547"/>
              <a:ext cx="4848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7384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07504" y="395372"/>
            <a:ext cx="115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 err="1"/>
              <a:t>Examples</a:t>
            </a:r>
            <a:r>
              <a:rPr lang="fr-FR" b="1" i="1" u="sng" dirty="0"/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620688"/>
            <a:ext cx="813690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1-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Calculate the electrostatic field created by a conductive wire of infinite length and charge linear density λ at a point M located at a distance D from the wire.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516216" y="3931361"/>
            <a:ext cx="14401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213235" y="3933096"/>
            <a:ext cx="14401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ZoneTexte 22"/>
              <p:cNvSpPr txBox="1"/>
              <p:nvPr/>
            </p:nvSpPr>
            <p:spPr>
              <a:xfrm>
                <a:off x="7310012" y="3932835"/>
                <a:ext cx="214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12" y="3932835"/>
                <a:ext cx="21403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5714" r="-25714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avec flèche 41"/>
          <p:cNvCxnSpPr/>
          <p:nvPr/>
        </p:nvCxnSpPr>
        <p:spPr>
          <a:xfrm flipH="1" flipV="1">
            <a:off x="7683563" y="1785274"/>
            <a:ext cx="1" cy="459780"/>
          </a:xfrm>
          <a:prstGeom prst="straightConnector1">
            <a:avLst/>
          </a:prstGeom>
          <a:ln w="9525">
            <a:solidFill>
              <a:srgbClr val="1F0EF8"/>
            </a:solidFill>
            <a:prstDash val="sysDash"/>
            <a:headEnd type="none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7405910" y="1786747"/>
            <a:ext cx="281324" cy="2384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 flipV="1">
            <a:off x="7172541" y="1789900"/>
            <a:ext cx="1" cy="459780"/>
          </a:xfrm>
          <a:prstGeom prst="straightConnector1">
            <a:avLst/>
          </a:prstGeom>
          <a:ln w="9525">
            <a:solidFill>
              <a:srgbClr val="C00000"/>
            </a:solidFill>
            <a:prstDash val="sysDash"/>
            <a:headEnd type="none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7169783" y="1783409"/>
            <a:ext cx="252053" cy="3873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ZoneTexte 45"/>
              <p:cNvSpPr txBox="1"/>
              <p:nvPr/>
            </p:nvSpPr>
            <p:spPr>
              <a:xfrm>
                <a:off x="7668344" y="1606234"/>
                <a:ext cx="34656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606234"/>
                <a:ext cx="346569" cy="310598"/>
              </a:xfrm>
              <a:prstGeom prst="rect">
                <a:avLst/>
              </a:prstGeom>
              <a:blipFill rotWithShape="0">
                <a:blip r:embed="rId6"/>
                <a:stretch>
                  <a:fillRect l="-15789" r="-12281" b="-78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ZoneTexte 46"/>
              <p:cNvSpPr txBox="1"/>
              <p:nvPr/>
            </p:nvSpPr>
            <p:spPr>
              <a:xfrm>
                <a:off x="7703143" y="2110617"/>
                <a:ext cx="438582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143" y="2110617"/>
                <a:ext cx="438582" cy="310598"/>
              </a:xfrm>
              <a:prstGeom prst="rect">
                <a:avLst/>
              </a:prstGeom>
              <a:blipFill rotWithShape="0">
                <a:blip r:embed="rId7"/>
                <a:stretch>
                  <a:fillRect l="-12500" r="-1389" b="-11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ZoneTexte 47"/>
              <p:cNvSpPr txBox="1"/>
              <p:nvPr/>
            </p:nvSpPr>
            <p:spPr>
              <a:xfrm>
                <a:off x="7259689" y="1412776"/>
                <a:ext cx="446211" cy="338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689" y="1412776"/>
                <a:ext cx="446211" cy="338875"/>
              </a:xfrm>
              <a:prstGeom prst="rect">
                <a:avLst/>
              </a:prstGeom>
              <a:blipFill rotWithShape="0">
                <a:blip r:embed="rId8"/>
                <a:stretch>
                  <a:fillRect l="-12329" r="-5479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ZoneTexte 49"/>
              <p:cNvSpPr txBox="1"/>
              <p:nvPr/>
            </p:nvSpPr>
            <p:spPr>
              <a:xfrm>
                <a:off x="6191902" y="4007878"/>
                <a:ext cx="722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𝑑𝑞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02" y="4007878"/>
                <a:ext cx="72205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1017" t="-2174" b="-32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ZoneTexte 50"/>
              <p:cNvSpPr txBox="1"/>
              <p:nvPr/>
            </p:nvSpPr>
            <p:spPr>
              <a:xfrm>
                <a:off x="7954399" y="4066892"/>
                <a:ext cx="722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𝑑𝑙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9" y="4066892"/>
                <a:ext cx="722057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7627" t="-2174" b="-32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 rot="9174895">
            <a:off x="7169684" y="2527895"/>
            <a:ext cx="360040" cy="288032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ZoneTexte 52"/>
              <p:cNvSpPr txBox="1"/>
              <p:nvPr/>
            </p:nvSpPr>
            <p:spPr>
              <a:xfrm>
                <a:off x="7173950" y="2842545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950" y="2842545"/>
                <a:ext cx="18947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2258" r="-22581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ZoneTexte 54"/>
              <p:cNvSpPr txBox="1"/>
              <p:nvPr/>
            </p:nvSpPr>
            <p:spPr>
              <a:xfrm>
                <a:off x="6825887" y="2815529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87" y="2815529"/>
                <a:ext cx="16696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ZoneTexte 55"/>
              <p:cNvSpPr txBox="1"/>
              <p:nvPr/>
            </p:nvSpPr>
            <p:spPr>
              <a:xfrm>
                <a:off x="6949799" y="3637017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99" y="3637017"/>
                <a:ext cx="132344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5455" r="-36364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Rectangle 56"/>
              <p:cNvSpPr/>
              <p:nvPr/>
            </p:nvSpPr>
            <p:spPr>
              <a:xfrm>
                <a:off x="35496" y="1700808"/>
                <a:ext cx="69323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 charge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𝑑𝑞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located on the distance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𝑑𝑙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/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will create at point M the field:</a:t>
                </a:r>
                <a:endParaRPr lang="fr-FR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00808"/>
                <a:ext cx="6932370" cy="369332"/>
              </a:xfrm>
              <a:prstGeom prst="rect">
                <a:avLst/>
              </a:prstGeom>
              <a:blipFill>
                <a:blip r:embed="rId14"/>
                <a:stretch>
                  <a:fillRect l="-792" t="-8197" r="-704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oneTexte 2"/>
              <p:cNvSpPr txBox="1"/>
              <p:nvPr/>
            </p:nvSpPr>
            <p:spPr>
              <a:xfrm>
                <a:off x="323528" y="2204864"/>
                <a:ext cx="1209690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04864"/>
                <a:ext cx="1209690" cy="52411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2525058" y="2268329"/>
                <a:ext cx="1529521" cy="431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058" y="2268329"/>
                <a:ext cx="1529521" cy="431208"/>
              </a:xfrm>
              <a:prstGeom prst="rect">
                <a:avLst/>
              </a:prstGeom>
              <a:blipFill rotWithShape="0">
                <a:blip r:embed="rId16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251520" y="2915652"/>
            <a:ext cx="183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/>
              <a:t>The total field: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ZoneTexte 9"/>
              <p:cNvSpPr txBox="1"/>
              <p:nvPr/>
            </p:nvSpPr>
            <p:spPr>
              <a:xfrm>
                <a:off x="3546350" y="2822441"/>
                <a:ext cx="179420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50" y="2822441"/>
                <a:ext cx="1794209" cy="72654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2161516" y="2780928"/>
                <a:ext cx="1210588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16" y="2780928"/>
                <a:ext cx="1210588" cy="81887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3910563" y="2308142"/>
                <a:ext cx="2389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𝐸𝑠𝑖𝑛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𝑑𝐸𝑐𝑜𝑠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63" y="2308142"/>
                <a:ext cx="2389629" cy="369332"/>
              </a:xfrm>
              <a:prstGeom prst="rect">
                <a:avLst/>
              </a:prstGeom>
              <a:blipFill rotWithShape="0">
                <a:blip r:embed="rId19"/>
                <a:stretch>
                  <a:fillRect t="-23333" r="-11480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53676" y="3635093"/>
            <a:ext cx="3736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For reasons of symmetry we have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/>
              <p:cNvSpPr/>
              <p:nvPr/>
            </p:nvSpPr>
            <p:spPr>
              <a:xfrm>
                <a:off x="3750758" y="3457994"/>
                <a:ext cx="1277529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8" y="3457994"/>
                <a:ext cx="1277529" cy="81887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179512" y="4150182"/>
                <a:ext cx="1766637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50182"/>
                <a:ext cx="1766637" cy="76309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/>
              <p:cNvSpPr/>
              <p:nvPr/>
            </p:nvSpPr>
            <p:spPr>
              <a:xfrm>
                <a:off x="1790319" y="4122289"/>
                <a:ext cx="2579039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𝐸𝑐𝑜𝑠</m:t>
                          </m:r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319" y="4122289"/>
                <a:ext cx="2579039" cy="81887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ectangle 27"/>
              <p:cNvSpPr/>
              <p:nvPr/>
            </p:nvSpPr>
            <p:spPr>
              <a:xfrm>
                <a:off x="4361582" y="4122288"/>
                <a:ext cx="1794594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fr-FR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fr-FR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582" y="4122288"/>
                <a:ext cx="1794594" cy="81887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251520" y="4895741"/>
            <a:ext cx="316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On the other hand, we have</a:t>
            </a:r>
            <a:r>
              <a:rPr lang="fr-FR"/>
              <a:t>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ZoneTexte 30"/>
              <p:cNvSpPr txBox="1"/>
              <p:nvPr/>
            </p:nvSpPr>
            <p:spPr>
              <a:xfrm>
                <a:off x="3491880" y="4810307"/>
                <a:ext cx="9415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810307"/>
                <a:ext cx="941540" cy="5186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515449" y="4895643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and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ZoneTexte 32"/>
              <p:cNvSpPr txBox="1"/>
              <p:nvPr/>
            </p:nvSpPr>
            <p:spPr>
              <a:xfrm>
                <a:off x="5022337" y="4952201"/>
                <a:ext cx="1021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337" y="4952201"/>
                <a:ext cx="1021049" cy="276999"/>
              </a:xfrm>
              <a:prstGeom prst="rect">
                <a:avLst/>
              </a:prstGeom>
              <a:blipFill>
                <a:blip r:embed="rId25"/>
                <a:stretch>
                  <a:fillRect l="-5389" r="-4192" b="-30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ZoneTexte 33"/>
              <p:cNvSpPr txBox="1"/>
              <p:nvPr/>
            </p:nvSpPr>
            <p:spPr>
              <a:xfrm>
                <a:off x="6115394" y="4810307"/>
                <a:ext cx="180299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94" y="4810307"/>
                <a:ext cx="1802994" cy="51860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Rectangle 34"/>
              <p:cNvSpPr/>
              <p:nvPr/>
            </p:nvSpPr>
            <p:spPr>
              <a:xfrm>
                <a:off x="1514137" y="2168068"/>
                <a:ext cx="1111523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fr-FR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137" y="2168068"/>
                <a:ext cx="1111523" cy="61651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Rectangle 36"/>
              <p:cNvSpPr/>
              <p:nvPr/>
            </p:nvSpPr>
            <p:spPr>
              <a:xfrm>
                <a:off x="379249" y="5445224"/>
                <a:ext cx="7635664" cy="459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To describe all the thread</a:t>
                </a:r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 </a:t>
                </a:r>
                <a:r>
                  <a:rPr lang="fr-FR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from</a:t>
                </a:r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/>
                </a:r>
                <a:r>
                  <a:rPr lang="fr-FR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−∞ </a:t>
                </a:r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to +</a:t>
                </a:r>
                <a:r>
                  <a:rPr lang="fr-FR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∞ </a:t>
                </a:r>
                <a:r>
                  <a:rPr lang="fr-FR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) :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Ranges from</a:t>
                </a:r>
                <a14:m>
                  <m:oMath xmlns:m="http://schemas.openxmlformats.org/officeDocument/2006/math">
                    <m:r>
                      <a:rPr lang="fr-FR" b="1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dirty="0"/>
                  <a:t>  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b="1" dirty="0"/>
                  <a:t>: </a:t>
                </a: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49" y="5445224"/>
                <a:ext cx="7635664" cy="459100"/>
              </a:xfrm>
              <a:prstGeom prst="rect">
                <a:avLst/>
              </a:prstGeom>
              <a:blipFill>
                <a:blip r:embed="rId28"/>
                <a:stretch>
                  <a:fillRect l="-638" t="-1316" b="-7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Rectangle 38"/>
              <p:cNvSpPr/>
              <p:nvPr/>
            </p:nvSpPr>
            <p:spPr>
              <a:xfrm>
                <a:off x="549386" y="5832967"/>
                <a:ext cx="2553969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fr-FR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fr-FR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86" y="5832967"/>
                <a:ext cx="2553969" cy="87203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Rectangle 39"/>
              <p:cNvSpPr/>
              <p:nvPr/>
            </p:nvSpPr>
            <p:spPr>
              <a:xfrm>
                <a:off x="3033705" y="5832967"/>
                <a:ext cx="1961434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nary>
                        <m:nary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705" y="5832967"/>
                <a:ext cx="1961434" cy="87203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Rectangle 57"/>
              <p:cNvSpPr/>
              <p:nvPr/>
            </p:nvSpPr>
            <p:spPr>
              <a:xfrm>
                <a:off x="4862026" y="5960726"/>
                <a:ext cx="874727" cy="617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nor/>
                            </m:rPr>
                            <a:rPr lang="fr-FR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026" y="5960726"/>
                <a:ext cx="874727" cy="617926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405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3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3" grpId="0" animBg="1"/>
      <p:bldP spid="6" grpId="0" animBg="1"/>
      <p:bldP spid="8" grpId="0"/>
      <p:bldP spid="10" grpId="0" animBg="1"/>
      <p:bldP spid="11" grpId="0" animBg="1"/>
      <p:bldP spid="12" grpId="0" animBg="1"/>
      <p:bldP spid="14" grpId="0"/>
      <p:bldP spid="16" grpId="0" animBg="1"/>
      <p:bldP spid="20" grpId="0" animBg="1"/>
      <p:bldP spid="26" grpId="0" animBg="1"/>
      <p:bldP spid="28" grpId="0" animBg="1"/>
      <p:bldP spid="29" grpId="0"/>
      <p:bldP spid="31" grpId="0" animBg="1"/>
      <p:bldP spid="32" grpId="0"/>
      <p:bldP spid="33" grpId="0" animBg="1"/>
      <p:bldP spid="34" grpId="0" animBg="1"/>
      <p:bldP spid="35" grpId="0" animBg="1"/>
      <p:bldP spid="37" grpId="0" animBg="1"/>
      <p:bldP spid="39" grpId="0" animBg="1"/>
      <p:bldP spid="40" grpId="0" animBg="1"/>
      <p:bldP spid="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onnecteur droit 56"/>
          <p:cNvCxnSpPr/>
          <p:nvPr/>
        </p:nvCxnSpPr>
        <p:spPr>
          <a:xfrm flipH="1" flipV="1">
            <a:off x="6319427" y="4058537"/>
            <a:ext cx="703507" cy="317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ZoneTexte 37"/>
              <p:cNvSpPr txBox="1"/>
              <p:nvPr/>
            </p:nvSpPr>
            <p:spPr>
              <a:xfrm>
                <a:off x="7146251" y="4448145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fr-FR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51" y="4448145"/>
                <a:ext cx="16696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>
            <a:stCxn id="18" idx="4"/>
          </p:cNvCxnSpPr>
          <p:nvPr/>
        </p:nvCxnSpPr>
        <p:spPr>
          <a:xfrm flipH="1" flipV="1">
            <a:off x="7006415" y="3177578"/>
            <a:ext cx="454106" cy="1539248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384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8948" y="619395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2</a:t>
            </a:r>
            <a:r>
              <a:rPr lang="fr-FR" dirty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000000"/>
                </a:solidFill>
              </a:rPr>
              <a:t>Calculate the electrostatic field created by a conductive disk with radius R and 
    surface charge density σ at a point M on its axis at a distance z.</a:t>
            </a:r>
            <a:r>
              <a:rPr lang="fr-FR" dirty="0">
                <a:solidFill>
                  <a:srgbClr val="000000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</a:rPr>
              <a:t>En </a:t>
            </a:r>
            <a:r>
              <a:rPr lang="en-US" dirty="0">
                <a:solidFill>
                  <a:srgbClr val="000000"/>
                </a:solidFill>
              </a:rPr>
              <a:t>Derive the field created by an infinitely plane uniformly charged at distance Z.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95536" y="233958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 surface element dS centered at P creates a field at M: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7401578" y="4621271"/>
            <a:ext cx="117886" cy="95555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ZoneTexte 18"/>
              <p:cNvSpPr txBox="1"/>
              <p:nvPr/>
            </p:nvSpPr>
            <p:spPr>
              <a:xfrm>
                <a:off x="7477900" y="4612943"/>
                <a:ext cx="6529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900" y="4612943"/>
                <a:ext cx="65293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8411" t="-4444" r="-13084" b="-3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 flipH="1" flipV="1">
            <a:off x="6833724" y="2614021"/>
            <a:ext cx="191006" cy="648072"/>
          </a:xfrm>
          <a:prstGeom prst="straightConnector1">
            <a:avLst/>
          </a:prstGeom>
          <a:ln w="22225">
            <a:solidFill>
              <a:srgbClr val="1F0EF8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ZoneTexte 26"/>
              <p:cNvSpPr txBox="1"/>
              <p:nvPr/>
            </p:nvSpPr>
            <p:spPr>
              <a:xfrm>
                <a:off x="6487155" y="2423521"/>
                <a:ext cx="34656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155" y="2423521"/>
                <a:ext cx="346569" cy="310598"/>
              </a:xfrm>
              <a:prstGeom prst="rect">
                <a:avLst/>
              </a:prstGeom>
              <a:blipFill rotWithShape="0">
                <a:blip r:embed="rId5"/>
                <a:stretch>
                  <a:fillRect l="-15789" r="-14035" b="-78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/>
          <p:cNvCxnSpPr/>
          <p:nvPr/>
        </p:nvCxnSpPr>
        <p:spPr>
          <a:xfrm>
            <a:off x="7020272" y="4375822"/>
            <a:ext cx="391851" cy="26253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ZoneTexte 29"/>
              <p:cNvSpPr txBox="1"/>
              <p:nvPr/>
            </p:nvSpPr>
            <p:spPr>
              <a:xfrm>
                <a:off x="6911328" y="4467461"/>
                <a:ext cx="189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28" y="4467461"/>
                <a:ext cx="18947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2258" r="-225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ZoneTexte 30"/>
              <p:cNvSpPr txBox="1"/>
              <p:nvPr/>
            </p:nvSpPr>
            <p:spPr>
              <a:xfrm>
                <a:off x="7208043" y="3508174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043" y="3508174"/>
                <a:ext cx="18331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ZoneTexte 31"/>
              <p:cNvSpPr txBox="1"/>
              <p:nvPr/>
            </p:nvSpPr>
            <p:spPr>
              <a:xfrm>
                <a:off x="6789980" y="3680916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980" y="3680916"/>
                <a:ext cx="16908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ZoneTexte 32"/>
              <p:cNvSpPr txBox="1"/>
              <p:nvPr/>
            </p:nvSpPr>
            <p:spPr>
              <a:xfrm>
                <a:off x="6815285" y="4201500"/>
                <a:ext cx="180753" cy="276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285" y="4201500"/>
                <a:ext cx="180753" cy="276447"/>
              </a:xfrm>
              <a:prstGeom prst="rect">
                <a:avLst/>
              </a:prstGeom>
              <a:blipFill rotWithShape="0">
                <a:blip r:embed="rId9"/>
                <a:stretch>
                  <a:fillRect l="-40000" r="-36667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e 53"/>
          <p:cNvGrpSpPr/>
          <p:nvPr/>
        </p:nvGrpSpPr>
        <p:grpSpPr>
          <a:xfrm>
            <a:off x="6084168" y="2359944"/>
            <a:ext cx="2268985" cy="2869256"/>
            <a:chOff x="6084168" y="2359944"/>
            <a:chExt cx="2268985" cy="2869256"/>
          </a:xfrm>
        </p:grpSpPr>
        <p:sp>
          <p:nvSpPr>
            <p:cNvPr id="7" name="Ellipse 6"/>
            <p:cNvSpPr/>
            <p:nvPr/>
          </p:nvSpPr>
          <p:spPr>
            <a:xfrm>
              <a:off x="6228184" y="3728096"/>
              <a:ext cx="1584176" cy="12241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6084168" y="2473705"/>
              <a:ext cx="2088232" cy="2485812"/>
              <a:chOff x="6084168" y="2332726"/>
              <a:chExt cx="2088232" cy="2176394"/>
            </a:xfrm>
          </p:grpSpPr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7006414" y="3933056"/>
                <a:ext cx="1165986" cy="717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7020272" y="2332726"/>
                <a:ext cx="0" cy="16561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H="1">
                <a:off x="6084168" y="4004760"/>
                <a:ext cx="936104" cy="5043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6084168" y="4952201"/>
                  <a:ext cx="18075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4952201"/>
                  <a:ext cx="180753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8172400" y="4243737"/>
                  <a:ext cx="180753" cy="276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5" name="ZoneText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400" y="4243737"/>
                  <a:ext cx="180753" cy="27644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3" r="-34483" b="-2391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7092280" y="2359944"/>
                  <a:ext cx="180753" cy="276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2359944"/>
                  <a:ext cx="180753" cy="27644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3333" r="-33333" b="-88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7092280" y="3085932"/>
                  <a:ext cx="180753" cy="276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3085932"/>
                  <a:ext cx="180753" cy="27644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3333" r="-53333" b="-65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ZoneTexte 1"/>
              <p:cNvSpPr txBox="1"/>
              <p:nvPr/>
            </p:nvSpPr>
            <p:spPr>
              <a:xfrm>
                <a:off x="467544" y="2830636"/>
                <a:ext cx="121700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𝑘𝑑𝑞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30636"/>
                <a:ext cx="1217000" cy="52591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1583908" y="2779100"/>
                <a:ext cx="1577932" cy="6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908" y="2779100"/>
                <a:ext cx="1577932" cy="65748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2994068" y="2779100"/>
                <a:ext cx="1577932" cy="6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𝑟𝑑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68" y="2779100"/>
                <a:ext cx="1577932" cy="65748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 rot="6875489">
            <a:off x="6723062" y="3828462"/>
            <a:ext cx="892861" cy="530258"/>
          </a:xfrm>
          <a:prstGeom prst="arc">
            <a:avLst>
              <a:gd name="adj1" fmla="val 20107196"/>
              <a:gd name="adj2" fmla="val 579603"/>
            </a:avLst>
          </a:prstGeom>
          <a:ln w="158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rc 14"/>
          <p:cNvSpPr/>
          <p:nvPr/>
        </p:nvSpPr>
        <p:spPr>
          <a:xfrm rot="17599152">
            <a:off x="6722820" y="2827206"/>
            <a:ext cx="389289" cy="400871"/>
          </a:xfrm>
          <a:prstGeom prst="arc">
            <a:avLst>
              <a:gd name="adj1" fmla="val 19729351"/>
              <a:gd name="adj2" fmla="val 710853"/>
            </a:avLst>
          </a:prstGeom>
          <a:ln>
            <a:solidFill>
              <a:srgbClr val="1F0EF8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ZoneTexte 19"/>
              <p:cNvSpPr txBox="1"/>
              <p:nvPr/>
            </p:nvSpPr>
            <p:spPr>
              <a:xfrm>
                <a:off x="6828125" y="2431952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dirty="0">
                  <a:solidFill>
                    <a:srgbClr val="1F0EF8"/>
                  </a:solidFill>
                </a:endParaRPr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125" y="2431952"/>
                <a:ext cx="197746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8182" r="-121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>
            <a:off x="6838516" y="2636183"/>
            <a:ext cx="197746" cy="0"/>
          </a:xfrm>
          <a:prstGeom prst="line">
            <a:avLst/>
          </a:prstGeom>
          <a:ln w="15875">
            <a:solidFill>
              <a:srgbClr val="1F0EF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7020272" y="2593239"/>
            <a:ext cx="0" cy="671709"/>
          </a:xfrm>
          <a:prstGeom prst="straightConnector1">
            <a:avLst/>
          </a:prstGeom>
          <a:ln w="15875">
            <a:solidFill>
              <a:srgbClr val="FF0000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ZoneTexte 41"/>
              <p:cNvSpPr txBox="1"/>
              <p:nvPr/>
            </p:nvSpPr>
            <p:spPr>
              <a:xfrm>
                <a:off x="7052608" y="2654016"/>
                <a:ext cx="42819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608" y="2654016"/>
                <a:ext cx="428194" cy="310598"/>
              </a:xfrm>
              <a:prstGeom prst="rect">
                <a:avLst/>
              </a:prstGeom>
              <a:blipFill rotWithShape="0">
                <a:blip r:embed="rId18"/>
                <a:stretch>
                  <a:fillRect l="-12857" r="-1429" b="-11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387037" y="3646673"/>
            <a:ext cx="5806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For reasons of symmetry, The total field will be set to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(Oz):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ZoneTexte 43"/>
              <p:cNvSpPr txBox="1"/>
              <p:nvPr/>
            </p:nvSpPr>
            <p:spPr>
              <a:xfrm>
                <a:off x="394807" y="4084872"/>
                <a:ext cx="158357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07" y="4084872"/>
                <a:ext cx="1583575" cy="72654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Rectangle 44"/>
              <p:cNvSpPr/>
              <p:nvPr/>
            </p:nvSpPr>
            <p:spPr>
              <a:xfrm>
                <a:off x="1947810" y="4038705"/>
                <a:ext cx="1779205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;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10" y="4038705"/>
                <a:ext cx="1779205" cy="81887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ZoneTexte 45"/>
              <p:cNvSpPr txBox="1"/>
              <p:nvPr/>
            </p:nvSpPr>
            <p:spPr>
              <a:xfrm>
                <a:off x="3653801" y="4175879"/>
                <a:ext cx="990207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801" y="4175879"/>
                <a:ext cx="990207" cy="47243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251520" y="195951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Solution:</a:t>
            </a:r>
            <a:endParaRPr lang="fr-FR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Rectangle 47"/>
              <p:cNvSpPr/>
              <p:nvPr/>
            </p:nvSpPr>
            <p:spPr>
              <a:xfrm>
                <a:off x="4579588" y="4129282"/>
                <a:ext cx="1360564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88" y="4129282"/>
                <a:ext cx="1360564" cy="61664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ZoneTexte 48"/>
              <p:cNvSpPr txBox="1"/>
              <p:nvPr/>
            </p:nvSpPr>
            <p:spPr>
              <a:xfrm>
                <a:off x="251520" y="5157192"/>
                <a:ext cx="3815916" cy="731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nary>
                        <m:nary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nary>
                        <m:nary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f>
                            <m:f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𝑟𝑑𝑟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57192"/>
                <a:ext cx="3815916" cy="73109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Rectangle 49"/>
              <p:cNvSpPr/>
              <p:nvPr/>
            </p:nvSpPr>
            <p:spPr>
              <a:xfrm>
                <a:off x="3995936" y="5198485"/>
                <a:ext cx="2779799" cy="736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198485"/>
                <a:ext cx="2779799" cy="73635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Rectangle 50"/>
              <p:cNvSpPr/>
              <p:nvPr/>
            </p:nvSpPr>
            <p:spPr>
              <a:xfrm>
                <a:off x="6573317" y="5202534"/>
                <a:ext cx="2586413" cy="736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317" y="5202534"/>
                <a:ext cx="2586413" cy="73635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Rectangle 51"/>
              <p:cNvSpPr/>
              <p:nvPr/>
            </p:nvSpPr>
            <p:spPr>
              <a:xfrm>
                <a:off x="605691" y="6156012"/>
                <a:ext cx="3718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srgbClr val="000000"/>
                    </a:solidFill>
                  </a:rPr>
                  <a:t>For an </a:t>
                </a:r>
                <a:r>
                  <a:rPr lang="fr-FR" dirty="0" err="1">
                    <a:solidFill>
                      <a:srgbClr val="000000"/>
                    </a:solidFill>
                  </a:rPr>
                  <a:t>Infinite</a:t>
                </a:r>
                <a:r>
                  <a:rPr lang="fr-FR" dirty="0">
                    <a:solidFill>
                      <a:srgbClr val="000000"/>
                    </a:solidFill>
                  </a:rPr>
                  <a:t> Plan, </a:t>
                </a:r>
                <a:r>
                  <a:rPr lang="fr-FR" dirty="0" err="1">
                    <a:solidFill>
                      <a:srgbClr val="000000"/>
                    </a:solidFill>
                  </a:rPr>
                  <a:t>We</a:t>
                </a:r>
                <a:r>
                  <a:rPr lang="fr-FR" dirty="0">
                    <a:solidFill>
                      <a:srgbClr val="000000"/>
                    </a:solidFill>
                  </a:rPr>
                  <a:t> have: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b="1" dirty="0">
                    <a:solidFill>
                      <a:srgbClr val="000000"/>
                    </a:solidFill>
                  </a:rPr>
                  <a:t/>
                </a:r>
                <a:endParaRPr lang="fr-FR" b="1" dirty="0"/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91" y="6156012"/>
                <a:ext cx="3718582" cy="369332"/>
              </a:xfrm>
              <a:prstGeom prst="rect">
                <a:avLst/>
              </a:prstGeom>
              <a:blipFill>
                <a:blip r:embed="rId26"/>
                <a:stretch>
                  <a:fillRect l="-1311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Rectangle 52"/>
              <p:cNvSpPr/>
              <p:nvPr/>
            </p:nvSpPr>
            <p:spPr>
              <a:xfrm>
                <a:off x="4121194" y="6060729"/>
                <a:ext cx="1890966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fr-FR" b="1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1F0EF8"/>
                  </a:solidFill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194" y="6060729"/>
                <a:ext cx="1890966" cy="61555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" name="ZoneTexte 64"/>
              <p:cNvSpPr txBox="1"/>
              <p:nvPr/>
            </p:nvSpPr>
            <p:spPr>
              <a:xfrm>
                <a:off x="6603396" y="3984463"/>
                <a:ext cx="1839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65" name="ZoneText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396" y="3984463"/>
                <a:ext cx="183960" cy="246221"/>
              </a:xfrm>
              <a:prstGeom prst="rect">
                <a:avLst/>
              </a:prstGeom>
              <a:blipFill rotWithShape="0">
                <a:blip r:embed="rId28"/>
                <a:stretch>
                  <a:fillRect l="-23333" r="-23333"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6724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/>
      <p:bldP spid="6" grpId="0"/>
      <p:bldP spid="18" grpId="0" animBg="1"/>
      <p:bldP spid="19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2" grpId="0" animBg="1"/>
      <p:bldP spid="3" grpId="0" animBg="1"/>
      <p:bldP spid="11" grpId="0" animBg="1"/>
      <p:bldP spid="13" grpId="0" animBg="1"/>
      <p:bldP spid="15" grpId="0" animBg="1"/>
      <p:bldP spid="20" grpId="0" animBg="1"/>
      <p:bldP spid="42" grpId="0" animBg="1"/>
      <p:bldP spid="43" grpId="0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1270518" y="2996952"/>
            <a:ext cx="432048" cy="1933181"/>
            <a:chOff x="1763688" y="4221088"/>
            <a:chExt cx="432048" cy="1933181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1979712" y="4221088"/>
              <a:ext cx="0" cy="15136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1763688" y="5733256"/>
              <a:ext cx="432048" cy="421013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270518" y="2996952"/>
            <a:ext cx="432048" cy="1933181"/>
            <a:chOff x="1763688" y="4221088"/>
            <a:chExt cx="432048" cy="1933181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1979712" y="4221088"/>
              <a:ext cx="0" cy="1513699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38"/>
            <p:cNvSpPr/>
            <p:nvPr/>
          </p:nvSpPr>
          <p:spPr>
            <a:xfrm>
              <a:off x="1763688" y="5733256"/>
              <a:ext cx="432048" cy="421013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7647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I.2. Electrification process: 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05081" y="1052736"/>
            <a:ext cx="801539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 </a:t>
            </a:r>
            <a:r>
              <a:rPr lang="en-US" dirty="0"/>
              <a:t>Electrification can be achieved either by friction or by contact</a:t>
            </a:r>
            <a:r>
              <a:rPr lang="fr-FR" dirty="0"/>
              <a:t>,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7544" y="1556792"/>
            <a:ext cx="314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a- Electrisation par frottement:</a:t>
            </a:r>
          </a:p>
        </p:txBody>
      </p:sp>
      <p:sp>
        <p:nvSpPr>
          <p:cNvPr id="13" name="Cylindre 12"/>
          <p:cNvSpPr/>
          <p:nvPr/>
        </p:nvSpPr>
        <p:spPr>
          <a:xfrm rot="16200000">
            <a:off x="1972557" y="1491941"/>
            <a:ext cx="158330" cy="1296145"/>
          </a:xfrm>
          <a:prstGeom prst="can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Cylindre 13"/>
          <p:cNvSpPr/>
          <p:nvPr/>
        </p:nvSpPr>
        <p:spPr>
          <a:xfrm rot="16200000">
            <a:off x="4631227" y="1486315"/>
            <a:ext cx="158330" cy="1307398"/>
          </a:xfrm>
          <a:prstGeom prst="can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Ellipse 14"/>
          <p:cNvSpPr/>
          <p:nvPr/>
        </p:nvSpPr>
        <p:spPr>
          <a:xfrm>
            <a:off x="7600078" y="1916832"/>
            <a:ext cx="432048" cy="42101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16169" y="2339588"/>
            <a:ext cx="349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Glass </a:t>
            </a:r>
            <a:r>
              <a:rPr lang="fr-FR" dirty="0" err="1"/>
              <a:t>rubbed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silk</a:t>
            </a:r>
            <a:r>
              <a:rPr lang="ar-DZ" dirty="0"/>
              <a:t>(الحرير)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438364" y="2348880"/>
            <a:ext cx="451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Amber </a:t>
            </a:r>
            <a:r>
              <a:rPr lang="fr-FR" dirty="0" err="1"/>
              <a:t>rubbed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fur</a:t>
            </a:r>
            <a:r>
              <a:rPr lang="ar-DZ" dirty="0"/>
              <a:t>(الفرو)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096022" y="2348880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Cork Ball</a:t>
            </a:r>
            <a:r>
              <a:rPr lang="ar-DZ" dirty="0"/>
              <a:t>الفلين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11560" y="2852936"/>
            <a:ext cx="1764896" cy="153405"/>
          </a:xfrm>
          <a:prstGeom prst="rect">
            <a:avLst/>
          </a:prstGeom>
          <a:pattFill prst="wdUp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ylindre 25"/>
          <p:cNvSpPr/>
          <p:nvPr/>
        </p:nvSpPr>
        <p:spPr>
          <a:xfrm rot="16200000">
            <a:off x="3340708" y="4012221"/>
            <a:ext cx="158330" cy="1296145"/>
          </a:xfrm>
          <a:prstGeom prst="can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1490588" y="2996952"/>
            <a:ext cx="1080120" cy="1898705"/>
            <a:chOff x="1968826" y="4243020"/>
            <a:chExt cx="1080120" cy="1898705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1968826" y="4243020"/>
              <a:ext cx="864096" cy="14776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/>
            <p:nvPr/>
          </p:nvSpPr>
          <p:spPr>
            <a:xfrm>
              <a:off x="2616898" y="5720712"/>
              <a:ext cx="432048" cy="421013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Cylindre 39"/>
          <p:cNvSpPr/>
          <p:nvPr/>
        </p:nvSpPr>
        <p:spPr>
          <a:xfrm rot="16200000">
            <a:off x="3346334" y="4006594"/>
            <a:ext cx="158330" cy="1307398"/>
          </a:xfrm>
          <a:prstGeom prst="can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47264" y="2780928"/>
            <a:ext cx="1764896" cy="153405"/>
          </a:xfrm>
          <a:prstGeom prst="rect">
            <a:avLst/>
          </a:prstGeom>
          <a:pattFill prst="wdUp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 41"/>
          <p:cNvGrpSpPr/>
          <p:nvPr/>
        </p:nvGrpSpPr>
        <p:grpSpPr>
          <a:xfrm>
            <a:off x="4910268" y="2935979"/>
            <a:ext cx="432048" cy="1933181"/>
            <a:chOff x="1763688" y="4221088"/>
            <a:chExt cx="432048" cy="1933181"/>
          </a:xfrm>
        </p:grpSpPr>
        <p:cxnSp>
          <p:nvCxnSpPr>
            <p:cNvPr id="43" name="Connecteur droit 42"/>
            <p:cNvCxnSpPr/>
            <p:nvPr/>
          </p:nvCxnSpPr>
          <p:spPr>
            <a:xfrm>
              <a:off x="1979712" y="4221088"/>
              <a:ext cx="0" cy="1513699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43"/>
            <p:cNvSpPr/>
            <p:nvPr/>
          </p:nvSpPr>
          <p:spPr>
            <a:xfrm>
              <a:off x="1763688" y="5733256"/>
              <a:ext cx="432048" cy="421013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Cylindre 44"/>
          <p:cNvSpPr/>
          <p:nvPr/>
        </p:nvSpPr>
        <p:spPr>
          <a:xfrm rot="16200000">
            <a:off x="6595786" y="3920272"/>
            <a:ext cx="158330" cy="1307398"/>
          </a:xfrm>
          <a:prstGeom prst="can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7" name="Cylindre 46"/>
          <p:cNvSpPr/>
          <p:nvPr/>
        </p:nvSpPr>
        <p:spPr>
          <a:xfrm rot="16200000">
            <a:off x="6578024" y="4135455"/>
            <a:ext cx="158330" cy="1296145"/>
          </a:xfrm>
          <a:prstGeom prst="can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5085184"/>
            <a:ext cx="8640960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 dirty="0">
                <a:solidFill>
                  <a:srgbClr val="000000"/>
                </a:solidFill>
                <a:latin typeface="Calibri" panose="020F0502020204030204" pitchFamily="34" charset="0"/>
              </a:rPr>
              <a:t>Glass + </a:t>
            </a:r>
            <a:r>
              <a:rPr lang="fr-FR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Silk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electrons pass from the glass to the silk, so the glass is positively charged and the silk negatively charged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.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1799" y="5877272"/>
            <a:ext cx="8236593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>
                <a:solidFill>
                  <a:srgbClr val="000000"/>
                </a:solidFill>
                <a:latin typeface="Calibri" panose="020F0502020204030204" pitchFamily="34" charset="0"/>
              </a:rPr>
              <a:t>Amber + Fur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The electrons pass from the fur to the amber, so the fur is positively charged and the amber negatively.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oneTexte 5"/>
              <p:cNvSpPr txBox="1"/>
              <p:nvPr/>
            </p:nvSpPr>
            <p:spPr>
              <a:xfrm>
                <a:off x="4114686" y="5630609"/>
                <a:ext cx="3254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86" y="5630609"/>
                <a:ext cx="32540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3208" r="-113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4445302" y="5559130"/>
                <a:ext cx="2446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𝑷𝒐𝒔𝒊𝒕𝒊𝒗𝒆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𝑬𝒍𝒆𝒄𝒕𝒓𝒊𝒄𝒊𝒕𝒚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302" y="5559130"/>
                <a:ext cx="2446504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ZoneTexte 45"/>
              <p:cNvSpPr txBox="1"/>
              <p:nvPr/>
            </p:nvSpPr>
            <p:spPr>
              <a:xfrm>
                <a:off x="4211960" y="6381328"/>
                <a:ext cx="3254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6381328"/>
                <a:ext cx="325409" cy="276999"/>
              </a:xfrm>
              <a:prstGeom prst="rect">
                <a:avLst/>
              </a:prstGeom>
              <a:blipFill>
                <a:blip r:embed="rId8"/>
                <a:stretch>
                  <a:fillRect l="-13208" r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Rectangle 47"/>
              <p:cNvSpPr/>
              <p:nvPr/>
            </p:nvSpPr>
            <p:spPr>
              <a:xfrm>
                <a:off x="4501433" y="6346802"/>
                <a:ext cx="2553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𝑵𝒆𝒈𝒂𝒕𝒊𝒗𝒆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𝑬𝒍𝒆𝒄𝒕𝒓𝒊𝒄𝒊𝒕𝒚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433" y="6346802"/>
                <a:ext cx="2553904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041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6" grpId="0" animBg="1"/>
      <p:bldP spid="26" grpId="1" animBg="1"/>
      <p:bldP spid="40" grpId="0" animBg="1"/>
      <p:bldP spid="41" grpId="0" animBg="1"/>
      <p:bldP spid="45" grpId="0" animBg="1"/>
      <p:bldP spid="47" grpId="0" animBg="1"/>
      <p:bldP spid="2" grpId="0"/>
      <p:bldP spid="3" grpId="0"/>
      <p:bldP spid="6" grpId="0" animBg="1"/>
      <p:bldP spid="7" grpId="0" animBg="1"/>
      <p:bldP spid="46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ylindre 13"/>
          <p:cNvSpPr/>
          <p:nvPr/>
        </p:nvSpPr>
        <p:spPr>
          <a:xfrm rot="5400000">
            <a:off x="978037" y="2868762"/>
            <a:ext cx="144018" cy="1296145"/>
          </a:xfrm>
          <a:prstGeom prst="can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" name="Cylindre 12"/>
          <p:cNvSpPr/>
          <p:nvPr/>
        </p:nvSpPr>
        <p:spPr>
          <a:xfrm rot="16200000">
            <a:off x="3621370" y="2854146"/>
            <a:ext cx="158330" cy="1296145"/>
          </a:xfrm>
          <a:prstGeom prst="can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3" name="Cylindre 22"/>
          <p:cNvSpPr/>
          <p:nvPr/>
        </p:nvSpPr>
        <p:spPr>
          <a:xfrm rot="5400000">
            <a:off x="5262741" y="2852118"/>
            <a:ext cx="140978" cy="1307398"/>
          </a:xfrm>
          <a:prstGeom prst="can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Cylindre 21"/>
          <p:cNvSpPr/>
          <p:nvPr/>
        </p:nvSpPr>
        <p:spPr>
          <a:xfrm rot="16200000">
            <a:off x="8209852" y="2832553"/>
            <a:ext cx="158330" cy="1307398"/>
          </a:xfrm>
          <a:prstGeom prst="can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7213194" y="1777851"/>
            <a:ext cx="432048" cy="1933181"/>
            <a:chOff x="1763688" y="4221088"/>
            <a:chExt cx="432048" cy="1933181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1979712" y="4221088"/>
              <a:ext cx="0" cy="15136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/>
          </p:nvSpPr>
          <p:spPr>
            <a:xfrm>
              <a:off x="1763688" y="5733256"/>
              <a:ext cx="432048" cy="421013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5981486" y="1784252"/>
            <a:ext cx="432048" cy="1933181"/>
            <a:chOff x="1763688" y="4221088"/>
            <a:chExt cx="432048" cy="1933181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1979712" y="4221088"/>
              <a:ext cx="0" cy="15136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e 36"/>
            <p:cNvSpPr/>
            <p:nvPr/>
          </p:nvSpPr>
          <p:spPr>
            <a:xfrm>
              <a:off x="1763688" y="5733256"/>
              <a:ext cx="432048" cy="421013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691680" y="1793899"/>
            <a:ext cx="432048" cy="1933181"/>
            <a:chOff x="1763688" y="4221088"/>
            <a:chExt cx="432048" cy="1933181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1979712" y="4221088"/>
              <a:ext cx="0" cy="15136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/>
            <p:cNvSpPr/>
            <p:nvPr/>
          </p:nvSpPr>
          <p:spPr>
            <a:xfrm>
              <a:off x="1763688" y="5733256"/>
              <a:ext cx="432048" cy="421013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627784" y="1773366"/>
            <a:ext cx="432048" cy="1933181"/>
            <a:chOff x="1763688" y="4221088"/>
            <a:chExt cx="432048" cy="1933181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1979712" y="4221088"/>
              <a:ext cx="0" cy="15136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1763688" y="5733256"/>
              <a:ext cx="432048" cy="421013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75656" y="1632090"/>
            <a:ext cx="1764896" cy="153405"/>
          </a:xfrm>
          <a:prstGeom prst="rect">
            <a:avLst/>
          </a:prstGeom>
          <a:pattFill prst="wdUp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627784" y="1773204"/>
            <a:ext cx="432048" cy="1933181"/>
            <a:chOff x="1763688" y="4221088"/>
            <a:chExt cx="432048" cy="1933181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979712" y="4221088"/>
              <a:ext cx="0" cy="1513699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63688" y="5733256"/>
              <a:ext cx="432048" cy="421013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691680" y="1790431"/>
            <a:ext cx="432048" cy="1933181"/>
            <a:chOff x="1763688" y="4221088"/>
            <a:chExt cx="432048" cy="1933181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1979712" y="4221088"/>
              <a:ext cx="0" cy="1513699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1763688" y="5733256"/>
              <a:ext cx="432048" cy="421013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907494" y="1628800"/>
            <a:ext cx="1764896" cy="153405"/>
          </a:xfrm>
          <a:prstGeom prst="rect">
            <a:avLst/>
          </a:prstGeom>
          <a:pattFill prst="wdUpDiag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7216516" y="1772817"/>
            <a:ext cx="432048" cy="1933181"/>
            <a:chOff x="1763688" y="4221088"/>
            <a:chExt cx="432048" cy="1933181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1979712" y="4221088"/>
              <a:ext cx="0" cy="1513699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1763688" y="5733256"/>
              <a:ext cx="432048" cy="421013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2843808" y="1789083"/>
            <a:ext cx="648072" cy="1923641"/>
            <a:chOff x="2987824" y="1137721"/>
            <a:chExt cx="648072" cy="1923641"/>
          </a:xfrm>
        </p:grpSpPr>
        <p:cxnSp>
          <p:nvCxnSpPr>
            <p:cNvPr id="25" name="Connecteur droit 24"/>
            <p:cNvCxnSpPr>
              <a:endCxn id="26" idx="0"/>
            </p:cNvCxnSpPr>
            <p:nvPr/>
          </p:nvCxnSpPr>
          <p:spPr>
            <a:xfrm>
              <a:off x="2987824" y="1137721"/>
              <a:ext cx="432048" cy="1502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/>
            <p:cNvSpPr/>
            <p:nvPr/>
          </p:nvSpPr>
          <p:spPr>
            <a:xfrm>
              <a:off x="3203848" y="2640349"/>
              <a:ext cx="432048" cy="421013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1267522" y="1789083"/>
            <a:ext cx="632355" cy="1926984"/>
            <a:chOff x="2326328" y="1128572"/>
            <a:chExt cx="632355" cy="1926984"/>
          </a:xfrm>
        </p:grpSpPr>
        <p:cxnSp>
          <p:nvCxnSpPr>
            <p:cNvPr id="43" name="Connecteur droit 42"/>
            <p:cNvCxnSpPr/>
            <p:nvPr/>
          </p:nvCxnSpPr>
          <p:spPr>
            <a:xfrm flipH="1">
              <a:off x="2557939" y="1128572"/>
              <a:ext cx="400744" cy="14847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43"/>
            <p:cNvSpPr/>
            <p:nvPr/>
          </p:nvSpPr>
          <p:spPr>
            <a:xfrm>
              <a:off x="2326328" y="2634543"/>
              <a:ext cx="432048" cy="421013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6887976" y="1777093"/>
            <a:ext cx="531318" cy="1943229"/>
            <a:chOff x="1448394" y="4211040"/>
            <a:chExt cx="531318" cy="1943229"/>
          </a:xfrm>
        </p:grpSpPr>
        <p:cxnSp>
          <p:nvCxnSpPr>
            <p:cNvPr id="46" name="Connecteur droit 45"/>
            <p:cNvCxnSpPr/>
            <p:nvPr/>
          </p:nvCxnSpPr>
          <p:spPr>
            <a:xfrm flipH="1">
              <a:off x="1652698" y="4211040"/>
              <a:ext cx="327014" cy="1519649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/>
            <p:nvPr/>
          </p:nvSpPr>
          <p:spPr>
            <a:xfrm>
              <a:off x="1448394" y="5733256"/>
              <a:ext cx="410553" cy="421013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6204048" y="1772558"/>
            <a:ext cx="558336" cy="1933181"/>
            <a:chOff x="1979712" y="4221088"/>
            <a:chExt cx="558336" cy="1933181"/>
          </a:xfrm>
        </p:grpSpPr>
        <p:cxnSp>
          <p:nvCxnSpPr>
            <p:cNvPr id="49" name="Connecteur droit 48"/>
            <p:cNvCxnSpPr>
              <a:endCxn id="50" idx="0"/>
            </p:cNvCxnSpPr>
            <p:nvPr/>
          </p:nvCxnSpPr>
          <p:spPr>
            <a:xfrm>
              <a:off x="1979712" y="4221088"/>
              <a:ext cx="342312" cy="1512168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2106000" y="5733256"/>
              <a:ext cx="432048" cy="421013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980945" y="1777093"/>
            <a:ext cx="432048" cy="1933181"/>
            <a:chOff x="1763688" y="4221088"/>
            <a:chExt cx="432048" cy="1933181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1979712" y="4221088"/>
              <a:ext cx="0" cy="1513699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1763688" y="5733256"/>
              <a:ext cx="432048" cy="421013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1835696" y="4008354"/>
            <a:ext cx="112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Repulsion</a:t>
            </a:r>
            <a:endParaRPr lang="fr-FR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6260518" y="4008354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Attraction</a:t>
            </a:r>
            <a:endParaRPr lang="fr-FR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297794" y="980247"/>
            <a:ext cx="287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a- Electrification by Contact: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82471" y="4658960"/>
            <a:ext cx="76866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Two charges of the same nature (same sign) repel each other and two charges of different nature attract each other.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12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5" grpId="0" animBg="1"/>
      <p:bldP spid="15" grpId="0" animBg="1"/>
      <p:bldP spid="52" grpId="0"/>
      <p:bldP spid="53" grpId="0"/>
      <p:bldP spid="54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39552" y="1447702"/>
            <a:ext cx="161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II.1. </a:t>
            </a:r>
            <a:r>
              <a:rPr lang="fr-FR" b="1" dirty="0" err="1"/>
              <a:t>Definition</a:t>
            </a:r>
            <a:r>
              <a:rPr lang="fr-FR" b="1" dirty="0"/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490" y="1839231"/>
            <a:ext cx="81369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Electric charge is a characteristic possessed by certain particles between which an electrical interaction takes place</a:t>
            </a:r>
            <a:r>
              <a:rPr lang="fr-FR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490" y="2822090"/>
            <a:ext cx="81369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Some particles have a charge and are said to be "charged" while others do not and are said to be "neutral".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7136" y="3812470"/>
            <a:ext cx="268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u="sng" dirty="0"/>
              <a:t>Unit of the </a:t>
            </a:r>
            <a:r>
              <a:rPr lang="fr-FR" b="1" u="sng" dirty="0" err="1"/>
              <a:t>electric</a:t>
            </a:r>
            <a:r>
              <a:rPr lang="fr-FR" b="1" u="sng" dirty="0"/>
              <a:t> Charge</a:t>
            </a:r>
            <a:endParaRPr lang="fr-FR" b="1" i="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4184283"/>
            <a:ext cx="619268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222222"/>
                </a:solidFill>
              </a:rPr>
              <a:t>The unit of electric charge is the Coulomb with symbol "C" 
 (in homage to the French physicist Charles-Augustin Coulomb)</a:t>
            </a:r>
            <a:endParaRPr lang="fr-FR" dirty="0"/>
          </a:p>
        </p:txBody>
      </p:sp>
      <p:pic>
        <p:nvPicPr>
          <p:cNvPr id="102402" name="Picture 2" descr="Charles-Augustin Coulomb citations | Citations célèb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04949"/>
            <a:ext cx="1385704" cy="163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9512" y="51648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u="sng" dirty="0"/>
              <a:t>Elementary electric charge </a:t>
            </a:r>
            <a:r>
              <a:rPr lang="fr-FR" b="1" u="sng" dirty="0"/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608" y="5661248"/>
            <a:ext cx="8136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Denoted "</a:t>
            </a:r>
            <a:r>
              <a:rPr lang="en-US" b="1" dirty="0"/>
              <a:t>e</a:t>
            </a:r>
            <a:r>
              <a:rPr lang="en-US" dirty="0"/>
              <a:t>" and has the following value</a:t>
            </a:r>
            <a:r>
              <a:rPr lang="fr-FR" dirty="0">
                <a:solidFill>
                  <a:srgbClr val="222222"/>
                </a:solidFill>
              </a:rPr>
              <a:t>: </a:t>
            </a:r>
            <a:r>
              <a:rPr lang="fr-FR" b="1" dirty="0">
                <a:solidFill>
                  <a:srgbClr val="222222"/>
                </a:solidFill>
              </a:rPr>
              <a:t> e = 1.6021766208 .10</a:t>
            </a:r>
            <a:r>
              <a:rPr lang="fr-FR" b="1" baseline="30000" dirty="0">
                <a:solidFill>
                  <a:srgbClr val="222222"/>
                </a:solidFill>
              </a:rPr>
              <a:t>-19</a:t>
            </a:r>
            <a:r>
              <a:rPr lang="fr-FR" b="1" dirty="0">
                <a:solidFill>
                  <a:srgbClr val="222222"/>
                </a:solidFill>
              </a:rPr>
              <a:t> C  </a:t>
            </a:r>
            <a:r>
              <a:rPr lang="fr-FR" b="1" dirty="0">
                <a:solidFill>
                  <a:srgbClr val="222222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~</a:t>
            </a:r>
            <a:r>
              <a:rPr lang="fr-FR" b="1" dirty="0">
                <a:solidFill>
                  <a:srgbClr val="222222"/>
                </a:solidFill>
              </a:rPr>
              <a:t> 1.60 .10</a:t>
            </a:r>
            <a:r>
              <a:rPr lang="fr-FR" b="1" baseline="30000" dirty="0">
                <a:solidFill>
                  <a:srgbClr val="222222"/>
                </a:solidFill>
              </a:rPr>
              <a:t>-19</a:t>
            </a:r>
            <a:r>
              <a:rPr lang="fr-FR" b="1" dirty="0">
                <a:solidFill>
                  <a:srgbClr val="222222"/>
                </a:solidFill>
              </a:rPr>
              <a:t> C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1298" y="830476"/>
            <a:ext cx="186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II. Electric charge:</a:t>
            </a:r>
          </a:p>
        </p:txBody>
      </p:sp>
    </p:spTree>
    <p:extLst>
      <p:ext uri="{BB962C8B-B14F-4D97-AF65-F5344CB8AC3E}">
        <p14:creationId xmlns:p14="http://schemas.microsoft.com/office/powerpoint/2010/main" xmlns="" val="32893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80190" y="764704"/>
            <a:ext cx="425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II.2. Quantification of the electric charge:</a:t>
            </a:r>
            <a:endParaRPr lang="fr-FR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247107"/>
            <a:ext cx="88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accessible elementary charge is that of the electron, which is negative by convention.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1691516"/>
            <a:ext cx="652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All other charges are integer multiples of the elementary charge.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2132856"/>
            <a:ext cx="477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charge in this case is called </a:t>
            </a:r>
            <a:r>
              <a:rPr lang="fr-FR" dirty="0"/>
              <a:t>« </a:t>
            </a:r>
            <a:r>
              <a:rPr lang="fr-FR" dirty="0" err="1"/>
              <a:t>Quantify</a:t>
            </a:r>
            <a:r>
              <a:rPr lang="fr-FR" dirty="0"/>
              <a:t>»: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421529" y="2143142"/>
            <a:ext cx="813043" cy="430887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>Q=ne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5881778"/>
              </p:ext>
            </p:extLst>
          </p:nvPr>
        </p:nvGraphicFramePr>
        <p:xfrm>
          <a:off x="1679151" y="2821844"/>
          <a:ext cx="50405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8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Particle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Charge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Mass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-e=-1,6.</a:t>
                      </a:r>
                      <a:r>
                        <a:rPr lang="fr-FR" b="0" dirty="0">
                          <a:solidFill>
                            <a:srgbClr val="222222"/>
                          </a:solidFill>
                        </a:rPr>
                        <a:t>10</a:t>
                      </a:r>
                      <a:r>
                        <a:rPr lang="fr-FR" b="0" baseline="30000" dirty="0">
                          <a:solidFill>
                            <a:srgbClr val="222222"/>
                          </a:solidFill>
                        </a:rPr>
                        <a:t>-19 </a:t>
                      </a:r>
                      <a:r>
                        <a:rPr lang="fr-FR" b="0" dirty="0">
                          <a:solidFill>
                            <a:srgbClr val="222222"/>
                          </a:solidFill>
                        </a:rPr>
                        <a:t>C 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9,109.</a:t>
                      </a:r>
                      <a:r>
                        <a:rPr lang="fr-FR" b="0" dirty="0">
                          <a:solidFill>
                            <a:srgbClr val="222222"/>
                          </a:solidFill>
                        </a:rPr>
                        <a:t>10</a:t>
                      </a:r>
                      <a:r>
                        <a:rPr lang="fr-FR" b="0" baseline="30000" dirty="0">
                          <a:solidFill>
                            <a:srgbClr val="222222"/>
                          </a:solidFill>
                        </a:rPr>
                        <a:t>-31</a:t>
                      </a:r>
                      <a:r>
                        <a:rPr lang="fr-FR" b="0" dirty="0"/>
                        <a:t>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+e=</a:t>
                      </a:r>
                      <a:r>
                        <a:rPr lang="fr-FR" b="0" baseline="0" dirty="0"/>
                        <a:t> </a:t>
                      </a:r>
                      <a:r>
                        <a:rPr lang="fr-FR" b="0" dirty="0"/>
                        <a:t>1,6.</a:t>
                      </a:r>
                      <a:r>
                        <a:rPr lang="fr-FR" b="0" dirty="0">
                          <a:solidFill>
                            <a:srgbClr val="222222"/>
                          </a:solidFill>
                        </a:rPr>
                        <a:t> 10</a:t>
                      </a:r>
                      <a:r>
                        <a:rPr lang="fr-FR" b="0" baseline="30000" dirty="0">
                          <a:solidFill>
                            <a:srgbClr val="222222"/>
                          </a:solidFill>
                        </a:rPr>
                        <a:t>-19 </a:t>
                      </a:r>
                      <a:r>
                        <a:rPr lang="fr-FR" b="0" dirty="0">
                          <a:solidFill>
                            <a:srgbClr val="222222"/>
                          </a:solidFill>
                        </a:rPr>
                        <a:t>C 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1,672.</a:t>
                      </a:r>
                      <a:r>
                        <a:rPr lang="fr-FR" b="0" dirty="0">
                          <a:solidFill>
                            <a:srgbClr val="222222"/>
                          </a:solidFill>
                        </a:rPr>
                        <a:t> 10</a:t>
                      </a:r>
                      <a:r>
                        <a:rPr lang="fr-FR" b="0" baseline="30000" dirty="0">
                          <a:solidFill>
                            <a:srgbClr val="222222"/>
                          </a:solidFill>
                        </a:rPr>
                        <a:t>-27 </a:t>
                      </a:r>
                      <a:r>
                        <a:rPr lang="fr-FR" b="0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Neutron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1,674</a:t>
                      </a:r>
                      <a:r>
                        <a:rPr lang="fr-FR" b="0" dirty="0">
                          <a:solidFill>
                            <a:srgbClr val="222222"/>
                          </a:solidFill>
                        </a:rPr>
                        <a:t>10</a:t>
                      </a:r>
                      <a:r>
                        <a:rPr lang="fr-FR" b="0" baseline="30000" dirty="0">
                          <a:solidFill>
                            <a:srgbClr val="222222"/>
                          </a:solidFill>
                        </a:rPr>
                        <a:t>-27</a:t>
                      </a:r>
                      <a:r>
                        <a:rPr lang="fr-FR" b="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b="0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11560" y="4607596"/>
            <a:ext cx="362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Conservation of the Electric Charge 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27584" y="5097958"/>
            <a:ext cx="816454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The electric charge of an isolated system, i.e. the algebraic sum of the positive and negative charges present at a time "t", always remains constant,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/>
              <p:cNvSpPr/>
              <p:nvPr/>
            </p:nvSpPr>
            <p:spPr>
              <a:xfrm>
                <a:off x="1710135" y="6093296"/>
                <a:ext cx="65654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/>
                  <a:t>Isolated system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fr-FR" sz="2000" b="1" dirty="0"/>
                  <a:t>No exchange </a:t>
                </a:r>
                <a:r>
                  <a:rPr lang="fr-FR" sz="2000" b="1" dirty="0" err="1"/>
                  <a:t>ofcharges</a:t>
                </a:r>
                <a:r>
                  <a:rPr lang="fr-FR" sz="2000" b="1" dirty="0"/>
                  <a:t/>
                </a:r>
                <a:r>
                  <a:rPr lang="fr-FR" sz="2000" b="1" dirty="0" err="1"/>
                  <a:t>with</a:t>
                </a:r>
                <a:r>
                  <a:rPr lang="fr-FR" sz="2000" b="1" dirty="0"/>
                  <a:t> the </a:t>
                </a:r>
                <a:r>
                  <a:rPr lang="fr-FR" sz="2000" b="1" dirty="0" err="1"/>
                  <a:t>outside</a:t>
                </a:r>
                <a:endParaRPr lang="fr-FR" sz="2000" b="1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135" y="6093296"/>
                <a:ext cx="6565452" cy="400110"/>
              </a:xfrm>
              <a:prstGeom prst="rect">
                <a:avLst/>
              </a:prstGeom>
              <a:blipFill>
                <a:blip r:embed="rId3"/>
                <a:stretch>
                  <a:fillRect l="-102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699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4" grpId="0"/>
      <p:bldP spid="1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7266440" y="4283217"/>
            <a:ext cx="835255" cy="689767"/>
            <a:chOff x="7266440" y="4283217"/>
            <a:chExt cx="835255" cy="689767"/>
          </a:xfrm>
        </p:grpSpPr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V="1">
              <a:off x="7266440" y="4283217"/>
              <a:ext cx="698968" cy="423861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 type="stealth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43401150"/>
                </p:ext>
              </p:extLst>
            </p:nvPr>
          </p:nvGraphicFramePr>
          <p:xfrm>
            <a:off x="7595282" y="4441171"/>
            <a:ext cx="506413" cy="531813"/>
          </p:xfrm>
          <a:graphic>
            <a:graphicData uri="http://schemas.openxmlformats.org/presentationml/2006/ole">
              <p:oleObj spid="_x0000_s1030" name="Équation" r:id="rId3" imgW="253800" imgH="266400" progId="Equation.3">
                <p:embed/>
              </p:oleObj>
            </a:graphicData>
          </a:graphic>
        </p:graphicFrame>
      </p:grpSp>
      <p:grpSp>
        <p:nvGrpSpPr>
          <p:cNvPr id="20" name="Groupe 19"/>
          <p:cNvGrpSpPr/>
          <p:nvPr/>
        </p:nvGrpSpPr>
        <p:grpSpPr>
          <a:xfrm>
            <a:off x="5856946" y="5167460"/>
            <a:ext cx="986999" cy="637797"/>
            <a:chOff x="5856946" y="5167460"/>
            <a:chExt cx="986999" cy="637797"/>
          </a:xfrm>
        </p:grpSpPr>
        <p:sp>
          <p:nvSpPr>
            <p:cNvPr id="45" name="Line 12"/>
            <p:cNvSpPr>
              <a:spLocks noChangeShapeType="1"/>
            </p:cNvSpPr>
            <p:nvPr/>
          </p:nvSpPr>
          <p:spPr bwMode="auto">
            <a:xfrm flipV="1">
              <a:off x="5856946" y="5167460"/>
              <a:ext cx="698968" cy="423861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17448944"/>
                </p:ext>
              </p:extLst>
            </p:nvPr>
          </p:nvGraphicFramePr>
          <p:xfrm>
            <a:off x="6312132" y="5273444"/>
            <a:ext cx="531813" cy="531813"/>
          </p:xfrm>
          <a:graphic>
            <a:graphicData uri="http://schemas.openxmlformats.org/presentationml/2006/ole">
              <p:oleObj spid="_x0000_s1031" name="Équation" r:id="rId4" imgW="266400" imgH="266400" progId="Equation.3">
                <p:embed/>
              </p:oleObj>
            </a:graphicData>
          </a:graphic>
        </p:graphicFrame>
      </p:grpSp>
      <p:grpSp>
        <p:nvGrpSpPr>
          <p:cNvPr id="11" name="Groupe 10"/>
          <p:cNvGrpSpPr/>
          <p:nvPr/>
        </p:nvGrpSpPr>
        <p:grpSpPr>
          <a:xfrm>
            <a:off x="4484858" y="4738319"/>
            <a:ext cx="698968" cy="778913"/>
            <a:chOff x="4484858" y="4738319"/>
            <a:chExt cx="698968" cy="778913"/>
          </a:xfrm>
        </p:grpSpPr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4484858" y="4738319"/>
              <a:ext cx="698968" cy="4238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lg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3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70024388"/>
                </p:ext>
              </p:extLst>
            </p:nvPr>
          </p:nvGraphicFramePr>
          <p:xfrm>
            <a:off x="4627927" y="4985419"/>
            <a:ext cx="531813" cy="531813"/>
          </p:xfrm>
          <a:graphic>
            <a:graphicData uri="http://schemas.openxmlformats.org/presentationml/2006/ole">
              <p:oleObj spid="_x0000_s1032" name="Équation" r:id="rId5" imgW="266400" imgH="266400" progId="Equation.3">
                <p:embed/>
              </p:oleObj>
            </a:graphicData>
          </a:graphic>
        </p:graphicFrame>
      </p:grpSp>
      <p:grpSp>
        <p:nvGrpSpPr>
          <p:cNvPr id="10" name="Groupe 9"/>
          <p:cNvGrpSpPr/>
          <p:nvPr/>
        </p:nvGrpSpPr>
        <p:grpSpPr>
          <a:xfrm>
            <a:off x="7325114" y="2976407"/>
            <a:ext cx="835255" cy="689767"/>
            <a:chOff x="7325114" y="2976407"/>
            <a:chExt cx="835255" cy="689767"/>
          </a:xfrm>
        </p:grpSpPr>
        <p:graphicFrame>
          <p:nvGraphicFramePr>
            <p:cNvPr id="1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53025565"/>
                </p:ext>
              </p:extLst>
            </p:nvPr>
          </p:nvGraphicFramePr>
          <p:xfrm>
            <a:off x="7653956" y="3134361"/>
            <a:ext cx="506413" cy="531813"/>
          </p:xfrm>
          <a:graphic>
            <a:graphicData uri="http://schemas.openxmlformats.org/presentationml/2006/ole">
              <p:oleObj spid="_x0000_s1033" name="Équation" r:id="rId6" imgW="253800" imgH="266400" progId="Equation.3">
                <p:embed/>
              </p:oleObj>
            </a:graphicData>
          </a:graphic>
        </p:graphicFrame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7325114" y="2976407"/>
              <a:ext cx="698968" cy="4238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788024" y="3614431"/>
            <a:ext cx="4244169" cy="2630786"/>
            <a:chOff x="4788024" y="3614431"/>
            <a:chExt cx="4244169" cy="2630786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V="1">
              <a:off x="4788024" y="3614431"/>
              <a:ext cx="4244169" cy="2630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7808058" y="4191115"/>
              <a:ext cx="216024" cy="21918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b="1" dirty="0"/>
                <a:t>-</a:t>
              </a: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V="1">
              <a:off x="5806321" y="5342624"/>
              <a:ext cx="436303" cy="2929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ZoneTexte 40"/>
                <p:cNvSpPr txBox="1"/>
                <p:nvPr/>
              </p:nvSpPr>
              <p:spPr>
                <a:xfrm rot="19251219">
                  <a:off x="5831246" y="5169971"/>
                  <a:ext cx="30852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41" name="ZoneText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51219">
                  <a:off x="5831246" y="5169971"/>
                  <a:ext cx="30852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ZoneTexte 41"/>
                <p:cNvSpPr txBox="1"/>
                <p:nvPr/>
              </p:nvSpPr>
              <p:spPr>
                <a:xfrm rot="21342737">
                  <a:off x="5766573" y="5792959"/>
                  <a:ext cx="3385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42" name="ZoneText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42737">
                  <a:off x="5766573" y="5792959"/>
                  <a:ext cx="33855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333" r="-6667" b="-1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ZoneTexte 42"/>
                <p:cNvSpPr txBox="1"/>
                <p:nvPr/>
              </p:nvSpPr>
              <p:spPr>
                <a:xfrm rot="21342737">
                  <a:off x="8104376" y="4356648"/>
                  <a:ext cx="3438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42737">
                  <a:off x="8104376" y="4356648"/>
                  <a:ext cx="34387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3115" r="-4918" b="-784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5682990" y="5486640"/>
              <a:ext cx="252859" cy="2542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b="1" dirty="0"/>
                <a:t>+</a:t>
              </a: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95536" y="764704"/>
            <a:ext cx="355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III. Force and Electrostatic Field: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63377" y="1329100"/>
            <a:ext cx="2264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/>
              <a:t>Punctual</a:t>
            </a:r>
            <a:r>
              <a:rPr lang="fr-FR" b="1" dirty="0"/>
              <a:t> Charge: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2256" y="1772816"/>
            <a:ext cx="375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III.1. Electric Force – Coulomb's Law:</a:t>
            </a:r>
            <a:endParaRPr lang="fr-FR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4139952" y="2750335"/>
            <a:ext cx="4244169" cy="2630786"/>
            <a:chOff x="4139952" y="2750335"/>
            <a:chExt cx="4244169" cy="2630786"/>
          </a:xfrm>
        </p:grpSpPr>
        <p:grpSp>
          <p:nvGrpSpPr>
            <p:cNvPr id="3" name="Groupe 2"/>
            <p:cNvGrpSpPr/>
            <p:nvPr/>
          </p:nvGrpSpPr>
          <p:grpSpPr>
            <a:xfrm>
              <a:off x="4139952" y="2750335"/>
              <a:ext cx="4244169" cy="2630786"/>
              <a:chOff x="4139952" y="2750335"/>
              <a:chExt cx="4244169" cy="2630786"/>
            </a:xfrm>
          </p:grpSpPr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flipV="1">
                <a:off x="4139952" y="2750335"/>
                <a:ext cx="4244169" cy="26307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Oval 5"/>
              <p:cNvSpPr>
                <a:spLocks noChangeArrowheads="1"/>
              </p:cNvSpPr>
              <p:nvPr/>
            </p:nvSpPr>
            <p:spPr bwMode="auto">
              <a:xfrm>
                <a:off x="7159986" y="3327019"/>
                <a:ext cx="216024" cy="21918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dirty="0"/>
                  <a:t>+</a:t>
                </a:r>
              </a:p>
            </p:txBody>
          </p:sp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auto">
              <a:xfrm rot="19913919">
                <a:off x="6911538" y="2918424"/>
                <a:ext cx="4299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fr-FR" dirty="0">
                    <a:latin typeface="Segoe Print" pitchFamily="2" charset="0"/>
                  </a:rPr>
                  <a:t>q</a:t>
                </a:r>
                <a:r>
                  <a:rPr lang="fr-FR" baseline="-25000" dirty="0">
                    <a:latin typeface="Segoe Print" pitchFamily="2" charset="0"/>
                  </a:rPr>
                  <a:t>2</a:t>
                </a:r>
                <a:endParaRPr lang="fr-FR" dirty="0">
                  <a:latin typeface="Segoe Print" pitchFamily="2" charset="0"/>
                </a:endParaRP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 rot="19913919">
                <a:off x="4768701" y="4181118"/>
                <a:ext cx="4299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fr-FR" dirty="0">
                    <a:latin typeface="Segoe Print" pitchFamily="2" charset="0"/>
                  </a:rPr>
                  <a:t>q</a:t>
                </a:r>
                <a:r>
                  <a:rPr lang="fr-FR" baseline="-25000" dirty="0">
                    <a:latin typeface="Segoe Print" pitchFamily="2" charset="0"/>
                  </a:rPr>
                  <a:t>1</a:t>
                </a:r>
                <a:endParaRPr lang="fr-FR" dirty="0">
                  <a:latin typeface="Segoe Print" pitchFamily="2" charset="0"/>
                </a:endParaRPr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 flipV="1">
                <a:off x="5158249" y="4478528"/>
                <a:ext cx="436303" cy="2929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6" name="ZoneTexte 25"/>
                  <p:cNvSpPr txBox="1"/>
                  <p:nvPr/>
                </p:nvSpPr>
                <p:spPr>
                  <a:xfrm rot="21342737">
                    <a:off x="5118501" y="4928863"/>
                    <a:ext cx="3385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6" name="ZoneTexte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342737">
                    <a:off x="5118501" y="4928863"/>
                    <a:ext cx="338554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3559" r="-678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7" name="ZoneTexte 26"/>
                  <p:cNvSpPr txBox="1"/>
                  <p:nvPr/>
                </p:nvSpPr>
                <p:spPr>
                  <a:xfrm rot="21342737">
                    <a:off x="7275218" y="3613487"/>
                    <a:ext cx="34387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7" name="ZoneTexte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342737">
                    <a:off x="7275218" y="3613487"/>
                    <a:ext cx="343876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3115" r="-4918" b="-784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8" name="ZoneTexte 27"/>
                  <p:cNvSpPr txBox="1"/>
                  <p:nvPr/>
                </p:nvSpPr>
                <p:spPr>
                  <a:xfrm rot="19844183">
                    <a:off x="5563519" y="3670896"/>
                    <a:ext cx="1039644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8" name="ZoneTexte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844183">
                    <a:off x="5563519" y="3670896"/>
                    <a:ext cx="1039644" cy="31059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724" t="-31783" r="-29885" b="-542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034918" y="4622544"/>
                <a:ext cx="252859" cy="25424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dirty="0"/>
                  <a:t>+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ZoneTexte 24"/>
                <p:cNvSpPr txBox="1"/>
                <p:nvPr/>
              </p:nvSpPr>
              <p:spPr>
                <a:xfrm rot="19251219">
                  <a:off x="5183174" y="4305875"/>
                  <a:ext cx="30852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51219">
                  <a:off x="5183174" y="4305875"/>
                  <a:ext cx="308527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ZoneTexte 28"/>
          <p:cNvSpPr txBox="1"/>
          <p:nvPr/>
        </p:nvSpPr>
        <p:spPr>
          <a:xfrm>
            <a:off x="323528" y="2193490"/>
            <a:ext cx="861270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electric force created between two electric charges </a:t>
            </a:r>
            <a:r>
              <a:rPr lang="en-US" b="1" i="1" dirty="0"/>
              <a:t>q</a:t>
            </a:r>
            <a:r>
              <a:rPr lang="en-US" b="1" i="1" baseline="-25000" dirty="0"/>
              <a:t>1</a:t>
            </a:r>
            <a:r>
              <a:rPr lang="en-US" dirty="0"/>
              <a:t> and </a:t>
            </a:r>
            <a:r>
              <a:rPr lang="en-US" b="1" i="1" dirty="0"/>
              <a:t>q</a:t>
            </a:r>
            <a:r>
              <a:rPr lang="en-US" b="1" i="1" baseline="-25000" dirty="0"/>
              <a:t>2</a:t>
            </a:r>
            <a:r>
              <a:rPr lang="en-US" dirty="0"/>
              <a:t>, separated by a distance </a:t>
            </a:r>
            <a:r>
              <a:rPr lang="en-US" b="1" i="1" dirty="0"/>
              <a:t>r</a:t>
            </a:r>
            <a:r>
              <a:rPr lang="en-US" dirty="0"/>
              <a:t>, is given by: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ZoneTexte 29"/>
              <p:cNvSpPr txBox="1"/>
              <p:nvPr/>
            </p:nvSpPr>
            <p:spPr>
              <a:xfrm>
                <a:off x="3116768" y="3031026"/>
                <a:ext cx="1467966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768" y="3031026"/>
                <a:ext cx="1467966" cy="52411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ZoneTexte 30"/>
              <p:cNvSpPr txBox="1"/>
              <p:nvPr/>
            </p:nvSpPr>
            <p:spPr>
              <a:xfrm>
                <a:off x="341728" y="3782380"/>
                <a:ext cx="4537268" cy="535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7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1700" b="0" i="1" smtClean="0">
                          <a:latin typeface="Cambria Math" panose="02040503050406030204" pitchFamily="18" charset="0"/>
                        </a:rPr>
                        <m:t>=8,988.</m:t>
                      </m:r>
                      <m:sSup>
                        <m:sSupPr>
                          <m:ctrlPr>
                            <a:rPr lang="fr-FR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7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7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1700" b="0" i="0" smtClean="0">
                          <a:latin typeface="Cambria Math" panose="02040503050406030204" pitchFamily="18" charset="0"/>
                        </a:rPr>
                        <m:t>N</m:t>
                      </m:r>
                      <m:sSup>
                        <m:sSupPr>
                          <m:ctrlPr>
                            <a:rPr lang="fr-FR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7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7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fr-FR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7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≅9</m:t>
                      </m:r>
                      <m:r>
                        <a:rPr lang="fr-FR" sz="17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7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7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1700">
                          <a:latin typeface="Cambria Math" panose="02040503050406030204" pitchFamily="18" charset="0"/>
                        </a:rPr>
                        <m:t>N</m:t>
                      </m:r>
                      <m:sSup>
                        <m:sSupPr>
                          <m:ctrlPr>
                            <a:rPr lang="fr-FR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7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700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fr-FR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7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700" dirty="0"/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28" y="3782380"/>
                <a:ext cx="4537268" cy="53591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Rectangle 47"/>
              <p:cNvSpPr/>
              <p:nvPr/>
            </p:nvSpPr>
            <p:spPr>
              <a:xfrm>
                <a:off x="1749023" y="4832702"/>
                <a:ext cx="1503168" cy="546688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1F0EF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400" b="1" i="1">
                                <a:solidFill>
                                  <a:srgbClr val="1F0EF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1" i="1">
                                <a:solidFill>
                                  <a:srgbClr val="1F0EF8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fr-FR" sz="2400" b="1" i="1">
                                <a:solidFill>
                                  <a:srgbClr val="1F0EF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1F0EF8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1F0EF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sz="2400" b="1" dirty="0">
                    <a:solidFill>
                      <a:srgbClr val="1F0EF8"/>
                    </a:solidFill>
                  </a:rPr>
                  <a:t>=-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solidFill>
                              <a:srgbClr val="1F0EF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400" b="1" i="1">
                                <a:solidFill>
                                  <a:srgbClr val="1F0EF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1" i="1">
                                <a:solidFill>
                                  <a:srgbClr val="1F0EF8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fr-FR" sz="2400" b="1" i="1">
                                <a:solidFill>
                                  <a:srgbClr val="1F0EF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1F0EF8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rgbClr val="1F0EF8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fr-FR" sz="2400" b="1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023" y="4832702"/>
                <a:ext cx="1503168" cy="546688"/>
              </a:xfrm>
              <a:prstGeom prst="rect">
                <a:avLst/>
              </a:prstGeom>
              <a:blipFill rotWithShape="0">
                <a:blip r:embed="rId17"/>
                <a:stretch>
                  <a:fillRect b="-1720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483768" y="1331476"/>
            <a:ext cx="6507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is an electric charge located at a dimensionless point.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943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9" grpId="0"/>
      <p:bldP spid="30" grpId="0" animBg="1"/>
      <p:bldP spid="31" grpId="0" animBg="1"/>
      <p:bldP spid="4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 flipV="1">
            <a:off x="5369740" y="3017048"/>
            <a:ext cx="2802659" cy="1636088"/>
            <a:chOff x="5346499" y="1827928"/>
            <a:chExt cx="2808314" cy="1180070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5346499" y="1827928"/>
              <a:ext cx="2808314" cy="11800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5392547" y="1848025"/>
              <a:ext cx="397066" cy="1685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 flipV="1">
            <a:off x="5326987" y="2996952"/>
            <a:ext cx="2771284" cy="283945"/>
            <a:chOff x="5346499" y="1827928"/>
            <a:chExt cx="2808314" cy="1180070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5346499" y="1827928"/>
              <a:ext cx="2808314" cy="11800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5392547" y="1848025"/>
              <a:ext cx="397066" cy="1685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5346499" y="1827928"/>
            <a:ext cx="2808314" cy="1180070"/>
            <a:chOff x="5346499" y="1827928"/>
            <a:chExt cx="2808314" cy="1180070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5346499" y="1827928"/>
              <a:ext cx="2808314" cy="11800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5392547" y="1848025"/>
              <a:ext cx="397066" cy="1685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onnecteur droit 12"/>
          <p:cNvCxnSpPr>
            <a:stCxn id="7" idx="2"/>
          </p:cNvCxnSpPr>
          <p:nvPr/>
        </p:nvCxnSpPr>
        <p:spPr>
          <a:xfrm>
            <a:off x="5220071" y="2544489"/>
            <a:ext cx="2934742" cy="4635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67544" y="830476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Principe of superposition: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20072" y="1700808"/>
            <a:ext cx="252859" cy="25424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220071" y="2417368"/>
            <a:ext cx="252859" cy="25424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220071" y="3164822"/>
            <a:ext cx="252859" cy="25424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220070" y="4509120"/>
            <a:ext cx="252859" cy="25424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8028384" y="2880878"/>
            <a:ext cx="252859" cy="25424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851587" y="1592896"/>
            <a:ext cx="42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>
                <a:latin typeface="Segoe Print" pitchFamily="2" charset="0"/>
              </a:rPr>
              <a:t>q</a:t>
            </a:r>
            <a:r>
              <a:rPr lang="fr-FR" baseline="-25000" dirty="0">
                <a:latin typeface="Segoe Print" pitchFamily="2" charset="0"/>
              </a:rPr>
              <a:t>1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851587" y="2322590"/>
            <a:ext cx="42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>
                <a:latin typeface="Segoe Print" pitchFamily="2" charset="0"/>
              </a:rPr>
              <a:t>q</a:t>
            </a:r>
            <a:r>
              <a:rPr lang="fr-FR" baseline="-25000" dirty="0">
                <a:latin typeface="Segoe Print" pitchFamily="2" charset="0"/>
              </a:rPr>
              <a:t>2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860032" y="3063685"/>
            <a:ext cx="42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>
                <a:latin typeface="Segoe Print" pitchFamily="2" charset="0"/>
              </a:rPr>
              <a:t>q</a:t>
            </a:r>
            <a:r>
              <a:rPr lang="fr-FR" baseline="-25000" dirty="0">
                <a:latin typeface="Segoe Print" pitchFamily="2" charset="0"/>
              </a:rPr>
              <a:t>3</a:t>
            </a:r>
            <a:endParaRPr lang="fr-FR" dirty="0">
              <a:latin typeface="Segoe Print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4822691" y="4396920"/>
                <a:ext cx="5196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2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2691" y="4396920"/>
                <a:ext cx="51962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2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8244214" y="2795490"/>
            <a:ext cx="42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>
                <a:latin typeface="Segoe Print" pitchFamily="2" charset="0"/>
              </a:rPr>
              <a:t>q</a:t>
            </a:r>
            <a:r>
              <a:rPr lang="fr-FR" baseline="-25000" dirty="0">
                <a:latin typeface="Segoe Print" pitchFamily="2" charset="0"/>
              </a:rPr>
              <a:t>0</a:t>
            </a:r>
            <a:endParaRPr lang="fr-FR" dirty="0">
              <a:latin typeface="Segoe Print" pitchFamily="2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472930" y="2584681"/>
            <a:ext cx="346827" cy="6356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ZoneTexte 40"/>
              <p:cNvSpPr txBox="1"/>
              <p:nvPr/>
            </p:nvSpPr>
            <p:spPr>
              <a:xfrm>
                <a:off x="5547698" y="1621167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698" y="1621167"/>
                <a:ext cx="28796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2766" r="-8511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ZoneTexte 41"/>
              <p:cNvSpPr txBox="1"/>
              <p:nvPr/>
            </p:nvSpPr>
            <p:spPr>
              <a:xfrm>
                <a:off x="5492442" y="2318707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442" y="2318707"/>
                <a:ext cx="29328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6250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ZoneTexte 42"/>
              <p:cNvSpPr txBox="1"/>
              <p:nvPr/>
            </p:nvSpPr>
            <p:spPr>
              <a:xfrm>
                <a:off x="5418348" y="2929386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348" y="2929386"/>
                <a:ext cx="29328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ZoneTexte 43"/>
              <p:cNvSpPr txBox="1"/>
              <p:nvPr/>
            </p:nvSpPr>
            <p:spPr>
              <a:xfrm>
                <a:off x="5358380" y="4204258"/>
                <a:ext cx="3073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380" y="4204258"/>
                <a:ext cx="30739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2000" r="-2000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ZoneTexte 44"/>
              <p:cNvSpPr txBox="1"/>
              <p:nvPr/>
            </p:nvSpPr>
            <p:spPr>
              <a:xfrm>
                <a:off x="6568178" y="2041258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178" y="2041258"/>
                <a:ext cx="23852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5000" r="-7500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ZoneTexte 45"/>
              <p:cNvSpPr txBox="1"/>
              <p:nvPr/>
            </p:nvSpPr>
            <p:spPr>
              <a:xfrm>
                <a:off x="6401930" y="2420996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930" y="2420996"/>
                <a:ext cx="24384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5000" r="-10000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ZoneTexte 46"/>
              <p:cNvSpPr txBox="1"/>
              <p:nvPr/>
            </p:nvSpPr>
            <p:spPr>
              <a:xfrm>
                <a:off x="6333622" y="2834166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22" y="2834166"/>
                <a:ext cx="24384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5000" r="-7500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ZoneTexte 47"/>
              <p:cNvSpPr txBox="1"/>
              <p:nvPr/>
            </p:nvSpPr>
            <p:spPr>
              <a:xfrm>
                <a:off x="6415918" y="3600331"/>
                <a:ext cx="245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918" y="3600331"/>
                <a:ext cx="245003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4634" r="-2439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ZoneTexte 48"/>
          <p:cNvSpPr txBox="1"/>
          <p:nvPr/>
        </p:nvSpPr>
        <p:spPr>
          <a:xfrm>
            <a:off x="323528" y="1592896"/>
            <a:ext cx="337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force applied to the</a:t>
            </a:r>
            <a:r>
              <a:rPr lang="fr-FR" dirty="0"/>
              <a:t>charge q</a:t>
            </a:r>
            <a:r>
              <a:rPr lang="fr-FR" baseline="-25000" dirty="0"/>
              <a:t>0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ZoneTexte 49"/>
              <p:cNvSpPr txBox="1"/>
              <p:nvPr/>
            </p:nvSpPr>
            <p:spPr>
              <a:xfrm>
                <a:off x="234564" y="2539918"/>
                <a:ext cx="4401333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4" y="2539918"/>
                <a:ext cx="4401333" cy="57124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Rectangle 50"/>
              <p:cNvSpPr/>
              <p:nvPr/>
            </p:nvSpPr>
            <p:spPr>
              <a:xfrm>
                <a:off x="1547664" y="3908151"/>
                <a:ext cx="2634119" cy="1016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908151"/>
                <a:ext cx="2634119" cy="10164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918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9427</TotalTime>
  <Words>1286</Words>
  <Application>Microsoft Office PowerPoint</Application>
  <PresentationFormat>Affichage à l'écran (4:3)</PresentationFormat>
  <Paragraphs>598</Paragraphs>
  <Slides>32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Thème Office</vt:lpstr>
      <vt:lpstr>Équation</vt:lpstr>
      <vt:lpstr>University of Djilali BOUNAAMA-Khemis Miliana Faculty of Matter Science and science computer Department of Mathematics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 : Rappels Mathématiques</dc:title>
  <dc:creator>Dash</dc:creator>
  <cp:lastModifiedBy>hp</cp:lastModifiedBy>
  <cp:revision>559</cp:revision>
  <dcterms:created xsi:type="dcterms:W3CDTF">2021-09-12T10:55:09Z</dcterms:created>
  <dcterms:modified xsi:type="dcterms:W3CDTF">2024-03-27T13:34:44Z</dcterms:modified>
</cp:coreProperties>
</file>