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51" r:id="rId1"/>
  </p:sldMasterIdLst>
  <p:notesMasterIdLst>
    <p:notesMasterId r:id="rId11"/>
  </p:notesMasterIdLst>
  <p:sldIdLst>
    <p:sldId id="333" r:id="rId2"/>
    <p:sldId id="327" r:id="rId3"/>
    <p:sldId id="317" r:id="rId4"/>
    <p:sldId id="318" r:id="rId5"/>
    <p:sldId id="326" r:id="rId6"/>
    <p:sldId id="342" r:id="rId7"/>
    <p:sldId id="349" r:id="rId8"/>
    <p:sldId id="320" r:id="rId9"/>
    <p:sldId id="319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21" autoAdjust="0"/>
    <p:restoredTop sz="94660"/>
  </p:normalViewPr>
  <p:slideViewPr>
    <p:cSldViewPr>
      <p:cViewPr varScale="1">
        <p:scale>
          <a:sx n="47" d="100"/>
          <a:sy n="47" d="100"/>
        </p:scale>
        <p:origin x="-17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AD6DC-A173-45FB-8C75-5D533941433E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061141-98A3-42C7-A090-5DE6F0B26E09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5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32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11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3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832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553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641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3EB4C-712F-4728-B2C1-3D762972083C}" type="slidenum">
              <a:rPr lang="ar-SA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057331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491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58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096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983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371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645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72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58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9447-E8DE-4D88-9A88-85EDE9C9213C}" type="datetimeFigureOut">
              <a:rPr lang="ar-SA" smtClean="0"/>
              <a:pPr/>
              <a:t>28/05/1445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A61-1BF6-4DF0-B1B3-99F097DA825D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902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4294967295"/>
          </p:nvPr>
        </p:nvSpPr>
        <p:spPr>
          <a:xfrm>
            <a:off x="1619672" y="2276872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D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ت</a:t>
            </a:r>
            <a:r>
              <a:rPr lang="ar-D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وصيل مكونات الحاسوب بالوحدة المركزية </a:t>
            </a:r>
            <a:endParaRPr lang="ar-S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59080" cy="1143000"/>
          </a:xfrm>
        </p:spPr>
        <p:txBody>
          <a:bodyPr/>
          <a:lstStyle/>
          <a:p>
            <a:pPr>
              <a:defRPr/>
            </a:pPr>
            <a:r>
              <a:rPr lang="ar-SA" sz="3600" dirty="0" smtClean="0">
                <a:solidFill>
                  <a:schemeClr val="accent2"/>
                </a:solidFill>
              </a:rPr>
              <a:t>اللوحة </a:t>
            </a:r>
            <a:r>
              <a:rPr lang="ar-SA" sz="3600" dirty="0">
                <a:solidFill>
                  <a:schemeClr val="accent2"/>
                </a:solidFill>
              </a:rPr>
              <a:t>الأم (</a:t>
            </a:r>
            <a:r>
              <a:rPr lang="en-US" sz="3600" dirty="0">
                <a:solidFill>
                  <a:schemeClr val="accent2"/>
                </a:solidFill>
              </a:rPr>
              <a:t>Motherboard</a:t>
            </a:r>
            <a:r>
              <a:rPr lang="ar-SA" sz="3600" dirty="0">
                <a:solidFill>
                  <a:schemeClr val="accent2"/>
                </a:solidFill>
              </a:rPr>
              <a:t>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897616"/>
            <a:ext cx="8219256" cy="4699735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لوحة الدوائر الكهربائية الرئيسية والتي يتم وصل جميع مكونات الكمبيوتر بها ، وتقوم بتنظيم الاتصال بين الوحدات المختلفة للحاسب وتربط فيما بينها , تكون </a:t>
            </a:r>
            <a:r>
              <a:rPr lang="ar-SA" dirty="0" smtClean="0"/>
              <a:t>مثبتة داخل </a:t>
            </a:r>
            <a:r>
              <a:rPr lang="ar-SA" dirty="0"/>
              <a:t>صندوق الحاسب و تثبت عليها الوحدات </a:t>
            </a:r>
            <a:r>
              <a:rPr lang="ar-SA" dirty="0" smtClean="0"/>
              <a:t>الأخرى .</a:t>
            </a:r>
            <a:endParaRPr lang="en-US" dirty="0"/>
          </a:p>
          <a:p>
            <a:pPr algn="r" rtl="1">
              <a:buFont typeface="Wingdings 2" pitchFamily="18" charset="2"/>
              <a:buNone/>
            </a:pPr>
            <a:r>
              <a:rPr lang="ar-SA" dirty="0"/>
              <a:t>   </a:t>
            </a:r>
            <a:r>
              <a:rPr lang="ar-SA" dirty="0" smtClean="0"/>
              <a:t>سميت </a:t>
            </a:r>
            <a:r>
              <a:rPr lang="ar-SA" dirty="0"/>
              <a:t>بالأم لأنها </a:t>
            </a:r>
            <a:r>
              <a:rPr lang="ar-SA" dirty="0" smtClean="0"/>
              <a:t>تحتوي على :</a:t>
            </a:r>
            <a:endParaRPr lang="en-US" dirty="0"/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المعالج والذاكرة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المنافذ </a:t>
            </a:r>
            <a:r>
              <a:rPr lang="en-US" dirty="0" smtClean="0">
                <a:cs typeface="Tahoma" pitchFamily="34" charset="0"/>
              </a:rPr>
              <a:t>Ports</a:t>
            </a:r>
            <a:r>
              <a:rPr lang="ar-SA" dirty="0" smtClean="0">
                <a:cs typeface="Tahoma" pitchFamily="34" charset="0"/>
              </a:rPr>
              <a:t> </a:t>
            </a:r>
            <a:r>
              <a:rPr lang="ar-SA" dirty="0"/>
              <a:t>لربط الوحدات </a:t>
            </a:r>
            <a:r>
              <a:rPr lang="ar-SA" dirty="0" smtClean="0"/>
              <a:t>الأخرى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/>
              <a:t>منافذ بطاقات التوسعة </a:t>
            </a:r>
            <a:r>
              <a:rPr lang="en-US" dirty="0"/>
              <a:t>Expansion Slots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ar-LB" dirty="0" smtClean="0"/>
          </a:p>
        </p:txBody>
      </p:sp>
      <p:pic>
        <p:nvPicPr>
          <p:cNvPr id="1026" name="Picture 15" descr="C:\Users\VAIO\Documents\التدريب الميداني\مجموعة صور\مجلد جديد (2)\system_board_ms6524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6560"/>
            <a:ext cx="28598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83216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962C54AA-2ADE-480A-AB8C-42F9607355BC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52228" name="Content Placeholder 1"/>
          <p:cNvSpPr>
            <a:spLocks noGrp="1"/>
          </p:cNvSpPr>
          <p:nvPr>
            <p:ph idx="4294967295"/>
          </p:nvPr>
        </p:nvSpPr>
        <p:spPr>
          <a:xfrm>
            <a:off x="2915816" y="1481138"/>
            <a:ext cx="6228184" cy="5116214"/>
          </a:xfrm>
        </p:spPr>
        <p:txBody>
          <a:bodyPr>
            <a:normAutofit fontScale="92500" lnSpcReduction="20000"/>
          </a:bodyPr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المنافذ: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    هي فتحات توصيل وحدات الحاسب توجد في اللوحة الأم وتظهر خارجيا على صندوق جهاز الحاسب .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أنواعها: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متوازي ( الطابعة-الشاشة)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متسلسل (الفأرة-لوحة المفاتيح)</a:t>
            </a:r>
            <a:endParaRPr lang="ar-LB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lvl="0" indent="-514350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LB" b="1" dirty="0" smtClean="0">
                <a:latin typeface="Lucida Sans Unicode" pitchFamily="34" charset="0"/>
                <a:cs typeface="Traditional Arabic" pitchFamily="2" charset="-78"/>
              </a:rPr>
              <a:t>منفذ </a:t>
            </a:r>
            <a:r>
              <a:rPr lang="en-US" b="1" dirty="0" smtClean="0">
                <a:latin typeface="Lucida Sans Unicode" pitchFamily="34" charset="0"/>
                <a:cs typeface="Traditional Arabic" pitchFamily="2" charset="-78"/>
              </a:rPr>
              <a:t>USB</a:t>
            </a: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  </a:t>
            </a:r>
            <a:r>
              <a:rPr lang="ar-LB" dirty="0" smtClean="0"/>
              <a:t>ويعتبر </a:t>
            </a:r>
            <a:r>
              <a:rPr lang="ar-LB" dirty="0"/>
              <a:t>أهم منفذ حالياً</a:t>
            </a:r>
            <a:r>
              <a:rPr lang="ar-LB" b="1" dirty="0"/>
              <a:t> </a:t>
            </a:r>
            <a:r>
              <a:rPr lang="ar-LB" dirty="0" smtClean="0"/>
              <a:t>يمكن</a:t>
            </a:r>
            <a:endParaRPr lang="ar-SA" dirty="0" smtClean="0"/>
          </a:p>
          <a:p>
            <a:pPr marL="109538" lvl="0" indent="0">
              <a:lnSpc>
                <a:spcPct val="90000"/>
              </a:lnSpc>
              <a:buNone/>
            </a:pPr>
            <a:r>
              <a:rPr lang="ar-LB" dirty="0" smtClean="0"/>
              <a:t> </a:t>
            </a:r>
            <a:r>
              <a:rPr lang="ar-LB" dirty="0"/>
              <a:t>من توصيل أغلب الأجهزة  الحديثة (الفأرة – لوحة المفاتيح – الطابعات – الكاميرات - الجوالات </a:t>
            </a:r>
            <a:r>
              <a:rPr lang="ar-SA" dirty="0"/>
              <a:t>)</a:t>
            </a:r>
            <a:endParaRPr lang="en-US" dirty="0"/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endParaRPr lang="ar-SA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LB" b="1" dirty="0" smtClean="0">
                <a:solidFill>
                  <a:schemeClr val="bg2"/>
                </a:solidFill>
                <a:latin typeface="Lucida Sans Unicode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chemeClr val="bg2"/>
              </a:solidFill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57200" y="15240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متسلسل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35052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متوازي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5" idx="3"/>
          </p:cNvCxnSpPr>
          <p:nvPr/>
        </p:nvCxnSpPr>
        <p:spPr>
          <a:xfrm rot="5400000">
            <a:off x="300831" y="2515394"/>
            <a:ext cx="460375" cy="30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 rot="10800000">
            <a:off x="990600" y="3886200"/>
            <a:ext cx="83820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11"/>
          <p:cNvSpPr>
            <a:spLocks/>
          </p:cNvSpPr>
          <p:nvPr/>
        </p:nvSpPr>
        <p:spPr bwMode="auto">
          <a:xfrm>
            <a:off x="2590800" y="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المنافذ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3254" name="Picture 12" descr="C98I3YCAT7R7EPCAYKK9LDCALS1E9CCAGP0S5HCA69UDKLCA8B5EMYCAU8N32CCATSN32JCAZM15LWCAKMHDRICA3EYET0CAO9QH9KCAZ3GTRZCA2K1UZWCAVVXKT9CAHH18YOCAO85NF2CAKG2LOJCA3GND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3" name="AutoShape 16"/>
          <p:cNvSpPr>
            <a:spLocks noChangeArrowheads="1"/>
          </p:cNvSpPr>
          <p:nvPr/>
        </p:nvSpPr>
        <p:spPr bwMode="auto">
          <a:xfrm>
            <a:off x="395536" y="2097558"/>
            <a:ext cx="1366837" cy="719138"/>
          </a:xfrm>
          <a:prstGeom prst="rightArrowCallout">
            <a:avLst>
              <a:gd name="adj1" fmla="val 25000"/>
              <a:gd name="adj2" fmla="val 25000"/>
              <a:gd name="adj3" fmla="val 31678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>
                <a:latin typeface="Tahoma" pitchFamily="34" charset="0"/>
                <a:cs typeface="Tahoma" pitchFamily="34" charset="0"/>
              </a:rPr>
              <a:t>USB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444" name="AutoShape 17"/>
          <p:cNvSpPr>
            <a:spLocks noChangeArrowheads="1"/>
          </p:cNvSpPr>
          <p:nvPr/>
        </p:nvSpPr>
        <p:spPr bwMode="auto">
          <a:xfrm rot="20198192">
            <a:off x="849124" y="3144940"/>
            <a:ext cx="2952750" cy="719138"/>
          </a:xfrm>
          <a:prstGeom prst="rightArrowCallout">
            <a:avLst>
              <a:gd name="adj1" fmla="val 25000"/>
              <a:gd name="adj2" fmla="val 29472"/>
              <a:gd name="adj3" fmla="val 68433"/>
              <a:gd name="adj4" fmla="val 4059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 err="1">
                <a:latin typeface="Tahoma" pitchFamily="34" charset="0"/>
                <a:cs typeface="Tahoma" pitchFamily="34" charset="0"/>
              </a:rPr>
              <a:t>Firewire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  <p:bldP spid="1464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2" descr="ps2p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82788"/>
            <a:ext cx="2032000" cy="1422400"/>
          </a:xfrm>
          <a:noFill/>
        </p:spPr>
      </p:pic>
      <p:pic>
        <p:nvPicPr>
          <p:cNvPr id="35844" name="Picture 8" descr="ps2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88951" y="1600200"/>
            <a:ext cx="2357098" cy="2189163"/>
          </a:xfrm>
          <a:noFill/>
        </p:spPr>
      </p:pic>
      <p:pic>
        <p:nvPicPr>
          <p:cNvPr id="35845" name="Picture 14" descr="rj_45_cab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956249" y="3941763"/>
            <a:ext cx="3040502" cy="2189162"/>
          </a:xfrm>
          <a:noFill/>
        </p:spPr>
      </p:pic>
      <p:sp>
        <p:nvSpPr>
          <p:cNvPr id="35847" name="AutoShape 17"/>
          <p:cNvSpPr>
            <a:spLocks noChangeArrowheads="1"/>
          </p:cNvSpPr>
          <p:nvPr/>
        </p:nvSpPr>
        <p:spPr bwMode="auto">
          <a:xfrm>
            <a:off x="3132138" y="1989138"/>
            <a:ext cx="2663825" cy="1295400"/>
          </a:xfrm>
          <a:prstGeom prst="leftRightArrowCallout">
            <a:avLst>
              <a:gd name="adj1" fmla="val 25000"/>
              <a:gd name="adj2" fmla="val 25000"/>
              <a:gd name="adj3" fmla="val 25705"/>
              <a:gd name="adj4" fmla="val 50000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PS/2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الفأرة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لوحة المفاتيح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8" name="AutoShape 18"/>
          <p:cNvSpPr>
            <a:spLocks noChangeArrowheads="1"/>
          </p:cNvSpPr>
          <p:nvPr/>
        </p:nvSpPr>
        <p:spPr bwMode="auto">
          <a:xfrm>
            <a:off x="4787900" y="4221163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RJ- 45</a:t>
            </a:r>
            <a:endParaRPr lang="ar-LB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الشبكة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052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بطاقات التوسعة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expansion card)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بطاقة تتصل اتصال مباشر باللوحة الأم وتمكن المستخدم من إضافة بعض المزايا والخصائص الجديدة إلى جهاز الحاسب</a:t>
            </a:r>
          </a:p>
          <a:p>
            <a:r>
              <a:rPr lang="ar-SA" sz="2800" dirty="0" smtClean="0"/>
              <a:t>مثل : الفيديو(يمكن من توصيل الكامير أو جهاز الفديو ) , الصوت ( يمكن من توصيل المايكروفون او السماعات ) , المودم (يمكن من توصيل خط الهاتف لتوصيل الانتر نت).</a:t>
            </a:r>
          </a:p>
          <a:p>
            <a:endParaRPr lang="ar-SA" sz="2800" dirty="0"/>
          </a:p>
        </p:txBody>
      </p:sp>
      <p:pic>
        <p:nvPicPr>
          <p:cNvPr id="4" name="Picture 3" descr="sbliv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1143000"/>
          </a:xfrm>
        </p:spPr>
        <p:txBody>
          <a:bodyPr/>
          <a:lstStyle/>
          <a:p>
            <a:pPr algn="r"/>
            <a:r>
              <a:rPr lang="ar-SA" sz="4000" dirty="0" smtClean="0"/>
              <a:t>محركات </a:t>
            </a:r>
            <a:r>
              <a:rPr lang="ar-SA" sz="4000" dirty="0"/>
              <a:t>الأقراص (</a:t>
            </a:r>
            <a:r>
              <a:rPr lang="en-US" sz="4000" dirty="0" smtClean="0"/>
              <a:t>Drivers</a:t>
            </a:r>
            <a:r>
              <a:rPr lang="ar-SA" sz="4000" dirty="0" smtClean="0"/>
              <a:t> )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34480"/>
            <a:ext cx="7467600" cy="3268960"/>
          </a:xfrm>
        </p:spPr>
        <p:txBody>
          <a:bodyPr/>
          <a:lstStyle/>
          <a:p>
            <a:pPr marL="632460" indent="-514350" algn="r" rtl="1"/>
            <a:r>
              <a:rPr lang="ar-SA" sz="2000" b="1" u="sng" dirty="0" smtClean="0">
                <a:solidFill>
                  <a:schemeClr val="accent1"/>
                </a:solidFill>
              </a:rPr>
              <a:t>محركات الأقراص بأنواعها (الصلبة والمضغوطة والمرنة: </a:t>
            </a:r>
          </a:p>
          <a:p>
            <a:pPr marL="632460" indent="-514350" algn="just" rtl="1"/>
            <a:r>
              <a:rPr lang="ar-SA" sz="2800" dirty="0" smtClean="0"/>
              <a:t>عبارة عن مكون مادي يستخدم لقراءة محتويات الأقراص أو الكتابة عليها، وتظهر فتحته الخاصة بإدخال القرص في واجهة الصندوق الخارجي للحاسب.</a:t>
            </a:r>
          </a:p>
          <a:p>
            <a:pPr algn="r" rtl="1"/>
            <a:endParaRPr lang="ar-SA" sz="2000" dirty="0"/>
          </a:p>
        </p:txBody>
      </p:sp>
      <p:pic>
        <p:nvPicPr>
          <p:cNvPr id="128004" name="Picture 4" descr="File:Asus CD-ROM 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908724" cy="1988840"/>
          </a:xfrm>
          <a:prstGeom prst="rect">
            <a:avLst/>
          </a:prstGeom>
          <a:noFill/>
        </p:spPr>
      </p:pic>
      <p:pic>
        <p:nvPicPr>
          <p:cNvPr id="128008" name="Picture 8" descr="File:Floppy Disk Drives 8 5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0750"/>
            <a:ext cx="3719886" cy="2483024"/>
          </a:xfrm>
          <a:prstGeom prst="rect">
            <a:avLst/>
          </a:prstGeom>
          <a:noFill/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347368" y="3260711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CD/DVD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0800000" flipV="1">
            <a:off x="2483768" y="5085184"/>
            <a:ext cx="1727200" cy="1296144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Floppy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1"/>
          <p:cNvSpPr>
            <a:spLocks noGrp="1"/>
          </p:cNvSpPr>
          <p:nvPr>
            <p:ph idx="4294967295"/>
          </p:nvPr>
        </p:nvSpPr>
        <p:spPr>
          <a:xfrm>
            <a:off x="944563" y="1700213"/>
            <a:ext cx="8199437" cy="1477962"/>
          </a:xfrm>
        </p:spPr>
        <p:txBody>
          <a:bodyPr>
            <a:normAutofit/>
          </a:bodyPr>
          <a:lstStyle/>
          <a:p>
            <a:r>
              <a:rPr lang="ar-SA" sz="2800" dirty="0"/>
              <a:t>هي عبارة عن محول كهربائي لتزويد الكمبيوتر ومكوناته المادية بالطاقة الكهربائية اللازمة وتنظيمها </a:t>
            </a:r>
            <a:r>
              <a:rPr lang="ar-SA" sz="2800" dirty="0" smtClean="0"/>
              <a:t>.</a:t>
            </a:r>
            <a:endParaRPr lang="en-US" sz="2800" dirty="0"/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483975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 eaLnBrk="0" hangingPunct="0">
              <a:defRPr/>
            </a:pPr>
            <a:r>
              <a:rPr lang="en-US" sz="3600" b="1" i="1" dirty="0" smtClean="0">
                <a:solidFill>
                  <a:schemeClr val="accent2"/>
                </a:solidFill>
              </a:rPr>
              <a:t>Power </a:t>
            </a:r>
            <a:r>
              <a:rPr lang="en-US" sz="3600" b="1" i="1" dirty="0">
                <a:solidFill>
                  <a:schemeClr val="accent2"/>
                </a:solidFill>
              </a:rPr>
              <a:t>Supply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وحدة الطاقة  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ctr" rtl="0" eaLnBrk="0" hangingPunct="0">
              <a:defRPr/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6" name="Picture 5" descr="power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284984"/>
            <a:ext cx="3816350" cy="324008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19572739">
            <a:off x="2343466" y="4520742"/>
            <a:ext cx="1981200" cy="158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1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791200" cy="5105400"/>
          </a:xfrm>
        </p:spPr>
        <p:txBody>
          <a:bodyPr/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جميع إجزاء الحاسب الاساسية تجمع في صندوق يضم :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اللوحة الأم و ما تحتويه من أجزاء (بطاقات التوسعة, ثقوب بطاقات التوسعة , الذاكرة , وحدة المعالجة).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القرص الصلب.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محرك الاقراص المرنة , والمدمجة 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مزود الطاقة</a:t>
            </a:r>
          </a:p>
        </p:txBody>
      </p:sp>
      <p:pic>
        <p:nvPicPr>
          <p:cNvPr id="56325" name="Picture 5" descr="computer case"/>
          <p:cNvPicPr>
            <a:picLocks noChangeAspect="1" noChangeArrowheads="1"/>
          </p:cNvPicPr>
          <p:nvPr/>
        </p:nvPicPr>
        <p:blipFill>
          <a:blip r:embed="rId2" cstate="print"/>
          <a:srcRect l="37338"/>
          <a:stretch>
            <a:fillRect/>
          </a:stretch>
        </p:blipFill>
        <p:spPr bwMode="auto">
          <a:xfrm>
            <a:off x="48880" y="2636912"/>
            <a:ext cx="34115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457200" y="3138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الشكل الخارجي للحاسب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(صندوق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الجهاز)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928</TotalTime>
  <Words>318</Words>
  <Application>Microsoft Office PowerPoint</Application>
  <PresentationFormat>Affichage à l'écran (4:3)</PresentationFormat>
  <Paragraphs>55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Diapositive 1</vt:lpstr>
      <vt:lpstr>اللوحة الأم (Motherboard)</vt:lpstr>
      <vt:lpstr>Diapositive 3</vt:lpstr>
      <vt:lpstr>المنافذ- صور توضيحية</vt:lpstr>
      <vt:lpstr>تابع المنافذ- صور توضيحية</vt:lpstr>
      <vt:lpstr> بطاقات التوسعة expansion card)  )</vt:lpstr>
      <vt:lpstr>محركات الأقراص (Drivers )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delah</cp:lastModifiedBy>
  <cp:revision>84</cp:revision>
  <dcterms:created xsi:type="dcterms:W3CDTF">2011-12-10T18:33:21Z</dcterms:created>
  <dcterms:modified xsi:type="dcterms:W3CDTF">2023-12-10T16:05:38Z</dcterms:modified>
</cp:coreProperties>
</file>