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6" Type="http://schemas.openxmlformats.org/officeDocument/2006/relationships/tableStyles" Target="tableStyles.xml"/><Relationship Id="rId5" Type="http://schemas.openxmlformats.org/officeDocument/2006/relationships/viewProps" Target="viewProps.xml"/><Relationship Id="rId4" Type="http://schemas.openxmlformats.org/officeDocument/2006/relationships/presProps" Target="presProps.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hasCustomPrompt="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hasCustomPrompt="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endParaRPr lang="fr-FR" smtClean="0"/>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hasCustomPrompt="1"/>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endParaRPr lang="fr-FR" smtClean="0"/>
          </a:p>
        </p:txBody>
      </p:sp>
      <p:sp>
        <p:nvSpPr>
          <p:cNvPr id="3" name="Text Placeholder 2"/>
          <p:cNvSpPr>
            <a:spLocks noGrp="1"/>
          </p:cNvSpPr>
          <p:nvPr>
            <p:ph type="body" idx="1" hasCustomPrompt="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endParaRPr lang="fr-FR" smtClean="0"/>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endParaRPr lang="fr-FR" smtClean="0"/>
          </a:p>
        </p:txBody>
      </p:sp>
      <p:sp>
        <p:nvSpPr>
          <p:cNvPr id="5" name="Date Placeholder 4"/>
          <p:cNvSpPr>
            <a:spLocks noGrp="1"/>
          </p:cNvSpPr>
          <p:nvPr>
            <p:ph type="dt" sz="half" idx="10"/>
          </p:nvPr>
        </p:nvSpPr>
        <p:spPr/>
        <p:txBody>
          <a:bodyPr/>
          <a:lstStyle/>
          <a:p>
            <a:fld id="{B61BEF0D-F0BB-DE4B-95CE-6DB70DBA956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hasCustomPrompt="1"/>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endParaRPr lang="fr-FR" smtClean="0"/>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endParaRPr lang="fr-FR" smtClean="0"/>
          </a:p>
        </p:txBody>
      </p:sp>
      <p:sp>
        <p:nvSpPr>
          <p:cNvPr id="5" name="Date Placeholder 4"/>
          <p:cNvSpPr>
            <a:spLocks noGrp="1"/>
          </p:cNvSpPr>
          <p:nvPr>
            <p:ph type="dt" sz="half" idx="10"/>
          </p:nvPr>
        </p:nvSpPr>
        <p:spPr/>
        <p:txBody>
          <a:bodyPr/>
          <a:lstStyle/>
          <a:p>
            <a:fld id="{B61BEF0D-F0BB-DE4B-95CE-6DB70DBA956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hasCustomPrompt="1"/>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endParaRPr lang="fr-FR" smtClean="0"/>
          </a:p>
        </p:txBody>
      </p:sp>
      <p:sp>
        <p:nvSpPr>
          <p:cNvPr id="4" name="Text Placeholder 3"/>
          <p:cNvSpPr>
            <a:spLocks noGrp="1"/>
          </p:cNvSpPr>
          <p:nvPr>
            <p:ph type="body" sz="half" idx="2" hasCustomPrompt="1"/>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endParaRPr lang="fr-FR" smtClean="0"/>
          </a:p>
        </p:txBody>
      </p:sp>
      <p:sp>
        <p:nvSpPr>
          <p:cNvPr id="5" name="Date Placeholder 4"/>
          <p:cNvSpPr>
            <a:spLocks noGrp="1"/>
          </p:cNvSpPr>
          <p:nvPr>
            <p:ph type="dt" sz="half" idx="10"/>
          </p:nvPr>
        </p:nvSpPr>
        <p:spPr/>
        <p:txBody>
          <a:bodyPr/>
          <a:lstStyle/>
          <a:p>
            <a:fld id="{B61BEF0D-F0BB-DE4B-95CE-6DB70DBA956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hasCustomPrompt="1"/>
          </p:nvPr>
        </p:nvSpPr>
        <p:spPr/>
        <p:txBody>
          <a:bodyPr vert="eaVert" anchor="t"/>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9333C77-0158-454C-844F-B7AB9BD7DAD4}" type="slidenum">
              <a:rPr lang="en-US" smtClean="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hasCustomPrompt="1"/>
          </p:nvPr>
        </p:nvSpPr>
        <p:spPr>
          <a:xfrm>
            <a:off x="2589212" y="627405"/>
            <a:ext cx="6477000" cy="5283817"/>
          </a:xfrm>
        </p:spPr>
        <p:txBody>
          <a:bodyPr vert="eaVert"/>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hasCustomPrompt="1"/>
          </p:nvPr>
        </p:nvSpPr>
        <p:spPr>
          <a:xfrm>
            <a:off x="2589212" y="2133600"/>
            <a:ext cx="8915400" cy="3777622"/>
          </a:xfrm>
        </p:spPr>
        <p:txBody>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hasCustomPrompt="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endParaRPr lang="fr-FR" smtClean="0"/>
          </a:p>
        </p:txBody>
      </p:sp>
      <p:sp>
        <p:nvSpPr>
          <p:cNvPr id="4" name="Date Placeholder 3"/>
          <p:cNvSpPr>
            <a:spLocks noGrp="1"/>
          </p:cNvSpPr>
          <p:nvPr>
            <p:ph type="dt" sz="half" idx="10"/>
          </p:nvPr>
        </p:nvSpPr>
        <p:spPr/>
        <p:txBody>
          <a:bodyPr/>
          <a:lstStyle/>
          <a:p>
            <a:fld id="{B61BEF0D-F0BB-DE4B-95CE-6DB70DBA9567}" type="datetimeFigureOut">
              <a:rPr lang="en-US" smtClean="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hasCustomPrompt="1"/>
          </p:nvPr>
        </p:nvSpPr>
        <p:spPr>
          <a:xfrm>
            <a:off x="2589212" y="2133600"/>
            <a:ext cx="4313864" cy="3777622"/>
          </a:xfrm>
        </p:spPr>
        <p:txBody>
          <a:bodyPr>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Content Placeholder 3"/>
          <p:cNvSpPr>
            <a:spLocks noGrp="1"/>
          </p:cNvSpPr>
          <p:nvPr>
            <p:ph sz="half" idx="2" hasCustomPrompt="1"/>
          </p:nvPr>
        </p:nvSpPr>
        <p:spPr>
          <a:xfrm>
            <a:off x="7190747" y="2126222"/>
            <a:ext cx="4313864" cy="3777622"/>
          </a:xfrm>
        </p:spPr>
        <p:txBody>
          <a:bodyPr>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FF9F0C5-380F-41C2-899A-BAC0F0927E16}" type="slidenum">
              <a:rPr lang="en-US" smtClean="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hasCustomPrompt="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endParaRPr lang="fr-FR" smtClean="0"/>
          </a:p>
        </p:txBody>
      </p:sp>
      <p:sp>
        <p:nvSpPr>
          <p:cNvPr id="4" name="Content Placeholder 3"/>
          <p:cNvSpPr>
            <a:spLocks noGrp="1"/>
          </p:cNvSpPr>
          <p:nvPr>
            <p:ph sz="half" idx="2" hasCustomPrompt="1"/>
          </p:nvPr>
        </p:nvSpPr>
        <p:spPr>
          <a:xfrm>
            <a:off x="2589212" y="2548966"/>
            <a:ext cx="4342893" cy="3354060"/>
          </a:xfrm>
        </p:spPr>
        <p:txBody>
          <a:bodyPr>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5" name="Text Placeholder 4"/>
          <p:cNvSpPr>
            <a:spLocks noGrp="1"/>
          </p:cNvSpPr>
          <p:nvPr>
            <p:ph type="body" sz="quarter" idx="3" hasCustomPrompt="1"/>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endParaRPr lang="fr-FR" smtClean="0"/>
          </a:p>
        </p:txBody>
      </p:sp>
      <p:sp>
        <p:nvSpPr>
          <p:cNvPr id="6" name="Content Placeholder 5"/>
          <p:cNvSpPr>
            <a:spLocks noGrp="1"/>
          </p:cNvSpPr>
          <p:nvPr>
            <p:ph sz="quarter" idx="4" hasCustomPrompt="1"/>
          </p:nvPr>
        </p:nvSpPr>
        <p:spPr>
          <a:xfrm>
            <a:off x="7166957" y="2545738"/>
            <a:ext cx="4338674" cy="3354060"/>
          </a:xfrm>
        </p:spPr>
        <p:txBody>
          <a:bodyPr>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smtClean="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smtClean="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hasCustomPrompt="1"/>
          </p:nvPr>
        </p:nvSpPr>
        <p:spPr>
          <a:xfrm>
            <a:off x="6323012" y="446088"/>
            <a:ext cx="5181600" cy="5414963"/>
          </a:xfrm>
        </p:spPr>
        <p:txBody>
          <a:bodyPr anchor="ctr">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Text Placeholder 3"/>
          <p:cNvSpPr>
            <a:spLocks noGrp="1"/>
          </p:cNvSpPr>
          <p:nvPr>
            <p:ph type="body" sz="half" idx="2" hasCustomPrompt="1"/>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endParaRPr lang="fr-FR" smtClean="0"/>
          </a:p>
        </p:txBody>
      </p:sp>
      <p:sp>
        <p:nvSpPr>
          <p:cNvPr id="5" name="Date Placeholder 4"/>
          <p:cNvSpPr>
            <a:spLocks noGrp="1"/>
          </p:cNvSpPr>
          <p:nvPr>
            <p:ph type="dt" sz="half" idx="10"/>
          </p:nvPr>
        </p:nvSpPr>
        <p:spPr/>
        <p:txBody>
          <a:bodyPr/>
          <a:lstStyle/>
          <a:p>
            <a:fld id="{42A54C80-263E-416B-A8E0-580EDEADCBDC}"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19954A3-9DFD-4C44-94BA-B95130A3BA1C}" type="slidenum">
              <a:rPr lang="en-US" smtClean="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hasCustomPrompt="1"/>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endParaRPr lang="fr-FR" smtClean="0"/>
          </a:p>
        </p:txBody>
      </p:sp>
      <p:sp>
        <p:nvSpPr>
          <p:cNvPr id="5" name="Date Placeholder 4"/>
          <p:cNvSpPr>
            <a:spLocks noGrp="1"/>
          </p:cNvSpPr>
          <p:nvPr>
            <p:ph type="dt" sz="half" idx="10"/>
          </p:nvPr>
        </p:nvSpPr>
        <p:spPr/>
        <p:txBody>
          <a:bodyPr/>
          <a:lstStyle/>
          <a:p>
            <a:fld id="{B61BEF0D-F0BB-DE4B-95CE-6DB70DBA9567}" type="datetimeFigureOut">
              <a:rPr lang="en-US" smtClean="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smtClean="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7" Type="http://schemas.openxmlformats.org/officeDocument/2006/relationships/theme" Target="../theme/theme1.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endParaRPr lang="fr-FR" smtClean="0"/>
          </a:p>
          <a:p>
            <a:pPr lvl="1"/>
            <a:r>
              <a:rPr lang="fr-FR" smtClean="0"/>
              <a:t>Deuxième niveau</a:t>
            </a:r>
            <a:endParaRPr lang="fr-FR" smtClean="0"/>
          </a:p>
          <a:p>
            <a:pPr lvl="2"/>
            <a:r>
              <a:rPr lang="fr-FR" smtClean="0"/>
              <a:t>Troisième niveau</a:t>
            </a:r>
            <a:endParaRPr lang="fr-FR" smtClean="0"/>
          </a:p>
          <a:p>
            <a:pPr lvl="3"/>
            <a:r>
              <a:rPr lang="fr-FR" smtClean="0"/>
              <a:t>Quatrième niveau</a:t>
            </a:r>
            <a:endParaRPr lang="fr-FR" smtClean="0"/>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au 12"/>
          <p:cNvGraphicFramePr>
            <a:graphicFrameLocks noGrp="1"/>
          </p:cNvGraphicFramePr>
          <p:nvPr/>
        </p:nvGraphicFramePr>
        <p:xfrm>
          <a:off x="1878965" y="0"/>
          <a:ext cx="10312400" cy="11882755"/>
        </p:xfrm>
        <a:graphic>
          <a:graphicData uri="http://schemas.openxmlformats.org/drawingml/2006/table">
            <a:tbl>
              <a:tblPr firstRow="1" bandRow="1">
                <a:tableStyleId>{5C22544A-7EE6-4342-B048-85BDC9FD1C3A}</a:tableStyleId>
              </a:tblPr>
              <a:tblGrid>
                <a:gridCol w="10312400"/>
              </a:tblGrid>
              <a:tr h="1061085">
                <a:tc>
                  <a:txBody>
                    <a:bodyPr/>
                    <a:lstStyle/>
                    <a:p>
                      <a:pPr algn="ctr" rtl="1"/>
                      <a:r>
                        <a:rPr lang="ar-DZ" sz="4400" dirty="0" smtClean="0">
                          <a:solidFill>
                            <a:schemeClr val="tx1"/>
                          </a:solidFill>
                          <a:latin typeface="Arabic Typesetting" panose="03020402040406030203" pitchFamily="66" charset="-78"/>
                          <a:cs typeface="Arabic Typesetting" panose="03020402040406030203" pitchFamily="66" charset="-78"/>
                        </a:rPr>
                        <a:t>خاتمة</a:t>
                      </a:r>
                      <a:endParaRPr lang="fr-FR" sz="4400" dirty="0">
                        <a:solidFill>
                          <a:schemeClr val="tx1"/>
                        </a:solidFill>
                        <a:latin typeface="Arabic Typesetting" panose="03020402040406030203" pitchFamily="66" charset="-78"/>
                        <a:cs typeface="Arabic Typesetting" panose="03020402040406030203" pitchFamily="66" charset="-78"/>
                      </a:endParaRPr>
                    </a:p>
                  </a:txBody>
                  <a:tcPr/>
                </a:tc>
              </a:tr>
              <a:tr h="10821670">
                <a:tc>
                  <a:txBody>
                    <a:bodyPr/>
                    <a:lstStyle/>
                    <a:p>
                      <a:pPr algn="ctr"/>
                      <a:r>
                        <a:rPr lang="ar-DZ" altLang="ar-DZ" sz="2800" b="0" baseline="0" dirty="0" smtClean="0">
                          <a:latin typeface="Arabic Typesetting" panose="03020402040406030203" pitchFamily="66" charset="-78"/>
                          <a:cs typeface="Arabic Typesetting" panose="03020402040406030203" pitchFamily="66" charset="-78"/>
                          <a:sym typeface="+mn-ea"/>
                        </a:rPr>
                        <a:t> من خلال دراستنا لنظام المركزية واللامركزية الإدارية بشئ من التفصيل بدءا بتعريف النظامين وتبيان أسسهما وتقديراتهما ومظاهر تجسيدهما في الجزائر توصلنا إلى ما يلي:</a:t>
                      </a:r>
                      <a:endParaRPr lang="ar-DZ" altLang="ar-DZ" sz="2800" b="0" baseline="0" dirty="0" smtClean="0">
                        <a:latin typeface="Arabic Typesetting" panose="03020402040406030203" pitchFamily="66" charset="-78"/>
                        <a:cs typeface="Arabic Typesetting" panose="03020402040406030203" pitchFamily="66" charset="-78"/>
                        <a:sym typeface="+mn-ea"/>
                      </a:endParaRPr>
                    </a:p>
                    <a:p>
                      <a:pPr algn="ctr"/>
                      <a:r>
                        <a:rPr lang="ar-DZ" altLang="ar-DZ" sz="2800" b="0" baseline="0" dirty="0" smtClean="0">
                          <a:latin typeface="Arabic Typesetting" panose="03020402040406030203" pitchFamily="66" charset="-78"/>
                          <a:cs typeface="Arabic Typesetting" panose="03020402040406030203" pitchFamily="66" charset="-78"/>
                          <a:sym typeface="+mn-ea"/>
                        </a:rPr>
                        <a:t>. في الوقت الحالي أصبح من المستحيل وجود نظام يأخذ بأسلوب المركزية على إطلاقه دون أسلوب اللامركزية أو الأخذ بأسلوب اللامركزية على إطلاقه دون أسلوب المركزية الإدارية، بل الأخذ بالنظامين معا وهو ما تبنته الجزائر بعد الأخذ بمزايا كل نظام.</a:t>
                      </a:r>
                      <a:endParaRPr lang="ar-DZ" altLang="ar-DZ" sz="2800" b="0" baseline="0" dirty="0" smtClean="0">
                        <a:latin typeface="Arabic Typesetting" panose="03020402040406030203" pitchFamily="66" charset="-78"/>
                        <a:cs typeface="Arabic Typesetting" panose="03020402040406030203" pitchFamily="66" charset="-78"/>
                        <a:sym typeface="+mn-ea"/>
                      </a:endParaRPr>
                    </a:p>
                    <a:p>
                      <a:pPr algn="ctr"/>
                      <a:r>
                        <a:rPr lang="ar-DZ" altLang="ar-DZ" sz="2800" b="0" baseline="0" dirty="0" smtClean="0">
                          <a:latin typeface="Arabic Typesetting" panose="03020402040406030203" pitchFamily="66" charset="-78"/>
                          <a:cs typeface="Arabic Typesetting" panose="03020402040406030203" pitchFamily="66" charset="-78"/>
                          <a:sym typeface="+mn-ea"/>
                        </a:rPr>
                        <a:t>. إن نظام اللامركزية الإدارية المجسد في الجزائر في شكله الحالي والذي تم إقتباسه فقد أفقد المعنى الحقيقي للتنظيم الإداري القائم على توزيع الوظيفة الإدارية بين الدولة والجماعات الإقليمية في إدارة الشأن المحلي وتحقيق التنمية المحلية المستدامة.</a:t>
                      </a:r>
                      <a:endParaRPr lang="ar-DZ" altLang="ar-DZ" sz="2800" b="0" baseline="0" dirty="0" smtClean="0">
                        <a:latin typeface="Arabic Typesetting" panose="03020402040406030203" pitchFamily="66" charset="-78"/>
                        <a:cs typeface="Arabic Typesetting" panose="03020402040406030203" pitchFamily="66" charset="-78"/>
                        <a:sym typeface="+mn-ea"/>
                      </a:endParaRPr>
                    </a:p>
                    <a:p>
                      <a:pPr algn="ctr"/>
                      <a:r>
                        <a:rPr lang="ar-DZ" altLang="ar-DZ" sz="2800" b="0" baseline="0" dirty="0" smtClean="0">
                          <a:latin typeface="Arabic Typesetting" panose="03020402040406030203" pitchFamily="66" charset="-78"/>
                          <a:cs typeface="Arabic Typesetting" panose="03020402040406030203" pitchFamily="66" charset="-78"/>
                          <a:sym typeface="+mn-ea"/>
                        </a:rPr>
                        <a:t>إلى جانب ذلك عدم وجود التجانس بين النصوص القانونية والتنظيمية المتعلقة بالتنظيم الإداري والواقع العملي.</a:t>
                      </a:r>
                      <a:endParaRPr lang="ar-DZ" altLang="ar-DZ" sz="2800" b="0" baseline="0" dirty="0" smtClean="0">
                        <a:latin typeface="Arabic Typesetting" panose="03020402040406030203" pitchFamily="66" charset="-78"/>
                        <a:cs typeface="Arabic Typesetting" panose="03020402040406030203" pitchFamily="66" charset="-78"/>
                        <a:sym typeface="+mn-ea"/>
                      </a:endParaRPr>
                    </a:p>
                    <a:p>
                      <a:pPr algn="ctr"/>
                      <a:r>
                        <a:rPr lang="ar-DZ" altLang="ar-DZ" sz="2800" b="0" baseline="0" dirty="0" smtClean="0">
                          <a:latin typeface="Arabic Typesetting" panose="03020402040406030203" pitchFamily="66" charset="-78"/>
                          <a:cs typeface="Arabic Typesetting" panose="03020402040406030203" pitchFamily="66" charset="-78"/>
                          <a:sym typeface="+mn-ea"/>
                        </a:rPr>
                        <a:t>إلى جانب هاته النتائج إهتدنا في الأخير إلى ذكر بعض التوصيات:</a:t>
                      </a:r>
                      <a:endParaRPr lang="ar-DZ" altLang="ar-DZ" sz="2800" b="0" baseline="0" dirty="0" smtClean="0">
                        <a:latin typeface="Arabic Typesetting" panose="03020402040406030203" pitchFamily="66" charset="-78"/>
                        <a:cs typeface="Arabic Typesetting" panose="03020402040406030203" pitchFamily="66" charset="-78"/>
                        <a:sym typeface="+mn-ea"/>
                      </a:endParaRPr>
                    </a:p>
                    <a:p>
                      <a:pPr algn="ctr"/>
                      <a:r>
                        <a:rPr lang="ar-DZ" altLang="ar-DZ" sz="2800" b="0" baseline="0" dirty="0" smtClean="0">
                          <a:latin typeface="Arabic Typesetting" panose="03020402040406030203" pitchFamily="66" charset="-78"/>
                          <a:cs typeface="Arabic Typesetting" panose="03020402040406030203" pitchFamily="66" charset="-78"/>
                          <a:sym typeface="+mn-ea"/>
                        </a:rPr>
                        <a:t>. بغرض الجمع بين النظام المركزي والنظام اللامركزي وتطبيقه في الجزائر بمعناه الحقيقي لابد من إحداث وإبداع التقنيات الميدانية لذلك.</a:t>
                      </a:r>
                      <a:endParaRPr lang="ar-DZ" altLang="ar-DZ" sz="2800" b="0" baseline="0" dirty="0" smtClean="0">
                        <a:latin typeface="Arabic Typesetting" panose="03020402040406030203" pitchFamily="66" charset="-78"/>
                        <a:cs typeface="Arabic Typesetting" panose="03020402040406030203" pitchFamily="66" charset="-78"/>
                        <a:sym typeface="+mn-ea"/>
                      </a:endParaRPr>
                    </a:p>
                    <a:p>
                      <a:pPr algn="ctr"/>
                      <a:r>
                        <a:rPr lang="ar-DZ" altLang="ar-DZ" sz="2800" b="0" baseline="0" dirty="0" smtClean="0">
                          <a:latin typeface="Arabic Typesetting" panose="03020402040406030203" pitchFamily="66" charset="-78"/>
                          <a:cs typeface="Arabic Typesetting" panose="03020402040406030203" pitchFamily="66" charset="-78"/>
                          <a:sym typeface="+mn-ea"/>
                        </a:rPr>
                        <a:t>. الإهتمام بالدورات التكوينية للموظفين والمنتخبين للإرتقاء بالمهام المنوطة بهم.</a:t>
                      </a:r>
                      <a:endParaRPr lang="ar-DZ" altLang="ar-DZ" sz="2800" b="0" baseline="0" dirty="0" smtClean="0">
                        <a:latin typeface="Arabic Typesetting" panose="03020402040406030203" pitchFamily="66" charset="-78"/>
                        <a:cs typeface="Arabic Typesetting" panose="03020402040406030203" pitchFamily="66" charset="-78"/>
                        <a:sym typeface="+mn-ea"/>
                      </a:endParaRPr>
                    </a:p>
                    <a:p>
                      <a:pPr algn="ctr"/>
                      <a:r>
                        <a:rPr lang="ar-DZ" altLang="ar-DZ" sz="2800" b="0" baseline="0" dirty="0" smtClean="0">
                          <a:latin typeface="Arabic Typesetting" panose="03020402040406030203" pitchFamily="66" charset="-78"/>
                          <a:cs typeface="Arabic Typesetting" panose="03020402040406030203" pitchFamily="66" charset="-78"/>
                          <a:sym typeface="+mn-ea"/>
                        </a:rPr>
                        <a:t>.  إعادة النظر في النصوص القانونية المنظمة للجماعات الإقليمية من أجل إرساء نظام لامركزي فعال يدعم إستقلال البلديات في تسيير شؤونها، وكذا إعادة توزيع الوظائف على مستوى الولاية إذ يحتفظ الوالي بإختصاصاته كممثل للدولة وتمكين الهيئة التدوالية ورئيسها في الولاية بإنجاز المهام المرتبط بالشأن المحلي.</a:t>
                      </a:r>
                      <a:endParaRPr lang="ar-DZ" altLang="ar-DZ" sz="2800" b="0" baseline="0" dirty="0" smtClean="0">
                        <a:latin typeface="Arabic Typesetting" panose="03020402040406030203" pitchFamily="66" charset="-78"/>
                        <a:cs typeface="Arabic Typesetting" panose="03020402040406030203" pitchFamily="66" charset="-78"/>
                        <a:sym typeface="+mn-ea"/>
                      </a:endParaRPr>
                    </a:p>
                    <a:p>
                      <a:pPr algn="ctr"/>
                      <a:r>
                        <a:rPr lang="ar-DZ" altLang="ar-DZ" sz="2800" b="0" baseline="0" dirty="0" smtClean="0">
                          <a:latin typeface="Arabic Typesetting" panose="03020402040406030203" pitchFamily="66" charset="-78"/>
                          <a:cs typeface="Arabic Typesetting" panose="03020402040406030203" pitchFamily="66" charset="-78"/>
                          <a:sym typeface="+mn-ea"/>
                        </a:rPr>
                        <a:t>.  التخفيف من حدة الوصاية المفروضة على المجالس الشعبية البلدية والولائية، والتوجه نحو جعلها قضائية</a:t>
                      </a:r>
                      <a:endParaRPr lang="ar-DZ" altLang="ar-DZ" sz="2800" b="0" baseline="0" dirty="0" smtClean="0">
                        <a:latin typeface="Arabic Typesetting" panose="03020402040406030203" pitchFamily="66" charset="-78"/>
                        <a:cs typeface="Arabic Typesetting" panose="03020402040406030203" pitchFamily="66" charset="-78"/>
                        <a:sym typeface="+mn-ea"/>
                      </a:endParaRPr>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1402</Words>
  <Application>WPS Presentation</Application>
  <PresentationFormat>Grand écran</PresentationFormat>
  <Paragraphs>12</Paragraphs>
  <Slides>1</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vt:i4>
      </vt:variant>
    </vt:vector>
  </HeadingPairs>
  <TitlesOfParts>
    <vt:vector size="12" baseType="lpstr">
      <vt:lpstr>Arial</vt:lpstr>
      <vt:lpstr>SimSun</vt:lpstr>
      <vt:lpstr>Wingdings</vt:lpstr>
      <vt:lpstr>Wingdings 3</vt:lpstr>
      <vt:lpstr>Arial</vt:lpstr>
      <vt:lpstr>Arabic Typesetting</vt:lpstr>
      <vt:lpstr>Microsoft YaHei</vt:lpstr>
      <vt:lpstr>Arial Unicode MS</vt:lpstr>
      <vt:lpstr>Century Gothic</vt:lpstr>
      <vt:lpstr>Calibri</vt:lpstr>
      <vt:lpstr>Brin</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كلية العلوم الاقتصادية والتجارية وعلوم التسيير</dc:title>
  <dc:creator>Mon PC</dc:creator>
  <cp:lastModifiedBy>MASTER</cp:lastModifiedBy>
  <cp:revision>22</cp:revision>
  <dcterms:created xsi:type="dcterms:W3CDTF">2020-05-23T21:28:00Z</dcterms:created>
  <dcterms:modified xsi:type="dcterms:W3CDTF">2023-12-05T17:28:35Z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3428ADA9D3D241D090DC856EE16B0986_12</vt:lpwstr>
  </property>
  <property fmtid="{D5CDD505-2E9C-101B-9397-08002B2CF9AE}" pid="3" name="KSOProductBuildVer">
    <vt:lpwstr>1036-12.2.0.13306</vt:lpwstr>
  </property>
</Properties>
</file>