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2" r:id="rId7"/>
    <p:sldId id="263" r:id="rId8"/>
    <p:sldId id="266" r:id="rId9"/>
    <p:sldId id="261" r:id="rId10"/>
    <p:sldId id="268" r:id="rId11"/>
    <p:sldId id="269" r:id="rId12"/>
    <p:sldId id="270" r:id="rId13"/>
    <p:sldId id="264" r:id="rId14"/>
    <p:sldId id="265" r:id="rId15"/>
    <p:sldId id="267" r:id="rId16"/>
    <p:sldId id="271" r:id="rId17"/>
    <p:sldId id="272" r:id="rId18"/>
    <p:sldId id="273" r:id="rId19"/>
    <p:sldId id="276"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7" autoAdjust="0"/>
    <p:restoredTop sz="92613" autoAdjust="0"/>
  </p:normalViewPr>
  <p:slideViewPr>
    <p:cSldViewPr snapToGrid="0">
      <p:cViewPr varScale="1">
        <p:scale>
          <a:sx n="67" d="100"/>
          <a:sy n="67" d="100"/>
        </p:scale>
        <p:origin x="79"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665E9E-8511-4DF3-8C78-719FF4119EB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0AC0B286-19B8-43AE-9328-ED19066A5974}">
      <dgm:prSet phldrT="[Text]" custT="1"/>
      <dgm:spPr/>
      <dgm:t>
        <a:bodyPr/>
        <a:lstStyle/>
        <a:p>
          <a:pPr algn="r" rtl="1"/>
          <a:r>
            <a:rPr lang="ar-DZ" sz="2000" dirty="0"/>
            <a:t>سياسة توظيف عادلة وشاملة :</a:t>
          </a:r>
          <a:endParaRPr lang="fr-FR" sz="2000" dirty="0"/>
        </a:p>
      </dgm:t>
    </dgm:pt>
    <dgm:pt modelId="{740313F5-10EF-474B-B27C-C9498E8E6632}" type="parTrans" cxnId="{8DC9D533-8D9B-411A-91E2-A1CF22FB9D6A}">
      <dgm:prSet/>
      <dgm:spPr/>
      <dgm:t>
        <a:bodyPr/>
        <a:lstStyle/>
        <a:p>
          <a:endParaRPr lang="fr-FR"/>
        </a:p>
      </dgm:t>
    </dgm:pt>
    <dgm:pt modelId="{2908277C-060D-440C-A7E9-78C01C4C62DC}" type="sibTrans" cxnId="{8DC9D533-8D9B-411A-91E2-A1CF22FB9D6A}">
      <dgm:prSet/>
      <dgm:spPr/>
      <dgm:t>
        <a:bodyPr/>
        <a:lstStyle/>
        <a:p>
          <a:endParaRPr lang="fr-FR"/>
        </a:p>
      </dgm:t>
    </dgm:pt>
    <dgm:pt modelId="{9DCA4F92-CA7A-4921-A412-78221D105160}">
      <dgm:prSet phldrT="[Text]" custT="1"/>
      <dgm:spPr/>
      <dgm:t>
        <a:bodyPr/>
        <a:lstStyle/>
        <a:p>
          <a:pPr algn="r" rtl="1"/>
          <a:r>
            <a:rPr lang="ar-DZ" sz="2000" dirty="0"/>
            <a:t>التوعية بالإختلاف الثقافي: </a:t>
          </a:r>
          <a:endParaRPr lang="fr-FR" sz="2000" dirty="0"/>
        </a:p>
      </dgm:t>
    </dgm:pt>
    <dgm:pt modelId="{147E64DF-846E-47AC-9302-096628922BDF}" type="parTrans" cxnId="{936DC332-6C71-4F3D-B309-1663D824DC5E}">
      <dgm:prSet/>
      <dgm:spPr/>
      <dgm:t>
        <a:bodyPr/>
        <a:lstStyle/>
        <a:p>
          <a:endParaRPr lang="fr-FR"/>
        </a:p>
      </dgm:t>
    </dgm:pt>
    <dgm:pt modelId="{315A0497-C056-4F2A-B6A5-AA08C82BAD75}" type="sibTrans" cxnId="{936DC332-6C71-4F3D-B309-1663D824DC5E}">
      <dgm:prSet/>
      <dgm:spPr/>
      <dgm:t>
        <a:bodyPr/>
        <a:lstStyle/>
        <a:p>
          <a:endParaRPr lang="fr-FR"/>
        </a:p>
      </dgm:t>
    </dgm:pt>
    <dgm:pt modelId="{2B7CCFA1-02E4-4CE9-AED6-3C19EB4407C8}">
      <dgm:prSet phldrT="[Text]" custT="1"/>
      <dgm:spPr/>
      <dgm:t>
        <a:bodyPr/>
        <a:lstStyle/>
        <a:p>
          <a:pPr algn="r" rtl="1"/>
          <a:r>
            <a:rPr lang="ar-DZ" sz="2000" dirty="0"/>
            <a:t>برامج تدريبية توعوية :</a:t>
          </a:r>
          <a:endParaRPr lang="fr-FR" sz="2000" dirty="0"/>
        </a:p>
      </dgm:t>
    </dgm:pt>
    <dgm:pt modelId="{A63C0CC9-361C-481B-99F5-199CBC620440}" type="parTrans" cxnId="{597A0781-E491-4E84-BBDA-5CADBD1A2519}">
      <dgm:prSet/>
      <dgm:spPr/>
      <dgm:t>
        <a:bodyPr/>
        <a:lstStyle/>
        <a:p>
          <a:endParaRPr lang="fr-FR"/>
        </a:p>
      </dgm:t>
    </dgm:pt>
    <dgm:pt modelId="{9234E825-3CDA-444C-BB58-6C205BD340FD}" type="sibTrans" cxnId="{597A0781-E491-4E84-BBDA-5CADBD1A2519}">
      <dgm:prSet/>
      <dgm:spPr/>
      <dgm:t>
        <a:bodyPr/>
        <a:lstStyle/>
        <a:p>
          <a:endParaRPr lang="fr-FR"/>
        </a:p>
      </dgm:t>
    </dgm:pt>
    <dgm:pt modelId="{21AB1250-3D81-4943-A160-959E17B06F05}">
      <dgm:prSet custT="1"/>
      <dgm:spPr/>
      <dgm:t>
        <a:bodyPr/>
        <a:lstStyle/>
        <a:p>
          <a:pPr rtl="1"/>
          <a:r>
            <a:rPr lang="ar-DZ" sz="1800" dirty="0"/>
            <a:t>وذلك من خلال الإعتماد على معايير موضوعية في عملية التوظيف لضمان تكافئ الفرص بين جميع المترشحين دون أي تمييز .</a:t>
          </a:r>
          <a:endParaRPr lang="fr-FR" sz="1800" dirty="0"/>
        </a:p>
      </dgm:t>
    </dgm:pt>
    <dgm:pt modelId="{E6DF8085-A961-4614-81D6-D21C89543B9E}" type="parTrans" cxnId="{8C1D48FC-EA36-437E-81CA-4541CAE72EE4}">
      <dgm:prSet/>
      <dgm:spPr/>
      <dgm:t>
        <a:bodyPr/>
        <a:lstStyle/>
        <a:p>
          <a:endParaRPr lang="fr-FR"/>
        </a:p>
      </dgm:t>
    </dgm:pt>
    <dgm:pt modelId="{A852D366-6395-4275-BCA8-718FE7BE9D3E}" type="sibTrans" cxnId="{8C1D48FC-EA36-437E-81CA-4541CAE72EE4}">
      <dgm:prSet/>
      <dgm:spPr/>
      <dgm:t>
        <a:bodyPr/>
        <a:lstStyle/>
        <a:p>
          <a:endParaRPr lang="fr-FR"/>
        </a:p>
      </dgm:t>
    </dgm:pt>
    <dgm:pt modelId="{26C04976-DE58-4188-B1E9-55583A7F53DA}">
      <dgm:prSet phldrT="[Text]" custT="1"/>
      <dgm:spPr/>
      <dgm:t>
        <a:bodyPr/>
        <a:lstStyle/>
        <a:p>
          <a:pPr algn="r" rtl="1"/>
          <a:r>
            <a:rPr lang="ar-DZ" sz="2000" dirty="0"/>
            <a:t>تنويع مصادر التوظيف :</a:t>
          </a:r>
          <a:endParaRPr lang="fr-FR" sz="2000" dirty="0"/>
        </a:p>
      </dgm:t>
    </dgm:pt>
    <dgm:pt modelId="{EA751F43-B5E4-48EA-AF87-14AB3E6A94B3}" type="sibTrans" cxnId="{0A64B528-FECE-456F-BEBA-81FEC7C0F492}">
      <dgm:prSet/>
      <dgm:spPr/>
      <dgm:t>
        <a:bodyPr/>
        <a:lstStyle/>
        <a:p>
          <a:endParaRPr lang="fr-FR"/>
        </a:p>
      </dgm:t>
    </dgm:pt>
    <dgm:pt modelId="{7517B7D8-6DDE-4A5C-9DB4-B7F4D57D656F}" type="parTrans" cxnId="{0A64B528-FECE-456F-BEBA-81FEC7C0F492}">
      <dgm:prSet/>
      <dgm:spPr/>
      <dgm:t>
        <a:bodyPr/>
        <a:lstStyle/>
        <a:p>
          <a:endParaRPr lang="fr-FR"/>
        </a:p>
      </dgm:t>
    </dgm:pt>
    <dgm:pt modelId="{2FC62706-4956-484A-93D3-D702FCA5804C}">
      <dgm:prSet custT="1"/>
      <dgm:spPr/>
      <dgm:t>
        <a:bodyPr/>
        <a:lstStyle/>
        <a:p>
          <a:pPr rtl="1"/>
          <a:r>
            <a:rPr lang="ar-DZ" sz="1800" dirty="0"/>
            <a:t>تهدف الإدارة إلى إستقطاب كفاءات من خلفيات مختلفة لخلق بيئة عمل متنوعة وغنية بالأفكار </a:t>
          </a:r>
          <a:endParaRPr lang="fr-FR" sz="1800" dirty="0"/>
        </a:p>
      </dgm:t>
    </dgm:pt>
    <dgm:pt modelId="{D1D13713-8EF5-4DCF-90EC-376A99FE35CB}" type="parTrans" cxnId="{F13A3ACB-E647-49EF-B68F-2FFE96E8EC2C}">
      <dgm:prSet/>
      <dgm:spPr/>
      <dgm:t>
        <a:bodyPr/>
        <a:lstStyle/>
        <a:p>
          <a:endParaRPr lang="fr-FR"/>
        </a:p>
      </dgm:t>
    </dgm:pt>
    <dgm:pt modelId="{4247B52C-C0EE-4694-86D4-F17F191634F1}" type="sibTrans" cxnId="{F13A3ACB-E647-49EF-B68F-2FFE96E8EC2C}">
      <dgm:prSet/>
      <dgm:spPr/>
      <dgm:t>
        <a:bodyPr/>
        <a:lstStyle/>
        <a:p>
          <a:endParaRPr lang="fr-FR"/>
        </a:p>
      </dgm:t>
    </dgm:pt>
    <dgm:pt modelId="{5E6F77C8-F798-457A-A5BA-563C7EC3C3FD}">
      <dgm:prSet custT="1"/>
      <dgm:spPr/>
      <dgm:t>
        <a:bodyPr/>
        <a:lstStyle/>
        <a:p>
          <a:pPr algn="r" rtl="1"/>
          <a:r>
            <a:rPr lang="ar-DZ" sz="1800" dirty="0"/>
            <a:t>عن طريق تنظيم دورات تدريبية لتعزيز قيم التسامح والتعاون ،وتنمية مهارات تواصل بين الثقافات </a:t>
          </a:r>
          <a:endParaRPr lang="fr-FR" sz="1800" dirty="0"/>
        </a:p>
      </dgm:t>
    </dgm:pt>
    <dgm:pt modelId="{66C6A9F4-85EC-4B67-AAC1-5649D3FCEA0D}" type="parTrans" cxnId="{845E1AAA-9534-4283-8CB0-95951CEC1C14}">
      <dgm:prSet/>
      <dgm:spPr/>
      <dgm:t>
        <a:bodyPr/>
        <a:lstStyle/>
        <a:p>
          <a:endParaRPr lang="fr-FR"/>
        </a:p>
      </dgm:t>
    </dgm:pt>
    <dgm:pt modelId="{8FF10471-8EDC-4A27-B4B1-1BA04A786297}" type="sibTrans" cxnId="{845E1AAA-9534-4283-8CB0-95951CEC1C14}">
      <dgm:prSet/>
      <dgm:spPr/>
      <dgm:t>
        <a:bodyPr/>
        <a:lstStyle/>
        <a:p>
          <a:endParaRPr lang="fr-FR"/>
        </a:p>
      </dgm:t>
    </dgm:pt>
    <dgm:pt modelId="{21544160-01F4-415E-811A-7E009FB6BBC5}">
      <dgm:prSet custT="1"/>
      <dgm:spPr/>
      <dgm:t>
        <a:bodyPr/>
        <a:lstStyle/>
        <a:p>
          <a:pPr rtl="1"/>
          <a:r>
            <a:rPr lang="ar-DZ" sz="1800" dirty="0"/>
            <a:t>تساعد الدورات التفاعلية على تقليل سوء الفهم الناتج عن الفوارق الثقافية وتعزيز روح الإحترام داخل المنظمة .</a:t>
          </a:r>
          <a:endParaRPr lang="fr-FR" sz="1800" dirty="0"/>
        </a:p>
      </dgm:t>
    </dgm:pt>
    <dgm:pt modelId="{E7AE6435-507D-4812-9E54-F6E373B74FF4}" type="parTrans" cxnId="{1FBB33AF-7CAB-44AE-B882-72A6CBED8356}">
      <dgm:prSet/>
      <dgm:spPr/>
      <dgm:t>
        <a:bodyPr/>
        <a:lstStyle/>
        <a:p>
          <a:endParaRPr lang="fr-FR"/>
        </a:p>
      </dgm:t>
    </dgm:pt>
    <dgm:pt modelId="{98398DF1-5042-474C-AD51-65A1B778D434}" type="sibTrans" cxnId="{1FBB33AF-7CAB-44AE-B882-72A6CBED8356}">
      <dgm:prSet/>
      <dgm:spPr/>
      <dgm:t>
        <a:bodyPr/>
        <a:lstStyle/>
        <a:p>
          <a:endParaRPr lang="fr-FR"/>
        </a:p>
      </dgm:t>
    </dgm:pt>
    <dgm:pt modelId="{BD460FF0-4BDA-4BDC-99E0-6FD9EEC29A9F}" type="pres">
      <dgm:prSet presAssocID="{B3665E9E-8511-4DF3-8C78-719FF4119EBB}" presName="linear" presStyleCnt="0">
        <dgm:presLayoutVars>
          <dgm:dir/>
          <dgm:animLvl val="lvl"/>
          <dgm:resizeHandles val="exact"/>
        </dgm:presLayoutVars>
      </dgm:prSet>
      <dgm:spPr/>
    </dgm:pt>
    <dgm:pt modelId="{533B476A-D1C2-4F85-A3CE-D811B4DEDAFB}" type="pres">
      <dgm:prSet presAssocID="{0AC0B286-19B8-43AE-9328-ED19066A5974}" presName="parentLin" presStyleCnt="0"/>
      <dgm:spPr/>
    </dgm:pt>
    <dgm:pt modelId="{F1A47584-5262-442F-B7E8-9886BE100919}" type="pres">
      <dgm:prSet presAssocID="{0AC0B286-19B8-43AE-9328-ED19066A5974}" presName="parentLeftMargin" presStyleLbl="node1" presStyleIdx="0" presStyleCnt="4"/>
      <dgm:spPr/>
    </dgm:pt>
    <dgm:pt modelId="{F3247AC8-2E2B-4351-8B43-5714BA41322B}" type="pres">
      <dgm:prSet presAssocID="{0AC0B286-19B8-43AE-9328-ED19066A5974}" presName="parentText" presStyleLbl="node1" presStyleIdx="0" presStyleCnt="4">
        <dgm:presLayoutVars>
          <dgm:chMax val="0"/>
          <dgm:bulletEnabled val="1"/>
        </dgm:presLayoutVars>
      </dgm:prSet>
      <dgm:spPr/>
    </dgm:pt>
    <dgm:pt modelId="{53129135-A771-4510-AA04-812085DE7B42}" type="pres">
      <dgm:prSet presAssocID="{0AC0B286-19B8-43AE-9328-ED19066A5974}" presName="negativeSpace" presStyleCnt="0"/>
      <dgm:spPr/>
    </dgm:pt>
    <dgm:pt modelId="{2C52B0F7-51F8-4D7F-BC30-9EEF0078BCEB}" type="pres">
      <dgm:prSet presAssocID="{0AC0B286-19B8-43AE-9328-ED19066A5974}" presName="childText" presStyleLbl="conFgAcc1" presStyleIdx="0" presStyleCnt="4">
        <dgm:presLayoutVars>
          <dgm:bulletEnabled val="1"/>
        </dgm:presLayoutVars>
      </dgm:prSet>
      <dgm:spPr/>
    </dgm:pt>
    <dgm:pt modelId="{CCFE33AA-686B-4D78-92A1-72075C49536D}" type="pres">
      <dgm:prSet presAssocID="{2908277C-060D-440C-A7E9-78C01C4C62DC}" presName="spaceBetweenRectangles" presStyleCnt="0"/>
      <dgm:spPr/>
    </dgm:pt>
    <dgm:pt modelId="{CAC2706A-ACB1-44F8-9C07-201AAE0106F9}" type="pres">
      <dgm:prSet presAssocID="{26C04976-DE58-4188-B1E9-55583A7F53DA}" presName="parentLin" presStyleCnt="0"/>
      <dgm:spPr/>
    </dgm:pt>
    <dgm:pt modelId="{8D1C1282-C84E-4CE6-9FBB-2A2342184CA6}" type="pres">
      <dgm:prSet presAssocID="{26C04976-DE58-4188-B1E9-55583A7F53DA}" presName="parentLeftMargin" presStyleLbl="node1" presStyleIdx="0" presStyleCnt="4"/>
      <dgm:spPr/>
    </dgm:pt>
    <dgm:pt modelId="{80C7705E-383E-4578-9B27-2451EA952D6C}" type="pres">
      <dgm:prSet presAssocID="{26C04976-DE58-4188-B1E9-55583A7F53DA}" presName="parentText" presStyleLbl="node1" presStyleIdx="1" presStyleCnt="4" custLinFactNeighborX="-4464" custLinFactNeighborY="-7976">
        <dgm:presLayoutVars>
          <dgm:chMax val="0"/>
          <dgm:bulletEnabled val="1"/>
        </dgm:presLayoutVars>
      </dgm:prSet>
      <dgm:spPr/>
    </dgm:pt>
    <dgm:pt modelId="{5D50322E-852A-48F3-B696-D34ABC661B53}" type="pres">
      <dgm:prSet presAssocID="{26C04976-DE58-4188-B1E9-55583A7F53DA}" presName="negativeSpace" presStyleCnt="0"/>
      <dgm:spPr/>
    </dgm:pt>
    <dgm:pt modelId="{0A1328F4-251D-484D-B2EC-B27E786EBB1F}" type="pres">
      <dgm:prSet presAssocID="{26C04976-DE58-4188-B1E9-55583A7F53DA}" presName="childText" presStyleLbl="conFgAcc1" presStyleIdx="1" presStyleCnt="4">
        <dgm:presLayoutVars>
          <dgm:bulletEnabled val="1"/>
        </dgm:presLayoutVars>
      </dgm:prSet>
      <dgm:spPr/>
    </dgm:pt>
    <dgm:pt modelId="{E210BE4A-DDC8-4E2A-9721-D2661ADC363B}" type="pres">
      <dgm:prSet presAssocID="{EA751F43-B5E4-48EA-AF87-14AB3E6A94B3}" presName="spaceBetweenRectangles" presStyleCnt="0"/>
      <dgm:spPr/>
    </dgm:pt>
    <dgm:pt modelId="{B00F03C2-048D-4A32-8431-E4683882F0AB}" type="pres">
      <dgm:prSet presAssocID="{2B7CCFA1-02E4-4CE9-AED6-3C19EB4407C8}" presName="parentLin" presStyleCnt="0"/>
      <dgm:spPr/>
    </dgm:pt>
    <dgm:pt modelId="{F7E1C0CA-53D7-42D5-AB57-E8C7AAA4B170}" type="pres">
      <dgm:prSet presAssocID="{2B7CCFA1-02E4-4CE9-AED6-3C19EB4407C8}" presName="parentLeftMargin" presStyleLbl="node1" presStyleIdx="1" presStyleCnt="4"/>
      <dgm:spPr/>
    </dgm:pt>
    <dgm:pt modelId="{9363BEE9-74C9-419D-8C5A-AE9DFB9560A1}" type="pres">
      <dgm:prSet presAssocID="{2B7CCFA1-02E4-4CE9-AED6-3C19EB4407C8}" presName="parentText" presStyleLbl="node1" presStyleIdx="2" presStyleCnt="4">
        <dgm:presLayoutVars>
          <dgm:chMax val="0"/>
          <dgm:bulletEnabled val="1"/>
        </dgm:presLayoutVars>
      </dgm:prSet>
      <dgm:spPr/>
    </dgm:pt>
    <dgm:pt modelId="{36B593DE-7814-4C50-9B66-18906EFBECE3}" type="pres">
      <dgm:prSet presAssocID="{2B7CCFA1-02E4-4CE9-AED6-3C19EB4407C8}" presName="negativeSpace" presStyleCnt="0"/>
      <dgm:spPr/>
    </dgm:pt>
    <dgm:pt modelId="{826E2561-00B9-47B4-9C43-CAA3758A7795}" type="pres">
      <dgm:prSet presAssocID="{2B7CCFA1-02E4-4CE9-AED6-3C19EB4407C8}" presName="childText" presStyleLbl="conFgAcc1" presStyleIdx="2" presStyleCnt="4">
        <dgm:presLayoutVars>
          <dgm:bulletEnabled val="1"/>
        </dgm:presLayoutVars>
      </dgm:prSet>
      <dgm:spPr/>
    </dgm:pt>
    <dgm:pt modelId="{CF8755EE-5DC3-49DD-AC65-CCA20CDEB697}" type="pres">
      <dgm:prSet presAssocID="{9234E825-3CDA-444C-BB58-6C205BD340FD}" presName="spaceBetweenRectangles" presStyleCnt="0"/>
      <dgm:spPr/>
    </dgm:pt>
    <dgm:pt modelId="{62593A2C-B7A5-43EC-AF96-49EEC8277D52}" type="pres">
      <dgm:prSet presAssocID="{9DCA4F92-CA7A-4921-A412-78221D105160}" presName="parentLin" presStyleCnt="0"/>
      <dgm:spPr/>
    </dgm:pt>
    <dgm:pt modelId="{CDA83A7E-2CBA-45EB-82F3-142F027DEFDF}" type="pres">
      <dgm:prSet presAssocID="{9DCA4F92-CA7A-4921-A412-78221D105160}" presName="parentLeftMargin" presStyleLbl="node1" presStyleIdx="2" presStyleCnt="4"/>
      <dgm:spPr/>
    </dgm:pt>
    <dgm:pt modelId="{237B428E-05D7-4E12-8058-0DBC64BDC79E}" type="pres">
      <dgm:prSet presAssocID="{9DCA4F92-CA7A-4921-A412-78221D105160}" presName="parentText" presStyleLbl="node1" presStyleIdx="3" presStyleCnt="4">
        <dgm:presLayoutVars>
          <dgm:chMax val="0"/>
          <dgm:bulletEnabled val="1"/>
        </dgm:presLayoutVars>
      </dgm:prSet>
      <dgm:spPr/>
    </dgm:pt>
    <dgm:pt modelId="{4959122F-1568-4D33-9F9A-C6DCBE1EBD38}" type="pres">
      <dgm:prSet presAssocID="{9DCA4F92-CA7A-4921-A412-78221D105160}" presName="negativeSpace" presStyleCnt="0"/>
      <dgm:spPr/>
    </dgm:pt>
    <dgm:pt modelId="{A4A2C4E6-F0B2-4A0C-B1EB-E8D4FFF40781}" type="pres">
      <dgm:prSet presAssocID="{9DCA4F92-CA7A-4921-A412-78221D105160}" presName="childText" presStyleLbl="conFgAcc1" presStyleIdx="3" presStyleCnt="4">
        <dgm:presLayoutVars>
          <dgm:bulletEnabled val="1"/>
        </dgm:presLayoutVars>
      </dgm:prSet>
      <dgm:spPr/>
    </dgm:pt>
  </dgm:ptLst>
  <dgm:cxnLst>
    <dgm:cxn modelId="{0A64B528-FECE-456F-BEBA-81FEC7C0F492}" srcId="{B3665E9E-8511-4DF3-8C78-719FF4119EBB}" destId="{26C04976-DE58-4188-B1E9-55583A7F53DA}" srcOrd="1" destOrd="0" parTransId="{7517B7D8-6DDE-4A5C-9DB4-B7F4D57D656F}" sibTransId="{EA751F43-B5E4-48EA-AF87-14AB3E6A94B3}"/>
    <dgm:cxn modelId="{98C0CD30-322D-4856-8EC1-978FF73A6FEE}" type="presOf" srcId="{9DCA4F92-CA7A-4921-A412-78221D105160}" destId="{237B428E-05D7-4E12-8058-0DBC64BDC79E}" srcOrd="1" destOrd="0" presId="urn:microsoft.com/office/officeart/2005/8/layout/list1"/>
    <dgm:cxn modelId="{936DC332-6C71-4F3D-B309-1663D824DC5E}" srcId="{B3665E9E-8511-4DF3-8C78-719FF4119EBB}" destId="{9DCA4F92-CA7A-4921-A412-78221D105160}" srcOrd="3" destOrd="0" parTransId="{147E64DF-846E-47AC-9302-096628922BDF}" sibTransId="{315A0497-C056-4F2A-B6A5-AA08C82BAD75}"/>
    <dgm:cxn modelId="{8DC9D533-8D9B-411A-91E2-A1CF22FB9D6A}" srcId="{B3665E9E-8511-4DF3-8C78-719FF4119EBB}" destId="{0AC0B286-19B8-43AE-9328-ED19066A5974}" srcOrd="0" destOrd="0" parTransId="{740313F5-10EF-474B-B27C-C9498E8E6632}" sibTransId="{2908277C-060D-440C-A7E9-78C01C4C62DC}"/>
    <dgm:cxn modelId="{4BE97836-0DA6-412A-B0CE-74C0F5D94657}" type="presOf" srcId="{26C04976-DE58-4188-B1E9-55583A7F53DA}" destId="{80C7705E-383E-4578-9B27-2451EA952D6C}" srcOrd="1" destOrd="0" presId="urn:microsoft.com/office/officeart/2005/8/layout/list1"/>
    <dgm:cxn modelId="{5DDB8B3D-28FF-4DFA-9555-4F2CFEE6BBBB}" type="presOf" srcId="{26C04976-DE58-4188-B1E9-55583A7F53DA}" destId="{8D1C1282-C84E-4CE6-9FBB-2A2342184CA6}" srcOrd="0" destOrd="0" presId="urn:microsoft.com/office/officeart/2005/8/layout/list1"/>
    <dgm:cxn modelId="{2CBE895C-D163-4375-B0D5-CCBDB71EAA4F}" type="presOf" srcId="{5E6F77C8-F798-457A-A5BA-563C7EC3C3FD}" destId="{826E2561-00B9-47B4-9C43-CAA3758A7795}" srcOrd="0" destOrd="0" presId="urn:microsoft.com/office/officeart/2005/8/layout/list1"/>
    <dgm:cxn modelId="{44E99365-F29E-420E-8333-EF089AA8EA6B}" type="presOf" srcId="{9DCA4F92-CA7A-4921-A412-78221D105160}" destId="{CDA83A7E-2CBA-45EB-82F3-142F027DEFDF}" srcOrd="0" destOrd="0" presId="urn:microsoft.com/office/officeart/2005/8/layout/list1"/>
    <dgm:cxn modelId="{7B89C150-1361-4147-9ABF-3A4A545278FC}" type="presOf" srcId="{21AB1250-3D81-4943-A160-959E17B06F05}" destId="{2C52B0F7-51F8-4D7F-BC30-9EEF0078BCEB}" srcOrd="0" destOrd="0" presId="urn:microsoft.com/office/officeart/2005/8/layout/list1"/>
    <dgm:cxn modelId="{597A0781-E491-4E84-BBDA-5CADBD1A2519}" srcId="{B3665E9E-8511-4DF3-8C78-719FF4119EBB}" destId="{2B7CCFA1-02E4-4CE9-AED6-3C19EB4407C8}" srcOrd="2" destOrd="0" parTransId="{A63C0CC9-361C-481B-99F5-199CBC620440}" sibTransId="{9234E825-3CDA-444C-BB58-6C205BD340FD}"/>
    <dgm:cxn modelId="{9C39AE90-0693-401F-97FB-590F95DDADCD}" type="presOf" srcId="{2B7CCFA1-02E4-4CE9-AED6-3C19EB4407C8}" destId="{9363BEE9-74C9-419D-8C5A-AE9DFB9560A1}" srcOrd="1" destOrd="0" presId="urn:microsoft.com/office/officeart/2005/8/layout/list1"/>
    <dgm:cxn modelId="{BACC049C-7C5F-4F96-8359-93E21A783B2D}" type="presOf" srcId="{2FC62706-4956-484A-93D3-D702FCA5804C}" destId="{0A1328F4-251D-484D-B2EC-B27E786EBB1F}" srcOrd="0" destOrd="0" presId="urn:microsoft.com/office/officeart/2005/8/layout/list1"/>
    <dgm:cxn modelId="{25DAECA0-B99A-436A-8480-5ECDE7117625}" type="presOf" srcId="{0AC0B286-19B8-43AE-9328-ED19066A5974}" destId="{F3247AC8-2E2B-4351-8B43-5714BA41322B}" srcOrd="1" destOrd="0" presId="urn:microsoft.com/office/officeart/2005/8/layout/list1"/>
    <dgm:cxn modelId="{845E1AAA-9534-4283-8CB0-95951CEC1C14}" srcId="{2B7CCFA1-02E4-4CE9-AED6-3C19EB4407C8}" destId="{5E6F77C8-F798-457A-A5BA-563C7EC3C3FD}" srcOrd="0" destOrd="0" parTransId="{66C6A9F4-85EC-4B67-AAC1-5649D3FCEA0D}" sibTransId="{8FF10471-8EDC-4A27-B4B1-1BA04A786297}"/>
    <dgm:cxn modelId="{1FBB33AF-7CAB-44AE-B882-72A6CBED8356}" srcId="{9DCA4F92-CA7A-4921-A412-78221D105160}" destId="{21544160-01F4-415E-811A-7E009FB6BBC5}" srcOrd="0" destOrd="0" parTransId="{E7AE6435-507D-4812-9E54-F6E373B74FF4}" sibTransId="{98398DF1-5042-474C-AD51-65A1B778D434}"/>
    <dgm:cxn modelId="{F13A3ACB-E647-49EF-B68F-2FFE96E8EC2C}" srcId="{26C04976-DE58-4188-B1E9-55583A7F53DA}" destId="{2FC62706-4956-484A-93D3-D702FCA5804C}" srcOrd="0" destOrd="0" parTransId="{D1D13713-8EF5-4DCF-90EC-376A99FE35CB}" sibTransId="{4247B52C-C0EE-4694-86D4-F17F191634F1}"/>
    <dgm:cxn modelId="{6708AAD9-BD1E-4E4C-AB41-C8BE2CC7B7CD}" type="presOf" srcId="{0AC0B286-19B8-43AE-9328-ED19066A5974}" destId="{F1A47584-5262-442F-B7E8-9886BE100919}" srcOrd="0" destOrd="0" presId="urn:microsoft.com/office/officeart/2005/8/layout/list1"/>
    <dgm:cxn modelId="{53F26EDB-0740-4F2E-BC35-52081462C6CC}" type="presOf" srcId="{2B7CCFA1-02E4-4CE9-AED6-3C19EB4407C8}" destId="{F7E1C0CA-53D7-42D5-AB57-E8C7AAA4B170}" srcOrd="0" destOrd="0" presId="urn:microsoft.com/office/officeart/2005/8/layout/list1"/>
    <dgm:cxn modelId="{CECD22EA-850F-466B-B772-19DAD1F30B3B}" type="presOf" srcId="{21544160-01F4-415E-811A-7E009FB6BBC5}" destId="{A4A2C4E6-F0B2-4A0C-B1EB-E8D4FFF40781}" srcOrd="0" destOrd="0" presId="urn:microsoft.com/office/officeart/2005/8/layout/list1"/>
    <dgm:cxn modelId="{226D53EF-4EC4-4F6C-AEC4-6DF804BD69A2}" type="presOf" srcId="{B3665E9E-8511-4DF3-8C78-719FF4119EBB}" destId="{BD460FF0-4BDA-4BDC-99E0-6FD9EEC29A9F}" srcOrd="0" destOrd="0" presId="urn:microsoft.com/office/officeart/2005/8/layout/list1"/>
    <dgm:cxn modelId="{8C1D48FC-EA36-437E-81CA-4541CAE72EE4}" srcId="{0AC0B286-19B8-43AE-9328-ED19066A5974}" destId="{21AB1250-3D81-4943-A160-959E17B06F05}" srcOrd="0" destOrd="0" parTransId="{E6DF8085-A961-4614-81D6-D21C89543B9E}" sibTransId="{A852D366-6395-4275-BCA8-718FE7BE9D3E}"/>
    <dgm:cxn modelId="{CD839FF5-4F00-4B00-9EA1-D57DC3DCA988}" type="presParOf" srcId="{BD460FF0-4BDA-4BDC-99E0-6FD9EEC29A9F}" destId="{533B476A-D1C2-4F85-A3CE-D811B4DEDAFB}" srcOrd="0" destOrd="0" presId="urn:microsoft.com/office/officeart/2005/8/layout/list1"/>
    <dgm:cxn modelId="{F5510BFD-0CF2-4C05-9B47-A65C31943DDE}" type="presParOf" srcId="{533B476A-D1C2-4F85-A3CE-D811B4DEDAFB}" destId="{F1A47584-5262-442F-B7E8-9886BE100919}" srcOrd="0" destOrd="0" presId="urn:microsoft.com/office/officeart/2005/8/layout/list1"/>
    <dgm:cxn modelId="{98993F31-A262-4366-9BD5-5668A33FD2F9}" type="presParOf" srcId="{533B476A-D1C2-4F85-A3CE-D811B4DEDAFB}" destId="{F3247AC8-2E2B-4351-8B43-5714BA41322B}" srcOrd="1" destOrd="0" presId="urn:microsoft.com/office/officeart/2005/8/layout/list1"/>
    <dgm:cxn modelId="{13047E05-AE79-4875-B937-FFFF8E34EC34}" type="presParOf" srcId="{BD460FF0-4BDA-4BDC-99E0-6FD9EEC29A9F}" destId="{53129135-A771-4510-AA04-812085DE7B42}" srcOrd="1" destOrd="0" presId="urn:microsoft.com/office/officeart/2005/8/layout/list1"/>
    <dgm:cxn modelId="{020BC327-D006-47D8-BC72-492C5374C0DB}" type="presParOf" srcId="{BD460FF0-4BDA-4BDC-99E0-6FD9EEC29A9F}" destId="{2C52B0F7-51F8-4D7F-BC30-9EEF0078BCEB}" srcOrd="2" destOrd="0" presId="urn:microsoft.com/office/officeart/2005/8/layout/list1"/>
    <dgm:cxn modelId="{93071014-07AE-48AA-A36C-361CC128DB7D}" type="presParOf" srcId="{BD460FF0-4BDA-4BDC-99E0-6FD9EEC29A9F}" destId="{CCFE33AA-686B-4D78-92A1-72075C49536D}" srcOrd="3" destOrd="0" presId="urn:microsoft.com/office/officeart/2005/8/layout/list1"/>
    <dgm:cxn modelId="{7575B77F-32C6-4B07-9462-A4546F224A12}" type="presParOf" srcId="{BD460FF0-4BDA-4BDC-99E0-6FD9EEC29A9F}" destId="{CAC2706A-ACB1-44F8-9C07-201AAE0106F9}" srcOrd="4" destOrd="0" presId="urn:microsoft.com/office/officeart/2005/8/layout/list1"/>
    <dgm:cxn modelId="{324BB94D-E304-446A-ADDE-A0EB80BABB91}" type="presParOf" srcId="{CAC2706A-ACB1-44F8-9C07-201AAE0106F9}" destId="{8D1C1282-C84E-4CE6-9FBB-2A2342184CA6}" srcOrd="0" destOrd="0" presId="urn:microsoft.com/office/officeart/2005/8/layout/list1"/>
    <dgm:cxn modelId="{43560A43-4961-45A9-9B11-726AA17CD042}" type="presParOf" srcId="{CAC2706A-ACB1-44F8-9C07-201AAE0106F9}" destId="{80C7705E-383E-4578-9B27-2451EA952D6C}" srcOrd="1" destOrd="0" presId="urn:microsoft.com/office/officeart/2005/8/layout/list1"/>
    <dgm:cxn modelId="{15754AC7-483D-4367-B3F4-15AE1403EA57}" type="presParOf" srcId="{BD460FF0-4BDA-4BDC-99E0-6FD9EEC29A9F}" destId="{5D50322E-852A-48F3-B696-D34ABC661B53}" srcOrd="5" destOrd="0" presId="urn:microsoft.com/office/officeart/2005/8/layout/list1"/>
    <dgm:cxn modelId="{A5A1C0D4-29FD-4A56-8A50-11EA0F5F579B}" type="presParOf" srcId="{BD460FF0-4BDA-4BDC-99E0-6FD9EEC29A9F}" destId="{0A1328F4-251D-484D-B2EC-B27E786EBB1F}" srcOrd="6" destOrd="0" presId="urn:microsoft.com/office/officeart/2005/8/layout/list1"/>
    <dgm:cxn modelId="{32830905-3359-4973-A0CD-2EB89F456475}" type="presParOf" srcId="{BD460FF0-4BDA-4BDC-99E0-6FD9EEC29A9F}" destId="{E210BE4A-DDC8-4E2A-9721-D2661ADC363B}" srcOrd="7" destOrd="0" presId="urn:microsoft.com/office/officeart/2005/8/layout/list1"/>
    <dgm:cxn modelId="{8D2915A4-5427-4AA4-92E6-6F472D73E8F0}" type="presParOf" srcId="{BD460FF0-4BDA-4BDC-99E0-6FD9EEC29A9F}" destId="{B00F03C2-048D-4A32-8431-E4683882F0AB}" srcOrd="8" destOrd="0" presId="urn:microsoft.com/office/officeart/2005/8/layout/list1"/>
    <dgm:cxn modelId="{87E446BD-8EFD-469C-A620-F4A49ACF6A6F}" type="presParOf" srcId="{B00F03C2-048D-4A32-8431-E4683882F0AB}" destId="{F7E1C0CA-53D7-42D5-AB57-E8C7AAA4B170}" srcOrd="0" destOrd="0" presId="urn:microsoft.com/office/officeart/2005/8/layout/list1"/>
    <dgm:cxn modelId="{0AE4CD42-84AB-4330-B49F-56B62832094C}" type="presParOf" srcId="{B00F03C2-048D-4A32-8431-E4683882F0AB}" destId="{9363BEE9-74C9-419D-8C5A-AE9DFB9560A1}" srcOrd="1" destOrd="0" presId="urn:microsoft.com/office/officeart/2005/8/layout/list1"/>
    <dgm:cxn modelId="{CB5EC1A8-40EF-4126-AF1E-71829F354A67}" type="presParOf" srcId="{BD460FF0-4BDA-4BDC-99E0-6FD9EEC29A9F}" destId="{36B593DE-7814-4C50-9B66-18906EFBECE3}" srcOrd="9" destOrd="0" presId="urn:microsoft.com/office/officeart/2005/8/layout/list1"/>
    <dgm:cxn modelId="{E5327E59-D039-4246-A98A-ADC5F9CED677}" type="presParOf" srcId="{BD460FF0-4BDA-4BDC-99E0-6FD9EEC29A9F}" destId="{826E2561-00B9-47B4-9C43-CAA3758A7795}" srcOrd="10" destOrd="0" presId="urn:microsoft.com/office/officeart/2005/8/layout/list1"/>
    <dgm:cxn modelId="{7C012BF0-BC67-49EC-A554-DDDFB194741A}" type="presParOf" srcId="{BD460FF0-4BDA-4BDC-99E0-6FD9EEC29A9F}" destId="{CF8755EE-5DC3-49DD-AC65-CCA20CDEB697}" srcOrd="11" destOrd="0" presId="urn:microsoft.com/office/officeart/2005/8/layout/list1"/>
    <dgm:cxn modelId="{DDADF09E-F7CF-4983-8507-4F711A6A7EE9}" type="presParOf" srcId="{BD460FF0-4BDA-4BDC-99E0-6FD9EEC29A9F}" destId="{62593A2C-B7A5-43EC-AF96-49EEC8277D52}" srcOrd="12" destOrd="0" presId="urn:microsoft.com/office/officeart/2005/8/layout/list1"/>
    <dgm:cxn modelId="{31788317-C96D-4A21-AE09-5B470A51A90C}" type="presParOf" srcId="{62593A2C-B7A5-43EC-AF96-49EEC8277D52}" destId="{CDA83A7E-2CBA-45EB-82F3-142F027DEFDF}" srcOrd="0" destOrd="0" presId="urn:microsoft.com/office/officeart/2005/8/layout/list1"/>
    <dgm:cxn modelId="{F2B492DE-0C65-43E5-A3FB-6F33D4243DB4}" type="presParOf" srcId="{62593A2C-B7A5-43EC-AF96-49EEC8277D52}" destId="{237B428E-05D7-4E12-8058-0DBC64BDC79E}" srcOrd="1" destOrd="0" presId="urn:microsoft.com/office/officeart/2005/8/layout/list1"/>
    <dgm:cxn modelId="{4A2A6AF3-4095-4D33-B916-F997EDFEF333}" type="presParOf" srcId="{BD460FF0-4BDA-4BDC-99E0-6FD9EEC29A9F}" destId="{4959122F-1568-4D33-9F9A-C6DCBE1EBD38}" srcOrd="13" destOrd="0" presId="urn:microsoft.com/office/officeart/2005/8/layout/list1"/>
    <dgm:cxn modelId="{A401C033-6CC3-41F7-9A61-EF2F779B46B8}" type="presParOf" srcId="{BD460FF0-4BDA-4BDC-99E0-6FD9EEC29A9F}" destId="{A4A2C4E6-F0B2-4A0C-B1EB-E8D4FFF4078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877D57-DABF-4012-9D65-81ADC7B2AEF1}" type="doc">
      <dgm:prSet loTypeId="urn:microsoft.com/office/officeart/2008/layout/VerticalCurvedList" loCatId="list" qsTypeId="urn:microsoft.com/office/officeart/2005/8/quickstyle/3d1" qsCatId="3D" csTypeId="urn:microsoft.com/office/officeart/2005/8/colors/accent2_2" csCatId="accent2" phldr="1"/>
      <dgm:spPr/>
      <dgm:t>
        <a:bodyPr/>
        <a:lstStyle/>
        <a:p>
          <a:endParaRPr lang="fr-FR"/>
        </a:p>
      </dgm:t>
    </dgm:pt>
    <dgm:pt modelId="{36DDE9FB-0727-448E-B0B2-75F91E7AE00D}">
      <dgm:prSet phldrT="[Text]" phldr="0" custT="1"/>
      <dgm:spPr/>
      <dgm:t>
        <a:bodyPr/>
        <a:lstStyle/>
        <a:p>
          <a:pPr algn="r" rtl="1">
            <a:buNone/>
          </a:pPr>
          <a:r>
            <a:rPr lang="ar-DZ" sz="2000" b="1" dirty="0">
              <a:solidFill>
                <a:schemeClr val="bg1"/>
              </a:solidFill>
            </a:rPr>
            <a:t>أنظمة مكافآت عادلة :</a:t>
          </a:r>
          <a:endParaRPr lang="fr-FR" sz="2000" b="1" dirty="0">
            <a:solidFill>
              <a:schemeClr val="bg1"/>
            </a:solidFill>
          </a:endParaRPr>
        </a:p>
      </dgm:t>
    </dgm:pt>
    <dgm:pt modelId="{6883E3A3-A24F-46EE-8A07-234BE76AF87C}" type="parTrans" cxnId="{3B7E36E1-21D3-4ED8-9871-1CE1C46F2DCE}">
      <dgm:prSet/>
      <dgm:spPr/>
      <dgm:t>
        <a:bodyPr/>
        <a:lstStyle/>
        <a:p>
          <a:endParaRPr lang="fr-FR"/>
        </a:p>
      </dgm:t>
    </dgm:pt>
    <dgm:pt modelId="{EE019CEC-5A68-43EF-96E2-F5ADBA5D0B05}" type="sibTrans" cxnId="{3B7E36E1-21D3-4ED8-9871-1CE1C46F2DCE}">
      <dgm:prSet/>
      <dgm:spPr/>
      <dgm:t>
        <a:bodyPr/>
        <a:lstStyle/>
        <a:p>
          <a:endParaRPr lang="fr-FR"/>
        </a:p>
      </dgm:t>
    </dgm:pt>
    <dgm:pt modelId="{C75E7E0F-245A-45A4-AD9C-886D8A47D806}">
      <dgm:prSet phldrT="[Text]" phldr="0" custT="1"/>
      <dgm:spPr/>
      <dgm:t>
        <a:bodyPr/>
        <a:lstStyle/>
        <a:p>
          <a:pPr algn="l" rtl="1">
            <a:buFont typeface="Courier New" panose="02070309020205020404" pitchFamily="49" charset="0"/>
            <a:buChar char="o"/>
          </a:pPr>
          <a:r>
            <a:rPr lang="ar-DZ" sz="1800" dirty="0"/>
            <a:t>تشجيع الإدارة الموظفين على تبني سلوكيات إيجابية منفتحة على الآخر عبر مكافآت شفافة ومتوازنة .</a:t>
          </a:r>
          <a:endParaRPr lang="fr-FR" sz="1800" dirty="0"/>
        </a:p>
      </dgm:t>
    </dgm:pt>
    <dgm:pt modelId="{939981FA-76A7-4404-BE47-9DC87102AA37}" type="parTrans" cxnId="{42CC6A4E-31A0-4C47-8A02-C9E4E01BFB6A}">
      <dgm:prSet/>
      <dgm:spPr/>
      <dgm:t>
        <a:bodyPr/>
        <a:lstStyle/>
        <a:p>
          <a:endParaRPr lang="fr-FR"/>
        </a:p>
      </dgm:t>
    </dgm:pt>
    <dgm:pt modelId="{8F63B511-C4E2-4AC1-91C4-FF0C34D7FD32}" type="sibTrans" cxnId="{42CC6A4E-31A0-4C47-8A02-C9E4E01BFB6A}">
      <dgm:prSet/>
      <dgm:spPr/>
      <dgm:t>
        <a:bodyPr/>
        <a:lstStyle/>
        <a:p>
          <a:endParaRPr lang="fr-FR"/>
        </a:p>
      </dgm:t>
    </dgm:pt>
    <dgm:pt modelId="{DCA3480F-E275-4EBD-AEAB-967A900C5977}">
      <dgm:prSet phldrT="[Text]" phldr="0" custT="1"/>
      <dgm:spPr/>
      <dgm:t>
        <a:bodyPr/>
        <a:lstStyle/>
        <a:p>
          <a:pPr algn="r" rtl="1">
            <a:buNone/>
          </a:pPr>
          <a:r>
            <a:rPr lang="ar-DZ" sz="2000" b="1" dirty="0">
              <a:solidFill>
                <a:schemeClr val="bg1"/>
              </a:solidFill>
            </a:rPr>
            <a:t>تعزيز الإنتماء :</a:t>
          </a:r>
          <a:endParaRPr lang="fr-FR" sz="1800" b="1" dirty="0">
            <a:solidFill>
              <a:schemeClr val="bg1"/>
            </a:solidFill>
          </a:endParaRPr>
        </a:p>
      </dgm:t>
    </dgm:pt>
    <dgm:pt modelId="{19869A58-8395-4334-ADF7-519837C400AD}" type="parTrans" cxnId="{49CB791B-0FC6-4F11-B2D0-1B8695241841}">
      <dgm:prSet/>
      <dgm:spPr/>
      <dgm:t>
        <a:bodyPr/>
        <a:lstStyle/>
        <a:p>
          <a:endParaRPr lang="fr-FR"/>
        </a:p>
      </dgm:t>
    </dgm:pt>
    <dgm:pt modelId="{1FCC9F12-D1C9-4BAF-906C-46E607CB0C86}" type="sibTrans" cxnId="{49CB791B-0FC6-4F11-B2D0-1B8695241841}">
      <dgm:prSet/>
      <dgm:spPr/>
      <dgm:t>
        <a:bodyPr/>
        <a:lstStyle/>
        <a:p>
          <a:endParaRPr lang="fr-FR"/>
        </a:p>
      </dgm:t>
    </dgm:pt>
    <dgm:pt modelId="{06F900D8-EC5B-42C6-81D1-D1884E34FAD7}">
      <dgm:prSet phldrT="[Text]" phldr="0" custT="1"/>
      <dgm:spPr/>
      <dgm:t>
        <a:bodyPr/>
        <a:lstStyle/>
        <a:p>
          <a:pPr algn="r" rtl="1">
            <a:buFont typeface="Courier New" panose="02070309020205020404" pitchFamily="49" charset="0"/>
            <a:buChar char="o"/>
          </a:pPr>
          <a:r>
            <a:rPr lang="ar-DZ" sz="1800" dirty="0"/>
            <a:t>الإعتراف بجهود العاملين دون تفرقة يقوي الشعور بالمساواة والإنتماء.</a:t>
          </a:r>
          <a:endParaRPr lang="fr-FR" sz="1800" dirty="0"/>
        </a:p>
      </dgm:t>
    </dgm:pt>
    <dgm:pt modelId="{49977C84-39E2-4CF2-AAAA-AF51A018E510}" type="parTrans" cxnId="{8717CB8B-DF92-4835-AAF5-ECE135D864C6}">
      <dgm:prSet/>
      <dgm:spPr/>
      <dgm:t>
        <a:bodyPr/>
        <a:lstStyle/>
        <a:p>
          <a:endParaRPr lang="fr-FR"/>
        </a:p>
      </dgm:t>
    </dgm:pt>
    <dgm:pt modelId="{BD764F30-DA39-464F-A333-9E683E8A9772}" type="sibTrans" cxnId="{8717CB8B-DF92-4835-AAF5-ECE135D864C6}">
      <dgm:prSet/>
      <dgm:spPr/>
      <dgm:t>
        <a:bodyPr/>
        <a:lstStyle/>
        <a:p>
          <a:endParaRPr lang="fr-FR"/>
        </a:p>
      </dgm:t>
    </dgm:pt>
    <dgm:pt modelId="{F2A1B26A-FC68-42A5-8FE2-8CD318AD872A}">
      <dgm:prSet phldrT="[Text]" phldr="0"/>
      <dgm:spPr/>
      <dgm:t>
        <a:bodyPr/>
        <a:lstStyle/>
        <a:p>
          <a:pPr algn="r" rtl="1">
            <a:buNone/>
          </a:pPr>
          <a:r>
            <a:rPr lang="ar-DZ" sz="2100" b="1" dirty="0">
              <a:solidFill>
                <a:schemeClr val="bg1"/>
              </a:solidFill>
            </a:rPr>
            <a:t>التواصل الفعال :</a:t>
          </a:r>
          <a:endParaRPr lang="fr-FR" sz="2100" b="1" dirty="0">
            <a:solidFill>
              <a:schemeClr val="bg1"/>
            </a:solidFill>
          </a:endParaRPr>
        </a:p>
      </dgm:t>
    </dgm:pt>
    <dgm:pt modelId="{2E49D6BC-1503-4752-A726-70C46B3B12EF}" type="parTrans" cxnId="{EFFA4AAA-DC69-44C9-8741-6B5322545ACF}">
      <dgm:prSet/>
      <dgm:spPr/>
      <dgm:t>
        <a:bodyPr/>
        <a:lstStyle/>
        <a:p>
          <a:endParaRPr lang="fr-FR"/>
        </a:p>
      </dgm:t>
    </dgm:pt>
    <dgm:pt modelId="{367EED51-F3A3-4946-A09A-4BEC74466B7E}" type="sibTrans" cxnId="{EFFA4AAA-DC69-44C9-8741-6B5322545ACF}">
      <dgm:prSet/>
      <dgm:spPr/>
      <dgm:t>
        <a:bodyPr/>
        <a:lstStyle/>
        <a:p>
          <a:endParaRPr lang="fr-FR"/>
        </a:p>
      </dgm:t>
    </dgm:pt>
    <dgm:pt modelId="{B033B7BF-1B66-452D-9371-D922EDB9EC8B}">
      <dgm:prSet phldrT="[Text]" phldr="0" custT="1"/>
      <dgm:spPr/>
      <dgm:t>
        <a:bodyPr/>
        <a:lstStyle/>
        <a:p>
          <a:pPr algn="r" rtl="1">
            <a:buFont typeface="Courier New" panose="02070309020205020404" pitchFamily="49" charset="0"/>
            <a:buChar char="o"/>
          </a:pPr>
          <a:r>
            <a:rPr lang="ar-DZ" sz="1800" dirty="0"/>
            <a:t>بناء قنوات إتصال مفتوحة بين الموظفين يساهم في تقوية العلاقات المهنية والإنسجام الداخلي </a:t>
          </a:r>
          <a:endParaRPr lang="fr-FR" sz="1800" dirty="0"/>
        </a:p>
      </dgm:t>
    </dgm:pt>
    <dgm:pt modelId="{602C24CF-0BF2-498E-A4DB-F499635DE8AA}" type="parTrans" cxnId="{EDE3007A-2F86-4E4C-989F-DEDD9C10ECA3}">
      <dgm:prSet/>
      <dgm:spPr/>
      <dgm:t>
        <a:bodyPr/>
        <a:lstStyle/>
        <a:p>
          <a:endParaRPr lang="fr-FR"/>
        </a:p>
      </dgm:t>
    </dgm:pt>
    <dgm:pt modelId="{FEE8054E-6671-4D41-8E4C-B0D675F9D2F5}" type="sibTrans" cxnId="{EDE3007A-2F86-4E4C-989F-DEDD9C10ECA3}">
      <dgm:prSet/>
      <dgm:spPr/>
      <dgm:t>
        <a:bodyPr/>
        <a:lstStyle/>
        <a:p>
          <a:endParaRPr lang="fr-FR"/>
        </a:p>
      </dgm:t>
    </dgm:pt>
    <dgm:pt modelId="{890B65A4-6A02-4A2A-A423-E07172FFF3E1}">
      <dgm:prSet phldrT="[Text]" phldr="0" custT="1"/>
      <dgm:spPr/>
      <dgm:t>
        <a:bodyPr/>
        <a:lstStyle/>
        <a:p>
          <a:pPr algn="r" rtl="1"/>
          <a:r>
            <a:rPr lang="ar-DZ" sz="2000" b="1" dirty="0">
              <a:solidFill>
                <a:schemeClr val="bg1"/>
              </a:solidFill>
            </a:rPr>
            <a:t>الشفافية التنظيمية :</a:t>
          </a:r>
        </a:p>
        <a:p>
          <a:pPr algn="r" rtl="1"/>
          <a:r>
            <a:rPr lang="ar-DZ" sz="1800" b="0" dirty="0">
              <a:solidFill>
                <a:schemeClr val="tx1"/>
              </a:solidFill>
            </a:rPr>
            <a:t>يسهم وضوح المعلومات وتبادلها في خلق مناخ من الثقة المتبادلة بين الأفراد من مختلف الثقافات .</a:t>
          </a:r>
          <a:endParaRPr lang="fr-FR" sz="1800" b="0" dirty="0">
            <a:solidFill>
              <a:schemeClr val="tx1"/>
            </a:solidFill>
          </a:endParaRPr>
        </a:p>
      </dgm:t>
    </dgm:pt>
    <dgm:pt modelId="{DE8810DF-E32B-4771-AA09-577ABE9AB251}" type="parTrans" cxnId="{A855BCA7-8E80-4945-96D7-C0C72C9135CD}">
      <dgm:prSet/>
      <dgm:spPr/>
      <dgm:t>
        <a:bodyPr/>
        <a:lstStyle/>
        <a:p>
          <a:endParaRPr lang="fr-FR"/>
        </a:p>
      </dgm:t>
    </dgm:pt>
    <dgm:pt modelId="{9C951F95-89E9-4BD8-9B59-654466DF8198}" type="sibTrans" cxnId="{A855BCA7-8E80-4945-96D7-C0C72C9135CD}">
      <dgm:prSet/>
      <dgm:spPr/>
      <dgm:t>
        <a:bodyPr/>
        <a:lstStyle/>
        <a:p>
          <a:endParaRPr lang="fr-FR"/>
        </a:p>
      </dgm:t>
    </dgm:pt>
    <dgm:pt modelId="{218DD458-8F2B-4579-A95F-FC4DD4EA18EB}" type="pres">
      <dgm:prSet presAssocID="{02877D57-DABF-4012-9D65-81ADC7B2AEF1}" presName="Name0" presStyleCnt="0">
        <dgm:presLayoutVars>
          <dgm:chMax val="7"/>
          <dgm:chPref val="7"/>
          <dgm:dir/>
        </dgm:presLayoutVars>
      </dgm:prSet>
      <dgm:spPr/>
    </dgm:pt>
    <dgm:pt modelId="{CDC3DFC4-6361-47BD-9CCE-579E892EDBDD}" type="pres">
      <dgm:prSet presAssocID="{02877D57-DABF-4012-9D65-81ADC7B2AEF1}" presName="Name1" presStyleCnt="0"/>
      <dgm:spPr/>
    </dgm:pt>
    <dgm:pt modelId="{CF8DDC27-18B0-495D-A7B2-C83A037DF849}" type="pres">
      <dgm:prSet presAssocID="{02877D57-DABF-4012-9D65-81ADC7B2AEF1}" presName="cycle" presStyleCnt="0"/>
      <dgm:spPr/>
    </dgm:pt>
    <dgm:pt modelId="{CF0A8821-1AFF-42A0-B677-0224E7805631}" type="pres">
      <dgm:prSet presAssocID="{02877D57-DABF-4012-9D65-81ADC7B2AEF1}" presName="srcNode" presStyleLbl="node1" presStyleIdx="0" presStyleCnt="4"/>
      <dgm:spPr/>
    </dgm:pt>
    <dgm:pt modelId="{1B2E992C-0E5A-4A39-8D6B-59A922880C37}" type="pres">
      <dgm:prSet presAssocID="{02877D57-DABF-4012-9D65-81ADC7B2AEF1}" presName="conn" presStyleLbl="parChTrans1D2" presStyleIdx="0" presStyleCnt="1"/>
      <dgm:spPr/>
    </dgm:pt>
    <dgm:pt modelId="{48DE18F8-5F63-49D3-973D-38CA75780CF7}" type="pres">
      <dgm:prSet presAssocID="{02877D57-DABF-4012-9D65-81ADC7B2AEF1}" presName="extraNode" presStyleLbl="node1" presStyleIdx="0" presStyleCnt="4"/>
      <dgm:spPr/>
    </dgm:pt>
    <dgm:pt modelId="{49BF6E50-CB76-4717-86C1-351B0DF54AE1}" type="pres">
      <dgm:prSet presAssocID="{02877D57-DABF-4012-9D65-81ADC7B2AEF1}" presName="dstNode" presStyleLbl="node1" presStyleIdx="0" presStyleCnt="4"/>
      <dgm:spPr/>
    </dgm:pt>
    <dgm:pt modelId="{A0AE9BCD-37A6-43D2-8CF1-C1CDB804DF50}" type="pres">
      <dgm:prSet presAssocID="{36DDE9FB-0727-448E-B0B2-75F91E7AE00D}" presName="text_1" presStyleLbl="node1" presStyleIdx="0" presStyleCnt="4">
        <dgm:presLayoutVars>
          <dgm:bulletEnabled val="1"/>
        </dgm:presLayoutVars>
      </dgm:prSet>
      <dgm:spPr/>
    </dgm:pt>
    <dgm:pt modelId="{BE6EC3B0-6D32-4B45-BA48-FD2CFE410464}" type="pres">
      <dgm:prSet presAssocID="{36DDE9FB-0727-448E-B0B2-75F91E7AE00D}" presName="accent_1" presStyleCnt="0"/>
      <dgm:spPr/>
    </dgm:pt>
    <dgm:pt modelId="{EF24C08F-33BD-4893-AF72-515104FE49C0}" type="pres">
      <dgm:prSet presAssocID="{36DDE9FB-0727-448E-B0B2-75F91E7AE00D}" presName="accentRepeatNode" presStyleLbl="solidFgAcc1" presStyleIdx="0" presStyleCnt="4">
        <dgm:style>
          <a:lnRef idx="3">
            <a:schemeClr val="lt1"/>
          </a:lnRef>
          <a:fillRef idx="1">
            <a:schemeClr val="dk1"/>
          </a:fillRef>
          <a:effectRef idx="1">
            <a:schemeClr val="dk1"/>
          </a:effectRef>
          <a:fontRef idx="minor">
            <a:schemeClr val="lt1"/>
          </a:fontRef>
        </dgm:style>
      </dgm:prSet>
      <dgm:spPr/>
    </dgm:pt>
    <dgm:pt modelId="{DF296406-4934-474E-B8B8-57ED918F854D}" type="pres">
      <dgm:prSet presAssocID="{DCA3480F-E275-4EBD-AEAB-967A900C5977}" presName="text_2" presStyleLbl="node1" presStyleIdx="1" presStyleCnt="4" custLinFactNeighborY="2781">
        <dgm:presLayoutVars>
          <dgm:bulletEnabled val="1"/>
        </dgm:presLayoutVars>
      </dgm:prSet>
      <dgm:spPr/>
    </dgm:pt>
    <dgm:pt modelId="{B2E15292-CBBB-4786-85B8-3E4FAB386673}" type="pres">
      <dgm:prSet presAssocID="{DCA3480F-E275-4EBD-AEAB-967A900C5977}" presName="accent_2" presStyleCnt="0"/>
      <dgm:spPr/>
    </dgm:pt>
    <dgm:pt modelId="{8DF99391-835F-4919-B9F1-65E49E8F0719}" type="pres">
      <dgm:prSet presAssocID="{DCA3480F-E275-4EBD-AEAB-967A900C5977}" presName="accentRepeatNode" presStyleLbl="solidFgAcc1" presStyleIdx="1" presStyleCnt="4">
        <dgm:style>
          <a:lnRef idx="2">
            <a:schemeClr val="accent1"/>
          </a:lnRef>
          <a:fillRef idx="1">
            <a:schemeClr val="lt1"/>
          </a:fillRef>
          <a:effectRef idx="0">
            <a:schemeClr val="accent1"/>
          </a:effectRef>
          <a:fontRef idx="minor">
            <a:schemeClr val="dk1"/>
          </a:fontRef>
        </dgm:style>
      </dgm:prSet>
      <dgm:spPr/>
    </dgm:pt>
    <dgm:pt modelId="{F5F8C230-0115-4840-84C5-72B6080BDE9E}" type="pres">
      <dgm:prSet presAssocID="{F2A1B26A-FC68-42A5-8FE2-8CD318AD872A}" presName="text_3" presStyleLbl="node1" presStyleIdx="2" presStyleCnt="4">
        <dgm:presLayoutVars>
          <dgm:bulletEnabled val="1"/>
        </dgm:presLayoutVars>
      </dgm:prSet>
      <dgm:spPr/>
    </dgm:pt>
    <dgm:pt modelId="{61FFCF35-7239-478F-B1FE-111601BF3BD2}" type="pres">
      <dgm:prSet presAssocID="{F2A1B26A-FC68-42A5-8FE2-8CD318AD872A}" presName="accent_3" presStyleCnt="0"/>
      <dgm:spPr/>
    </dgm:pt>
    <dgm:pt modelId="{36953174-F905-4043-9221-77FCA5DF147B}" type="pres">
      <dgm:prSet presAssocID="{F2A1B26A-FC68-42A5-8FE2-8CD318AD872A}" presName="accentRepeatNode" presStyleLbl="solidFgAcc1" presStyleIdx="2" presStyleCnt="4">
        <dgm:style>
          <a:lnRef idx="2">
            <a:schemeClr val="accent1"/>
          </a:lnRef>
          <a:fillRef idx="1">
            <a:schemeClr val="lt1"/>
          </a:fillRef>
          <a:effectRef idx="0">
            <a:schemeClr val="accent1"/>
          </a:effectRef>
          <a:fontRef idx="minor">
            <a:schemeClr val="dk1"/>
          </a:fontRef>
        </dgm:style>
      </dgm:prSet>
      <dgm:spPr/>
    </dgm:pt>
    <dgm:pt modelId="{74A484DE-AAD3-4FA8-863C-9F100D6DB97D}" type="pres">
      <dgm:prSet presAssocID="{890B65A4-6A02-4A2A-A423-E07172FFF3E1}" presName="text_4" presStyleLbl="node1" presStyleIdx="3" presStyleCnt="4" custLinFactNeighborX="1312">
        <dgm:presLayoutVars>
          <dgm:bulletEnabled val="1"/>
        </dgm:presLayoutVars>
      </dgm:prSet>
      <dgm:spPr/>
    </dgm:pt>
    <dgm:pt modelId="{004F2F27-E4D4-4649-A156-D9A2B2F90116}" type="pres">
      <dgm:prSet presAssocID="{890B65A4-6A02-4A2A-A423-E07172FFF3E1}" presName="accent_4" presStyleCnt="0"/>
      <dgm:spPr/>
    </dgm:pt>
    <dgm:pt modelId="{52D1D113-C5C1-4638-B8FF-ECB54B94C680}" type="pres">
      <dgm:prSet presAssocID="{890B65A4-6A02-4A2A-A423-E07172FFF3E1}" presName="accentRepeatNode" presStyleLbl="solidFgAcc1" presStyleIdx="3" presStyleCnt="4">
        <dgm:style>
          <a:lnRef idx="2">
            <a:schemeClr val="accent2"/>
          </a:lnRef>
          <a:fillRef idx="1">
            <a:schemeClr val="lt1"/>
          </a:fillRef>
          <a:effectRef idx="0">
            <a:schemeClr val="accent2"/>
          </a:effectRef>
          <a:fontRef idx="minor">
            <a:schemeClr val="dk1"/>
          </a:fontRef>
        </dgm:style>
      </dgm:prSet>
      <dgm:spPr/>
    </dgm:pt>
  </dgm:ptLst>
  <dgm:cxnLst>
    <dgm:cxn modelId="{E756CD00-5EB4-4598-9AE3-583874ABBFCF}" type="presOf" srcId="{8F63B511-C4E2-4AC1-91C4-FF0C34D7FD32}" destId="{1B2E992C-0E5A-4A39-8D6B-59A922880C37}" srcOrd="0" destOrd="0" presId="urn:microsoft.com/office/officeart/2008/layout/VerticalCurvedList"/>
    <dgm:cxn modelId="{F35F470A-E23E-491F-84D6-89883BD0FCD1}" type="presOf" srcId="{DCA3480F-E275-4EBD-AEAB-967A900C5977}" destId="{DF296406-4934-474E-B8B8-57ED918F854D}" srcOrd="0" destOrd="0" presId="urn:microsoft.com/office/officeart/2008/layout/VerticalCurvedList"/>
    <dgm:cxn modelId="{49CB791B-0FC6-4F11-B2D0-1B8695241841}" srcId="{02877D57-DABF-4012-9D65-81ADC7B2AEF1}" destId="{DCA3480F-E275-4EBD-AEAB-967A900C5977}" srcOrd="1" destOrd="0" parTransId="{19869A58-8395-4334-ADF7-519837C400AD}" sibTransId="{1FCC9F12-D1C9-4BAF-906C-46E607CB0C86}"/>
    <dgm:cxn modelId="{C905E82B-D045-4408-AB0F-19B9657F26B4}" type="presOf" srcId="{C75E7E0F-245A-45A4-AD9C-886D8A47D806}" destId="{A0AE9BCD-37A6-43D2-8CF1-C1CDB804DF50}" srcOrd="0" destOrd="1" presId="urn:microsoft.com/office/officeart/2008/layout/VerticalCurvedList"/>
    <dgm:cxn modelId="{C21DAB5F-7BD8-42A9-AA7B-B5423D5C6FEC}" type="presOf" srcId="{36DDE9FB-0727-448E-B0B2-75F91E7AE00D}" destId="{A0AE9BCD-37A6-43D2-8CF1-C1CDB804DF50}" srcOrd="0" destOrd="0" presId="urn:microsoft.com/office/officeart/2008/layout/VerticalCurvedList"/>
    <dgm:cxn modelId="{42A04C62-2C4A-4A0D-8D0A-F80BF3E2F3E9}" type="presOf" srcId="{F2A1B26A-FC68-42A5-8FE2-8CD318AD872A}" destId="{F5F8C230-0115-4840-84C5-72B6080BDE9E}" srcOrd="0" destOrd="0" presId="urn:microsoft.com/office/officeart/2008/layout/VerticalCurvedList"/>
    <dgm:cxn modelId="{42CC6A4E-31A0-4C47-8A02-C9E4E01BFB6A}" srcId="{36DDE9FB-0727-448E-B0B2-75F91E7AE00D}" destId="{C75E7E0F-245A-45A4-AD9C-886D8A47D806}" srcOrd="0" destOrd="0" parTransId="{939981FA-76A7-4404-BE47-9DC87102AA37}" sibTransId="{8F63B511-C4E2-4AC1-91C4-FF0C34D7FD32}"/>
    <dgm:cxn modelId="{5A1E5F55-D047-4BB8-A7CC-69912C28A6DD}" type="presOf" srcId="{02877D57-DABF-4012-9D65-81ADC7B2AEF1}" destId="{218DD458-8F2B-4579-A95F-FC4DD4EA18EB}" srcOrd="0" destOrd="0" presId="urn:microsoft.com/office/officeart/2008/layout/VerticalCurvedList"/>
    <dgm:cxn modelId="{EDE3007A-2F86-4E4C-989F-DEDD9C10ECA3}" srcId="{F2A1B26A-FC68-42A5-8FE2-8CD318AD872A}" destId="{B033B7BF-1B66-452D-9371-D922EDB9EC8B}" srcOrd="0" destOrd="0" parTransId="{602C24CF-0BF2-498E-A4DB-F499635DE8AA}" sibTransId="{FEE8054E-6671-4D41-8E4C-B0D675F9D2F5}"/>
    <dgm:cxn modelId="{8717CB8B-DF92-4835-AAF5-ECE135D864C6}" srcId="{DCA3480F-E275-4EBD-AEAB-967A900C5977}" destId="{06F900D8-EC5B-42C6-81D1-D1884E34FAD7}" srcOrd="0" destOrd="0" parTransId="{49977C84-39E2-4CF2-AAAA-AF51A018E510}" sibTransId="{BD764F30-DA39-464F-A333-9E683E8A9772}"/>
    <dgm:cxn modelId="{396FE692-29E3-4C1E-863C-A877B8370733}" type="presOf" srcId="{06F900D8-EC5B-42C6-81D1-D1884E34FAD7}" destId="{DF296406-4934-474E-B8B8-57ED918F854D}" srcOrd="0" destOrd="1" presId="urn:microsoft.com/office/officeart/2008/layout/VerticalCurvedList"/>
    <dgm:cxn modelId="{9DDAA9A0-5503-4923-94E2-10F0773C7902}" type="presOf" srcId="{B033B7BF-1B66-452D-9371-D922EDB9EC8B}" destId="{F5F8C230-0115-4840-84C5-72B6080BDE9E}" srcOrd="0" destOrd="1" presId="urn:microsoft.com/office/officeart/2008/layout/VerticalCurvedList"/>
    <dgm:cxn modelId="{7B49A4A1-0977-4F34-8765-299B3DD16966}" type="presOf" srcId="{890B65A4-6A02-4A2A-A423-E07172FFF3E1}" destId="{74A484DE-AAD3-4FA8-863C-9F100D6DB97D}" srcOrd="0" destOrd="0" presId="urn:microsoft.com/office/officeart/2008/layout/VerticalCurvedList"/>
    <dgm:cxn modelId="{A855BCA7-8E80-4945-96D7-C0C72C9135CD}" srcId="{02877D57-DABF-4012-9D65-81ADC7B2AEF1}" destId="{890B65A4-6A02-4A2A-A423-E07172FFF3E1}" srcOrd="3" destOrd="0" parTransId="{DE8810DF-E32B-4771-AA09-577ABE9AB251}" sibTransId="{9C951F95-89E9-4BD8-9B59-654466DF8198}"/>
    <dgm:cxn modelId="{EFFA4AAA-DC69-44C9-8741-6B5322545ACF}" srcId="{02877D57-DABF-4012-9D65-81ADC7B2AEF1}" destId="{F2A1B26A-FC68-42A5-8FE2-8CD318AD872A}" srcOrd="2" destOrd="0" parTransId="{2E49D6BC-1503-4752-A726-70C46B3B12EF}" sibTransId="{367EED51-F3A3-4946-A09A-4BEC74466B7E}"/>
    <dgm:cxn modelId="{3B7E36E1-21D3-4ED8-9871-1CE1C46F2DCE}" srcId="{02877D57-DABF-4012-9D65-81ADC7B2AEF1}" destId="{36DDE9FB-0727-448E-B0B2-75F91E7AE00D}" srcOrd="0" destOrd="0" parTransId="{6883E3A3-A24F-46EE-8A07-234BE76AF87C}" sibTransId="{EE019CEC-5A68-43EF-96E2-F5ADBA5D0B05}"/>
    <dgm:cxn modelId="{C4D69EF9-4151-4F13-B3A5-A7F721198CC7}" type="presParOf" srcId="{218DD458-8F2B-4579-A95F-FC4DD4EA18EB}" destId="{CDC3DFC4-6361-47BD-9CCE-579E892EDBDD}" srcOrd="0" destOrd="0" presId="urn:microsoft.com/office/officeart/2008/layout/VerticalCurvedList"/>
    <dgm:cxn modelId="{C5F9A07B-907B-4DFA-85D7-B34F13117017}" type="presParOf" srcId="{CDC3DFC4-6361-47BD-9CCE-579E892EDBDD}" destId="{CF8DDC27-18B0-495D-A7B2-C83A037DF849}" srcOrd="0" destOrd="0" presId="urn:microsoft.com/office/officeart/2008/layout/VerticalCurvedList"/>
    <dgm:cxn modelId="{44FD1665-4947-4A54-AF63-8522E3A74495}" type="presParOf" srcId="{CF8DDC27-18B0-495D-A7B2-C83A037DF849}" destId="{CF0A8821-1AFF-42A0-B677-0224E7805631}" srcOrd="0" destOrd="0" presId="urn:microsoft.com/office/officeart/2008/layout/VerticalCurvedList"/>
    <dgm:cxn modelId="{F9908E6E-5CFA-49B8-8983-8CE03D7A2EB6}" type="presParOf" srcId="{CF8DDC27-18B0-495D-A7B2-C83A037DF849}" destId="{1B2E992C-0E5A-4A39-8D6B-59A922880C37}" srcOrd="1" destOrd="0" presId="urn:microsoft.com/office/officeart/2008/layout/VerticalCurvedList"/>
    <dgm:cxn modelId="{EB327A78-80A5-40CC-B0B3-02FCAB8EFC39}" type="presParOf" srcId="{CF8DDC27-18B0-495D-A7B2-C83A037DF849}" destId="{48DE18F8-5F63-49D3-973D-38CA75780CF7}" srcOrd="2" destOrd="0" presId="urn:microsoft.com/office/officeart/2008/layout/VerticalCurvedList"/>
    <dgm:cxn modelId="{846B6781-EB85-446E-A11F-72A7E2AF1782}" type="presParOf" srcId="{CF8DDC27-18B0-495D-A7B2-C83A037DF849}" destId="{49BF6E50-CB76-4717-86C1-351B0DF54AE1}" srcOrd="3" destOrd="0" presId="urn:microsoft.com/office/officeart/2008/layout/VerticalCurvedList"/>
    <dgm:cxn modelId="{A93DFF4B-7167-4E89-B475-818AEF4B40FE}" type="presParOf" srcId="{CDC3DFC4-6361-47BD-9CCE-579E892EDBDD}" destId="{A0AE9BCD-37A6-43D2-8CF1-C1CDB804DF50}" srcOrd="1" destOrd="0" presId="urn:microsoft.com/office/officeart/2008/layout/VerticalCurvedList"/>
    <dgm:cxn modelId="{62A5DC73-00E5-4DF5-A286-12D88E8C93B3}" type="presParOf" srcId="{CDC3DFC4-6361-47BD-9CCE-579E892EDBDD}" destId="{BE6EC3B0-6D32-4B45-BA48-FD2CFE410464}" srcOrd="2" destOrd="0" presId="urn:microsoft.com/office/officeart/2008/layout/VerticalCurvedList"/>
    <dgm:cxn modelId="{71534256-95B9-4DB5-85A6-0CAC61D5A823}" type="presParOf" srcId="{BE6EC3B0-6D32-4B45-BA48-FD2CFE410464}" destId="{EF24C08F-33BD-4893-AF72-515104FE49C0}" srcOrd="0" destOrd="0" presId="urn:microsoft.com/office/officeart/2008/layout/VerticalCurvedList"/>
    <dgm:cxn modelId="{4B952437-BCAB-4563-A725-520754D2BE53}" type="presParOf" srcId="{CDC3DFC4-6361-47BD-9CCE-579E892EDBDD}" destId="{DF296406-4934-474E-B8B8-57ED918F854D}" srcOrd="3" destOrd="0" presId="urn:microsoft.com/office/officeart/2008/layout/VerticalCurvedList"/>
    <dgm:cxn modelId="{1922324D-DEC6-4483-B2BB-A4DB8E7FA1F6}" type="presParOf" srcId="{CDC3DFC4-6361-47BD-9CCE-579E892EDBDD}" destId="{B2E15292-CBBB-4786-85B8-3E4FAB386673}" srcOrd="4" destOrd="0" presId="urn:microsoft.com/office/officeart/2008/layout/VerticalCurvedList"/>
    <dgm:cxn modelId="{52224DB8-3037-4946-A157-33A2176A24E9}" type="presParOf" srcId="{B2E15292-CBBB-4786-85B8-3E4FAB386673}" destId="{8DF99391-835F-4919-B9F1-65E49E8F0719}" srcOrd="0" destOrd="0" presId="urn:microsoft.com/office/officeart/2008/layout/VerticalCurvedList"/>
    <dgm:cxn modelId="{E9FB116C-B126-448D-A953-6B1E679DF674}" type="presParOf" srcId="{CDC3DFC4-6361-47BD-9CCE-579E892EDBDD}" destId="{F5F8C230-0115-4840-84C5-72B6080BDE9E}" srcOrd="5" destOrd="0" presId="urn:microsoft.com/office/officeart/2008/layout/VerticalCurvedList"/>
    <dgm:cxn modelId="{3A84D688-E5C2-4452-A77A-21C2BCF8E3DD}" type="presParOf" srcId="{CDC3DFC4-6361-47BD-9CCE-579E892EDBDD}" destId="{61FFCF35-7239-478F-B1FE-111601BF3BD2}" srcOrd="6" destOrd="0" presId="urn:microsoft.com/office/officeart/2008/layout/VerticalCurvedList"/>
    <dgm:cxn modelId="{1A32E676-F852-4454-9B48-25B9A0202C73}" type="presParOf" srcId="{61FFCF35-7239-478F-B1FE-111601BF3BD2}" destId="{36953174-F905-4043-9221-77FCA5DF147B}" srcOrd="0" destOrd="0" presId="urn:microsoft.com/office/officeart/2008/layout/VerticalCurvedList"/>
    <dgm:cxn modelId="{C4A0D9EA-E083-4716-9627-001F5DBC04D9}" type="presParOf" srcId="{CDC3DFC4-6361-47BD-9CCE-579E892EDBDD}" destId="{74A484DE-AAD3-4FA8-863C-9F100D6DB97D}" srcOrd="7" destOrd="0" presId="urn:microsoft.com/office/officeart/2008/layout/VerticalCurvedList"/>
    <dgm:cxn modelId="{D1903E50-64B7-4A1A-889E-2B723DF49197}" type="presParOf" srcId="{CDC3DFC4-6361-47BD-9CCE-579E892EDBDD}" destId="{004F2F27-E4D4-4649-A156-D9A2B2F90116}" srcOrd="8" destOrd="0" presId="urn:microsoft.com/office/officeart/2008/layout/VerticalCurvedList"/>
    <dgm:cxn modelId="{EF6C95EB-00C8-40D8-8077-65EE1DA8A1E9}" type="presParOf" srcId="{004F2F27-E4D4-4649-A156-D9A2B2F90116}" destId="{52D1D113-C5C1-4638-B8FF-ECB54B94C68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E93BF6-1668-49D6-8C87-621A5B091946}" type="doc">
      <dgm:prSet loTypeId="urn:microsoft.com/office/officeart/2005/8/layout/matrix3" loCatId="matrix" qsTypeId="urn:microsoft.com/office/officeart/2005/8/quickstyle/3d2" qsCatId="3D" csTypeId="urn:microsoft.com/office/officeart/2005/8/colors/colorful3" csCatId="colorful" phldr="1"/>
      <dgm:spPr/>
      <dgm:t>
        <a:bodyPr/>
        <a:lstStyle/>
        <a:p>
          <a:endParaRPr lang="fr-FR"/>
        </a:p>
      </dgm:t>
    </dgm:pt>
    <dgm:pt modelId="{6B114556-3B58-42F1-893D-C09DC06D46E4}">
      <dgm:prSet phldrT="[Text]" phldr="0" custT="1"/>
      <dgm:spPr/>
      <dgm:t>
        <a:bodyPr/>
        <a:lstStyle/>
        <a:p>
          <a:r>
            <a:rPr lang="ar-DZ" sz="2000" b="1" dirty="0">
              <a:highlight>
                <a:srgbClr val="008000"/>
              </a:highlight>
            </a:rPr>
            <a:t>القيادة الداعمة للتنوع :</a:t>
          </a:r>
        </a:p>
        <a:p>
          <a:r>
            <a:rPr lang="ar-DZ" sz="2000" dirty="0"/>
            <a:t>تبني القيادة أسلوبا تشاركياً يعزز التفاهم والتعاون بين العاملين</a:t>
          </a:r>
          <a:endParaRPr lang="fr-FR" sz="2000" dirty="0"/>
        </a:p>
      </dgm:t>
    </dgm:pt>
    <dgm:pt modelId="{9EF55563-C194-4831-9B9C-31B98D58AEFE}" type="parTrans" cxnId="{401D13CB-4A17-47D2-B920-2CA60F4C1B74}">
      <dgm:prSet/>
      <dgm:spPr/>
      <dgm:t>
        <a:bodyPr/>
        <a:lstStyle/>
        <a:p>
          <a:endParaRPr lang="fr-FR"/>
        </a:p>
      </dgm:t>
    </dgm:pt>
    <dgm:pt modelId="{FE708AED-BD41-4ABE-A5F8-BEACF38D45E5}" type="sibTrans" cxnId="{401D13CB-4A17-47D2-B920-2CA60F4C1B74}">
      <dgm:prSet/>
      <dgm:spPr/>
      <dgm:t>
        <a:bodyPr/>
        <a:lstStyle/>
        <a:p>
          <a:endParaRPr lang="fr-FR"/>
        </a:p>
      </dgm:t>
    </dgm:pt>
    <dgm:pt modelId="{A0CF27A0-DFBD-4D86-AAB3-AB50A590D308}">
      <dgm:prSet phldrT="[Text]" phldr="0" custT="1"/>
      <dgm:spPr/>
      <dgm:t>
        <a:bodyPr/>
        <a:lstStyle/>
        <a:p>
          <a:r>
            <a:rPr lang="ar-DZ" sz="2000" b="1" dirty="0">
              <a:highlight>
                <a:srgbClr val="008000"/>
              </a:highlight>
            </a:rPr>
            <a:t>القدوة التنظيمية :</a:t>
          </a:r>
        </a:p>
        <a:p>
          <a:r>
            <a:rPr lang="ar-DZ" sz="2000" b="0" dirty="0"/>
            <a:t>يعد القائد نموذجاً يحتذي به الموظفون في تطبيق قيم الإحترام والتسامح </a:t>
          </a:r>
          <a:endParaRPr lang="fr-FR" sz="2000" b="0" dirty="0"/>
        </a:p>
      </dgm:t>
    </dgm:pt>
    <dgm:pt modelId="{F5A54648-D5F4-4B42-A3DD-F645ABA45AAD}" type="parTrans" cxnId="{3F7D15E5-6A91-45C2-B761-DBBC544DAEDA}">
      <dgm:prSet/>
      <dgm:spPr/>
      <dgm:t>
        <a:bodyPr/>
        <a:lstStyle/>
        <a:p>
          <a:endParaRPr lang="fr-FR"/>
        </a:p>
      </dgm:t>
    </dgm:pt>
    <dgm:pt modelId="{FB190E8C-F5DA-44F2-987B-970EF5526FD2}" type="sibTrans" cxnId="{3F7D15E5-6A91-45C2-B761-DBBC544DAEDA}">
      <dgm:prSet/>
      <dgm:spPr/>
      <dgm:t>
        <a:bodyPr/>
        <a:lstStyle/>
        <a:p>
          <a:endParaRPr lang="fr-FR"/>
        </a:p>
      </dgm:t>
    </dgm:pt>
    <dgm:pt modelId="{BB41ECD0-430B-4140-A861-7043E2158AC8}">
      <dgm:prSet phldrT="[Text]" phldr="0" custT="1"/>
      <dgm:spPr/>
      <dgm:t>
        <a:bodyPr/>
        <a:lstStyle/>
        <a:p>
          <a:r>
            <a:rPr lang="ar-DZ" sz="2000" b="1">
              <a:highlight>
                <a:srgbClr val="008000"/>
              </a:highlight>
            </a:rPr>
            <a:t>تطوير الذكاء الثقافي :</a:t>
          </a:r>
        </a:p>
        <a:p>
          <a:r>
            <a:rPr lang="ar-DZ" sz="2000" b="0"/>
            <a:t>تعمل إدارة الموارد البشرية على تدريب القادة ليصبحو قادرين  على إدارة الإختلافات بفعالية </a:t>
          </a:r>
          <a:endParaRPr lang="fr-FR" sz="2000" b="0" dirty="0"/>
        </a:p>
      </dgm:t>
    </dgm:pt>
    <dgm:pt modelId="{8F2E5F89-A62B-4266-BA94-517F70D9E993}" type="parTrans" cxnId="{F8738DF5-446B-45AF-BAD6-6A581BBB471F}">
      <dgm:prSet/>
      <dgm:spPr/>
      <dgm:t>
        <a:bodyPr/>
        <a:lstStyle/>
        <a:p>
          <a:endParaRPr lang="fr-FR"/>
        </a:p>
      </dgm:t>
    </dgm:pt>
    <dgm:pt modelId="{7D736476-2D9B-48D8-82C7-CC22BA255B48}" type="sibTrans" cxnId="{F8738DF5-446B-45AF-BAD6-6A581BBB471F}">
      <dgm:prSet/>
      <dgm:spPr/>
      <dgm:t>
        <a:bodyPr/>
        <a:lstStyle/>
        <a:p>
          <a:endParaRPr lang="fr-FR"/>
        </a:p>
      </dgm:t>
    </dgm:pt>
    <dgm:pt modelId="{6BF3543B-53BA-4B89-8D4C-DB4874B5A066}">
      <dgm:prSet phldrT="[Text]" phldr="0" custT="1"/>
      <dgm:spPr/>
      <dgm:t>
        <a:bodyPr/>
        <a:lstStyle/>
        <a:p>
          <a:r>
            <a:rPr lang="ar-DZ" sz="2000" b="1">
              <a:highlight>
                <a:srgbClr val="008000"/>
              </a:highlight>
            </a:rPr>
            <a:t>العدالة في القرارات : </a:t>
          </a:r>
        </a:p>
        <a:p>
          <a:r>
            <a:rPr lang="ar-DZ" sz="2000" b="0"/>
            <a:t>تتضمن القيادة الواعية تطبيق مبادئ المساواة وتقدير الجهود على أساس الأداء لا  الإنتماء الثقافي </a:t>
          </a:r>
          <a:endParaRPr lang="fr-FR" sz="2000" b="0" dirty="0"/>
        </a:p>
      </dgm:t>
    </dgm:pt>
    <dgm:pt modelId="{638A0D8E-E113-47E3-84B7-DB238CC46326}" type="parTrans" cxnId="{145DD11B-8E33-457F-8222-D8410EA398DA}">
      <dgm:prSet/>
      <dgm:spPr/>
      <dgm:t>
        <a:bodyPr/>
        <a:lstStyle/>
        <a:p>
          <a:endParaRPr lang="fr-FR"/>
        </a:p>
      </dgm:t>
    </dgm:pt>
    <dgm:pt modelId="{00BDE496-46D6-4E10-A680-4298C09C6AD0}" type="sibTrans" cxnId="{145DD11B-8E33-457F-8222-D8410EA398DA}">
      <dgm:prSet/>
      <dgm:spPr/>
      <dgm:t>
        <a:bodyPr/>
        <a:lstStyle/>
        <a:p>
          <a:endParaRPr lang="fr-FR"/>
        </a:p>
      </dgm:t>
    </dgm:pt>
    <dgm:pt modelId="{01A29FA2-4241-419F-94CC-63D0E7B1500A}" type="pres">
      <dgm:prSet presAssocID="{4CE93BF6-1668-49D6-8C87-621A5B091946}" presName="matrix" presStyleCnt="0">
        <dgm:presLayoutVars>
          <dgm:chMax val="1"/>
          <dgm:dir/>
          <dgm:resizeHandles val="exact"/>
        </dgm:presLayoutVars>
      </dgm:prSet>
      <dgm:spPr/>
    </dgm:pt>
    <dgm:pt modelId="{409E927A-05B0-4D36-B2C5-D6397909EAF8}" type="pres">
      <dgm:prSet presAssocID="{4CE93BF6-1668-49D6-8C87-621A5B091946}" presName="diamond" presStyleLbl="bgShp" presStyleIdx="0" presStyleCnt="1"/>
      <dgm:spPr/>
    </dgm:pt>
    <dgm:pt modelId="{8B060B2D-C84F-403E-80A0-1E03AA4E5DB0}" type="pres">
      <dgm:prSet presAssocID="{4CE93BF6-1668-49D6-8C87-621A5B091946}" presName="quad1" presStyleLbl="node1" presStyleIdx="0" presStyleCnt="4" custAng="0" custScaleX="247498" custScaleY="85887" custLinFactNeighborX="-75952" custLinFactNeighborY="21880">
        <dgm:presLayoutVars>
          <dgm:chMax val="0"/>
          <dgm:chPref val="0"/>
          <dgm:bulletEnabled val="1"/>
        </dgm:presLayoutVars>
      </dgm:prSet>
      <dgm:spPr/>
    </dgm:pt>
    <dgm:pt modelId="{FB9D7A6C-B357-44A4-A6FA-0742BF394110}" type="pres">
      <dgm:prSet presAssocID="{4CE93BF6-1668-49D6-8C87-621A5B091946}" presName="quad2" presStyleLbl="node1" presStyleIdx="1" presStyleCnt="4" custScaleX="261238" custScaleY="86652" custLinFactNeighborX="77550" custLinFactNeighborY="18889">
        <dgm:presLayoutVars>
          <dgm:chMax val="0"/>
          <dgm:chPref val="0"/>
          <dgm:bulletEnabled val="1"/>
        </dgm:presLayoutVars>
      </dgm:prSet>
      <dgm:spPr/>
    </dgm:pt>
    <dgm:pt modelId="{E1D0D318-8A5D-4421-AD5C-1E5D1D23B59F}" type="pres">
      <dgm:prSet presAssocID="{4CE93BF6-1668-49D6-8C87-621A5B091946}" presName="quad3" presStyleLbl="node1" presStyleIdx="2" presStyleCnt="4" custScaleX="257909" custLinFactNeighborX="-78296" custLinFactNeighborY="3883">
        <dgm:presLayoutVars>
          <dgm:chMax val="0"/>
          <dgm:chPref val="0"/>
          <dgm:bulletEnabled val="1"/>
        </dgm:presLayoutVars>
      </dgm:prSet>
      <dgm:spPr/>
    </dgm:pt>
    <dgm:pt modelId="{5D33AE9B-D41B-4178-B307-A9F4BEF6F401}" type="pres">
      <dgm:prSet presAssocID="{4CE93BF6-1668-49D6-8C87-621A5B091946}" presName="quad4" presStyleLbl="node1" presStyleIdx="3" presStyleCnt="4" custScaleX="261018" custLinFactNeighborX="76891" custLinFactNeighborY="1111">
        <dgm:presLayoutVars>
          <dgm:chMax val="0"/>
          <dgm:chPref val="0"/>
          <dgm:bulletEnabled val="1"/>
        </dgm:presLayoutVars>
      </dgm:prSet>
      <dgm:spPr/>
    </dgm:pt>
  </dgm:ptLst>
  <dgm:cxnLst>
    <dgm:cxn modelId="{9880CE07-1E5A-46B9-8C04-4E3551AC0A85}" type="presOf" srcId="{A0CF27A0-DFBD-4D86-AAB3-AB50A590D308}" destId="{FB9D7A6C-B357-44A4-A6FA-0742BF394110}" srcOrd="0" destOrd="0" presId="urn:microsoft.com/office/officeart/2005/8/layout/matrix3"/>
    <dgm:cxn modelId="{145DD11B-8E33-457F-8222-D8410EA398DA}" srcId="{4CE93BF6-1668-49D6-8C87-621A5B091946}" destId="{6BF3543B-53BA-4B89-8D4C-DB4874B5A066}" srcOrd="3" destOrd="0" parTransId="{638A0D8E-E113-47E3-84B7-DB238CC46326}" sibTransId="{00BDE496-46D6-4E10-A680-4298C09C6AD0}"/>
    <dgm:cxn modelId="{25544A30-3816-4529-83EE-98C6CE77340C}" type="presOf" srcId="{6BF3543B-53BA-4B89-8D4C-DB4874B5A066}" destId="{5D33AE9B-D41B-4178-B307-A9F4BEF6F401}" srcOrd="0" destOrd="0" presId="urn:microsoft.com/office/officeart/2005/8/layout/matrix3"/>
    <dgm:cxn modelId="{9FD8B355-D292-40C6-A5D3-4985A4B2E134}" type="presOf" srcId="{6B114556-3B58-42F1-893D-C09DC06D46E4}" destId="{8B060B2D-C84F-403E-80A0-1E03AA4E5DB0}" srcOrd="0" destOrd="0" presId="urn:microsoft.com/office/officeart/2005/8/layout/matrix3"/>
    <dgm:cxn modelId="{1167C075-0F68-46CE-9534-5C90C57AE44B}" type="presOf" srcId="{4CE93BF6-1668-49D6-8C87-621A5B091946}" destId="{01A29FA2-4241-419F-94CC-63D0E7B1500A}" srcOrd="0" destOrd="0" presId="urn:microsoft.com/office/officeart/2005/8/layout/matrix3"/>
    <dgm:cxn modelId="{401D13CB-4A17-47D2-B920-2CA60F4C1B74}" srcId="{4CE93BF6-1668-49D6-8C87-621A5B091946}" destId="{6B114556-3B58-42F1-893D-C09DC06D46E4}" srcOrd="0" destOrd="0" parTransId="{9EF55563-C194-4831-9B9C-31B98D58AEFE}" sibTransId="{FE708AED-BD41-4ABE-A5F8-BEACF38D45E5}"/>
    <dgm:cxn modelId="{3F7D15E5-6A91-45C2-B761-DBBC544DAEDA}" srcId="{4CE93BF6-1668-49D6-8C87-621A5B091946}" destId="{A0CF27A0-DFBD-4D86-AAB3-AB50A590D308}" srcOrd="1" destOrd="0" parTransId="{F5A54648-D5F4-4B42-A3DD-F645ABA45AAD}" sibTransId="{FB190E8C-F5DA-44F2-987B-970EF5526FD2}"/>
    <dgm:cxn modelId="{F8738DF5-446B-45AF-BAD6-6A581BBB471F}" srcId="{4CE93BF6-1668-49D6-8C87-621A5B091946}" destId="{BB41ECD0-430B-4140-A861-7043E2158AC8}" srcOrd="2" destOrd="0" parTransId="{8F2E5F89-A62B-4266-BA94-517F70D9E993}" sibTransId="{7D736476-2D9B-48D8-82C7-CC22BA255B48}"/>
    <dgm:cxn modelId="{947DF2F9-B9B4-4936-A36C-A80A1566CC0A}" type="presOf" srcId="{BB41ECD0-430B-4140-A861-7043E2158AC8}" destId="{E1D0D318-8A5D-4421-AD5C-1E5D1D23B59F}" srcOrd="0" destOrd="0" presId="urn:microsoft.com/office/officeart/2005/8/layout/matrix3"/>
    <dgm:cxn modelId="{2C458690-C4A9-414D-B30D-DEDB0CC2351A}" type="presParOf" srcId="{01A29FA2-4241-419F-94CC-63D0E7B1500A}" destId="{409E927A-05B0-4D36-B2C5-D6397909EAF8}" srcOrd="0" destOrd="0" presId="urn:microsoft.com/office/officeart/2005/8/layout/matrix3"/>
    <dgm:cxn modelId="{44293FE8-215B-4CA3-A6DD-A1CBD7C3ECC8}" type="presParOf" srcId="{01A29FA2-4241-419F-94CC-63D0E7B1500A}" destId="{8B060B2D-C84F-403E-80A0-1E03AA4E5DB0}" srcOrd="1" destOrd="0" presId="urn:microsoft.com/office/officeart/2005/8/layout/matrix3"/>
    <dgm:cxn modelId="{24DD6B4C-20BF-4733-9146-6349CA9D948A}" type="presParOf" srcId="{01A29FA2-4241-419F-94CC-63D0E7B1500A}" destId="{FB9D7A6C-B357-44A4-A6FA-0742BF394110}" srcOrd="2" destOrd="0" presId="urn:microsoft.com/office/officeart/2005/8/layout/matrix3"/>
    <dgm:cxn modelId="{E6F23752-5C73-4FAB-8281-72DB76544BEA}" type="presParOf" srcId="{01A29FA2-4241-419F-94CC-63D0E7B1500A}" destId="{E1D0D318-8A5D-4421-AD5C-1E5D1D23B59F}" srcOrd="3" destOrd="0" presId="urn:microsoft.com/office/officeart/2005/8/layout/matrix3"/>
    <dgm:cxn modelId="{83C624BF-22F4-4307-9BE6-9DF2728628B0}" type="presParOf" srcId="{01A29FA2-4241-419F-94CC-63D0E7B1500A}" destId="{5D33AE9B-D41B-4178-B307-A9F4BEF6F40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2B0F7-51F8-4D7F-BC30-9EEF0078BCEB}">
      <dsp:nvSpPr>
        <dsp:cNvPr id="0" name=""/>
        <dsp:cNvSpPr/>
      </dsp:nvSpPr>
      <dsp:spPr>
        <a:xfrm>
          <a:off x="0" y="315864"/>
          <a:ext cx="10640290" cy="990675"/>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805" tIns="354076" rIns="825805" bIns="128016" numCol="1" spcCol="1270" anchor="t" anchorCtr="0">
          <a:noAutofit/>
        </a:bodyPr>
        <a:lstStyle/>
        <a:p>
          <a:pPr marL="171450" lvl="1" indent="-171450" algn="r" defTabSz="800100" rtl="1">
            <a:lnSpc>
              <a:spcPct val="90000"/>
            </a:lnSpc>
            <a:spcBef>
              <a:spcPct val="0"/>
            </a:spcBef>
            <a:spcAft>
              <a:spcPct val="15000"/>
            </a:spcAft>
            <a:buChar char="•"/>
          </a:pPr>
          <a:r>
            <a:rPr lang="ar-DZ" sz="1800" kern="1200" dirty="0"/>
            <a:t>وذلك من خلال الإعتماد على معايير موضوعية في عملية التوظيف لضمان تكافئ الفرص بين جميع المترشحين دون أي تمييز .</a:t>
          </a:r>
          <a:endParaRPr lang="fr-FR" sz="1800" kern="1200" dirty="0"/>
        </a:p>
      </dsp:txBody>
      <dsp:txXfrm>
        <a:off x="0" y="315864"/>
        <a:ext cx="10640290" cy="990675"/>
      </dsp:txXfrm>
    </dsp:sp>
    <dsp:sp modelId="{F3247AC8-2E2B-4351-8B43-5714BA41322B}">
      <dsp:nvSpPr>
        <dsp:cNvPr id="0" name=""/>
        <dsp:cNvSpPr/>
      </dsp:nvSpPr>
      <dsp:spPr>
        <a:xfrm>
          <a:off x="532014" y="64944"/>
          <a:ext cx="7448203" cy="50184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524" tIns="0" rIns="281524" bIns="0" numCol="1" spcCol="1270" anchor="ctr" anchorCtr="0">
          <a:noAutofit/>
        </a:bodyPr>
        <a:lstStyle/>
        <a:p>
          <a:pPr marL="0" lvl="0" indent="0" algn="r" defTabSz="889000" rtl="1">
            <a:lnSpc>
              <a:spcPct val="90000"/>
            </a:lnSpc>
            <a:spcBef>
              <a:spcPct val="0"/>
            </a:spcBef>
            <a:spcAft>
              <a:spcPct val="35000"/>
            </a:spcAft>
            <a:buNone/>
          </a:pPr>
          <a:r>
            <a:rPr lang="ar-DZ" sz="2000" kern="1200" dirty="0"/>
            <a:t>سياسة توظيف عادلة وشاملة :</a:t>
          </a:r>
          <a:endParaRPr lang="fr-FR" sz="2000" kern="1200" dirty="0"/>
        </a:p>
      </dsp:txBody>
      <dsp:txXfrm>
        <a:off x="556512" y="89442"/>
        <a:ext cx="7399207" cy="452844"/>
      </dsp:txXfrm>
    </dsp:sp>
    <dsp:sp modelId="{0A1328F4-251D-484D-B2EC-B27E786EBB1F}">
      <dsp:nvSpPr>
        <dsp:cNvPr id="0" name=""/>
        <dsp:cNvSpPr/>
      </dsp:nvSpPr>
      <dsp:spPr>
        <a:xfrm>
          <a:off x="0" y="1649259"/>
          <a:ext cx="10640290" cy="736312"/>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805" tIns="354076" rIns="825805" bIns="128016" numCol="1" spcCol="1270" anchor="t" anchorCtr="0">
          <a:noAutofit/>
        </a:bodyPr>
        <a:lstStyle/>
        <a:p>
          <a:pPr marL="171450" lvl="1" indent="-171450" algn="r" defTabSz="800100" rtl="1">
            <a:lnSpc>
              <a:spcPct val="90000"/>
            </a:lnSpc>
            <a:spcBef>
              <a:spcPct val="0"/>
            </a:spcBef>
            <a:spcAft>
              <a:spcPct val="15000"/>
            </a:spcAft>
            <a:buChar char="•"/>
          </a:pPr>
          <a:r>
            <a:rPr lang="ar-DZ" sz="1800" kern="1200" dirty="0"/>
            <a:t>تهدف الإدارة إلى إستقطاب كفاءات من خلفيات مختلفة لخلق بيئة عمل متنوعة وغنية بالأفكار </a:t>
          </a:r>
          <a:endParaRPr lang="fr-FR" sz="1800" kern="1200" dirty="0"/>
        </a:p>
      </dsp:txBody>
      <dsp:txXfrm>
        <a:off x="0" y="1649259"/>
        <a:ext cx="10640290" cy="736312"/>
      </dsp:txXfrm>
    </dsp:sp>
    <dsp:sp modelId="{80C7705E-383E-4578-9B27-2451EA952D6C}">
      <dsp:nvSpPr>
        <dsp:cNvPr id="0" name=""/>
        <dsp:cNvSpPr/>
      </dsp:nvSpPr>
      <dsp:spPr>
        <a:xfrm>
          <a:off x="508265" y="1358312"/>
          <a:ext cx="7448203" cy="50184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524" tIns="0" rIns="281524" bIns="0" numCol="1" spcCol="1270" anchor="ctr" anchorCtr="0">
          <a:noAutofit/>
        </a:bodyPr>
        <a:lstStyle/>
        <a:p>
          <a:pPr marL="0" lvl="0" indent="0" algn="r" defTabSz="889000" rtl="1">
            <a:lnSpc>
              <a:spcPct val="90000"/>
            </a:lnSpc>
            <a:spcBef>
              <a:spcPct val="0"/>
            </a:spcBef>
            <a:spcAft>
              <a:spcPct val="35000"/>
            </a:spcAft>
            <a:buNone/>
          </a:pPr>
          <a:r>
            <a:rPr lang="ar-DZ" sz="2000" kern="1200" dirty="0"/>
            <a:t>تنويع مصادر التوظيف :</a:t>
          </a:r>
          <a:endParaRPr lang="fr-FR" sz="2000" kern="1200" dirty="0"/>
        </a:p>
      </dsp:txBody>
      <dsp:txXfrm>
        <a:off x="532763" y="1382810"/>
        <a:ext cx="7399207" cy="452844"/>
      </dsp:txXfrm>
    </dsp:sp>
    <dsp:sp modelId="{826E2561-00B9-47B4-9C43-CAA3758A7795}">
      <dsp:nvSpPr>
        <dsp:cNvPr id="0" name=""/>
        <dsp:cNvSpPr/>
      </dsp:nvSpPr>
      <dsp:spPr>
        <a:xfrm>
          <a:off x="0" y="2728292"/>
          <a:ext cx="10640290" cy="736312"/>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805" tIns="354076" rIns="825805" bIns="128016" numCol="1" spcCol="1270" anchor="t" anchorCtr="0">
          <a:noAutofit/>
        </a:bodyPr>
        <a:lstStyle/>
        <a:p>
          <a:pPr marL="171450" lvl="1" indent="-171450" algn="r" defTabSz="800100" rtl="1">
            <a:lnSpc>
              <a:spcPct val="90000"/>
            </a:lnSpc>
            <a:spcBef>
              <a:spcPct val="0"/>
            </a:spcBef>
            <a:spcAft>
              <a:spcPct val="15000"/>
            </a:spcAft>
            <a:buChar char="•"/>
          </a:pPr>
          <a:r>
            <a:rPr lang="ar-DZ" sz="1800" kern="1200" dirty="0"/>
            <a:t>عن طريق تنظيم دورات تدريبية لتعزيز قيم التسامح والتعاون ،وتنمية مهارات تواصل بين الثقافات </a:t>
          </a:r>
          <a:endParaRPr lang="fr-FR" sz="1800" kern="1200" dirty="0"/>
        </a:p>
      </dsp:txBody>
      <dsp:txXfrm>
        <a:off x="0" y="2728292"/>
        <a:ext cx="10640290" cy="736312"/>
      </dsp:txXfrm>
    </dsp:sp>
    <dsp:sp modelId="{9363BEE9-74C9-419D-8C5A-AE9DFB9560A1}">
      <dsp:nvSpPr>
        <dsp:cNvPr id="0" name=""/>
        <dsp:cNvSpPr/>
      </dsp:nvSpPr>
      <dsp:spPr>
        <a:xfrm>
          <a:off x="532014" y="2477372"/>
          <a:ext cx="7448203" cy="50184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524" tIns="0" rIns="281524" bIns="0" numCol="1" spcCol="1270" anchor="ctr" anchorCtr="0">
          <a:noAutofit/>
        </a:bodyPr>
        <a:lstStyle/>
        <a:p>
          <a:pPr marL="0" lvl="0" indent="0" algn="r" defTabSz="889000" rtl="1">
            <a:lnSpc>
              <a:spcPct val="90000"/>
            </a:lnSpc>
            <a:spcBef>
              <a:spcPct val="0"/>
            </a:spcBef>
            <a:spcAft>
              <a:spcPct val="35000"/>
            </a:spcAft>
            <a:buNone/>
          </a:pPr>
          <a:r>
            <a:rPr lang="ar-DZ" sz="2000" kern="1200" dirty="0"/>
            <a:t>برامج تدريبية توعوية :</a:t>
          </a:r>
          <a:endParaRPr lang="fr-FR" sz="2000" kern="1200" dirty="0"/>
        </a:p>
      </dsp:txBody>
      <dsp:txXfrm>
        <a:off x="556512" y="2501870"/>
        <a:ext cx="7399207" cy="452844"/>
      </dsp:txXfrm>
    </dsp:sp>
    <dsp:sp modelId="{A4A2C4E6-F0B2-4A0C-B1EB-E8D4FFF40781}">
      <dsp:nvSpPr>
        <dsp:cNvPr id="0" name=""/>
        <dsp:cNvSpPr/>
      </dsp:nvSpPr>
      <dsp:spPr>
        <a:xfrm>
          <a:off x="0" y="3807324"/>
          <a:ext cx="10640290" cy="990675"/>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805" tIns="354076" rIns="825805" bIns="128016" numCol="1" spcCol="1270" anchor="t" anchorCtr="0">
          <a:noAutofit/>
        </a:bodyPr>
        <a:lstStyle/>
        <a:p>
          <a:pPr marL="171450" lvl="1" indent="-171450" algn="r" defTabSz="800100" rtl="1">
            <a:lnSpc>
              <a:spcPct val="90000"/>
            </a:lnSpc>
            <a:spcBef>
              <a:spcPct val="0"/>
            </a:spcBef>
            <a:spcAft>
              <a:spcPct val="15000"/>
            </a:spcAft>
            <a:buChar char="•"/>
          </a:pPr>
          <a:r>
            <a:rPr lang="ar-DZ" sz="1800" kern="1200" dirty="0"/>
            <a:t>تساعد الدورات التفاعلية على تقليل سوء الفهم الناتج عن الفوارق الثقافية وتعزيز روح الإحترام داخل المنظمة .</a:t>
          </a:r>
          <a:endParaRPr lang="fr-FR" sz="1800" kern="1200" dirty="0"/>
        </a:p>
      </dsp:txBody>
      <dsp:txXfrm>
        <a:off x="0" y="3807324"/>
        <a:ext cx="10640290" cy="990675"/>
      </dsp:txXfrm>
    </dsp:sp>
    <dsp:sp modelId="{237B428E-05D7-4E12-8058-0DBC64BDC79E}">
      <dsp:nvSpPr>
        <dsp:cNvPr id="0" name=""/>
        <dsp:cNvSpPr/>
      </dsp:nvSpPr>
      <dsp:spPr>
        <a:xfrm>
          <a:off x="532014" y="3556404"/>
          <a:ext cx="7448203" cy="50184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524" tIns="0" rIns="281524" bIns="0" numCol="1" spcCol="1270" anchor="ctr" anchorCtr="0">
          <a:noAutofit/>
        </a:bodyPr>
        <a:lstStyle/>
        <a:p>
          <a:pPr marL="0" lvl="0" indent="0" algn="r" defTabSz="889000" rtl="1">
            <a:lnSpc>
              <a:spcPct val="90000"/>
            </a:lnSpc>
            <a:spcBef>
              <a:spcPct val="0"/>
            </a:spcBef>
            <a:spcAft>
              <a:spcPct val="35000"/>
            </a:spcAft>
            <a:buNone/>
          </a:pPr>
          <a:r>
            <a:rPr lang="ar-DZ" sz="2000" kern="1200" dirty="0"/>
            <a:t>التوعية بالإختلاف الثقافي: </a:t>
          </a:r>
          <a:endParaRPr lang="fr-FR" sz="2000" kern="1200" dirty="0"/>
        </a:p>
      </dsp:txBody>
      <dsp:txXfrm>
        <a:off x="556512" y="3580902"/>
        <a:ext cx="7399207"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E992C-0E5A-4A39-8D6B-59A922880C37}">
      <dsp:nvSpPr>
        <dsp:cNvPr id="0" name=""/>
        <dsp:cNvSpPr/>
      </dsp:nvSpPr>
      <dsp:spPr>
        <a:xfrm>
          <a:off x="-5555539" y="-850536"/>
          <a:ext cx="6614656" cy="6614656"/>
        </a:xfrm>
        <a:prstGeom prst="blockArc">
          <a:avLst>
            <a:gd name="adj1" fmla="val 18900000"/>
            <a:gd name="adj2" fmla="val 2700000"/>
            <a:gd name="adj3" fmla="val 327"/>
          </a:avLst>
        </a:prstGeom>
        <a:noFill/>
        <a:ln w="55000" cap="flat" cmpd="thickThin"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AE9BCD-37A6-43D2-8CF1-C1CDB804DF50}">
      <dsp:nvSpPr>
        <dsp:cNvPr id="0" name=""/>
        <dsp:cNvSpPr/>
      </dsp:nvSpPr>
      <dsp:spPr>
        <a:xfrm>
          <a:off x="554437" y="377756"/>
          <a:ext cx="10412818" cy="755905"/>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0000" tIns="50800" rIns="50800" bIns="50800" numCol="1" spcCol="1270" anchor="t" anchorCtr="0">
          <a:noAutofit/>
        </a:bodyPr>
        <a:lstStyle/>
        <a:p>
          <a:pPr marL="0" lvl="0" indent="0" algn="r" defTabSz="889000" rtl="1">
            <a:lnSpc>
              <a:spcPct val="90000"/>
            </a:lnSpc>
            <a:spcBef>
              <a:spcPct val="0"/>
            </a:spcBef>
            <a:spcAft>
              <a:spcPct val="35000"/>
            </a:spcAft>
            <a:buNone/>
          </a:pPr>
          <a:r>
            <a:rPr lang="ar-DZ" sz="2000" b="1" kern="1200" dirty="0">
              <a:solidFill>
                <a:schemeClr val="bg1"/>
              </a:solidFill>
            </a:rPr>
            <a:t>أنظمة مكافآت عادلة :</a:t>
          </a:r>
          <a:endParaRPr lang="fr-FR" sz="2000" b="1" kern="1200" dirty="0">
            <a:solidFill>
              <a:schemeClr val="bg1"/>
            </a:solidFill>
          </a:endParaRPr>
        </a:p>
        <a:p>
          <a:pPr marL="171450" lvl="1" indent="-171450" algn="l" defTabSz="800100" rtl="1">
            <a:lnSpc>
              <a:spcPct val="90000"/>
            </a:lnSpc>
            <a:spcBef>
              <a:spcPct val="0"/>
            </a:spcBef>
            <a:spcAft>
              <a:spcPct val="15000"/>
            </a:spcAft>
            <a:buFont typeface="Courier New" panose="02070309020205020404" pitchFamily="49" charset="0"/>
            <a:buChar char="o"/>
          </a:pPr>
          <a:r>
            <a:rPr lang="ar-DZ" sz="1800" kern="1200" dirty="0"/>
            <a:t>تشجيع الإدارة الموظفين على تبني سلوكيات إيجابية منفتحة على الآخر عبر مكافآت شفافة ومتوازنة .</a:t>
          </a:r>
          <a:endParaRPr lang="fr-FR" sz="1800" kern="1200" dirty="0"/>
        </a:p>
      </dsp:txBody>
      <dsp:txXfrm>
        <a:off x="554437" y="377756"/>
        <a:ext cx="10412818" cy="755905"/>
      </dsp:txXfrm>
    </dsp:sp>
    <dsp:sp modelId="{EF24C08F-33BD-4893-AF72-515104FE49C0}">
      <dsp:nvSpPr>
        <dsp:cNvPr id="0" name=""/>
        <dsp:cNvSpPr/>
      </dsp:nvSpPr>
      <dsp:spPr>
        <a:xfrm>
          <a:off x="81996" y="283268"/>
          <a:ext cx="944882" cy="944882"/>
        </a:xfrm>
        <a:prstGeom prst="ellipse">
          <a:avLst/>
        </a:prstGeom>
        <a:solidFill>
          <a:schemeClr val="dk1"/>
        </a:solidFill>
        <a:ln w="50800" cap="flat" cmpd="sng" algn="ctr">
          <a:solidFill>
            <a:schemeClr val="lt1"/>
          </a:solidFill>
          <a:prstDash val="solid"/>
        </a:ln>
        <a:effectLst>
          <a:outerShdw blurRad="50800" dist="38100" dir="5400000" rotWithShape="0">
            <a:srgbClr val="000000">
              <a:alpha val="35000"/>
            </a:srgbClr>
          </a:outerShdw>
        </a:effectLst>
        <a:scene3d>
          <a:camera prst="orthographicFront"/>
          <a:lightRig rig="flat" dir="t"/>
        </a:scene3d>
        <a:sp3d z="190500" extrusionH="12700"/>
      </dsp:spPr>
      <dsp:style>
        <a:lnRef idx="3">
          <a:schemeClr val="lt1"/>
        </a:lnRef>
        <a:fillRef idx="1">
          <a:schemeClr val="dk1"/>
        </a:fillRef>
        <a:effectRef idx="1">
          <a:schemeClr val="dk1"/>
        </a:effectRef>
        <a:fontRef idx="minor">
          <a:schemeClr val="lt1"/>
        </a:fontRef>
      </dsp:style>
    </dsp:sp>
    <dsp:sp modelId="{DF296406-4934-474E-B8B8-57ED918F854D}">
      <dsp:nvSpPr>
        <dsp:cNvPr id="0" name=""/>
        <dsp:cNvSpPr/>
      </dsp:nvSpPr>
      <dsp:spPr>
        <a:xfrm>
          <a:off x="987815" y="1532833"/>
          <a:ext cx="9979440" cy="755905"/>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0000" tIns="50800" rIns="50800" bIns="50800" numCol="1" spcCol="1270" anchor="t" anchorCtr="0">
          <a:noAutofit/>
        </a:bodyPr>
        <a:lstStyle/>
        <a:p>
          <a:pPr marL="0" lvl="0" indent="0" algn="r" defTabSz="889000" rtl="1">
            <a:lnSpc>
              <a:spcPct val="90000"/>
            </a:lnSpc>
            <a:spcBef>
              <a:spcPct val="0"/>
            </a:spcBef>
            <a:spcAft>
              <a:spcPct val="35000"/>
            </a:spcAft>
            <a:buNone/>
          </a:pPr>
          <a:r>
            <a:rPr lang="ar-DZ" sz="2000" b="1" kern="1200" dirty="0">
              <a:solidFill>
                <a:schemeClr val="bg1"/>
              </a:solidFill>
            </a:rPr>
            <a:t>تعزيز الإنتماء :</a:t>
          </a:r>
          <a:endParaRPr lang="fr-FR" sz="1800" b="1" kern="1200" dirty="0">
            <a:solidFill>
              <a:schemeClr val="bg1"/>
            </a:solidFill>
          </a:endParaRPr>
        </a:p>
        <a:p>
          <a:pPr marL="171450" lvl="1" indent="-171450" algn="r" defTabSz="800100" rtl="1">
            <a:lnSpc>
              <a:spcPct val="90000"/>
            </a:lnSpc>
            <a:spcBef>
              <a:spcPct val="0"/>
            </a:spcBef>
            <a:spcAft>
              <a:spcPct val="15000"/>
            </a:spcAft>
            <a:buFont typeface="Courier New" panose="02070309020205020404" pitchFamily="49" charset="0"/>
            <a:buChar char="o"/>
          </a:pPr>
          <a:r>
            <a:rPr lang="ar-DZ" sz="1800" kern="1200" dirty="0"/>
            <a:t>الإعتراف بجهود العاملين دون تفرقة يقوي الشعور بالمساواة والإنتماء.</a:t>
          </a:r>
          <a:endParaRPr lang="fr-FR" sz="1800" kern="1200" dirty="0"/>
        </a:p>
      </dsp:txBody>
      <dsp:txXfrm>
        <a:off x="987815" y="1532833"/>
        <a:ext cx="9979440" cy="755905"/>
      </dsp:txXfrm>
    </dsp:sp>
    <dsp:sp modelId="{8DF99391-835F-4919-B9F1-65E49E8F0719}">
      <dsp:nvSpPr>
        <dsp:cNvPr id="0" name=""/>
        <dsp:cNvSpPr/>
      </dsp:nvSpPr>
      <dsp:spPr>
        <a:xfrm>
          <a:off x="515374" y="1417323"/>
          <a:ext cx="944882" cy="944882"/>
        </a:xfrm>
        <a:prstGeom prst="ellipse">
          <a:avLst/>
        </a:prstGeom>
        <a:solidFill>
          <a:schemeClr val="lt1"/>
        </a:solidFill>
        <a:ln w="55000" cap="flat" cmpd="thickThin" algn="ctr">
          <a:solidFill>
            <a:schemeClr val="accent1">
              <a:tint val="90000"/>
              <a:satMod val="130000"/>
            </a:schemeClr>
          </a:solidFill>
          <a:prstDash val="solid"/>
        </a:ln>
        <a:effectLst/>
        <a:scene3d>
          <a:camera prst="orthographicFront"/>
          <a:lightRig rig="flat" dir="t"/>
        </a:scene3d>
        <a:sp3d z="190500" extrusionH="12700"/>
      </dsp:spPr>
      <dsp:style>
        <a:lnRef idx="2">
          <a:schemeClr val="accent1"/>
        </a:lnRef>
        <a:fillRef idx="1">
          <a:schemeClr val="lt1"/>
        </a:fillRef>
        <a:effectRef idx="0">
          <a:schemeClr val="accent1"/>
        </a:effectRef>
        <a:fontRef idx="minor">
          <a:schemeClr val="dk1"/>
        </a:fontRef>
      </dsp:style>
    </dsp:sp>
    <dsp:sp modelId="{F5F8C230-0115-4840-84C5-72B6080BDE9E}">
      <dsp:nvSpPr>
        <dsp:cNvPr id="0" name=""/>
        <dsp:cNvSpPr/>
      </dsp:nvSpPr>
      <dsp:spPr>
        <a:xfrm>
          <a:off x="987815" y="2645866"/>
          <a:ext cx="9979440" cy="755905"/>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0000" tIns="45720" rIns="45720" bIns="45720" numCol="1" spcCol="1270" anchor="t" anchorCtr="0">
          <a:noAutofit/>
        </a:bodyPr>
        <a:lstStyle/>
        <a:p>
          <a:pPr marL="0" lvl="0" indent="0" algn="r" defTabSz="933450" rtl="1">
            <a:lnSpc>
              <a:spcPct val="90000"/>
            </a:lnSpc>
            <a:spcBef>
              <a:spcPct val="0"/>
            </a:spcBef>
            <a:spcAft>
              <a:spcPct val="35000"/>
            </a:spcAft>
            <a:buNone/>
          </a:pPr>
          <a:r>
            <a:rPr lang="ar-DZ" sz="2100" b="1" kern="1200" dirty="0">
              <a:solidFill>
                <a:schemeClr val="bg1"/>
              </a:solidFill>
            </a:rPr>
            <a:t>التواصل الفعال :</a:t>
          </a:r>
          <a:endParaRPr lang="fr-FR" sz="2100" b="1" kern="1200" dirty="0">
            <a:solidFill>
              <a:schemeClr val="bg1"/>
            </a:solidFill>
          </a:endParaRPr>
        </a:p>
        <a:p>
          <a:pPr marL="171450" lvl="1" indent="-171450" algn="r" defTabSz="800100" rtl="1">
            <a:lnSpc>
              <a:spcPct val="90000"/>
            </a:lnSpc>
            <a:spcBef>
              <a:spcPct val="0"/>
            </a:spcBef>
            <a:spcAft>
              <a:spcPct val="15000"/>
            </a:spcAft>
            <a:buFont typeface="Courier New" panose="02070309020205020404" pitchFamily="49" charset="0"/>
            <a:buChar char="o"/>
          </a:pPr>
          <a:r>
            <a:rPr lang="ar-DZ" sz="1800" kern="1200" dirty="0"/>
            <a:t>بناء قنوات إتصال مفتوحة بين الموظفين يساهم في تقوية العلاقات المهنية والإنسجام الداخلي </a:t>
          </a:r>
          <a:endParaRPr lang="fr-FR" sz="1800" kern="1200" dirty="0"/>
        </a:p>
      </dsp:txBody>
      <dsp:txXfrm>
        <a:off x="987815" y="2645866"/>
        <a:ext cx="9979440" cy="755905"/>
      </dsp:txXfrm>
    </dsp:sp>
    <dsp:sp modelId="{36953174-F905-4043-9221-77FCA5DF147B}">
      <dsp:nvSpPr>
        <dsp:cNvPr id="0" name=""/>
        <dsp:cNvSpPr/>
      </dsp:nvSpPr>
      <dsp:spPr>
        <a:xfrm>
          <a:off x="515374" y="2551378"/>
          <a:ext cx="944882" cy="944882"/>
        </a:xfrm>
        <a:prstGeom prst="ellipse">
          <a:avLst/>
        </a:prstGeom>
        <a:solidFill>
          <a:schemeClr val="lt1"/>
        </a:solidFill>
        <a:ln w="55000" cap="flat" cmpd="thickThin" algn="ctr">
          <a:solidFill>
            <a:schemeClr val="accent1">
              <a:tint val="90000"/>
              <a:satMod val="130000"/>
            </a:schemeClr>
          </a:solidFill>
          <a:prstDash val="solid"/>
        </a:ln>
        <a:effectLst/>
        <a:scene3d>
          <a:camera prst="orthographicFront"/>
          <a:lightRig rig="flat" dir="t"/>
        </a:scene3d>
        <a:sp3d z="190500" extrusionH="12700"/>
      </dsp:spPr>
      <dsp:style>
        <a:lnRef idx="2">
          <a:schemeClr val="accent1"/>
        </a:lnRef>
        <a:fillRef idx="1">
          <a:schemeClr val="lt1"/>
        </a:fillRef>
        <a:effectRef idx="0">
          <a:schemeClr val="accent1"/>
        </a:effectRef>
        <a:fontRef idx="minor">
          <a:schemeClr val="dk1"/>
        </a:fontRef>
      </dsp:style>
    </dsp:sp>
    <dsp:sp modelId="{74A484DE-AAD3-4FA8-863C-9F100D6DB97D}">
      <dsp:nvSpPr>
        <dsp:cNvPr id="0" name=""/>
        <dsp:cNvSpPr/>
      </dsp:nvSpPr>
      <dsp:spPr>
        <a:xfrm>
          <a:off x="623042" y="3779921"/>
          <a:ext cx="10412818" cy="755905"/>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0000" tIns="50800" rIns="50800" bIns="50800" numCol="1" spcCol="1270" anchor="ctr" anchorCtr="0">
          <a:noAutofit/>
        </a:bodyPr>
        <a:lstStyle/>
        <a:p>
          <a:pPr marL="0" lvl="0" indent="0" algn="r" defTabSz="889000" rtl="1">
            <a:lnSpc>
              <a:spcPct val="90000"/>
            </a:lnSpc>
            <a:spcBef>
              <a:spcPct val="0"/>
            </a:spcBef>
            <a:spcAft>
              <a:spcPct val="35000"/>
            </a:spcAft>
            <a:buNone/>
          </a:pPr>
          <a:r>
            <a:rPr lang="ar-DZ" sz="2000" b="1" kern="1200" dirty="0">
              <a:solidFill>
                <a:schemeClr val="bg1"/>
              </a:solidFill>
            </a:rPr>
            <a:t>الشفافية التنظيمية :</a:t>
          </a:r>
        </a:p>
        <a:p>
          <a:pPr marL="0" lvl="0" indent="0" algn="r" defTabSz="889000" rtl="1">
            <a:lnSpc>
              <a:spcPct val="90000"/>
            </a:lnSpc>
            <a:spcBef>
              <a:spcPct val="0"/>
            </a:spcBef>
            <a:spcAft>
              <a:spcPct val="35000"/>
            </a:spcAft>
            <a:buNone/>
          </a:pPr>
          <a:r>
            <a:rPr lang="ar-DZ" sz="1800" b="0" kern="1200" dirty="0">
              <a:solidFill>
                <a:schemeClr val="tx1"/>
              </a:solidFill>
            </a:rPr>
            <a:t>يسهم وضوح المعلومات وتبادلها في خلق مناخ من الثقة المتبادلة بين الأفراد من مختلف الثقافات .</a:t>
          </a:r>
          <a:endParaRPr lang="fr-FR" sz="1800" b="0" kern="1200" dirty="0">
            <a:solidFill>
              <a:schemeClr val="tx1"/>
            </a:solidFill>
          </a:endParaRPr>
        </a:p>
      </dsp:txBody>
      <dsp:txXfrm>
        <a:off x="623042" y="3779921"/>
        <a:ext cx="10412818" cy="755905"/>
      </dsp:txXfrm>
    </dsp:sp>
    <dsp:sp modelId="{52D1D113-C5C1-4638-B8FF-ECB54B94C680}">
      <dsp:nvSpPr>
        <dsp:cNvPr id="0" name=""/>
        <dsp:cNvSpPr/>
      </dsp:nvSpPr>
      <dsp:spPr>
        <a:xfrm>
          <a:off x="81996" y="3685433"/>
          <a:ext cx="944882" cy="944882"/>
        </a:xfrm>
        <a:prstGeom prst="ellipse">
          <a:avLst/>
        </a:prstGeom>
        <a:solidFill>
          <a:schemeClr val="lt1"/>
        </a:solidFill>
        <a:ln w="55000" cap="flat" cmpd="thickThin" algn="ctr">
          <a:solidFill>
            <a:schemeClr val="accent2">
              <a:tint val="90000"/>
              <a:satMod val="130000"/>
            </a:schemeClr>
          </a:solidFill>
          <a:prstDash val="solid"/>
        </a:ln>
        <a:effectLst/>
        <a:scene3d>
          <a:camera prst="orthographicFront"/>
          <a:lightRig rig="flat" dir="t"/>
        </a:scene3d>
        <a:sp3d z="190500" extrusionH="12700"/>
      </dsp:spPr>
      <dsp:style>
        <a:lnRef idx="2">
          <a:schemeClr val="accent2"/>
        </a:lnRef>
        <a:fillRef idx="1">
          <a:schemeClr val="lt1"/>
        </a:fillRef>
        <a:effectRef idx="0">
          <a:schemeClr val="accent2"/>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E927A-05B0-4D36-B2C5-D6397909EAF8}">
      <dsp:nvSpPr>
        <dsp:cNvPr id="0" name=""/>
        <dsp:cNvSpPr/>
      </dsp:nvSpPr>
      <dsp:spPr>
        <a:xfrm>
          <a:off x="2584172" y="0"/>
          <a:ext cx="4858516" cy="4858516"/>
        </a:xfrm>
        <a:prstGeom prst="diamond">
          <a:avLst/>
        </a:prstGeom>
        <a:gradFill rotWithShape="0">
          <a:gsLst>
            <a:gs pos="0">
              <a:schemeClr val="accent3">
                <a:tint val="40000"/>
                <a:hueOff val="0"/>
                <a:satOff val="0"/>
                <a:lumOff val="0"/>
                <a:alphaOff val="0"/>
                <a:shade val="15000"/>
                <a:satMod val="180000"/>
              </a:schemeClr>
            </a:gs>
            <a:gs pos="50000">
              <a:schemeClr val="accent3">
                <a:tint val="40000"/>
                <a:hueOff val="0"/>
                <a:satOff val="0"/>
                <a:lumOff val="0"/>
                <a:alphaOff val="0"/>
                <a:shade val="45000"/>
                <a:satMod val="170000"/>
              </a:schemeClr>
            </a:gs>
            <a:gs pos="70000">
              <a:schemeClr val="accent3">
                <a:tint val="40000"/>
                <a:hueOff val="0"/>
                <a:satOff val="0"/>
                <a:lumOff val="0"/>
                <a:alphaOff val="0"/>
                <a:tint val="99000"/>
                <a:shade val="65000"/>
                <a:satMod val="155000"/>
              </a:schemeClr>
            </a:gs>
            <a:gs pos="100000">
              <a:schemeClr val="accent3">
                <a:tint val="40000"/>
                <a:hueOff val="0"/>
                <a:satOff val="0"/>
                <a:lumOff val="0"/>
                <a:alphaOff val="0"/>
                <a:tint val="95500"/>
                <a:shade val="100000"/>
                <a:satMod val="15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B060B2D-C84F-403E-80A0-1E03AA4E5DB0}">
      <dsp:nvSpPr>
        <dsp:cNvPr id="0" name=""/>
        <dsp:cNvSpPr/>
      </dsp:nvSpPr>
      <dsp:spPr>
        <a:xfrm>
          <a:off x="209165" y="876145"/>
          <a:ext cx="4689644" cy="1627405"/>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DZ" sz="2000" b="1" kern="1200" dirty="0">
              <a:highlight>
                <a:srgbClr val="008000"/>
              </a:highlight>
            </a:rPr>
            <a:t>القيادة الداعمة للتنوع :</a:t>
          </a:r>
        </a:p>
        <a:p>
          <a:pPr marL="0" lvl="0" indent="0" algn="ctr" defTabSz="889000">
            <a:lnSpc>
              <a:spcPct val="90000"/>
            </a:lnSpc>
            <a:spcBef>
              <a:spcPct val="0"/>
            </a:spcBef>
            <a:spcAft>
              <a:spcPct val="35000"/>
            </a:spcAft>
            <a:buNone/>
          </a:pPr>
          <a:r>
            <a:rPr lang="ar-DZ" sz="2000" kern="1200" dirty="0"/>
            <a:t>تبني القيادة أسلوبا تشاركياً يعزز التفاهم والتعاون بين العاملين</a:t>
          </a:r>
          <a:endParaRPr lang="fr-FR" sz="2000" kern="1200" dirty="0"/>
        </a:p>
      </dsp:txBody>
      <dsp:txXfrm>
        <a:off x="288608" y="955588"/>
        <a:ext cx="4530758" cy="1468519"/>
      </dsp:txXfrm>
    </dsp:sp>
    <dsp:sp modelId="{FB9D7A6C-B357-44A4-A6FA-0742BF394110}">
      <dsp:nvSpPr>
        <dsp:cNvPr id="0" name=""/>
        <dsp:cNvSpPr/>
      </dsp:nvSpPr>
      <dsp:spPr>
        <a:xfrm>
          <a:off x="5028156" y="819471"/>
          <a:ext cx="4949993" cy="1641900"/>
        </a:xfrm>
        <a:prstGeom prst="roundRect">
          <a:avLst/>
        </a:prstGeom>
        <a:gradFill rotWithShape="0">
          <a:gsLst>
            <a:gs pos="0">
              <a:schemeClr val="accent3">
                <a:hueOff val="2019711"/>
                <a:satOff val="12180"/>
                <a:lumOff val="-7385"/>
                <a:alphaOff val="0"/>
                <a:shade val="15000"/>
                <a:satMod val="180000"/>
              </a:schemeClr>
            </a:gs>
            <a:gs pos="50000">
              <a:schemeClr val="accent3">
                <a:hueOff val="2019711"/>
                <a:satOff val="12180"/>
                <a:lumOff val="-7385"/>
                <a:alphaOff val="0"/>
                <a:shade val="45000"/>
                <a:satMod val="170000"/>
              </a:schemeClr>
            </a:gs>
            <a:gs pos="70000">
              <a:schemeClr val="accent3">
                <a:hueOff val="2019711"/>
                <a:satOff val="12180"/>
                <a:lumOff val="-7385"/>
                <a:alphaOff val="0"/>
                <a:tint val="99000"/>
                <a:shade val="65000"/>
                <a:satMod val="155000"/>
              </a:schemeClr>
            </a:gs>
            <a:gs pos="100000">
              <a:schemeClr val="accent3">
                <a:hueOff val="2019711"/>
                <a:satOff val="12180"/>
                <a:lumOff val="-738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DZ" sz="2000" b="1" kern="1200" dirty="0">
              <a:highlight>
                <a:srgbClr val="008000"/>
              </a:highlight>
            </a:rPr>
            <a:t>القدوة التنظيمية :</a:t>
          </a:r>
        </a:p>
        <a:p>
          <a:pPr marL="0" lvl="0" indent="0" algn="ctr" defTabSz="889000">
            <a:lnSpc>
              <a:spcPct val="90000"/>
            </a:lnSpc>
            <a:spcBef>
              <a:spcPct val="0"/>
            </a:spcBef>
            <a:spcAft>
              <a:spcPct val="35000"/>
            </a:spcAft>
            <a:buNone/>
          </a:pPr>
          <a:r>
            <a:rPr lang="ar-DZ" sz="2000" b="0" kern="1200" dirty="0"/>
            <a:t>يعد القائد نموذجاً يحتذي به الموظفون في تطبيق قيم الإحترام والتسامح </a:t>
          </a:r>
          <a:endParaRPr lang="fr-FR" sz="2000" b="0" kern="1200" dirty="0"/>
        </a:p>
      </dsp:txBody>
      <dsp:txXfrm>
        <a:off x="5108307" y="899622"/>
        <a:ext cx="4789691" cy="1481598"/>
      </dsp:txXfrm>
    </dsp:sp>
    <dsp:sp modelId="{E1D0D318-8A5D-4421-AD5C-1E5D1D23B59F}">
      <dsp:nvSpPr>
        <dsp:cNvPr id="0" name=""/>
        <dsp:cNvSpPr/>
      </dsp:nvSpPr>
      <dsp:spPr>
        <a:xfrm>
          <a:off x="66115" y="2575711"/>
          <a:ext cx="4886914" cy="1894821"/>
        </a:xfrm>
        <a:prstGeom prst="roundRect">
          <a:avLst/>
        </a:prstGeom>
        <a:gradFill rotWithShape="0">
          <a:gsLst>
            <a:gs pos="0">
              <a:schemeClr val="accent3">
                <a:hueOff val="4039423"/>
                <a:satOff val="24360"/>
                <a:lumOff val="-14770"/>
                <a:alphaOff val="0"/>
                <a:shade val="15000"/>
                <a:satMod val="180000"/>
              </a:schemeClr>
            </a:gs>
            <a:gs pos="50000">
              <a:schemeClr val="accent3">
                <a:hueOff val="4039423"/>
                <a:satOff val="24360"/>
                <a:lumOff val="-14770"/>
                <a:alphaOff val="0"/>
                <a:shade val="45000"/>
                <a:satMod val="170000"/>
              </a:schemeClr>
            </a:gs>
            <a:gs pos="70000">
              <a:schemeClr val="accent3">
                <a:hueOff val="4039423"/>
                <a:satOff val="24360"/>
                <a:lumOff val="-14770"/>
                <a:alphaOff val="0"/>
                <a:tint val="99000"/>
                <a:shade val="65000"/>
                <a:satMod val="155000"/>
              </a:schemeClr>
            </a:gs>
            <a:gs pos="100000">
              <a:schemeClr val="accent3">
                <a:hueOff val="4039423"/>
                <a:satOff val="24360"/>
                <a:lumOff val="-1477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DZ" sz="2000" b="1" kern="1200">
              <a:highlight>
                <a:srgbClr val="008000"/>
              </a:highlight>
            </a:rPr>
            <a:t>تطوير الذكاء الثقافي :</a:t>
          </a:r>
        </a:p>
        <a:p>
          <a:pPr marL="0" lvl="0" indent="0" algn="ctr" defTabSz="889000">
            <a:lnSpc>
              <a:spcPct val="90000"/>
            </a:lnSpc>
            <a:spcBef>
              <a:spcPct val="0"/>
            </a:spcBef>
            <a:spcAft>
              <a:spcPct val="35000"/>
            </a:spcAft>
            <a:buNone/>
          </a:pPr>
          <a:r>
            <a:rPr lang="ar-DZ" sz="2000" b="0" kern="1200"/>
            <a:t>تعمل إدارة الموارد البشرية على تدريب القادة ليصبحو قادرين  على إدارة الإختلافات بفعالية </a:t>
          </a:r>
          <a:endParaRPr lang="fr-FR" sz="2000" b="0" kern="1200" dirty="0"/>
        </a:p>
      </dsp:txBody>
      <dsp:txXfrm>
        <a:off x="158613" y="2668209"/>
        <a:ext cx="4701918" cy="1709825"/>
      </dsp:txXfrm>
    </dsp:sp>
    <dsp:sp modelId="{5D33AE9B-D41B-4178-B307-A9F4BEF6F401}">
      <dsp:nvSpPr>
        <dsp:cNvPr id="0" name=""/>
        <dsp:cNvSpPr/>
      </dsp:nvSpPr>
      <dsp:spPr>
        <a:xfrm>
          <a:off x="5017753" y="2523187"/>
          <a:ext cx="4945824" cy="1894821"/>
        </a:xfrm>
        <a:prstGeom prst="roundRect">
          <a:avLst/>
        </a:prstGeom>
        <a:gradFill rotWithShape="0">
          <a:gsLst>
            <a:gs pos="0">
              <a:schemeClr val="accent3">
                <a:hueOff val="6059134"/>
                <a:satOff val="36540"/>
                <a:lumOff val="-22155"/>
                <a:alphaOff val="0"/>
                <a:shade val="15000"/>
                <a:satMod val="180000"/>
              </a:schemeClr>
            </a:gs>
            <a:gs pos="50000">
              <a:schemeClr val="accent3">
                <a:hueOff val="6059134"/>
                <a:satOff val="36540"/>
                <a:lumOff val="-22155"/>
                <a:alphaOff val="0"/>
                <a:shade val="45000"/>
                <a:satMod val="170000"/>
              </a:schemeClr>
            </a:gs>
            <a:gs pos="70000">
              <a:schemeClr val="accent3">
                <a:hueOff val="6059134"/>
                <a:satOff val="36540"/>
                <a:lumOff val="-22155"/>
                <a:alphaOff val="0"/>
                <a:tint val="99000"/>
                <a:shade val="65000"/>
                <a:satMod val="155000"/>
              </a:schemeClr>
            </a:gs>
            <a:gs pos="100000">
              <a:schemeClr val="accent3">
                <a:hueOff val="6059134"/>
                <a:satOff val="36540"/>
                <a:lumOff val="-2215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DZ" sz="2000" b="1" kern="1200">
              <a:highlight>
                <a:srgbClr val="008000"/>
              </a:highlight>
            </a:rPr>
            <a:t>العدالة في القرارات : </a:t>
          </a:r>
        </a:p>
        <a:p>
          <a:pPr marL="0" lvl="0" indent="0" algn="ctr" defTabSz="889000">
            <a:lnSpc>
              <a:spcPct val="90000"/>
            </a:lnSpc>
            <a:spcBef>
              <a:spcPct val="0"/>
            </a:spcBef>
            <a:spcAft>
              <a:spcPct val="35000"/>
            </a:spcAft>
            <a:buNone/>
          </a:pPr>
          <a:r>
            <a:rPr lang="ar-DZ" sz="2000" b="0" kern="1200"/>
            <a:t>تتضمن القيادة الواعية تطبيق مبادئ المساواة وتقدير الجهود على أساس الأداء لا  الإنتماء الثقافي </a:t>
          </a:r>
          <a:endParaRPr lang="fr-FR" sz="2000" b="0" kern="1200" dirty="0"/>
        </a:p>
      </dsp:txBody>
      <dsp:txXfrm>
        <a:off x="5110251" y="2615685"/>
        <a:ext cx="4760828" cy="170982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17:25:42.009"/>
    </inkml:context>
    <inkml:brush xml:id="br0">
      <inkml:brushProperty name="width" value="0.035" units="cm"/>
      <inkml:brushProperty name="height" value="0.035" units="cm"/>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17:25:42.150"/>
    </inkml:context>
    <inkml:brush xml:id="br0">
      <inkml:brushProperty name="width" value="0.035" units="cm"/>
      <inkml:brushProperty name="height" value="0.035" units="cm"/>
    </inkml:brush>
  </inkml:definitions>
  <inkml:trace contextRef="#ctx0" brushRef="#br0">1 0 24575,'0'0'-8191</inkml:trace>
  <inkml:trace contextRef="#ctx0" brushRef="#br0" timeOffset="1">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17:25:44.479"/>
    </inkml:context>
    <inkml:brush xml:id="br0">
      <inkml:brushProperty name="width" value="0.035" units="cm"/>
      <inkml:brushProperty name="height" value="0.035" units="cm"/>
    </inkml:brush>
  </inkml:definitions>
  <inkml:trace contextRef="#ctx0" brushRef="#br0">0 1 24575,'0'0'-8191</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10/13/2025</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10/13/2025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10/13/2025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10/13/2025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10/13/2025</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10/13/2025</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10/13/2025</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10/13/2025</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10/13/2025</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10/13/2025</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10/13/2025</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10/13/2025</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1.png"/><Relationship Id="rId4" Type="http://schemas.openxmlformats.org/officeDocument/2006/relationships/diagramQuickStyle" Target="../diagrams/quickStyle2.xml"/><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1.xml"/><Relationship Id="rId1" Type="http://schemas.openxmlformats.org/officeDocument/2006/relationships/slideLayout" Target="../slideLayouts/slideLayout7.xml"/><Relationship Id="rId5" Type="http://schemas.openxmlformats.org/officeDocument/2006/relationships/customXml" Target="../ink/ink3.xml"/><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565E0-5EB5-A2BC-3BE6-A9858D6586BB}"/>
              </a:ext>
            </a:extLst>
          </p:cNvPr>
          <p:cNvSpPr>
            <a:spLocks noGrp="1"/>
          </p:cNvSpPr>
          <p:nvPr>
            <p:ph type="ctrTitle"/>
          </p:nvPr>
        </p:nvSpPr>
        <p:spPr>
          <a:xfrm>
            <a:off x="1561708" y="1334814"/>
            <a:ext cx="9068586" cy="2596055"/>
          </a:xfrm>
        </p:spPr>
        <p:txBody>
          <a:bodyPr/>
          <a:lstStyle/>
          <a:p>
            <a:r>
              <a:rPr lang="ar-DZ" sz="4000" b="1" u="sng" dirty="0"/>
              <a:t>إدارة التنوع الثقافي داخل المنظمة </a:t>
            </a:r>
            <a:endParaRPr lang="fr-FR" sz="4000" b="1" u="sng" dirty="0"/>
          </a:p>
        </p:txBody>
      </p:sp>
      <p:sp>
        <p:nvSpPr>
          <p:cNvPr id="3" name="Subtitle 2">
            <a:extLst>
              <a:ext uri="{FF2B5EF4-FFF2-40B4-BE49-F238E27FC236}">
                <a16:creationId xmlns:a16="http://schemas.microsoft.com/office/drawing/2014/main" id="{021B075A-0670-5290-FF4F-3192ADAEA12D}"/>
              </a:ext>
            </a:extLst>
          </p:cNvPr>
          <p:cNvSpPr>
            <a:spLocks noGrp="1"/>
          </p:cNvSpPr>
          <p:nvPr>
            <p:ph type="subTitle" idx="1"/>
          </p:nvPr>
        </p:nvSpPr>
        <p:spPr>
          <a:xfrm>
            <a:off x="1562100" y="3710152"/>
            <a:ext cx="9070848" cy="1429111"/>
          </a:xfrm>
        </p:spPr>
        <p:txBody>
          <a:bodyPr/>
          <a:lstStyle/>
          <a:p>
            <a:pPr rtl="1"/>
            <a:r>
              <a:rPr lang="ar-DZ" dirty="0"/>
              <a:t>الطالبة : بن زهرة بلقاسم إكرام </a:t>
            </a:r>
          </a:p>
          <a:p>
            <a:pPr rtl="1"/>
            <a:r>
              <a:rPr lang="ar-DZ" dirty="0"/>
              <a:t>تخصص : إدارة الموارد البشرية      </a:t>
            </a:r>
          </a:p>
          <a:p>
            <a:pPr rtl="1"/>
            <a:r>
              <a:rPr lang="ar-DZ" dirty="0"/>
              <a:t>مستوى : سنة أولى ماستر   </a:t>
            </a:r>
          </a:p>
          <a:p>
            <a:pPr rtl="1"/>
            <a:r>
              <a:rPr lang="ar-DZ" dirty="0"/>
              <a:t>مقياس: ثقافة المنظمة </a:t>
            </a:r>
          </a:p>
          <a:p>
            <a:pPr rtl="1"/>
            <a:r>
              <a:rPr lang="ar-DZ" dirty="0"/>
              <a:t>2025/2026</a:t>
            </a:r>
            <a:endParaRPr lang="fr-FR" dirty="0"/>
          </a:p>
        </p:txBody>
      </p:sp>
      <p:pic>
        <p:nvPicPr>
          <p:cNvPr id="5" name="Picture 4">
            <a:extLst>
              <a:ext uri="{FF2B5EF4-FFF2-40B4-BE49-F238E27FC236}">
                <a16:creationId xmlns:a16="http://schemas.microsoft.com/office/drawing/2014/main" id="{E9AB0777-06B5-C0B2-CB73-E63A01EBC23A}"/>
              </a:ext>
            </a:extLst>
          </p:cNvPr>
          <p:cNvPicPr>
            <a:picLocks noChangeAspect="1"/>
          </p:cNvPicPr>
          <p:nvPr/>
        </p:nvPicPr>
        <p:blipFill>
          <a:blip r:embed="rId2"/>
          <a:stretch>
            <a:fillRect/>
          </a:stretch>
        </p:blipFill>
        <p:spPr>
          <a:xfrm>
            <a:off x="1187668" y="819807"/>
            <a:ext cx="10110953" cy="5065986"/>
          </a:xfrm>
          <a:prstGeom prst="rect">
            <a:avLst/>
          </a:prstGeom>
        </p:spPr>
      </p:pic>
    </p:spTree>
    <p:extLst>
      <p:ext uri="{BB962C8B-B14F-4D97-AF65-F5344CB8AC3E}">
        <p14:creationId xmlns:p14="http://schemas.microsoft.com/office/powerpoint/2010/main" val="376915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84B49-ECFC-783B-8DD4-B6FF3AC79176}"/>
              </a:ext>
            </a:extLst>
          </p:cNvPr>
          <p:cNvSpPr>
            <a:spLocks noGrp="1"/>
          </p:cNvSpPr>
          <p:nvPr>
            <p:ph type="title"/>
          </p:nvPr>
        </p:nvSpPr>
        <p:spPr>
          <a:xfrm>
            <a:off x="748145" y="642593"/>
            <a:ext cx="10377055" cy="924949"/>
          </a:xfrm>
        </p:spPr>
        <p:txBody>
          <a:bodyPr>
            <a:noAutofit/>
          </a:bodyPr>
          <a:lstStyle/>
          <a:p>
            <a:pPr algn="ctr"/>
            <a:r>
              <a:rPr lang="ar-DZ" sz="2800" b="1" dirty="0"/>
              <a:t>المطلب الثالث :الآثار المزدوجة للتنوع الثقافي داخل المنظمة </a:t>
            </a:r>
            <a:endParaRPr lang="fr-FR" sz="2800" b="1" dirty="0"/>
          </a:p>
        </p:txBody>
      </p:sp>
      <p:sp>
        <p:nvSpPr>
          <p:cNvPr id="3" name="Content Placeholder 2">
            <a:extLst>
              <a:ext uri="{FF2B5EF4-FFF2-40B4-BE49-F238E27FC236}">
                <a16:creationId xmlns:a16="http://schemas.microsoft.com/office/drawing/2014/main" id="{834150BF-37E1-250D-EC1F-BB339B3B6889}"/>
              </a:ext>
            </a:extLst>
          </p:cNvPr>
          <p:cNvSpPr>
            <a:spLocks noGrp="1"/>
          </p:cNvSpPr>
          <p:nvPr>
            <p:ph idx="1"/>
          </p:nvPr>
        </p:nvSpPr>
        <p:spPr>
          <a:xfrm>
            <a:off x="866899" y="1330036"/>
            <a:ext cx="10576955" cy="4885371"/>
          </a:xfrm>
        </p:spPr>
        <p:txBody>
          <a:bodyPr>
            <a:normAutofit lnSpcReduction="10000"/>
          </a:bodyPr>
          <a:lstStyle/>
          <a:p>
            <a:pPr marL="0" indent="0" algn="r">
              <a:buNone/>
            </a:pPr>
            <a:r>
              <a:rPr lang="ar-DZ" sz="2400" dirty="0"/>
              <a:t>أ</a:t>
            </a:r>
            <a:r>
              <a:rPr lang="ar-DZ" sz="2400" dirty="0">
                <a:highlight>
                  <a:srgbClr val="000000"/>
                </a:highlight>
              </a:rPr>
              <a:t> </a:t>
            </a:r>
            <a:r>
              <a:rPr lang="ar-DZ" sz="2400" b="1" dirty="0">
                <a:highlight>
                  <a:srgbClr val="000000"/>
                </a:highlight>
              </a:rPr>
              <a:t>ـ مزايا التنوع الثقافي داخل المنظمة :</a:t>
            </a:r>
          </a:p>
          <a:p>
            <a:pPr algn="r" rtl="1">
              <a:buFont typeface="Wingdings" panose="05000000000000000000" pitchFamily="2" charset="2"/>
              <a:buChar char="Ø"/>
            </a:pPr>
            <a:r>
              <a:rPr lang="ar-DZ" sz="2400" b="1" dirty="0">
                <a:solidFill>
                  <a:schemeClr val="bg1"/>
                </a:solidFill>
              </a:rPr>
              <a:t>تح</a:t>
            </a:r>
            <a:r>
              <a:rPr lang="ar-SA" sz="2400" b="1" dirty="0">
                <a:solidFill>
                  <a:schemeClr val="bg1"/>
                </a:solidFill>
              </a:rPr>
              <a:t>سين الإبداع والابتكار</a:t>
            </a:r>
            <a:r>
              <a:rPr lang="ar-DZ" sz="2400" b="1" dirty="0">
                <a:solidFill>
                  <a:schemeClr val="bg1"/>
                </a:solidFill>
              </a:rPr>
              <a:t> : </a:t>
            </a:r>
            <a:r>
              <a:rPr lang="ar-SA" sz="2400" dirty="0"/>
              <a:t>يساهم تنوع الخلفيات الثقافية في توليد أفكار متعددة ومبتكرة نتيجة اختلاف طرق التفكير والمنظور الثقافي لكل فرد، مما يساعد في تطوير حلول جديدة للمشكلات التنظيمية.</a:t>
            </a:r>
            <a:endParaRPr lang="ar-DZ" sz="2400" dirty="0"/>
          </a:p>
          <a:p>
            <a:pPr algn="r" rtl="1">
              <a:buFont typeface="Wingdings" panose="05000000000000000000" pitchFamily="2" charset="2"/>
              <a:buChar char="Ø"/>
            </a:pPr>
            <a:r>
              <a:rPr lang="ar-DZ" sz="2400" b="1" dirty="0">
                <a:solidFill>
                  <a:schemeClr val="bg1"/>
                </a:solidFill>
              </a:rPr>
              <a:t>اتساع قاعدة المهارات والمعارف :</a:t>
            </a:r>
            <a:r>
              <a:rPr lang="ar-DZ" sz="2400" dirty="0"/>
              <a:t>التنوع يجمع بين خبرات ومهارات متنوعة، مما يعزز القدرة التنافسية للمنظمة في بيئات العمل المعقدة والمتغيرة.</a:t>
            </a:r>
          </a:p>
          <a:p>
            <a:pPr algn="r" rtl="1">
              <a:buFont typeface="Wingdings" panose="05000000000000000000" pitchFamily="2" charset="2"/>
              <a:buChar char="Ø"/>
            </a:pPr>
            <a:r>
              <a:rPr lang="ar-DZ" sz="2400" b="1" dirty="0">
                <a:solidFill>
                  <a:schemeClr val="bg1"/>
                </a:solidFill>
              </a:rPr>
              <a:t>ت</a:t>
            </a:r>
            <a:r>
              <a:rPr lang="ar-SA" sz="2400" b="1" dirty="0">
                <a:solidFill>
                  <a:schemeClr val="bg1"/>
                </a:solidFill>
              </a:rPr>
              <a:t>حسين صورة المنظمة وسمعتها</a:t>
            </a:r>
            <a:r>
              <a:rPr lang="ar-DZ" sz="2400" b="1" dirty="0">
                <a:solidFill>
                  <a:schemeClr val="bg1"/>
                </a:solidFill>
              </a:rPr>
              <a:t> :</a:t>
            </a:r>
            <a:r>
              <a:rPr lang="ar-DZ" sz="2400" dirty="0"/>
              <a:t>ت</a:t>
            </a:r>
            <a:r>
              <a:rPr lang="ar-SA" sz="2400" dirty="0"/>
              <a:t>ُظهر المنظمة المنفتحة على الثقافات المختلفة قيمًا إيجابية مثل</a:t>
            </a:r>
            <a:r>
              <a:rPr lang="ar-DZ" sz="2400" dirty="0"/>
              <a:t> :</a:t>
            </a:r>
            <a:r>
              <a:rPr lang="ar-SA" sz="2400" dirty="0"/>
              <a:t>الشمول والعدالة، مما يزيد من جاذبيتها لدى الموظفين والعملاء والمستثمرين.</a:t>
            </a:r>
          </a:p>
          <a:p>
            <a:pPr algn="r" rtl="1">
              <a:buFont typeface="Wingdings" panose="05000000000000000000" pitchFamily="2" charset="2"/>
              <a:buChar char="Ø"/>
            </a:pPr>
            <a:r>
              <a:rPr lang="ar-SA" sz="2400" b="1" dirty="0">
                <a:solidFill>
                  <a:schemeClr val="bg1"/>
                </a:solidFill>
              </a:rPr>
              <a:t> زيادة القدرة على التكيف مع الأسواق العالمية</a:t>
            </a:r>
            <a:r>
              <a:rPr lang="ar-DZ" sz="2400" b="1" dirty="0">
                <a:solidFill>
                  <a:schemeClr val="bg1"/>
                </a:solidFill>
              </a:rPr>
              <a:t>:</a:t>
            </a:r>
            <a:r>
              <a:rPr lang="ar-DZ" sz="2400" dirty="0"/>
              <a:t>الموظفون القادمون من ثقافات مختلفة يساعدون المؤسسة على فهم احتياجات العملاء في أسواق متعددة والتواصل معهم بفعالية.</a:t>
            </a:r>
            <a:endParaRPr lang="ar-SA" sz="2400" dirty="0"/>
          </a:p>
          <a:p>
            <a:pPr marL="0" indent="0" algn="r">
              <a:buNone/>
            </a:pPr>
            <a:endParaRPr lang="fr-FR" sz="2400" dirty="0"/>
          </a:p>
        </p:txBody>
      </p:sp>
    </p:spTree>
    <p:extLst>
      <p:ext uri="{BB962C8B-B14F-4D97-AF65-F5344CB8AC3E}">
        <p14:creationId xmlns:p14="http://schemas.microsoft.com/office/powerpoint/2010/main" val="242511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FB8AB-1BDC-D04A-00CD-AE2B581C5795}"/>
              </a:ext>
            </a:extLst>
          </p:cNvPr>
          <p:cNvSpPr>
            <a:spLocks noGrp="1"/>
          </p:cNvSpPr>
          <p:nvPr>
            <p:ph type="title"/>
          </p:nvPr>
        </p:nvSpPr>
        <p:spPr>
          <a:xfrm>
            <a:off x="1066800" y="642594"/>
            <a:ext cx="10058400" cy="1233707"/>
          </a:xfrm>
        </p:spPr>
        <p:txBody>
          <a:bodyPr>
            <a:normAutofit/>
          </a:bodyPr>
          <a:lstStyle/>
          <a:p>
            <a:pPr marL="342900" indent="-342900" algn="r" rtl="1">
              <a:buFont typeface="Wingdings" panose="05000000000000000000" pitchFamily="2" charset="2"/>
              <a:buChar char="Ø"/>
            </a:pPr>
            <a:r>
              <a:rPr lang="ar-DZ" sz="2700" b="1" dirty="0">
                <a:solidFill>
                  <a:schemeClr val="bg1"/>
                </a:solidFill>
              </a:rPr>
              <a:t>ر</a:t>
            </a:r>
            <a:r>
              <a:rPr lang="ar-SA" sz="2700" b="1" dirty="0">
                <a:solidFill>
                  <a:schemeClr val="bg1"/>
                </a:solidFill>
              </a:rPr>
              <a:t>فع الرضا الوظيفي والانتماء</a:t>
            </a:r>
            <a:r>
              <a:rPr lang="ar-DZ" sz="2700" b="1" dirty="0">
                <a:solidFill>
                  <a:schemeClr val="bg1"/>
                </a:solidFill>
              </a:rPr>
              <a:t>:</a:t>
            </a:r>
            <a:r>
              <a:rPr lang="ar-SA" sz="2400" dirty="0"/>
              <a:t>عندما تُدار بيئة العمل المتنوعة بشكل جيد، يشعر الأفراد بالتقدير والاحترام، مما يرفع من مستوى الرضا والتحفيز.</a:t>
            </a:r>
            <a:br>
              <a:rPr lang="ar-SA" sz="2400" dirty="0"/>
            </a:br>
            <a:endParaRPr lang="fr-FR" sz="2400" dirty="0"/>
          </a:p>
        </p:txBody>
      </p:sp>
      <p:pic>
        <p:nvPicPr>
          <p:cNvPr id="5" name="Content Placeholder 4">
            <a:extLst>
              <a:ext uri="{FF2B5EF4-FFF2-40B4-BE49-F238E27FC236}">
                <a16:creationId xmlns:a16="http://schemas.microsoft.com/office/drawing/2014/main" id="{9CED6B8C-6821-67C8-31E1-2BF11E51B7E4}"/>
              </a:ext>
            </a:extLst>
          </p:cNvPr>
          <p:cNvPicPr>
            <a:picLocks noGrp="1" noChangeAspect="1"/>
          </p:cNvPicPr>
          <p:nvPr>
            <p:ph idx="1"/>
          </p:nvPr>
        </p:nvPicPr>
        <p:blipFill>
          <a:blip r:embed="rId2">
            <a:clrChange>
              <a:clrFrom>
                <a:srgbClr val="D5DCFA"/>
              </a:clrFrom>
              <a:clrTo>
                <a:srgbClr val="D5DCFA">
                  <a:alpha val="0"/>
                </a:srgbClr>
              </a:clrTo>
            </a:clrChange>
            <a:alphaModFix amt="35000"/>
            <a:duotone>
              <a:prstClr val="black"/>
              <a:schemeClr val="tx1">
                <a:tint val="45000"/>
                <a:satMod val="400000"/>
              </a:schemeClr>
            </a:duotone>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257503" y="1259447"/>
            <a:ext cx="11056883" cy="4471946"/>
          </a:xfrm>
          <a:prstGeom prst="roundRect">
            <a:avLst>
              <a:gd name="adj" fmla="val 16667"/>
            </a:avLst>
          </a:prstGeom>
          <a:noFill/>
          <a:ln>
            <a:noFill/>
          </a:ln>
          <a:effectLst>
            <a:glow rad="177800">
              <a:schemeClr val="bg1"/>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700783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C05F-E959-93AD-B582-FB3BC5409EE1}"/>
              </a:ext>
            </a:extLst>
          </p:cNvPr>
          <p:cNvSpPr>
            <a:spLocks noGrp="1"/>
          </p:cNvSpPr>
          <p:nvPr>
            <p:ph type="title"/>
          </p:nvPr>
        </p:nvSpPr>
        <p:spPr>
          <a:xfrm>
            <a:off x="1066800" y="642594"/>
            <a:ext cx="10058400" cy="473687"/>
          </a:xfrm>
        </p:spPr>
        <p:txBody>
          <a:bodyPr>
            <a:normAutofit/>
          </a:bodyPr>
          <a:lstStyle/>
          <a:p>
            <a:pPr algn="r"/>
            <a:r>
              <a:rPr lang="ar-DZ" sz="2400" b="1" dirty="0">
                <a:highlight>
                  <a:srgbClr val="000000"/>
                </a:highlight>
              </a:rPr>
              <a:t>ب ـ تحديات التنوع الثقافي في المنظمة </a:t>
            </a:r>
            <a:r>
              <a:rPr lang="ar-DZ" sz="2400" dirty="0"/>
              <a:t>:</a:t>
            </a:r>
            <a:endParaRPr lang="fr-FR" sz="2400" dirty="0"/>
          </a:p>
        </p:txBody>
      </p:sp>
      <p:sp>
        <p:nvSpPr>
          <p:cNvPr id="3" name="Content Placeholder 2">
            <a:extLst>
              <a:ext uri="{FF2B5EF4-FFF2-40B4-BE49-F238E27FC236}">
                <a16:creationId xmlns:a16="http://schemas.microsoft.com/office/drawing/2014/main" id="{74EB19C8-9A1B-5082-F31D-E28264139F83}"/>
              </a:ext>
            </a:extLst>
          </p:cNvPr>
          <p:cNvSpPr>
            <a:spLocks noGrp="1"/>
          </p:cNvSpPr>
          <p:nvPr>
            <p:ph idx="1"/>
          </p:nvPr>
        </p:nvSpPr>
        <p:spPr>
          <a:xfrm>
            <a:off x="581891" y="1246909"/>
            <a:ext cx="10925299" cy="5118265"/>
          </a:xfrm>
        </p:spPr>
        <p:txBody>
          <a:bodyPr/>
          <a:lstStyle/>
          <a:p>
            <a:pPr algn="r" rtl="1">
              <a:buFont typeface="Wingdings" panose="05000000000000000000" pitchFamily="2" charset="2"/>
              <a:buChar char="Ø"/>
            </a:pPr>
            <a:r>
              <a:rPr lang="ar-DZ" sz="2400" b="1" dirty="0">
                <a:solidFill>
                  <a:schemeClr val="bg1"/>
                </a:solidFill>
              </a:rPr>
              <a:t>ص</a:t>
            </a:r>
            <a:r>
              <a:rPr lang="ar-SA" sz="2400" b="1" dirty="0">
                <a:solidFill>
                  <a:schemeClr val="bg1"/>
                </a:solidFill>
              </a:rPr>
              <a:t>عوبات في التواصل</a:t>
            </a:r>
            <a:r>
              <a:rPr lang="ar-DZ" sz="2400" b="1" dirty="0">
                <a:solidFill>
                  <a:schemeClr val="bg1"/>
                </a:solidFill>
              </a:rPr>
              <a:t>:</a:t>
            </a:r>
            <a:r>
              <a:rPr lang="ar-DZ" sz="2400" dirty="0"/>
              <a:t>ي</a:t>
            </a:r>
            <a:r>
              <a:rPr lang="ar-SA" sz="2400" dirty="0"/>
              <a:t>مكن أن تؤدي الفروق اللغوية والثقافية إلى سوء فهم أو تفسيرات خاطئة بين الموظفين، ما يؤثر على فعالية العمل الجماعي.</a:t>
            </a:r>
          </a:p>
          <a:p>
            <a:pPr algn="r" rtl="1">
              <a:buFont typeface="Wingdings" panose="05000000000000000000" pitchFamily="2" charset="2"/>
              <a:buChar char="Ø"/>
            </a:pPr>
            <a:r>
              <a:rPr lang="ar-SA" sz="2400" dirty="0"/>
              <a:t> </a:t>
            </a:r>
            <a:r>
              <a:rPr lang="ar-SA" sz="2400" b="1" dirty="0">
                <a:solidFill>
                  <a:schemeClr val="bg1"/>
                </a:solidFill>
              </a:rPr>
              <a:t>احتمال حدوث صراعات داخلية</a:t>
            </a:r>
            <a:r>
              <a:rPr lang="ar-DZ" sz="2400" b="1" dirty="0">
                <a:solidFill>
                  <a:schemeClr val="bg1"/>
                </a:solidFill>
              </a:rPr>
              <a:t>: </a:t>
            </a:r>
            <a:r>
              <a:rPr lang="ar-DZ" sz="2400" dirty="0"/>
              <a:t>تنشأ أحيانًا نزاعات بسبب اختلاف القيم أو المعتقدات أو أساليب العمل، وهو ما قد يضعف روح الفريق إذا لم تتم معالجته بشكل مناسب.</a:t>
            </a:r>
          </a:p>
          <a:p>
            <a:pPr algn="r" rtl="1">
              <a:buFont typeface="Wingdings" panose="05000000000000000000" pitchFamily="2" charset="2"/>
              <a:buChar char="Ø"/>
            </a:pPr>
            <a:r>
              <a:rPr lang="ar-SA" sz="2400" b="1" dirty="0">
                <a:solidFill>
                  <a:schemeClr val="bg1"/>
                </a:solidFill>
              </a:rPr>
              <a:t>زيادة صعوبة القيادة والإدارة</a:t>
            </a:r>
            <a:r>
              <a:rPr lang="ar-DZ" sz="2400" b="1" dirty="0">
                <a:solidFill>
                  <a:schemeClr val="bg1"/>
                </a:solidFill>
              </a:rPr>
              <a:t> :</a:t>
            </a:r>
            <a:r>
              <a:rPr lang="ar-DZ" sz="2400" dirty="0"/>
              <a:t>ي</a:t>
            </a:r>
            <a:r>
              <a:rPr lang="ar-SA" sz="2400" dirty="0"/>
              <a:t>تطلب التنوع من المديرين مهارات خاصة في التواصل وإدارة الخلافات وبناء الثقة بين الأفراد من خلفيات متنوعة.</a:t>
            </a:r>
          </a:p>
          <a:p>
            <a:pPr algn="r" rtl="1">
              <a:buFont typeface="Wingdings" panose="05000000000000000000" pitchFamily="2" charset="2"/>
              <a:buChar char="Ø"/>
            </a:pPr>
            <a:r>
              <a:rPr lang="ar-SA" sz="2400" b="1" dirty="0">
                <a:solidFill>
                  <a:schemeClr val="bg1"/>
                </a:solidFill>
              </a:rPr>
              <a:t>خطر التمييز أو الإقصاء</a:t>
            </a:r>
            <a:r>
              <a:rPr lang="ar-DZ" sz="2400" b="1" dirty="0">
                <a:solidFill>
                  <a:schemeClr val="bg1"/>
                </a:solidFill>
              </a:rPr>
              <a:t> :</a:t>
            </a:r>
            <a:r>
              <a:rPr lang="ar-DZ" sz="2400" dirty="0"/>
              <a:t>إ</a:t>
            </a:r>
            <a:r>
              <a:rPr lang="ar-SA" sz="2400" dirty="0"/>
              <a:t>ذا غابت سياسات واضحة للمساواة، فقد يشعر بعض الموظفين بالتهميش أو الظلم، مما يقلل من فعالية بيئة العمل.</a:t>
            </a:r>
          </a:p>
          <a:p>
            <a:pPr algn="r" rtl="1">
              <a:buFont typeface="Wingdings" panose="05000000000000000000" pitchFamily="2" charset="2"/>
              <a:buChar char="Ø"/>
            </a:pPr>
            <a:r>
              <a:rPr lang="ar-SA" sz="2400" b="1" dirty="0">
                <a:solidFill>
                  <a:schemeClr val="bg1"/>
                </a:solidFill>
              </a:rPr>
              <a:t>صعوبة تحقيق الانسجام الثقافي</a:t>
            </a:r>
            <a:r>
              <a:rPr lang="ar-DZ" sz="2400" b="1" dirty="0">
                <a:solidFill>
                  <a:schemeClr val="bg1"/>
                </a:solidFill>
              </a:rPr>
              <a:t> :</a:t>
            </a:r>
            <a:r>
              <a:rPr lang="ar-SA" sz="2400" dirty="0"/>
              <a:t>يحتاج الدمج بين قيم وسلوكيات متعددة وقتًا وجهدًا، خاصة في المنظمات الكبيرة أو متعددة الجنسيات</a:t>
            </a:r>
          </a:p>
          <a:p>
            <a:pPr marL="0" indent="0" algn="r">
              <a:buNone/>
            </a:pPr>
            <a:endParaRPr lang="fr-FR" dirty="0"/>
          </a:p>
        </p:txBody>
      </p:sp>
    </p:spTree>
    <p:extLst>
      <p:ext uri="{BB962C8B-B14F-4D97-AF65-F5344CB8AC3E}">
        <p14:creationId xmlns:p14="http://schemas.microsoft.com/office/powerpoint/2010/main" val="361106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A9DA-FB95-A6C0-0D6D-62D83292B63E}"/>
              </a:ext>
            </a:extLst>
          </p:cNvPr>
          <p:cNvSpPr>
            <a:spLocks noGrp="1"/>
          </p:cNvSpPr>
          <p:nvPr>
            <p:ph type="title"/>
          </p:nvPr>
        </p:nvSpPr>
        <p:spPr>
          <a:xfrm>
            <a:off x="1066799" y="1429407"/>
            <a:ext cx="10242331" cy="4078013"/>
          </a:xfrm>
        </p:spPr>
        <p:txBody>
          <a:bodyPr>
            <a:normAutofit/>
          </a:bodyPr>
          <a:lstStyle/>
          <a:p>
            <a:pPr algn="ctr"/>
            <a:r>
              <a:rPr lang="ar-DZ" sz="4000" b="1" i="1" u="sng" dirty="0">
                <a:solidFill>
                  <a:schemeClr val="bg1"/>
                </a:solidFill>
              </a:rPr>
              <a:t>المبحث الثاني :الممارسات الإدارية للتنوع الثقافي  </a:t>
            </a:r>
            <a:endParaRPr lang="fr-FR" sz="4000" b="1" i="1" u="sng" dirty="0">
              <a:solidFill>
                <a:schemeClr val="bg1"/>
              </a:solidFill>
            </a:endParaRPr>
          </a:p>
        </p:txBody>
      </p:sp>
    </p:spTree>
    <p:extLst>
      <p:ext uri="{BB962C8B-B14F-4D97-AF65-F5344CB8AC3E}">
        <p14:creationId xmlns:p14="http://schemas.microsoft.com/office/powerpoint/2010/main" val="223087638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B8C8-1ABB-7B72-8E96-F397A2257D98}"/>
              </a:ext>
            </a:extLst>
          </p:cNvPr>
          <p:cNvSpPr>
            <a:spLocks noGrp="1"/>
          </p:cNvSpPr>
          <p:nvPr>
            <p:ph type="title"/>
          </p:nvPr>
        </p:nvSpPr>
        <p:spPr>
          <a:xfrm>
            <a:off x="1066800" y="630622"/>
            <a:ext cx="10683766" cy="914400"/>
          </a:xfrm>
        </p:spPr>
        <p:txBody>
          <a:bodyPr>
            <a:normAutofit/>
          </a:bodyPr>
          <a:lstStyle/>
          <a:p>
            <a:r>
              <a:rPr lang="ar-DZ" sz="2800" b="1" i="1" dirty="0"/>
              <a:t>المطلب الأول : إستراتيجيات إدارة التنوع الثقافي داخل المنظمة </a:t>
            </a:r>
            <a:endParaRPr lang="fr-FR" sz="2800" b="1" i="1" dirty="0"/>
          </a:p>
        </p:txBody>
      </p:sp>
      <p:sp>
        <p:nvSpPr>
          <p:cNvPr id="3" name="Content Placeholder 2">
            <a:extLst>
              <a:ext uri="{FF2B5EF4-FFF2-40B4-BE49-F238E27FC236}">
                <a16:creationId xmlns:a16="http://schemas.microsoft.com/office/drawing/2014/main" id="{DE6C67BE-6510-A83A-10A2-22D76645A42B}"/>
              </a:ext>
            </a:extLst>
          </p:cNvPr>
          <p:cNvSpPr>
            <a:spLocks noGrp="1"/>
          </p:cNvSpPr>
          <p:nvPr>
            <p:ph idx="1"/>
          </p:nvPr>
        </p:nvSpPr>
        <p:spPr/>
        <p:txBody>
          <a:bodyPr>
            <a:normAutofit/>
          </a:bodyPr>
          <a:lstStyle/>
          <a:p>
            <a:pPr marL="0" indent="0" algn="r" rtl="1">
              <a:buNone/>
            </a:pPr>
            <a:r>
              <a:rPr lang="ar-DZ" sz="2400" b="1" dirty="0"/>
              <a:t>ا</a:t>
            </a:r>
            <a:endParaRPr lang="fr-FR" sz="2400" b="1" dirty="0"/>
          </a:p>
        </p:txBody>
      </p:sp>
      <p:pic>
        <p:nvPicPr>
          <p:cNvPr id="8" name="Image 0" descr="preencoded.png"/>
          <p:cNvPicPr>
            <a:picLocks noChangeAspect="1"/>
          </p:cNvPicPr>
          <p:nvPr/>
        </p:nvPicPr>
        <p:blipFill>
          <a:blip r:embed="rId2"/>
          <a:stretch>
            <a:fillRect/>
          </a:stretch>
        </p:blipFill>
        <p:spPr>
          <a:xfrm>
            <a:off x="552125" y="1408386"/>
            <a:ext cx="11471710" cy="5192110"/>
          </a:xfrm>
          <a:prstGeom prst="rect">
            <a:avLst/>
          </a:prstGeom>
        </p:spPr>
      </p:pic>
      <p:sp>
        <p:nvSpPr>
          <p:cNvPr id="9" name="Rectangle: Single Corner Rounded 8">
            <a:extLst>
              <a:ext uri="{FF2B5EF4-FFF2-40B4-BE49-F238E27FC236}">
                <a16:creationId xmlns:a16="http://schemas.microsoft.com/office/drawing/2014/main" id="{9FFD9BEB-1B96-0521-5569-858B48CC21E8}"/>
              </a:ext>
            </a:extLst>
          </p:cNvPr>
          <p:cNvSpPr/>
          <p:nvPr/>
        </p:nvSpPr>
        <p:spPr>
          <a:xfrm>
            <a:off x="1471448" y="1865586"/>
            <a:ext cx="3731173" cy="814552"/>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DZ" b="1" dirty="0">
                <a:ln w="12700">
                  <a:solidFill>
                    <a:schemeClr val="accent5"/>
                  </a:solidFill>
                  <a:prstDash val="solid"/>
                </a:ln>
                <a:pattFill prst="ltDnDiag">
                  <a:fgClr>
                    <a:schemeClr val="accent5">
                      <a:lumMod val="60000"/>
                      <a:lumOff val="40000"/>
                    </a:schemeClr>
                  </a:fgClr>
                  <a:bgClr>
                    <a:schemeClr val="bg1"/>
                  </a:bgClr>
                </a:pattFill>
              </a:rPr>
              <a:t>القيادة الشاملة والملتزمة  </a:t>
            </a:r>
            <a:endParaRPr lang="fr-FR"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10" name="Rectangle: Single Corner Rounded 9">
            <a:extLst>
              <a:ext uri="{FF2B5EF4-FFF2-40B4-BE49-F238E27FC236}">
                <a16:creationId xmlns:a16="http://schemas.microsoft.com/office/drawing/2014/main" id="{4B502427-AD80-E7B7-CAAC-437ED3B6D23A}"/>
              </a:ext>
            </a:extLst>
          </p:cNvPr>
          <p:cNvSpPr/>
          <p:nvPr/>
        </p:nvSpPr>
        <p:spPr>
          <a:xfrm>
            <a:off x="1534509" y="3597165"/>
            <a:ext cx="3605049" cy="814552"/>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b="1" dirty="0">
                <a:ln w="12700">
                  <a:solidFill>
                    <a:schemeClr val="accent5"/>
                  </a:solidFill>
                  <a:prstDash val="solid"/>
                </a:ln>
                <a:pattFill prst="ltDnDiag">
                  <a:fgClr>
                    <a:schemeClr val="accent5">
                      <a:lumMod val="60000"/>
                      <a:lumOff val="40000"/>
                    </a:schemeClr>
                  </a:fgClr>
                  <a:bgClr>
                    <a:schemeClr val="bg1"/>
                  </a:bgClr>
                </a:pattFill>
              </a:rPr>
              <a:t>بناء ثقافة التواصل </a:t>
            </a:r>
            <a:endParaRPr lang="fr-FR"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13" name="Rectangle: Single Corner Rounded 12">
            <a:extLst>
              <a:ext uri="{FF2B5EF4-FFF2-40B4-BE49-F238E27FC236}">
                <a16:creationId xmlns:a16="http://schemas.microsoft.com/office/drawing/2014/main" id="{D8FEC3FD-B55A-6540-4675-4AC93109AAC3}"/>
              </a:ext>
            </a:extLst>
          </p:cNvPr>
          <p:cNvSpPr/>
          <p:nvPr/>
        </p:nvSpPr>
        <p:spPr>
          <a:xfrm>
            <a:off x="1597572" y="5328744"/>
            <a:ext cx="3605049" cy="814552"/>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b="1" dirty="0">
                <a:ln w="12700">
                  <a:solidFill>
                    <a:schemeClr val="accent5"/>
                  </a:solidFill>
                  <a:prstDash val="solid"/>
                </a:ln>
                <a:pattFill prst="ltDnDiag">
                  <a:fgClr>
                    <a:schemeClr val="accent5">
                      <a:lumMod val="60000"/>
                      <a:lumOff val="40000"/>
                    </a:schemeClr>
                  </a:fgClr>
                  <a:bgClr>
                    <a:schemeClr val="bg1"/>
                  </a:bgClr>
                </a:pattFill>
              </a:rPr>
              <a:t>سياسة موارد بشرية عادلة</a:t>
            </a:r>
            <a:endParaRPr lang="fr-FR" b="1" dirty="0">
              <a:ln w="12700">
                <a:solidFill>
                  <a:schemeClr val="accent5"/>
                </a:solidFill>
                <a:prstDash val="solid"/>
              </a:ln>
              <a:pattFill prst="ltDnDiag">
                <a:fgClr>
                  <a:schemeClr val="accent5">
                    <a:lumMod val="60000"/>
                    <a:lumOff val="40000"/>
                  </a:schemeClr>
                </a:fgClr>
                <a:bgClr>
                  <a:schemeClr val="bg1"/>
                </a:bgClr>
              </a:pattFill>
            </a:endParaRPr>
          </a:p>
        </p:txBody>
      </p:sp>
    </p:spTree>
    <p:extLst>
      <p:ext uri="{BB962C8B-B14F-4D97-AF65-F5344CB8AC3E}">
        <p14:creationId xmlns:p14="http://schemas.microsoft.com/office/powerpoint/2010/main" val="284038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 calcmode="lin" valueType="num">
                                      <p:cBhvr>
                                        <p:cTn id="23" dur="500" fill="hold"/>
                                        <p:tgtEl>
                                          <p:spTgt spid="10"/>
                                        </p:tgtEl>
                                        <p:attrNameLst>
                                          <p:attrName>style.rotation</p:attrName>
                                        </p:attrNameLst>
                                      </p:cBhvr>
                                      <p:tavLst>
                                        <p:tav tm="0">
                                          <p:val>
                                            <p:fltVal val="360"/>
                                          </p:val>
                                        </p:tav>
                                        <p:tav tm="100000">
                                          <p:val>
                                            <p:fltVal val="0"/>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12206-26A5-28D4-B6A9-AD0FC529F733}"/>
              </a:ext>
            </a:extLst>
          </p:cNvPr>
          <p:cNvSpPr>
            <a:spLocks noGrp="1"/>
          </p:cNvSpPr>
          <p:nvPr>
            <p:ph type="title"/>
          </p:nvPr>
        </p:nvSpPr>
        <p:spPr>
          <a:xfrm>
            <a:off x="462455" y="665511"/>
            <a:ext cx="10999076" cy="5526978"/>
          </a:xfrm>
        </p:spPr>
        <p:txBody>
          <a:bodyPr>
            <a:noAutofit/>
          </a:bodyPr>
          <a:lstStyle/>
          <a:p>
            <a:pPr algn="r" rtl="1"/>
            <a:r>
              <a:rPr lang="ar-DZ" sz="2000" dirty="0">
                <a:highlight>
                  <a:srgbClr val="000080"/>
                </a:highlight>
              </a:rPr>
              <a:t>1</a:t>
            </a:r>
            <a:r>
              <a:rPr lang="ar-DZ" sz="2000" b="1" dirty="0">
                <a:highlight>
                  <a:srgbClr val="000080"/>
                </a:highlight>
              </a:rPr>
              <a:t>ـ </a:t>
            </a:r>
            <a:r>
              <a:rPr lang="ar-SA" sz="2000" b="1" dirty="0">
                <a:highlight>
                  <a:srgbClr val="000080"/>
                </a:highlight>
              </a:rPr>
              <a:t>القيادة الشاملة والملتزمة:</a:t>
            </a:r>
            <a:br>
              <a:rPr lang="ar-DZ" sz="2000" b="1" dirty="0">
                <a:highlight>
                  <a:srgbClr val="000080"/>
                </a:highlight>
              </a:rPr>
            </a:br>
            <a:r>
              <a:rPr lang="ar-SA" sz="2000" dirty="0"/>
              <a:t>يجب على القادة أن يكونوا قدوة في الاحتواء وأن يلتزموا بتعزيز بيئة عمل داعمة.</a:t>
            </a:r>
            <a:br>
              <a:rPr lang="ar-SA" sz="2000" dirty="0"/>
            </a:br>
            <a:r>
              <a:rPr lang="ar-SA" sz="2000" dirty="0"/>
              <a:t>تحديد مؤشرات أداء رئيسية (</a:t>
            </a:r>
            <a:r>
              <a:rPr lang="fr-FR" sz="2000" dirty="0"/>
              <a:t>KPIs) </a:t>
            </a:r>
            <a:r>
              <a:rPr lang="ar-SA" sz="2000" dirty="0"/>
              <a:t>لقياس جهود التنوع والشمول على مستوى الإدارة العليا.</a:t>
            </a:r>
            <a:br>
              <a:rPr lang="ar-SA" sz="2000" dirty="0"/>
            </a:br>
            <a:r>
              <a:rPr lang="ar-SA" sz="2000" dirty="0"/>
              <a:t>الاستثمار في تدريب القادة على الذكاء الثقافي (</a:t>
            </a:r>
            <a:r>
              <a:rPr lang="fr-FR" sz="2000" dirty="0"/>
              <a:t>Cultural Intelligence) </a:t>
            </a:r>
            <a:r>
              <a:rPr lang="ar-SA" sz="2000" dirty="0"/>
              <a:t>لفهم التفاعلات بين الثقافات المختلفة.</a:t>
            </a:r>
            <a:br>
              <a:rPr lang="ar-SA" sz="2000" dirty="0"/>
            </a:br>
            <a:r>
              <a:rPr lang="ar-SA" sz="2000" dirty="0"/>
              <a:t>إنشاء مجالس استشارية للتنوع تضم ممثلين من مختلف الخلفيات لتقديم التوجيه والدعم.</a:t>
            </a:r>
            <a:br>
              <a:rPr lang="ar-DZ" sz="2000" dirty="0"/>
            </a:br>
            <a:r>
              <a:rPr lang="ar-DZ" sz="2000" b="1" dirty="0">
                <a:highlight>
                  <a:srgbClr val="0000FF"/>
                </a:highlight>
              </a:rPr>
              <a:t>2ـ</a:t>
            </a:r>
            <a:r>
              <a:rPr lang="ar-SA" sz="2000" b="1" dirty="0">
                <a:highlight>
                  <a:srgbClr val="0000FF"/>
                </a:highlight>
              </a:rPr>
              <a:t> بناء ثقافة تواصل احتواء:</a:t>
            </a:r>
            <a:br>
              <a:rPr lang="ar-DZ" sz="2000" b="1" dirty="0">
                <a:highlight>
                  <a:srgbClr val="0000FF"/>
                </a:highlight>
              </a:rPr>
            </a:br>
            <a:r>
              <a:rPr lang="ar-SA" sz="2000" dirty="0"/>
              <a:t>توفير الأدوات والمساحات التي تشجع على الحوار المفتوح والاحتفال بالاختلافات.</a:t>
            </a:r>
            <a:br>
              <a:rPr lang="ar-SA" sz="2000" dirty="0"/>
            </a:br>
            <a:r>
              <a:rPr lang="ar-SA" sz="2000" dirty="0"/>
              <a:t>إنشاء مجموعات موارد الموظفين (</a:t>
            </a:r>
            <a:r>
              <a:rPr lang="fr-FR" sz="2000" dirty="0" err="1"/>
              <a:t>ERGs</a:t>
            </a:r>
            <a:r>
              <a:rPr lang="fr-FR" sz="2000" dirty="0"/>
              <a:t>) </a:t>
            </a:r>
            <a:r>
              <a:rPr lang="ar-SA" sz="2000" dirty="0"/>
              <a:t>لتمثيل ودعم مختلف المجتمعات داخل المنظمة.</a:t>
            </a:r>
            <a:br>
              <a:rPr lang="ar-SA" sz="2000" dirty="0"/>
            </a:br>
            <a:r>
              <a:rPr lang="ar-SA" sz="2000" dirty="0"/>
              <a:t>تنظيم فعاليات ثقافية وورش عمل لتبادل المعرفة والاحتفال بالعطلات والتقاليد العالمية.</a:t>
            </a:r>
            <a:br>
              <a:rPr lang="ar-SA" sz="2000" dirty="0"/>
            </a:br>
            <a:r>
              <a:rPr lang="ar-SA" sz="2000" dirty="0"/>
              <a:t>توفير قنوات إبلاغ سرية للتعامل مع قضايا التمييز والتحيز بشكل فوري وعادل لضمان شعور الجميع بالأمان.</a:t>
            </a:r>
            <a:br>
              <a:rPr lang="ar-SA" sz="2000" dirty="0"/>
            </a:br>
            <a:r>
              <a:rPr lang="ar-DZ" sz="2000" b="1" dirty="0">
                <a:highlight>
                  <a:srgbClr val="00FFFF"/>
                </a:highlight>
              </a:rPr>
              <a:t>3ـ</a:t>
            </a:r>
            <a:r>
              <a:rPr lang="ar-SA" sz="2000" b="1" dirty="0">
                <a:highlight>
                  <a:srgbClr val="00FFFF"/>
                </a:highlight>
              </a:rPr>
              <a:t> سياسات الموارد البشرية العادلة:</a:t>
            </a:r>
            <a:br>
              <a:rPr lang="ar-DZ" sz="2000" b="1" dirty="0">
                <a:highlight>
                  <a:srgbClr val="00FFFF"/>
                </a:highlight>
              </a:rPr>
            </a:br>
            <a:r>
              <a:rPr lang="ar-SA" sz="2000" dirty="0"/>
              <a:t>يجب أن تكون عملية التوظيف والتقييم والترقية خالية من التحيز ومصممة لتعزيز التكافؤ.</a:t>
            </a:r>
            <a:br>
              <a:rPr lang="ar-SA" sz="2000" dirty="0"/>
            </a:br>
            <a:r>
              <a:rPr lang="ar-SA" sz="2000" dirty="0"/>
              <a:t>تطبيق التوظيف الأعمى (</a:t>
            </a:r>
            <a:r>
              <a:rPr lang="fr-FR" sz="2000" dirty="0"/>
              <a:t>Blind </a:t>
            </a:r>
            <a:r>
              <a:rPr lang="fr-FR" sz="2000" dirty="0" err="1"/>
              <a:t>Hiring</a:t>
            </a:r>
            <a:r>
              <a:rPr lang="fr-FR" sz="2000" dirty="0"/>
              <a:t>) </a:t>
            </a:r>
            <a:r>
              <a:rPr lang="ar-SA" sz="2000" dirty="0"/>
              <a:t>لتقليل التحيز اللاواعي خلال مرحلة الفرز الأولي للمتقدمين.</a:t>
            </a:r>
            <a:br>
              <a:rPr lang="ar-SA" sz="2000" dirty="0"/>
            </a:br>
            <a:r>
              <a:rPr lang="ar-SA" sz="2000" dirty="0"/>
              <a:t>توفير برامج إرشاد وتوجيه مصممة خصيصًا للأقليات الثقافية لضمان فرص نمو متساوية.</a:t>
            </a:r>
            <a:br>
              <a:rPr lang="ar-SA" sz="2000" dirty="0"/>
            </a:br>
            <a:r>
              <a:rPr lang="ar-SA" sz="2000" dirty="0"/>
              <a:t>مراجعة شاملة لجميع سياسات التعويضات والمزايا للتأكد من أنها عادلة وتشمل جميع الخلفيات الثقافية والدينية.</a:t>
            </a:r>
            <a:br>
              <a:rPr lang="ar-SA" sz="2000" dirty="0"/>
            </a:br>
            <a:endParaRPr lang="fr-FR" sz="2000" dirty="0"/>
          </a:p>
        </p:txBody>
      </p:sp>
    </p:spTree>
    <p:extLst>
      <p:ext uri="{BB962C8B-B14F-4D97-AF65-F5344CB8AC3E}">
        <p14:creationId xmlns:p14="http://schemas.microsoft.com/office/powerpoint/2010/main" val="291494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93FB42-9F14-4CB5-A31E-DB4BABD195A3}"/>
              </a:ext>
            </a:extLst>
          </p:cNvPr>
          <p:cNvSpPr>
            <a:spLocks noGrp="1"/>
          </p:cNvSpPr>
          <p:nvPr>
            <p:ph type="title"/>
          </p:nvPr>
        </p:nvSpPr>
        <p:spPr>
          <a:xfrm>
            <a:off x="708561" y="427512"/>
            <a:ext cx="10774878" cy="617517"/>
          </a:xfrm>
        </p:spPr>
        <p:txBody>
          <a:bodyPr>
            <a:normAutofit/>
          </a:bodyPr>
          <a:lstStyle/>
          <a:p>
            <a:pPr algn="ctr" rtl="1"/>
            <a:r>
              <a:rPr lang="ar-DZ" sz="2800" dirty="0"/>
              <a:t>المطلب الثاني : دور إدارة الموارد البشرية في تعزيز ثقافة التقبل والإندماج </a:t>
            </a:r>
            <a:endParaRPr lang="fr-FR" sz="2800" dirty="0"/>
          </a:p>
        </p:txBody>
      </p:sp>
      <p:sp>
        <p:nvSpPr>
          <p:cNvPr id="4" name="Content Placeholder 3">
            <a:extLst>
              <a:ext uri="{FF2B5EF4-FFF2-40B4-BE49-F238E27FC236}">
                <a16:creationId xmlns:a16="http://schemas.microsoft.com/office/drawing/2014/main" id="{070BC35C-F77D-3EE5-F243-2379376AEB34}"/>
              </a:ext>
            </a:extLst>
          </p:cNvPr>
          <p:cNvSpPr>
            <a:spLocks noGrp="1"/>
          </p:cNvSpPr>
          <p:nvPr>
            <p:ph idx="1"/>
          </p:nvPr>
        </p:nvSpPr>
        <p:spPr>
          <a:xfrm>
            <a:off x="843149" y="1045029"/>
            <a:ext cx="10640290" cy="4990011"/>
          </a:xfrm>
        </p:spPr>
        <p:txBody>
          <a:bodyPr/>
          <a:lstStyle/>
          <a:p>
            <a:pPr algn="r" rtl="1"/>
            <a:r>
              <a:rPr lang="ar-DZ" sz="2400" dirty="0">
                <a:highlight>
                  <a:srgbClr val="000000"/>
                </a:highlight>
              </a:rPr>
              <a:t>أـ دور التوظيف والتدريب في تعزيز التقبل </a:t>
            </a:r>
          </a:p>
          <a:p>
            <a:pPr marL="0" indent="0" algn="r" rtl="1">
              <a:buNone/>
            </a:pPr>
            <a:r>
              <a:rPr lang="ar-DZ" dirty="0"/>
              <a:t> </a:t>
            </a:r>
            <a:endParaRPr lang="fr-FR" dirty="0"/>
          </a:p>
        </p:txBody>
      </p:sp>
      <p:graphicFrame>
        <p:nvGraphicFramePr>
          <p:cNvPr id="6" name="Diagram 5">
            <a:extLst>
              <a:ext uri="{FF2B5EF4-FFF2-40B4-BE49-F238E27FC236}">
                <a16:creationId xmlns:a16="http://schemas.microsoft.com/office/drawing/2014/main" id="{7332EC27-26DE-E124-4A94-A38A890F65A9}"/>
              </a:ext>
            </a:extLst>
          </p:cNvPr>
          <p:cNvGraphicFramePr/>
          <p:nvPr>
            <p:extLst>
              <p:ext uri="{D42A27DB-BD31-4B8C-83A1-F6EECF244321}">
                <p14:modId xmlns:p14="http://schemas.microsoft.com/office/powerpoint/2010/main" val="4167842608"/>
              </p:ext>
            </p:extLst>
          </p:nvPr>
        </p:nvGraphicFramePr>
        <p:xfrm>
          <a:off x="708561" y="1567544"/>
          <a:ext cx="10640290" cy="4862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83041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D75A-31E0-D729-9E81-AAB5051C2E7F}"/>
              </a:ext>
            </a:extLst>
          </p:cNvPr>
          <p:cNvSpPr>
            <a:spLocks noGrp="1"/>
          </p:cNvSpPr>
          <p:nvPr>
            <p:ph type="title"/>
          </p:nvPr>
        </p:nvSpPr>
        <p:spPr>
          <a:xfrm>
            <a:off x="1066800" y="567560"/>
            <a:ext cx="10058400" cy="588578"/>
          </a:xfrm>
        </p:spPr>
        <p:txBody>
          <a:bodyPr>
            <a:normAutofit/>
          </a:bodyPr>
          <a:lstStyle/>
          <a:p>
            <a:pPr algn="r" rtl="1"/>
            <a:r>
              <a:rPr lang="ar-DZ" sz="2800" dirty="0">
                <a:highlight>
                  <a:srgbClr val="000000"/>
                </a:highlight>
              </a:rPr>
              <a:t>ب ـ دور التحفيز والتواصل الداخلي في دمج العاملين </a:t>
            </a:r>
            <a:endParaRPr lang="fr-FR" sz="2800" dirty="0">
              <a:highlight>
                <a:srgbClr val="000000"/>
              </a:highlight>
            </a:endParaRPr>
          </a:p>
        </p:txBody>
      </p:sp>
      <p:graphicFrame>
        <p:nvGraphicFramePr>
          <p:cNvPr id="4" name="Content Placeholder 3">
            <a:extLst>
              <a:ext uri="{FF2B5EF4-FFF2-40B4-BE49-F238E27FC236}">
                <a16:creationId xmlns:a16="http://schemas.microsoft.com/office/drawing/2014/main" id="{2A1D4B1D-A101-CB99-2C35-25F7C41BD3B1}"/>
              </a:ext>
            </a:extLst>
          </p:cNvPr>
          <p:cNvGraphicFramePr>
            <a:graphicFrameLocks noGrp="1"/>
          </p:cNvGraphicFramePr>
          <p:nvPr>
            <p:ph idx="1"/>
            <p:extLst>
              <p:ext uri="{D42A27DB-BD31-4B8C-83A1-F6EECF244321}">
                <p14:modId xmlns:p14="http://schemas.microsoft.com/office/powerpoint/2010/main" val="3774054089"/>
              </p:ext>
            </p:extLst>
          </p:nvPr>
        </p:nvGraphicFramePr>
        <p:xfrm>
          <a:off x="578069" y="1376856"/>
          <a:ext cx="11035861" cy="4913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1" descr="preencoded.png">
            <a:extLst>
              <a:ext uri="{FF2B5EF4-FFF2-40B4-BE49-F238E27FC236}">
                <a16:creationId xmlns:a16="http://schemas.microsoft.com/office/drawing/2014/main" id="{172F76A9-3BAB-8A75-0EC9-E8045AA66C36}"/>
              </a:ext>
            </a:extLst>
          </p:cNvPr>
          <p:cNvPicPr>
            <a:picLocks noChangeAspect="1"/>
          </p:cNvPicPr>
          <p:nvPr/>
        </p:nvPicPr>
        <p:blipFill>
          <a:blip r:embed="rId7"/>
          <a:stretch>
            <a:fillRect/>
          </a:stretch>
        </p:blipFill>
        <p:spPr>
          <a:xfrm flipH="1">
            <a:off x="819805" y="1608082"/>
            <a:ext cx="683173" cy="1030013"/>
          </a:xfrm>
          <a:prstGeom prst="rect">
            <a:avLst/>
          </a:prstGeom>
        </p:spPr>
      </p:pic>
      <p:pic>
        <p:nvPicPr>
          <p:cNvPr id="5" name="Image 0" descr="preencoded.png">
            <a:extLst>
              <a:ext uri="{FF2B5EF4-FFF2-40B4-BE49-F238E27FC236}">
                <a16:creationId xmlns:a16="http://schemas.microsoft.com/office/drawing/2014/main" id="{6FFA72C4-E52E-AE5A-B879-46A02D080167}"/>
              </a:ext>
            </a:extLst>
          </p:cNvPr>
          <p:cNvPicPr>
            <a:picLocks noChangeAspect="1"/>
          </p:cNvPicPr>
          <p:nvPr/>
        </p:nvPicPr>
        <p:blipFill>
          <a:blip r:embed="rId8"/>
          <a:stretch>
            <a:fillRect/>
          </a:stretch>
        </p:blipFill>
        <p:spPr>
          <a:xfrm>
            <a:off x="1250436" y="2953404"/>
            <a:ext cx="757040" cy="735727"/>
          </a:xfrm>
          <a:prstGeom prst="rect">
            <a:avLst/>
          </a:prstGeom>
        </p:spPr>
      </p:pic>
      <p:pic>
        <p:nvPicPr>
          <p:cNvPr id="6" name="Image 1" descr="preencoded.png">
            <a:extLst>
              <a:ext uri="{FF2B5EF4-FFF2-40B4-BE49-F238E27FC236}">
                <a16:creationId xmlns:a16="http://schemas.microsoft.com/office/drawing/2014/main" id="{89134F4C-EB0F-4EEF-29C0-F60541622526}"/>
              </a:ext>
            </a:extLst>
          </p:cNvPr>
          <p:cNvPicPr>
            <a:picLocks noChangeAspect="1"/>
          </p:cNvPicPr>
          <p:nvPr/>
        </p:nvPicPr>
        <p:blipFill>
          <a:blip r:embed="rId9"/>
          <a:stretch>
            <a:fillRect/>
          </a:stretch>
        </p:blipFill>
        <p:spPr>
          <a:xfrm>
            <a:off x="1250436" y="4004440"/>
            <a:ext cx="648832" cy="727997"/>
          </a:xfrm>
          <a:prstGeom prst="rect">
            <a:avLst/>
          </a:prstGeom>
        </p:spPr>
      </p:pic>
      <p:pic>
        <p:nvPicPr>
          <p:cNvPr id="7" name="Image 1" descr="preencoded.png">
            <a:extLst>
              <a:ext uri="{FF2B5EF4-FFF2-40B4-BE49-F238E27FC236}">
                <a16:creationId xmlns:a16="http://schemas.microsoft.com/office/drawing/2014/main" id="{3C8B747C-84EE-409D-5C48-0F03C07C8F65}"/>
              </a:ext>
            </a:extLst>
          </p:cNvPr>
          <p:cNvPicPr>
            <a:picLocks noChangeAspect="1"/>
          </p:cNvPicPr>
          <p:nvPr/>
        </p:nvPicPr>
        <p:blipFill>
          <a:blip r:embed="rId10"/>
          <a:stretch>
            <a:fillRect/>
          </a:stretch>
        </p:blipFill>
        <p:spPr>
          <a:xfrm flipH="1">
            <a:off x="711591" y="5150070"/>
            <a:ext cx="757041" cy="823618"/>
          </a:xfrm>
          <a:prstGeom prst="rect">
            <a:avLst/>
          </a:prstGeom>
        </p:spPr>
      </p:pic>
    </p:spTree>
    <p:extLst>
      <p:ext uri="{BB962C8B-B14F-4D97-AF65-F5344CB8AC3E}">
        <p14:creationId xmlns:p14="http://schemas.microsoft.com/office/powerpoint/2010/main" val="2631647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360"/>
                                          </p:val>
                                        </p:tav>
                                        <p:tav tm="100000">
                                          <p:val>
                                            <p:fltVal val="0"/>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9C662-6F0F-2852-A68E-47D879D03143}"/>
              </a:ext>
            </a:extLst>
          </p:cNvPr>
          <p:cNvSpPr>
            <a:spLocks noGrp="1"/>
          </p:cNvSpPr>
          <p:nvPr>
            <p:ph type="title"/>
          </p:nvPr>
        </p:nvSpPr>
        <p:spPr>
          <a:xfrm>
            <a:off x="1066800" y="642594"/>
            <a:ext cx="10058400" cy="629158"/>
          </a:xfrm>
        </p:spPr>
        <p:txBody>
          <a:bodyPr>
            <a:normAutofit/>
          </a:bodyPr>
          <a:lstStyle/>
          <a:p>
            <a:pPr algn="r" rtl="1"/>
            <a:r>
              <a:rPr lang="ar-DZ" sz="2400" dirty="0">
                <a:highlight>
                  <a:srgbClr val="000000"/>
                </a:highlight>
              </a:rPr>
              <a:t>ج ـ دور القيادة في دعم بيئة عمل شاملة ومتسامحة </a:t>
            </a:r>
            <a:endParaRPr lang="fr-FR" sz="2400" dirty="0">
              <a:highlight>
                <a:srgbClr val="000000"/>
              </a:highlight>
            </a:endParaRPr>
          </a:p>
        </p:txBody>
      </p:sp>
      <p:graphicFrame>
        <p:nvGraphicFramePr>
          <p:cNvPr id="9" name="Content Placeholder 8">
            <a:extLst>
              <a:ext uri="{FF2B5EF4-FFF2-40B4-BE49-F238E27FC236}">
                <a16:creationId xmlns:a16="http://schemas.microsoft.com/office/drawing/2014/main" id="{B9B64DF8-D04A-2783-DA20-E4207D5B67D4}"/>
              </a:ext>
            </a:extLst>
          </p:cNvPr>
          <p:cNvGraphicFramePr>
            <a:graphicFrameLocks noGrp="1"/>
          </p:cNvGraphicFramePr>
          <p:nvPr>
            <p:ph idx="1"/>
            <p:extLst>
              <p:ext uri="{D42A27DB-BD31-4B8C-83A1-F6EECF244321}">
                <p14:modId xmlns:p14="http://schemas.microsoft.com/office/powerpoint/2010/main" val="1835344487"/>
              </p:ext>
            </p:extLst>
          </p:nvPr>
        </p:nvGraphicFramePr>
        <p:xfrm>
          <a:off x="1066800" y="1177160"/>
          <a:ext cx="10058400" cy="4858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2249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0CE8-DB22-C6C3-890E-619871F1EB38}"/>
              </a:ext>
            </a:extLst>
          </p:cNvPr>
          <p:cNvSpPr>
            <a:spLocks noGrp="1"/>
          </p:cNvSpPr>
          <p:nvPr>
            <p:ph type="title"/>
          </p:nvPr>
        </p:nvSpPr>
        <p:spPr>
          <a:xfrm>
            <a:off x="641349" y="642595"/>
            <a:ext cx="10804525" cy="434328"/>
          </a:xfrm>
        </p:spPr>
        <p:txBody>
          <a:bodyPr>
            <a:noAutofit/>
          </a:bodyPr>
          <a:lstStyle/>
          <a:p>
            <a:pPr algn="ctr"/>
            <a:r>
              <a:rPr lang="ar-DZ" sz="2800" dirty="0"/>
              <a:t>المطلب الثالث : خطوات عملية لتحقيق  منظمة أكثر شمولا وتنوعا </a:t>
            </a:r>
            <a:endParaRPr lang="fr-FR" sz="2800" dirty="0"/>
          </a:p>
        </p:txBody>
      </p:sp>
      <p:sp>
        <p:nvSpPr>
          <p:cNvPr id="4" name="Text 3">
            <a:extLst>
              <a:ext uri="{FF2B5EF4-FFF2-40B4-BE49-F238E27FC236}">
                <a16:creationId xmlns:a16="http://schemas.microsoft.com/office/drawing/2014/main" id="{0A828DAC-DBE3-57F8-C932-C32489037D03}"/>
              </a:ext>
            </a:extLst>
          </p:cNvPr>
          <p:cNvSpPr>
            <a:spLocks noGrp="1"/>
          </p:cNvSpPr>
          <p:nvPr>
            <p:ph idx="1"/>
          </p:nvPr>
        </p:nvSpPr>
        <p:spPr>
          <a:xfrm>
            <a:off x="427290" y="1182697"/>
            <a:ext cx="11123361" cy="5166828"/>
          </a:xfrm>
          <a:prstGeom prst="rect">
            <a:avLst/>
          </a:prstGeom>
          <a:noFill/>
          <a:ln/>
        </p:spPr>
        <p:txBody>
          <a:bodyPr wrap="none" lIns="0" tIns="0" rIns="0" bIns="0" rtlCol="0" anchor="t"/>
          <a:lstStyle/>
          <a:p>
            <a:pPr marL="0" indent="0" algn="r" rtl="1">
              <a:lnSpc>
                <a:spcPts val="2600"/>
              </a:lnSpc>
              <a:buNone/>
            </a:pPr>
            <a:r>
              <a:rPr lang="ar-DZ" sz="2100" dirty="0"/>
              <a:t>1ـ تقييم الوضع الحالي        : إجراء مسح شامل لتحديد نقاط القوة والضعف المتعلق بالتنوع والشمول </a:t>
            </a:r>
          </a:p>
          <a:p>
            <a:pPr marL="0" indent="0" algn="r" rtl="1">
              <a:lnSpc>
                <a:spcPts val="2600"/>
              </a:lnSpc>
              <a:buNone/>
            </a:pPr>
            <a:r>
              <a:rPr lang="ar-DZ" sz="2100" dirty="0"/>
              <a:t>داخل المنظمة . تحليل بيانات التوظيف ومعدلات الدوران والرضا الوظيفي حسب الخلفيات الثقافية . </a:t>
            </a:r>
          </a:p>
          <a:p>
            <a:pPr marL="0" indent="0" algn="r" rtl="1">
              <a:lnSpc>
                <a:spcPts val="2600"/>
              </a:lnSpc>
              <a:buNone/>
            </a:pPr>
            <a:r>
              <a:rPr lang="ar-DZ" sz="2100" dirty="0"/>
              <a:t>2ـ وضع رؤية وأهداف واضحة        :تحديد أهداف واقعية وقابلة للقياس لزيادة التنوع في مستويات </a:t>
            </a:r>
          </a:p>
          <a:p>
            <a:pPr marL="0" indent="0" algn="r" rtl="1">
              <a:lnSpc>
                <a:spcPts val="2600"/>
              </a:lnSpc>
              <a:buNone/>
            </a:pPr>
            <a:r>
              <a:rPr lang="ar-DZ" sz="2100" dirty="0"/>
              <a:t>القيادة وفي أقسام محددة ، ودمج هذه الأهداف في الإستراتيجيات العامة للمنظمة .</a:t>
            </a:r>
          </a:p>
          <a:p>
            <a:pPr marL="0" indent="0" algn="r" rtl="1">
              <a:lnSpc>
                <a:spcPts val="2600"/>
              </a:lnSpc>
              <a:buNone/>
            </a:pPr>
            <a:r>
              <a:rPr lang="ar-DZ" sz="2100" dirty="0"/>
              <a:t>3ـ الإستثمار في التدريب والتطوير         : توفير تدريب على الكفاءة الثقافية والشمول لجميع الموظفين</a:t>
            </a:r>
          </a:p>
          <a:p>
            <a:pPr marL="0" indent="0" algn="r" rtl="1">
              <a:lnSpc>
                <a:spcPts val="2600"/>
              </a:lnSpc>
              <a:buNone/>
            </a:pPr>
            <a:r>
              <a:rPr lang="ar-DZ" sz="2100" dirty="0"/>
              <a:t>مع التركيز على بناء المهارات اللازمة للتفاعل الفعال في فرق متعددة الثقافات .</a:t>
            </a:r>
          </a:p>
          <a:p>
            <a:pPr marL="0" indent="0" algn="r" rtl="1">
              <a:lnSpc>
                <a:spcPts val="2600"/>
              </a:lnSpc>
              <a:buNone/>
            </a:pPr>
            <a:r>
              <a:rPr lang="ar-DZ" sz="2100" dirty="0"/>
              <a:t>4ـ مراجعة وتعديل السياسات        :ضمان أن سياسات الموارد البشرية ، خاصة المتعلقة بالتوظيف </a:t>
            </a:r>
          </a:p>
          <a:p>
            <a:pPr marL="0" indent="0" algn="r" rtl="1">
              <a:lnSpc>
                <a:spcPts val="2600"/>
              </a:lnSpc>
              <a:buNone/>
            </a:pPr>
            <a:r>
              <a:rPr lang="ar-DZ" sz="2100" dirty="0"/>
              <a:t>والترقية وإدارة الأداء ،عادلة ومحايدة ثقافيا .وتطبيق المرونة في ترتيبات العمل بمما يتناسب مع </a:t>
            </a:r>
          </a:p>
          <a:p>
            <a:pPr marL="0" indent="0" algn="r" rtl="1">
              <a:lnSpc>
                <a:spcPts val="2600"/>
              </a:lnSpc>
              <a:buNone/>
            </a:pPr>
            <a:r>
              <a:rPr lang="ar-DZ" sz="2100" dirty="0"/>
              <a:t>الإحتياجات الثقافية المختلفة .</a:t>
            </a:r>
          </a:p>
          <a:p>
            <a:pPr marL="0" indent="0" algn="r" rtl="1">
              <a:lnSpc>
                <a:spcPts val="2600"/>
              </a:lnSpc>
              <a:buNone/>
            </a:pPr>
            <a:r>
              <a:rPr lang="ar-DZ" sz="2100" dirty="0"/>
              <a:t>5ـ متابعة النتائج        :مراقبة التقدم بانتظام بإستخدام لوحة التحكم ومقاييس التنوع ، الإحتفال </a:t>
            </a:r>
          </a:p>
          <a:p>
            <a:pPr marL="0" indent="0" algn="r" rtl="1">
              <a:lnSpc>
                <a:spcPts val="2600"/>
              </a:lnSpc>
              <a:buNone/>
            </a:pPr>
            <a:r>
              <a:rPr lang="ar-DZ" sz="2100" dirty="0"/>
              <a:t>بالنجاحات والمبادرات التي تبرز أهمية التنوع والشمول لتعزيز الإلتزام المستمر .</a:t>
            </a:r>
          </a:p>
        </p:txBody>
      </p:sp>
      <p:sp>
        <p:nvSpPr>
          <p:cNvPr id="7" name="Text 4">
            <a:extLst>
              <a:ext uri="{FF2B5EF4-FFF2-40B4-BE49-F238E27FC236}">
                <a16:creationId xmlns:a16="http://schemas.microsoft.com/office/drawing/2014/main" id="{2B18069D-D95B-AABD-A162-16269707C3CC}"/>
              </a:ext>
            </a:extLst>
          </p:cNvPr>
          <p:cNvSpPr/>
          <p:nvPr/>
        </p:nvSpPr>
        <p:spPr>
          <a:xfrm>
            <a:off x="9634776" y="2886075"/>
            <a:ext cx="4282559" cy="855464"/>
          </a:xfrm>
          <a:prstGeom prst="rect">
            <a:avLst/>
          </a:prstGeom>
          <a:noFill/>
          <a:ln/>
        </p:spPr>
        <p:txBody>
          <a:bodyPr wrap="square" lIns="0" tIns="0" rIns="0" bIns="0" rtlCol="0" anchor="t"/>
          <a:lstStyle/>
          <a:p>
            <a:pPr marL="0" indent="0" algn="r" rtl="1">
              <a:lnSpc>
                <a:spcPts val="2200"/>
              </a:lnSpc>
              <a:buNone/>
            </a:pPr>
            <a:endParaRPr lang="en-US" sz="1400" dirty="0"/>
          </a:p>
        </p:txBody>
      </p:sp>
      <p:pic>
        <p:nvPicPr>
          <p:cNvPr id="3" name="Image 0" descr="preencoded.png"/>
          <p:cNvPicPr>
            <a:picLocks noChangeAspect="1"/>
          </p:cNvPicPr>
          <p:nvPr/>
        </p:nvPicPr>
        <p:blipFill>
          <a:blip r:embed="rId2"/>
          <a:stretch>
            <a:fillRect/>
          </a:stretch>
        </p:blipFill>
        <p:spPr>
          <a:xfrm flipH="1">
            <a:off x="8626141" y="1076923"/>
            <a:ext cx="440946" cy="526462"/>
          </a:xfrm>
          <a:prstGeom prst="rect">
            <a:avLst/>
          </a:prstGeom>
          <a:effectLst>
            <a:glow rad="228600">
              <a:schemeClr val="accent1">
                <a:satMod val="175000"/>
                <a:alpha val="40000"/>
              </a:schemeClr>
            </a:glow>
          </a:effectLst>
        </p:spPr>
      </p:pic>
      <p:pic>
        <p:nvPicPr>
          <p:cNvPr id="8" name="Image 1" descr="preencoded.png"/>
          <p:cNvPicPr>
            <a:picLocks noChangeAspect="1"/>
          </p:cNvPicPr>
          <p:nvPr/>
        </p:nvPicPr>
        <p:blipFill>
          <a:blip r:embed="rId3"/>
          <a:stretch>
            <a:fillRect/>
          </a:stretch>
        </p:blipFill>
        <p:spPr>
          <a:xfrm>
            <a:off x="8040332" y="1889776"/>
            <a:ext cx="585809" cy="564023"/>
          </a:xfrm>
          <a:prstGeom prst="rect">
            <a:avLst/>
          </a:prstGeom>
          <a:effectLst>
            <a:glow rad="228600">
              <a:schemeClr val="accent1">
                <a:satMod val="175000"/>
                <a:alpha val="40000"/>
              </a:schemeClr>
            </a:glow>
          </a:effectLst>
        </p:spPr>
      </p:pic>
      <p:pic>
        <p:nvPicPr>
          <p:cNvPr id="12" name="Image 2" descr="preencoded.png"/>
          <p:cNvPicPr>
            <a:picLocks noChangeAspect="1"/>
          </p:cNvPicPr>
          <p:nvPr/>
        </p:nvPicPr>
        <p:blipFill>
          <a:blip r:embed="rId4"/>
          <a:stretch>
            <a:fillRect/>
          </a:stretch>
        </p:blipFill>
        <p:spPr>
          <a:xfrm>
            <a:off x="7363955" y="2905303"/>
            <a:ext cx="507050" cy="452928"/>
          </a:xfrm>
          <a:prstGeom prst="rect">
            <a:avLst/>
          </a:prstGeom>
          <a:effectLst>
            <a:glow rad="228600">
              <a:schemeClr val="accent1">
                <a:satMod val="175000"/>
                <a:alpha val="40000"/>
              </a:schemeClr>
            </a:glow>
          </a:effectLst>
        </p:spPr>
      </p:pic>
      <p:pic>
        <p:nvPicPr>
          <p:cNvPr id="5" name="Image 3" descr="preencoded.png">
            <a:extLst>
              <a:ext uri="{FF2B5EF4-FFF2-40B4-BE49-F238E27FC236}">
                <a16:creationId xmlns:a16="http://schemas.microsoft.com/office/drawing/2014/main" id="{58C313FD-BAC8-9529-02A6-952023052942}"/>
              </a:ext>
            </a:extLst>
          </p:cNvPr>
          <p:cNvPicPr>
            <a:picLocks noChangeAspect="1"/>
          </p:cNvPicPr>
          <p:nvPr/>
        </p:nvPicPr>
        <p:blipFill>
          <a:blip r:embed="rId5"/>
          <a:stretch>
            <a:fillRect/>
          </a:stretch>
        </p:blipFill>
        <p:spPr>
          <a:xfrm flipH="1">
            <a:off x="7871005" y="3797252"/>
            <a:ext cx="415895" cy="379153"/>
          </a:xfrm>
          <a:prstGeom prst="rect">
            <a:avLst/>
          </a:prstGeom>
          <a:effectLst>
            <a:glow rad="228600">
              <a:schemeClr val="accent1">
                <a:satMod val="175000"/>
                <a:alpha val="40000"/>
              </a:schemeClr>
            </a:glow>
          </a:effectLst>
        </p:spPr>
      </p:pic>
      <p:pic>
        <p:nvPicPr>
          <p:cNvPr id="20" name="Image 4" descr="preencoded.png"/>
          <p:cNvPicPr>
            <a:picLocks noChangeAspect="1"/>
          </p:cNvPicPr>
          <p:nvPr/>
        </p:nvPicPr>
        <p:blipFill>
          <a:blip r:embed="rId6"/>
          <a:stretch>
            <a:fillRect/>
          </a:stretch>
        </p:blipFill>
        <p:spPr>
          <a:xfrm flipH="1" flipV="1">
            <a:off x="9292713" y="5052578"/>
            <a:ext cx="450766" cy="527989"/>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95774672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 calcmode="lin" valueType="num">
                                      <p:cBhvr>
                                        <p:cTn id="33" dur="1000" fill="hold"/>
                                        <p:tgtEl>
                                          <p:spTgt spid="20"/>
                                        </p:tgtEl>
                                        <p:attrNameLst>
                                          <p:attrName>style.rotation</p:attrName>
                                        </p:attrNameLst>
                                      </p:cBhvr>
                                      <p:tavLst>
                                        <p:tav tm="0">
                                          <p:val>
                                            <p:fltVal val="90"/>
                                          </p:val>
                                        </p:tav>
                                        <p:tav tm="100000">
                                          <p:val>
                                            <p:fltVal val="0"/>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20AD-8886-608A-70B6-7FB87B19CCC7}"/>
              </a:ext>
            </a:extLst>
          </p:cNvPr>
          <p:cNvSpPr>
            <a:spLocks noGrp="1"/>
          </p:cNvSpPr>
          <p:nvPr>
            <p:ph type="title"/>
          </p:nvPr>
        </p:nvSpPr>
        <p:spPr>
          <a:xfrm>
            <a:off x="1066800" y="642594"/>
            <a:ext cx="10163504" cy="1028551"/>
          </a:xfrm>
        </p:spPr>
        <p:txBody>
          <a:bodyPr>
            <a:normAutofit/>
          </a:bodyPr>
          <a:lstStyle/>
          <a:p>
            <a:pPr algn="r"/>
            <a:r>
              <a:rPr lang="ar-DZ" sz="3200" b="1" i="1" u="sng" dirty="0">
                <a:solidFill>
                  <a:schemeClr val="bg1"/>
                </a:solidFill>
                <a:effectLst>
                  <a:outerShdw blurRad="38100" dist="38100" dir="2700000" algn="tl">
                    <a:srgbClr val="000000">
                      <a:alpha val="43137"/>
                    </a:srgbClr>
                  </a:outerShdw>
                </a:effectLst>
              </a:rPr>
              <a:t>خطة البحث :</a:t>
            </a:r>
            <a:endParaRPr lang="fr-FR" sz="3200" b="1" i="1" u="sng"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6EDAADF-417D-ACB2-E6DF-3860853FD066}"/>
              </a:ext>
            </a:extLst>
          </p:cNvPr>
          <p:cNvSpPr>
            <a:spLocks noGrp="1"/>
          </p:cNvSpPr>
          <p:nvPr>
            <p:ph idx="1"/>
          </p:nvPr>
        </p:nvSpPr>
        <p:spPr>
          <a:xfrm>
            <a:off x="1171904" y="1828800"/>
            <a:ext cx="10058400" cy="4174709"/>
          </a:xfrm>
        </p:spPr>
        <p:txBody>
          <a:bodyPr>
            <a:normAutofit fontScale="77500" lnSpcReduction="20000"/>
          </a:bodyPr>
          <a:lstStyle/>
          <a:p>
            <a:pPr marL="0" indent="0" algn="r">
              <a:buNone/>
            </a:pPr>
            <a:r>
              <a:rPr lang="ar-DZ" sz="2600" dirty="0"/>
              <a:t>مقدمة </a:t>
            </a:r>
          </a:p>
          <a:p>
            <a:pPr marL="0" indent="0" algn="r">
              <a:buNone/>
            </a:pPr>
            <a:r>
              <a:rPr lang="ar-DZ" sz="2600" dirty="0"/>
              <a:t>المبحث الأول : الإطار النظري للتنوع الثقافي في المنظمة </a:t>
            </a:r>
          </a:p>
          <a:p>
            <a:pPr marL="0" indent="0" algn="r">
              <a:buNone/>
            </a:pPr>
            <a:r>
              <a:rPr lang="ar-DZ" sz="2600" dirty="0"/>
              <a:t>المطلب الأول :مفهوم التنوع الثقافي </a:t>
            </a:r>
          </a:p>
          <a:p>
            <a:pPr marL="0" indent="0" algn="r">
              <a:buNone/>
            </a:pPr>
            <a:r>
              <a:rPr lang="ar-DZ" sz="2600" dirty="0"/>
              <a:t>المطلب الثاني : أبعاد التنوع الثقافي </a:t>
            </a:r>
          </a:p>
          <a:p>
            <a:pPr marL="0" indent="0" algn="r">
              <a:buNone/>
            </a:pPr>
            <a:r>
              <a:rPr lang="ar-DZ" sz="2600" dirty="0"/>
              <a:t>المطلب الثالث : الآثار المزدوجة للتنوع الثقافي في المنظمة  </a:t>
            </a:r>
          </a:p>
          <a:p>
            <a:pPr marL="0" indent="0" algn="r">
              <a:buNone/>
            </a:pPr>
            <a:r>
              <a:rPr lang="ar-DZ" sz="2600" dirty="0"/>
              <a:t>المبحث الثاني : الممارسات الإدارية للتنوع الثقافي </a:t>
            </a:r>
          </a:p>
          <a:p>
            <a:pPr marL="0" indent="0" algn="r">
              <a:buNone/>
            </a:pPr>
            <a:r>
              <a:rPr lang="ar-DZ" sz="2600" dirty="0"/>
              <a:t>المطلب الأول :استراتيجيات إدارة التنوع الثقافي داخل المنظمة </a:t>
            </a:r>
          </a:p>
          <a:p>
            <a:pPr marL="0" indent="0" algn="r">
              <a:buNone/>
            </a:pPr>
            <a:r>
              <a:rPr lang="ar-DZ" sz="2600" dirty="0"/>
              <a:t>المطلب الثاني : دور الموارد البشرية في تعزيز ثقافة التقبل والإندماج </a:t>
            </a:r>
          </a:p>
          <a:p>
            <a:pPr marL="0" indent="0" algn="r">
              <a:buNone/>
            </a:pPr>
            <a:r>
              <a:rPr lang="ar-DZ" sz="2600" dirty="0"/>
              <a:t>المطلب الثالث :خطوات عملية لتحقيق منظمة أكثر شمولا وتنوعاً </a:t>
            </a:r>
          </a:p>
          <a:p>
            <a:pPr marL="0" indent="0" algn="r">
              <a:buNone/>
            </a:pPr>
            <a:r>
              <a:rPr lang="ar-DZ" sz="2600" dirty="0"/>
              <a:t>خاتمة</a:t>
            </a:r>
          </a:p>
          <a:p>
            <a:pPr marL="0" indent="0" algn="r">
              <a:buNone/>
            </a:pPr>
            <a:r>
              <a:rPr lang="ar-DZ" sz="2600" dirty="0"/>
              <a:t>قائمة المراجع  </a:t>
            </a:r>
          </a:p>
          <a:p>
            <a:pPr algn="r"/>
            <a:endParaRPr lang="fr-FR" sz="2400" dirty="0"/>
          </a:p>
        </p:txBody>
      </p:sp>
    </p:spTree>
    <p:extLst>
      <p:ext uri="{BB962C8B-B14F-4D97-AF65-F5344CB8AC3E}">
        <p14:creationId xmlns:p14="http://schemas.microsoft.com/office/powerpoint/2010/main" val="180502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A8CE-7600-6F9B-FD14-EA1422884AD5}"/>
              </a:ext>
            </a:extLst>
          </p:cNvPr>
          <p:cNvSpPr>
            <a:spLocks noGrp="1"/>
          </p:cNvSpPr>
          <p:nvPr>
            <p:ph type="title"/>
          </p:nvPr>
        </p:nvSpPr>
        <p:spPr/>
        <p:txBody>
          <a:bodyPr>
            <a:normAutofit/>
          </a:bodyPr>
          <a:lstStyle/>
          <a:p>
            <a:pPr algn="r"/>
            <a:r>
              <a:rPr lang="ar-DZ" sz="3200" b="1" i="1" u="sng" dirty="0">
                <a:solidFill>
                  <a:schemeClr val="bg1"/>
                </a:solidFill>
              </a:rPr>
              <a:t>خاتمة </a:t>
            </a:r>
            <a:endParaRPr lang="fr-FR" sz="3200" b="1" i="1" u="sng" dirty="0">
              <a:solidFill>
                <a:schemeClr val="bg1"/>
              </a:solidFill>
            </a:endParaRPr>
          </a:p>
        </p:txBody>
      </p:sp>
      <p:sp>
        <p:nvSpPr>
          <p:cNvPr id="3" name="Content Placeholder 2">
            <a:extLst>
              <a:ext uri="{FF2B5EF4-FFF2-40B4-BE49-F238E27FC236}">
                <a16:creationId xmlns:a16="http://schemas.microsoft.com/office/drawing/2014/main" id="{2414A5D5-FED8-1B5C-4D11-1533A37F4FF6}"/>
              </a:ext>
            </a:extLst>
          </p:cNvPr>
          <p:cNvSpPr>
            <a:spLocks noGrp="1"/>
          </p:cNvSpPr>
          <p:nvPr>
            <p:ph idx="1"/>
          </p:nvPr>
        </p:nvSpPr>
        <p:spPr>
          <a:xfrm>
            <a:off x="1066800" y="1807779"/>
            <a:ext cx="10058400" cy="4227261"/>
          </a:xfrm>
        </p:spPr>
        <p:txBody>
          <a:bodyPr>
            <a:normAutofit/>
          </a:bodyPr>
          <a:lstStyle/>
          <a:p>
            <a:pPr algn="r" rtl="1"/>
            <a:r>
              <a:rPr lang="ar-SA" sz="2800" dirty="0"/>
              <a:t>يمكن القول إن إدارة التنوع الثقافي داخل بيئة العمل تمثل ركيزة أساسية لنجاح المنظمات الحديثة، إذ يساهم هذا التنوع في الإبداع والابتكار وتوسيع قاعدة المهارات، غير أن استثماره الإيجابي يتطلب وعيًا تنظيميًا واستراتيجيات فعالة تضمن تحقيق التوازن بين المزايا والتحديات. ويتحقق ذلك من خلال تبني سياسات موارد بشرية قائمة على العدالة والمساواة، وتعزيز ثقافة التقبل والإندماج، وتدريب القادة على إدارة الاختلافات الثقافية بروح التعاون والاحترام المتبادل، بما يضمن بيئة عمل شاملة ومحفزة على الأداء والتميز.</a:t>
            </a:r>
            <a:endParaRPr lang="fr-FR" sz="2800" dirty="0"/>
          </a:p>
        </p:txBody>
      </p:sp>
    </p:spTree>
    <p:extLst>
      <p:ext uri="{BB962C8B-B14F-4D97-AF65-F5344CB8AC3E}">
        <p14:creationId xmlns:p14="http://schemas.microsoft.com/office/powerpoint/2010/main" val="4027443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A4F9F-6064-E5FB-B851-11F6D6719FAE}"/>
              </a:ext>
            </a:extLst>
          </p:cNvPr>
          <p:cNvSpPr>
            <a:spLocks noGrp="1"/>
          </p:cNvSpPr>
          <p:nvPr>
            <p:ph type="title"/>
          </p:nvPr>
        </p:nvSpPr>
        <p:spPr>
          <a:xfrm>
            <a:off x="1066800" y="642594"/>
            <a:ext cx="10058400" cy="891916"/>
          </a:xfrm>
        </p:spPr>
        <p:txBody>
          <a:bodyPr>
            <a:normAutofit/>
          </a:bodyPr>
          <a:lstStyle/>
          <a:p>
            <a:pPr algn="ctr"/>
            <a:r>
              <a:rPr lang="ar-DZ" sz="3200" b="1" i="1" u="sng" dirty="0">
                <a:solidFill>
                  <a:schemeClr val="bg1"/>
                </a:solidFill>
                <a:effectLst>
                  <a:outerShdw blurRad="38100" dist="38100" dir="2700000" algn="tl">
                    <a:srgbClr val="000000">
                      <a:alpha val="43137"/>
                    </a:srgbClr>
                  </a:outerShdw>
                </a:effectLst>
              </a:rPr>
              <a:t>قائمة المراجع </a:t>
            </a:r>
            <a:endParaRPr lang="fr-FR" sz="3200" b="1" i="1" u="sng"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EB71FCF-E31C-68B7-48D6-3291BC269F9F}"/>
              </a:ext>
            </a:extLst>
          </p:cNvPr>
          <p:cNvSpPr>
            <a:spLocks noGrp="1"/>
          </p:cNvSpPr>
          <p:nvPr>
            <p:ph idx="1"/>
          </p:nvPr>
        </p:nvSpPr>
        <p:spPr>
          <a:xfrm>
            <a:off x="704193" y="1618593"/>
            <a:ext cx="10668000" cy="4416447"/>
          </a:xfrm>
        </p:spPr>
        <p:txBody>
          <a:bodyPr>
            <a:normAutofit/>
          </a:bodyPr>
          <a:lstStyle/>
          <a:p>
            <a:pPr algn="r" rtl="1">
              <a:buFont typeface="Wingdings" panose="05000000000000000000" pitchFamily="2" charset="2"/>
              <a:buChar char="v"/>
            </a:pPr>
            <a:r>
              <a:rPr lang="ar-SA" sz="2000" dirty="0"/>
              <a:t>العزاوي، محمد ناصر (2019). إدارة التنوع الثقافي وأثرها في تحقيق التميز المؤسسي. دار الكتب العلمية، بيروت، لبنان.</a:t>
            </a:r>
          </a:p>
          <a:p>
            <a:pPr algn="r" rtl="1">
              <a:buFont typeface="Wingdings" panose="05000000000000000000" pitchFamily="2" charset="2"/>
              <a:buChar char="v"/>
            </a:pPr>
            <a:r>
              <a:rPr lang="ar-SA" sz="2000" dirty="0"/>
              <a:t> العمري، خالد بن محمد (2020). إدارة الموارد البشرية في بيئة العمل المتنوعة ثقافيًا. دار الفكر العربي، القاهرة، مصر.</a:t>
            </a:r>
          </a:p>
          <a:p>
            <a:pPr algn="r" rtl="1">
              <a:buFont typeface="Wingdings" panose="05000000000000000000" pitchFamily="2" charset="2"/>
              <a:buChar char="v"/>
            </a:pPr>
            <a:r>
              <a:rPr lang="ar-SA" sz="2000" dirty="0"/>
              <a:t>الزهراني، فاطمة بنت عبدالله (2018). التنوع الثقافي وأثره على الأداء التنظيمي في المؤسسات. المجلة العربية للإدارة، المجلد 38، العدد 2، المنظمة العربية للتنمية الإدارية.</a:t>
            </a:r>
          </a:p>
          <a:p>
            <a:pPr algn="r" rtl="1">
              <a:buFont typeface="Wingdings" panose="05000000000000000000" pitchFamily="2" charset="2"/>
              <a:buChar char="v"/>
            </a:pPr>
            <a:r>
              <a:rPr lang="ar-SA" sz="2000" dirty="0"/>
              <a:t>عبد الرحمن، سامي حسن (2017). دور إدارة الموارد البشرية في تعزيز ثقافة التقبل والإندماج في المنظمات. مجلة العلوم الاقتصادية والإدارية، جامعة الملك سعود.</a:t>
            </a:r>
          </a:p>
          <a:p>
            <a:pPr algn="r" rtl="1">
              <a:buFont typeface="Wingdings" panose="05000000000000000000" pitchFamily="2" charset="2"/>
              <a:buChar char="v"/>
            </a:pPr>
            <a:r>
              <a:rPr lang="ar-SA" sz="2000" dirty="0"/>
              <a:t>حمدي، نبيلة (2021). التنوع الثقافي كمدخل لتعزيز الإبداع التنظيمي في بيئة العمل. مجلة البحوث الإدارية، المجلد 45، العدد 3، جامعة القاهرة.</a:t>
            </a:r>
          </a:p>
          <a:p>
            <a:pPr algn="r" rtl="1">
              <a:buFont typeface="Wingdings" panose="05000000000000000000" pitchFamily="2" charset="2"/>
              <a:buChar char="v"/>
            </a:pPr>
            <a:r>
              <a:rPr lang="ar-SA" sz="2000" dirty="0"/>
              <a:t> منصور، أحمد عبد الكريم (2016). إدارة التنوع وأثرها في فعالية المنظمات الحديثة. دار الصفاء للنشر والتوزيع، عمان، الأردن.</a:t>
            </a:r>
            <a:endParaRPr lang="fr-FR" sz="2000" dirty="0"/>
          </a:p>
        </p:txBody>
      </p:sp>
    </p:spTree>
    <p:extLst>
      <p:ext uri="{BB962C8B-B14F-4D97-AF65-F5344CB8AC3E}">
        <p14:creationId xmlns:p14="http://schemas.microsoft.com/office/powerpoint/2010/main" val="14372101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08F8-9394-87A7-3C41-EBB117B75F34}"/>
              </a:ext>
            </a:extLst>
          </p:cNvPr>
          <p:cNvSpPr>
            <a:spLocks noGrp="1"/>
          </p:cNvSpPr>
          <p:nvPr>
            <p:ph type="title"/>
          </p:nvPr>
        </p:nvSpPr>
        <p:spPr>
          <a:xfrm>
            <a:off x="1066800" y="642594"/>
            <a:ext cx="10058400" cy="1081103"/>
          </a:xfrm>
        </p:spPr>
        <p:txBody>
          <a:bodyPr>
            <a:normAutofit/>
          </a:bodyPr>
          <a:lstStyle/>
          <a:p>
            <a:pPr algn="r"/>
            <a:r>
              <a:rPr lang="ar-DZ" sz="3200" b="1" i="1" u="sng" dirty="0">
                <a:solidFill>
                  <a:schemeClr val="bg1"/>
                </a:solidFill>
              </a:rPr>
              <a:t>مقدمة :</a:t>
            </a:r>
            <a:endParaRPr lang="fr-FR" sz="3200" b="1" i="1" u="sng" dirty="0">
              <a:solidFill>
                <a:schemeClr val="bg1"/>
              </a:solidFill>
            </a:endParaRPr>
          </a:p>
        </p:txBody>
      </p:sp>
      <p:sp>
        <p:nvSpPr>
          <p:cNvPr id="4" name="Content Placeholder 3">
            <a:extLst>
              <a:ext uri="{FF2B5EF4-FFF2-40B4-BE49-F238E27FC236}">
                <a16:creationId xmlns:a16="http://schemas.microsoft.com/office/drawing/2014/main" id="{498AA9DC-8A4E-9693-A422-F8481A954045}"/>
              </a:ext>
            </a:extLst>
          </p:cNvPr>
          <p:cNvSpPr>
            <a:spLocks noGrp="1"/>
          </p:cNvSpPr>
          <p:nvPr>
            <p:ph idx="1"/>
          </p:nvPr>
        </p:nvSpPr>
        <p:spPr>
          <a:xfrm>
            <a:off x="1066800" y="1912883"/>
            <a:ext cx="10058400" cy="4122157"/>
          </a:xfrm>
        </p:spPr>
        <p:txBody>
          <a:bodyPr/>
          <a:lstStyle/>
          <a:p>
            <a:pPr algn="r" rtl="1"/>
            <a:r>
              <a:rPr lang="ar-SA" sz="2800" dirty="0"/>
              <a:t>يشكل التنوع الثقافي في المنظمات المعاصرة إحدى أبرز سمات بيئة العمل في ظل العولمة وتزايد حركة التنقل البشري. هذا التنوع، وإن كان يمثل مصدراً للابتكار والإبداع، إلا أنه قد يولّد في المقابل تحديات مرتبطة بالتواصل وإدارة الاختلافات الثقافية. ومن ثَمّ، فإن نجاح المنظمات أصبح مرهوناً بقدرتها على إدارة هذا التنوع بطريقة فعّالة تعزز التآزر التنظيمي وتدعم تحقيق الأهداف الإستراتيجية.</a:t>
            </a:r>
          </a:p>
          <a:p>
            <a:pPr algn="r" rtl="1"/>
            <a:r>
              <a:rPr lang="ar-SA" sz="2800" dirty="0"/>
              <a:t>كيف يمكن للمنظمات إدارة التنوع الثقافي داخل بيئة العمل بما يحقق التوازن بين استثمار مزاياه وتقليل تحدياته؟</a:t>
            </a:r>
          </a:p>
          <a:p>
            <a:pPr algn="l" rtl="1"/>
            <a:endParaRPr lang="fr-FR" dirty="0"/>
          </a:p>
        </p:txBody>
      </p:sp>
    </p:spTree>
    <p:extLst>
      <p:ext uri="{BB962C8B-B14F-4D97-AF65-F5344CB8AC3E}">
        <p14:creationId xmlns:p14="http://schemas.microsoft.com/office/powerpoint/2010/main" val="391215698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AA64-52EC-B57D-A610-84591D5B6948}"/>
              </a:ext>
            </a:extLst>
          </p:cNvPr>
          <p:cNvSpPr>
            <a:spLocks noGrp="1"/>
          </p:cNvSpPr>
          <p:nvPr>
            <p:ph type="title"/>
          </p:nvPr>
        </p:nvSpPr>
        <p:spPr>
          <a:xfrm>
            <a:off x="1066800" y="1975945"/>
            <a:ext cx="10058400" cy="2554015"/>
          </a:xfrm>
        </p:spPr>
        <p:txBody>
          <a:bodyPr>
            <a:normAutofit/>
          </a:bodyPr>
          <a:lstStyle/>
          <a:p>
            <a:pPr algn="ctr"/>
            <a:r>
              <a:rPr lang="ar-DZ" sz="4000" b="1" i="1" u="sng" dirty="0">
                <a:solidFill>
                  <a:schemeClr val="bg1"/>
                </a:solidFill>
              </a:rPr>
              <a:t>المبحث الأول : الإطار النظري للتنوع الثقافي في المنظمة</a:t>
            </a:r>
            <a:endParaRPr lang="fr-FR" sz="4000" b="1" i="1" u="sng" dirty="0">
              <a:solidFill>
                <a:schemeClr val="bg1"/>
              </a:solidFill>
            </a:endParaRPr>
          </a:p>
        </p:txBody>
      </p:sp>
    </p:spTree>
    <p:extLst>
      <p:ext uri="{BB962C8B-B14F-4D97-AF65-F5344CB8AC3E}">
        <p14:creationId xmlns:p14="http://schemas.microsoft.com/office/powerpoint/2010/main" val="10929969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32F241-E73A-A754-BB88-77BC8B2E46A5}"/>
              </a:ext>
            </a:extLst>
          </p:cNvPr>
          <p:cNvSpPr>
            <a:spLocks noGrp="1"/>
          </p:cNvSpPr>
          <p:nvPr>
            <p:ph type="title"/>
          </p:nvPr>
        </p:nvSpPr>
        <p:spPr/>
        <p:txBody>
          <a:bodyPr>
            <a:normAutofit/>
          </a:bodyPr>
          <a:lstStyle/>
          <a:p>
            <a:pPr algn="r"/>
            <a:r>
              <a:rPr lang="ar-DZ" sz="2800" b="1" i="1" dirty="0"/>
              <a:t>المطلب الأول :مفهوم التنوع الثقافي </a:t>
            </a:r>
            <a:endParaRPr lang="fr-FR" sz="2800" b="1" i="1" dirty="0"/>
          </a:p>
        </p:txBody>
      </p:sp>
      <p:pic>
        <p:nvPicPr>
          <p:cNvPr id="7" name="Content Placeholder 6">
            <a:extLst>
              <a:ext uri="{FF2B5EF4-FFF2-40B4-BE49-F238E27FC236}">
                <a16:creationId xmlns:a16="http://schemas.microsoft.com/office/drawing/2014/main" id="{84F02F98-AF87-76E4-6C5B-9EDB7748409D}"/>
              </a:ext>
            </a:extLst>
          </p:cNvPr>
          <p:cNvPicPr>
            <a:picLocks noGrp="1" noChangeAspect="1"/>
          </p:cNvPicPr>
          <p:nvPr>
            <p:ph sz="half" idx="1"/>
          </p:nvPr>
        </p:nvPicPr>
        <p:blipFill>
          <a:blip r:embed="rId2"/>
          <a:stretch>
            <a:fillRect/>
          </a:stretch>
        </p:blipFill>
        <p:spPr>
          <a:xfrm>
            <a:off x="578070" y="1881352"/>
            <a:ext cx="5243294" cy="4056993"/>
          </a:xfrm>
          <a:effectLst>
            <a:glow rad="101600">
              <a:schemeClr val="accent2">
                <a:satMod val="175000"/>
                <a:alpha val="40000"/>
              </a:schemeClr>
            </a:glow>
          </a:effectLst>
        </p:spPr>
      </p:pic>
      <p:sp>
        <p:nvSpPr>
          <p:cNvPr id="4" name="Content Placeholder 3">
            <a:extLst>
              <a:ext uri="{FF2B5EF4-FFF2-40B4-BE49-F238E27FC236}">
                <a16:creationId xmlns:a16="http://schemas.microsoft.com/office/drawing/2014/main" id="{2336C93C-6E40-B93B-B62F-049763403948}"/>
              </a:ext>
            </a:extLst>
          </p:cNvPr>
          <p:cNvSpPr>
            <a:spLocks noGrp="1"/>
          </p:cNvSpPr>
          <p:nvPr>
            <p:ph sz="half" idx="2"/>
          </p:nvPr>
        </p:nvSpPr>
        <p:spPr/>
        <p:txBody>
          <a:bodyPr>
            <a:normAutofit lnSpcReduction="10000"/>
          </a:bodyPr>
          <a:lstStyle/>
          <a:p>
            <a:pPr marL="0" indent="0" algn="r">
              <a:buNone/>
            </a:pPr>
            <a:r>
              <a:rPr lang="ar-DZ" sz="2400" dirty="0"/>
              <a:t>أ</a:t>
            </a:r>
            <a:r>
              <a:rPr lang="ar-DZ" sz="3200" dirty="0">
                <a:highlight>
                  <a:srgbClr val="000000"/>
                </a:highlight>
              </a:rPr>
              <a:t> </a:t>
            </a:r>
            <a:r>
              <a:rPr lang="ar-DZ" sz="2000" dirty="0">
                <a:highlight>
                  <a:srgbClr val="000000"/>
                </a:highlight>
              </a:rPr>
              <a:t>ـ</a:t>
            </a:r>
            <a:r>
              <a:rPr lang="ar-DZ" sz="2400" dirty="0">
                <a:highlight>
                  <a:srgbClr val="000000"/>
                </a:highlight>
              </a:rPr>
              <a:t>  تعريف التنوع الثقافي :</a:t>
            </a:r>
          </a:p>
          <a:p>
            <a:pPr marL="0" indent="0" algn="r" rtl="1">
              <a:buNone/>
            </a:pPr>
            <a:r>
              <a:rPr lang="ar-SA" sz="2400" dirty="0"/>
              <a:t>التنوع الثقافي (</a:t>
            </a:r>
            <a:r>
              <a:rPr lang="fr-FR" sz="2400" dirty="0"/>
              <a:t>Cultural Diversity</a:t>
            </a:r>
            <a:r>
              <a:rPr lang="ar-DZ" sz="2400" dirty="0"/>
              <a:t>) </a:t>
            </a:r>
            <a:r>
              <a:rPr lang="ar-SA" sz="2400" dirty="0"/>
              <a:t>في سياق المنظمات يعني وجود أفراد من خلفيات ثقافية مختلفة ضمن بيئة عمل واحدة، حيث يتباينون في اللغة، القيم، العادات، المعتقدات، أنماط التواصل، الخلفية الإثنية أو القومية، وحتى الخبرات والتعليم وغيرها من الفوارق التي تُعد ذات أهمية ثقافية.</a:t>
            </a:r>
          </a:p>
        </p:txBody>
      </p:sp>
    </p:spTree>
    <p:extLst>
      <p:ext uri="{BB962C8B-B14F-4D97-AF65-F5344CB8AC3E}">
        <p14:creationId xmlns:p14="http://schemas.microsoft.com/office/powerpoint/2010/main" val="24932315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ppt_w</p:attrName>
                                        </p:attrNameLst>
                                      </p:cBhvr>
                                      <p:tavLst>
                                        <p:tav tm="0" fmla="#ppt_w*sin(2.5*pi*$)">
                                          <p:val>
                                            <p:fltVal val="0"/>
                                          </p:val>
                                        </p:tav>
                                        <p:tav tm="100000">
                                          <p:val>
                                            <p:fltVal val="1"/>
                                          </p:val>
                                        </p:tav>
                                      </p:tavLst>
                                    </p:anim>
                                    <p:anim calcmode="lin" valueType="num">
                                      <p:cBhvr>
                                        <p:cTn id="17"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6345-5FE0-B95A-F91A-49289D2CB606}"/>
              </a:ext>
            </a:extLst>
          </p:cNvPr>
          <p:cNvSpPr>
            <a:spLocks noGrp="1"/>
          </p:cNvSpPr>
          <p:nvPr>
            <p:ph type="title"/>
          </p:nvPr>
        </p:nvSpPr>
        <p:spPr>
          <a:xfrm>
            <a:off x="937846" y="642595"/>
            <a:ext cx="10187354" cy="529714"/>
          </a:xfrm>
        </p:spPr>
        <p:txBody>
          <a:bodyPr>
            <a:normAutofit/>
          </a:bodyPr>
          <a:lstStyle/>
          <a:p>
            <a:pPr algn="r"/>
            <a:r>
              <a:rPr lang="ar-DZ" sz="2400" b="1" i="1" dirty="0">
                <a:highlight>
                  <a:srgbClr val="000000"/>
                </a:highlight>
              </a:rPr>
              <a:t>ب ـ  أهمية التنوع الثقافي</a:t>
            </a:r>
            <a:endParaRPr lang="fr-FR" sz="2400" b="1" i="1" dirty="0">
              <a:highlight>
                <a:srgbClr val="000000"/>
              </a:highlight>
            </a:endParaRPr>
          </a:p>
        </p:txBody>
      </p:sp>
      <p:sp>
        <p:nvSpPr>
          <p:cNvPr id="3" name="Content Placeholder 2">
            <a:extLst>
              <a:ext uri="{FF2B5EF4-FFF2-40B4-BE49-F238E27FC236}">
                <a16:creationId xmlns:a16="http://schemas.microsoft.com/office/drawing/2014/main" id="{DFFF053F-E9FB-BC95-382C-99C42DC1D5DB}"/>
              </a:ext>
            </a:extLst>
          </p:cNvPr>
          <p:cNvSpPr>
            <a:spLocks noGrp="1"/>
          </p:cNvSpPr>
          <p:nvPr>
            <p:ph idx="1"/>
          </p:nvPr>
        </p:nvSpPr>
        <p:spPr>
          <a:xfrm>
            <a:off x="1066800" y="1500554"/>
            <a:ext cx="10058400" cy="4714851"/>
          </a:xfrm>
        </p:spPr>
        <p:txBody>
          <a:bodyPr>
            <a:normAutofit/>
          </a:bodyPr>
          <a:lstStyle/>
          <a:p>
            <a:pPr marL="0" indent="0" algn="r">
              <a:buNone/>
            </a:pPr>
            <a:r>
              <a:rPr lang="ar-DZ" sz="2400" b="1" dirty="0">
                <a:solidFill>
                  <a:schemeClr val="bg1"/>
                </a:solidFill>
                <a:highlight>
                  <a:srgbClr val="C0C0C0"/>
                </a:highlight>
              </a:rPr>
              <a:t>تحسين الأداء الوظيفي :</a:t>
            </a:r>
            <a:r>
              <a:rPr lang="ar-SA" sz="2400" dirty="0"/>
              <a:t>أظهرت الدراسات أن إدارة التنوع الثقافي بشكل فعّال تسهم في رفع الكفاءة التنظيمية وتحقيق نتائج أفضل. فوجود سياسات قائمة على العدالة والمساواة يساعد في خلق بيئة عمل أكثر إنتاجية.</a:t>
            </a:r>
            <a:endParaRPr lang="ar-DZ" sz="2400" dirty="0">
              <a:solidFill>
                <a:schemeClr val="bg1"/>
              </a:solidFill>
            </a:endParaRPr>
          </a:p>
          <a:p>
            <a:pPr marL="0" indent="0" algn="r">
              <a:buNone/>
            </a:pPr>
            <a:r>
              <a:rPr lang="ar-DZ" sz="2400" b="1" dirty="0">
                <a:solidFill>
                  <a:schemeClr val="bg1"/>
                </a:solidFill>
                <a:highlight>
                  <a:srgbClr val="C0C0C0"/>
                </a:highlight>
              </a:rPr>
              <a:t>تعز</a:t>
            </a:r>
            <a:r>
              <a:rPr lang="ar-SA" sz="2400" b="1" dirty="0">
                <a:solidFill>
                  <a:schemeClr val="bg1"/>
                </a:solidFill>
                <a:highlight>
                  <a:srgbClr val="C0C0C0"/>
                </a:highlight>
              </a:rPr>
              <a:t>يز الابتكار والإبداع:</a:t>
            </a:r>
            <a:r>
              <a:rPr lang="ar-SA" sz="2400" dirty="0"/>
              <a:t>التنوع الثقافي يُثري بيئة العمل بالأفكار المتنوعة، ويزيد من فرص توليد حلول مبتكرة للمشكلات، مما يرفع القدرة التنافسية للمنظمة.</a:t>
            </a:r>
            <a:endParaRPr lang="ar-DZ" sz="2400" dirty="0"/>
          </a:p>
          <a:p>
            <a:pPr marL="0" indent="0" algn="r">
              <a:buNone/>
            </a:pPr>
            <a:r>
              <a:rPr lang="ar-DZ" sz="2400" b="1" dirty="0">
                <a:solidFill>
                  <a:schemeClr val="bg1"/>
                </a:solidFill>
                <a:highlight>
                  <a:srgbClr val="C0C0C0"/>
                </a:highlight>
              </a:rPr>
              <a:t>زيادة رضا ومشاركة الموظفين:</a:t>
            </a:r>
            <a:r>
              <a:rPr lang="ar-DZ" sz="2400" dirty="0"/>
              <a:t>عندما يشعر الموظفون من مختلف الخلفيات الثقافية بالقبول والتقدير، يزداد مستوى الرضا الوظيفي والانخراط في العمل، مما يقلل من معدلات الدوران الوظيفي.</a:t>
            </a:r>
          </a:p>
          <a:p>
            <a:pPr marL="0" indent="0" algn="r">
              <a:buNone/>
            </a:pPr>
            <a:r>
              <a:rPr lang="ar-DZ" sz="2400" b="1" dirty="0">
                <a:solidFill>
                  <a:schemeClr val="bg1"/>
                </a:solidFill>
                <a:highlight>
                  <a:srgbClr val="C0C0C0"/>
                </a:highlight>
              </a:rPr>
              <a:t>الميزة التنافسية في الأسواق العالمية:</a:t>
            </a:r>
            <a:r>
              <a:rPr lang="ar-DZ" sz="2400" dirty="0"/>
              <a:t>المنظمات التي تُدير التنوع بفعالية تكون أكثر قدرة على فهم احتياجات العملاء من ثقافات مختلفة، مما يمنحها مرونة وميزة تنافسية.</a:t>
            </a:r>
          </a:p>
          <a:p>
            <a:pPr marL="0" indent="0" algn="r">
              <a:buNone/>
            </a:pPr>
            <a:endParaRPr lang="ar-DZ" sz="2400" dirty="0"/>
          </a:p>
          <a:p>
            <a:pPr marL="0" indent="0" algn="r">
              <a:buNone/>
            </a:pPr>
            <a:endParaRPr lang="ar-DZ" sz="2400" dirty="0"/>
          </a:p>
          <a:p>
            <a:pPr marL="0" indent="0" algn="r">
              <a:buNone/>
            </a:pPr>
            <a:endParaRPr lang="ar-SA" sz="2400" dirty="0"/>
          </a:p>
          <a:p>
            <a:pPr algn="r"/>
            <a:endParaRPr lang="ar-SA" sz="2400" dirty="0"/>
          </a:p>
          <a:p>
            <a:pPr marL="0" indent="0">
              <a:buNone/>
            </a:pPr>
            <a:endParaRPr lang="ar-SA" sz="2400" dirty="0"/>
          </a:p>
          <a:p>
            <a:endParaRPr lang="fr-FR" dirty="0"/>
          </a:p>
        </p:txBody>
      </p:sp>
    </p:spTree>
    <p:extLst>
      <p:ext uri="{BB962C8B-B14F-4D97-AF65-F5344CB8AC3E}">
        <p14:creationId xmlns:p14="http://schemas.microsoft.com/office/powerpoint/2010/main" val="3696739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398820-D0A7-08DA-C753-422C57256986}"/>
              </a:ext>
            </a:extLst>
          </p:cNvPr>
          <p:cNvSpPr>
            <a:spLocks noGrp="1"/>
          </p:cNvSpPr>
          <p:nvPr>
            <p:ph type="title"/>
          </p:nvPr>
        </p:nvSpPr>
        <p:spPr/>
        <p:txBody>
          <a:bodyPr>
            <a:normAutofit fontScale="90000"/>
          </a:bodyPr>
          <a:lstStyle/>
          <a:p>
            <a:pPr algn="r" rtl="1"/>
            <a:r>
              <a:rPr lang="ar-DZ" sz="2400" b="1" dirty="0">
                <a:solidFill>
                  <a:schemeClr val="bg1"/>
                </a:solidFill>
                <a:highlight>
                  <a:srgbClr val="C0C0C0"/>
                </a:highlight>
              </a:rPr>
              <a:t>تقليل</a:t>
            </a:r>
            <a:r>
              <a:rPr lang="ar-SA" sz="2700" b="1" dirty="0">
                <a:solidFill>
                  <a:schemeClr val="bg1"/>
                </a:solidFill>
                <a:highlight>
                  <a:srgbClr val="C0C0C0"/>
                </a:highlight>
              </a:rPr>
              <a:t> النزاعات وتعزيز التعاون:</a:t>
            </a:r>
            <a:r>
              <a:rPr lang="ar-SA" sz="2700" dirty="0"/>
              <a:t>إدارة التنوع من خلال سياسات واضحة وتدريب مناسب يقلل من الصراعات الناتجة عن سوء الفهم الثقافي، ويعزز التعاون بين فرق العمل.</a:t>
            </a:r>
            <a:br>
              <a:rPr lang="ar-SA" sz="2700" dirty="0"/>
            </a:br>
            <a:endParaRPr lang="fr-FR" sz="2700" dirty="0"/>
          </a:p>
        </p:txBody>
      </p:sp>
      <p:pic>
        <p:nvPicPr>
          <p:cNvPr id="5" name="Content Placeholder 4">
            <a:extLst>
              <a:ext uri="{FF2B5EF4-FFF2-40B4-BE49-F238E27FC236}">
                <a16:creationId xmlns:a16="http://schemas.microsoft.com/office/drawing/2014/main" id="{F09A65E7-EA68-19E8-525F-EE7FC2B2593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artisticGlowEdges/>
                    </a14:imgEffect>
                  </a14:imgLayer>
                </a14:imgProps>
              </a:ext>
            </a:extLst>
          </a:blip>
          <a:stretch>
            <a:fillRect/>
          </a:stretch>
        </p:blipFill>
        <p:spPr>
          <a:xfrm>
            <a:off x="959069" y="2283169"/>
            <a:ext cx="10273862" cy="3932237"/>
          </a:xfrm>
          <a:effectLst>
            <a:glow rad="228600">
              <a:schemeClr val="accent3">
                <a:satMod val="175000"/>
                <a:alpha val="40000"/>
              </a:schemeClr>
            </a:glow>
          </a:effectLst>
        </p:spPr>
      </p:pic>
    </p:spTree>
    <p:extLst>
      <p:ext uri="{BB962C8B-B14F-4D97-AF65-F5344CB8AC3E}">
        <p14:creationId xmlns:p14="http://schemas.microsoft.com/office/powerpoint/2010/main" val="173679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9916034-6C72-09EF-D8BE-DA4D705C8387}"/>
              </a:ext>
            </a:extLst>
          </p:cNvPr>
          <p:cNvGrpSpPr/>
          <p:nvPr/>
        </p:nvGrpSpPr>
        <p:grpSpPr>
          <a:xfrm>
            <a:off x="588579" y="536028"/>
            <a:ext cx="10741573" cy="5486692"/>
            <a:chOff x="2469528" y="536028"/>
            <a:chExt cx="7588808" cy="5486692"/>
          </a:xfrm>
          <a:scene3d>
            <a:camera prst="isometricOffAxis2Left" zoom="95000"/>
            <a:lightRig rig="flat" dir="t"/>
          </a:scene3d>
        </p:grpSpPr>
        <p:sp>
          <p:nvSpPr>
            <p:cNvPr id="8" name="Block Arc 7">
              <a:extLst>
                <a:ext uri="{FF2B5EF4-FFF2-40B4-BE49-F238E27FC236}">
                  <a16:creationId xmlns:a16="http://schemas.microsoft.com/office/drawing/2014/main" id="{1883A3BB-6CAA-3FE4-2D5F-66B3EEEF4588}"/>
                </a:ext>
              </a:extLst>
            </p:cNvPr>
            <p:cNvSpPr/>
            <p:nvPr/>
          </p:nvSpPr>
          <p:spPr>
            <a:xfrm>
              <a:off x="3390182" y="945293"/>
              <a:ext cx="4245438" cy="4245438"/>
            </a:xfrm>
            <a:prstGeom prst="blockArc">
              <a:avLst>
                <a:gd name="adj1" fmla="val 11529741"/>
                <a:gd name="adj2" fmla="val 17759057"/>
                <a:gd name="adj3" fmla="val 4525"/>
              </a:avLst>
            </a:prstGeom>
            <a:sp3d z="-52400" extrusionH="181000" contourW="38100" prstMaterial="matte">
              <a:contourClr>
                <a:schemeClr val="lt1"/>
              </a:contourClr>
            </a:sp3d>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sp>
        <p:sp>
          <p:nvSpPr>
            <p:cNvPr id="9" name="Block Arc 8">
              <a:extLst>
                <a:ext uri="{FF2B5EF4-FFF2-40B4-BE49-F238E27FC236}">
                  <a16:creationId xmlns:a16="http://schemas.microsoft.com/office/drawing/2014/main" id="{394AA769-9EF0-19E0-1252-A1BCC38C7944}"/>
                </a:ext>
              </a:extLst>
            </p:cNvPr>
            <p:cNvSpPr/>
            <p:nvPr/>
          </p:nvSpPr>
          <p:spPr>
            <a:xfrm>
              <a:off x="3436162" y="557573"/>
              <a:ext cx="4245438" cy="4245438"/>
            </a:xfrm>
            <a:prstGeom prst="blockArc">
              <a:avLst>
                <a:gd name="adj1" fmla="val 7675833"/>
                <a:gd name="adj2" fmla="val 10881833"/>
                <a:gd name="adj3" fmla="val 4525"/>
              </a:avLst>
            </a:prstGeom>
            <a:sp3d z="-52400" extrusionH="181000" contourW="38100" prstMaterial="matte">
              <a:contourClr>
                <a:schemeClr val="lt1"/>
              </a:contourClr>
            </a:sp3d>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sp>
        <p:sp>
          <p:nvSpPr>
            <p:cNvPr id="10" name="Block Arc 9">
              <a:extLst>
                <a:ext uri="{FF2B5EF4-FFF2-40B4-BE49-F238E27FC236}">
                  <a16:creationId xmlns:a16="http://schemas.microsoft.com/office/drawing/2014/main" id="{26976374-A735-EA3F-91B5-B49E83E7A200}"/>
                </a:ext>
              </a:extLst>
            </p:cNvPr>
            <p:cNvSpPr/>
            <p:nvPr/>
          </p:nvSpPr>
          <p:spPr>
            <a:xfrm>
              <a:off x="3958549" y="1158347"/>
              <a:ext cx="4245438" cy="4245438"/>
            </a:xfrm>
            <a:prstGeom prst="blockArc">
              <a:avLst>
                <a:gd name="adj1" fmla="val 5375594"/>
                <a:gd name="adj2" fmla="val 9003237"/>
                <a:gd name="adj3" fmla="val 4525"/>
              </a:avLst>
            </a:prstGeom>
            <a:sp3d z="-52400" extrusionH="181000" contourW="38100" prstMaterial="matte">
              <a:contourClr>
                <a:schemeClr val="lt1"/>
              </a:contourClr>
            </a:sp3d>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sp>
        <p:sp>
          <p:nvSpPr>
            <p:cNvPr id="11" name="Block Arc 10">
              <a:extLst>
                <a:ext uri="{FF2B5EF4-FFF2-40B4-BE49-F238E27FC236}">
                  <a16:creationId xmlns:a16="http://schemas.microsoft.com/office/drawing/2014/main" id="{E7B24634-2889-218E-46AD-7B5CEAD6D584}"/>
                </a:ext>
              </a:extLst>
            </p:cNvPr>
            <p:cNvSpPr/>
            <p:nvPr/>
          </p:nvSpPr>
          <p:spPr>
            <a:xfrm>
              <a:off x="5176205" y="1542627"/>
              <a:ext cx="4245438" cy="4245438"/>
            </a:xfrm>
            <a:prstGeom prst="blockArc">
              <a:avLst>
                <a:gd name="adj1" fmla="val 2180462"/>
                <a:gd name="adj2" fmla="val 7526228"/>
                <a:gd name="adj3" fmla="val 4525"/>
              </a:avLst>
            </a:prstGeom>
            <a:sp3d z="-52400" extrusionH="181000" contourW="38100" prstMaterial="matte">
              <a:contourClr>
                <a:schemeClr val="lt1"/>
              </a:contourClr>
            </a:sp3d>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sp>
        <p:sp>
          <p:nvSpPr>
            <p:cNvPr id="12" name="Block Arc 11">
              <a:extLst>
                <a:ext uri="{FF2B5EF4-FFF2-40B4-BE49-F238E27FC236}">
                  <a16:creationId xmlns:a16="http://schemas.microsoft.com/office/drawing/2014/main" id="{E16D3795-0C7F-66F2-0D94-7C206AA40AC4}"/>
                </a:ext>
              </a:extLst>
            </p:cNvPr>
            <p:cNvSpPr/>
            <p:nvPr/>
          </p:nvSpPr>
          <p:spPr>
            <a:xfrm>
              <a:off x="5245286" y="1453870"/>
              <a:ext cx="4245438" cy="4245438"/>
            </a:xfrm>
            <a:prstGeom prst="blockArc">
              <a:avLst>
                <a:gd name="adj1" fmla="val 19152133"/>
                <a:gd name="adj2" fmla="val 2366850"/>
                <a:gd name="adj3" fmla="val 4525"/>
              </a:avLst>
            </a:prstGeom>
            <a:sp3d z="-52400" extrusionH="181000" contourW="38100" prstMaterial="matte">
              <a:contourClr>
                <a:schemeClr val="lt1"/>
              </a:contourClr>
            </a:sp3d>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sp>
        <p:sp>
          <p:nvSpPr>
            <p:cNvPr id="13" name="Block Arc 12">
              <a:extLst>
                <a:ext uri="{FF2B5EF4-FFF2-40B4-BE49-F238E27FC236}">
                  <a16:creationId xmlns:a16="http://schemas.microsoft.com/office/drawing/2014/main" id="{B33A5F79-6F02-4BC2-9D9D-ACF576C72B55}"/>
                </a:ext>
              </a:extLst>
            </p:cNvPr>
            <p:cNvSpPr/>
            <p:nvPr/>
          </p:nvSpPr>
          <p:spPr>
            <a:xfrm>
              <a:off x="4969180" y="1043844"/>
              <a:ext cx="4245438" cy="4245438"/>
            </a:xfrm>
            <a:prstGeom prst="blockArc">
              <a:avLst>
                <a:gd name="adj1" fmla="val 15069513"/>
                <a:gd name="adj2" fmla="val 19973172"/>
                <a:gd name="adj3" fmla="val 4525"/>
              </a:avLst>
            </a:prstGeom>
            <a:sp3d z="-52400" extrusionH="181000" contourW="38100" prstMaterial="matte">
              <a:contourClr>
                <a:schemeClr val="lt1"/>
              </a:contourClr>
            </a:sp3d>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10A1FB8C-C272-8742-7188-7243E18EF35E}"/>
                </a:ext>
              </a:extLst>
            </p:cNvPr>
            <p:cNvSpPr/>
            <p:nvPr/>
          </p:nvSpPr>
          <p:spPr>
            <a:xfrm>
              <a:off x="5501485" y="2371852"/>
              <a:ext cx="1905749" cy="1905749"/>
            </a:xfrm>
            <a:custGeom>
              <a:avLst/>
              <a:gdLst>
                <a:gd name="connsiteX0" fmla="*/ 0 w 1905749"/>
                <a:gd name="connsiteY0" fmla="*/ 952875 h 1905749"/>
                <a:gd name="connsiteX1" fmla="*/ 952875 w 1905749"/>
                <a:gd name="connsiteY1" fmla="*/ 0 h 1905749"/>
                <a:gd name="connsiteX2" fmla="*/ 1905750 w 1905749"/>
                <a:gd name="connsiteY2" fmla="*/ 952875 h 1905749"/>
                <a:gd name="connsiteX3" fmla="*/ 952875 w 1905749"/>
                <a:gd name="connsiteY3" fmla="*/ 1905750 h 1905749"/>
                <a:gd name="connsiteX4" fmla="*/ 0 w 1905749"/>
                <a:gd name="connsiteY4" fmla="*/ 952875 h 1905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49" h="1905749">
                  <a:moveTo>
                    <a:pt x="0" y="952875"/>
                  </a:moveTo>
                  <a:cubicBezTo>
                    <a:pt x="0" y="426617"/>
                    <a:pt x="426617" y="0"/>
                    <a:pt x="952875" y="0"/>
                  </a:cubicBezTo>
                  <a:cubicBezTo>
                    <a:pt x="1479133" y="0"/>
                    <a:pt x="1905750" y="426617"/>
                    <a:pt x="1905750" y="952875"/>
                  </a:cubicBezTo>
                  <a:cubicBezTo>
                    <a:pt x="1905750" y="1479133"/>
                    <a:pt x="1479133" y="1905750"/>
                    <a:pt x="952875" y="1905750"/>
                  </a:cubicBezTo>
                  <a:cubicBezTo>
                    <a:pt x="426617" y="1905750"/>
                    <a:pt x="0" y="1479133"/>
                    <a:pt x="0" y="952875"/>
                  </a:cubicBezTo>
                  <a:close/>
                </a:path>
              </a:pathLst>
            </a:custGeom>
            <a:sp3d extrusionH="381000" contourW="38100" prstMaterial="matte">
              <a:contourClr>
                <a:schemeClr val="lt1"/>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09570" tIns="309570" rIns="309570" bIns="309570" numCol="1" spcCol="1270" anchor="ctr" anchorCtr="0">
              <a:noAutofit/>
            </a:bodyPr>
            <a:lstStyle/>
            <a:p>
              <a:pPr marL="0" lvl="0" indent="0" algn="ctr" defTabSz="1066800">
                <a:lnSpc>
                  <a:spcPct val="90000"/>
                </a:lnSpc>
                <a:spcBef>
                  <a:spcPct val="0"/>
                </a:spcBef>
                <a:spcAft>
                  <a:spcPct val="35000"/>
                </a:spcAft>
                <a:buNone/>
              </a:pPr>
              <a:r>
                <a:rPr lang="ar-DZ" sz="3200" b="1" i="1" u="sng" kern="1200" dirty="0">
                  <a:solidFill>
                    <a:schemeClr val="bg1"/>
                  </a:solidFill>
                </a:rPr>
                <a:t>أبعاد التنوع الثقافي </a:t>
              </a:r>
              <a:endParaRPr lang="fr-FR" sz="3200" b="1" i="1" u="sng" kern="1200" dirty="0">
                <a:solidFill>
                  <a:schemeClr val="bg1"/>
                </a:solidFill>
              </a:endParaRPr>
            </a:p>
          </p:txBody>
        </p:sp>
        <p:sp>
          <p:nvSpPr>
            <p:cNvPr id="15" name="Freeform: Shape 14">
              <a:extLst>
                <a:ext uri="{FF2B5EF4-FFF2-40B4-BE49-F238E27FC236}">
                  <a16:creationId xmlns:a16="http://schemas.microsoft.com/office/drawing/2014/main" id="{3CB5367C-6E78-C45D-9F5A-5943E2A2B57B}"/>
                </a:ext>
              </a:extLst>
            </p:cNvPr>
            <p:cNvSpPr/>
            <p:nvPr/>
          </p:nvSpPr>
          <p:spPr>
            <a:xfrm>
              <a:off x="5423505" y="536028"/>
              <a:ext cx="1996741" cy="1334024"/>
            </a:xfrm>
            <a:custGeom>
              <a:avLst/>
              <a:gdLst>
                <a:gd name="connsiteX0" fmla="*/ 0 w 1996741"/>
                <a:gd name="connsiteY0" fmla="*/ 667012 h 1334024"/>
                <a:gd name="connsiteX1" fmla="*/ 998371 w 1996741"/>
                <a:gd name="connsiteY1" fmla="*/ 0 h 1334024"/>
                <a:gd name="connsiteX2" fmla="*/ 1996742 w 1996741"/>
                <a:gd name="connsiteY2" fmla="*/ 667012 h 1334024"/>
                <a:gd name="connsiteX3" fmla="*/ 998371 w 1996741"/>
                <a:gd name="connsiteY3" fmla="*/ 1334024 h 1334024"/>
                <a:gd name="connsiteX4" fmla="*/ 0 w 1996741"/>
                <a:gd name="connsiteY4" fmla="*/ 667012 h 133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741" h="1334024">
                  <a:moveTo>
                    <a:pt x="0" y="667012"/>
                  </a:moveTo>
                  <a:cubicBezTo>
                    <a:pt x="0" y="298631"/>
                    <a:pt x="446986" y="0"/>
                    <a:pt x="998371" y="0"/>
                  </a:cubicBezTo>
                  <a:cubicBezTo>
                    <a:pt x="1549756" y="0"/>
                    <a:pt x="1996742" y="298631"/>
                    <a:pt x="1996742" y="667012"/>
                  </a:cubicBezTo>
                  <a:cubicBezTo>
                    <a:pt x="1996742" y="1035393"/>
                    <a:pt x="1549756" y="1334024"/>
                    <a:pt x="998371" y="1334024"/>
                  </a:cubicBezTo>
                  <a:cubicBezTo>
                    <a:pt x="446986" y="1334024"/>
                    <a:pt x="0" y="1035393"/>
                    <a:pt x="0" y="667012"/>
                  </a:cubicBezTo>
                  <a:close/>
                </a:path>
              </a:pathLst>
            </a:custGeom>
            <a:sp3d extrusionH="381000" contourW="38100" prstMaterial="matte">
              <a:contourClr>
                <a:schemeClr val="lt1"/>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6546" tIns="219493" rIns="316546" bIns="219493" numCol="1" spcCol="1270" anchor="ctr" anchorCtr="0">
              <a:noAutofit/>
            </a:bodyPr>
            <a:lstStyle/>
            <a:p>
              <a:pPr marL="0" lvl="0" indent="0" algn="ctr" defTabSz="844550">
                <a:lnSpc>
                  <a:spcPct val="90000"/>
                </a:lnSpc>
                <a:spcBef>
                  <a:spcPct val="0"/>
                </a:spcBef>
                <a:spcAft>
                  <a:spcPct val="35000"/>
                </a:spcAft>
                <a:buNone/>
              </a:pPr>
              <a:r>
                <a:rPr lang="ar-DZ" sz="1900" b="1" kern="1200" dirty="0"/>
                <a:t>القيم والمعتقدات </a:t>
              </a:r>
              <a:endParaRPr lang="fr-FR" sz="1900" b="1" kern="1200" dirty="0"/>
            </a:p>
          </p:txBody>
        </p:sp>
        <p:sp>
          <p:nvSpPr>
            <p:cNvPr id="16" name="Freeform: Shape 15">
              <a:extLst>
                <a:ext uri="{FF2B5EF4-FFF2-40B4-BE49-F238E27FC236}">
                  <a16:creationId xmlns:a16="http://schemas.microsoft.com/office/drawing/2014/main" id="{A420281D-340F-0821-AFBC-B4898A97877F}"/>
                </a:ext>
              </a:extLst>
            </p:cNvPr>
            <p:cNvSpPr/>
            <p:nvPr/>
          </p:nvSpPr>
          <p:spPr>
            <a:xfrm>
              <a:off x="8018635" y="1553990"/>
              <a:ext cx="1839913" cy="1334024"/>
            </a:xfrm>
            <a:custGeom>
              <a:avLst/>
              <a:gdLst>
                <a:gd name="connsiteX0" fmla="*/ 0 w 1839913"/>
                <a:gd name="connsiteY0" fmla="*/ 667012 h 1334024"/>
                <a:gd name="connsiteX1" fmla="*/ 919957 w 1839913"/>
                <a:gd name="connsiteY1" fmla="*/ 0 h 1334024"/>
                <a:gd name="connsiteX2" fmla="*/ 1839914 w 1839913"/>
                <a:gd name="connsiteY2" fmla="*/ 667012 h 1334024"/>
                <a:gd name="connsiteX3" fmla="*/ 919957 w 1839913"/>
                <a:gd name="connsiteY3" fmla="*/ 1334024 h 1334024"/>
                <a:gd name="connsiteX4" fmla="*/ 0 w 1839913"/>
                <a:gd name="connsiteY4" fmla="*/ 667012 h 133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913" h="1334024">
                  <a:moveTo>
                    <a:pt x="0" y="667012"/>
                  </a:moveTo>
                  <a:cubicBezTo>
                    <a:pt x="0" y="298631"/>
                    <a:pt x="411879" y="0"/>
                    <a:pt x="919957" y="0"/>
                  </a:cubicBezTo>
                  <a:cubicBezTo>
                    <a:pt x="1428035" y="0"/>
                    <a:pt x="1839914" y="298631"/>
                    <a:pt x="1839914" y="667012"/>
                  </a:cubicBezTo>
                  <a:cubicBezTo>
                    <a:pt x="1839914" y="1035393"/>
                    <a:pt x="1428035" y="1334024"/>
                    <a:pt x="919957" y="1334024"/>
                  </a:cubicBezTo>
                  <a:cubicBezTo>
                    <a:pt x="411879" y="1334024"/>
                    <a:pt x="0" y="1035393"/>
                    <a:pt x="0" y="667012"/>
                  </a:cubicBezTo>
                  <a:close/>
                </a:path>
              </a:pathLst>
            </a:custGeom>
            <a:sp3d extrusionH="381000" contourW="38100" prstMaterial="matte">
              <a:contourClr>
                <a:schemeClr val="lt1"/>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93579" tIns="219493" rIns="293579" bIns="219493" numCol="1" spcCol="1270" anchor="ctr" anchorCtr="0">
              <a:noAutofit/>
            </a:bodyPr>
            <a:lstStyle/>
            <a:p>
              <a:pPr marL="0" lvl="0" indent="0" algn="ctr" defTabSz="844550">
                <a:lnSpc>
                  <a:spcPct val="90000"/>
                </a:lnSpc>
                <a:spcBef>
                  <a:spcPct val="0"/>
                </a:spcBef>
                <a:spcAft>
                  <a:spcPct val="35000"/>
                </a:spcAft>
                <a:buNone/>
              </a:pPr>
              <a:r>
                <a:rPr lang="ar-DZ" sz="1900" b="1" kern="1200" dirty="0"/>
                <a:t>اللغة واللهجة </a:t>
              </a:r>
              <a:endParaRPr lang="fr-FR" sz="1900" b="1" kern="1200" dirty="0"/>
            </a:p>
          </p:txBody>
        </p:sp>
        <p:sp>
          <p:nvSpPr>
            <p:cNvPr id="17" name="Freeform: Shape 16">
              <a:extLst>
                <a:ext uri="{FF2B5EF4-FFF2-40B4-BE49-F238E27FC236}">
                  <a16:creationId xmlns:a16="http://schemas.microsoft.com/office/drawing/2014/main" id="{6FFE2D6A-2000-2BE6-0FE7-DD28974D1571}"/>
                </a:ext>
              </a:extLst>
            </p:cNvPr>
            <p:cNvSpPr/>
            <p:nvPr/>
          </p:nvSpPr>
          <p:spPr>
            <a:xfrm>
              <a:off x="7881862" y="4227778"/>
              <a:ext cx="2176474" cy="1334024"/>
            </a:xfrm>
            <a:custGeom>
              <a:avLst/>
              <a:gdLst>
                <a:gd name="connsiteX0" fmla="*/ 0 w 2176474"/>
                <a:gd name="connsiteY0" fmla="*/ 667012 h 1334024"/>
                <a:gd name="connsiteX1" fmla="*/ 1088237 w 2176474"/>
                <a:gd name="connsiteY1" fmla="*/ 0 h 1334024"/>
                <a:gd name="connsiteX2" fmla="*/ 2176474 w 2176474"/>
                <a:gd name="connsiteY2" fmla="*/ 667012 h 1334024"/>
                <a:gd name="connsiteX3" fmla="*/ 1088237 w 2176474"/>
                <a:gd name="connsiteY3" fmla="*/ 1334024 h 1334024"/>
                <a:gd name="connsiteX4" fmla="*/ 0 w 2176474"/>
                <a:gd name="connsiteY4" fmla="*/ 667012 h 133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474" h="1334024">
                  <a:moveTo>
                    <a:pt x="0" y="667012"/>
                  </a:moveTo>
                  <a:cubicBezTo>
                    <a:pt x="0" y="298631"/>
                    <a:pt x="487220" y="0"/>
                    <a:pt x="1088237" y="0"/>
                  </a:cubicBezTo>
                  <a:cubicBezTo>
                    <a:pt x="1689254" y="0"/>
                    <a:pt x="2176474" y="298631"/>
                    <a:pt x="2176474" y="667012"/>
                  </a:cubicBezTo>
                  <a:cubicBezTo>
                    <a:pt x="2176474" y="1035393"/>
                    <a:pt x="1689254" y="1334024"/>
                    <a:pt x="1088237" y="1334024"/>
                  </a:cubicBezTo>
                  <a:cubicBezTo>
                    <a:pt x="487220" y="1334024"/>
                    <a:pt x="0" y="1035393"/>
                    <a:pt x="0" y="667012"/>
                  </a:cubicBezTo>
                  <a:close/>
                </a:path>
              </a:pathLst>
            </a:custGeom>
            <a:sp3d extrusionH="381000" contourW="38100" prstMaterial="matte">
              <a:contourClr>
                <a:schemeClr val="lt1"/>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42867" tIns="219493" rIns="342867" bIns="219493" numCol="1" spcCol="1270" anchor="ctr" anchorCtr="0">
              <a:noAutofit/>
            </a:bodyPr>
            <a:lstStyle/>
            <a:p>
              <a:pPr marL="0" lvl="0" indent="0" algn="ctr" defTabSz="844550">
                <a:lnSpc>
                  <a:spcPct val="90000"/>
                </a:lnSpc>
                <a:spcBef>
                  <a:spcPct val="0"/>
                </a:spcBef>
                <a:spcAft>
                  <a:spcPct val="35000"/>
                </a:spcAft>
                <a:buNone/>
              </a:pPr>
              <a:r>
                <a:rPr lang="ar-DZ" sz="1900" b="1" kern="1200" dirty="0"/>
                <a:t>الخبرة والتعليم </a:t>
              </a:r>
              <a:endParaRPr lang="fr-FR" sz="1900" b="1" kern="1200" dirty="0"/>
            </a:p>
          </p:txBody>
        </p:sp>
        <p:sp>
          <p:nvSpPr>
            <p:cNvPr id="18" name="Freeform: Shape 17">
              <a:extLst>
                <a:ext uri="{FF2B5EF4-FFF2-40B4-BE49-F238E27FC236}">
                  <a16:creationId xmlns:a16="http://schemas.microsoft.com/office/drawing/2014/main" id="{EAED4B37-A53D-9542-9097-C1356869CC90}"/>
                </a:ext>
              </a:extLst>
            </p:cNvPr>
            <p:cNvSpPr/>
            <p:nvPr/>
          </p:nvSpPr>
          <p:spPr>
            <a:xfrm>
              <a:off x="5175881" y="4688696"/>
              <a:ext cx="1840233" cy="1334024"/>
            </a:xfrm>
            <a:custGeom>
              <a:avLst/>
              <a:gdLst>
                <a:gd name="connsiteX0" fmla="*/ 0 w 1840233"/>
                <a:gd name="connsiteY0" fmla="*/ 667012 h 1334024"/>
                <a:gd name="connsiteX1" fmla="*/ 920117 w 1840233"/>
                <a:gd name="connsiteY1" fmla="*/ 0 h 1334024"/>
                <a:gd name="connsiteX2" fmla="*/ 1840234 w 1840233"/>
                <a:gd name="connsiteY2" fmla="*/ 667012 h 1334024"/>
                <a:gd name="connsiteX3" fmla="*/ 920117 w 1840233"/>
                <a:gd name="connsiteY3" fmla="*/ 1334024 h 1334024"/>
                <a:gd name="connsiteX4" fmla="*/ 0 w 1840233"/>
                <a:gd name="connsiteY4" fmla="*/ 667012 h 133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233" h="1334024">
                  <a:moveTo>
                    <a:pt x="0" y="667012"/>
                  </a:moveTo>
                  <a:cubicBezTo>
                    <a:pt x="0" y="298631"/>
                    <a:pt x="411950" y="0"/>
                    <a:pt x="920117" y="0"/>
                  </a:cubicBezTo>
                  <a:cubicBezTo>
                    <a:pt x="1428284" y="0"/>
                    <a:pt x="1840234" y="298631"/>
                    <a:pt x="1840234" y="667012"/>
                  </a:cubicBezTo>
                  <a:cubicBezTo>
                    <a:pt x="1840234" y="1035393"/>
                    <a:pt x="1428284" y="1334024"/>
                    <a:pt x="920117" y="1334024"/>
                  </a:cubicBezTo>
                  <a:cubicBezTo>
                    <a:pt x="411950" y="1334024"/>
                    <a:pt x="0" y="1035393"/>
                    <a:pt x="0" y="667012"/>
                  </a:cubicBezTo>
                  <a:close/>
                </a:path>
              </a:pathLst>
            </a:custGeom>
            <a:sp3d extrusionH="381000" contourW="38100" prstMaterial="matte">
              <a:contourClr>
                <a:schemeClr val="lt1"/>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99976" tIns="225843" rIns="299976" bIns="225843" numCol="1" spcCol="1270" anchor="ctr" anchorCtr="0">
              <a:noAutofit/>
            </a:bodyPr>
            <a:lstStyle/>
            <a:p>
              <a:pPr marL="0" lvl="0" indent="0" algn="ctr" defTabSz="1066800">
                <a:lnSpc>
                  <a:spcPct val="90000"/>
                </a:lnSpc>
                <a:spcBef>
                  <a:spcPct val="0"/>
                </a:spcBef>
                <a:spcAft>
                  <a:spcPct val="35000"/>
                </a:spcAft>
                <a:buNone/>
              </a:pPr>
              <a:r>
                <a:rPr lang="ar-DZ" sz="2400" b="1" kern="1200" dirty="0"/>
                <a:t>أنماط التواصل </a:t>
              </a:r>
              <a:endParaRPr lang="fr-FR" sz="2400" b="1" kern="1200" dirty="0"/>
            </a:p>
          </p:txBody>
        </p:sp>
        <p:sp>
          <p:nvSpPr>
            <p:cNvPr id="19" name="Freeform: Shape 18">
              <a:extLst>
                <a:ext uri="{FF2B5EF4-FFF2-40B4-BE49-F238E27FC236}">
                  <a16:creationId xmlns:a16="http://schemas.microsoft.com/office/drawing/2014/main" id="{033D4E37-3405-650B-B89C-4E709F5C13E9}"/>
                </a:ext>
              </a:extLst>
            </p:cNvPr>
            <p:cNvSpPr/>
            <p:nvPr/>
          </p:nvSpPr>
          <p:spPr>
            <a:xfrm>
              <a:off x="3258263" y="3649709"/>
              <a:ext cx="2050582" cy="1334024"/>
            </a:xfrm>
            <a:custGeom>
              <a:avLst/>
              <a:gdLst>
                <a:gd name="connsiteX0" fmla="*/ 0 w 2050582"/>
                <a:gd name="connsiteY0" fmla="*/ 667012 h 1334024"/>
                <a:gd name="connsiteX1" fmla="*/ 1025291 w 2050582"/>
                <a:gd name="connsiteY1" fmla="*/ 0 h 1334024"/>
                <a:gd name="connsiteX2" fmla="*/ 2050582 w 2050582"/>
                <a:gd name="connsiteY2" fmla="*/ 667012 h 1334024"/>
                <a:gd name="connsiteX3" fmla="*/ 1025291 w 2050582"/>
                <a:gd name="connsiteY3" fmla="*/ 1334024 h 1334024"/>
                <a:gd name="connsiteX4" fmla="*/ 0 w 2050582"/>
                <a:gd name="connsiteY4" fmla="*/ 667012 h 133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582" h="1334024">
                  <a:moveTo>
                    <a:pt x="0" y="667012"/>
                  </a:moveTo>
                  <a:cubicBezTo>
                    <a:pt x="0" y="298631"/>
                    <a:pt x="459038" y="0"/>
                    <a:pt x="1025291" y="0"/>
                  </a:cubicBezTo>
                  <a:cubicBezTo>
                    <a:pt x="1591544" y="0"/>
                    <a:pt x="2050582" y="298631"/>
                    <a:pt x="2050582" y="667012"/>
                  </a:cubicBezTo>
                  <a:cubicBezTo>
                    <a:pt x="2050582" y="1035393"/>
                    <a:pt x="1591544" y="1334024"/>
                    <a:pt x="1025291" y="1334024"/>
                  </a:cubicBezTo>
                  <a:cubicBezTo>
                    <a:pt x="459038" y="1334024"/>
                    <a:pt x="0" y="1035393"/>
                    <a:pt x="0" y="667012"/>
                  </a:cubicBezTo>
                  <a:close/>
                </a:path>
              </a:pathLst>
            </a:custGeom>
            <a:sp3d extrusionH="381000" contourW="38100" prstMaterial="matte">
              <a:contourClr>
                <a:schemeClr val="lt1"/>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25701" tIns="220763" rIns="325701" bIns="220763" numCol="1" spcCol="1270" anchor="ctr" anchorCtr="0">
              <a:noAutofit/>
            </a:bodyPr>
            <a:lstStyle/>
            <a:p>
              <a:pPr marL="0" lvl="0" indent="0" algn="ctr" defTabSz="889000">
                <a:lnSpc>
                  <a:spcPct val="90000"/>
                </a:lnSpc>
                <a:spcBef>
                  <a:spcPct val="0"/>
                </a:spcBef>
                <a:spcAft>
                  <a:spcPct val="35000"/>
                </a:spcAft>
                <a:buNone/>
              </a:pPr>
              <a:r>
                <a:rPr lang="ar-DZ" sz="2000" b="1" kern="1200" dirty="0"/>
                <a:t>الخلفية الأثنية أوالقومية </a:t>
              </a:r>
              <a:endParaRPr lang="fr-FR" sz="2000" b="1" kern="1200" dirty="0"/>
            </a:p>
          </p:txBody>
        </p:sp>
        <p:sp>
          <p:nvSpPr>
            <p:cNvPr id="20" name="Freeform: Shape 19">
              <a:extLst>
                <a:ext uri="{FF2B5EF4-FFF2-40B4-BE49-F238E27FC236}">
                  <a16:creationId xmlns:a16="http://schemas.microsoft.com/office/drawing/2014/main" id="{B2031908-FEE5-FB56-E6DA-DE18FB5B6C0C}"/>
                </a:ext>
              </a:extLst>
            </p:cNvPr>
            <p:cNvSpPr/>
            <p:nvPr/>
          </p:nvSpPr>
          <p:spPr>
            <a:xfrm>
              <a:off x="2469528" y="1963898"/>
              <a:ext cx="2030491" cy="1334024"/>
            </a:xfrm>
            <a:custGeom>
              <a:avLst/>
              <a:gdLst>
                <a:gd name="connsiteX0" fmla="*/ 0 w 2030491"/>
                <a:gd name="connsiteY0" fmla="*/ 667012 h 1334024"/>
                <a:gd name="connsiteX1" fmla="*/ 1015246 w 2030491"/>
                <a:gd name="connsiteY1" fmla="*/ 0 h 1334024"/>
                <a:gd name="connsiteX2" fmla="*/ 2030492 w 2030491"/>
                <a:gd name="connsiteY2" fmla="*/ 667012 h 1334024"/>
                <a:gd name="connsiteX3" fmla="*/ 1015246 w 2030491"/>
                <a:gd name="connsiteY3" fmla="*/ 1334024 h 1334024"/>
                <a:gd name="connsiteX4" fmla="*/ 0 w 2030491"/>
                <a:gd name="connsiteY4" fmla="*/ 667012 h 133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491" h="1334024">
                  <a:moveTo>
                    <a:pt x="0" y="667012"/>
                  </a:moveTo>
                  <a:cubicBezTo>
                    <a:pt x="0" y="298631"/>
                    <a:pt x="454541" y="0"/>
                    <a:pt x="1015246" y="0"/>
                  </a:cubicBezTo>
                  <a:cubicBezTo>
                    <a:pt x="1575951" y="0"/>
                    <a:pt x="2030492" y="298631"/>
                    <a:pt x="2030492" y="667012"/>
                  </a:cubicBezTo>
                  <a:cubicBezTo>
                    <a:pt x="2030492" y="1035393"/>
                    <a:pt x="1575951" y="1334024"/>
                    <a:pt x="1015246" y="1334024"/>
                  </a:cubicBezTo>
                  <a:cubicBezTo>
                    <a:pt x="454541" y="1334024"/>
                    <a:pt x="0" y="1035393"/>
                    <a:pt x="0" y="667012"/>
                  </a:cubicBezTo>
                  <a:close/>
                </a:path>
              </a:pathLst>
            </a:custGeom>
            <a:sp3d extrusionH="381000" contourW="38100" prstMaterial="matte">
              <a:contourClr>
                <a:schemeClr val="lt1"/>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22759" tIns="220763" rIns="322759" bIns="220763" numCol="1" spcCol="1270" anchor="ctr" anchorCtr="0">
              <a:noAutofit/>
            </a:bodyPr>
            <a:lstStyle/>
            <a:p>
              <a:pPr marL="0" lvl="0" indent="0" algn="ctr" defTabSz="889000">
                <a:lnSpc>
                  <a:spcPct val="90000"/>
                </a:lnSpc>
                <a:spcBef>
                  <a:spcPct val="0"/>
                </a:spcBef>
                <a:spcAft>
                  <a:spcPct val="35000"/>
                </a:spcAft>
                <a:buNone/>
              </a:pPr>
              <a:r>
                <a:rPr lang="ar-DZ" sz="2000" b="1" kern="1200" dirty="0"/>
                <a:t>العادات والتقاليد</a:t>
              </a:r>
              <a:endParaRPr lang="fr-FR" sz="2000" b="1" kern="1200" dirty="0"/>
            </a:p>
          </p:txBody>
        </p:sp>
      </p:grpSp>
      <p:grpSp>
        <p:nvGrpSpPr>
          <p:cNvPr id="23" name="Group 22">
            <a:extLst>
              <a:ext uri="{FF2B5EF4-FFF2-40B4-BE49-F238E27FC236}">
                <a16:creationId xmlns:a16="http://schemas.microsoft.com/office/drawing/2014/main" id="{A26A05A4-6CCF-0852-7A83-8B39D41D2BE2}"/>
              </a:ext>
            </a:extLst>
          </p:cNvPr>
          <p:cNvGrpSpPr/>
          <p:nvPr/>
        </p:nvGrpSpPr>
        <p:grpSpPr>
          <a:xfrm>
            <a:off x="4056194" y="2617076"/>
            <a:ext cx="360" cy="360"/>
            <a:chOff x="4056194" y="2617076"/>
            <a:chExt cx="360" cy="360"/>
          </a:xfrm>
        </p:grpSpPr>
        <mc:AlternateContent xmlns:mc="http://schemas.openxmlformats.org/markup-compatibility/2006" xmlns:p14="http://schemas.microsoft.com/office/powerpoint/2010/main">
          <mc:Choice Requires="p14">
            <p:contentPart p14:bwMode="auto" r:id="rId2">
              <p14:nvContentPartPr>
                <p14:cNvPr id="21" name="Ink 20">
                  <a:extLst>
                    <a:ext uri="{FF2B5EF4-FFF2-40B4-BE49-F238E27FC236}">
                      <a16:creationId xmlns:a16="http://schemas.microsoft.com/office/drawing/2014/main" id="{FEE59130-B6BF-1D29-120A-9D3DD8292FF4}"/>
                    </a:ext>
                  </a:extLst>
                </p14:cNvPr>
                <p14:cNvContentPartPr/>
                <p14:nvPr/>
              </p14:nvContentPartPr>
              <p14:xfrm>
                <a:off x="4056194" y="2617076"/>
                <a:ext cx="360" cy="360"/>
              </p14:xfrm>
            </p:contentPart>
          </mc:Choice>
          <mc:Fallback xmlns="">
            <p:pic>
              <p:nvPicPr>
                <p:cNvPr id="21" name="Ink 20">
                  <a:extLst>
                    <a:ext uri="{FF2B5EF4-FFF2-40B4-BE49-F238E27FC236}">
                      <a16:creationId xmlns:a16="http://schemas.microsoft.com/office/drawing/2014/main" id="{FEE59130-B6BF-1D29-120A-9D3DD8292FF4}"/>
                    </a:ext>
                  </a:extLst>
                </p:cNvPr>
                <p:cNvPicPr/>
                <p:nvPr/>
              </p:nvPicPr>
              <p:blipFill>
                <a:blip r:embed="rId3"/>
                <a:stretch>
                  <a:fillRect/>
                </a:stretch>
              </p:blipFill>
              <p:spPr>
                <a:xfrm>
                  <a:off x="4050074" y="261095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30373371-1F08-1A38-5D79-005728B8A9BD}"/>
                    </a:ext>
                  </a:extLst>
                </p14:cNvPr>
                <p14:cNvContentPartPr/>
                <p14:nvPr/>
              </p14:nvContentPartPr>
              <p14:xfrm>
                <a:off x="4056194" y="2617076"/>
                <a:ext cx="360" cy="360"/>
              </p14:xfrm>
            </p:contentPart>
          </mc:Choice>
          <mc:Fallback xmlns="">
            <p:pic>
              <p:nvPicPr>
                <p:cNvPr id="22" name="Ink 21">
                  <a:extLst>
                    <a:ext uri="{FF2B5EF4-FFF2-40B4-BE49-F238E27FC236}">
                      <a16:creationId xmlns:a16="http://schemas.microsoft.com/office/drawing/2014/main" id="{30373371-1F08-1A38-5D79-005728B8A9BD}"/>
                    </a:ext>
                  </a:extLst>
                </p:cNvPr>
                <p:cNvPicPr/>
                <p:nvPr/>
              </p:nvPicPr>
              <p:blipFill>
                <a:blip r:embed="rId3"/>
                <a:stretch>
                  <a:fillRect/>
                </a:stretch>
              </p:blipFill>
              <p:spPr>
                <a:xfrm>
                  <a:off x="4050074" y="2610956"/>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id="{0B2216BF-BCC8-7794-5620-B934622199D6}"/>
                  </a:ext>
                </a:extLst>
              </p14:cNvPr>
              <p14:cNvContentPartPr/>
              <p14:nvPr/>
            </p14:nvContentPartPr>
            <p14:xfrm>
              <a:off x="2522234" y="1786196"/>
              <a:ext cx="360" cy="360"/>
            </p14:xfrm>
          </p:contentPart>
        </mc:Choice>
        <mc:Fallback xmlns="">
          <p:pic>
            <p:nvPicPr>
              <p:cNvPr id="24" name="Ink 23">
                <a:extLst>
                  <a:ext uri="{FF2B5EF4-FFF2-40B4-BE49-F238E27FC236}">
                    <a16:creationId xmlns:a16="http://schemas.microsoft.com/office/drawing/2014/main" id="{0B2216BF-BCC8-7794-5620-B934622199D6}"/>
                  </a:ext>
                </a:extLst>
              </p:cNvPr>
              <p:cNvPicPr/>
              <p:nvPr/>
            </p:nvPicPr>
            <p:blipFill>
              <a:blip r:embed="rId3"/>
              <a:stretch>
                <a:fillRect/>
              </a:stretch>
            </p:blipFill>
            <p:spPr>
              <a:xfrm>
                <a:off x="2516114" y="1780076"/>
                <a:ext cx="12600" cy="12600"/>
              </a:xfrm>
              <a:prstGeom prst="rect">
                <a:avLst/>
              </a:prstGeom>
            </p:spPr>
          </p:pic>
        </mc:Fallback>
      </mc:AlternateContent>
    </p:spTree>
    <p:extLst>
      <p:ext uri="{BB962C8B-B14F-4D97-AF65-F5344CB8AC3E}">
        <p14:creationId xmlns:p14="http://schemas.microsoft.com/office/powerpoint/2010/main" val="33628019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C371D3-3927-0A58-9F1F-D91D7B6B4108}"/>
              </a:ext>
            </a:extLst>
          </p:cNvPr>
          <p:cNvSpPr>
            <a:spLocks noGrp="1"/>
          </p:cNvSpPr>
          <p:nvPr>
            <p:ph type="title"/>
          </p:nvPr>
        </p:nvSpPr>
        <p:spPr>
          <a:xfrm>
            <a:off x="746234" y="642594"/>
            <a:ext cx="10646980" cy="5642592"/>
          </a:xfrm>
        </p:spPr>
        <p:txBody>
          <a:bodyPr>
            <a:normAutofit/>
          </a:bodyPr>
          <a:lstStyle/>
          <a:p>
            <a:pPr algn="r" rtl="1"/>
            <a:r>
              <a:rPr lang="ar-DZ" sz="2800" b="1" dirty="0"/>
              <a:t>                   المطلب الثاني : أبعاد التنوع الثقافي</a:t>
            </a:r>
            <a:br>
              <a:rPr lang="ar-DZ" sz="2400" b="1" dirty="0">
                <a:solidFill>
                  <a:schemeClr val="bg1"/>
                </a:solidFill>
                <a:highlight>
                  <a:srgbClr val="000000"/>
                </a:highlight>
              </a:rPr>
            </a:br>
            <a:br>
              <a:rPr lang="ar-DZ" sz="2400" b="1" dirty="0">
                <a:solidFill>
                  <a:schemeClr val="bg1"/>
                </a:solidFill>
                <a:highlight>
                  <a:srgbClr val="000000"/>
                </a:highlight>
              </a:rPr>
            </a:br>
            <a:r>
              <a:rPr lang="ar-DZ" sz="2400" b="1" dirty="0">
                <a:solidFill>
                  <a:schemeClr val="bg1"/>
                </a:solidFill>
                <a:highlight>
                  <a:srgbClr val="C0C0C0"/>
                </a:highlight>
              </a:rPr>
              <a:t>اللغة واللهجة </a:t>
            </a:r>
            <a:r>
              <a:rPr lang="ar-DZ" sz="2400" b="1" dirty="0">
                <a:highlight>
                  <a:srgbClr val="C0C0C0"/>
                </a:highlight>
              </a:rPr>
              <a:t>: </a:t>
            </a:r>
            <a:r>
              <a:rPr lang="ar-DZ" sz="2400" dirty="0"/>
              <a:t>الإختلاف في اللغات المحكية أو المستخدمة ،اللهجات ، نمط التعبير . اللغوي</a:t>
            </a:r>
            <a:br>
              <a:rPr lang="ar-DZ" sz="2400" dirty="0"/>
            </a:br>
            <a:r>
              <a:rPr lang="ar-DZ" sz="2400" b="1" dirty="0">
                <a:solidFill>
                  <a:schemeClr val="bg1"/>
                </a:solidFill>
                <a:highlight>
                  <a:srgbClr val="C0C0C0"/>
                </a:highlight>
              </a:rPr>
              <a:t>القيم والمعتقدات :</a:t>
            </a:r>
            <a:r>
              <a:rPr lang="ar-DZ" sz="2400" dirty="0"/>
              <a:t>المعتقدات الدينية أو الفلسفية أو نظام القيم الأخلاقي أو الإجتماعي . </a:t>
            </a:r>
            <a:br>
              <a:rPr lang="fr-FR" sz="2400" b="1" dirty="0">
                <a:solidFill>
                  <a:schemeClr val="bg1"/>
                </a:solidFill>
                <a:highlight>
                  <a:srgbClr val="C0C0C0"/>
                </a:highlight>
              </a:rPr>
            </a:br>
            <a:r>
              <a:rPr lang="ar-SA" sz="2400" b="1" dirty="0">
                <a:solidFill>
                  <a:schemeClr val="bg1"/>
                </a:solidFill>
                <a:highlight>
                  <a:srgbClr val="C0C0C0"/>
                </a:highlight>
              </a:rPr>
              <a:t>عادات والتقاليد:</a:t>
            </a:r>
            <a:r>
              <a:rPr lang="ar-SA" sz="2400" dirty="0">
                <a:highlight>
                  <a:srgbClr val="C0C0C0"/>
                </a:highlight>
              </a:rPr>
              <a:t> </a:t>
            </a:r>
            <a:r>
              <a:rPr lang="ar-SA" sz="2400" dirty="0"/>
              <a:t>التقاليد الاجتماعية، احتفالات، ممارسات يومية مرتبطة بالثقافة الأصلية</a:t>
            </a:r>
            <a:br>
              <a:rPr lang="ar-SA" sz="2400" dirty="0"/>
            </a:br>
            <a:r>
              <a:rPr lang="ar-SA" sz="2400" b="1" dirty="0">
                <a:solidFill>
                  <a:schemeClr val="bg1"/>
                </a:solidFill>
              </a:rPr>
              <a:t>ا</a:t>
            </a:r>
            <a:r>
              <a:rPr lang="ar-SA" sz="2400" b="1" dirty="0">
                <a:solidFill>
                  <a:schemeClr val="bg1"/>
                </a:solidFill>
                <a:highlight>
                  <a:srgbClr val="C0C0C0"/>
                </a:highlight>
              </a:rPr>
              <a:t>لخلفية الإثنية أو القومية :</a:t>
            </a:r>
            <a:r>
              <a:rPr lang="ar-SA" sz="2400" dirty="0"/>
              <a:t>ينطوي على الأصل العرقي أو القومي، الهوية العرقية أو الأصل الوطني. </a:t>
            </a:r>
            <a:br>
              <a:rPr lang="ar-SA" sz="2400" dirty="0"/>
            </a:br>
            <a:r>
              <a:rPr lang="ar-SA" sz="2400" b="1" dirty="0">
                <a:solidFill>
                  <a:schemeClr val="bg1"/>
                </a:solidFill>
                <a:highlight>
                  <a:srgbClr val="C0C0C0"/>
                </a:highlight>
              </a:rPr>
              <a:t>أنماط التواصل</a:t>
            </a:r>
            <a:r>
              <a:rPr lang="ar-DZ" sz="2400" b="1" dirty="0">
                <a:solidFill>
                  <a:schemeClr val="bg1"/>
                </a:solidFill>
                <a:highlight>
                  <a:srgbClr val="C0C0C0"/>
                </a:highlight>
              </a:rPr>
              <a:t>:</a:t>
            </a:r>
            <a:r>
              <a:rPr lang="ar-SA" sz="2400" b="1" dirty="0">
                <a:solidFill>
                  <a:schemeClr val="bg1"/>
                </a:solidFill>
                <a:highlight>
                  <a:srgbClr val="C0C0C0"/>
                </a:highlight>
              </a:rPr>
              <a:t> </a:t>
            </a:r>
            <a:r>
              <a:rPr lang="ar-SA" sz="2400" dirty="0"/>
              <a:t>أسلوب التفاعل الشخصي</a:t>
            </a:r>
            <a:r>
              <a:rPr lang="ar-SA" sz="2400" dirty="0">
                <a:solidFill>
                  <a:schemeClr val="bg1"/>
                </a:solidFill>
              </a:rPr>
              <a:t> </a:t>
            </a:r>
            <a:r>
              <a:rPr lang="ar-SA" sz="2400" dirty="0"/>
              <a:t>رسمية أم غير رسمية، مباشر أم غير مباشر، وغيرها من أنماط التواصل المرتبطة بالثقافة. </a:t>
            </a:r>
            <a:br>
              <a:rPr lang="ar-SA" sz="2400" dirty="0"/>
            </a:br>
            <a:r>
              <a:rPr lang="ar-SA" sz="2400" b="1" dirty="0">
                <a:solidFill>
                  <a:schemeClr val="bg1"/>
                </a:solidFill>
                <a:highlight>
                  <a:srgbClr val="C0C0C0"/>
                </a:highlight>
              </a:rPr>
              <a:t>الخبرة والتعليم: </a:t>
            </a:r>
            <a:r>
              <a:rPr lang="ar-SA" sz="2400" dirty="0"/>
              <a:t>مستوى التعليم، خبرات مهنية تختلف باختلاف المكان أو الثقافة، التدريب، الخلفية الأكاديمية.</a:t>
            </a:r>
            <a:br>
              <a:rPr lang="ar-SA" sz="2400" dirty="0"/>
            </a:br>
            <a:endParaRPr lang="fr-FR" sz="2400" dirty="0"/>
          </a:p>
        </p:txBody>
      </p:sp>
    </p:spTree>
    <p:extLst>
      <p:ext uri="{BB962C8B-B14F-4D97-AF65-F5344CB8AC3E}">
        <p14:creationId xmlns:p14="http://schemas.microsoft.com/office/powerpoint/2010/main" val="799287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Savon</Template>
  <TotalTime>678</TotalTime>
  <Words>1728</Words>
  <Application>Microsoft Office PowerPoint</Application>
  <PresentationFormat>Widescreen</PresentationFormat>
  <Paragraphs>113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Gothic</vt:lpstr>
      <vt:lpstr>Courier New</vt:lpstr>
      <vt:lpstr>Wingdings</vt:lpstr>
      <vt:lpstr>Savon</vt:lpstr>
      <vt:lpstr>إدارة التنوع الثقافي داخل المنظمة </vt:lpstr>
      <vt:lpstr>خطة البحث :</vt:lpstr>
      <vt:lpstr>مقدمة :</vt:lpstr>
      <vt:lpstr>المبحث الأول : الإطار النظري للتنوع الثقافي في المنظمة</vt:lpstr>
      <vt:lpstr>المطلب الأول :مفهوم التنوع الثقافي </vt:lpstr>
      <vt:lpstr>ب ـ  أهمية التنوع الثقافي</vt:lpstr>
      <vt:lpstr>تقليل النزاعات وتعزيز التعاون:إدارة التنوع من خلال سياسات واضحة وتدريب مناسب يقلل من الصراعات الناتجة عن سوء الفهم الثقافي، ويعزز التعاون بين فرق العمل. </vt:lpstr>
      <vt:lpstr>PowerPoint Presentation</vt:lpstr>
      <vt:lpstr>                   المطلب الثاني : أبعاد التنوع الثقافي  اللغة واللهجة : الإختلاف في اللغات المحكية أو المستخدمة ،اللهجات ، نمط التعبير . اللغوي القيم والمعتقدات :المعتقدات الدينية أو الفلسفية أو نظام القيم الأخلاقي أو الإجتماعي .  عادات والتقاليد: التقاليد الاجتماعية، احتفالات، ممارسات يومية مرتبطة بالثقافة الأصلية الخلفية الإثنية أو القومية :ينطوي على الأصل العرقي أو القومي، الهوية العرقية أو الأصل الوطني.  أنماط التواصل: أسلوب التفاعل الشخصي رسمية أم غير رسمية، مباشر أم غير مباشر، وغيرها من أنماط التواصل المرتبطة بالثقافة.  الخبرة والتعليم: مستوى التعليم، خبرات مهنية تختلف باختلاف المكان أو الثقافة، التدريب، الخلفية الأكاديمية. </vt:lpstr>
      <vt:lpstr>المطلب الثالث :الآثار المزدوجة للتنوع الثقافي داخل المنظمة </vt:lpstr>
      <vt:lpstr>رفع الرضا الوظيفي والانتماء:عندما تُدار بيئة العمل المتنوعة بشكل جيد، يشعر الأفراد بالتقدير والاحترام، مما يرفع من مستوى الرضا والتحفيز. </vt:lpstr>
      <vt:lpstr>ب ـ تحديات التنوع الثقافي في المنظمة :</vt:lpstr>
      <vt:lpstr>المبحث الثاني :الممارسات الإدارية للتنوع الثقافي  </vt:lpstr>
      <vt:lpstr>المطلب الأول : إستراتيجيات إدارة التنوع الثقافي داخل المنظمة </vt:lpstr>
      <vt:lpstr>1ـ القيادة الشاملة والملتزمة: يجب على القادة أن يكونوا قدوة في الاحتواء وأن يلتزموا بتعزيز بيئة عمل داعمة. تحديد مؤشرات أداء رئيسية (KPIs) لقياس جهود التنوع والشمول على مستوى الإدارة العليا. الاستثمار في تدريب القادة على الذكاء الثقافي (Cultural Intelligence) لفهم التفاعلات بين الثقافات المختلفة. إنشاء مجالس استشارية للتنوع تضم ممثلين من مختلف الخلفيات لتقديم التوجيه والدعم. 2ـ بناء ثقافة تواصل احتواء: توفير الأدوات والمساحات التي تشجع على الحوار المفتوح والاحتفال بالاختلافات. إنشاء مجموعات موارد الموظفين (ERGs) لتمثيل ودعم مختلف المجتمعات داخل المنظمة. تنظيم فعاليات ثقافية وورش عمل لتبادل المعرفة والاحتفال بالعطلات والتقاليد العالمية. توفير قنوات إبلاغ سرية للتعامل مع قضايا التمييز والتحيز بشكل فوري وعادل لضمان شعور الجميع بالأمان. 3ـ سياسات الموارد البشرية العادلة: يجب أن تكون عملية التوظيف والتقييم والترقية خالية من التحيز ومصممة لتعزيز التكافؤ. تطبيق التوظيف الأعمى (Blind Hiring) لتقليل التحيز اللاواعي خلال مرحلة الفرز الأولي للمتقدمين. توفير برامج إرشاد وتوجيه مصممة خصيصًا للأقليات الثقافية لضمان فرص نمو متساوية. مراجعة شاملة لجميع سياسات التعويضات والمزايا للتأكد من أنها عادلة وتشمل جميع الخلفيات الثقافية والدينية. </vt:lpstr>
      <vt:lpstr>المطلب الثاني : دور إدارة الموارد البشرية في تعزيز ثقافة التقبل والإندماج </vt:lpstr>
      <vt:lpstr>ب ـ دور التحفيز والتواصل الداخلي في دمج العاملين </vt:lpstr>
      <vt:lpstr>ج ـ دور القيادة في دعم بيئة عمل شاملة ومتسامحة </vt:lpstr>
      <vt:lpstr>المطلب الثالث : خطوات عملية لتحقيق  منظمة أكثر شمولا وتنوعا </vt:lpstr>
      <vt:lpstr>خاتمة </vt:lpstr>
      <vt:lpstr>قائمة المراجع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LaibVision</dc:creator>
  <cp:lastModifiedBy>LaibVision</cp:lastModifiedBy>
  <cp:revision>13</cp:revision>
  <dcterms:created xsi:type="dcterms:W3CDTF">2025-09-30T16:42:06Z</dcterms:created>
  <dcterms:modified xsi:type="dcterms:W3CDTF">2025-10-13T14:04:19Z</dcterms:modified>
</cp:coreProperties>
</file>