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1" r:id="rId17"/>
    <p:sldId id="273" r:id="rId18"/>
    <p:sldId id="275" r:id="rId19"/>
    <p:sldId id="274" r:id="rId20"/>
    <p:sldId id="276" r:id="rId21"/>
    <p:sldId id="277" r:id="rId22"/>
    <p:sldId id="278" r:id="rId23"/>
    <p:sldId id="279" r:id="rId24"/>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CE78A662-7CDC-473A-8DB7-71A838A9EED9}" type="datetimeFigureOut">
              <a:rPr lang="fr-FR" smtClean="0"/>
              <a:pPr/>
              <a:t>13/10/2023</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C2959D99-7FC8-4024-BAE5-3889198BF4C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2959D99-7FC8-4024-BAE5-3889198BF4C9}"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13/10/2023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13/10/2023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analyse et controle des medicaments 2019\cours enligne analyse et controle des medicaments\analysis and control of drugs courses\UV-VISArtboard-1@2x.png"/>
          <p:cNvPicPr>
            <a:picLocks noChangeAspect="1" noChangeArrowheads="1"/>
          </p:cNvPicPr>
          <p:nvPr/>
        </p:nvPicPr>
        <p:blipFill>
          <a:blip r:embed="rId2"/>
          <a:srcRect/>
          <a:stretch>
            <a:fillRect/>
          </a:stretch>
        </p:blipFill>
        <p:spPr bwMode="auto">
          <a:xfrm>
            <a:off x="0" y="-71462"/>
            <a:ext cx="9144000" cy="6929462"/>
          </a:xfrm>
          <a:prstGeom prst="rect">
            <a:avLst/>
          </a:prstGeom>
          <a:noFill/>
        </p:spPr>
      </p:pic>
      <p:sp>
        <p:nvSpPr>
          <p:cNvPr id="2" name="Titre 1"/>
          <p:cNvSpPr>
            <a:spLocks noGrp="1"/>
          </p:cNvSpPr>
          <p:nvPr>
            <p:ph type="ctrTitle"/>
          </p:nvPr>
        </p:nvSpPr>
        <p:spPr>
          <a:xfrm>
            <a:off x="714348" y="928670"/>
            <a:ext cx="7772400" cy="92869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Chapter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Physico-chemical methods of drug </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quality control </a:t>
            </a:r>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ous-titre 2"/>
          <p:cNvSpPr>
            <a:spLocks noGrp="1"/>
          </p:cNvSpPr>
          <p:nvPr>
            <p:ph type="subTitle" idx="1"/>
          </p:nvPr>
        </p:nvSpPr>
        <p:spPr>
          <a:xfrm>
            <a:off x="1714480" y="4857760"/>
            <a:ext cx="6400800" cy="1752600"/>
          </a:xfrm>
        </p:spPr>
        <p:txBody>
          <a:bodyPr>
            <a:normAutofit fontScale="92500" lnSpcReduction="2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Course 01 : SPECTRAL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ANALYSIS </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DRUG QUALITY CONTROL : Ultraviolet (UV) and visible spectrophotometry </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314" name="AutoShape 2" descr="UV-VISArtboard-1@2x.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6664923" y="6457890"/>
            <a:ext cx="2479077" cy="400110"/>
          </a:xfrm>
          <a:prstGeom prst="rect">
            <a:avLst/>
          </a:prstGeom>
        </p:spPr>
        <p:txBody>
          <a:bodyPr wrap="none">
            <a:spAutoFit/>
          </a:bodyPr>
          <a:lstStyle/>
          <a:p>
            <a:r>
              <a:rPr lang="fr-FR" sz="2000" b="1" dirty="0" smtClean="0">
                <a:latin typeface="Times New Roman" pitchFamily="18" charset="0"/>
                <a:cs typeface="Times New Roman" pitchFamily="18" charset="0"/>
              </a:rPr>
              <a:t>Dr. FIZIR MERIEM</a:t>
            </a:r>
            <a:endParaRPr lang="fr-FR" sz="2000" b="1" dirty="0">
              <a:latin typeface="Times New Roman" pitchFamily="18" charset="0"/>
              <a:cs typeface="Times New Roman" pitchFamily="18" charset="0"/>
            </a:endParaRPr>
          </a:p>
        </p:txBody>
      </p:sp>
      <p:sp>
        <p:nvSpPr>
          <p:cNvPr id="7" name="Rectangle 6"/>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8" name="Rectangle 7"/>
          <p:cNvSpPr/>
          <p:nvPr/>
        </p:nvSpPr>
        <p:spPr>
          <a:xfrm>
            <a:off x="2071670" y="42860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144000" cy="6740307"/>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Fig. 5 shows the absorption of radiation by a solution containing absorbing compound.</a:t>
            </a:r>
          </a:p>
          <a:p>
            <a:pPr algn="just">
              <a:lnSpc>
                <a:spcPct val="150000"/>
              </a:lnSpc>
            </a:pP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ctr">
              <a:lnSpc>
                <a:spcPct val="150000"/>
              </a:lnSpc>
            </a:pPr>
            <a:endParaRPr lang="en-US" b="1" dirty="0" smtClean="0">
              <a:latin typeface="Times New Roman" pitchFamily="18" charset="0"/>
              <a:cs typeface="Times New Roman" pitchFamily="18" charset="0"/>
            </a:endParaRPr>
          </a:p>
          <a:p>
            <a:pPr algn="ctr">
              <a:lnSpc>
                <a:spcPct val="150000"/>
              </a:lnSpc>
            </a:pPr>
            <a:endParaRPr lang="en-US" b="1" dirty="0" smtClean="0">
              <a:latin typeface="Times New Roman" pitchFamily="18" charset="0"/>
              <a:cs typeface="Times New Roman" pitchFamily="18" charset="0"/>
            </a:endParaRPr>
          </a:p>
          <a:p>
            <a:pPr algn="ctr">
              <a:lnSpc>
                <a:spcPct val="150000"/>
              </a:lnSpc>
            </a:pPr>
            <a:r>
              <a:rPr lang="en-US" b="1" dirty="0" smtClean="0">
                <a:latin typeface="Times New Roman" pitchFamily="18" charset="0"/>
                <a:cs typeface="Times New Roman" pitchFamily="18" charset="0"/>
              </a:rPr>
              <a:t>Fig.5 </a:t>
            </a:r>
            <a:r>
              <a:rPr lang="en-US" b="1" dirty="0" smtClean="0">
                <a:latin typeface="Times New Roman" pitchFamily="18" charset="0"/>
                <a:cs typeface="Times New Roman" pitchFamily="18" charset="0"/>
              </a:rPr>
              <a:t>Absorption of light by a solution </a:t>
            </a:r>
          </a:p>
          <a:p>
            <a:pPr algn="just">
              <a:lnSpc>
                <a:spcPct val="150000"/>
              </a:lnSpc>
            </a:pPr>
            <a:r>
              <a:rPr lang="en-US" b="1" dirty="0" smtClean="0">
                <a:latin typeface="Times New Roman" pitchFamily="18" charset="0"/>
                <a:cs typeface="Times New Roman" pitchFamily="18" charset="0"/>
              </a:rPr>
              <a:t>For analytical purposes, two main propositions define the laws of light absorption.</a:t>
            </a:r>
          </a:p>
          <a:p>
            <a:pPr marL="457200" indent="-457200" algn="ctr">
              <a:lnSpc>
                <a:spcPct val="150000"/>
              </a:lnSpc>
              <a:buAutoNum type="arabicPeriod"/>
            </a:pPr>
            <a:r>
              <a:rPr lang="en-US" b="1" dirty="0" smtClean="0">
                <a:solidFill>
                  <a:srgbClr val="FF0000"/>
                </a:solidFill>
                <a:latin typeface="Times New Roman" pitchFamily="18" charset="0"/>
                <a:cs typeface="Times New Roman" pitchFamily="18" charset="0"/>
              </a:rPr>
              <a:t>Lambert's Law. </a:t>
            </a:r>
            <a:r>
              <a:rPr lang="en-US" b="1" dirty="0" smtClean="0">
                <a:latin typeface="Times New Roman" pitchFamily="18" charset="0"/>
                <a:cs typeface="Times New Roman" pitchFamily="18" charset="0"/>
              </a:rPr>
              <a:t>The proportion of incident light absorbed by a transparent medium is independent of the intensity of the light (provided that there is no other physical or chemical  change to the medium). Therefore successive layers of equal thickness will transmit an equal proportion of the incident energy. Lambert's law is expressed by :                                         </a:t>
            </a:r>
            <a:r>
              <a:rPr lang="en-US" b="1" dirty="0" smtClean="0">
                <a:solidFill>
                  <a:srgbClr val="FF0000"/>
                </a:solidFill>
                <a:latin typeface="Times New Roman" pitchFamily="18" charset="0"/>
                <a:cs typeface="Times New Roman" pitchFamily="18" charset="0"/>
              </a:rPr>
              <a:t>I/I0 = T, </a:t>
            </a:r>
          </a:p>
          <a:p>
            <a:pPr algn="just">
              <a:lnSpc>
                <a:spcPct val="150000"/>
              </a:lnSpc>
            </a:pPr>
            <a:r>
              <a:rPr lang="en-US" b="1" dirty="0" smtClean="0">
                <a:latin typeface="Times New Roman" pitchFamily="18" charset="0"/>
                <a:cs typeface="Times New Roman" pitchFamily="18" charset="0"/>
              </a:rPr>
              <a:t>where I is the intensity of the transmitted light; </a:t>
            </a:r>
          </a:p>
          <a:p>
            <a:pPr algn="just">
              <a:lnSpc>
                <a:spcPct val="150000"/>
              </a:lnSpc>
            </a:pPr>
            <a:r>
              <a:rPr lang="en-US" b="1" dirty="0" smtClean="0">
                <a:latin typeface="Times New Roman" pitchFamily="18" charset="0"/>
                <a:cs typeface="Times New Roman" pitchFamily="18" charset="0"/>
              </a:rPr>
              <a:t>I0– the intensity of the incident light</a:t>
            </a:r>
            <a:r>
              <a:rPr lang="en-US" b="1" dirty="0" smtClean="0">
                <a:latin typeface="Times New Roman" pitchFamily="18" charset="0"/>
                <a:cs typeface="Times New Roman" pitchFamily="18" charset="0"/>
              </a:rPr>
              <a:t>;</a:t>
            </a:r>
          </a:p>
          <a:p>
            <a:pPr algn="just">
              <a:lnSpc>
                <a:spcPct val="150000"/>
              </a:lnSpc>
            </a:pP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 the Transmittance. </a:t>
            </a:r>
            <a:endParaRPr lang="fr-FR" b="1" dirty="0">
              <a:latin typeface="Times New Roman" pitchFamily="18" charset="0"/>
              <a:cs typeface="Times New Roman" pitchFamily="18" charset="0"/>
            </a:endParaRPr>
          </a:p>
        </p:txBody>
      </p:sp>
      <p:sp>
        <p:nvSpPr>
          <p:cNvPr id="5" name="Rectangle 4"/>
          <p:cNvSpPr/>
          <p:nvPr/>
        </p:nvSpPr>
        <p:spPr>
          <a:xfrm>
            <a:off x="0" y="-24"/>
            <a:ext cx="4912370"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Absorption and concentration.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l="32943" t="11719" r="31918" b="45312"/>
          <a:stretch>
            <a:fillRect/>
          </a:stretch>
        </p:blipFill>
        <p:spPr bwMode="auto">
          <a:xfrm>
            <a:off x="3071802" y="1000108"/>
            <a:ext cx="2389926" cy="150019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2203"/>
            <a:ext cx="9144000" cy="5115311"/>
          </a:xfrm>
          <a:prstGeom prst="rect">
            <a:avLst/>
          </a:prstGeom>
        </p:spPr>
        <p:txBody>
          <a:bodyPr wrap="square">
            <a:spAutoFit/>
          </a:bodyPr>
          <a:lstStyle/>
          <a:p>
            <a:pPr algn="just">
              <a:lnSpc>
                <a:spcPct val="150000"/>
              </a:lnSpc>
            </a:pPr>
            <a:r>
              <a:rPr lang="en-US" sz="2000" b="1" dirty="0" smtClean="0">
                <a:solidFill>
                  <a:srgbClr val="FF0000"/>
                </a:solidFill>
                <a:latin typeface="Times New Roman" pitchFamily="18" charset="0"/>
                <a:cs typeface="Times New Roman" pitchFamily="18" charset="0"/>
              </a:rPr>
              <a:t>2. Beer's Law.</a:t>
            </a:r>
          </a:p>
          <a:p>
            <a:pPr algn="just">
              <a:lnSpc>
                <a:spcPct val="150000"/>
              </a:lnSpc>
            </a:pPr>
            <a:r>
              <a:rPr lang="en-US" sz="2000" b="1" dirty="0" smtClean="0">
                <a:latin typeface="Times New Roman" pitchFamily="18" charset="0"/>
                <a:cs typeface="Times New Roman" pitchFamily="18" charset="0"/>
              </a:rPr>
              <a:t>The absorption of light is directly proportional to both the concentration of the absorbing medium and the thickness of the medium in the light path. </a:t>
            </a:r>
          </a:p>
          <a:p>
            <a:pPr algn="just">
              <a:lnSpc>
                <a:spcPct val="150000"/>
              </a:lnSpc>
            </a:pPr>
            <a:r>
              <a:rPr lang="en-US" sz="2000" b="1" dirty="0" smtClean="0">
                <a:latin typeface="Times New Roman" pitchFamily="18" charset="0"/>
                <a:cs typeface="Times New Roman" pitchFamily="18" charset="0"/>
              </a:rPr>
              <a:t>A combination of the two laws (known jointly as the Beer Lambert Law) defines the relationship between absorbance (A) and transmittance (T): </a:t>
            </a:r>
          </a:p>
          <a:p>
            <a:pPr algn="ctr">
              <a:lnSpc>
                <a:spcPct val="150000"/>
              </a:lnSpc>
            </a:pPr>
            <a:r>
              <a:rPr lang="fr-FR" sz="2000" b="1" dirty="0" smtClean="0">
                <a:solidFill>
                  <a:srgbClr val="FF0000"/>
                </a:solidFill>
                <a:latin typeface="Times New Roman" pitchFamily="18" charset="0"/>
                <a:cs typeface="Times New Roman" pitchFamily="18" charset="0"/>
              </a:rPr>
              <a:t>A= logI0/I= log 1/T= - </a:t>
            </a:r>
            <a:r>
              <a:rPr lang="fr-FR" sz="2000" b="1" dirty="0" err="1" smtClean="0">
                <a:solidFill>
                  <a:srgbClr val="FF0000"/>
                </a:solidFill>
                <a:latin typeface="Times New Roman" pitchFamily="18" charset="0"/>
                <a:cs typeface="Times New Roman" pitchFamily="18" charset="0"/>
              </a:rPr>
              <a:t>logT</a:t>
            </a:r>
            <a:r>
              <a:rPr lang="fr-FR" sz="2000" b="1" dirty="0" smtClean="0">
                <a:solidFill>
                  <a:srgbClr val="FF0000"/>
                </a:solidFill>
                <a:latin typeface="Times New Roman" pitchFamily="18" charset="0"/>
                <a:cs typeface="Times New Roman" pitchFamily="18" charset="0"/>
              </a:rPr>
              <a:t>= </a:t>
            </a:r>
            <a:r>
              <a:rPr lang="el-GR" sz="2000" b="1" dirty="0" smtClean="0">
                <a:solidFill>
                  <a:srgbClr val="FF0000"/>
                </a:solidFill>
                <a:latin typeface="Times New Roman" pitchFamily="18" charset="0"/>
                <a:cs typeface="Times New Roman" pitchFamily="18" charset="0"/>
              </a:rPr>
              <a:t>ε· </a:t>
            </a:r>
            <a:r>
              <a:rPr lang="fr-FR" sz="2000" b="1" dirty="0" smtClean="0">
                <a:solidFill>
                  <a:srgbClr val="FF0000"/>
                </a:solidFill>
                <a:latin typeface="Times New Roman" pitchFamily="18" charset="0"/>
                <a:cs typeface="Times New Roman" pitchFamily="18" charset="0"/>
              </a:rPr>
              <a:t>C· l, </a:t>
            </a:r>
          </a:p>
          <a:p>
            <a:pPr algn="just">
              <a:lnSpc>
                <a:spcPct val="150000"/>
              </a:lnSpc>
            </a:pPr>
            <a:r>
              <a:rPr lang="fr-FR" sz="2000" b="1" dirty="0" smtClean="0">
                <a:latin typeface="Times New Roman" pitchFamily="18" charset="0"/>
                <a:cs typeface="Times New Roman" pitchFamily="18" charset="0"/>
              </a:rPr>
              <a:t>where </a:t>
            </a:r>
            <a:endParaRPr lang="fr-FR" sz="2000" b="1" dirty="0" smtClean="0">
              <a:latin typeface="Times New Roman" pitchFamily="18" charset="0"/>
              <a:cs typeface="Times New Roman" pitchFamily="18" charset="0"/>
            </a:endParaRPr>
          </a:p>
          <a:p>
            <a:pPr algn="just">
              <a:lnSpc>
                <a:spcPct val="150000"/>
              </a:lnSpc>
            </a:pPr>
            <a:r>
              <a:rPr lang="fr-FR" sz="2000" b="1" dirty="0" smtClean="0">
                <a:latin typeface="Times New Roman" pitchFamily="18" charset="0"/>
                <a:cs typeface="Times New Roman" pitchFamily="18" charset="0"/>
              </a:rPr>
              <a:t>A </a:t>
            </a:r>
            <a:r>
              <a:rPr lang="fr-FR" sz="2000" b="1" dirty="0" smtClean="0">
                <a:latin typeface="Times New Roman" pitchFamily="18" charset="0"/>
                <a:cs typeface="Times New Roman" pitchFamily="18" charset="0"/>
              </a:rPr>
              <a:t>is absorbance (no unit of </a:t>
            </a:r>
            <a:r>
              <a:rPr lang="fr-FR" sz="2000" b="1" dirty="0" err="1" smtClean="0">
                <a:latin typeface="Times New Roman" pitchFamily="18" charset="0"/>
                <a:cs typeface="Times New Roman" pitchFamily="18" charset="0"/>
              </a:rPr>
              <a:t>measurement</a:t>
            </a:r>
            <a:r>
              <a:rPr lang="fr-FR" sz="2000" b="1" dirty="0" smtClean="0">
                <a:latin typeface="Times New Roman" pitchFamily="18" charset="0"/>
                <a:cs typeface="Times New Roman" pitchFamily="18" charset="0"/>
              </a:rPr>
              <a:t>); </a:t>
            </a:r>
          </a:p>
          <a:p>
            <a:pPr algn="just">
              <a:lnSpc>
                <a:spcPct val="150000"/>
              </a:lnSpc>
            </a:pPr>
            <a:r>
              <a:rPr lang="el-GR" sz="2000" b="1" dirty="0" smtClean="0">
                <a:latin typeface="Times New Roman" pitchFamily="18" charset="0"/>
                <a:cs typeface="Times New Roman" pitchFamily="18" charset="0"/>
              </a:rPr>
              <a:t>ε– </a:t>
            </a:r>
            <a:r>
              <a:rPr lang="fr-FR" sz="2000" b="1" dirty="0" err="1" smtClean="0">
                <a:latin typeface="Times New Roman" pitchFamily="18" charset="0"/>
                <a:cs typeface="Times New Roman" pitchFamily="18" charset="0"/>
              </a:rPr>
              <a:t>molar</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absorptivity</a:t>
            </a:r>
            <a:r>
              <a:rPr lang="fr-FR" sz="2000" b="1" dirty="0" smtClean="0">
                <a:latin typeface="Times New Roman" pitchFamily="18" charset="0"/>
                <a:cs typeface="Times New Roman" pitchFamily="18" charset="0"/>
              </a:rPr>
              <a:t> (dm3mol-1cm-1); </a:t>
            </a:r>
          </a:p>
          <a:p>
            <a:pPr algn="just">
              <a:lnSpc>
                <a:spcPct val="150000"/>
              </a:lnSpc>
            </a:pPr>
            <a:r>
              <a:rPr lang="fr-FR" sz="2000" b="1" dirty="0" smtClean="0">
                <a:latin typeface="Times New Roman" pitchFamily="18" charset="0"/>
                <a:cs typeface="Times New Roman" pitchFamily="18" charset="0"/>
              </a:rPr>
              <a:t>C– </a:t>
            </a:r>
            <a:r>
              <a:rPr lang="fr-FR" sz="2000" b="1" dirty="0" err="1" smtClean="0">
                <a:latin typeface="Times New Roman" pitchFamily="18" charset="0"/>
                <a:cs typeface="Times New Roman" pitchFamily="18" charset="0"/>
              </a:rPr>
              <a:t>molar</a:t>
            </a:r>
            <a:r>
              <a:rPr lang="fr-FR" sz="2000" b="1" dirty="0" smtClean="0">
                <a:latin typeface="Times New Roman" pitchFamily="18" charset="0"/>
                <a:cs typeface="Times New Roman" pitchFamily="18" charset="0"/>
              </a:rPr>
              <a:t> concentration (mol dm-3); </a:t>
            </a:r>
          </a:p>
          <a:p>
            <a:pPr algn="just">
              <a:lnSpc>
                <a:spcPct val="150000"/>
              </a:lnSpc>
            </a:pPr>
            <a:r>
              <a:rPr lang="fr-FR" sz="2000" b="1" dirty="0" smtClean="0">
                <a:latin typeface="Times New Roman" pitchFamily="18" charset="0"/>
                <a:cs typeface="Times New Roman" pitchFamily="18" charset="0"/>
              </a:rPr>
              <a:t>l – </a:t>
            </a:r>
            <a:r>
              <a:rPr lang="fr-FR" sz="2000" b="1" dirty="0" err="1" smtClean="0">
                <a:latin typeface="Times New Roman" pitchFamily="18" charset="0"/>
                <a:cs typeface="Times New Roman" pitchFamily="18" charset="0"/>
              </a:rPr>
              <a:t>path</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length</a:t>
            </a:r>
            <a:r>
              <a:rPr lang="fr-FR" sz="2000" b="1" dirty="0" smtClean="0">
                <a:latin typeface="Times New Roman" pitchFamily="18" charset="0"/>
                <a:cs typeface="Times New Roman" pitchFamily="18" charset="0"/>
              </a:rPr>
              <a:t> (cm). </a:t>
            </a:r>
            <a:endParaRPr lang="fr-FR" sz="2000" b="1" dirty="0">
              <a:latin typeface="Times New Roman" pitchFamily="18" charset="0"/>
              <a:cs typeface="Times New Roman" pitchFamily="18" charset="0"/>
            </a:endParaRPr>
          </a:p>
        </p:txBody>
      </p:sp>
      <p:sp>
        <p:nvSpPr>
          <p:cNvPr id="5" name="Rectangle 4"/>
          <p:cNvSpPr/>
          <p:nvPr/>
        </p:nvSpPr>
        <p:spPr>
          <a:xfrm>
            <a:off x="0" y="-24"/>
            <a:ext cx="4912370"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Absorption and concentration.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2203"/>
            <a:ext cx="9144000" cy="373031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minimum requirements of an instrument to study absorption spectra (a spectrophotometer) are </a:t>
            </a:r>
            <a:r>
              <a:rPr lang="en-US" sz="2000" b="1" dirty="0" smtClean="0">
                <a:latin typeface="Times New Roman" pitchFamily="18" charset="0"/>
                <a:cs typeface="Times New Roman" pitchFamily="18" charset="0"/>
              </a:rPr>
              <a:t>shown </a:t>
            </a:r>
            <a:r>
              <a:rPr lang="en-US" sz="2000" b="1" dirty="0" smtClean="0">
                <a:latin typeface="Times New Roman" pitchFamily="18" charset="0"/>
                <a:cs typeface="Times New Roman" pitchFamily="18" charset="0"/>
              </a:rPr>
              <a:t>below (Fig. </a:t>
            </a:r>
            <a:r>
              <a:rPr lang="en-US" sz="2000" b="1" dirty="0" smtClean="0">
                <a:latin typeface="Times New Roman" pitchFamily="18" charset="0"/>
                <a:cs typeface="Times New Roman" pitchFamily="18" charset="0"/>
              </a:rPr>
              <a:t>6) </a:t>
            </a:r>
            <a:r>
              <a:rPr lang="en-US" sz="2000" b="1" dirty="0" smtClean="0">
                <a:latin typeface="Times New Roman" pitchFamily="18" charset="0"/>
                <a:cs typeface="Times New Roman" pitchFamily="18" charset="0"/>
              </a:rPr>
              <a:t>and include: </a:t>
            </a:r>
            <a:endParaRPr lang="en-US" sz="2000" b="1" dirty="0" smtClean="0">
              <a:latin typeface="Times New Roman" pitchFamily="18" charset="0"/>
              <a:cs typeface="Times New Roman" pitchFamily="18" charset="0"/>
            </a:endParaRP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1) a source of radiation </a:t>
            </a:r>
            <a:r>
              <a:rPr lang="en-US" sz="2000" b="1" dirty="0" smtClean="0">
                <a:latin typeface="Times New Roman" pitchFamily="18" charset="0"/>
                <a:cs typeface="Times New Roman" pitchFamily="18" charset="0"/>
              </a:rPr>
              <a:t>of appropriate </a:t>
            </a:r>
            <a:r>
              <a:rPr lang="en-US" sz="2000" b="1" dirty="0" smtClean="0">
                <a:latin typeface="Times New Roman" pitchFamily="18" charset="0"/>
                <a:cs typeface="Times New Roman" pitchFamily="18" charset="0"/>
              </a:rPr>
              <a:t>wavelengths; </a:t>
            </a:r>
          </a:p>
          <a:p>
            <a:pPr algn="just">
              <a:lnSpc>
                <a:spcPct val="150000"/>
              </a:lnSpc>
            </a:pPr>
            <a:r>
              <a:rPr lang="en-US" sz="2000" b="1" dirty="0" smtClean="0">
                <a:latin typeface="Times New Roman" pitchFamily="18" charset="0"/>
                <a:cs typeface="Times New Roman" pitchFamily="18" charset="0"/>
              </a:rPr>
              <a:t>2) a means of isolating light of a single wavelength and getting it to the sample compartment – </a:t>
            </a:r>
            <a:r>
              <a:rPr lang="en-US" sz="2000" b="1" dirty="0" err="1" smtClean="0">
                <a:latin typeface="Times New Roman" pitchFamily="18" charset="0"/>
                <a:cs typeface="Times New Roman" pitchFamily="18" charset="0"/>
              </a:rPr>
              <a:t>monochromator</a:t>
            </a:r>
            <a:r>
              <a:rPr lang="en-US" sz="2000" b="1" dirty="0" smtClean="0">
                <a:latin typeface="Times New Roman" pitchFamily="18" charset="0"/>
                <a:cs typeface="Times New Roman" pitchFamily="18" charset="0"/>
              </a:rPr>
              <a:t> and optical </a:t>
            </a:r>
            <a:r>
              <a:rPr lang="en-US" sz="2000" b="1" dirty="0" smtClean="0">
                <a:latin typeface="Times New Roman" pitchFamily="18" charset="0"/>
                <a:cs typeface="Times New Roman" pitchFamily="18" charset="0"/>
              </a:rPr>
              <a:t>geometry</a:t>
            </a:r>
            <a:r>
              <a:rPr lang="en-US" sz="2000" b="1" dirty="0" smtClean="0">
                <a:latin typeface="Times New Roman" pitchFamily="18" charset="0"/>
                <a:cs typeface="Times New Roman" pitchFamily="18" charset="0"/>
              </a:rPr>
              <a:t>; </a:t>
            </a:r>
          </a:p>
          <a:p>
            <a:pPr algn="just">
              <a:lnSpc>
                <a:spcPct val="150000"/>
              </a:lnSpc>
            </a:pPr>
            <a:r>
              <a:rPr lang="en-US" sz="2000" b="1" dirty="0" smtClean="0">
                <a:latin typeface="Times New Roman" pitchFamily="18" charset="0"/>
                <a:cs typeface="Times New Roman" pitchFamily="18" charset="0"/>
              </a:rPr>
              <a:t>3) a means of introducing the test sample into the light </a:t>
            </a:r>
            <a:r>
              <a:rPr lang="en-US" sz="2000" b="1" dirty="0" smtClean="0">
                <a:latin typeface="Times New Roman" pitchFamily="18" charset="0"/>
                <a:cs typeface="Times New Roman" pitchFamily="18" charset="0"/>
              </a:rPr>
              <a:t>beam </a:t>
            </a:r>
            <a:r>
              <a:rPr lang="en-US" sz="2000" b="1" dirty="0" smtClean="0">
                <a:latin typeface="Times New Roman" pitchFamily="18" charset="0"/>
                <a:cs typeface="Times New Roman" pitchFamily="18" charset="0"/>
              </a:rPr>
              <a:t>– sample handling; </a:t>
            </a:r>
          </a:p>
          <a:p>
            <a:pPr algn="just">
              <a:lnSpc>
                <a:spcPct val="150000"/>
              </a:lnSpc>
            </a:pPr>
            <a:r>
              <a:rPr lang="en-US" sz="2000" b="1" dirty="0" smtClean="0">
                <a:latin typeface="Times New Roman" pitchFamily="18" charset="0"/>
                <a:cs typeface="Times New Roman" pitchFamily="18" charset="0"/>
              </a:rPr>
              <a:t>4) a means of detecting and measuring the light intensity. </a:t>
            </a:r>
            <a:endParaRPr lang="fr-FR" sz="2000" b="1" dirty="0">
              <a:latin typeface="Times New Roman" pitchFamily="18" charset="0"/>
              <a:cs typeface="Times New Roman" pitchFamily="18" charset="0"/>
            </a:endParaRPr>
          </a:p>
        </p:txBody>
      </p:sp>
      <p:sp>
        <p:nvSpPr>
          <p:cNvPr id="5" name="Rectangle 4"/>
          <p:cNvSpPr/>
          <p:nvPr/>
        </p:nvSpPr>
        <p:spPr>
          <a:xfrm>
            <a:off x="0" y="-24"/>
            <a:ext cx="2794739"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6" name="AutoShape 2"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srcRect l="9883" t="38086" r="35761" b="25781"/>
          <a:stretch>
            <a:fillRect/>
          </a:stretch>
        </p:blipFill>
        <p:spPr bwMode="auto">
          <a:xfrm>
            <a:off x="1142976" y="4143380"/>
            <a:ext cx="7072362" cy="2286016"/>
          </a:xfrm>
          <a:prstGeom prst="rect">
            <a:avLst/>
          </a:prstGeom>
          <a:noFill/>
          <a:ln w="9525">
            <a:noFill/>
            <a:miter lim="800000"/>
            <a:headEnd/>
            <a:tailEnd/>
          </a:ln>
          <a:effectLst/>
        </p:spPr>
      </p:pic>
      <p:sp>
        <p:nvSpPr>
          <p:cNvPr id="7" name="Rectangle 6"/>
          <p:cNvSpPr/>
          <p:nvPr/>
        </p:nvSpPr>
        <p:spPr>
          <a:xfrm>
            <a:off x="2214546" y="6488668"/>
            <a:ext cx="4940455" cy="369332"/>
          </a:xfrm>
          <a:prstGeom prst="rect">
            <a:avLst/>
          </a:prstGeom>
        </p:spPr>
        <p:txBody>
          <a:bodyPr wrap="none">
            <a:spAutoFit/>
          </a:bodyPr>
          <a:lstStyle/>
          <a:p>
            <a:r>
              <a:rPr lang="en-US" b="1" dirty="0" smtClean="0">
                <a:latin typeface="Times New Roman" pitchFamily="18" charset="0"/>
                <a:cs typeface="Times New Roman" pitchFamily="18" charset="0"/>
              </a:rPr>
              <a:t>Fig.6 Basic </a:t>
            </a:r>
            <a:r>
              <a:rPr lang="en-US" b="1" dirty="0" smtClean="0">
                <a:latin typeface="Times New Roman" pitchFamily="18" charset="0"/>
                <a:cs typeface="Times New Roman" pitchFamily="18" charset="0"/>
              </a:rPr>
              <a:t>construction of a spectrophotometer </a:t>
            </a:r>
            <a:endParaRPr lang="fr-FR"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5992"/>
            <a:ext cx="5143504" cy="4662815"/>
          </a:xfrm>
          <a:prstGeom prst="rect">
            <a:avLst/>
          </a:prstGeom>
        </p:spPr>
        <p:txBody>
          <a:bodyPr wrap="square">
            <a:spAutoFit/>
          </a:bodyPr>
          <a:lstStyle/>
          <a:p>
            <a:pPr algn="just">
              <a:lnSpc>
                <a:spcPct val="150000"/>
              </a:lnSpc>
              <a:buFont typeface="Wingdings" pitchFamily="2" charset="2"/>
              <a:buChar char="v"/>
            </a:pPr>
            <a:r>
              <a:rPr lang="en-US" b="1"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first source, </a:t>
            </a:r>
            <a:r>
              <a:rPr lang="en-US" b="1" dirty="0" smtClean="0">
                <a:solidFill>
                  <a:srgbClr val="0070C0"/>
                </a:solidFill>
                <a:latin typeface="Times New Roman" pitchFamily="18" charset="0"/>
                <a:cs typeface="Times New Roman" pitchFamily="18" charset="0"/>
              </a:rPr>
              <a:t>the deuterium arc lamp</a:t>
            </a:r>
            <a:r>
              <a:rPr lang="en-US" b="1" dirty="0" smtClean="0">
                <a:latin typeface="Times New Roman" pitchFamily="18" charset="0"/>
                <a:cs typeface="Times New Roman" pitchFamily="18" charset="0"/>
              </a:rPr>
              <a:t>, yields a good intensity continuum in the </a:t>
            </a:r>
            <a:r>
              <a:rPr lang="en-US" b="1" dirty="0" smtClean="0">
                <a:solidFill>
                  <a:srgbClr val="0070C0"/>
                </a:solidFill>
                <a:latin typeface="Times New Roman" pitchFamily="18" charset="0"/>
                <a:cs typeface="Times New Roman" pitchFamily="18" charset="0"/>
              </a:rPr>
              <a:t>UV region </a:t>
            </a:r>
            <a:r>
              <a:rPr lang="en-US" b="1" dirty="0" smtClean="0">
                <a:latin typeface="Times New Roman" pitchFamily="18" charset="0"/>
                <a:cs typeface="Times New Roman" pitchFamily="18" charset="0"/>
              </a:rPr>
              <a:t>and provides useful intensity in </a:t>
            </a:r>
            <a:r>
              <a:rPr lang="en-US" b="1" dirty="0" smtClean="0">
                <a:solidFill>
                  <a:srgbClr val="0070C0"/>
                </a:solidFill>
                <a:latin typeface="Times New Roman" pitchFamily="18" charset="0"/>
                <a:cs typeface="Times New Roman" pitchFamily="18" charset="0"/>
              </a:rPr>
              <a:t>the visible region</a:t>
            </a:r>
            <a:r>
              <a:rPr lang="en-US" b="1" dirty="0" smtClean="0">
                <a:latin typeface="Times New Roman" pitchFamily="18" charset="0"/>
                <a:cs typeface="Times New Roman" pitchFamily="18" charset="0"/>
              </a:rPr>
              <a:t> (see </a:t>
            </a:r>
            <a:r>
              <a:rPr lang="en-US" b="1" dirty="0" smtClean="0">
                <a:latin typeface="Times New Roman" pitchFamily="18" charset="0"/>
                <a:cs typeface="Times New Roman" pitchFamily="18" charset="0"/>
              </a:rPr>
              <a:t>Fig.7). </a:t>
            </a:r>
            <a:r>
              <a:rPr lang="en-US" b="1" dirty="0" smtClean="0">
                <a:latin typeface="Times New Roman" pitchFamily="18" charset="0"/>
                <a:cs typeface="Times New Roman" pitchFamily="18" charset="0"/>
              </a:rPr>
              <a:t>Although modern deuterium arc lamps have low noise, noise from the lamp is often the limiting factor in overall instrument noise performance. Over time, the intensity of light from a deuterium arc lamp decreases steadily. Such a lamp typically has a half-life (the time required for the intensity to fall to half of its initial value) of approximately </a:t>
            </a:r>
            <a:r>
              <a:rPr lang="en-US" b="1" dirty="0" smtClean="0">
                <a:solidFill>
                  <a:srgbClr val="0070C0"/>
                </a:solidFill>
                <a:latin typeface="Times New Roman" pitchFamily="18" charset="0"/>
                <a:cs typeface="Times New Roman" pitchFamily="18" charset="0"/>
              </a:rPr>
              <a:t>1,000 h</a:t>
            </a:r>
            <a:r>
              <a:rPr lang="en-US" b="1" dirty="0" smtClean="0">
                <a:latin typeface="Times New Roman" pitchFamily="18" charset="0"/>
                <a:cs typeface="Times New Roman" pitchFamily="18" charset="0"/>
              </a:rPr>
              <a:t>.</a:t>
            </a:r>
            <a:endParaRPr lang="fr-FR" b="1" dirty="0" smtClean="0">
              <a:latin typeface="Times New Roman" pitchFamily="18" charset="0"/>
              <a:cs typeface="Times New Roman" pitchFamily="18" charset="0"/>
            </a:endParaRPr>
          </a:p>
        </p:txBody>
      </p:sp>
      <p:sp>
        <p:nvSpPr>
          <p:cNvPr id="5" name="Rectangle 4"/>
          <p:cNvSpPr/>
          <p:nvPr/>
        </p:nvSpPr>
        <p:spPr>
          <a:xfrm>
            <a:off x="0" y="-24"/>
            <a:ext cx="3831049" cy="523220"/>
          </a:xfrm>
          <a:prstGeom prst="rect">
            <a:avLst/>
          </a:prstGeom>
        </p:spPr>
        <p:txBody>
          <a:bodyPr wrap="none">
            <a:spAutoFit/>
          </a:bodyPr>
          <a:lstStyle/>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6" name="AutoShape 2"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0" name="Picture 2"/>
          <p:cNvPicPr>
            <a:picLocks noChangeAspect="1" noChangeArrowheads="1"/>
          </p:cNvPicPr>
          <p:nvPr/>
        </p:nvPicPr>
        <p:blipFill>
          <a:blip r:embed="rId2"/>
          <a:srcRect l="34041" t="23437" r="29721" b="30664"/>
          <a:stretch>
            <a:fillRect/>
          </a:stretch>
        </p:blipFill>
        <p:spPr bwMode="auto">
          <a:xfrm>
            <a:off x="5143504" y="2928934"/>
            <a:ext cx="3929058" cy="2786082"/>
          </a:xfrm>
          <a:prstGeom prst="rect">
            <a:avLst/>
          </a:prstGeom>
          <a:noFill/>
          <a:ln w="9525">
            <a:noFill/>
            <a:miter lim="800000"/>
            <a:headEnd/>
            <a:tailEnd/>
          </a:ln>
          <a:effectLst/>
        </p:spPr>
      </p:pic>
      <p:sp>
        <p:nvSpPr>
          <p:cNvPr id="9" name="Rectangle 8"/>
          <p:cNvSpPr/>
          <p:nvPr/>
        </p:nvSpPr>
        <p:spPr>
          <a:xfrm>
            <a:off x="5715008" y="5715016"/>
            <a:ext cx="3095244"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Fig.7 Intensity </a:t>
            </a:r>
            <a:r>
              <a:rPr lang="en-US" b="1" dirty="0" smtClean="0">
                <a:latin typeface="Times New Roman" pitchFamily="18" charset="0"/>
                <a:cs typeface="Times New Roman" pitchFamily="18" charset="0"/>
              </a:rPr>
              <a:t>spectrum of the deuterium arc lamp</a:t>
            </a:r>
            <a:endParaRPr lang="fr-FR" b="1" dirty="0">
              <a:latin typeface="Times New Roman" pitchFamily="18" charset="0"/>
              <a:cs typeface="Times New Roman" pitchFamily="18" charset="0"/>
            </a:endParaRPr>
          </a:p>
        </p:txBody>
      </p:sp>
      <p:sp>
        <p:nvSpPr>
          <p:cNvPr id="11" name="Rectangle 10"/>
          <p:cNvSpPr/>
          <p:nvPr/>
        </p:nvSpPr>
        <p:spPr>
          <a:xfrm>
            <a:off x="0" y="357166"/>
            <a:ext cx="9144000" cy="1800493"/>
          </a:xfrm>
          <a:prstGeom prst="rect">
            <a:avLst/>
          </a:prstGeom>
        </p:spPr>
        <p:txBody>
          <a:bodyPr wrap="square">
            <a:spAutoFit/>
          </a:bodyPr>
          <a:lstStyle/>
          <a:p>
            <a:pPr algn="just">
              <a:lnSpc>
                <a:spcPct val="150000"/>
              </a:lnSpc>
            </a:pPr>
            <a:r>
              <a:rPr lang="fr-FR" sz="2000" b="1" dirty="0" smtClean="0">
                <a:solidFill>
                  <a:srgbClr val="FF0000"/>
                </a:solidFill>
                <a:latin typeface="Times New Roman" pitchFamily="18" charset="0"/>
                <a:cs typeface="Times New Roman" pitchFamily="18" charset="0"/>
              </a:rPr>
              <a:t>Sources:</a:t>
            </a:r>
          </a:p>
          <a:p>
            <a:pPr algn="just">
              <a:lnSpc>
                <a:spcPct val="150000"/>
              </a:lnSpc>
            </a:pPr>
            <a:r>
              <a:rPr lang="en-US" b="1" dirty="0" smtClean="0">
                <a:latin typeface="Times New Roman" pitchFamily="18" charset="0"/>
                <a:cs typeface="Times New Roman" pitchFamily="18" charset="0"/>
              </a:rPr>
              <a:t>The ideal light source would yield a constant intensity over all wavelengths with low noise and long-term stability. Unfortunately, however, such a source does not exist. Two sources are commonly used in UV-visible spectrophotometers</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04"/>
            <a:ext cx="9144000" cy="3046988"/>
          </a:xfrm>
          <a:prstGeom prst="rect">
            <a:avLst/>
          </a:prstGeom>
        </p:spPr>
        <p:txBody>
          <a:bodyPr wrap="square">
            <a:spAutoFit/>
          </a:bodyPr>
          <a:lstStyle/>
          <a:p>
            <a:pPr algn="just">
              <a:lnSpc>
                <a:spcPct val="150000"/>
              </a:lnSpc>
            </a:pPr>
            <a:r>
              <a:rPr lang="fr-FR" sz="2000" b="1" dirty="0" smtClean="0">
                <a:solidFill>
                  <a:srgbClr val="FF0000"/>
                </a:solidFill>
                <a:latin typeface="Times New Roman" pitchFamily="18" charset="0"/>
                <a:cs typeface="Times New Roman" pitchFamily="18" charset="0"/>
              </a:rPr>
              <a:t>Sources:</a:t>
            </a:r>
          </a:p>
          <a:p>
            <a:pPr algn="just">
              <a:lnSpc>
                <a:spcPct val="150000"/>
              </a:lnSpc>
              <a:buFont typeface="Wingdings" pitchFamily="2" charset="2"/>
              <a:buChar char="v"/>
            </a:pPr>
            <a:r>
              <a:rPr lang="en-US" b="1" dirty="0" smtClean="0">
                <a:latin typeface="Times New Roman" pitchFamily="18" charset="0"/>
                <a:cs typeface="Times New Roman" pitchFamily="18" charset="0"/>
              </a:rPr>
              <a:t>The second source, </a:t>
            </a:r>
            <a:r>
              <a:rPr lang="en-US" b="1" dirty="0" smtClean="0">
                <a:solidFill>
                  <a:srgbClr val="0070C0"/>
                </a:solidFill>
                <a:latin typeface="Times New Roman" pitchFamily="18" charset="0"/>
                <a:cs typeface="Times New Roman" pitchFamily="18" charset="0"/>
              </a:rPr>
              <a:t>the tungsten-halogen lamp </a:t>
            </a:r>
            <a:r>
              <a:rPr lang="en-US" b="1" dirty="0" smtClean="0">
                <a:latin typeface="Times New Roman" pitchFamily="18" charset="0"/>
                <a:cs typeface="Times New Roman" pitchFamily="18" charset="0"/>
              </a:rPr>
              <a:t>(see </a:t>
            </a:r>
            <a:r>
              <a:rPr lang="en-US" b="1" dirty="0" smtClean="0">
                <a:latin typeface="Times New Roman" pitchFamily="18" charset="0"/>
                <a:cs typeface="Times New Roman" pitchFamily="18" charset="0"/>
              </a:rPr>
              <a:t>Fig.8), </a:t>
            </a:r>
            <a:r>
              <a:rPr lang="en-US" b="1" dirty="0" smtClean="0">
                <a:latin typeface="Times New Roman" pitchFamily="18" charset="0"/>
                <a:cs typeface="Times New Roman" pitchFamily="18" charset="0"/>
              </a:rPr>
              <a:t>yields good intensity over part of the </a:t>
            </a:r>
            <a:r>
              <a:rPr lang="en-US" b="1" dirty="0" smtClean="0">
                <a:solidFill>
                  <a:srgbClr val="0070C0"/>
                </a:solidFill>
                <a:latin typeface="Times New Roman" pitchFamily="18" charset="0"/>
                <a:cs typeface="Times New Roman" pitchFamily="18" charset="0"/>
              </a:rPr>
              <a:t>UV spectrum </a:t>
            </a:r>
            <a:r>
              <a:rPr lang="en-US" b="1" dirty="0" smtClean="0">
                <a:latin typeface="Times New Roman" pitchFamily="18" charset="0"/>
                <a:cs typeface="Times New Roman" pitchFamily="18" charset="0"/>
              </a:rPr>
              <a:t>and </a:t>
            </a:r>
            <a:r>
              <a:rPr lang="en-US" b="1" dirty="0" smtClean="0">
                <a:solidFill>
                  <a:srgbClr val="0070C0"/>
                </a:solidFill>
                <a:latin typeface="Times New Roman" pitchFamily="18" charset="0"/>
                <a:cs typeface="Times New Roman" pitchFamily="18" charset="0"/>
              </a:rPr>
              <a:t>over the entire visible range. </a:t>
            </a:r>
            <a:r>
              <a:rPr lang="en-US" b="1" dirty="0" smtClean="0">
                <a:latin typeface="Times New Roman" pitchFamily="18" charset="0"/>
                <a:cs typeface="Times New Roman" pitchFamily="18" charset="0"/>
              </a:rPr>
              <a:t>This type of lamp has very low noise and low drift and typically has a useful life of </a:t>
            </a:r>
            <a:r>
              <a:rPr lang="en-US" b="1" dirty="0" smtClean="0">
                <a:solidFill>
                  <a:srgbClr val="0070C0"/>
                </a:solidFill>
                <a:latin typeface="Times New Roman" pitchFamily="18" charset="0"/>
                <a:cs typeface="Times New Roman" pitchFamily="18" charset="0"/>
              </a:rPr>
              <a:t>10,000 h. </a:t>
            </a:r>
            <a:r>
              <a:rPr lang="en-US" b="1" dirty="0" smtClean="0">
                <a:latin typeface="Times New Roman" pitchFamily="18" charset="0"/>
                <a:cs typeface="Times New Roman" pitchFamily="18" charset="0"/>
              </a:rPr>
              <a:t>Most spectrophotometers used to measure the UV-visible range contain both types of lamps. In such instruments, either a source selector is used to switch between the lamps as appropriate, or the light from the two sources is mixed to yield a single broadband source.</a:t>
            </a:r>
            <a:endParaRPr lang="fr-FR" b="1" dirty="0" smtClean="0">
              <a:latin typeface="Times New Roman" pitchFamily="18" charset="0"/>
              <a:cs typeface="Times New Roman" pitchFamily="18" charset="0"/>
            </a:endParaRPr>
          </a:p>
        </p:txBody>
      </p:sp>
      <p:sp>
        <p:nvSpPr>
          <p:cNvPr id="5" name="Rectangle 4"/>
          <p:cNvSpPr/>
          <p:nvPr/>
        </p:nvSpPr>
        <p:spPr>
          <a:xfrm>
            <a:off x="0" y="-24"/>
            <a:ext cx="3831049" cy="523220"/>
          </a:xfrm>
          <a:prstGeom prst="rect">
            <a:avLst/>
          </a:prstGeom>
        </p:spPr>
        <p:txBody>
          <a:bodyPr wrap="none">
            <a:spAutoFit/>
          </a:bodyPr>
          <a:lstStyle/>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6" name="AutoShape 2"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2500298" y="6211669"/>
            <a:ext cx="4000528"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Fig.8 Intensity </a:t>
            </a:r>
            <a:r>
              <a:rPr lang="en-US" b="1" dirty="0" smtClean="0">
                <a:latin typeface="Times New Roman" pitchFamily="18" charset="0"/>
                <a:cs typeface="Times New Roman" pitchFamily="18" charset="0"/>
              </a:rPr>
              <a:t>spectrum of the tungsten-halogen lamp</a:t>
            </a:r>
            <a:endParaRPr lang="fr-FR" b="1"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srcRect l="34041" t="33203" r="29722" b="19922"/>
          <a:stretch>
            <a:fillRect/>
          </a:stretch>
        </p:blipFill>
        <p:spPr bwMode="auto">
          <a:xfrm>
            <a:off x="2071670" y="3500438"/>
            <a:ext cx="4643470" cy="271464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46"/>
            <a:ext cx="9144000" cy="240065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An alternate light source is the xenon lamp (see </a:t>
            </a:r>
            <a:r>
              <a:rPr lang="en-US" sz="2000" b="1" dirty="0" smtClean="0">
                <a:latin typeface="Times New Roman" pitchFamily="18" charset="0"/>
                <a:cs typeface="Times New Roman" pitchFamily="18" charset="0"/>
              </a:rPr>
              <a:t>Fig.9), </a:t>
            </a:r>
            <a:r>
              <a:rPr lang="en-US" sz="2000" b="1" dirty="0" smtClean="0">
                <a:latin typeface="Times New Roman" pitchFamily="18" charset="0"/>
                <a:cs typeface="Times New Roman" pitchFamily="18" charset="0"/>
              </a:rPr>
              <a:t>which yields a good continuum over the entire UV and visible regions. However, because the noise from currently available xenon lamps is significantly worse than that from deuterium or tungsten lamps, xenon lamps are used only for applications such as diffuse reflectance measurements, in which high intensity is the primary concern.</a:t>
            </a:r>
            <a:endParaRPr lang="fr-FR" sz="2000" b="1" dirty="0">
              <a:latin typeface="Times New Roman" pitchFamily="18" charset="0"/>
              <a:cs typeface="Times New Roman" pitchFamily="18" charset="0"/>
            </a:endParaRPr>
          </a:p>
        </p:txBody>
      </p:sp>
      <p:sp>
        <p:nvSpPr>
          <p:cNvPr id="5" name="Rectangle 4"/>
          <p:cNvSpPr/>
          <p:nvPr/>
        </p:nvSpPr>
        <p:spPr>
          <a:xfrm>
            <a:off x="0" y="-24"/>
            <a:ext cx="3831049" cy="523220"/>
          </a:xfrm>
          <a:prstGeom prst="rect">
            <a:avLst/>
          </a:prstGeom>
        </p:spPr>
        <p:txBody>
          <a:bodyPr wrap="none">
            <a:spAutoFit/>
          </a:bodyPr>
          <a:lstStyle/>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0" y="500042"/>
            <a:ext cx="1494255"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Sources:</a:t>
            </a:r>
          </a:p>
        </p:txBody>
      </p:sp>
      <p:pic>
        <p:nvPicPr>
          <p:cNvPr id="29698" name="Picture 2"/>
          <p:cNvPicPr>
            <a:picLocks noChangeAspect="1" noChangeArrowheads="1"/>
          </p:cNvPicPr>
          <p:nvPr/>
        </p:nvPicPr>
        <p:blipFill>
          <a:blip r:embed="rId2"/>
          <a:srcRect l="34590" t="31250" r="29722" b="21875"/>
          <a:stretch>
            <a:fillRect/>
          </a:stretch>
        </p:blipFill>
        <p:spPr bwMode="auto">
          <a:xfrm>
            <a:off x="4000496" y="3428976"/>
            <a:ext cx="4643438" cy="3429024"/>
          </a:xfrm>
          <a:prstGeom prst="rect">
            <a:avLst/>
          </a:prstGeom>
          <a:noFill/>
          <a:ln w="9525">
            <a:noFill/>
            <a:miter lim="800000"/>
            <a:headEnd/>
            <a:tailEnd/>
          </a:ln>
          <a:effectLst/>
        </p:spPr>
      </p:pic>
      <p:sp>
        <p:nvSpPr>
          <p:cNvPr id="8" name="Rectangle 7"/>
          <p:cNvSpPr/>
          <p:nvPr/>
        </p:nvSpPr>
        <p:spPr>
          <a:xfrm>
            <a:off x="0" y="5143512"/>
            <a:ext cx="3714744" cy="707886"/>
          </a:xfrm>
          <a:prstGeom prst="rect">
            <a:avLst/>
          </a:prstGeom>
        </p:spPr>
        <p:txBody>
          <a:bodyPr wrap="square">
            <a:spAutoFit/>
          </a:bodyPr>
          <a:lstStyle/>
          <a:p>
            <a:pPr algn="ctr"/>
            <a:r>
              <a:rPr lang="en-US" sz="2000" b="1" dirty="0" smtClean="0">
                <a:latin typeface="Times New Roman" pitchFamily="18" charset="0"/>
                <a:cs typeface="Times New Roman" pitchFamily="18" charset="0"/>
              </a:rPr>
              <a:t>Fig.9 Intensity </a:t>
            </a:r>
            <a:r>
              <a:rPr lang="en-US" sz="2000" b="1" dirty="0" smtClean="0">
                <a:latin typeface="Times New Roman" pitchFamily="18" charset="0"/>
                <a:cs typeface="Times New Roman" pitchFamily="18" charset="0"/>
              </a:rPr>
              <a:t>spectrum of the xenon lamp</a:t>
            </a:r>
            <a:endParaRPr lang="fr-FR" sz="20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3785652"/>
          </a:xfrm>
          <a:prstGeom prst="rect">
            <a:avLst/>
          </a:prstGeom>
        </p:spPr>
        <p:txBody>
          <a:bodyPr wrap="square">
            <a:spAutoFit/>
          </a:bodyPr>
          <a:lstStyle/>
          <a:p>
            <a:pPr algn="just">
              <a:lnSpc>
                <a:spcPct val="200000"/>
              </a:lnSpc>
              <a:buFont typeface="Wingdings" pitchFamily="2" charset="2"/>
              <a:buChar char="v"/>
            </a:pPr>
            <a:r>
              <a:rPr lang="en-US" sz="2400" b="1" dirty="0" smtClean="0">
                <a:solidFill>
                  <a:srgbClr val="0070C0"/>
                </a:solidFill>
                <a:latin typeface="Times New Roman" pitchFamily="18" charset="0"/>
                <a:cs typeface="Times New Roman" pitchFamily="18" charset="0"/>
              </a:rPr>
              <a:t>Ultraviolet light </a:t>
            </a:r>
            <a:r>
              <a:rPr lang="en-US" sz="2400" b="1" dirty="0" smtClean="0">
                <a:latin typeface="Times New Roman" pitchFamily="18" charset="0"/>
                <a:cs typeface="Times New Roman" pitchFamily="18" charset="0"/>
              </a:rPr>
              <a:t>is generally derived from a </a:t>
            </a:r>
            <a:r>
              <a:rPr lang="en-US" sz="2400" b="1" dirty="0" smtClean="0">
                <a:solidFill>
                  <a:srgbClr val="0070C0"/>
                </a:solidFill>
                <a:latin typeface="Times New Roman" pitchFamily="18" charset="0"/>
                <a:cs typeface="Times New Roman" pitchFamily="18" charset="0"/>
              </a:rPr>
              <a:t>deuterium arc </a:t>
            </a:r>
            <a:r>
              <a:rPr lang="en-US" sz="2400" b="1" dirty="0" smtClean="0">
                <a:solidFill>
                  <a:srgbClr val="0070C0"/>
                </a:solidFill>
                <a:latin typeface="Times New Roman" pitchFamily="18" charset="0"/>
                <a:cs typeface="Times New Roman" pitchFamily="18" charset="0"/>
              </a:rPr>
              <a:t>that </a:t>
            </a:r>
            <a:r>
              <a:rPr lang="en-US" sz="2400" b="1" dirty="0" smtClean="0">
                <a:latin typeface="Times New Roman" pitchFamily="18" charset="0"/>
                <a:cs typeface="Times New Roman" pitchFamily="18" charset="0"/>
              </a:rPr>
              <a:t>provides emission of high intensity and adequate continuity </a:t>
            </a:r>
            <a:r>
              <a:rPr lang="en-US" sz="2400" b="1" dirty="0" smtClean="0">
                <a:latin typeface="Times New Roman" pitchFamily="18" charset="0"/>
                <a:cs typeface="Times New Roman" pitchFamily="18" charset="0"/>
              </a:rPr>
              <a:t> in </a:t>
            </a:r>
            <a:r>
              <a:rPr lang="en-US" sz="2400" b="1" dirty="0" smtClean="0">
                <a:latin typeface="Times New Roman" pitchFamily="18" charset="0"/>
                <a:cs typeface="Times New Roman" pitchFamily="18" charset="0"/>
              </a:rPr>
              <a:t>the 190–380 nm </a:t>
            </a:r>
            <a:r>
              <a:rPr lang="en-US" sz="2400" b="1" dirty="0" smtClean="0">
                <a:latin typeface="Times New Roman" pitchFamily="18" charset="0"/>
                <a:cs typeface="Times New Roman" pitchFamily="18" charset="0"/>
              </a:rPr>
              <a:t>range.</a:t>
            </a:r>
          </a:p>
          <a:p>
            <a:pPr algn="just">
              <a:lnSpc>
                <a:spcPct val="200000"/>
              </a:lnSpc>
              <a:buFont typeface="Wingdings" pitchFamily="2" charset="2"/>
              <a:buChar char="v"/>
            </a:pPr>
            <a:r>
              <a:rPr lang="en-US" sz="2400" b="1" dirty="0" smtClean="0">
                <a:solidFill>
                  <a:srgbClr val="0070C0"/>
                </a:solidFill>
                <a:latin typeface="Times New Roman" pitchFamily="18" charset="0"/>
                <a:cs typeface="Times New Roman" pitchFamily="18" charset="0"/>
              </a:rPr>
              <a:t>Visible light </a:t>
            </a:r>
            <a:r>
              <a:rPr lang="en-US" sz="2400" b="1" dirty="0" smtClean="0">
                <a:latin typeface="Times New Roman" pitchFamily="18" charset="0"/>
                <a:cs typeface="Times New Roman" pitchFamily="18" charset="0"/>
              </a:rPr>
              <a:t>is normally supplied by a </a:t>
            </a:r>
            <a:r>
              <a:rPr lang="en-US" sz="2400" b="1" dirty="0" smtClean="0">
                <a:solidFill>
                  <a:srgbClr val="0070C0"/>
                </a:solidFill>
                <a:latin typeface="Times New Roman" pitchFamily="18" charset="0"/>
                <a:cs typeface="Times New Roman" pitchFamily="18" charset="0"/>
              </a:rPr>
              <a:t>tungsten lamp</a:t>
            </a:r>
            <a:r>
              <a:rPr lang="en-US" sz="2400" b="1" dirty="0" smtClean="0">
                <a:latin typeface="Times New Roman" pitchFamily="18" charset="0"/>
                <a:cs typeface="Times New Roman" pitchFamily="18" charset="0"/>
              </a:rPr>
              <a:t> or, in </a:t>
            </a:r>
            <a:r>
              <a:rPr lang="en-US" sz="2400" b="1" dirty="0" smtClean="0">
                <a:latin typeface="Times New Roman" pitchFamily="18" charset="0"/>
                <a:cs typeface="Times New Roman" pitchFamily="18" charset="0"/>
              </a:rPr>
              <a:t> modern </a:t>
            </a:r>
            <a:r>
              <a:rPr lang="en-US" sz="2400" b="1" dirty="0" smtClean="0">
                <a:latin typeface="Times New Roman" pitchFamily="18" charset="0"/>
                <a:cs typeface="Times New Roman" pitchFamily="18" charset="0"/>
              </a:rPr>
              <a:t>systems, by a </a:t>
            </a:r>
            <a:r>
              <a:rPr lang="en-US" sz="2400" b="1" dirty="0" smtClean="0">
                <a:latin typeface="Times New Roman" pitchFamily="18" charset="0"/>
                <a:cs typeface="Times New Roman" pitchFamily="18" charset="0"/>
              </a:rPr>
              <a:t>tungsten-halogen.</a:t>
            </a:r>
            <a:endParaRPr lang="fr-FR" sz="2400" b="1" dirty="0">
              <a:latin typeface="Times New Roman" pitchFamily="18" charset="0"/>
              <a:cs typeface="Times New Roman" pitchFamily="18" charset="0"/>
            </a:endParaRPr>
          </a:p>
        </p:txBody>
      </p:sp>
      <p:sp>
        <p:nvSpPr>
          <p:cNvPr id="6" name="Rectangle 5"/>
          <p:cNvSpPr/>
          <p:nvPr/>
        </p:nvSpPr>
        <p:spPr>
          <a:xfrm>
            <a:off x="0" y="-24"/>
            <a:ext cx="2794739"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500042"/>
            <a:ext cx="1494255"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Sources: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5632311"/>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Dispersion devices cause different wavelengths of light to be dispersed at different angles. </a:t>
            </a:r>
            <a:r>
              <a:rPr lang="en-US" sz="2000" b="1" dirty="0" smtClean="0">
                <a:latin typeface="Times New Roman" pitchFamily="18" charset="0"/>
                <a:cs typeface="Times New Roman" pitchFamily="18" charset="0"/>
              </a:rPr>
              <a:t>When combined with an appropriate exit slit, these devices </a:t>
            </a:r>
            <a:r>
              <a:rPr lang="en-US" sz="2000" b="1" dirty="0" smtClean="0">
                <a:latin typeface="Times New Roman" pitchFamily="18" charset="0"/>
                <a:cs typeface="Times New Roman" pitchFamily="18" charset="0"/>
              </a:rPr>
              <a:t>can be used to select a particular wavelength (or, more </a:t>
            </a:r>
            <a:r>
              <a:rPr lang="en-US" sz="2000" b="1" dirty="0" smtClean="0">
                <a:latin typeface="Times New Roman" pitchFamily="18" charset="0"/>
                <a:cs typeface="Times New Roman" pitchFamily="18" charset="0"/>
              </a:rPr>
              <a:t>precisely, </a:t>
            </a:r>
            <a:r>
              <a:rPr lang="en-US" sz="2000" b="1" dirty="0" smtClean="0">
                <a:latin typeface="Times New Roman" pitchFamily="18" charset="0"/>
                <a:cs typeface="Times New Roman" pitchFamily="18" charset="0"/>
              </a:rPr>
              <a:t>a narrow waveband) of light from a continuous source. Two types of dispersion devices, prisms and holographic gratings, are commonly used in UV-visible spectrophotometers</a:t>
            </a:r>
            <a:r>
              <a:rPr lang="en-US" sz="2000" b="1" dirty="0" smtClean="0">
                <a:latin typeface="Times New Roman" pitchFamily="18" charset="0"/>
                <a:cs typeface="Times New Roman" pitchFamily="18" charset="0"/>
              </a:rPr>
              <a:t>.</a:t>
            </a:r>
          </a:p>
          <a:p>
            <a:pPr algn="just">
              <a:lnSpc>
                <a:spcPct val="200000"/>
              </a:lnSpc>
            </a:pPr>
            <a:r>
              <a:rPr lang="en-US" sz="2000" b="1" dirty="0" smtClean="0">
                <a:solidFill>
                  <a:srgbClr val="0070C0"/>
                </a:solidFill>
                <a:latin typeface="Times New Roman" pitchFamily="18" charset="0"/>
                <a:cs typeface="Times New Roman" pitchFamily="18" charset="0"/>
              </a:rPr>
              <a:t>A prism </a:t>
            </a:r>
            <a:r>
              <a:rPr lang="en-US" sz="2000" b="1" dirty="0" smtClean="0">
                <a:latin typeface="Times New Roman" pitchFamily="18" charset="0"/>
                <a:cs typeface="Times New Roman" pitchFamily="18" charset="0"/>
              </a:rPr>
              <a:t>generates a rainbow from sunlight. This same principle is used in spectrophotometers. Prisms are simple and inexpensive, but the resulting dispersion is angularly nonlinear (see </a:t>
            </a:r>
            <a:r>
              <a:rPr lang="en-US" sz="2000" b="1" dirty="0" smtClean="0">
                <a:latin typeface="Times New Roman" pitchFamily="18" charset="0"/>
                <a:cs typeface="Times New Roman" pitchFamily="18" charset="0"/>
              </a:rPr>
              <a:t>Fig.10 a). </a:t>
            </a:r>
            <a:r>
              <a:rPr lang="en-US" sz="2000" b="1" dirty="0" smtClean="0">
                <a:latin typeface="Times New Roman" pitchFamily="18" charset="0"/>
                <a:cs typeface="Times New Roman" pitchFamily="18" charset="0"/>
              </a:rPr>
              <a:t>Moreover, the angle of dispersion is temperature sensitive.</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500042"/>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29100" t="31250" r="48938" b="9179"/>
          <a:stretch>
            <a:fillRect/>
          </a:stretch>
        </p:blipFill>
        <p:spPr bwMode="auto">
          <a:xfrm>
            <a:off x="2214546" y="928670"/>
            <a:ext cx="4028635" cy="5429312"/>
          </a:xfrm>
          <a:prstGeom prst="rect">
            <a:avLst/>
          </a:prstGeom>
          <a:noFill/>
          <a:ln w="9525">
            <a:noFill/>
            <a:miter lim="800000"/>
            <a:headEnd/>
            <a:tailEnd/>
          </a:ln>
          <a:effectLst/>
        </p:spPr>
      </p:pic>
      <p:sp>
        <p:nvSpPr>
          <p:cNvPr id="5" name="Rectangle 4"/>
          <p:cNvSpPr/>
          <p:nvPr/>
        </p:nvSpPr>
        <p:spPr>
          <a:xfrm>
            <a:off x="2857488" y="6396335"/>
            <a:ext cx="3474669" cy="461665"/>
          </a:xfrm>
          <a:prstGeom prst="rect">
            <a:avLst/>
          </a:prstGeom>
        </p:spPr>
        <p:txBody>
          <a:bodyPr wrap="none">
            <a:spAutoFit/>
          </a:bodyPr>
          <a:lstStyle/>
          <a:p>
            <a:r>
              <a:rPr lang="fr-FR" sz="2400" b="1" dirty="0" smtClean="0">
                <a:latin typeface="Times New Roman" pitchFamily="18" charset="0"/>
                <a:cs typeface="Times New Roman" pitchFamily="18" charset="0"/>
              </a:rPr>
              <a:t>Fig.11 Dispersion </a:t>
            </a:r>
            <a:r>
              <a:rPr lang="fr-FR" sz="2400" b="1" dirty="0" err="1" smtClean="0">
                <a:latin typeface="Times New Roman" pitchFamily="18" charset="0"/>
                <a:cs typeface="Times New Roman" pitchFamily="18" charset="0"/>
              </a:rPr>
              <a:t>devices</a:t>
            </a:r>
            <a:endParaRPr lang="fr-FR" sz="2400" b="1" dirty="0">
              <a:latin typeface="Times New Roman" pitchFamily="18" charset="0"/>
              <a:cs typeface="Times New Roman" pitchFamily="18" charset="0"/>
            </a:endParaRPr>
          </a:p>
        </p:txBody>
      </p:sp>
      <p:sp>
        <p:nvSpPr>
          <p:cNvPr id="6" name="Rectangle 5"/>
          <p:cNvSpPr/>
          <p:nvPr/>
        </p:nvSpPr>
        <p:spPr>
          <a:xfrm>
            <a:off x="0" y="285728"/>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
        <p:nvSpPr>
          <p:cNvPr id="7" name="Rectangle 6"/>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6186309"/>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For these reasons, most modern spectrophotometers contain </a:t>
            </a:r>
            <a:r>
              <a:rPr lang="en-US" b="1" dirty="0" smtClean="0">
                <a:solidFill>
                  <a:srgbClr val="0070C0"/>
                </a:solidFill>
                <a:latin typeface="Times New Roman" pitchFamily="18" charset="0"/>
                <a:cs typeface="Times New Roman" pitchFamily="18" charset="0"/>
              </a:rPr>
              <a:t>holographic gratings </a:t>
            </a:r>
            <a:r>
              <a:rPr lang="en-US" b="1" dirty="0" smtClean="0">
                <a:latin typeface="Times New Roman" pitchFamily="18" charset="0"/>
                <a:cs typeface="Times New Roman" pitchFamily="18" charset="0"/>
              </a:rPr>
              <a:t>instead of </a:t>
            </a:r>
            <a:r>
              <a:rPr lang="en-US" b="1" dirty="0" smtClean="0">
                <a:solidFill>
                  <a:srgbClr val="0070C0"/>
                </a:solidFill>
                <a:latin typeface="Times New Roman" pitchFamily="18" charset="0"/>
                <a:cs typeface="Times New Roman" pitchFamily="18" charset="0"/>
              </a:rPr>
              <a:t>prisms</a:t>
            </a:r>
            <a:r>
              <a:rPr lang="en-US" b="1" dirty="0" smtClean="0">
                <a:latin typeface="Times New Roman" pitchFamily="18" charset="0"/>
                <a:cs typeface="Times New Roman" pitchFamily="18" charset="0"/>
              </a:rPr>
              <a:t>. These devices are made from glass blanks, onto which very narrow grooves are ruled. Traditionally, this task was done mechanically, but modern production methods use a holographic optical process. The dimensions of the grooves are of the same order as the </a:t>
            </a:r>
            <a:r>
              <a:rPr lang="en-US" b="1" dirty="0" smtClean="0">
                <a:latin typeface="Times New Roman" pitchFamily="18" charset="0"/>
                <a:cs typeface="Times New Roman" pitchFamily="18" charset="0"/>
              </a:rPr>
              <a:t>wavelength of light to be dispersed. Finally, an </a:t>
            </a:r>
            <a:r>
              <a:rPr lang="en-US" b="1" dirty="0" smtClean="0">
                <a:latin typeface="Times New Roman" pitchFamily="18" charset="0"/>
                <a:cs typeface="Times New Roman" pitchFamily="18" charset="0"/>
              </a:rPr>
              <a:t>aluminum coating is applied to </a:t>
            </a:r>
            <a:r>
              <a:rPr lang="en-US" b="1" dirty="0" smtClean="0">
                <a:latin typeface="Times New Roman" pitchFamily="18" charset="0"/>
                <a:cs typeface="Times New Roman" pitchFamily="18" charset="0"/>
              </a:rPr>
              <a:t>create </a:t>
            </a:r>
            <a:r>
              <a:rPr lang="en-US" b="1" dirty="0" smtClean="0">
                <a:latin typeface="Times New Roman" pitchFamily="18" charset="0"/>
                <a:cs typeface="Times New Roman" pitchFamily="18" charset="0"/>
              </a:rPr>
              <a:t>a reflecting source. Light falling on </a:t>
            </a:r>
            <a:r>
              <a:rPr lang="en-US" b="1"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grating is reflected at different angles, depending on the wavelength. Holographic gratings yield a linear angular dispersion with wavelength and are temperature insensitive. However, they reflect light in different orders, which overlap (see </a:t>
            </a:r>
            <a:r>
              <a:rPr lang="en-US" b="1" dirty="0" smtClean="0">
                <a:latin typeface="Times New Roman" pitchFamily="18" charset="0"/>
                <a:cs typeface="Times New Roman" pitchFamily="18" charset="0"/>
              </a:rPr>
              <a:t>Fig.10b). </a:t>
            </a:r>
            <a:r>
              <a:rPr lang="en-US" b="1" dirty="0" smtClean="0">
                <a:latin typeface="Times New Roman" pitchFamily="18" charset="0"/>
                <a:cs typeface="Times New Roman" pitchFamily="18" charset="0"/>
              </a:rPr>
              <a:t>As a result, filters must be used to ensure that only the light from the desired reflection order reaches the detector. A concave grating disperses and focuses light simultaneously.</a:t>
            </a:r>
            <a:endParaRPr lang="fr-FR"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analyse et controle des medicaments 2019\cours enligne analyse et controle des medicaments\Fotolia_94772650_S.jpg_pa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1928802"/>
            <a:ext cx="9144000" cy="2600199"/>
          </a:xfrm>
          <a:prstGeom prst="rect">
            <a:avLst/>
          </a:prstGeom>
        </p:spPr>
        <p:txBody>
          <a:bodyPr wrap="square">
            <a:spAutoFit/>
          </a:bodyPr>
          <a:lstStyle/>
          <a:p>
            <a:pPr algn="ctr">
              <a:lnSpc>
                <a:spcPct val="150000"/>
              </a:lnSpc>
            </a:pPr>
            <a:r>
              <a:rPr lang="en-US" sz="2800" b="1" dirty="0" smtClean="0">
                <a:solidFill>
                  <a:srgbClr val="FF0000"/>
                </a:solidFill>
                <a:latin typeface="Times New Roman" pitchFamily="18" charset="0"/>
                <a:cs typeface="Times New Roman" pitchFamily="18" charset="0"/>
              </a:rPr>
              <a:t>Objective</a:t>
            </a:r>
            <a:r>
              <a:rPr lang="en-US" sz="2800" b="1" dirty="0" smtClean="0">
                <a:solidFill>
                  <a:srgbClr val="FF0000"/>
                </a:solidFill>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gn="ctr">
              <a:lnSpc>
                <a:spcPct val="150000"/>
              </a:lnSpc>
            </a:pPr>
            <a:r>
              <a:rPr lang="en-US"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to learn the theoretical and practical foundations of  ultraviolet and visible spectroscopy; assess the quality of medicine using UV/visible spectroscopy. </a:t>
            </a:r>
            <a:endParaRPr lang="fr-FR" sz="2800" b="1" dirty="0">
              <a:latin typeface="Times New Roman" pitchFamily="18" charset="0"/>
              <a:cs typeface="Times New Roman" pitchFamily="18" charset="0"/>
            </a:endParaRPr>
          </a:p>
        </p:txBody>
      </p:sp>
      <p:sp>
        <p:nvSpPr>
          <p:cNvPr id="7" name="Rectangle 6"/>
          <p:cNvSpPr/>
          <p:nvPr/>
        </p:nvSpPr>
        <p:spPr>
          <a:xfrm>
            <a:off x="1428728" y="0"/>
            <a:ext cx="6215106" cy="954107"/>
          </a:xfrm>
          <a:prstGeom prst="rect">
            <a:avLst/>
          </a:prstGeom>
        </p:spPr>
        <p:txBody>
          <a:bodyPr wrap="square">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Ultraviolet (UV) and visible spectrophotometry </a:t>
            </a:r>
            <a:endParaRPr lang="fr-F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36"/>
            <a:ext cx="9144000" cy="2223942"/>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monochromator</a:t>
            </a:r>
            <a:r>
              <a:rPr lang="en-US" b="1" dirty="0" smtClean="0">
                <a:latin typeface="Times New Roman" pitchFamily="18" charset="0"/>
                <a:cs typeface="Times New Roman" pitchFamily="18" charset="0"/>
              </a:rPr>
              <a:t> consists of an entrance slit, a dispersion device, and an exit slit. Ideally, the output from a </a:t>
            </a:r>
            <a:r>
              <a:rPr lang="en-US" b="1" dirty="0" err="1" smtClean="0">
                <a:latin typeface="Times New Roman" pitchFamily="18" charset="0"/>
                <a:cs typeface="Times New Roman" pitchFamily="18" charset="0"/>
              </a:rPr>
              <a:t>monochromator</a:t>
            </a:r>
            <a:r>
              <a:rPr lang="en-US" b="1" dirty="0" smtClean="0">
                <a:latin typeface="Times New Roman" pitchFamily="18" charset="0"/>
                <a:cs typeface="Times New Roman" pitchFamily="18" charset="0"/>
              </a:rPr>
              <a:t> is monochromatic light. In practice, however, the output is always a band, optimally symmetrical in shape. The width of the band at half its height is the instrumental bandwidth (IBW).</a:t>
            </a:r>
            <a:endParaRPr lang="fr-FR"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3170099"/>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Cuvettes are typically made of glass or UV grade silica (according to the wavelength range of interest</a:t>
            </a:r>
            <a:r>
              <a:rPr lang="en-US" sz="2000" b="1" dirty="0" smtClean="0">
                <a:latin typeface="Times New Roman" pitchFamily="18" charset="0"/>
                <a:cs typeface="Times New Roman" pitchFamily="18" charset="0"/>
              </a:rPr>
              <a:t>).</a:t>
            </a:r>
          </a:p>
          <a:p>
            <a:pPr algn="just">
              <a:lnSpc>
                <a:spcPct val="200000"/>
              </a:lnSpc>
            </a:pPr>
            <a:r>
              <a:rPr lang="en-US" sz="2000" b="1" dirty="0" smtClean="0">
                <a:latin typeface="Times New Roman" pitchFamily="18" charset="0"/>
                <a:cs typeface="Times New Roman" pitchFamily="18" charset="0"/>
              </a:rPr>
              <a:t>The holder that locates the cuvette in the light beam must </a:t>
            </a:r>
            <a:r>
              <a:rPr lang="en-US" sz="2000" b="1" dirty="0" smtClean="0">
                <a:latin typeface="Times New Roman" pitchFamily="18" charset="0"/>
                <a:cs typeface="Times New Roman" pitchFamily="18" charset="0"/>
              </a:rPr>
              <a:t> ensure </a:t>
            </a:r>
            <a:r>
              <a:rPr lang="en-US" sz="2000" b="1" dirty="0" smtClean="0">
                <a:latin typeface="Times New Roman" pitchFamily="18" charset="0"/>
                <a:cs typeface="Times New Roman" pitchFamily="18" charset="0"/>
              </a:rPr>
              <a:t>precise and reproducible location with respect to the </a:t>
            </a:r>
            <a:r>
              <a:rPr lang="en-US" sz="2000" b="1" dirty="0" smtClean="0">
                <a:latin typeface="Times New Roman" pitchFamily="18" charset="0"/>
                <a:cs typeface="Times New Roman" pitchFamily="18" charset="0"/>
              </a:rPr>
              <a:t>beam.</a:t>
            </a:r>
          </a:p>
          <a:p>
            <a:pPr algn="just">
              <a:lnSpc>
                <a:spcPct val="200000"/>
              </a:lnSpc>
            </a:pPr>
            <a:r>
              <a:rPr lang="en-US" sz="2000" b="1" dirty="0" smtClean="0">
                <a:latin typeface="Times New Roman" pitchFamily="18" charset="0"/>
                <a:cs typeface="Times New Roman" pitchFamily="18" charset="0"/>
              </a:rPr>
              <a:t>The most commonly used </a:t>
            </a:r>
            <a:r>
              <a:rPr lang="en-US" sz="2000" b="1" dirty="0" smtClean="0">
                <a:latin typeface="Times New Roman" pitchFamily="18" charset="0"/>
                <a:cs typeface="Times New Roman" pitchFamily="18" charset="0"/>
              </a:rPr>
              <a:t>cuvette has </a:t>
            </a:r>
            <a:r>
              <a:rPr lang="en-US" sz="2000" b="1" dirty="0" smtClean="0">
                <a:latin typeface="Times New Roman" pitchFamily="18" charset="0"/>
                <a:cs typeface="Times New Roman" pitchFamily="18" charset="0"/>
              </a:rPr>
              <a:t>a light </a:t>
            </a:r>
            <a:r>
              <a:rPr lang="en-US" sz="2000" b="1" dirty="0" smtClean="0">
                <a:latin typeface="Times New Roman" pitchFamily="18" charset="0"/>
                <a:cs typeface="Times New Roman" pitchFamily="18" charset="0"/>
              </a:rPr>
              <a:t>path length </a:t>
            </a:r>
            <a:r>
              <a:rPr lang="en-US" sz="2000" b="1" dirty="0" smtClean="0">
                <a:latin typeface="Times New Roman" pitchFamily="18" charset="0"/>
                <a:cs typeface="Times New Roman" pitchFamily="18" charset="0"/>
              </a:rPr>
              <a:t>of </a:t>
            </a:r>
            <a:r>
              <a:rPr lang="en-US" sz="2000" b="1" dirty="0" smtClean="0">
                <a:latin typeface="Times New Roman" pitchFamily="18" charset="0"/>
                <a:cs typeface="Times New Roman" pitchFamily="18" charset="0"/>
              </a:rPr>
              <a:t>10 mm,</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2861681"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Sample </a:t>
            </a:r>
            <a:r>
              <a:rPr lang="fr-FR" sz="2800" b="1" dirty="0" err="1" smtClean="0">
                <a:solidFill>
                  <a:srgbClr val="FF0000"/>
                </a:solidFill>
                <a:latin typeface="Times New Roman" pitchFamily="18" charset="0"/>
                <a:cs typeface="Times New Roman" pitchFamily="18" charset="0"/>
              </a:rPr>
              <a:t>handling</a:t>
            </a:r>
            <a:endParaRPr lang="fr-FR" sz="2800" b="1" dirty="0" smtClean="0">
              <a:solidFill>
                <a:srgbClr val="FF0000"/>
              </a:solidFill>
              <a:latin typeface="Times New Roman" pitchFamily="18" charset="0"/>
              <a:cs typeface="Times New Roman" pitchFamily="18" charset="0"/>
            </a:endParaRPr>
          </a:p>
        </p:txBody>
      </p:sp>
      <p:sp>
        <p:nvSpPr>
          <p:cNvPr id="31746" name="AutoShape 2" descr="Chem_img1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7" name="Picture 3" descr="D:\analyse et controle des medicaments 2019\cours enligne analyse et controle des medicaments\analysis and control of drugs courses\Chem_img107.jpg"/>
          <p:cNvPicPr>
            <a:picLocks noChangeAspect="1" noChangeArrowheads="1"/>
          </p:cNvPicPr>
          <p:nvPr/>
        </p:nvPicPr>
        <p:blipFill>
          <a:blip r:embed="rId2"/>
          <a:srcRect/>
          <a:stretch>
            <a:fillRect/>
          </a:stretch>
        </p:blipFill>
        <p:spPr bwMode="auto">
          <a:xfrm>
            <a:off x="1714480" y="3929066"/>
            <a:ext cx="5476875" cy="2305050"/>
          </a:xfrm>
          <a:prstGeom prst="rect">
            <a:avLst/>
          </a:prstGeom>
          <a:noFill/>
        </p:spPr>
      </p:pic>
      <p:sp>
        <p:nvSpPr>
          <p:cNvPr id="8" name="Rectangle 7"/>
          <p:cNvSpPr/>
          <p:nvPr/>
        </p:nvSpPr>
        <p:spPr>
          <a:xfrm>
            <a:off x="3214678" y="6286520"/>
            <a:ext cx="2732095" cy="400110"/>
          </a:xfrm>
          <a:prstGeom prst="rect">
            <a:avLst/>
          </a:prstGeom>
        </p:spPr>
        <p:txBody>
          <a:bodyPr wrap="none">
            <a:spAutoFit/>
          </a:bodyPr>
          <a:lstStyle/>
          <a:p>
            <a:r>
              <a:rPr lang="fr-FR" sz="2000" b="1" dirty="0" smtClean="0">
                <a:latin typeface="Times New Roman" pitchFamily="18" charset="0"/>
                <a:cs typeface="Times New Roman" pitchFamily="18" charset="0"/>
              </a:rPr>
              <a:t>Fig.11 </a:t>
            </a:r>
            <a:r>
              <a:rPr lang="fr-FR" sz="2000" b="1" dirty="0" smtClean="0">
                <a:latin typeface="Times New Roman" pitchFamily="18" charset="0"/>
                <a:cs typeface="Times New Roman" pitchFamily="18" charset="0"/>
              </a:rPr>
              <a:t>S</a:t>
            </a:r>
            <a:r>
              <a:rPr lang="fr-FR" sz="2000" b="1" dirty="0" smtClean="0">
                <a:latin typeface="Times New Roman" pitchFamily="18" charset="0"/>
                <a:cs typeface="Times New Roman" pitchFamily="18" charset="0"/>
              </a:rPr>
              <a:t>ample </a:t>
            </a:r>
            <a:r>
              <a:rPr lang="fr-FR" sz="2000" b="1" dirty="0" smtClean="0">
                <a:latin typeface="Times New Roman" pitchFamily="18" charset="0"/>
                <a:cs typeface="Times New Roman" pitchFamily="18" charset="0"/>
              </a:rPr>
              <a:t>cuvettes </a:t>
            </a:r>
            <a:endParaRPr lang="fr-FR" sz="20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2460738"/>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A detector converts a light signal into an electrical signal. Ideally, it should give a linear response over a wide range with low noise and high sensitivity. Spectrophotometers normally contain either a photomultiplier tube detector or a photodiode detector.</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1638590"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Detectors</a:t>
            </a:r>
          </a:p>
        </p:txBody>
      </p:sp>
      <p:sp>
        <p:nvSpPr>
          <p:cNvPr id="31746" name="AutoShape 2" descr="Chem_img1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3170099"/>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The primary function of a spectrophotometer ends with the provision of a signal (normally an </a:t>
            </a:r>
            <a:r>
              <a:rPr lang="en-US" sz="2000" b="1" dirty="0" smtClean="0">
                <a:latin typeface="Times New Roman" pitchFamily="18" charset="0"/>
                <a:cs typeface="Times New Roman" pitchFamily="18" charset="0"/>
              </a:rPr>
              <a:t>electrical </a:t>
            </a:r>
            <a:r>
              <a:rPr lang="en-US" sz="2000" b="1" dirty="0" smtClean="0">
                <a:latin typeface="Times New Roman" pitchFamily="18" charset="0"/>
                <a:cs typeface="Times New Roman" pitchFamily="18" charset="0"/>
              </a:rPr>
              <a:t>voltage) that is proportional to the absorption by a </a:t>
            </a:r>
            <a:r>
              <a:rPr lang="en-US" sz="2000" b="1" dirty="0" smtClean="0">
                <a:latin typeface="Times New Roman" pitchFamily="18" charset="0"/>
                <a:cs typeface="Times New Roman" pitchFamily="18" charset="0"/>
              </a:rPr>
              <a:t> sample </a:t>
            </a:r>
            <a:r>
              <a:rPr lang="en-US" sz="2000" b="1" dirty="0" smtClean="0">
                <a:latin typeface="Times New Roman" pitchFamily="18" charset="0"/>
                <a:cs typeface="Times New Roman" pitchFamily="18" charset="0"/>
              </a:rPr>
              <a:t>at a given wavelength. The signal handling and measuring systems can be as simple as an amplifier and a meter or as </a:t>
            </a:r>
            <a:r>
              <a:rPr lang="en-US" sz="2000" b="1" dirty="0" smtClean="0">
                <a:latin typeface="Times New Roman" pitchFamily="18" charset="0"/>
                <a:cs typeface="Times New Roman" pitchFamily="18" charset="0"/>
              </a:rPr>
              <a:t>elaborate </a:t>
            </a:r>
            <a:r>
              <a:rPr lang="en-US" sz="2000" b="1" dirty="0" smtClean="0">
                <a:latin typeface="Times New Roman" pitchFamily="18" charset="0"/>
                <a:cs typeface="Times New Roman" pitchFamily="18" charset="0"/>
              </a:rPr>
              <a:t>as a personal </a:t>
            </a:r>
            <a:r>
              <a:rPr lang="en-US" sz="2000" b="1" dirty="0" smtClean="0">
                <a:latin typeface="Times New Roman" pitchFamily="18" charset="0"/>
                <a:cs typeface="Times New Roman" pitchFamily="18" charset="0"/>
              </a:rPr>
              <a:t>computer and </a:t>
            </a:r>
            <a:r>
              <a:rPr lang="en-US" sz="2000" b="1" dirty="0" smtClean="0">
                <a:latin typeface="Times New Roman" pitchFamily="18" charset="0"/>
                <a:cs typeface="Times New Roman" pitchFamily="18" charset="0"/>
              </a:rPr>
              <a:t>printer, depending on the </a:t>
            </a:r>
            <a:r>
              <a:rPr lang="en-US" sz="2000" b="1" dirty="0" smtClean="0">
                <a:latin typeface="Times New Roman" pitchFamily="18" charset="0"/>
                <a:cs typeface="Times New Roman" pitchFamily="18" charset="0"/>
              </a:rPr>
              <a:t>application</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3345788" cy="661207"/>
          </a:xfrm>
          <a:prstGeom prst="rect">
            <a:avLst/>
          </a:prstGeom>
        </p:spPr>
        <p:txBody>
          <a:bodyPr wrap="none">
            <a:spAutoFit/>
          </a:bodyPr>
          <a:lstStyle/>
          <a:p>
            <a:pPr algn="just">
              <a:lnSpc>
                <a:spcPct val="150000"/>
              </a:lnSpc>
            </a:pPr>
            <a:r>
              <a:rPr lang="fr-FR" sz="2800" b="1" dirty="0" err="1" smtClean="0">
                <a:solidFill>
                  <a:srgbClr val="FF0000"/>
                </a:solidFill>
                <a:latin typeface="Times New Roman" pitchFamily="18" charset="0"/>
                <a:cs typeface="Times New Roman" pitchFamily="18" charset="0"/>
              </a:rPr>
              <a:t>Measuring</a:t>
            </a:r>
            <a:r>
              <a:rPr lang="fr-FR" sz="2800" b="1" dirty="0" smtClean="0">
                <a:solidFill>
                  <a:srgbClr val="FF0000"/>
                </a:solidFill>
                <a:latin typeface="Times New Roman" pitchFamily="18" charset="0"/>
                <a:cs typeface="Times New Roman" pitchFamily="18" charset="0"/>
              </a:rPr>
              <a:t> Systems. </a:t>
            </a:r>
          </a:p>
        </p:txBody>
      </p:sp>
      <p:sp>
        <p:nvSpPr>
          <p:cNvPr id="31746" name="AutoShape 2" descr="Chem_img1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5632311"/>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spectrophotometer has well been called the workhorse  of the modern laboratory. In particular, ultraviolet and visible spectrophotometry is the method of choice in most laboratories concerned with the identification and measurement of organic and inorganic compounds in a wide range of products, including, pharmaceuticals. In every branch of molecular biology, medicine and the life sciences, the spectrophotometer is an essential aid to both research and routine control. </a:t>
            </a:r>
          </a:p>
          <a:p>
            <a:pPr algn="just">
              <a:lnSpc>
                <a:spcPct val="150000"/>
              </a:lnSpc>
            </a:pPr>
            <a:r>
              <a:rPr lang="en-US" sz="2000" b="1" dirty="0" smtClean="0">
                <a:latin typeface="Times New Roman" pitchFamily="18" charset="0"/>
                <a:cs typeface="Times New Roman" pitchFamily="18" charset="0"/>
              </a:rPr>
              <a:t>Modern spectrophotometers are quick, accurate and reliable and make only small demands on the time and skills of the operator. However, the user who wants to </a:t>
            </a:r>
            <a:r>
              <a:rPr lang="en-US" sz="2000" b="1" dirty="0" err="1" smtClean="0">
                <a:latin typeface="Times New Roman" pitchFamily="18" charset="0"/>
                <a:cs typeface="Times New Roman" pitchFamily="18" charset="0"/>
              </a:rPr>
              <a:t>optimise</a:t>
            </a:r>
            <a:r>
              <a:rPr lang="en-US" sz="2000" b="1" dirty="0" smtClean="0">
                <a:latin typeface="Times New Roman" pitchFamily="18" charset="0"/>
                <a:cs typeface="Times New Roman" pitchFamily="18" charset="0"/>
              </a:rPr>
              <a:t> the functions of his instrument and to be able to monitor its performance in critical areas will need to understand the elementary physics of the absorption process as well as the basic elements of spectrophotometer design.</a:t>
            </a:r>
            <a:endParaRPr lang="fr-FR" sz="2000" b="1" dirty="0">
              <a:latin typeface="Times New Roman" pitchFamily="18" charset="0"/>
              <a:cs typeface="Times New Roman" pitchFamily="18" charset="0"/>
            </a:endParaRPr>
          </a:p>
        </p:txBody>
      </p:sp>
      <p:sp>
        <p:nvSpPr>
          <p:cNvPr id="5" name="Rectangle 4"/>
          <p:cNvSpPr/>
          <p:nvPr/>
        </p:nvSpPr>
        <p:spPr>
          <a:xfrm>
            <a:off x="0" y="285728"/>
            <a:ext cx="2410212"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Introduction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5059398"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electromagnetic</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spectrum</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4"/>
          <p:cNvSpPr/>
          <p:nvPr/>
        </p:nvSpPr>
        <p:spPr>
          <a:xfrm>
            <a:off x="0" y="500042"/>
            <a:ext cx="9144000" cy="6154057"/>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Man lives in an environment that is permanently exposed to naturally occurring electromagnetic radiation, some of which he detects with his own senses. Radiant heat from the sun is </a:t>
            </a:r>
            <a:r>
              <a:rPr lang="en-US" sz="2000" b="1" dirty="0" err="1" smtClean="0">
                <a:latin typeface="Times New Roman" pitchFamily="18" charset="0"/>
                <a:cs typeface="Times New Roman" pitchFamily="18" charset="0"/>
              </a:rPr>
              <a:t>recognised</a:t>
            </a:r>
            <a:r>
              <a:rPr lang="en-US" sz="2000" b="1" dirty="0" smtClean="0">
                <a:latin typeface="Times New Roman" pitchFamily="18" charset="0"/>
                <a:cs typeface="Times New Roman" pitchFamily="18" charset="0"/>
              </a:rPr>
              <a:t> by the body as warmth while the eye responds to light to give the power of sight. But the visible spectrum, that part of the whole spread of wavelength to which the human eye is sensitive, is a very small part of the total range. </a:t>
            </a:r>
          </a:p>
          <a:p>
            <a:pPr algn="just">
              <a:lnSpc>
                <a:spcPct val="200000"/>
              </a:lnSpc>
            </a:pPr>
            <a:r>
              <a:rPr lang="en-US" sz="2000" b="1" dirty="0" smtClean="0">
                <a:latin typeface="Times New Roman" pitchFamily="18" charset="0"/>
                <a:cs typeface="Times New Roman" pitchFamily="18" charset="0"/>
              </a:rPr>
              <a:t>The familiar rainbow colors extend in one direction beyond red through infrared to microwaves and radio waves (increasing wavelength) and in the other direction past violet to ultraviolet and then, with progressively diminishing wavelength, via X-rays and gamma rays to cosmic rays (Fig.1).</a:t>
            </a:r>
            <a:endParaRPr lang="fr-FR" sz="20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1962" t="19531" r="20388" b="18945"/>
          <a:stretch>
            <a:fillRect/>
          </a:stretch>
        </p:blipFill>
        <p:spPr bwMode="auto">
          <a:xfrm>
            <a:off x="0" y="0"/>
            <a:ext cx="9144000" cy="5715016"/>
          </a:xfrm>
          <a:prstGeom prst="rect">
            <a:avLst/>
          </a:prstGeom>
          <a:noFill/>
          <a:ln w="9525">
            <a:noFill/>
            <a:miter lim="800000"/>
            <a:headEnd/>
            <a:tailEnd/>
          </a:ln>
          <a:effectLst/>
        </p:spPr>
      </p:pic>
      <p:sp>
        <p:nvSpPr>
          <p:cNvPr id="5" name="Rectangle 4"/>
          <p:cNvSpPr/>
          <p:nvPr/>
        </p:nvSpPr>
        <p:spPr>
          <a:xfrm>
            <a:off x="3143240" y="5857892"/>
            <a:ext cx="4102790" cy="400110"/>
          </a:xfrm>
          <a:prstGeom prst="rect">
            <a:avLst/>
          </a:prstGeom>
        </p:spPr>
        <p:txBody>
          <a:bodyPr wrap="none">
            <a:spAutoFit/>
          </a:bodyPr>
          <a:lstStyle/>
          <a:p>
            <a:r>
              <a:rPr lang="fr-FR" sz="2000" b="1" dirty="0" smtClean="0">
                <a:latin typeface="Times New Roman" pitchFamily="18" charset="0"/>
                <a:cs typeface="Times New Roman" pitchFamily="18" charset="0"/>
              </a:rPr>
              <a:t>Fig.1 The </a:t>
            </a:r>
            <a:r>
              <a:rPr lang="fr-FR" sz="2000" b="1" dirty="0" err="1" smtClean="0">
                <a:latin typeface="Times New Roman" pitchFamily="18" charset="0"/>
                <a:cs typeface="Times New Roman" pitchFamily="18" charset="0"/>
              </a:rPr>
              <a:t>electromagnetic</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spectrum</a:t>
            </a:r>
            <a:endParaRPr lang="fr-FR" sz="2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5170646"/>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All electromagnetic radiation travels at a fixed speed of 3 × 10^10 cm per sec which is the speed of light, c, in a vacuum. The distance between two peaks along the line of travel is the wavelength, λ, and the number of peaks passing a point in unit time is the frequency, ν, usually expressed in cycles per second (hertz) (Fig.2). </a:t>
            </a:r>
          </a:p>
          <a:p>
            <a:pPr algn="just">
              <a:lnSpc>
                <a:spcPct val="150000"/>
              </a:lnSpc>
            </a:pPr>
            <a:r>
              <a:rPr lang="en-US" sz="2000" b="1" dirty="0" smtClean="0">
                <a:latin typeface="Times New Roman" pitchFamily="18" charset="0"/>
                <a:cs typeface="Times New Roman" pitchFamily="18" charset="0"/>
              </a:rPr>
              <a:t>The arithmetic relationship of these three quantities is expressed by: </a:t>
            </a:r>
            <a:r>
              <a:rPr lang="en-US" sz="2000" b="1" dirty="0" smtClean="0">
                <a:solidFill>
                  <a:srgbClr val="FF0000"/>
                </a:solidFill>
                <a:latin typeface="Times New Roman" pitchFamily="18" charset="0"/>
                <a:cs typeface="Times New Roman" pitchFamily="18" charset="0"/>
              </a:rPr>
              <a:t>c = λ· ν.</a:t>
            </a:r>
          </a:p>
          <a:p>
            <a:pPr>
              <a:lnSpc>
                <a:spcPct val="150000"/>
              </a:lnSpc>
            </a:pPr>
            <a:r>
              <a:rPr lang="en-US" sz="2000" b="1" dirty="0" smtClean="0">
                <a:latin typeface="Times New Roman" pitchFamily="18" charset="0"/>
                <a:cs typeface="Times New Roman" pitchFamily="18" charset="0"/>
              </a:rPr>
              <a:t>The laws of quantum mechanics may be applied to photons to show that:  </a:t>
            </a:r>
            <a:r>
              <a:rPr lang="en-US" sz="2000" b="1" dirty="0" smtClean="0">
                <a:solidFill>
                  <a:srgbClr val="FF0000"/>
                </a:solidFill>
                <a:latin typeface="Times New Roman" pitchFamily="18" charset="0"/>
                <a:cs typeface="Times New Roman" pitchFamily="18" charset="0"/>
              </a:rPr>
              <a:t>E = h· ν</a:t>
            </a:r>
            <a:r>
              <a:rPr lang="en-US" sz="2000" b="1" dirty="0" smtClean="0">
                <a:latin typeface="Times New Roman" pitchFamily="18" charset="0"/>
                <a:cs typeface="Times New Roman" pitchFamily="18" charset="0"/>
              </a:rPr>
              <a:t>, </a:t>
            </a:r>
          </a:p>
          <a:p>
            <a:pPr>
              <a:lnSpc>
                <a:spcPct val="150000"/>
              </a:lnSpc>
            </a:pPr>
            <a:r>
              <a:rPr lang="en-US" sz="2000" b="1" dirty="0" smtClean="0">
                <a:latin typeface="Times New Roman" pitchFamily="18" charset="0"/>
                <a:cs typeface="Times New Roman" pitchFamily="18" charset="0"/>
              </a:rPr>
              <a:t>where E is the energy of the radiation; </a:t>
            </a:r>
          </a:p>
          <a:p>
            <a:pPr>
              <a:lnSpc>
                <a:spcPct val="150000"/>
              </a:lnSpc>
            </a:pPr>
            <a:r>
              <a:rPr lang="en-US" sz="2000" b="1" dirty="0" smtClean="0">
                <a:latin typeface="Times New Roman" pitchFamily="18" charset="0"/>
                <a:cs typeface="Times New Roman" pitchFamily="18" charset="0"/>
              </a:rPr>
              <a:t>v – the frequency and his Planck's constant. </a:t>
            </a:r>
          </a:p>
          <a:p>
            <a:pPr>
              <a:lnSpc>
                <a:spcPct val="150000"/>
              </a:lnSpc>
            </a:pPr>
            <a:r>
              <a:rPr lang="en-US" sz="2000" b="1" dirty="0" smtClean="0">
                <a:latin typeface="Times New Roman" pitchFamily="18" charset="0"/>
                <a:cs typeface="Times New Roman" pitchFamily="18" charset="0"/>
              </a:rPr>
              <a:t>Combining these two equations:  </a:t>
            </a:r>
            <a:r>
              <a:rPr lang="en-US" sz="2000" b="1" dirty="0" smtClean="0">
                <a:solidFill>
                  <a:srgbClr val="FF0000"/>
                </a:solidFill>
                <a:latin typeface="Times New Roman" pitchFamily="18" charset="0"/>
                <a:cs typeface="Times New Roman" pitchFamily="18" charset="0"/>
              </a:rPr>
              <a:t>E = h · c / λ</a:t>
            </a:r>
            <a:r>
              <a:rPr lang="en-US" sz="2000" b="1" dirty="0" smtClean="0">
                <a:latin typeface="Times New Roman" pitchFamily="18" charset="0"/>
                <a:cs typeface="Times New Roman" pitchFamily="18" charset="0"/>
              </a:rPr>
              <a:t>.</a:t>
            </a:r>
          </a:p>
          <a:p>
            <a:pPr algn="ctr">
              <a:lnSpc>
                <a:spcPct val="150000"/>
              </a:lnSpc>
            </a:pPr>
            <a:endParaRPr lang="en-US" sz="2000" dirty="0" smtClean="0">
              <a:latin typeface="Times New Roman" pitchFamily="18" charset="0"/>
              <a:cs typeface="Times New Roman" pitchFamily="18" charset="0"/>
            </a:endParaRPr>
          </a:p>
          <a:p>
            <a:pPr algn="ctr">
              <a:lnSpc>
                <a:spcPct val="150000"/>
              </a:lnSpc>
            </a:pPr>
            <a:endParaRPr lang="fr-FR" sz="2000" dirty="0">
              <a:latin typeface="Times New Roman" pitchFamily="18" charset="0"/>
              <a:cs typeface="Times New Roman" pitchFamily="18" charset="0"/>
            </a:endParaRPr>
          </a:p>
        </p:txBody>
      </p:sp>
      <p:sp>
        <p:nvSpPr>
          <p:cNvPr id="5" name="Rectangle 4"/>
          <p:cNvSpPr/>
          <p:nvPr/>
        </p:nvSpPr>
        <p:spPr>
          <a:xfrm>
            <a:off x="0" y="0"/>
            <a:ext cx="5059398"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electromagnetic</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spectrum</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34590" t="13672" r="33565" b="55078"/>
          <a:stretch>
            <a:fillRect/>
          </a:stretch>
        </p:blipFill>
        <p:spPr bwMode="auto">
          <a:xfrm>
            <a:off x="1214414" y="4857760"/>
            <a:ext cx="6715172" cy="1643074"/>
          </a:xfrm>
          <a:prstGeom prst="rect">
            <a:avLst/>
          </a:prstGeom>
          <a:noFill/>
          <a:ln w="9525">
            <a:noFill/>
            <a:miter lim="800000"/>
            <a:headEnd/>
            <a:tailEnd/>
          </a:ln>
          <a:effectLst/>
        </p:spPr>
      </p:pic>
      <p:sp>
        <p:nvSpPr>
          <p:cNvPr id="7" name="Rectangle 6"/>
          <p:cNvSpPr/>
          <p:nvPr/>
        </p:nvSpPr>
        <p:spPr>
          <a:xfrm>
            <a:off x="3286116" y="6488668"/>
            <a:ext cx="3427285" cy="369332"/>
          </a:xfrm>
          <a:prstGeom prst="rect">
            <a:avLst/>
          </a:prstGeom>
        </p:spPr>
        <p:txBody>
          <a:bodyPr wrap="none">
            <a:spAutoFit/>
          </a:bodyPr>
          <a:lstStyle/>
          <a:p>
            <a:r>
              <a:rPr lang="fr-FR" b="1" dirty="0" smtClean="0">
                <a:latin typeface="Times New Roman" pitchFamily="18" charset="0"/>
                <a:cs typeface="Times New Roman" pitchFamily="18" charset="0"/>
              </a:rPr>
              <a:t>Fig.2 </a:t>
            </a:r>
            <a:r>
              <a:rPr lang="fr-FR" b="1" dirty="0" err="1" smtClean="0">
                <a:latin typeface="Times New Roman" pitchFamily="18" charset="0"/>
                <a:cs typeface="Times New Roman" pitchFamily="18" charset="0"/>
              </a:rPr>
              <a:t>Wavelength</a:t>
            </a:r>
            <a:r>
              <a:rPr lang="fr-FR" b="1" dirty="0" smtClean="0">
                <a:latin typeface="Times New Roman" pitchFamily="18" charset="0"/>
                <a:cs typeface="Times New Roman" pitchFamily="18" charset="0"/>
              </a:rPr>
              <a:t> and </a:t>
            </a:r>
            <a:r>
              <a:rPr lang="fr-FR" b="1" dirty="0" err="1" smtClean="0">
                <a:latin typeface="Times New Roman" pitchFamily="18" charset="0"/>
                <a:cs typeface="Times New Roman" pitchFamily="18" charset="0"/>
              </a:rPr>
              <a:t>frequency</a:t>
            </a:r>
            <a:r>
              <a:rPr lang="fr-FR" b="1" dirty="0" smtClean="0">
                <a:latin typeface="Times New Roman" pitchFamily="18" charset="0"/>
                <a:cs typeface="Times New Roman" pitchFamily="18" charset="0"/>
              </a:rPr>
              <a:t> </a:t>
            </a:r>
            <a:endParaRPr lang="fr-FR"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1477328"/>
          </a:xfrm>
          <a:prstGeom prst="rect">
            <a:avLst/>
          </a:prstGeom>
        </p:spPr>
        <p:txBody>
          <a:bodyPr wrap="square">
            <a:spAutoFit/>
          </a:bodyPr>
          <a:lstStyle/>
          <a:p>
            <a:pPr>
              <a:lnSpc>
                <a:spcPct val="150000"/>
              </a:lnSpc>
            </a:pPr>
            <a:r>
              <a:rPr lang="en-US" sz="2000" b="1" dirty="0" smtClean="0">
                <a:latin typeface="Times New Roman" pitchFamily="18" charset="0"/>
                <a:cs typeface="Times New Roman" pitchFamily="18" charset="0"/>
              </a:rPr>
              <a:t>In the visible region it is convenient to define wavelength in  </a:t>
            </a:r>
            <a:r>
              <a:rPr lang="en-US" sz="2000" b="1" dirty="0" err="1" smtClean="0">
                <a:latin typeface="Times New Roman" pitchFamily="18" charset="0"/>
                <a:cs typeface="Times New Roman" pitchFamily="18" charset="0"/>
              </a:rPr>
              <a:t>nanometres</a:t>
            </a:r>
            <a:r>
              <a:rPr lang="en-US" sz="2000" b="1" dirty="0" smtClean="0">
                <a:latin typeface="Times New Roman" pitchFamily="18" charset="0"/>
                <a:cs typeface="Times New Roman" pitchFamily="18" charset="0"/>
              </a:rPr>
              <a:t> (nm), that is in units of 10-9 meters. The visible  spectrum is usually </a:t>
            </a:r>
            <a:r>
              <a:rPr lang="en-US" sz="2000" b="1" dirty="0" smtClean="0">
                <a:latin typeface="Times New Roman" pitchFamily="18" charset="0"/>
                <a:cs typeface="Times New Roman" pitchFamily="18" charset="0"/>
              </a:rPr>
              <a:t>considered to </a:t>
            </a:r>
            <a:r>
              <a:rPr lang="en-US" sz="2000" b="1" dirty="0" smtClean="0">
                <a:latin typeface="Times New Roman" pitchFamily="18" charset="0"/>
                <a:cs typeface="Times New Roman" pitchFamily="18" charset="0"/>
              </a:rPr>
              <a:t>be </a:t>
            </a:r>
            <a:r>
              <a:rPr lang="en-US" sz="2000" b="1" dirty="0" smtClean="0">
                <a:solidFill>
                  <a:srgbClr val="FF0000"/>
                </a:solidFill>
                <a:latin typeface="Times New Roman" pitchFamily="18" charset="0"/>
                <a:cs typeface="Times New Roman" pitchFamily="18" charset="0"/>
              </a:rPr>
              <a:t>380–770 nm </a:t>
            </a:r>
            <a:r>
              <a:rPr lang="en-US" sz="2000" b="1" dirty="0" smtClean="0">
                <a:latin typeface="Times New Roman" pitchFamily="18" charset="0"/>
                <a:cs typeface="Times New Roman" pitchFamily="18" charset="0"/>
              </a:rPr>
              <a:t>and the ultraviolet region is normally defined as </a:t>
            </a:r>
            <a:r>
              <a:rPr lang="en-US" sz="2000" b="1" dirty="0" smtClean="0">
                <a:solidFill>
                  <a:srgbClr val="FF0000"/>
                </a:solidFill>
                <a:latin typeface="Times New Roman" pitchFamily="18" charset="0"/>
                <a:cs typeface="Times New Roman" pitchFamily="18" charset="0"/>
              </a:rPr>
              <a:t>200–380 nm</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sp>
        <p:nvSpPr>
          <p:cNvPr id="5" name="Rectangle 4"/>
          <p:cNvSpPr/>
          <p:nvPr/>
        </p:nvSpPr>
        <p:spPr>
          <a:xfrm>
            <a:off x="0" y="0"/>
            <a:ext cx="5059398"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electromagnetic</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spectrum</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6215074" cy="5444054"/>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Because each electron in a molecule has  a unique ground state energy, and because the discrete levels to which it may jump are also unique, it follows that there will be a finite and predictable set of transitions possible for the electrons of a given molecule. Each of the transitions, or jumps, requires the absorption of a quantum of energy and if that energy is derived from electromagnetic radiation there will be a direct and permanent relationship between the wavelength of the radiation and the particular transition that it stimulates. That relationship is known as specific absorption and a </a:t>
            </a:r>
            <a:r>
              <a:rPr lang="en-US" b="1" dirty="0" err="1" smtClean="0">
                <a:latin typeface="Times New Roman" pitchFamily="18" charset="0"/>
                <a:cs typeface="Times New Roman" pitchFamily="18" charset="0"/>
              </a:rPr>
              <a:t>plotof</a:t>
            </a:r>
            <a:r>
              <a:rPr lang="en-US" b="1" dirty="0" smtClean="0">
                <a:latin typeface="Times New Roman" pitchFamily="18" charset="0"/>
                <a:cs typeface="Times New Roman" pitchFamily="18" charset="0"/>
              </a:rPr>
              <a:t> those points along the wavelength scale at which a given substance shows absorption «peaks»,  or maxima, is called an absorption spectrum (Fig.3). </a:t>
            </a:r>
            <a:endParaRPr lang="fr-FR" b="1" dirty="0">
              <a:latin typeface="Times New Roman" pitchFamily="18" charset="0"/>
              <a:cs typeface="Times New Roman" pitchFamily="18" charset="0"/>
            </a:endParaRPr>
          </a:p>
        </p:txBody>
      </p:sp>
      <p:sp>
        <p:nvSpPr>
          <p:cNvPr id="5" name="Rectangle 4"/>
          <p:cNvSpPr/>
          <p:nvPr/>
        </p:nvSpPr>
        <p:spPr>
          <a:xfrm>
            <a:off x="0" y="0"/>
            <a:ext cx="3131242"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Specific absorption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l="33492" t="17578" r="31918" b="11133"/>
          <a:stretch>
            <a:fillRect/>
          </a:stretch>
        </p:blipFill>
        <p:spPr bwMode="auto">
          <a:xfrm>
            <a:off x="6215074" y="357166"/>
            <a:ext cx="2928926" cy="5214974"/>
          </a:xfrm>
          <a:prstGeom prst="rect">
            <a:avLst/>
          </a:prstGeom>
          <a:noFill/>
          <a:ln w="9525">
            <a:noFill/>
            <a:miter lim="800000"/>
            <a:headEnd/>
            <a:tailEnd/>
          </a:ln>
          <a:effectLst/>
        </p:spPr>
      </p:pic>
      <p:sp>
        <p:nvSpPr>
          <p:cNvPr id="6" name="Rectangle 5"/>
          <p:cNvSpPr/>
          <p:nvPr/>
        </p:nvSpPr>
        <p:spPr>
          <a:xfrm>
            <a:off x="6286512" y="5715016"/>
            <a:ext cx="2857488" cy="923330"/>
          </a:xfrm>
          <a:prstGeom prst="rect">
            <a:avLst/>
          </a:prstGeom>
        </p:spPr>
        <p:txBody>
          <a:bodyPr wrap="square">
            <a:spAutoFit/>
          </a:bodyPr>
          <a:lstStyle/>
          <a:p>
            <a:pPr algn="ctr"/>
            <a:r>
              <a:rPr lang="en-US" b="1" dirty="0" smtClean="0">
                <a:latin typeface="Times New Roman" pitchFamily="18" charset="0"/>
                <a:cs typeface="Times New Roman" pitchFamily="18" charset="0"/>
              </a:rPr>
              <a:t>Fig.3 Typical absorption spectrum in UV/visible </a:t>
            </a:r>
            <a:r>
              <a:rPr lang="en-US" b="1" dirty="0" smtClean="0">
                <a:latin typeface="Times New Roman" pitchFamily="18" charset="0"/>
                <a:cs typeface="Times New Roman" pitchFamily="18" charset="0"/>
              </a:rPr>
              <a:t>region.</a:t>
            </a:r>
            <a:endParaRPr lang="fr-FR"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4191981"/>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chemical group most strongly influencing molecular absorption characteristics is called a </a:t>
            </a:r>
            <a:r>
              <a:rPr lang="en-US" sz="2000" b="1" dirty="0" err="1" smtClean="0">
                <a:solidFill>
                  <a:srgbClr val="FF0000"/>
                </a:solidFill>
                <a:latin typeface="Times New Roman" pitchFamily="18" charset="0"/>
                <a:cs typeface="Times New Roman" pitchFamily="18" charset="0"/>
              </a:rPr>
              <a:t>chromophore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Chromophores</a:t>
            </a:r>
            <a:r>
              <a:rPr lang="en-US" sz="2000" b="1" dirty="0" smtClean="0">
                <a:latin typeface="Times New Roman" pitchFamily="18" charset="0"/>
                <a:cs typeface="Times New Roman" pitchFamily="18" charset="0"/>
              </a:rPr>
              <a:t> which can be detected by UV/Vis spectrophotometers always involve a multiple bond (such as C = C, C = O or C ≡N) and may be conjugated with other groups to form complex </a:t>
            </a:r>
            <a:r>
              <a:rPr lang="en-US" sz="2000" b="1" dirty="0" err="1" smtClean="0">
                <a:latin typeface="Times New Roman" pitchFamily="18" charset="0"/>
                <a:cs typeface="Times New Roman" pitchFamily="18" charset="0"/>
              </a:rPr>
              <a:t>chromophores</a:t>
            </a:r>
            <a:r>
              <a:rPr lang="en-US" sz="2000" b="1" dirty="0" smtClean="0">
                <a:latin typeface="Times New Roman" pitchFamily="18" charset="0"/>
                <a:cs typeface="Times New Roman" pitchFamily="18" charset="0"/>
              </a:rPr>
              <a:t>.</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A typical example is the benzene ring which has an absorption peak at 254 nm. Increasingly complex </a:t>
            </a:r>
            <a:r>
              <a:rPr lang="en-US" sz="2000" b="1" dirty="0" err="1" smtClean="0">
                <a:latin typeface="Times New Roman" pitchFamily="18" charset="0"/>
                <a:cs typeface="Times New Roman" pitchFamily="18" charset="0"/>
              </a:rPr>
              <a:t>chromophores</a:t>
            </a:r>
            <a:r>
              <a:rPr lang="en-US" sz="2000" b="1" dirty="0" smtClean="0">
                <a:latin typeface="Times New Roman" pitchFamily="18" charset="0"/>
                <a:cs typeface="Times New Roman" pitchFamily="18" charset="0"/>
              </a:rPr>
              <a:t> move the associated absorption peak towards longer wavelengths and  generally increase the absorption at the </a:t>
            </a:r>
            <a:r>
              <a:rPr lang="en-US" sz="2000" b="1" dirty="0" smtClean="0">
                <a:latin typeface="Times New Roman" pitchFamily="18" charset="0"/>
                <a:cs typeface="Times New Roman" pitchFamily="18" charset="0"/>
              </a:rPr>
              <a:t>maxima.</a:t>
            </a:r>
            <a:endParaRPr lang="fr-FR" sz="2000" b="1" dirty="0">
              <a:latin typeface="Times New Roman" pitchFamily="18" charset="0"/>
              <a:cs typeface="Times New Roman" pitchFamily="18" charset="0"/>
            </a:endParaRPr>
          </a:p>
        </p:txBody>
      </p:sp>
      <p:sp>
        <p:nvSpPr>
          <p:cNvPr id="5" name="Rectangle 4"/>
          <p:cNvSpPr/>
          <p:nvPr/>
        </p:nvSpPr>
        <p:spPr>
          <a:xfrm>
            <a:off x="0" y="0"/>
            <a:ext cx="3131242"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Specific absorption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2027</Words>
  <PresentationFormat>Affichage à l'écran (4:3)</PresentationFormat>
  <Paragraphs>107</Paragraphs>
  <Slides>23</Slides>
  <Notes>1</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Chapter VII. Physico-chemical methods of drug quality control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VI. Physico-chemical methods of drug QUALITY CONTROL </dc:title>
  <dc:creator>aci</dc:creator>
  <cp:lastModifiedBy>aci</cp:lastModifiedBy>
  <cp:revision>82</cp:revision>
  <dcterms:created xsi:type="dcterms:W3CDTF">2023-08-30T09:45:44Z</dcterms:created>
  <dcterms:modified xsi:type="dcterms:W3CDTF">2023-10-13T18:01:28Z</dcterms:modified>
</cp:coreProperties>
</file>