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1" r:id="rId3"/>
    <p:sldId id="266" r:id="rId4"/>
    <p:sldId id="257" r:id="rId5"/>
    <p:sldId id="258" r:id="rId6"/>
    <p:sldId id="259" r:id="rId7"/>
    <p:sldId id="272" r:id="rId8"/>
    <p:sldId id="269" r:id="rId9"/>
    <p:sldId id="260" r:id="rId10"/>
    <p:sldId id="262" r:id="rId11"/>
    <p:sldId id="270" r:id="rId12"/>
    <p:sldId id="263" r:id="rId13"/>
    <p:sldId id="264" r:id="rId14"/>
    <p:sldId id="265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233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36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41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17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481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321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31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720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338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944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140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67DB9-07B1-4546-9FDF-7A54ACD4C60E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8FE1C-1A9D-4660-BB24-BE8A348B40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1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59884" y="414051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Djilali Boonaama University Khemis-Miliana 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0"/>
            <a:ext cx="2800350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899592" y="850822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smtClean="0"/>
              <a:t>Faculty of Matter Sciences and Computer Science-DBKM</a:t>
            </a:r>
            <a:endParaRPr lang="en-US" u="sng"/>
          </a:p>
        </p:txBody>
      </p:sp>
      <p:sp>
        <p:nvSpPr>
          <p:cNvPr id="6" name="Organigramme : Alternative 5"/>
          <p:cNvSpPr/>
          <p:nvPr/>
        </p:nvSpPr>
        <p:spPr>
          <a:xfrm>
            <a:off x="791580" y="2252279"/>
            <a:ext cx="7776864" cy="1158055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2169598" y="1703221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Matter: Information  Systems (IS)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388128" y="3410335"/>
            <a:ext cx="8784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Level Students:2nd year </a:t>
            </a:r>
            <a:r>
              <a:rPr lang="en-US" sz="2000" b="1" dirty="0" err="1" smtClean="0">
                <a:solidFill>
                  <a:srgbClr val="FF0000"/>
                </a:solidFill>
              </a:rPr>
              <a:t>bachlor’s</a:t>
            </a:r>
            <a:r>
              <a:rPr lang="en-US" sz="2000" b="1" smtClean="0">
                <a:solidFill>
                  <a:srgbClr val="FF0000"/>
                </a:solidFill>
              </a:rPr>
              <a:t> degree in </a:t>
            </a:r>
            <a:r>
              <a:rPr lang="en-US" sz="2000" b="1" dirty="0" smtClean="0">
                <a:solidFill>
                  <a:srgbClr val="FF0000"/>
                </a:solidFill>
              </a:rPr>
              <a:t>Computer Science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051720" y="130011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Computer Science Department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31293" y="4797152"/>
            <a:ext cx="30766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Professor: Omar BOUKADOUM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332688" y="5877272"/>
            <a:ext cx="2694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Year university: 2025/2026</a:t>
            </a:r>
            <a:endParaRPr lang="en-GB" dirty="0"/>
          </a:p>
        </p:txBody>
      </p:sp>
      <p:sp>
        <p:nvSpPr>
          <p:cNvPr id="4" name="ZoneTexte 3"/>
          <p:cNvSpPr txBox="1"/>
          <p:nvPr/>
        </p:nvSpPr>
        <p:spPr>
          <a:xfrm>
            <a:off x="991504" y="2252279"/>
            <a:ext cx="7377016" cy="83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800" b="1" dirty="0" smtClean="0">
                <a:solidFill>
                  <a:srgbClr val="FF0000"/>
                </a:solidFill>
              </a:rPr>
              <a:t>Chapter 2: Schema </a:t>
            </a:r>
            <a:r>
              <a:rPr lang="en-GB" sz="2800" b="1" dirty="0">
                <a:solidFill>
                  <a:srgbClr val="FF0000"/>
                </a:solidFill>
              </a:rPr>
              <a:t>and Coding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62534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196752"/>
            <a:ext cx="87129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It consists of dividing objects into slices (categories). Objects in the same slice generally have a common criterion and they are coded sequentially. </a:t>
            </a:r>
          </a:p>
          <a:p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b="1" dirty="0" smtClean="0">
                <a:solidFill>
                  <a:srgbClr val="FF0000"/>
                </a:solidFill>
              </a:rPr>
              <a:t>Example:</a:t>
            </a:r>
            <a:r>
              <a:rPr lang="en-GB" sz="2400" dirty="0" smtClean="0"/>
              <a:t> Coding of cosmetic products in a store </a:t>
            </a:r>
          </a:p>
          <a:p>
            <a:r>
              <a:rPr lang="en-GB" sz="2400" dirty="0" smtClean="0"/>
              <a:t>1-100: shampoos </a:t>
            </a:r>
          </a:p>
          <a:p>
            <a:r>
              <a:rPr lang="en-GB" sz="2400" dirty="0" smtClean="0"/>
              <a:t>101-200: shower gels </a:t>
            </a:r>
          </a:p>
          <a:p>
            <a:r>
              <a:rPr lang="en-GB" sz="2400" dirty="0" smtClean="0"/>
              <a:t>201-300: soaps ……etc. </a:t>
            </a:r>
            <a:endParaRPr lang="en-GB" sz="2400" dirty="0"/>
          </a:p>
        </p:txBody>
      </p:sp>
      <p:sp>
        <p:nvSpPr>
          <p:cNvPr id="3" name="Rectangle 2"/>
          <p:cNvSpPr/>
          <p:nvPr/>
        </p:nvSpPr>
        <p:spPr>
          <a:xfrm>
            <a:off x="785053" y="620688"/>
            <a:ext cx="38525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3.3.2. Coding by instalments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0621" y="4077072"/>
            <a:ext cx="43022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Benefits</a:t>
            </a:r>
            <a:r>
              <a:rPr lang="en-GB" sz="2400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en-GB" sz="2400" dirty="0"/>
              <a:t>Non-ambiguity </a:t>
            </a:r>
          </a:p>
          <a:p>
            <a:r>
              <a:rPr lang="en-GB" sz="2400" dirty="0" smtClean="0"/>
              <a:t> </a:t>
            </a:r>
            <a:r>
              <a:rPr lang="en-GB" sz="2400" dirty="0" smtClean="0"/>
              <a:t>- Simple coding to implement.</a:t>
            </a:r>
          </a:p>
          <a:p>
            <a:r>
              <a:rPr lang="en-GB" sz="2400" dirty="0" smtClean="0"/>
              <a:t> - Makes the search process a little easier. </a:t>
            </a:r>
          </a:p>
          <a:p>
            <a:pPr marL="285750" indent="-285750">
              <a:buFontTx/>
              <a:buChar char="-"/>
            </a:pPr>
            <a:r>
              <a:rPr lang="en-GB" sz="2400" dirty="0" smtClean="0"/>
              <a:t>Allows </a:t>
            </a:r>
            <a:r>
              <a:rPr lang="en-GB" sz="2400" dirty="0" smtClean="0"/>
              <a:t>extensions and insertions.</a:t>
            </a:r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4698357" y="3332328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Disadvantages </a:t>
            </a:r>
            <a:r>
              <a:rPr lang="en-GB" sz="2400" dirty="0" smtClean="0"/>
              <a:t>–</a:t>
            </a:r>
          </a:p>
          <a:p>
            <a:r>
              <a:rPr lang="en-GB" sz="2400" dirty="0" smtClean="0"/>
              <a:t> Not significant: Requires a correspondence table. </a:t>
            </a:r>
          </a:p>
          <a:p>
            <a:pPr marL="285750" indent="-285750">
              <a:buFontTx/>
              <a:buChar char="-"/>
            </a:pPr>
            <a:r>
              <a:rPr lang="en-GB" sz="2400" dirty="0" smtClean="0"/>
              <a:t>Number of codes in a range difficult to predict and fix. </a:t>
            </a:r>
          </a:p>
          <a:p>
            <a:pPr marL="285750" indent="-285750">
              <a:buFontTx/>
              <a:buChar char="-"/>
            </a:pPr>
            <a:r>
              <a:rPr lang="en-GB" sz="2400" dirty="0" smtClean="0"/>
              <a:t>- The distribution of objects into categories is not always obvious. </a:t>
            </a:r>
          </a:p>
          <a:p>
            <a:pPr marL="285750" indent="-285750">
              <a:buFontTx/>
              <a:buChar char="-"/>
            </a:pPr>
            <a:r>
              <a:rPr lang="en-GB" sz="2400" dirty="0" smtClean="0"/>
              <a:t>- Insertion impossible if a slice is saturated. </a:t>
            </a:r>
            <a:endParaRPr lang="en-GB" sz="2400" dirty="0"/>
          </a:p>
        </p:txBody>
      </p:sp>
      <p:sp>
        <p:nvSpPr>
          <p:cNvPr id="6" name="Rectangle 5"/>
          <p:cNvSpPr/>
          <p:nvPr/>
        </p:nvSpPr>
        <p:spPr>
          <a:xfrm>
            <a:off x="2836833" y="17627"/>
            <a:ext cx="27736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3.3. Types of coding 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66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268760"/>
            <a:ext cx="864096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5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sz="2500" dirty="0">
                <a:latin typeface="Times New Roman" pitchFamily="18" charset="0"/>
                <a:cs typeface="Times New Roman" pitchFamily="18" charset="0"/>
              </a:rPr>
              <a:t>code is composed of several zones (fields) where each zone describes a particular aspect of the coded object. </a:t>
            </a:r>
          </a:p>
        </p:txBody>
      </p:sp>
      <p:sp>
        <p:nvSpPr>
          <p:cNvPr id="3" name="Rectangle 2"/>
          <p:cNvSpPr/>
          <p:nvPr/>
        </p:nvSpPr>
        <p:spPr>
          <a:xfrm>
            <a:off x="947597" y="764123"/>
            <a:ext cx="5267468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" b="1" dirty="0">
                <a:solidFill>
                  <a:srgbClr val="FF0000"/>
                </a:solidFill>
              </a:rPr>
              <a:t>3.3.3. Juxtaposed coding (Articulated)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84984"/>
            <a:ext cx="8177304" cy="2165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836833" y="39719"/>
            <a:ext cx="288380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</a:rPr>
              <a:t>3.3. Types of coding </a:t>
            </a:r>
            <a:endParaRPr lang="en-GB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89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340768"/>
            <a:ext cx="8856984" cy="2943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dirty="0" smtClean="0"/>
              <a:t>Is a coding used when there is </a:t>
            </a:r>
            <a:r>
              <a:rPr lang="en-GB" sz="2400" dirty="0" smtClean="0">
                <a:solidFill>
                  <a:srgbClr val="FF0000"/>
                </a:solidFill>
              </a:rPr>
              <a:t>subordination</a:t>
            </a:r>
            <a:r>
              <a:rPr lang="en-GB" sz="2400" dirty="0" smtClean="0"/>
              <a:t> between the sections that compose it. This coding is considered a </a:t>
            </a:r>
            <a:r>
              <a:rPr lang="en-GB" sz="2400" dirty="0" smtClean="0">
                <a:solidFill>
                  <a:srgbClr val="FF0000"/>
                </a:solidFill>
              </a:rPr>
              <a:t>special case of juxtaposed </a:t>
            </a:r>
            <a:r>
              <a:rPr lang="en-GB" sz="2400" dirty="0" smtClean="0"/>
              <a:t>coding. </a:t>
            </a:r>
            <a:endParaRPr lang="en-GB" sz="2400" dirty="0" smtClean="0"/>
          </a:p>
          <a:p>
            <a:pPr algn="just">
              <a:lnSpc>
                <a:spcPct val="200000"/>
              </a:lnSpc>
            </a:pPr>
            <a:r>
              <a:rPr lang="en-GB" sz="2400" b="1" dirty="0" smtClean="0"/>
              <a:t>Example</a:t>
            </a:r>
            <a:r>
              <a:rPr lang="en-GB" sz="2400" dirty="0" smtClean="0"/>
              <a:t>: numbering sections in a book </a:t>
            </a:r>
            <a:endParaRPr lang="en-GB" sz="2400" dirty="0"/>
          </a:p>
        </p:txBody>
      </p:sp>
      <p:sp>
        <p:nvSpPr>
          <p:cNvPr id="3" name="Rectangle 2"/>
          <p:cNvSpPr/>
          <p:nvPr/>
        </p:nvSpPr>
        <p:spPr>
          <a:xfrm>
            <a:off x="569009" y="773996"/>
            <a:ext cx="46959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3.3.4. Hierarchical coding (by level)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797152"/>
            <a:ext cx="6120680" cy="1545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2836833" y="39719"/>
            <a:ext cx="288380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</a:rPr>
              <a:t>3.3. Types of coding </a:t>
            </a:r>
            <a:endParaRPr lang="en-GB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837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65532" y="1916832"/>
            <a:ext cx="731469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Benefits</a:t>
            </a:r>
          </a:p>
          <a:p>
            <a:r>
              <a:rPr lang="en-GB" sz="2400" dirty="0" smtClean="0"/>
              <a:t>Same advantages as juxtaposed Coding</a:t>
            </a:r>
          </a:p>
          <a:p>
            <a:r>
              <a:rPr lang="en-GB" sz="2400" dirty="0" smtClean="0"/>
              <a:t>Easy of searching for an element (hierarchical Structure)</a:t>
            </a:r>
          </a:p>
          <a:p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9009" y="3789040"/>
            <a:ext cx="79211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-</a:t>
            </a:r>
            <a:r>
              <a:rPr lang="en-GB" sz="2400" b="1" dirty="0" smtClean="0">
                <a:solidFill>
                  <a:srgbClr val="FF0000"/>
                </a:solidFill>
              </a:rPr>
              <a:t>Disadvantages </a:t>
            </a:r>
          </a:p>
          <a:p>
            <a:r>
              <a:rPr lang="en-GB" sz="2400" dirty="0" smtClean="0"/>
              <a:t> Same </a:t>
            </a:r>
            <a:r>
              <a:rPr lang="en-GB" sz="2400" dirty="0" smtClean="0"/>
              <a:t>disadvantage </a:t>
            </a:r>
            <a:r>
              <a:rPr lang="en-GB" sz="2400" dirty="0" smtClean="0"/>
              <a:t> </a:t>
            </a:r>
            <a:r>
              <a:rPr lang="en-GB" sz="2400" dirty="0" smtClean="0"/>
              <a:t>as </a:t>
            </a:r>
            <a:r>
              <a:rPr lang="en-GB" sz="2400" dirty="0" smtClean="0"/>
              <a:t>juxtaposed coding </a:t>
            </a:r>
            <a:endParaRPr lang="en-GB" sz="2400" dirty="0"/>
          </a:p>
        </p:txBody>
      </p:sp>
      <p:sp>
        <p:nvSpPr>
          <p:cNvPr id="6" name="Rectangle 5"/>
          <p:cNvSpPr/>
          <p:nvPr/>
        </p:nvSpPr>
        <p:spPr>
          <a:xfrm>
            <a:off x="569009" y="773996"/>
            <a:ext cx="46959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3.3.4. Hierarchical coding (by level)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36833" y="39719"/>
            <a:ext cx="288380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3.3. Types of coding 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658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91716"/>
            <a:ext cx="8568952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 smtClean="0"/>
              <a:t>3.3.5. </a:t>
            </a:r>
            <a:r>
              <a:rPr lang="en-GB" sz="2200" b="1" dirty="0" smtClean="0">
                <a:solidFill>
                  <a:srgbClr val="FF0000"/>
                </a:solidFill>
              </a:rPr>
              <a:t>Significant coding (or descriptive) </a:t>
            </a:r>
          </a:p>
          <a:p>
            <a:pPr algn="just">
              <a:lnSpc>
                <a:spcPct val="150000"/>
              </a:lnSpc>
            </a:pPr>
            <a:r>
              <a:rPr lang="en-GB" sz="2200" dirty="0" smtClean="0"/>
              <a:t>Consists of abbreviating the designation of an object using a set of characters. The coding must be evocative of the codified object. </a:t>
            </a:r>
          </a:p>
          <a:p>
            <a:pPr algn="just">
              <a:lnSpc>
                <a:spcPct val="15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Example: </a:t>
            </a:r>
          </a:p>
          <a:p>
            <a:pPr algn="just">
              <a:lnSpc>
                <a:spcPct val="150000"/>
              </a:lnSpc>
            </a:pPr>
            <a:r>
              <a:rPr lang="en-GB" sz="2200" dirty="0" smtClean="0"/>
              <a:t>QT: to designate the quantity </a:t>
            </a:r>
          </a:p>
          <a:p>
            <a:pPr algn="just">
              <a:lnSpc>
                <a:spcPct val="150000"/>
              </a:lnSpc>
            </a:pPr>
            <a:r>
              <a:rPr lang="en-GB" sz="2200" dirty="0" smtClean="0"/>
              <a:t>PC: postal code </a:t>
            </a:r>
          </a:p>
          <a:p>
            <a:pPr algn="just">
              <a:lnSpc>
                <a:spcPct val="15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Benefits</a:t>
            </a:r>
            <a:r>
              <a:rPr lang="en-GB" sz="2200" dirty="0" smtClean="0"/>
              <a:t> 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GB" sz="2200" dirty="0" smtClean="0"/>
              <a:t>Significant 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GB" sz="2200" dirty="0" smtClean="0"/>
              <a:t>- Easy to remember and control 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GB" sz="2200" b="1" dirty="0" smtClean="0">
                <a:solidFill>
                  <a:srgbClr val="FF0000"/>
                </a:solidFill>
              </a:rPr>
              <a:t>Disadvantages</a:t>
            </a:r>
            <a:r>
              <a:rPr lang="en-GB" sz="2200" dirty="0" smtClean="0"/>
              <a:t> 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GB" sz="2200" dirty="0" smtClean="0"/>
              <a:t>- Insufficient and used to codify the names of variables and not their contents.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GB" sz="2200" dirty="0" smtClean="0"/>
              <a:t> - Risk of ambiguity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18279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4970" y="547256"/>
            <a:ext cx="8352928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 smtClean="0"/>
              <a:t>4. Coding is essential to properly prepare and control the information in our system. Therefore, a set of rules must be followed in order to complete this work successfully:</a:t>
            </a:r>
          </a:p>
          <a:p>
            <a:pPr algn="just">
              <a:lnSpc>
                <a:spcPct val="150000"/>
              </a:lnSpc>
            </a:pPr>
            <a:r>
              <a:rPr lang="en-GB" sz="2200" dirty="0" smtClean="0"/>
              <a:t>  Before committing to the proposal of a codification in an organization, it is necessary to first check whether a codification already exists. If the latter is good, it must be kept to avoid changes that can lead to instability of the information system. Otherwise: </a:t>
            </a:r>
          </a:p>
        </p:txBody>
      </p:sp>
      <p:sp>
        <p:nvSpPr>
          <p:cNvPr id="3" name="Rectangle 2"/>
          <p:cNvSpPr/>
          <p:nvPr/>
        </p:nvSpPr>
        <p:spPr>
          <a:xfrm>
            <a:off x="2771800" y="53241"/>
            <a:ext cx="3420616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</a:rPr>
              <a:t>How to choose a coding </a:t>
            </a:r>
            <a:endParaRPr lang="en-GB" sz="25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4561" y="4220792"/>
            <a:ext cx="857992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2000" dirty="0" smtClean="0"/>
              <a:t>Identify the population to be coded Discuss this coding with future users in order to determine the properties desired by them.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2000" dirty="0" smtClean="0"/>
              <a:t>  Study the population to be codified (individual type, number of individuals, their growth, maximum, etc.).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2000" dirty="0" smtClean="0"/>
              <a:t>  Implement the coding and test it.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78456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1124744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dirty="0" smtClean="0"/>
              <a:t>Information </a:t>
            </a:r>
            <a:r>
              <a:rPr lang="en-GB" sz="2400" dirty="0"/>
              <a:t>can take several forms, namely: </a:t>
            </a:r>
            <a:endParaRPr lang="en-GB" sz="2400" dirty="0" smtClean="0"/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en-GB" sz="2400" dirty="0" smtClean="0"/>
              <a:t> </a:t>
            </a:r>
            <a:r>
              <a:rPr lang="en-GB" sz="2400" dirty="0"/>
              <a:t>Textual </a:t>
            </a:r>
            <a:endParaRPr lang="en-GB" sz="2400" dirty="0" smtClean="0"/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en-GB" sz="2400" dirty="0" smtClean="0"/>
              <a:t> </a:t>
            </a:r>
            <a:r>
              <a:rPr lang="en-GB" sz="2400" dirty="0"/>
              <a:t>Digital </a:t>
            </a:r>
            <a:endParaRPr lang="en-GB" sz="2400" dirty="0" smtClean="0"/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en-GB" sz="2400" dirty="0" smtClean="0"/>
              <a:t> </a:t>
            </a:r>
            <a:r>
              <a:rPr lang="en-GB" sz="2400" dirty="0"/>
              <a:t>Alphanumeric </a:t>
            </a:r>
            <a:endParaRPr lang="en-GB" sz="2400" dirty="0" smtClean="0"/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en-GB" sz="2400" dirty="0" smtClean="0"/>
              <a:t> </a:t>
            </a:r>
            <a:r>
              <a:rPr lang="en-GB" sz="2400" dirty="0"/>
              <a:t>Visual </a:t>
            </a:r>
            <a:endParaRPr lang="en-GB" sz="2400" dirty="0" smtClean="0"/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en-GB" sz="2400" dirty="0" smtClean="0"/>
              <a:t> Sound</a:t>
            </a: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Ø"/>
            </a:pPr>
            <a:r>
              <a:rPr lang="en-GB" sz="2400" dirty="0" smtClean="0"/>
              <a:t> </a:t>
            </a:r>
            <a:r>
              <a:rPr lang="en-GB" sz="2400" dirty="0"/>
              <a:t> </a:t>
            </a:r>
            <a:r>
              <a:rPr lang="en-GB" sz="2400" dirty="0" err="1"/>
              <a:t>Audiovisual</a:t>
            </a:r>
            <a:endParaRPr lang="en-GB" sz="2400" dirty="0"/>
          </a:p>
        </p:txBody>
      </p:sp>
      <p:sp>
        <p:nvSpPr>
          <p:cNvPr id="3" name="Rectangle 2"/>
          <p:cNvSpPr/>
          <p:nvPr/>
        </p:nvSpPr>
        <p:spPr>
          <a:xfrm>
            <a:off x="2411760" y="570746"/>
            <a:ext cx="365183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000" b="1" dirty="0">
                <a:solidFill>
                  <a:srgbClr val="FF0000"/>
                </a:solidFill>
              </a:rPr>
              <a:t>Forms of information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96909" y="85313"/>
            <a:ext cx="4540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Chapter 2: Schema and Coding of Information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504" y="30079"/>
            <a:ext cx="3354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Matter: Information  Systems (IS)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107504" y="399411"/>
            <a:ext cx="9030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881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4992" y="1412776"/>
            <a:ext cx="8619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dirty="0" smtClean="0"/>
              <a:t>In order </a:t>
            </a:r>
            <a:r>
              <a:rPr lang="en-GB" sz="2400" dirty="0"/>
              <a:t>to be </a:t>
            </a:r>
            <a:r>
              <a:rPr lang="en-GB" sz="2400" b="1" dirty="0">
                <a:solidFill>
                  <a:srgbClr val="FF0000"/>
                </a:solidFill>
              </a:rPr>
              <a:t>processed by a computer</a:t>
            </a:r>
            <a:r>
              <a:rPr lang="en-GB" sz="2400" dirty="0"/>
              <a:t>, information needs to be structured. </a:t>
            </a:r>
            <a:endParaRPr lang="en-GB" sz="2400" dirty="0" smtClean="0"/>
          </a:p>
          <a:p>
            <a:pPr algn="just">
              <a:lnSpc>
                <a:spcPct val="200000"/>
              </a:lnSpc>
            </a:pPr>
            <a:r>
              <a:rPr lang="en-GB" sz="2400" dirty="0" smtClean="0"/>
              <a:t>This </a:t>
            </a:r>
            <a:r>
              <a:rPr lang="en-GB" sz="2400" dirty="0"/>
              <a:t>structuring necessarily involves associating codes with the various pieces of information handled by the information system. </a:t>
            </a:r>
            <a:endParaRPr lang="en-GB" sz="2400" dirty="0" smtClean="0"/>
          </a:p>
          <a:p>
            <a:pPr algn="just">
              <a:lnSpc>
                <a:spcPct val="200000"/>
              </a:lnSpc>
            </a:pPr>
            <a:r>
              <a:rPr lang="en-GB" sz="2400" dirty="0" smtClean="0"/>
              <a:t>These </a:t>
            </a:r>
            <a:r>
              <a:rPr lang="en-GB" sz="2400" dirty="0"/>
              <a:t>codes will make it possible to designate each piece of information </a:t>
            </a:r>
            <a:r>
              <a:rPr lang="en-GB" sz="2400" dirty="0">
                <a:solidFill>
                  <a:srgbClr val="FF0000"/>
                </a:solidFill>
              </a:rPr>
              <a:t>clearly</a:t>
            </a:r>
            <a:r>
              <a:rPr lang="en-GB" sz="2400" dirty="0"/>
              <a:t> and </a:t>
            </a:r>
            <a:r>
              <a:rPr lang="en-GB" sz="2400" dirty="0">
                <a:solidFill>
                  <a:srgbClr val="FF0000"/>
                </a:solidFill>
              </a:rPr>
              <a:t>uniquely</a:t>
            </a:r>
            <a:r>
              <a:rPr lang="en-GB" sz="2400" dirty="0"/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923928" y="207313"/>
            <a:ext cx="1101584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</a:rPr>
              <a:t>Coding</a:t>
            </a:r>
            <a:endParaRPr lang="en-GB" sz="25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4865" y="709814"/>
            <a:ext cx="617579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700" b="1" dirty="0" smtClean="0">
                <a:solidFill>
                  <a:srgbClr val="FF0000"/>
                </a:solidFill>
              </a:rPr>
              <a:t>Why is it necessary to code information?  </a:t>
            </a:r>
            <a:endParaRPr lang="en-GB" sz="27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8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9418" y="548680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dirty="0" smtClean="0"/>
              <a:t>Codification is </a:t>
            </a:r>
            <a:r>
              <a:rPr lang="en-GB" sz="2400" b="1" dirty="0" smtClean="0">
                <a:solidFill>
                  <a:srgbClr val="FF0000"/>
                </a:solidFill>
              </a:rPr>
              <a:t>an operation </a:t>
            </a:r>
            <a:r>
              <a:rPr lang="en-GB" sz="2400" dirty="0" smtClean="0"/>
              <a:t>which consists of replacing natural information with abbreviated conventional representations (codes) making it possible to better carry out automatic processing on this codified information and to designate it in a precise, clear and unique way. </a:t>
            </a:r>
            <a:endParaRPr lang="en-GB" sz="2400" dirty="0"/>
          </a:p>
        </p:txBody>
      </p:sp>
      <p:sp>
        <p:nvSpPr>
          <p:cNvPr id="3" name="Rectangle 2"/>
          <p:cNvSpPr/>
          <p:nvPr/>
        </p:nvSpPr>
        <p:spPr>
          <a:xfrm>
            <a:off x="2841849" y="205021"/>
            <a:ext cx="317433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</a:rPr>
              <a:t>Coding of information </a:t>
            </a:r>
            <a:endParaRPr lang="en-GB" sz="25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1700" y="5301208"/>
            <a:ext cx="82147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400" dirty="0" smtClean="0"/>
              <a:t>is </a:t>
            </a:r>
            <a:r>
              <a:rPr lang="en-GB" sz="2400" dirty="0"/>
              <a:t>an </a:t>
            </a:r>
            <a:r>
              <a:rPr lang="en-GB" sz="2400" dirty="0">
                <a:solidFill>
                  <a:srgbClr val="FF0000"/>
                </a:solidFill>
              </a:rPr>
              <a:t>abbreviated name </a:t>
            </a:r>
            <a:r>
              <a:rPr lang="en-GB" sz="2400" dirty="0"/>
              <a:t>or a representation of information that allows an object or concept to be designated in a clear and unique way.</a:t>
            </a:r>
          </a:p>
        </p:txBody>
      </p:sp>
      <p:sp>
        <p:nvSpPr>
          <p:cNvPr id="5" name="Rectangle 4"/>
          <p:cNvSpPr/>
          <p:nvPr/>
        </p:nvSpPr>
        <p:spPr>
          <a:xfrm>
            <a:off x="3427523" y="4675639"/>
            <a:ext cx="116256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</a:rPr>
              <a:t>A code </a:t>
            </a:r>
            <a:endParaRPr lang="en-GB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48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484784"/>
            <a:ext cx="864096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500" dirty="0" smtClean="0"/>
              <a:t>Good coding makes it possible to: </a:t>
            </a:r>
          </a:p>
          <a:p>
            <a:pPr marL="342900" indent="-342900" algn="just">
              <a:lnSpc>
                <a:spcPct val="200000"/>
              </a:lnSpc>
              <a:buFont typeface="Wingdings" pitchFamily="2" charset="2"/>
              <a:buChar char="q"/>
            </a:pPr>
            <a:r>
              <a:rPr lang="en-GB" sz="2500" dirty="0" smtClean="0"/>
              <a:t> Identify the codified objects of our system without </a:t>
            </a:r>
            <a:r>
              <a:rPr lang="en-GB" sz="2500" dirty="0" smtClean="0">
                <a:solidFill>
                  <a:srgbClr val="FF0000"/>
                </a:solidFill>
              </a:rPr>
              <a:t>ambiguity</a:t>
            </a:r>
            <a:r>
              <a:rPr lang="en-GB" sz="2500" dirty="0" smtClean="0"/>
              <a:t>,</a:t>
            </a:r>
          </a:p>
          <a:p>
            <a:pPr marL="342900" indent="-342900" algn="just">
              <a:lnSpc>
                <a:spcPct val="200000"/>
              </a:lnSpc>
              <a:buFont typeface="Wingdings" pitchFamily="2" charset="2"/>
              <a:buChar char="q"/>
            </a:pPr>
            <a:r>
              <a:rPr lang="en-GB" sz="2500" dirty="0" smtClean="0"/>
              <a:t>  </a:t>
            </a:r>
            <a:r>
              <a:rPr lang="en-GB" sz="2500" dirty="0" smtClean="0">
                <a:solidFill>
                  <a:srgbClr val="FF0000"/>
                </a:solidFill>
              </a:rPr>
              <a:t>Save</a:t>
            </a:r>
            <a:r>
              <a:rPr lang="en-GB" sz="2500" dirty="0" smtClean="0"/>
              <a:t> space and time.</a:t>
            </a:r>
          </a:p>
          <a:p>
            <a:pPr marL="342900" indent="-342900" algn="just">
              <a:lnSpc>
                <a:spcPct val="200000"/>
              </a:lnSpc>
              <a:buFont typeface="Wingdings" pitchFamily="2" charset="2"/>
              <a:buChar char="q"/>
            </a:pPr>
            <a:r>
              <a:rPr lang="en-GB" sz="2500" dirty="0" smtClean="0"/>
              <a:t>  </a:t>
            </a:r>
            <a:r>
              <a:rPr lang="en-GB" sz="2500" dirty="0" smtClean="0">
                <a:solidFill>
                  <a:srgbClr val="FF0000"/>
                </a:solidFill>
              </a:rPr>
              <a:t>Control</a:t>
            </a:r>
            <a:r>
              <a:rPr lang="en-GB" sz="2500" dirty="0" smtClean="0"/>
              <a:t> information easily. </a:t>
            </a:r>
          </a:p>
          <a:p>
            <a:pPr marL="457200" indent="-457200" algn="just">
              <a:lnSpc>
                <a:spcPct val="200000"/>
              </a:lnSpc>
              <a:buFont typeface="Wingdings" pitchFamily="2" charset="2"/>
              <a:buChar char="q"/>
            </a:pPr>
            <a:r>
              <a:rPr lang="en-GB" sz="2500" dirty="0" smtClean="0">
                <a:solidFill>
                  <a:srgbClr val="FF0000"/>
                </a:solidFill>
              </a:rPr>
              <a:t>Represent</a:t>
            </a:r>
            <a:r>
              <a:rPr lang="en-GB" sz="2500" dirty="0" smtClean="0"/>
              <a:t> some properties of the objects.</a:t>
            </a:r>
            <a:endParaRPr lang="en-GB" sz="2500" dirty="0"/>
          </a:p>
        </p:txBody>
      </p:sp>
      <p:sp>
        <p:nvSpPr>
          <p:cNvPr id="3" name="Rectangle 2"/>
          <p:cNvSpPr/>
          <p:nvPr/>
        </p:nvSpPr>
        <p:spPr>
          <a:xfrm>
            <a:off x="2699792" y="575102"/>
            <a:ext cx="32814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Objectives of coding </a:t>
            </a:r>
            <a:endParaRPr lang="en-GB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90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3178" y="764704"/>
            <a:ext cx="6912768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500" dirty="0" smtClean="0"/>
              <a:t>Good coding must fulfil the following criteria :</a:t>
            </a:r>
            <a:endParaRPr lang="en-GB" sz="2500" dirty="0"/>
          </a:p>
        </p:txBody>
      </p:sp>
      <p:sp>
        <p:nvSpPr>
          <p:cNvPr id="3" name="Rectangle 2"/>
          <p:cNvSpPr/>
          <p:nvPr/>
        </p:nvSpPr>
        <p:spPr>
          <a:xfrm>
            <a:off x="3131840" y="188640"/>
            <a:ext cx="338522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</a:rPr>
              <a:t>Criteria for good coding </a:t>
            </a:r>
            <a:endParaRPr lang="en-GB" sz="25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222" y="1340768"/>
            <a:ext cx="879427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GB" sz="2400" dirty="0" smtClean="0"/>
              <a:t> </a:t>
            </a:r>
            <a:r>
              <a:rPr lang="en-GB" sz="2400" b="1" dirty="0"/>
              <a:t>Uniqueness</a:t>
            </a:r>
            <a:r>
              <a:rPr lang="en-GB" sz="2400" dirty="0"/>
              <a:t>: the coding must make it possible to identify the codified objects </a:t>
            </a:r>
            <a:r>
              <a:rPr lang="en-GB" sz="2400" b="1" dirty="0"/>
              <a:t>without ambiguity </a:t>
            </a:r>
            <a:r>
              <a:rPr lang="ar-SA" sz="2400" b="1" dirty="0"/>
              <a:t>عدم الغموض</a:t>
            </a:r>
            <a:r>
              <a:rPr lang="en-GB" sz="2400" dirty="0"/>
              <a:t> (each object must have </a:t>
            </a:r>
            <a:r>
              <a:rPr lang="en-GB" sz="2400" u="sng" dirty="0">
                <a:solidFill>
                  <a:srgbClr val="FF0000"/>
                </a:solidFill>
              </a:rPr>
              <a:t>one and only one </a:t>
            </a:r>
            <a:r>
              <a:rPr lang="en-GB" sz="2400" dirty="0"/>
              <a:t>code and each code must be assigned to one and only one object).</a:t>
            </a:r>
          </a:p>
          <a:p>
            <a:pPr algn="just">
              <a:lnSpc>
                <a:spcPct val="150000"/>
              </a:lnSpc>
            </a:pPr>
            <a:r>
              <a:rPr lang="en-GB" sz="2400" i="1" dirty="0" err="1">
                <a:solidFill>
                  <a:srgbClr val="FF0000"/>
                </a:solidFill>
              </a:rPr>
              <a:t>Exp</a:t>
            </a:r>
            <a:r>
              <a:rPr lang="en-GB" sz="2400" i="1" dirty="0">
                <a:solidFill>
                  <a:srgbClr val="FF0000"/>
                </a:solidFill>
              </a:rPr>
              <a:t>: code teacher </a:t>
            </a:r>
            <a:r>
              <a:rPr lang="en-GB" sz="2400" i="1" dirty="0">
                <a:solidFill>
                  <a:srgbClr val="FF0000"/>
                </a:solidFill>
                <a:sym typeface="Wingdings" pitchFamily="2" charset="2"/>
              </a:rPr>
              <a:t>code  ; code student </a:t>
            </a:r>
            <a:r>
              <a:rPr lang="en-GB" sz="2400" i="1" dirty="0" smtClean="0">
                <a:solidFill>
                  <a:srgbClr val="FF0000"/>
                </a:solidFill>
                <a:sym typeface="Wingdings" pitchFamily="2" charset="2"/>
              </a:rPr>
              <a:t>code              error</a:t>
            </a:r>
            <a:endParaRPr lang="en-GB" sz="2400" i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8370" y="4437112"/>
            <a:ext cx="87241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GB" sz="2400" dirty="0" smtClean="0"/>
              <a:t> </a:t>
            </a:r>
            <a:r>
              <a:rPr lang="en-GB" sz="2400" b="1" dirty="0"/>
              <a:t>Sustainability</a:t>
            </a:r>
            <a:r>
              <a:rPr lang="en-GB" sz="2400" dirty="0"/>
              <a:t>: a code must normally be used for a </a:t>
            </a:r>
            <a:r>
              <a:rPr lang="en-GB" sz="2400" dirty="0">
                <a:solidFill>
                  <a:srgbClr val="FF0000"/>
                </a:solidFill>
              </a:rPr>
              <a:t>very long time</a:t>
            </a:r>
            <a:r>
              <a:rPr lang="en-GB" sz="2400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en-GB" sz="2400" dirty="0" err="1" smtClean="0">
                <a:solidFill>
                  <a:srgbClr val="FF0000"/>
                </a:solidFill>
              </a:rPr>
              <a:t>Exp</a:t>
            </a:r>
            <a:r>
              <a:rPr lang="en-GB" sz="2400" dirty="0" smtClean="0">
                <a:solidFill>
                  <a:srgbClr val="FF0000"/>
                </a:solidFill>
              </a:rPr>
              <a:t>: the number of digit in the code of student = 4 numbers</a:t>
            </a:r>
          </a:p>
          <a:p>
            <a:pPr>
              <a:lnSpc>
                <a:spcPct val="150000"/>
              </a:lnSpc>
            </a:pPr>
            <a:r>
              <a:rPr lang="en-GB" sz="2400" dirty="0" smtClean="0">
                <a:solidFill>
                  <a:srgbClr val="FF0000"/>
                </a:solidFill>
                <a:sym typeface="Wingdings" pitchFamily="2" charset="2"/>
              </a:rPr>
              <a:t> We can’t increase the number of students then 10 000</a:t>
            </a:r>
            <a:r>
              <a:rPr lang="en-GB" sz="2400" dirty="0" smtClean="0">
                <a:solidFill>
                  <a:srgbClr val="FF0000"/>
                </a:solidFill>
              </a:rPr>
              <a:t>  students.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65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54" y="980728"/>
            <a:ext cx="8568952" cy="297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GB" sz="2500" b="1" dirty="0" smtClean="0"/>
              <a:t>Flexibility: </a:t>
            </a:r>
            <a:r>
              <a:rPr lang="en-GB" sz="2500" dirty="0" smtClean="0"/>
              <a:t>possibility of </a:t>
            </a:r>
            <a:r>
              <a:rPr lang="en-GB" sz="2500" u="sng" dirty="0" smtClean="0">
                <a:solidFill>
                  <a:srgbClr val="FF0000"/>
                </a:solidFill>
              </a:rPr>
              <a:t>extension</a:t>
            </a:r>
            <a:r>
              <a:rPr lang="en-GB" sz="2500" dirty="0" smtClean="0"/>
              <a:t> and </a:t>
            </a:r>
            <a:r>
              <a:rPr lang="en-GB" sz="2500" u="sng" dirty="0" smtClean="0">
                <a:solidFill>
                  <a:srgbClr val="FF0000"/>
                </a:solidFill>
              </a:rPr>
              <a:t>insertion</a:t>
            </a:r>
            <a:r>
              <a:rPr lang="en-GB" sz="2500" dirty="0" smtClean="0"/>
              <a:t> </a:t>
            </a:r>
          </a:p>
          <a:p>
            <a:pPr algn="just">
              <a:lnSpc>
                <a:spcPct val="150000"/>
              </a:lnSpc>
            </a:pPr>
            <a:endParaRPr lang="en-GB" sz="2500" dirty="0" smtClean="0"/>
          </a:p>
          <a:p>
            <a:pPr marL="636588" indent="37941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2500" b="1" dirty="0">
                <a:solidFill>
                  <a:srgbClr val="FF0000"/>
                </a:solidFill>
              </a:rPr>
              <a:t> </a:t>
            </a:r>
            <a:r>
              <a:rPr lang="en-GB" sz="2500" b="1" dirty="0" smtClean="0">
                <a:solidFill>
                  <a:srgbClr val="FF0000"/>
                </a:solidFill>
              </a:rPr>
              <a:t>Extension</a:t>
            </a:r>
            <a:r>
              <a:rPr lang="en-GB" sz="2500" dirty="0" smtClean="0"/>
              <a:t>: the set of codified objects can increase without calling into question the chosen codification.</a:t>
            </a:r>
          </a:p>
          <a:p>
            <a:pPr marL="636588" algn="just">
              <a:lnSpc>
                <a:spcPct val="150000"/>
              </a:lnSpc>
            </a:pPr>
            <a:endParaRPr lang="en-GB" sz="25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2771377" y="217025"/>
            <a:ext cx="338522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</a:rPr>
              <a:t>Criteria for good coding </a:t>
            </a:r>
            <a:endParaRPr lang="en-GB" sz="25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2216" y="3958100"/>
            <a:ext cx="7988130" cy="1763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9488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2500" dirty="0"/>
              <a:t> </a:t>
            </a:r>
            <a:r>
              <a:rPr lang="en-GB" sz="2500" b="1" dirty="0">
                <a:solidFill>
                  <a:srgbClr val="FF0000"/>
                </a:solidFill>
              </a:rPr>
              <a:t>Insertion</a:t>
            </a:r>
            <a:r>
              <a:rPr lang="en-GB" sz="2500" dirty="0"/>
              <a:t>: new objects can be inserted </a:t>
            </a:r>
            <a:r>
              <a:rPr lang="en-GB" sz="2500" dirty="0">
                <a:solidFill>
                  <a:srgbClr val="FF0000"/>
                </a:solidFill>
              </a:rPr>
              <a:t>between existing </a:t>
            </a:r>
            <a:r>
              <a:rPr lang="en-GB" sz="2500" dirty="0"/>
              <a:t>objects without calling into question the chosen coding</a:t>
            </a:r>
            <a:endParaRPr lang="en-GB" sz="25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95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912" y="3860910"/>
            <a:ext cx="855856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GB" sz="2500" dirty="0"/>
              <a:t> </a:t>
            </a:r>
            <a:r>
              <a:rPr lang="en-GB" sz="2500" b="1" dirty="0" smtClean="0"/>
              <a:t>Stability</a:t>
            </a:r>
            <a:r>
              <a:rPr lang="en-GB" sz="2500" dirty="0"/>
              <a:t>: the code must be as stable as possible, that is to say that we do not change the coding each time a new object to be coded arrives in the system. ‘</a:t>
            </a:r>
          </a:p>
          <a:p>
            <a:pPr algn="just">
              <a:lnSpc>
                <a:spcPct val="150000"/>
              </a:lnSpc>
            </a:pPr>
            <a:r>
              <a:rPr lang="en-GB" sz="2500" b="1" i="1" dirty="0">
                <a:solidFill>
                  <a:srgbClr val="FF0000"/>
                </a:solidFill>
              </a:rPr>
              <a:t>  </a:t>
            </a:r>
            <a:r>
              <a:rPr lang="en-GB" sz="2500" b="1" i="1" dirty="0" err="1" smtClean="0">
                <a:solidFill>
                  <a:srgbClr val="FF0000"/>
                </a:solidFill>
              </a:rPr>
              <a:t>exp</a:t>
            </a:r>
            <a:r>
              <a:rPr lang="en-GB" sz="2500" b="1" i="1" dirty="0">
                <a:solidFill>
                  <a:srgbClr val="FF0000"/>
                </a:solidFill>
              </a:rPr>
              <a:t>: change a </a:t>
            </a:r>
            <a:r>
              <a:rPr lang="en-GB" sz="2500" b="1" i="1" dirty="0" smtClean="0">
                <a:solidFill>
                  <a:srgbClr val="FF0000"/>
                </a:solidFill>
              </a:rPr>
              <a:t>service –code of </a:t>
            </a:r>
            <a:r>
              <a:rPr lang="en-GB" sz="2500" b="1" i="1" dirty="0" err="1" smtClean="0">
                <a:solidFill>
                  <a:srgbClr val="FF0000"/>
                </a:solidFill>
              </a:rPr>
              <a:t>emplye</a:t>
            </a:r>
            <a:r>
              <a:rPr lang="en-GB" sz="2500" b="1" i="1" dirty="0" smtClean="0">
                <a:solidFill>
                  <a:srgbClr val="FF0000"/>
                </a:solidFill>
              </a:rPr>
              <a:t>  belong the service code</a:t>
            </a:r>
            <a:endParaRPr lang="en-GB" sz="2500" b="1" i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31840" y="188640"/>
            <a:ext cx="338522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" b="1" dirty="0" smtClean="0">
                <a:solidFill>
                  <a:srgbClr val="FF0000"/>
                </a:solidFill>
              </a:rPr>
              <a:t>Criteria for good coding </a:t>
            </a:r>
            <a:endParaRPr lang="en-GB" sz="25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3912" y="908720"/>
            <a:ext cx="8342544" cy="2341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GB" sz="2500" b="1" dirty="0" smtClean="0"/>
              <a:t> Concision</a:t>
            </a:r>
            <a:r>
              <a:rPr lang="en-GB" sz="2500" dirty="0"/>
              <a:t>:</a:t>
            </a:r>
            <a:r>
              <a:rPr lang="ar-SA" sz="2500" b="1" dirty="0"/>
              <a:t> رمز ملائم ومحكم</a:t>
            </a:r>
            <a:r>
              <a:rPr lang="en-GB" sz="2500" dirty="0"/>
              <a:t> coding must avoid the manipulation of information in too many languages; to be effective, a code must therefore contain as few characters as possible. </a:t>
            </a:r>
          </a:p>
        </p:txBody>
      </p:sp>
    </p:spTree>
    <p:extLst>
      <p:ext uri="{BB962C8B-B14F-4D97-AF65-F5344CB8AC3E}">
        <p14:creationId xmlns:p14="http://schemas.microsoft.com/office/powerpoint/2010/main" val="45830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3339" y="613658"/>
            <a:ext cx="8928992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500" dirty="0" smtClean="0"/>
              <a:t>There are several types of codification but we are limiting ourselves here to those of functional codification which consists of giving a symbolic form to the structure of the information. </a:t>
            </a:r>
            <a:endParaRPr lang="en-GB" sz="2500" dirty="0"/>
          </a:p>
        </p:txBody>
      </p:sp>
      <p:sp>
        <p:nvSpPr>
          <p:cNvPr id="3" name="Rectangle 2"/>
          <p:cNvSpPr/>
          <p:nvPr/>
        </p:nvSpPr>
        <p:spPr>
          <a:xfrm>
            <a:off x="2836833" y="17627"/>
            <a:ext cx="342805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000" b="1" dirty="0" smtClean="0">
                <a:solidFill>
                  <a:srgbClr val="FF0000"/>
                </a:solidFill>
              </a:rPr>
              <a:t>3.3. Types of coding </a:t>
            </a:r>
            <a:endParaRPr lang="en-GB" sz="30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0100" y="2977423"/>
            <a:ext cx="89439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400" dirty="0" smtClean="0"/>
              <a:t>It consists of assigning sequential numbers to the objects to be codified in the same set. </a:t>
            </a:r>
            <a:r>
              <a:rPr lang="en-GB" sz="2400" i="1" dirty="0" smtClean="0">
                <a:solidFill>
                  <a:srgbClr val="FF0000"/>
                </a:solidFill>
              </a:rPr>
              <a:t>Example: Room numbers in a hotel, Student numbers in a list…etc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315051" y="2478508"/>
            <a:ext cx="3306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3.3.1. Sequential coding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5934" y="4941408"/>
            <a:ext cx="356439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GB" sz="2200" dirty="0" smtClean="0"/>
              <a:t>Simplicity </a:t>
            </a:r>
          </a:p>
          <a:p>
            <a:pPr marL="285750" indent="-285750">
              <a:buFontTx/>
              <a:buChar char="-"/>
            </a:pPr>
            <a:r>
              <a:rPr lang="en-GB" sz="2200" dirty="0" smtClean="0"/>
              <a:t>Non-ambiguity </a:t>
            </a:r>
          </a:p>
          <a:p>
            <a:pPr marL="285750" indent="-285750">
              <a:buFontTx/>
              <a:buChar char="-"/>
            </a:pPr>
            <a:r>
              <a:rPr lang="en-GB" sz="2200" dirty="0" smtClean="0"/>
              <a:t>Extension </a:t>
            </a:r>
            <a:r>
              <a:rPr lang="en-GB" sz="2200" dirty="0" smtClean="0"/>
              <a:t>allowed </a:t>
            </a:r>
            <a:endParaRPr lang="en-GB" sz="2200" dirty="0" smtClean="0"/>
          </a:p>
          <a:p>
            <a:r>
              <a:rPr lang="en-GB" sz="2200" dirty="0" smtClean="0"/>
              <a:t>(</a:t>
            </a:r>
            <a:r>
              <a:rPr lang="en-GB" sz="2200" dirty="0" smtClean="0"/>
              <a:t>sequential numbers are unlimited) </a:t>
            </a:r>
            <a:endParaRPr lang="en-GB" sz="2200" dirty="0"/>
          </a:p>
        </p:txBody>
      </p:sp>
      <p:sp>
        <p:nvSpPr>
          <p:cNvPr id="7" name="Rectangle 6"/>
          <p:cNvSpPr/>
          <p:nvPr/>
        </p:nvSpPr>
        <p:spPr>
          <a:xfrm>
            <a:off x="353139" y="4495132"/>
            <a:ext cx="133825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300" b="1" dirty="0" smtClean="0">
                <a:solidFill>
                  <a:srgbClr val="FF0000"/>
                </a:solidFill>
              </a:rPr>
              <a:t>Benefits: </a:t>
            </a:r>
            <a:endParaRPr lang="en-GB" sz="23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57835" y="4627875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</a:rPr>
              <a:t>Disadvantages: </a:t>
            </a:r>
          </a:p>
          <a:p>
            <a:pPr marL="285750" indent="-285750">
              <a:buFontTx/>
              <a:buChar char="-"/>
            </a:pPr>
            <a:r>
              <a:rPr lang="en-GB" sz="2200" dirty="0" smtClean="0"/>
              <a:t>Not significant (numbers without meaning) </a:t>
            </a:r>
          </a:p>
          <a:p>
            <a:pPr marL="285750" indent="-285750">
              <a:buFontTx/>
              <a:buChar char="-"/>
            </a:pPr>
            <a:r>
              <a:rPr lang="en-GB" sz="2200" dirty="0" smtClean="0"/>
              <a:t>- Impossibility of insert.</a:t>
            </a:r>
          </a:p>
          <a:p>
            <a:pPr marL="285750" indent="-285750">
              <a:buFontTx/>
              <a:buChar char="-"/>
            </a:pPr>
            <a:r>
              <a:rPr lang="en-GB" sz="2200" dirty="0" smtClean="0"/>
              <a:t>No groupings possible </a:t>
            </a:r>
          </a:p>
          <a:p>
            <a:pPr marL="285750" indent="-285750">
              <a:buFontTx/>
              <a:buChar char="-"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51866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1057</Words>
  <Application>Microsoft Office PowerPoint</Application>
  <PresentationFormat>Affichage à l'écran (4:3)</PresentationFormat>
  <Paragraphs>111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ooo</dc:creator>
  <cp:lastModifiedBy>Abdo Y70</cp:lastModifiedBy>
  <cp:revision>52</cp:revision>
  <dcterms:created xsi:type="dcterms:W3CDTF">2025-10-04T20:54:25Z</dcterms:created>
  <dcterms:modified xsi:type="dcterms:W3CDTF">2025-10-11T07:24:48Z</dcterms:modified>
</cp:coreProperties>
</file>