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72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303" r:id="rId30"/>
    <p:sldId id="284" r:id="rId31"/>
    <p:sldId id="285" r:id="rId32"/>
    <p:sldId id="286" r:id="rId33"/>
    <p:sldId id="287" r:id="rId34"/>
    <p:sldId id="288" r:id="rId35"/>
    <p:sldId id="289" r:id="rId36"/>
    <p:sldId id="301" r:id="rId37"/>
    <p:sldId id="290" r:id="rId38"/>
    <p:sldId id="291" r:id="rId39"/>
    <p:sldId id="292" r:id="rId40"/>
    <p:sldId id="293" r:id="rId41"/>
    <p:sldId id="294" r:id="rId42"/>
    <p:sldId id="295" r:id="rId43"/>
    <p:sldId id="296" r:id="rId44"/>
    <p:sldId id="297" r:id="rId45"/>
    <p:sldId id="298" r:id="rId46"/>
    <p:sldId id="299" r:id="rId47"/>
    <p:sldId id="300" r:id="rId48"/>
    <p:sldId id="302" r:id="rId49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60" d="100"/>
          <a:sy n="60" d="100"/>
        </p:scale>
        <p:origin x="-1644" y="-2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08/12/2025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08/12/2025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08/12/2025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08/12/2025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08/12/2025</a:t>
            </a:fld>
            <a:endParaRPr lang="fr-BE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08/12/2025</a:t>
            </a:fld>
            <a:endParaRPr lang="fr-BE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08/12/2025</a:t>
            </a:fld>
            <a:endParaRPr lang="fr-BE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08/12/2025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08/12/2025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08/12/2025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08/12/2025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309A6D-C09C-4548-B29A-6CF363A7E532}" type="datetimeFigureOut">
              <a:rPr lang="fr-FR" smtClean="0"/>
              <a:pPr/>
              <a:t>08/12/2025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ctrTitle"/>
          </p:nvPr>
        </p:nvSpPr>
        <p:spPr>
          <a:xfrm>
            <a:off x="0" y="1142984"/>
            <a:ext cx="9144000" cy="2000264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lvl="0"/>
            <a:r>
              <a:rPr lang="fr-FR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fr-FR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fr-FR" b="1" dirty="0" smtClean="0">
                <a:latin typeface="Times New Roman" pitchFamily="18" charset="0"/>
                <a:cs typeface="Times New Roman" pitchFamily="18" charset="0"/>
              </a:rPr>
              <a:t>Chapitre II. Généralités sur les bonnes pratiques de fabrication (BPF)</a:t>
            </a:r>
            <a:endParaRPr lang="fr-FR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Rectangle à coins arrondis 4"/>
          <p:cNvSpPr/>
          <p:nvPr/>
        </p:nvSpPr>
        <p:spPr>
          <a:xfrm>
            <a:off x="1500166" y="3786190"/>
            <a:ext cx="6858048" cy="1143008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 smtClean="0">
                <a:latin typeface="Times New Roman" pitchFamily="18" charset="0"/>
                <a:cs typeface="Times New Roman" pitchFamily="18" charset="0"/>
              </a:rPr>
              <a:t>Chapitre 01. Systéme Qualité Pharmaceutique</a:t>
            </a:r>
            <a:endParaRPr lang="fr-FR"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Législation et déontologie pharmaceutique\3205.jpg"/>
          <p:cNvPicPr>
            <a:picLocks noChangeAspect="1" noChangeArrowheads="1"/>
          </p:cNvPicPr>
          <p:nvPr/>
        </p:nvPicPr>
        <p:blipFill>
          <a:blip r:embed="rId2"/>
          <a:srcRect l="17969" r="10156"/>
          <a:stretch>
            <a:fillRect/>
          </a:stretch>
        </p:blipFill>
        <p:spPr bwMode="auto">
          <a:xfrm>
            <a:off x="-25679" y="-357214"/>
            <a:ext cx="9384025" cy="721521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C:\Users\aci\AppData\Local\Temp\Rar$DIa4948.30136\3207.jpg"/>
          <p:cNvPicPr>
            <a:picLocks noChangeAspect="1" noChangeArrowheads="1"/>
          </p:cNvPicPr>
          <p:nvPr/>
        </p:nvPicPr>
        <p:blipFill>
          <a:blip r:embed="rId2"/>
          <a:srcRect l="16406" t="4297" r="9375" b="937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Législation et déontologie pharmaceutique\3209.jpg"/>
          <p:cNvPicPr>
            <a:picLocks noChangeAspect="1" noChangeArrowheads="1"/>
          </p:cNvPicPr>
          <p:nvPr/>
        </p:nvPicPr>
        <p:blipFill>
          <a:blip r:embed="rId2"/>
          <a:srcRect l="18750" r="9375" b="3515"/>
          <a:stretch>
            <a:fillRect/>
          </a:stretch>
        </p:blipFill>
        <p:spPr bwMode="auto">
          <a:xfrm>
            <a:off x="-130336" y="0"/>
            <a:ext cx="9274336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:\Législation et déontologie pharmaceutique\3211.jpg"/>
          <p:cNvPicPr>
            <a:picLocks noChangeAspect="1" noChangeArrowheads="1"/>
          </p:cNvPicPr>
          <p:nvPr/>
        </p:nvPicPr>
        <p:blipFill>
          <a:blip r:embed="rId2"/>
          <a:srcRect l="17969" t="5989" r="8593" b="50000"/>
          <a:stretch>
            <a:fillRect/>
          </a:stretch>
        </p:blipFill>
        <p:spPr bwMode="auto">
          <a:xfrm>
            <a:off x="0" y="1071546"/>
            <a:ext cx="9144000" cy="3429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D:\Législation et déontologie pharmaceutique\3213.jpg"/>
          <p:cNvPicPr>
            <a:picLocks noChangeAspect="1" noChangeArrowheads="1"/>
          </p:cNvPicPr>
          <p:nvPr/>
        </p:nvPicPr>
        <p:blipFill>
          <a:blip r:embed="rId2"/>
          <a:srcRect l="10156" t="4297" r="9375" b="5989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à coins arrondis 3"/>
          <p:cNvSpPr/>
          <p:nvPr/>
        </p:nvSpPr>
        <p:spPr>
          <a:xfrm>
            <a:off x="1142976" y="2571744"/>
            <a:ext cx="6858048" cy="1143008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 smtClean="0">
                <a:latin typeface="Times New Roman" pitchFamily="18" charset="0"/>
                <a:cs typeface="Times New Roman" pitchFamily="18" charset="0"/>
              </a:rPr>
              <a:t>Chapitre 02. Personnel</a:t>
            </a:r>
            <a:endParaRPr lang="fr-FR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D:\Législation et déontologie pharmaceutique\3215.jpg"/>
          <p:cNvPicPr>
            <a:picLocks noChangeAspect="1" noChangeArrowheads="1"/>
          </p:cNvPicPr>
          <p:nvPr/>
        </p:nvPicPr>
        <p:blipFill>
          <a:blip r:embed="rId2"/>
          <a:srcRect l="18750" t="11067" r="16406" b="16146"/>
          <a:stretch>
            <a:fillRect/>
          </a:stretch>
        </p:blipFill>
        <p:spPr bwMode="auto">
          <a:xfrm>
            <a:off x="1" y="1071546"/>
            <a:ext cx="9144000" cy="471490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D:\Législation et déontologie pharmaceutique\3217.jpg"/>
          <p:cNvPicPr>
            <a:picLocks noChangeAspect="1" noChangeArrowheads="1"/>
          </p:cNvPicPr>
          <p:nvPr/>
        </p:nvPicPr>
        <p:blipFill>
          <a:blip r:embed="rId2"/>
          <a:srcRect l="19531" t="11068" r="17969" b="29687"/>
          <a:stretch>
            <a:fillRect/>
          </a:stretch>
        </p:blipFill>
        <p:spPr bwMode="auto">
          <a:xfrm>
            <a:off x="0" y="1071546"/>
            <a:ext cx="9144000" cy="478634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D:\Législation et déontologie pharmaceutique\3219.jpg"/>
          <p:cNvPicPr>
            <a:picLocks noChangeAspect="1" noChangeArrowheads="1"/>
          </p:cNvPicPr>
          <p:nvPr/>
        </p:nvPicPr>
        <p:blipFill>
          <a:blip r:embed="rId2"/>
          <a:srcRect l="19531" t="11067" r="17187" b="11067"/>
          <a:stretch>
            <a:fillRect/>
          </a:stretch>
        </p:blipFill>
        <p:spPr bwMode="auto">
          <a:xfrm>
            <a:off x="0" y="500042"/>
            <a:ext cx="9144000" cy="607223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D:\Législation et déontologie pharmaceutique\3221.jpg"/>
          <p:cNvPicPr>
            <a:picLocks noChangeAspect="1" noChangeArrowheads="1"/>
          </p:cNvPicPr>
          <p:nvPr/>
        </p:nvPicPr>
        <p:blipFill>
          <a:blip r:embed="rId2"/>
          <a:srcRect l="19531" t="9375" r="16406" b="12760"/>
          <a:stretch>
            <a:fillRect/>
          </a:stretch>
        </p:blipFill>
        <p:spPr bwMode="auto">
          <a:xfrm>
            <a:off x="-32" y="357166"/>
            <a:ext cx="9144032" cy="54292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D:\Législation et déontologie pharmaceutique\3223.jpg"/>
          <p:cNvPicPr>
            <a:picLocks noChangeAspect="1" noChangeArrowheads="1"/>
          </p:cNvPicPr>
          <p:nvPr/>
        </p:nvPicPr>
        <p:blipFill>
          <a:blip r:embed="rId2"/>
          <a:srcRect l="19531" t="9375" r="16406" b="9375"/>
          <a:stretch>
            <a:fillRect/>
          </a:stretch>
        </p:blipFill>
        <p:spPr bwMode="auto">
          <a:xfrm>
            <a:off x="0" y="785795"/>
            <a:ext cx="9144000" cy="506861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D:\Législation et déontologie pharmaceutique\3225.jpg"/>
          <p:cNvPicPr>
            <a:picLocks noChangeAspect="1" noChangeArrowheads="1"/>
          </p:cNvPicPr>
          <p:nvPr/>
        </p:nvPicPr>
        <p:blipFill>
          <a:blip r:embed="rId2"/>
          <a:srcRect l="21094" t="12760" r="22656" b="14453"/>
          <a:stretch>
            <a:fillRect/>
          </a:stretch>
        </p:blipFill>
        <p:spPr bwMode="auto">
          <a:xfrm>
            <a:off x="0" y="714356"/>
            <a:ext cx="9144000" cy="52864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D:\Législation et déontologie pharmaceutique\3227.jpg"/>
          <p:cNvPicPr>
            <a:picLocks noChangeAspect="1" noChangeArrowheads="1"/>
          </p:cNvPicPr>
          <p:nvPr/>
        </p:nvPicPr>
        <p:blipFill>
          <a:blip r:embed="rId2"/>
          <a:srcRect l="21094" t="12760" r="26562" b="16146"/>
          <a:stretch>
            <a:fillRect/>
          </a:stretch>
        </p:blipFill>
        <p:spPr bwMode="auto">
          <a:xfrm>
            <a:off x="0" y="642918"/>
            <a:ext cx="9144000" cy="541860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D:\Législation et déontologie pharmaceutique\3229.jpg"/>
          <p:cNvPicPr>
            <a:picLocks noChangeAspect="1" noChangeArrowheads="1"/>
          </p:cNvPicPr>
          <p:nvPr/>
        </p:nvPicPr>
        <p:blipFill>
          <a:blip r:embed="rId2" cstate="print"/>
          <a:srcRect l="19531" t="11067" r="16407" b="11068"/>
          <a:stretch>
            <a:fillRect/>
          </a:stretch>
        </p:blipFill>
        <p:spPr bwMode="auto">
          <a:xfrm>
            <a:off x="0" y="571480"/>
            <a:ext cx="9144000" cy="528641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D:\Législation et déontologie pharmaceutique\3231.jpg"/>
          <p:cNvPicPr>
            <a:picLocks noChangeAspect="1" noChangeArrowheads="1"/>
          </p:cNvPicPr>
          <p:nvPr/>
        </p:nvPicPr>
        <p:blipFill>
          <a:blip r:embed="rId2" cstate="print"/>
          <a:srcRect l="18750" t="11067" r="18750" b="12760"/>
          <a:stretch>
            <a:fillRect/>
          </a:stretch>
        </p:blipFill>
        <p:spPr bwMode="auto">
          <a:xfrm>
            <a:off x="0" y="642918"/>
            <a:ext cx="9144000" cy="492922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D:\Législation et déontologie pharmaceutique\3233.jpg"/>
          <p:cNvPicPr>
            <a:picLocks noChangeAspect="1" noChangeArrowheads="1"/>
          </p:cNvPicPr>
          <p:nvPr/>
        </p:nvPicPr>
        <p:blipFill>
          <a:blip r:embed="rId2" cstate="print"/>
          <a:srcRect l="19531" t="11067" r="22656" b="11067"/>
          <a:stretch>
            <a:fillRect/>
          </a:stretch>
        </p:blipFill>
        <p:spPr bwMode="auto">
          <a:xfrm>
            <a:off x="0" y="357166"/>
            <a:ext cx="9144000" cy="592935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à coins arrondis 3"/>
          <p:cNvSpPr/>
          <p:nvPr/>
        </p:nvSpPr>
        <p:spPr>
          <a:xfrm>
            <a:off x="1142976" y="2571744"/>
            <a:ext cx="6858048" cy="1143008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 smtClean="0">
                <a:latin typeface="Times New Roman" pitchFamily="18" charset="0"/>
                <a:cs typeface="Times New Roman" pitchFamily="18" charset="0"/>
              </a:rPr>
              <a:t>Chapitre 03.Locaux et Material </a:t>
            </a:r>
            <a:endParaRPr lang="fr-FR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ci\AppData\Local\Temp\Rar$DIa1468.6836\6164.jpg"/>
          <p:cNvPicPr>
            <a:picLocks noChangeAspect="1" noChangeArrowheads="1"/>
          </p:cNvPicPr>
          <p:nvPr/>
        </p:nvPicPr>
        <p:blipFill>
          <a:blip r:embed="rId2" cstate="print"/>
          <a:srcRect l="19531" t="11832" r="21094" b="14453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aci\AppData\Local\Temp\Rar$DIa1468.16362\6166.jpg"/>
          <p:cNvPicPr>
            <a:picLocks noChangeAspect="1" noChangeArrowheads="1"/>
          </p:cNvPicPr>
          <p:nvPr/>
        </p:nvPicPr>
        <p:blipFill>
          <a:blip r:embed="rId2" cstate="print"/>
          <a:srcRect l="20313" t="11849" r="22656" b="35677"/>
          <a:stretch>
            <a:fillRect/>
          </a:stretch>
        </p:blipFill>
        <p:spPr bwMode="auto">
          <a:xfrm>
            <a:off x="0" y="1000109"/>
            <a:ext cx="9144000" cy="42853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aci\AppData\Local\Temp\Rar$DIa1468.19392\6168.jpg"/>
          <p:cNvPicPr>
            <a:picLocks noChangeAspect="1" noChangeArrowheads="1"/>
          </p:cNvPicPr>
          <p:nvPr/>
        </p:nvPicPr>
        <p:blipFill>
          <a:blip r:embed="rId2" cstate="print"/>
          <a:srcRect l="21094" t="12760" r="22656" b="16146"/>
          <a:stretch>
            <a:fillRect/>
          </a:stretch>
        </p:blipFill>
        <p:spPr bwMode="auto">
          <a:xfrm>
            <a:off x="0" y="500042"/>
            <a:ext cx="9144000" cy="485776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aci\AppData\Local\Temp\Rar$DIa1468.21474\6170.jpg"/>
          <p:cNvPicPr>
            <a:picLocks noChangeAspect="1" noChangeArrowheads="1"/>
          </p:cNvPicPr>
          <p:nvPr/>
        </p:nvPicPr>
        <p:blipFill>
          <a:blip r:embed="rId2" cstate="print"/>
          <a:srcRect l="19531" t="9375" r="16406" b="14453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aci\AppData\Local\Temp\Rar$DIa1468.27605\6172.jpg"/>
          <p:cNvPicPr>
            <a:picLocks noChangeAspect="1" noChangeArrowheads="1"/>
          </p:cNvPicPr>
          <p:nvPr/>
        </p:nvPicPr>
        <p:blipFill>
          <a:blip r:embed="rId2" cstate="print"/>
          <a:srcRect l="19531" t="9375" r="15625" b="12760"/>
          <a:stretch>
            <a:fillRect/>
          </a:stretch>
        </p:blipFill>
        <p:spPr bwMode="auto">
          <a:xfrm>
            <a:off x="0" y="0"/>
            <a:ext cx="9144000" cy="6286520"/>
          </a:xfrm>
          <a:prstGeom prst="rect">
            <a:avLst/>
          </a:prstGeom>
          <a:noFill/>
        </p:spPr>
      </p:pic>
      <p:sp>
        <p:nvSpPr>
          <p:cNvPr id="26626" name="AutoShape 2" descr="131-md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26627" name="Picture 3" descr="C:\Users\aci\Desktop\131-md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71736" y="0"/>
            <a:ext cx="3309934" cy="220938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aci\Desktop\6174.jpg"/>
          <p:cNvPicPr>
            <a:picLocks noChangeAspect="1" noChangeArrowheads="1"/>
          </p:cNvPicPr>
          <p:nvPr/>
        </p:nvPicPr>
        <p:blipFill>
          <a:blip r:embed="rId2" cstate="print"/>
          <a:srcRect l="19531" t="12760" r="21875" b="14453"/>
          <a:stretch>
            <a:fillRect/>
          </a:stretch>
        </p:blipFill>
        <p:spPr bwMode="auto">
          <a:xfrm>
            <a:off x="0" y="571480"/>
            <a:ext cx="9144000" cy="585791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aci\AppData\Local\Temp\Rar$DIa1468.32129\6176.jpg"/>
          <p:cNvPicPr>
            <a:picLocks noChangeAspect="1" noChangeArrowheads="1"/>
          </p:cNvPicPr>
          <p:nvPr/>
        </p:nvPicPr>
        <p:blipFill>
          <a:blip r:embed="rId2" cstate="print"/>
          <a:srcRect l="20312" t="9375" r="20312" b="21224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4578" name="AutoShape 2" descr="unnamed-4-1024x341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24579" name="Picture 3" descr="C:\Users\aci\Desktop\unnamed-4-1024x341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00694" y="4763985"/>
            <a:ext cx="3643306" cy="209401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aci\AppData\Local\Temp\Rar$DIa1468.33992\6178.jpg"/>
          <p:cNvPicPr>
            <a:picLocks noChangeAspect="1" noChangeArrowheads="1"/>
          </p:cNvPicPr>
          <p:nvPr/>
        </p:nvPicPr>
        <p:blipFill>
          <a:blip r:embed="rId2" cstate="print"/>
          <a:srcRect l="20312" t="12760" r="25000" b="11067"/>
          <a:stretch>
            <a:fillRect/>
          </a:stretch>
        </p:blipFill>
        <p:spPr bwMode="auto">
          <a:xfrm>
            <a:off x="357158" y="500042"/>
            <a:ext cx="8374121" cy="538336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aci\AppData\Local\Temp\Rar$DIa1468.35534\6180.jpg"/>
          <p:cNvPicPr>
            <a:picLocks noChangeAspect="1" noChangeArrowheads="1"/>
          </p:cNvPicPr>
          <p:nvPr/>
        </p:nvPicPr>
        <p:blipFill>
          <a:blip r:embed="rId2" cstate="print"/>
          <a:srcRect l="21094" t="12760" r="18750" b="19531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aci\AppData\Local\Temp\Rar$DIa1448.41942\6182.jpg"/>
          <p:cNvPicPr>
            <a:picLocks noChangeAspect="1" noChangeArrowheads="1"/>
          </p:cNvPicPr>
          <p:nvPr/>
        </p:nvPicPr>
        <p:blipFill>
          <a:blip r:embed="rId2" cstate="print"/>
          <a:srcRect l="19531" t="11067" r="21094" b="16146"/>
          <a:stretch>
            <a:fillRect/>
          </a:stretch>
        </p:blipFill>
        <p:spPr bwMode="auto">
          <a:xfrm>
            <a:off x="142876" y="214290"/>
            <a:ext cx="8858280" cy="635798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à coins arrondis 3"/>
          <p:cNvSpPr/>
          <p:nvPr/>
        </p:nvSpPr>
        <p:spPr>
          <a:xfrm>
            <a:off x="1142976" y="2571744"/>
            <a:ext cx="6858048" cy="1143008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 smtClean="0">
                <a:latin typeface="Times New Roman" pitchFamily="18" charset="0"/>
                <a:cs typeface="Times New Roman" pitchFamily="18" charset="0"/>
              </a:rPr>
              <a:t>Chapitre 04. La documentation </a:t>
            </a:r>
            <a:endParaRPr lang="fr-FR" sz="24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:\Users\aci\AppData\Local\Temp\Rar$DIa5392.47506\Screenshot_20251201_185052_YouTube.jpg"/>
          <p:cNvPicPr>
            <a:picLocks noChangeAspect="1" noChangeArrowheads="1"/>
          </p:cNvPicPr>
          <p:nvPr/>
        </p:nvPicPr>
        <p:blipFill>
          <a:blip r:embed="rId2" cstate="print"/>
          <a:srcRect l="19532" t="11067" r="22656" b="11067"/>
          <a:stretch>
            <a:fillRect/>
          </a:stretch>
        </p:blipFill>
        <p:spPr bwMode="auto">
          <a:xfrm>
            <a:off x="0" y="428604"/>
            <a:ext cx="9144000" cy="564360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C:\Users\aci\AppData\Local\Temp\Rar$DIa5392.49795\Screenshot_20251201_185101_YouTube.jpg"/>
          <p:cNvPicPr>
            <a:picLocks noChangeAspect="1" noChangeArrowheads="1"/>
          </p:cNvPicPr>
          <p:nvPr/>
        </p:nvPicPr>
        <p:blipFill>
          <a:blip r:embed="rId2" cstate="print"/>
          <a:srcRect l="19531" t="11067" r="22656" b="11067"/>
          <a:stretch>
            <a:fillRect/>
          </a:stretch>
        </p:blipFill>
        <p:spPr bwMode="auto">
          <a:xfrm>
            <a:off x="-52832" y="0"/>
            <a:ext cx="9196832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C:\Users\aci\AppData\Local\Temp\Rar$DIa5392.1955\Screenshot_20251201_185116_YouTube.jpg"/>
          <p:cNvPicPr>
            <a:picLocks noChangeAspect="1" noChangeArrowheads="1"/>
          </p:cNvPicPr>
          <p:nvPr/>
        </p:nvPicPr>
        <p:blipFill>
          <a:blip r:embed="rId2" cstate="print"/>
          <a:srcRect l="21094" t="11067" r="22656" b="937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C:\Users\aci\AppData\Local\Temp\Rar$DIa5392.3363\Screenshot_20251201_185132_YouTube.jpg"/>
          <p:cNvPicPr>
            <a:picLocks noChangeAspect="1" noChangeArrowheads="1"/>
          </p:cNvPicPr>
          <p:nvPr/>
        </p:nvPicPr>
        <p:blipFill>
          <a:blip r:embed="rId2" cstate="print"/>
          <a:srcRect l="18750" t="11067" r="21875" b="9375"/>
          <a:stretch>
            <a:fillRect/>
          </a:stretch>
        </p:blipFill>
        <p:spPr bwMode="auto">
          <a:xfrm>
            <a:off x="-133788" y="0"/>
            <a:ext cx="9277788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C:\Users\aci\AppData\Local\Temp\Rar$DIa5392.4942\Screenshot_20251201_185143_YouTube.jpg"/>
          <p:cNvPicPr>
            <a:picLocks noChangeAspect="1" noChangeArrowheads="1"/>
          </p:cNvPicPr>
          <p:nvPr/>
        </p:nvPicPr>
        <p:blipFill>
          <a:blip r:embed="rId2" cstate="print"/>
          <a:srcRect l="18750" t="9375" r="17187" b="12760"/>
          <a:stretch>
            <a:fillRect/>
          </a:stretch>
        </p:blipFill>
        <p:spPr bwMode="auto">
          <a:xfrm>
            <a:off x="0" y="0"/>
            <a:ext cx="9144000" cy="678658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C:\Users\aci\AppData\Local\Temp\Rar$DIa5392.6522\Screenshot_20251201_185201_YouTube.jpg"/>
          <p:cNvPicPr>
            <a:picLocks noChangeAspect="1" noChangeArrowheads="1"/>
          </p:cNvPicPr>
          <p:nvPr/>
        </p:nvPicPr>
        <p:blipFill>
          <a:blip r:embed="rId2" cstate="print"/>
          <a:srcRect l="20312" t="11067" r="18750" b="12760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C:\Users\aci\AppData\Local\Temp\Rar$DIa5392.13028\Screenshot_20251201_185234_YouTube.jpg"/>
          <p:cNvPicPr>
            <a:picLocks noChangeAspect="1" noChangeArrowheads="1"/>
          </p:cNvPicPr>
          <p:nvPr/>
        </p:nvPicPr>
        <p:blipFill>
          <a:blip r:embed="rId2" cstate="print"/>
          <a:srcRect l="19531" t="12760" r="23437" b="12760"/>
          <a:stretch>
            <a:fillRect/>
          </a:stretch>
        </p:blipFill>
        <p:spPr bwMode="auto">
          <a:xfrm>
            <a:off x="0" y="214290"/>
            <a:ext cx="9144000" cy="664371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C:\Users\aci\AppData\Local\Temp\Rar$DIa5392.16111\Screenshot_20251201_185300_YouTube.jpg"/>
          <p:cNvPicPr>
            <a:picLocks noChangeAspect="1" noChangeArrowheads="1"/>
          </p:cNvPicPr>
          <p:nvPr/>
        </p:nvPicPr>
        <p:blipFill>
          <a:blip r:embed="rId2" cstate="print"/>
          <a:srcRect l="19531" t="12760" r="23437" b="19531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C:\Users\aci\AppData\Local\Temp\Rar$DIa5392.17876\Screenshot_20251201_185314_YouTube.jpg"/>
          <p:cNvPicPr>
            <a:picLocks noChangeAspect="1" noChangeArrowheads="1"/>
          </p:cNvPicPr>
          <p:nvPr/>
        </p:nvPicPr>
        <p:blipFill>
          <a:blip r:embed="rId2" cstate="print"/>
          <a:srcRect l="19531" t="11067" r="22656" b="14453"/>
          <a:stretch>
            <a:fillRect/>
          </a:stretch>
        </p:blipFill>
        <p:spPr bwMode="auto">
          <a:xfrm>
            <a:off x="0" y="142876"/>
            <a:ext cx="9144000" cy="650083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C:\Users\aci\AppData\Local\Temp\Rar$DIa5392.19010\Screenshot_20251201_185332_YouTube.jpg"/>
          <p:cNvPicPr>
            <a:picLocks noChangeAspect="1" noChangeArrowheads="1"/>
          </p:cNvPicPr>
          <p:nvPr/>
        </p:nvPicPr>
        <p:blipFill>
          <a:blip r:embed="rId2" cstate="print"/>
          <a:srcRect l="19531" t="12760" r="24219" b="12760"/>
          <a:stretch>
            <a:fillRect/>
          </a:stretch>
        </p:blipFill>
        <p:spPr bwMode="auto">
          <a:xfrm>
            <a:off x="0" y="285728"/>
            <a:ext cx="9144000" cy="628654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C:\Users\aci\AppData\Local\Temp\Rar$DIa5392.20175\Screenshot_20251201_185341_YouTube.jpg"/>
          <p:cNvPicPr>
            <a:picLocks noChangeAspect="1" noChangeArrowheads="1"/>
          </p:cNvPicPr>
          <p:nvPr/>
        </p:nvPicPr>
        <p:blipFill>
          <a:blip r:embed="rId2" cstate="print"/>
          <a:srcRect l="19531" t="11067" r="25000" b="14453"/>
          <a:stretch>
            <a:fillRect/>
          </a:stretch>
        </p:blipFill>
        <p:spPr bwMode="auto">
          <a:xfrm>
            <a:off x="0" y="285728"/>
            <a:ext cx="9144000" cy="635798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C:\Users\aci\AppData\Local\Temp\Rar$DIa5392.21381\Screenshot_20251201_185353_YouTube.jpg"/>
          <p:cNvPicPr>
            <a:picLocks noChangeAspect="1" noChangeArrowheads="1"/>
          </p:cNvPicPr>
          <p:nvPr/>
        </p:nvPicPr>
        <p:blipFill>
          <a:blip r:embed="rId2" cstate="print"/>
          <a:srcRect l="19531" t="11067" r="22656" b="12760"/>
          <a:stretch>
            <a:fillRect/>
          </a:stretch>
        </p:blipFill>
        <p:spPr bwMode="auto">
          <a:xfrm>
            <a:off x="0" y="214290"/>
            <a:ext cx="9144000" cy="642941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C:\Users\aci\AppData\Local\Temp\Rar$DIa5392.22755\Screenshot_20251201_185408_YouTube.jpg"/>
          <p:cNvPicPr>
            <a:picLocks noChangeAspect="1" noChangeArrowheads="1"/>
          </p:cNvPicPr>
          <p:nvPr/>
        </p:nvPicPr>
        <p:blipFill>
          <a:blip r:embed="rId2" cstate="print"/>
          <a:srcRect l="18750" t="9375" r="23437" b="11067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C:\Users\aci\AppData\Local\Temp\Rar$DIa5392.24189\Screenshot_20251201_185446_YouTube.jpg"/>
          <p:cNvPicPr>
            <a:picLocks noChangeAspect="1" noChangeArrowheads="1"/>
          </p:cNvPicPr>
          <p:nvPr/>
        </p:nvPicPr>
        <p:blipFill>
          <a:blip r:embed="rId2" cstate="print"/>
          <a:srcRect l="19531" t="11068" r="24219" b="17838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C:\Users\aci\AppData\Local\Temp\Rar$DIa5392.25070\Screenshot_20251201_185504_YouTube.jpg"/>
          <p:cNvPicPr>
            <a:picLocks noChangeAspect="1" noChangeArrowheads="1"/>
          </p:cNvPicPr>
          <p:nvPr/>
        </p:nvPicPr>
        <p:blipFill>
          <a:blip r:embed="rId2" cstate="print"/>
          <a:srcRect l="18750" t="11067" r="28906" b="22917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C:\Users\aci\AppData\Local\Temp\Rar$DIa5392.26679\Screenshot_20251201_185513_YouTube.jpg"/>
          <p:cNvPicPr>
            <a:picLocks noChangeAspect="1" noChangeArrowheads="1"/>
          </p:cNvPicPr>
          <p:nvPr/>
        </p:nvPicPr>
        <p:blipFill>
          <a:blip r:embed="rId2" cstate="print"/>
          <a:srcRect l="19531" t="11067" r="24219" b="11067"/>
          <a:stretch>
            <a:fillRect/>
          </a:stretch>
        </p:blipFill>
        <p:spPr bwMode="auto">
          <a:xfrm>
            <a:off x="0" y="-24"/>
            <a:ext cx="9144000" cy="685802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C:\Users\aci\AppData\Local\Temp\Rar$DIa5392.27559\Screenshot_20251201_185522_YouTube.jpg"/>
          <p:cNvPicPr>
            <a:picLocks noChangeAspect="1" noChangeArrowheads="1"/>
          </p:cNvPicPr>
          <p:nvPr/>
        </p:nvPicPr>
        <p:blipFill>
          <a:blip r:embed="rId2" cstate="print"/>
          <a:srcRect l="18750" t="11067" r="24219" b="11067"/>
          <a:stretch>
            <a:fillRect/>
          </a:stretch>
        </p:blipFill>
        <p:spPr bwMode="auto">
          <a:xfrm>
            <a:off x="0" y="357167"/>
            <a:ext cx="9144000" cy="593033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C:\Users\aci\AppData\Local\Temp\Rar$DIa5392.28841\Screenshot_20251201_185539_YouTube.jpg"/>
          <p:cNvPicPr>
            <a:picLocks noChangeAspect="1" noChangeArrowheads="1"/>
          </p:cNvPicPr>
          <p:nvPr/>
        </p:nvPicPr>
        <p:blipFill>
          <a:blip r:embed="rId2" cstate="print"/>
          <a:srcRect l="19531" t="9375" r="23437" b="14453"/>
          <a:stretch>
            <a:fillRect/>
          </a:stretch>
        </p:blipFill>
        <p:spPr bwMode="auto">
          <a:xfrm>
            <a:off x="-79368" y="0"/>
            <a:ext cx="9223368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C:\Users\aci\AppData\Local\Temp\Rar$DIa5568.34038\Screenshot_20251201_185556_YouTube.jpg"/>
          <p:cNvPicPr>
            <a:picLocks noChangeAspect="1" noChangeArrowheads="1"/>
          </p:cNvPicPr>
          <p:nvPr/>
        </p:nvPicPr>
        <p:blipFill>
          <a:blip r:embed="rId2" cstate="print"/>
          <a:srcRect l="20312" t="12760" r="28125" b="12760"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446</TotalTime>
  <Words>19</Words>
  <PresentationFormat>Affichage à l'écran (4:3)</PresentationFormat>
  <Paragraphs>5</Paragraphs>
  <Slides>48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48</vt:i4>
      </vt:variant>
    </vt:vector>
  </HeadingPairs>
  <TitlesOfParts>
    <vt:vector size="49" baseType="lpstr">
      <vt:lpstr>Thème Office</vt:lpstr>
      <vt:lpstr> Chapitre II. Généralités sur les bonnes pratiques de fabrication (BPF)</vt:lpstr>
      <vt:lpstr>Diapositive 2</vt:lpstr>
      <vt:lpstr>Diapositive 3</vt:lpstr>
      <vt:lpstr>Diapositive 4</vt:lpstr>
      <vt:lpstr>Diapositive 5</vt:lpstr>
      <vt:lpstr>Diapositive 6</vt:lpstr>
      <vt:lpstr>Diapositive 7</vt:lpstr>
      <vt:lpstr>Diapositive 8</vt:lpstr>
      <vt:lpstr>Diapositive 9</vt:lpstr>
      <vt:lpstr>Diapositive 10</vt:lpstr>
      <vt:lpstr>Diapositive 11</vt:lpstr>
      <vt:lpstr>Diapositive 12</vt:lpstr>
      <vt:lpstr>Diapositive 13</vt:lpstr>
      <vt:lpstr>Diapositive 14</vt:lpstr>
      <vt:lpstr>Diapositive 15</vt:lpstr>
      <vt:lpstr>Diapositive 16</vt:lpstr>
      <vt:lpstr>Diapositive 17</vt:lpstr>
      <vt:lpstr>Diapositive 18</vt:lpstr>
      <vt:lpstr>Diapositive 19</vt:lpstr>
      <vt:lpstr>Diapositive 20</vt:lpstr>
      <vt:lpstr>Diapositive 21</vt:lpstr>
      <vt:lpstr>Diapositive 22</vt:lpstr>
      <vt:lpstr>Diapositive 23</vt:lpstr>
      <vt:lpstr>Diapositive 24</vt:lpstr>
      <vt:lpstr>Diapositive 25</vt:lpstr>
      <vt:lpstr>Diapositive 26</vt:lpstr>
      <vt:lpstr>Diapositive 27</vt:lpstr>
      <vt:lpstr>Diapositive 28</vt:lpstr>
      <vt:lpstr>Diapositive 29</vt:lpstr>
      <vt:lpstr>Diapositive 30</vt:lpstr>
      <vt:lpstr>Diapositive 31</vt:lpstr>
      <vt:lpstr>Diapositive 32</vt:lpstr>
      <vt:lpstr>Diapositive 33</vt:lpstr>
      <vt:lpstr>Diapositive 34</vt:lpstr>
      <vt:lpstr>Diapositive 35</vt:lpstr>
      <vt:lpstr>Diapositive 36</vt:lpstr>
      <vt:lpstr>Diapositive 37</vt:lpstr>
      <vt:lpstr>Diapositive 38</vt:lpstr>
      <vt:lpstr>Diapositive 39</vt:lpstr>
      <vt:lpstr>Diapositive 40</vt:lpstr>
      <vt:lpstr>Diapositive 41</vt:lpstr>
      <vt:lpstr>Diapositive 42</vt:lpstr>
      <vt:lpstr>Diapositive 43</vt:lpstr>
      <vt:lpstr>Diapositive 44</vt:lpstr>
      <vt:lpstr>Diapositive 45</vt:lpstr>
      <vt:lpstr>Diapositive 46</vt:lpstr>
      <vt:lpstr>Diapositive 47</vt:lpstr>
      <vt:lpstr>Diapositive 48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Chapitre II. Généralités sur les bonnes pratiques de fabrication (BPF)</dc:title>
  <dc:creator>aci</dc:creator>
  <cp:lastModifiedBy>aci</cp:lastModifiedBy>
  <cp:revision>42</cp:revision>
  <dcterms:created xsi:type="dcterms:W3CDTF">2025-11-03T13:18:06Z</dcterms:created>
  <dcterms:modified xsi:type="dcterms:W3CDTF">2025-12-08T14:11:28Z</dcterms:modified>
</cp:coreProperties>
</file>