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2" r:id="rId2"/>
    <p:sldId id="256" r:id="rId3"/>
    <p:sldId id="269" r:id="rId4"/>
    <p:sldId id="270" r:id="rId5"/>
    <p:sldId id="271" r:id="rId6"/>
    <p:sldId id="272" r:id="rId7"/>
    <p:sldId id="273" r:id="rId8"/>
    <p:sldId id="274" r:id="rId9"/>
    <p:sldId id="275" r:id="rId10"/>
    <p:sldId id="276" r:id="rId11"/>
    <p:sldId id="277" r:id="rId12"/>
    <p:sldId id="278" r:id="rId13"/>
    <p:sldId id="279" r:id="rId14"/>
    <p:sldId id="280" r:id="rId15"/>
    <p:sldId id="299" r:id="rId16"/>
    <p:sldId id="300" r:id="rId17"/>
    <p:sldId id="281" r:id="rId18"/>
    <p:sldId id="282" r:id="rId19"/>
    <p:sldId id="283" r:id="rId20"/>
    <p:sldId id="285" r:id="rId21"/>
    <p:sldId id="286" r:id="rId22"/>
    <p:sldId id="287" r:id="rId23"/>
    <p:sldId id="288" r:id="rId24"/>
    <p:sldId id="289" r:id="rId25"/>
    <p:sldId id="308" r:id="rId26"/>
    <p:sldId id="293" r:id="rId27"/>
    <p:sldId id="291" r:id="rId28"/>
    <p:sldId id="292" r:id="rId29"/>
    <p:sldId id="294" r:id="rId30"/>
    <p:sldId id="295" r:id="rId31"/>
    <p:sldId id="296" r:id="rId32"/>
    <p:sldId id="298" r:id="rId33"/>
    <p:sldId id="297" r:id="rId34"/>
    <p:sldId id="290" r:id="rId35"/>
    <p:sldId id="301" r:id="rId36"/>
    <p:sldId id="307" r:id="rId37"/>
    <p:sldId id="303" r:id="rId38"/>
    <p:sldId id="304" r:id="rId39"/>
    <p:sldId id="305" r:id="rId40"/>
    <p:sldId id="306" r:id="rId41"/>
    <p:sldId id="257" r:id="rId42"/>
    <p:sldId id="309" r:id="rId43"/>
    <p:sldId id="310" r:id="rId44"/>
    <p:sldId id="311" r:id="rId45"/>
    <p:sldId id="258" r:id="rId46"/>
    <p:sldId id="259" r:id="rId47"/>
    <p:sldId id="260" r:id="rId48"/>
    <p:sldId id="261" r:id="rId49"/>
    <p:sldId id="262" r:id="rId50"/>
    <p:sldId id="263" r:id="rId51"/>
    <p:sldId id="264" r:id="rId52"/>
    <p:sldId id="265" r:id="rId53"/>
    <p:sldId id="266" r:id="rId54"/>
    <p:sldId id="267" r:id="rId55"/>
    <p:sldId id="268" r:id="rId5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4624" autoAdjust="0"/>
  </p:normalViewPr>
  <p:slideViewPr>
    <p:cSldViewPr>
      <p:cViewPr varScale="1">
        <p:scale>
          <a:sx n="69" d="100"/>
          <a:sy n="69" d="100"/>
        </p:scale>
        <p:origin x="-1386" y="-102"/>
      </p:cViewPr>
      <p:guideLst>
        <p:guide orient="horz" pos="2160"/>
        <p:guide pos="2880"/>
      </p:guideLst>
    </p:cSldViewPr>
  </p:slideViewPr>
  <p:outlineViewPr>
    <p:cViewPr>
      <p:scale>
        <a:sx n="33" d="100"/>
        <a:sy n="33" d="100"/>
      </p:scale>
      <p:origin x="24" y="1092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smtClean="0"/>
              <a:t>Cliquez pour modifier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03355B81-6FE9-4151-AEFF-6472EA9FF07B}" type="datetimeFigureOut">
              <a:rPr lang="fr-FR" smtClean="0"/>
              <a:pPr/>
              <a:t>13/02/2023</a:t>
            </a:fld>
            <a:endParaRPr lang="fr-F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DDBA63CE-E2CA-4D8B-A4A9-B8359C097659}" type="slidenum">
              <a:rPr lang="fr-FR" smtClean="0"/>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03355B81-6FE9-4151-AEFF-6472EA9FF07B}" type="datetimeFigureOut">
              <a:rPr lang="fr-FR" smtClean="0"/>
              <a:pPr/>
              <a:t>13/02/2023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DBA63CE-E2CA-4D8B-A4A9-B8359C097659}"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03355B81-6FE9-4151-AEFF-6472EA9FF07B}" type="datetimeFigureOut">
              <a:rPr lang="fr-FR" smtClean="0"/>
              <a:pPr/>
              <a:t>13/02/2023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DBA63CE-E2CA-4D8B-A4A9-B8359C097659}"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4"/>
          </p:nvPr>
        </p:nvSpPr>
        <p:spPr/>
        <p:txBody>
          <a:bodyPr rtlCol="0"/>
          <a:lstStyle/>
          <a:p>
            <a:fld id="{03355B81-6FE9-4151-AEFF-6472EA9FF07B}" type="datetimeFigureOut">
              <a:rPr lang="fr-FR" smtClean="0"/>
              <a:pPr/>
              <a:t>13/02/2023</a:t>
            </a:fld>
            <a:endParaRPr lang="fr-FR"/>
          </a:p>
        </p:txBody>
      </p:sp>
      <p:sp>
        <p:nvSpPr>
          <p:cNvPr id="9" name="Espace réservé du numéro de diapositive 8"/>
          <p:cNvSpPr>
            <a:spLocks noGrp="1"/>
          </p:cNvSpPr>
          <p:nvPr>
            <p:ph type="sldNum" sz="quarter" idx="15"/>
          </p:nvPr>
        </p:nvSpPr>
        <p:spPr/>
        <p:txBody>
          <a:bodyPr rtlCol="0"/>
          <a:lstStyle/>
          <a:p>
            <a:fld id="{DDBA63CE-E2CA-4D8B-A4A9-B8359C097659}"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03355B81-6FE9-4151-AEFF-6472EA9FF07B}" type="datetimeFigureOut">
              <a:rPr lang="fr-FR" smtClean="0"/>
              <a:pPr/>
              <a:t>13/02/2023</a:t>
            </a:fld>
            <a:endParaRPr lang="fr-F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DDBA63CE-E2CA-4D8B-A4A9-B8359C097659}" type="slidenum">
              <a:rPr lang="fr-FR" smtClean="0"/>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03355B81-6FE9-4151-AEFF-6472EA9FF07B}" type="datetimeFigureOut">
              <a:rPr lang="fr-FR" smtClean="0"/>
              <a:pPr/>
              <a:t>13/02/2023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DBA63CE-E2CA-4D8B-A4A9-B8359C097659}"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fld id="{03355B81-6FE9-4151-AEFF-6472EA9FF07B}" type="datetimeFigureOut">
              <a:rPr lang="fr-FR" smtClean="0"/>
              <a:pPr/>
              <a:t>13/02/2023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DBA63CE-E2CA-4D8B-A4A9-B8359C097659}"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smtClean="0"/>
              <a:t>Cliquez pour modifier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6" name="Espace réservé de la date 5"/>
          <p:cNvSpPr>
            <a:spLocks noGrp="1"/>
          </p:cNvSpPr>
          <p:nvPr>
            <p:ph type="dt" sz="half" idx="10"/>
          </p:nvPr>
        </p:nvSpPr>
        <p:spPr/>
        <p:txBody>
          <a:bodyPr rtlCol="0"/>
          <a:lstStyle/>
          <a:p>
            <a:fld id="{03355B81-6FE9-4151-AEFF-6472EA9FF07B}" type="datetimeFigureOut">
              <a:rPr lang="fr-FR" smtClean="0"/>
              <a:pPr/>
              <a:t>13/02/2023</a:t>
            </a:fld>
            <a:endParaRPr lang="fr-FR"/>
          </a:p>
        </p:txBody>
      </p:sp>
      <p:sp>
        <p:nvSpPr>
          <p:cNvPr id="7" name="Espace réservé du numéro de diapositive 6"/>
          <p:cNvSpPr>
            <a:spLocks noGrp="1"/>
          </p:cNvSpPr>
          <p:nvPr>
            <p:ph type="sldNum" sz="quarter" idx="11"/>
          </p:nvPr>
        </p:nvSpPr>
        <p:spPr/>
        <p:txBody>
          <a:bodyPr rtlCol="0"/>
          <a:lstStyle/>
          <a:p>
            <a:fld id="{DDBA63CE-E2CA-4D8B-A4A9-B8359C097659}"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3355B81-6FE9-4151-AEFF-6472EA9FF07B}" type="datetimeFigureOut">
              <a:rPr lang="fr-FR" smtClean="0"/>
              <a:pPr/>
              <a:t>13/02/2023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DBA63CE-E2CA-4D8B-A4A9-B8359C097659}"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4"/>
          </p:nvPr>
        </p:nvSpPr>
        <p:spPr/>
        <p:txBody>
          <a:bodyPr rtlCol="0"/>
          <a:lstStyle/>
          <a:p>
            <a:fld id="{03355B81-6FE9-4151-AEFF-6472EA9FF07B}" type="datetimeFigureOut">
              <a:rPr lang="fr-FR" smtClean="0"/>
              <a:pPr/>
              <a:t>13/02/2023</a:t>
            </a:fld>
            <a:endParaRPr lang="fr-FR"/>
          </a:p>
        </p:txBody>
      </p:sp>
      <p:sp>
        <p:nvSpPr>
          <p:cNvPr id="22" name="Espace réservé du numéro de diapositive 21"/>
          <p:cNvSpPr>
            <a:spLocks noGrp="1"/>
          </p:cNvSpPr>
          <p:nvPr>
            <p:ph type="sldNum" sz="quarter" idx="15"/>
          </p:nvPr>
        </p:nvSpPr>
        <p:spPr/>
        <p:txBody>
          <a:bodyPr rtlCol="0"/>
          <a:lstStyle/>
          <a:p>
            <a:fld id="{DDBA63CE-E2CA-4D8B-A4A9-B8359C097659}"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Espace réservé de la date 16"/>
          <p:cNvSpPr>
            <a:spLocks noGrp="1"/>
          </p:cNvSpPr>
          <p:nvPr>
            <p:ph type="dt" sz="half" idx="10"/>
          </p:nvPr>
        </p:nvSpPr>
        <p:spPr/>
        <p:txBody>
          <a:bodyPr rtlCol="0"/>
          <a:lstStyle/>
          <a:p>
            <a:fld id="{03355B81-6FE9-4151-AEFF-6472EA9FF07B}" type="datetimeFigureOut">
              <a:rPr lang="fr-FR" smtClean="0"/>
              <a:pPr/>
              <a:t>13/02/2023</a:t>
            </a:fld>
            <a:endParaRPr lang="fr-FR"/>
          </a:p>
        </p:txBody>
      </p:sp>
      <p:sp>
        <p:nvSpPr>
          <p:cNvPr id="18" name="Espace réservé du numéro de diapositive 17"/>
          <p:cNvSpPr>
            <a:spLocks noGrp="1"/>
          </p:cNvSpPr>
          <p:nvPr>
            <p:ph type="sldNum" sz="quarter" idx="11"/>
          </p:nvPr>
        </p:nvSpPr>
        <p:spPr/>
        <p:txBody>
          <a:bodyPr rtlCol="0"/>
          <a:lstStyle/>
          <a:p>
            <a:fld id="{DDBA63CE-E2CA-4D8B-A4A9-B8359C097659}"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03355B81-6FE9-4151-AEFF-6472EA9FF07B}" type="datetimeFigureOut">
              <a:rPr lang="fr-FR" smtClean="0"/>
              <a:pPr/>
              <a:t>13/02/2023</a:t>
            </a:fld>
            <a:endParaRPr lang="fr-F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DDBA63CE-E2CA-4D8B-A4A9-B8359C097659}"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285728"/>
            <a:ext cx="8229600" cy="5840435"/>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1">
              <a:buNone/>
            </a:pPr>
            <a:r>
              <a:rPr lang="ar-DZ" b="1" dirty="0" smtClean="0">
                <a:ln/>
                <a:solidFill>
                  <a:schemeClr val="accent3"/>
                </a:solidFill>
                <a:latin typeface="Sakkal Majalla" pitchFamily="2" charset="-78"/>
                <a:cs typeface="Sakkal Majalla" pitchFamily="2" charset="-78"/>
              </a:rPr>
              <a:t>جامعة خميس مليانة</a:t>
            </a:r>
          </a:p>
          <a:p>
            <a:pPr algn="ctr" rtl="1">
              <a:buNone/>
            </a:pPr>
            <a:r>
              <a:rPr lang="ar-DZ" b="1" dirty="0" smtClean="0">
                <a:ln/>
                <a:solidFill>
                  <a:schemeClr val="accent3"/>
                </a:solidFill>
                <a:latin typeface="Sakkal Majalla" pitchFamily="2" charset="-78"/>
                <a:cs typeface="Sakkal Majalla" pitchFamily="2" charset="-78"/>
              </a:rPr>
              <a:t>قسم العلوم الإنسانية</a:t>
            </a:r>
          </a:p>
          <a:p>
            <a:pPr algn="ctr" rtl="1">
              <a:buNone/>
            </a:pPr>
            <a:r>
              <a:rPr lang="ar-DZ" b="1" dirty="0" smtClean="0">
                <a:ln/>
                <a:solidFill>
                  <a:schemeClr val="accent3"/>
                </a:solidFill>
                <a:latin typeface="Sakkal Majalla" pitchFamily="2" charset="-78"/>
                <a:cs typeface="Sakkal Majalla" pitchFamily="2" charset="-78"/>
              </a:rPr>
              <a:t>شعبة علم لمكتبات </a:t>
            </a:r>
          </a:p>
          <a:p>
            <a:pPr algn="ctr" rtl="1">
              <a:buNone/>
            </a:pPr>
            <a:endParaRPr lang="ar-DZ" b="1" dirty="0" smtClean="0">
              <a:ln/>
              <a:solidFill>
                <a:schemeClr val="accent3"/>
              </a:solidFill>
              <a:latin typeface="Sakkal Majalla" pitchFamily="2" charset="-78"/>
              <a:cs typeface="Sakkal Majalla" pitchFamily="2" charset="-78"/>
            </a:endParaRPr>
          </a:p>
          <a:p>
            <a:pPr algn="ctr" rtl="1">
              <a:buNone/>
            </a:pPr>
            <a:r>
              <a:rPr lang="ar-DZ" b="1" dirty="0" smtClean="0">
                <a:ln/>
                <a:solidFill>
                  <a:schemeClr val="accent3"/>
                </a:solidFill>
                <a:latin typeface="Sakkal Majalla" pitchFamily="2" charset="-78"/>
                <a:cs typeface="Sakkal Majalla" pitchFamily="2" charset="-78"/>
              </a:rPr>
              <a:t>محاضرات التكوين ما قبل الترقية</a:t>
            </a:r>
          </a:p>
          <a:p>
            <a:pPr algn="ctr" rtl="1">
              <a:buNone/>
            </a:pPr>
            <a:endParaRPr lang="ar-DZ" b="1" dirty="0" smtClean="0">
              <a:ln/>
              <a:solidFill>
                <a:schemeClr val="accent3"/>
              </a:solidFill>
              <a:latin typeface="Sakkal Majalla" pitchFamily="2" charset="-78"/>
              <a:cs typeface="Sakkal Majalla" pitchFamily="2" charset="-78"/>
            </a:endParaRPr>
          </a:p>
          <a:p>
            <a:pPr algn="ctr" rtl="1">
              <a:buNone/>
            </a:pPr>
            <a:r>
              <a:rPr lang="ar-DZ" b="1" dirty="0" smtClean="0">
                <a:ln/>
                <a:solidFill>
                  <a:schemeClr val="accent3"/>
                </a:solidFill>
                <a:latin typeface="Sakkal Majalla" pitchFamily="2" charset="-78"/>
                <a:cs typeface="Sakkal Majalla" pitchFamily="2" charset="-78"/>
              </a:rPr>
              <a:t>مقياس الإعلام الآلي التوثيقي</a:t>
            </a:r>
          </a:p>
          <a:p>
            <a:pPr algn="ctr" rtl="1">
              <a:buNone/>
            </a:pPr>
            <a:endParaRPr lang="ar-DZ" b="1" dirty="0" smtClean="0">
              <a:ln/>
              <a:solidFill>
                <a:schemeClr val="accent3"/>
              </a:solidFill>
              <a:latin typeface="Sakkal Majalla" pitchFamily="2" charset="-78"/>
              <a:cs typeface="Sakkal Majalla" pitchFamily="2" charset="-78"/>
            </a:endParaRPr>
          </a:p>
          <a:p>
            <a:pPr algn="ctr" rtl="1">
              <a:buNone/>
            </a:pPr>
            <a:r>
              <a:rPr lang="ar-DZ" b="1" dirty="0" smtClean="0">
                <a:ln/>
                <a:solidFill>
                  <a:schemeClr val="accent3"/>
                </a:solidFill>
                <a:latin typeface="Sakkal Majalla" pitchFamily="2" charset="-78"/>
                <a:cs typeface="Sakkal Majalla" pitchFamily="2" charset="-78"/>
              </a:rPr>
              <a:t>عنوان المحاضرة: الفهرسة المقروءة آليا</a:t>
            </a:r>
          </a:p>
          <a:p>
            <a:pPr algn="ctr" rtl="1">
              <a:buNone/>
            </a:pPr>
            <a:r>
              <a:rPr lang="fr-FR" b="1" dirty="0" smtClean="0">
                <a:ln/>
                <a:solidFill>
                  <a:schemeClr val="accent3"/>
                </a:solidFill>
                <a:latin typeface="Sakkal Majalla" pitchFamily="2" charset="-78"/>
                <a:cs typeface="Sakkal Majalla" pitchFamily="2" charset="-78"/>
              </a:rPr>
              <a:t>MARC</a:t>
            </a:r>
            <a:endParaRPr lang="ar-DZ" b="1" dirty="0" smtClean="0">
              <a:ln/>
              <a:solidFill>
                <a:schemeClr val="accent3"/>
              </a:solidFill>
              <a:latin typeface="Sakkal Majalla" pitchFamily="2" charset="-78"/>
              <a:cs typeface="Sakkal Majalla" pitchFamily="2" charset="-78"/>
            </a:endParaRPr>
          </a:p>
          <a:p>
            <a:pPr algn="ctr" rtl="1">
              <a:buNone/>
            </a:pPr>
            <a:r>
              <a:rPr lang="ar-DZ" b="1" dirty="0" smtClean="0">
                <a:ln/>
                <a:solidFill>
                  <a:schemeClr val="accent3"/>
                </a:solidFill>
              </a:rPr>
              <a:t>                                                        الأستاذ دحماني بلال.</a:t>
            </a:r>
            <a:endParaRPr lang="fr-FR" b="1" dirty="0">
              <a:ln/>
              <a:solidFill>
                <a:schemeClr val="accent3"/>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214290"/>
            <a:ext cx="8401080" cy="6429420"/>
          </a:xfrm>
        </p:spPr>
        <p:txBody>
          <a:bodyPr>
            <a:normAutofit/>
          </a:bodyPr>
          <a:lstStyle/>
          <a:p>
            <a:pPr algn="r" rtl="1">
              <a:buNone/>
            </a:pPr>
            <a:r>
              <a:rPr lang="ar-EG" b="1" u="sng" dirty="0" smtClean="0">
                <a:solidFill>
                  <a:srgbClr val="FF0000"/>
                </a:solidFill>
              </a:rPr>
              <a:t>حقول التسجيلة الببليوجرافية : </a:t>
            </a:r>
            <a:endParaRPr lang="fr-FR" u="sng" dirty="0" smtClean="0">
              <a:solidFill>
                <a:srgbClr val="FF0000"/>
              </a:solidFill>
            </a:endParaRPr>
          </a:p>
          <a:p>
            <a:pPr algn="r" rtl="1">
              <a:lnSpc>
                <a:spcPct val="170000"/>
              </a:lnSpc>
              <a:buNone/>
            </a:pPr>
            <a:r>
              <a:rPr lang="ar-EG" b="1" dirty="0" smtClean="0"/>
              <a:t>     تتكون التسجيلة الببليوجرافية من حقول رئيسية وفرعية حددتها قواعد </a:t>
            </a:r>
            <a:r>
              <a:rPr lang="ar-EG" b="1" dirty="0" smtClean="0">
                <a:solidFill>
                  <a:srgbClr val="FF0000"/>
                </a:solidFill>
              </a:rPr>
              <a:t>الفهرسة </a:t>
            </a:r>
            <a:r>
              <a:rPr lang="ar-EG" b="1" dirty="0" err="1" smtClean="0">
                <a:solidFill>
                  <a:srgbClr val="FF0000"/>
                </a:solidFill>
              </a:rPr>
              <a:t>الأنجلو</a:t>
            </a:r>
            <a:r>
              <a:rPr lang="ar-EG" b="1" dirty="0" smtClean="0">
                <a:solidFill>
                  <a:srgbClr val="FF0000"/>
                </a:solidFill>
              </a:rPr>
              <a:t>-أمريكية </a:t>
            </a:r>
            <a:r>
              <a:rPr lang="en-US" b="1" dirty="0" smtClean="0">
                <a:solidFill>
                  <a:srgbClr val="FF0000"/>
                </a:solidFill>
              </a:rPr>
              <a:t>AACR</a:t>
            </a:r>
            <a:r>
              <a:rPr lang="ar-EG" b="1" dirty="0" smtClean="0"/>
              <a:t> </a:t>
            </a:r>
            <a:r>
              <a:rPr lang="ar-EG" b="1" dirty="0" smtClean="0">
                <a:solidFill>
                  <a:schemeClr val="accent2"/>
                </a:solidFill>
              </a:rPr>
              <a:t>وقواعد التقنين الدولي للوصف الببليوجرافي </a:t>
            </a:r>
            <a:r>
              <a:rPr lang="en-US" b="1" dirty="0" smtClean="0">
                <a:solidFill>
                  <a:schemeClr val="accent2"/>
                </a:solidFill>
              </a:rPr>
              <a:t>ISBD</a:t>
            </a:r>
            <a:r>
              <a:rPr lang="ar-EG" b="1" dirty="0" smtClean="0"/>
              <a:t>. </a:t>
            </a:r>
            <a:endParaRPr lang="fr-FR" dirty="0" smtClean="0"/>
          </a:p>
          <a:p>
            <a:pPr algn="r" rtl="1">
              <a:lnSpc>
                <a:spcPct val="170000"/>
              </a:lnSpc>
              <a:buNone/>
            </a:pPr>
            <a:r>
              <a:rPr lang="ar-DZ" b="1" dirty="0" smtClean="0"/>
              <a:t>     </a:t>
            </a:r>
            <a:r>
              <a:rPr lang="ar-EG" b="1" dirty="0" smtClean="0"/>
              <a:t>وتشمل الحقول ما يلي : </a:t>
            </a:r>
            <a:endParaRPr lang="fr-FR" dirty="0" smtClean="0"/>
          </a:p>
          <a:p>
            <a:pPr marL="514350" indent="-514350" algn="r" rtl="1">
              <a:lnSpc>
                <a:spcPct val="170000"/>
              </a:lnSpc>
              <a:buFont typeface="+mj-lt"/>
              <a:buAutoNum type="arabicPeriod"/>
            </a:pPr>
            <a:r>
              <a:rPr lang="ar-EG" b="1" dirty="0" smtClean="0">
                <a:solidFill>
                  <a:schemeClr val="accent2"/>
                </a:solidFill>
              </a:rPr>
              <a:t>حقل المدخل الرئيسي : </a:t>
            </a:r>
            <a:r>
              <a:rPr lang="ar-EG" b="1" dirty="0" smtClean="0"/>
              <a:t>سواء أكان المدخل إسم شخص ، أو إسم هيئة ، أو عنوان ، أو إسم مؤتمر أو ندوة أو ملتقى . </a:t>
            </a:r>
            <a:endParaRPr lang="ar-DZ" b="1" dirty="0" smtClean="0"/>
          </a:p>
          <a:p>
            <a:pPr marL="514350" indent="-514350" algn="r" rtl="1">
              <a:lnSpc>
                <a:spcPct val="170000"/>
              </a:lnSpc>
              <a:buFont typeface="+mj-lt"/>
              <a:buAutoNum type="arabicPeriod"/>
            </a:pPr>
            <a:r>
              <a:rPr lang="ar-EG" b="1" dirty="0" smtClean="0">
                <a:solidFill>
                  <a:schemeClr val="accent2"/>
                </a:solidFill>
              </a:rPr>
              <a:t>حقل العنوان وبيان المسؤولية : </a:t>
            </a:r>
            <a:r>
              <a:rPr lang="ar-EG" b="1" dirty="0" smtClean="0"/>
              <a:t>ويشمل العنوان نفسه التأشيرة العامة للمادة بيانات العناوين الأخرى / بيانات المسؤولية . </a:t>
            </a:r>
            <a:endParaRPr lang="fr-FR" dirty="0" smtClean="0"/>
          </a:p>
          <a:p>
            <a:pPr marL="514350" indent="-514350" algn="r" rtl="1">
              <a:lnSpc>
                <a:spcPct val="170000"/>
              </a:lnSpc>
              <a:buFont typeface="+mj-lt"/>
              <a:buAutoNum type="arabicPeriod"/>
            </a:pPr>
            <a:r>
              <a:rPr lang="ar-EG" b="1" dirty="0" smtClean="0">
                <a:solidFill>
                  <a:schemeClr val="accent2"/>
                </a:solidFill>
              </a:rPr>
              <a:t>حقل بيان الطبعة : </a:t>
            </a:r>
            <a:r>
              <a:rPr lang="ar-EG" b="1" dirty="0" smtClean="0"/>
              <a:t>ويشمل رقم الطبعة ونوعها . </a:t>
            </a:r>
            <a:endParaRPr lang="fr-FR" dirty="0" smtClean="0"/>
          </a:p>
          <a:p>
            <a:pPr algn="r" rtl="1">
              <a:buNone/>
            </a:pPr>
            <a:endParaRPr lang="fr-FR" dirty="0" smtClean="0"/>
          </a:p>
          <a:p>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85720" y="428604"/>
            <a:ext cx="8401080" cy="6072230"/>
          </a:xfrm>
        </p:spPr>
        <p:txBody>
          <a:bodyPr>
            <a:normAutofit/>
          </a:bodyPr>
          <a:lstStyle/>
          <a:p>
            <a:pPr marL="514350" indent="-514350" algn="r" rtl="1">
              <a:lnSpc>
                <a:spcPct val="160000"/>
              </a:lnSpc>
              <a:buFont typeface="+mj-lt"/>
              <a:buAutoNum type="arabicPeriod" startAt="4"/>
            </a:pPr>
            <a:r>
              <a:rPr lang="ar-EG" b="1" dirty="0" smtClean="0">
                <a:solidFill>
                  <a:schemeClr val="accent2"/>
                </a:solidFill>
              </a:rPr>
              <a:t>حقل بيانات النشر : </a:t>
            </a:r>
            <a:r>
              <a:rPr lang="ar-EG" b="1" dirty="0" smtClean="0"/>
              <a:t>ويشمل مكان النشر </a:t>
            </a:r>
            <a:r>
              <a:rPr lang="ar-EG" b="1" dirty="0" err="1" smtClean="0"/>
              <a:t>وإسم</a:t>
            </a:r>
            <a:r>
              <a:rPr lang="ar-EG" b="1" dirty="0" smtClean="0"/>
              <a:t> الناشر وسنة الناشر . </a:t>
            </a:r>
            <a:endParaRPr lang="fr-FR" dirty="0" smtClean="0"/>
          </a:p>
          <a:p>
            <a:pPr marL="514350" indent="-514350" algn="r" rtl="1">
              <a:lnSpc>
                <a:spcPct val="160000"/>
              </a:lnSpc>
              <a:buFont typeface="+mj-lt"/>
              <a:buAutoNum type="arabicPeriod" startAt="4"/>
            </a:pPr>
            <a:r>
              <a:rPr lang="ar-EG" b="1" dirty="0" smtClean="0">
                <a:solidFill>
                  <a:schemeClr val="accent2"/>
                </a:solidFill>
              </a:rPr>
              <a:t>حقل الوصف المادي : </a:t>
            </a:r>
            <a:r>
              <a:rPr lang="ar-EG" b="1" dirty="0" smtClean="0"/>
              <a:t>ويشمل تعداد العمل ، والبيانات المادية الأخرى ، والأبعاد ، والمادة المصاحبة . </a:t>
            </a:r>
            <a:endParaRPr lang="ar-DZ" b="1" dirty="0" smtClean="0"/>
          </a:p>
          <a:p>
            <a:pPr marL="514350" indent="-514350" algn="r" rtl="1">
              <a:lnSpc>
                <a:spcPct val="160000"/>
              </a:lnSpc>
              <a:buFont typeface="+mj-lt"/>
              <a:buAutoNum type="arabicPeriod" startAt="4"/>
            </a:pPr>
            <a:r>
              <a:rPr lang="ar-EG" sz="3100" b="1" dirty="0" smtClean="0">
                <a:solidFill>
                  <a:schemeClr val="accent2"/>
                </a:solidFill>
              </a:rPr>
              <a:t>حقل بيان السلسلة : </a:t>
            </a:r>
            <a:r>
              <a:rPr lang="ar-EG" b="1" dirty="0" smtClean="0"/>
              <a:t>ويشمل عنوان السلسلة ورقمها . </a:t>
            </a:r>
            <a:endParaRPr lang="fr-FR" dirty="0" smtClean="0"/>
          </a:p>
          <a:p>
            <a:pPr marL="514350" indent="-514350" algn="r" rtl="1">
              <a:lnSpc>
                <a:spcPct val="160000"/>
              </a:lnSpc>
              <a:buFont typeface="+mj-lt"/>
              <a:buAutoNum type="arabicPeriod" startAt="4"/>
            </a:pPr>
            <a:r>
              <a:rPr lang="ar-EG" b="1" dirty="0" smtClean="0">
                <a:solidFill>
                  <a:schemeClr val="accent2"/>
                </a:solidFill>
              </a:rPr>
              <a:t>حقل التبصرات أو </a:t>
            </a:r>
            <a:r>
              <a:rPr lang="ar-EG" b="1" dirty="0" err="1" smtClean="0">
                <a:solidFill>
                  <a:schemeClr val="accent2"/>
                </a:solidFill>
              </a:rPr>
              <a:t>الملاحظاات</a:t>
            </a:r>
            <a:r>
              <a:rPr lang="ar-EG" b="1" dirty="0" smtClean="0">
                <a:solidFill>
                  <a:schemeClr val="accent2"/>
                </a:solidFill>
              </a:rPr>
              <a:t> أو الحواشي . </a:t>
            </a:r>
            <a:endParaRPr lang="fr-FR" dirty="0" smtClean="0">
              <a:solidFill>
                <a:schemeClr val="accent2"/>
              </a:solidFill>
            </a:endParaRPr>
          </a:p>
          <a:p>
            <a:pPr marL="514350" indent="-514350" algn="r" rtl="1">
              <a:lnSpc>
                <a:spcPct val="160000"/>
              </a:lnSpc>
              <a:buFont typeface="+mj-lt"/>
              <a:buAutoNum type="arabicPeriod" startAt="4"/>
            </a:pPr>
            <a:r>
              <a:rPr lang="ar-EG" b="1" dirty="0" smtClean="0">
                <a:solidFill>
                  <a:schemeClr val="accent2"/>
                </a:solidFill>
              </a:rPr>
              <a:t>حقل الرقم الدولي الموحد للكتب أو الدوريات . </a:t>
            </a:r>
            <a:endParaRPr lang="fr-FR" dirty="0" smtClean="0">
              <a:solidFill>
                <a:schemeClr val="accent2"/>
              </a:solidFill>
            </a:endParaRPr>
          </a:p>
          <a:p>
            <a:pPr marL="514350" indent="-514350" algn="r" rtl="1">
              <a:lnSpc>
                <a:spcPct val="160000"/>
              </a:lnSpc>
              <a:buFont typeface="+mj-lt"/>
              <a:buAutoNum type="arabicPeriod" startAt="4"/>
            </a:pPr>
            <a:r>
              <a:rPr lang="ar-EG" b="1" dirty="0" smtClean="0">
                <a:solidFill>
                  <a:srgbClr val="FF0000"/>
                </a:solidFill>
              </a:rPr>
              <a:t>أما الحقول الإضافية في تسجيلة مارك فتشمل ما يلي : </a:t>
            </a:r>
            <a:endParaRPr lang="fr-FR" dirty="0" smtClean="0">
              <a:solidFill>
                <a:srgbClr val="FF0000"/>
              </a:solidFill>
            </a:endParaRPr>
          </a:p>
          <a:p>
            <a:pPr marL="514350" indent="-514350" algn="r" rtl="1">
              <a:lnSpc>
                <a:spcPct val="160000"/>
              </a:lnSpc>
              <a:buFont typeface="+mj-lt"/>
              <a:buAutoNum type="arabicPeriod" startAt="4"/>
            </a:pPr>
            <a:r>
              <a:rPr lang="ar-EG" b="1" dirty="0" smtClean="0">
                <a:solidFill>
                  <a:srgbClr val="C00000"/>
                </a:solidFill>
              </a:rPr>
              <a:t>حقل رمز تصنيف العمل . </a:t>
            </a:r>
            <a:endParaRPr lang="fr-FR" dirty="0" smtClean="0">
              <a:solidFill>
                <a:srgbClr val="C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214290"/>
            <a:ext cx="8229600" cy="5911873"/>
          </a:xfrm>
        </p:spPr>
        <p:txBody>
          <a:bodyPr/>
          <a:lstStyle/>
          <a:p>
            <a:pPr marL="514350" indent="-514350" algn="r" rtl="1">
              <a:lnSpc>
                <a:spcPct val="150000"/>
              </a:lnSpc>
              <a:buFont typeface="+mj-lt"/>
              <a:buAutoNum type="arabicPeriod" startAt="11"/>
            </a:pPr>
            <a:r>
              <a:rPr lang="ar-DZ" b="1" dirty="0" smtClean="0">
                <a:solidFill>
                  <a:srgbClr val="C00000"/>
                </a:solidFill>
              </a:rPr>
              <a:t>حقل </a:t>
            </a:r>
            <a:r>
              <a:rPr lang="ar-EG" b="1" dirty="0" smtClean="0">
                <a:solidFill>
                  <a:srgbClr val="C00000"/>
                </a:solidFill>
              </a:rPr>
              <a:t>رؤوس الموضوعات ( أو الواصفات أو الكلمات </a:t>
            </a:r>
            <a:r>
              <a:rPr lang="ar-EG" b="1" dirty="0" err="1" smtClean="0">
                <a:solidFill>
                  <a:srgbClr val="C00000"/>
                </a:solidFill>
              </a:rPr>
              <a:t>المفتاحية</a:t>
            </a:r>
            <a:r>
              <a:rPr lang="ar-EG" b="1" dirty="0" smtClean="0">
                <a:solidFill>
                  <a:srgbClr val="C00000"/>
                </a:solidFill>
              </a:rPr>
              <a:t> للعمل ) . </a:t>
            </a:r>
            <a:endParaRPr lang="fr-FR" dirty="0" smtClean="0">
              <a:solidFill>
                <a:srgbClr val="C00000"/>
              </a:solidFill>
            </a:endParaRPr>
          </a:p>
          <a:p>
            <a:pPr marL="514350" indent="-514350" algn="r" rtl="1">
              <a:lnSpc>
                <a:spcPct val="150000"/>
              </a:lnSpc>
              <a:buFont typeface="+mj-lt"/>
              <a:buAutoNum type="arabicPeriod" startAt="11"/>
            </a:pPr>
            <a:r>
              <a:rPr lang="ar-EG" b="1" dirty="0" smtClean="0">
                <a:solidFill>
                  <a:srgbClr val="C00000"/>
                </a:solidFill>
              </a:rPr>
              <a:t>حقل رقم السجل العام بالمكتبة . </a:t>
            </a:r>
            <a:endParaRPr lang="fr-FR" dirty="0" smtClean="0">
              <a:solidFill>
                <a:srgbClr val="C00000"/>
              </a:solidFill>
            </a:endParaRPr>
          </a:p>
          <a:p>
            <a:pPr marL="514350" indent="-514350" algn="r" rtl="1">
              <a:lnSpc>
                <a:spcPct val="150000"/>
              </a:lnSpc>
              <a:buFont typeface="+mj-lt"/>
              <a:buAutoNum type="arabicPeriod" startAt="11"/>
            </a:pPr>
            <a:r>
              <a:rPr lang="ar-EG" b="1" dirty="0" smtClean="0">
                <a:solidFill>
                  <a:srgbClr val="C00000"/>
                </a:solidFill>
              </a:rPr>
              <a:t>حقل رقم تسجيلة الفهرسة . </a:t>
            </a:r>
            <a:endParaRPr lang="fr-FR" dirty="0" smtClean="0">
              <a:solidFill>
                <a:srgbClr val="C00000"/>
              </a:solidFill>
            </a:endParaRPr>
          </a:p>
          <a:p>
            <a:pPr algn="r" rtl="1">
              <a:lnSpc>
                <a:spcPct val="150000"/>
              </a:lnSpc>
              <a:buNone/>
            </a:pPr>
            <a:r>
              <a:rPr lang="ar-EG" b="1" dirty="0" smtClean="0"/>
              <a:t>بالإضافة إلى أية حقول إضافية أخرى ترى المكتبة أهمية إضافتها مثل </a:t>
            </a:r>
            <a:r>
              <a:rPr lang="ar-EG" b="1" dirty="0" smtClean="0">
                <a:solidFill>
                  <a:srgbClr val="C00000"/>
                </a:solidFill>
              </a:rPr>
              <a:t>إسم المفهرس ، </a:t>
            </a:r>
            <a:r>
              <a:rPr lang="ar-EG" b="1" dirty="0" err="1" smtClean="0">
                <a:solidFill>
                  <a:srgbClr val="C00000"/>
                </a:solidFill>
              </a:rPr>
              <a:t>وإسم</a:t>
            </a:r>
            <a:r>
              <a:rPr lang="ar-EG" b="1" dirty="0" smtClean="0">
                <a:solidFill>
                  <a:srgbClr val="C00000"/>
                </a:solidFill>
              </a:rPr>
              <a:t> مدخل البيانات ، وسعر الوعاء ، وحالة التجليد ، لغة العمل</a:t>
            </a:r>
            <a:r>
              <a:rPr lang="ar-EG" b="1" dirty="0" smtClean="0"/>
              <a:t> .. </a:t>
            </a:r>
            <a:r>
              <a:rPr lang="ar-EG" b="1" dirty="0" err="1" smtClean="0"/>
              <a:t>إلخ</a:t>
            </a:r>
            <a:r>
              <a:rPr lang="ar-EG" b="1" dirty="0" smtClean="0"/>
              <a:t>.</a:t>
            </a:r>
            <a:endParaRPr lang="fr-FR" dirty="0" smtClean="0"/>
          </a:p>
          <a:p>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quarter" idx="1"/>
          </p:nvPr>
        </p:nvPicPr>
        <p:blipFill>
          <a:blip r:embed="rId2"/>
          <a:srcRect l="17165" t="35672" r="25152" b="26446"/>
          <a:stretch>
            <a:fillRect/>
          </a:stretch>
        </p:blipFill>
        <p:spPr bwMode="auto">
          <a:xfrm>
            <a:off x="642910" y="642918"/>
            <a:ext cx="8143932" cy="5357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14290"/>
            <a:ext cx="8229600" cy="928694"/>
          </a:xfrm>
        </p:spPr>
        <p:txBody>
          <a:bodyPr>
            <a:normAutofit/>
          </a:bodyPr>
          <a:lstStyle/>
          <a:p>
            <a:r>
              <a:rPr lang="ar-EG" b="1" dirty="0" smtClean="0"/>
              <a:t>مفاهيم تتصل بحقول </a:t>
            </a:r>
            <a:r>
              <a:rPr lang="ar-EG" sz="2700" b="1" dirty="0" smtClean="0"/>
              <a:t>التسجيلة الببليوجرافية</a:t>
            </a:r>
            <a:r>
              <a:rPr lang="ar-EG" b="1" dirty="0" smtClean="0"/>
              <a:t> </a:t>
            </a:r>
            <a:endParaRPr lang="fr-FR" dirty="0"/>
          </a:p>
        </p:txBody>
      </p:sp>
      <p:sp>
        <p:nvSpPr>
          <p:cNvPr id="3" name="Espace réservé du contenu 2"/>
          <p:cNvSpPr>
            <a:spLocks noGrp="1"/>
          </p:cNvSpPr>
          <p:nvPr>
            <p:ph sz="quarter" idx="1"/>
          </p:nvPr>
        </p:nvSpPr>
        <p:spPr>
          <a:xfrm>
            <a:off x="457200" y="1285860"/>
            <a:ext cx="8229600" cy="4840303"/>
          </a:xfrm>
        </p:spPr>
        <p:txBody>
          <a:bodyPr>
            <a:normAutofit fontScale="92500" lnSpcReduction="20000"/>
          </a:bodyPr>
          <a:lstStyle/>
          <a:p>
            <a:pPr marL="514350" indent="-514350" algn="r" rtl="1">
              <a:lnSpc>
                <a:spcPct val="150000"/>
              </a:lnSpc>
              <a:buFont typeface="+mj-lt"/>
              <a:buAutoNum type="arabicPeriod"/>
            </a:pPr>
            <a:r>
              <a:rPr lang="ar-EG" b="1" dirty="0" smtClean="0">
                <a:solidFill>
                  <a:srgbClr val="FF0000"/>
                </a:solidFill>
              </a:rPr>
              <a:t>طول الحقل : </a:t>
            </a:r>
            <a:r>
              <a:rPr lang="ar-EG" b="1" dirty="0" smtClean="0"/>
              <a:t>هو عدد </a:t>
            </a:r>
            <a:r>
              <a:rPr lang="ar-EG" b="1" dirty="0" err="1" smtClean="0"/>
              <a:t>التمثيلات</a:t>
            </a:r>
            <a:r>
              <a:rPr lang="ar-EG" b="1" dirty="0" smtClean="0"/>
              <a:t> </a:t>
            </a:r>
            <a:r>
              <a:rPr lang="en-US" b="1" dirty="0" smtClean="0"/>
              <a:t>characters</a:t>
            </a:r>
            <a:r>
              <a:rPr lang="ar-EG" b="1" dirty="0" smtClean="0"/>
              <a:t> في الحقل .</a:t>
            </a:r>
            <a:endParaRPr lang="ar-DZ" b="1" dirty="0" smtClean="0"/>
          </a:p>
          <a:p>
            <a:pPr algn="r" rtl="1">
              <a:lnSpc>
                <a:spcPct val="150000"/>
              </a:lnSpc>
              <a:buNone/>
            </a:pPr>
            <a:r>
              <a:rPr lang="ar-EG" b="1" dirty="0" smtClean="0"/>
              <a:t> فلكل حقل طول محدد، يجب تحديده عند الشروع في بناء قاعدة البيانات الببليوجرافية للوثائق ( الكتب أو غيرها من الأوعية )</a:t>
            </a:r>
            <a:r>
              <a:rPr lang="ar-DZ" b="1" dirty="0" smtClean="0"/>
              <a:t>.</a:t>
            </a:r>
            <a:r>
              <a:rPr lang="ar-EG" b="1" dirty="0" smtClean="0"/>
              <a:t> </a:t>
            </a:r>
            <a:endParaRPr lang="ar-DZ" b="1" dirty="0" smtClean="0"/>
          </a:p>
          <a:p>
            <a:pPr algn="r" rtl="1">
              <a:lnSpc>
                <a:spcPct val="150000"/>
              </a:lnSpc>
              <a:buNone/>
            </a:pPr>
            <a:r>
              <a:rPr lang="ar-EG" b="1" dirty="0" smtClean="0"/>
              <a:t>ويوجد نوعان من الحقول يمكن تقسيمهما حسب الطول :</a:t>
            </a:r>
            <a:endParaRPr lang="ar-DZ" b="1" dirty="0" smtClean="0"/>
          </a:p>
          <a:p>
            <a:pPr algn="r" rtl="1">
              <a:lnSpc>
                <a:spcPct val="150000"/>
              </a:lnSpc>
              <a:buNone/>
            </a:pPr>
            <a:r>
              <a:rPr lang="ar-EG" b="1" dirty="0" smtClean="0"/>
              <a:t> أ) حقل ذا</a:t>
            </a:r>
            <a:r>
              <a:rPr lang="ar-DZ" b="1" dirty="0" smtClean="0"/>
              <a:t>ت</a:t>
            </a:r>
            <a:r>
              <a:rPr lang="ar-EG" b="1" dirty="0" smtClean="0"/>
              <a:t> طول ثابت ( مثل حقل التاريخ) </a:t>
            </a:r>
            <a:endParaRPr lang="ar-DZ" b="1" dirty="0" smtClean="0"/>
          </a:p>
          <a:p>
            <a:pPr algn="r" rtl="1">
              <a:lnSpc>
                <a:spcPct val="150000"/>
              </a:lnSpc>
              <a:buNone/>
            </a:pPr>
            <a:endParaRPr lang="ar-DZ" b="1" dirty="0" smtClean="0"/>
          </a:p>
          <a:p>
            <a:pPr algn="r" rtl="1">
              <a:lnSpc>
                <a:spcPct val="150000"/>
              </a:lnSpc>
              <a:buNone/>
            </a:pPr>
            <a:endParaRPr lang="ar-DZ" b="1" dirty="0" smtClean="0"/>
          </a:p>
          <a:p>
            <a:pPr algn="r" rtl="1">
              <a:lnSpc>
                <a:spcPct val="150000"/>
              </a:lnSpc>
              <a:buNone/>
            </a:pPr>
            <a:endParaRPr lang="ar-DZ" b="1" dirty="0" smtClean="0"/>
          </a:p>
          <a:p>
            <a:pPr algn="r" rtl="1">
              <a:lnSpc>
                <a:spcPct val="150000"/>
              </a:lnSpc>
              <a:buNone/>
            </a:pPr>
            <a:r>
              <a:rPr lang="ar-EG" b="1" dirty="0" smtClean="0"/>
              <a:t> ب) حقل ذا</a:t>
            </a:r>
            <a:r>
              <a:rPr lang="ar-DZ" b="1" dirty="0" smtClean="0"/>
              <a:t>ت</a:t>
            </a:r>
            <a:r>
              <a:rPr lang="ar-EG" b="1" dirty="0" smtClean="0"/>
              <a:t> طول متغير ( مثل حقل العنوان </a:t>
            </a:r>
            <a:r>
              <a:rPr lang="ar-DZ" b="1" dirty="0" smtClean="0"/>
              <a:t>...غير محدد الطول</a:t>
            </a:r>
            <a:endParaRPr lang="fr-F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quarter" idx="1"/>
          </p:nvPr>
        </p:nvPicPr>
        <p:blipFill>
          <a:blip r:embed="rId2"/>
          <a:srcRect l="10404" t="15151" r="68636" b="51515"/>
          <a:stretch>
            <a:fillRect/>
          </a:stretch>
        </p:blipFill>
        <p:spPr bwMode="auto">
          <a:xfrm>
            <a:off x="1428728" y="285728"/>
            <a:ext cx="6572296" cy="2000264"/>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l="9334" t="10742" r="43448" b="44336"/>
          <a:stretch>
            <a:fillRect/>
          </a:stretch>
        </p:blipFill>
        <p:spPr bwMode="auto">
          <a:xfrm>
            <a:off x="1142976" y="2714620"/>
            <a:ext cx="6143668" cy="32861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42" name="Picture 2"/>
          <p:cNvPicPr>
            <a:picLocks noGrp="1" noChangeAspect="1" noChangeArrowheads="1"/>
          </p:cNvPicPr>
          <p:nvPr>
            <p:ph sz="quarter" idx="1"/>
          </p:nvPr>
        </p:nvPicPr>
        <p:blipFill>
          <a:blip r:embed="rId2"/>
          <a:srcRect l="11841" t="11996" r="42901" b="37495"/>
          <a:stretch>
            <a:fillRect/>
          </a:stretch>
        </p:blipFill>
        <p:spPr bwMode="auto">
          <a:xfrm>
            <a:off x="1500166" y="2143116"/>
            <a:ext cx="6000792" cy="22860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428604"/>
            <a:ext cx="8229600" cy="5697559"/>
          </a:xfrm>
        </p:spPr>
        <p:txBody>
          <a:bodyPr/>
          <a:lstStyle/>
          <a:p>
            <a:pPr marL="514350" indent="-514350" algn="r" rtl="1">
              <a:lnSpc>
                <a:spcPct val="150000"/>
              </a:lnSpc>
              <a:buFont typeface="+mj-lt"/>
              <a:buAutoNum type="arabicPeriod" startAt="2"/>
            </a:pPr>
            <a:r>
              <a:rPr lang="ar-EG" b="1" dirty="0" smtClean="0"/>
              <a:t>نوع الحقل : هناك العديد من أنواع الحقول مثل حقل الحروف </a:t>
            </a:r>
            <a:r>
              <a:rPr lang="en-US" b="1" dirty="0" smtClean="0"/>
              <a:t>characters</a:t>
            </a:r>
            <a:r>
              <a:rPr lang="ar-EG" b="1" dirty="0" smtClean="0"/>
              <a:t> ، والأرقام </a:t>
            </a:r>
            <a:r>
              <a:rPr lang="en-US" b="1" dirty="0" smtClean="0"/>
              <a:t>numeric</a:t>
            </a:r>
            <a:r>
              <a:rPr lang="ar-DZ" b="1" dirty="0" smtClean="0"/>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14290"/>
            <a:ext cx="8229600" cy="714380"/>
          </a:xfrm>
        </p:spPr>
        <p:txBody>
          <a:bodyPr>
            <a:normAutofit fontScale="90000"/>
          </a:bodyPr>
          <a:lstStyle/>
          <a:p>
            <a:r>
              <a:rPr lang="ar-DZ" b="1" dirty="0" smtClean="0"/>
              <a:t/>
            </a:r>
            <a:br>
              <a:rPr lang="ar-DZ" b="1" dirty="0" smtClean="0"/>
            </a:br>
            <a:r>
              <a:rPr lang="ar-EG" b="1" dirty="0" smtClean="0"/>
              <a:t>لغة التكويد أو الترميز في معيار مارك :</a:t>
            </a:r>
            <a:r>
              <a:rPr lang="fr-FR" dirty="0" smtClean="0"/>
              <a:t/>
            </a:r>
            <a:br>
              <a:rPr lang="fr-FR" dirty="0" smtClean="0"/>
            </a:br>
            <a:endParaRPr lang="fr-FR" dirty="0"/>
          </a:p>
        </p:txBody>
      </p:sp>
      <p:sp>
        <p:nvSpPr>
          <p:cNvPr id="3" name="Espace réservé du contenu 2"/>
          <p:cNvSpPr>
            <a:spLocks noGrp="1"/>
          </p:cNvSpPr>
          <p:nvPr>
            <p:ph sz="quarter" idx="1"/>
          </p:nvPr>
        </p:nvSpPr>
        <p:spPr/>
        <p:txBody>
          <a:bodyPr/>
          <a:lstStyle/>
          <a:p>
            <a:pPr algn="r" rtl="1">
              <a:lnSpc>
                <a:spcPct val="150000"/>
              </a:lnSpc>
              <a:buNone/>
            </a:pPr>
            <a:r>
              <a:rPr lang="ar-EG" b="1" dirty="0" smtClean="0"/>
              <a:t>تعتمد لغة تكويد أو ترميز الحقول الأساسية والفرعية في تسجيلة مارك على ثلاثة عناصر أساسية وهي : </a:t>
            </a:r>
            <a:endParaRPr lang="fr-FR" dirty="0" smtClean="0"/>
          </a:p>
          <a:p>
            <a:pPr marL="514350" indent="-514350" algn="r" rtl="1">
              <a:lnSpc>
                <a:spcPct val="150000"/>
              </a:lnSpc>
              <a:buFont typeface="+mj-lt"/>
              <a:buAutoNum type="arabicParenR"/>
            </a:pPr>
            <a:r>
              <a:rPr lang="ar-EG" b="1" dirty="0" smtClean="0">
                <a:solidFill>
                  <a:srgbClr val="C00000"/>
                </a:solidFill>
              </a:rPr>
              <a:t>التيجان </a:t>
            </a:r>
            <a:r>
              <a:rPr lang="en-US" b="1" dirty="0" smtClean="0">
                <a:solidFill>
                  <a:srgbClr val="C00000"/>
                </a:solidFill>
              </a:rPr>
              <a:t>Tags</a:t>
            </a:r>
            <a:r>
              <a:rPr lang="ar-EG" b="1" dirty="0" smtClean="0">
                <a:solidFill>
                  <a:srgbClr val="C00000"/>
                </a:solidFill>
              </a:rPr>
              <a:t> .      </a:t>
            </a:r>
            <a:endParaRPr lang="ar-DZ" b="1" dirty="0" smtClean="0">
              <a:solidFill>
                <a:srgbClr val="C00000"/>
              </a:solidFill>
            </a:endParaRPr>
          </a:p>
          <a:p>
            <a:pPr marL="514350" indent="-514350" algn="r" rtl="1">
              <a:lnSpc>
                <a:spcPct val="150000"/>
              </a:lnSpc>
              <a:buFont typeface="+mj-lt"/>
              <a:buAutoNum type="arabicParenR"/>
            </a:pPr>
            <a:r>
              <a:rPr lang="ar-EG" b="1" dirty="0" smtClean="0">
                <a:solidFill>
                  <a:srgbClr val="C00000"/>
                </a:solidFill>
              </a:rPr>
              <a:t>المحددات أو المؤشرات </a:t>
            </a:r>
            <a:r>
              <a:rPr lang="en-US" b="1" dirty="0" smtClean="0">
                <a:solidFill>
                  <a:srgbClr val="C00000"/>
                </a:solidFill>
              </a:rPr>
              <a:t>Indicators</a:t>
            </a:r>
            <a:r>
              <a:rPr lang="ar-EG" b="1" dirty="0" smtClean="0">
                <a:solidFill>
                  <a:srgbClr val="C00000"/>
                </a:solidFill>
              </a:rPr>
              <a:t> . </a:t>
            </a:r>
            <a:endParaRPr lang="fr-FR" dirty="0" smtClean="0">
              <a:solidFill>
                <a:srgbClr val="C00000"/>
              </a:solidFill>
            </a:endParaRPr>
          </a:p>
          <a:p>
            <a:pPr marL="514350" indent="-514350" algn="r" rtl="1">
              <a:lnSpc>
                <a:spcPct val="150000"/>
              </a:lnSpc>
              <a:buFont typeface="+mj-lt"/>
              <a:buAutoNum type="arabicParenR"/>
            </a:pPr>
            <a:r>
              <a:rPr lang="ar-EG" b="1" dirty="0" smtClean="0">
                <a:solidFill>
                  <a:srgbClr val="C00000"/>
                </a:solidFill>
              </a:rPr>
              <a:t>رموز الحقول الفرعية </a:t>
            </a:r>
            <a:endParaRPr lang="fr-FR" dirty="0">
              <a:solidFill>
                <a:srgbClr val="C0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500042"/>
            <a:ext cx="8229600" cy="5626121"/>
          </a:xfrm>
        </p:spPr>
        <p:txBody>
          <a:bodyPr>
            <a:normAutofit/>
          </a:bodyPr>
          <a:lstStyle/>
          <a:p>
            <a:pPr algn="r" rtl="1">
              <a:buNone/>
            </a:pPr>
            <a:r>
              <a:rPr lang="ar-EG" b="1" dirty="0" smtClean="0"/>
              <a:t>أولاً : التيجان : </a:t>
            </a:r>
            <a:endParaRPr lang="ar-DZ" b="1" dirty="0" smtClean="0"/>
          </a:p>
          <a:p>
            <a:pPr algn="r" rtl="1">
              <a:lnSpc>
                <a:spcPct val="150000"/>
              </a:lnSpc>
              <a:buNone/>
            </a:pPr>
            <a:r>
              <a:rPr lang="ar-DZ" b="1" dirty="0" smtClean="0"/>
              <a:t>   </a:t>
            </a:r>
            <a:r>
              <a:rPr lang="ar-EG" b="1" dirty="0" smtClean="0"/>
              <a:t>التاج </a:t>
            </a:r>
            <a:r>
              <a:rPr lang="en-US" b="1" dirty="0" smtClean="0"/>
              <a:t>Tag</a:t>
            </a:r>
            <a:r>
              <a:rPr lang="ar-EG" b="1" dirty="0" smtClean="0"/>
              <a:t> هو رمز الحقل وهو عبارة عن رمز</a:t>
            </a:r>
            <a:r>
              <a:rPr lang="ar-DZ" b="1" dirty="0" smtClean="0"/>
              <a:t> </a:t>
            </a:r>
            <a:r>
              <a:rPr lang="ar-EG" b="1" dirty="0" smtClean="0"/>
              <a:t>رقمي فريد مكون من ثلاثة أرقام، يأتي دائما متقدما في بداية الحقل  ويميز كل حقل ويخصصه عن بقية الحقول، ويحدد طبيعة محتواه </a:t>
            </a:r>
            <a:r>
              <a:rPr lang="ar-DZ" b="1" dirty="0" smtClean="0"/>
              <a:t>.</a:t>
            </a:r>
            <a:r>
              <a:rPr lang="ar-EG" b="1" dirty="0" smtClean="0"/>
              <a:t> </a:t>
            </a:r>
            <a:endParaRPr lang="ar-DZ" b="1" dirty="0" smtClean="0"/>
          </a:p>
          <a:p>
            <a:pPr algn="r" rtl="1">
              <a:lnSpc>
                <a:spcPct val="150000"/>
              </a:lnSpc>
              <a:buNone/>
            </a:pPr>
            <a:r>
              <a:rPr lang="ar-EG" b="1" dirty="0" smtClean="0"/>
              <a:t>والحاسب لا يستطيع التعامل مع بيانات أي حقل إلا من خلال رمز التاج الخاص به</a:t>
            </a:r>
            <a:r>
              <a:rPr lang="ar-DZ" b="1" dirty="0" smtClean="0"/>
              <a:t>.</a:t>
            </a:r>
            <a:r>
              <a:rPr lang="ar-EG" b="1" dirty="0" smtClean="0"/>
              <a:t> </a:t>
            </a:r>
            <a:endParaRPr lang="ar-DZ" b="1" dirty="0" smtClean="0"/>
          </a:p>
          <a:p>
            <a:pPr algn="r" rtl="1">
              <a:lnSpc>
                <a:spcPct val="150000"/>
              </a:lnSpc>
              <a:buNone/>
            </a:pPr>
            <a:r>
              <a:rPr lang="ar-DZ" b="1" dirty="0" smtClean="0"/>
              <a:t>مثلا :عند إدخال </a:t>
            </a:r>
            <a:r>
              <a:rPr lang="ar-EG" b="1" dirty="0" smtClean="0"/>
              <a:t>رقم التاج </a:t>
            </a:r>
            <a:r>
              <a:rPr lang="ar-DZ" b="1" dirty="0" smtClean="0"/>
              <a:t>أو الفاتح </a:t>
            </a:r>
            <a:r>
              <a:rPr lang="en-US" b="1" dirty="0" smtClean="0"/>
              <a:t>100</a:t>
            </a:r>
            <a:r>
              <a:rPr lang="ar-EG" b="1" dirty="0" smtClean="0"/>
              <a:t> سيفهم النظام أن هذا الحقل هو حقل مدخل رئيسي </a:t>
            </a:r>
            <a:r>
              <a:rPr lang="ar-DZ" b="1" dirty="0" smtClean="0"/>
              <a:t>بالمؤلف.</a:t>
            </a:r>
          </a:p>
          <a:p>
            <a:pPr algn="r" rtl="1">
              <a:lnSpc>
                <a:spcPct val="150000"/>
              </a:lnSpc>
              <a:buNone/>
            </a:pPr>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42910" y="500042"/>
            <a:ext cx="7772400" cy="1470025"/>
          </a:xfrm>
        </p:spPr>
        <p:txBody>
          <a:bodyPr/>
          <a:lstStyle/>
          <a:p>
            <a:pPr rtl="1"/>
            <a:r>
              <a:rPr lang="ar-DZ" dirty="0" smtClean="0">
                <a:solidFill>
                  <a:schemeClr val="tx1"/>
                </a:solidFill>
              </a:rPr>
              <a:t>ماذا یعني مارك</a:t>
            </a:r>
            <a:r>
              <a:rPr lang="fr-FR" dirty="0" smtClean="0">
                <a:solidFill>
                  <a:schemeClr val="tx1"/>
                </a:solidFill>
              </a:rPr>
              <a:t>MARC </a:t>
            </a:r>
            <a:r>
              <a:rPr lang="ar-DZ" dirty="0" smtClean="0">
                <a:solidFill>
                  <a:schemeClr val="tx1"/>
                </a:solidFill>
              </a:rPr>
              <a:t>؟ </a:t>
            </a:r>
            <a:endParaRPr lang="fr-FR" dirty="0"/>
          </a:p>
        </p:txBody>
      </p:sp>
      <p:sp>
        <p:nvSpPr>
          <p:cNvPr id="3" name="Sous-titre 2"/>
          <p:cNvSpPr>
            <a:spLocks noGrp="1"/>
          </p:cNvSpPr>
          <p:nvPr>
            <p:ph type="subTitle" idx="1"/>
          </p:nvPr>
        </p:nvSpPr>
        <p:spPr>
          <a:xfrm>
            <a:off x="1071538" y="2285992"/>
            <a:ext cx="7429552" cy="3714776"/>
          </a:xfrm>
        </p:spPr>
        <p:txBody>
          <a:bodyPr>
            <a:normAutofit/>
          </a:bodyPr>
          <a:lstStyle/>
          <a:p>
            <a:pPr rtl="1"/>
            <a:r>
              <a:rPr lang="fr-FR" b="1" dirty="0" smtClean="0">
                <a:solidFill>
                  <a:schemeClr val="tx1"/>
                </a:solidFill>
              </a:rPr>
              <a:t>Machine </a:t>
            </a:r>
            <a:r>
              <a:rPr lang="fr-FR" b="1" dirty="0" err="1" smtClean="0">
                <a:solidFill>
                  <a:schemeClr val="tx1"/>
                </a:solidFill>
              </a:rPr>
              <a:t>Readable</a:t>
            </a:r>
            <a:r>
              <a:rPr lang="fr-FR" b="1" dirty="0" smtClean="0">
                <a:solidFill>
                  <a:schemeClr val="tx1"/>
                </a:solidFill>
              </a:rPr>
              <a:t> </a:t>
            </a:r>
            <a:r>
              <a:rPr lang="fr-FR" b="1" dirty="0" err="1" smtClean="0">
                <a:solidFill>
                  <a:schemeClr val="tx1"/>
                </a:solidFill>
              </a:rPr>
              <a:t>Cataloguing</a:t>
            </a:r>
            <a:endParaRPr lang="fr-FR" b="1" dirty="0" smtClean="0">
              <a:solidFill>
                <a:schemeClr val="tx1"/>
              </a:solidFill>
            </a:endParaRPr>
          </a:p>
          <a:p>
            <a:pPr rtl="1"/>
            <a:endParaRPr lang="ar-DZ" dirty="0">
              <a:solidFill>
                <a:schemeClr val="tx1"/>
              </a:solidFill>
            </a:endParaRPr>
          </a:p>
          <a:p>
            <a:pPr rtl="1"/>
            <a:r>
              <a:rPr lang="ar-DZ" dirty="0">
                <a:solidFill>
                  <a:schemeClr val="tx1"/>
                </a:solidFill>
              </a:rPr>
              <a:t>تسجیلة مارك ھي تسجیلة فھ</a:t>
            </a:r>
            <a:r>
              <a:rPr lang="ar-DZ" dirty="0" err="1">
                <a:solidFill>
                  <a:schemeClr val="tx1"/>
                </a:solidFill>
              </a:rPr>
              <a:t>رسة</a:t>
            </a:r>
            <a:r>
              <a:rPr lang="ar-DZ" dirty="0">
                <a:solidFill>
                  <a:schemeClr val="tx1"/>
                </a:solidFill>
              </a:rPr>
              <a:t> مقروءة آلیًا. </a:t>
            </a:r>
            <a:endParaRPr lang="ar-DZ" b="1" dirty="0">
              <a:solidFill>
                <a:schemeClr val="tx1"/>
              </a:solidFill>
            </a:endParaRPr>
          </a:p>
          <a:p>
            <a:pPr rtl="1"/>
            <a:r>
              <a:rPr lang="ar-DZ" dirty="0" smtClean="0">
                <a:solidFill>
                  <a:schemeClr val="tx1"/>
                </a:solidFill>
              </a:rPr>
              <a:t>المقروءة آلیًا</a:t>
            </a:r>
            <a:r>
              <a:rPr lang="ar-DZ" dirty="0">
                <a:solidFill>
                  <a:schemeClr val="tx1"/>
                </a:solidFill>
              </a:rPr>
              <a:t>: </a:t>
            </a:r>
            <a:r>
              <a:rPr lang="ar-DZ" dirty="0" smtClean="0">
                <a:solidFill>
                  <a:schemeClr val="tx1"/>
                </a:solidFill>
              </a:rPr>
              <a:t>تعني </a:t>
            </a:r>
            <a:r>
              <a:rPr lang="ar-DZ" dirty="0">
                <a:solidFill>
                  <a:schemeClr val="tx1"/>
                </a:solidFill>
              </a:rPr>
              <a:t>أن </a:t>
            </a:r>
            <a:r>
              <a:rPr lang="ar-DZ" dirty="0" err="1" smtClean="0">
                <a:solidFill>
                  <a:schemeClr val="tx1"/>
                </a:solidFill>
              </a:rPr>
              <a:t>ج</a:t>
            </a:r>
            <a:r>
              <a:rPr lang="ar-DZ" dirty="0" smtClean="0">
                <a:solidFill>
                  <a:schemeClr val="tx1"/>
                </a:solidFill>
              </a:rPr>
              <a:t>ھ</a:t>
            </a:r>
            <a:r>
              <a:rPr lang="ar-DZ" dirty="0" err="1" smtClean="0">
                <a:solidFill>
                  <a:schemeClr val="tx1"/>
                </a:solidFill>
              </a:rPr>
              <a:t>از</a:t>
            </a:r>
            <a:r>
              <a:rPr lang="ar-DZ" dirty="0" smtClean="0">
                <a:solidFill>
                  <a:schemeClr val="tx1"/>
                </a:solidFill>
              </a:rPr>
              <a:t> حاسوب آلي یمكنه قراءة وتفسیر</a:t>
            </a:r>
            <a:r>
              <a:rPr lang="fr-FR" dirty="0" smtClean="0">
                <a:solidFill>
                  <a:schemeClr val="tx1"/>
                </a:solidFill>
              </a:rPr>
              <a:t> </a:t>
            </a:r>
            <a:r>
              <a:rPr lang="ar-DZ" dirty="0" smtClean="0">
                <a:solidFill>
                  <a:schemeClr val="tx1"/>
                </a:solidFill>
              </a:rPr>
              <a:t>البیانات في </a:t>
            </a:r>
            <a:r>
              <a:rPr lang="ar-DZ" dirty="0">
                <a:solidFill>
                  <a:schemeClr val="tx1"/>
                </a:solidFill>
              </a:rPr>
              <a:t>أي </a:t>
            </a:r>
            <a:r>
              <a:rPr lang="ar-DZ" dirty="0" smtClean="0">
                <a:solidFill>
                  <a:schemeClr val="tx1"/>
                </a:solidFill>
              </a:rPr>
              <a:t>تسجیلة</a:t>
            </a:r>
            <a:r>
              <a:rPr lang="ar-DZ" dirty="0">
                <a:solidFill>
                  <a:schemeClr val="tx1"/>
                </a:solidFill>
              </a:rPr>
              <a:t>.</a:t>
            </a:r>
            <a:endParaRPr lang="fr-FR"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214290"/>
            <a:ext cx="8229600" cy="6357982"/>
          </a:xfrm>
        </p:spPr>
        <p:txBody>
          <a:bodyPr>
            <a:normAutofit/>
          </a:bodyPr>
          <a:lstStyle/>
          <a:p>
            <a:pPr marL="514350" indent="-514350" algn="r" rtl="1">
              <a:lnSpc>
                <a:spcPct val="150000"/>
              </a:lnSpc>
              <a:buFont typeface="+mj-lt"/>
              <a:buAutoNum type="arabicParenR"/>
            </a:pPr>
            <a:r>
              <a:rPr lang="en-US" b="1" dirty="0" smtClean="0"/>
              <a:t>1xx</a:t>
            </a:r>
            <a:r>
              <a:rPr lang="ar-EG" b="1" dirty="0" smtClean="0"/>
              <a:t> حقل المدخل الرئيسي . </a:t>
            </a:r>
            <a:endParaRPr lang="fr-FR" dirty="0" smtClean="0"/>
          </a:p>
          <a:p>
            <a:pPr marL="514350" indent="-514350" algn="r" rtl="1">
              <a:lnSpc>
                <a:spcPct val="150000"/>
              </a:lnSpc>
              <a:buFont typeface="+mj-lt"/>
              <a:buAutoNum type="arabicParenR"/>
            </a:pPr>
            <a:r>
              <a:rPr lang="en-US" b="1" dirty="0" smtClean="0"/>
              <a:t> 2xx</a:t>
            </a:r>
            <a:r>
              <a:rPr lang="ar-EG" b="1" dirty="0" smtClean="0"/>
              <a:t>حقول العنوان ، والطبعة ، وبيانات النشر . </a:t>
            </a:r>
            <a:endParaRPr lang="fr-FR" dirty="0" smtClean="0"/>
          </a:p>
          <a:p>
            <a:pPr marL="514350" indent="-514350" algn="r" rtl="1">
              <a:lnSpc>
                <a:spcPct val="150000"/>
              </a:lnSpc>
              <a:buFont typeface="+mj-lt"/>
              <a:buAutoNum type="arabicParenR"/>
            </a:pPr>
            <a:r>
              <a:rPr lang="en-US" b="1" dirty="0" smtClean="0"/>
              <a:t>3xx</a:t>
            </a:r>
            <a:r>
              <a:rPr lang="ar-EG" b="1" dirty="0" smtClean="0"/>
              <a:t> حقل الوصف المادي . </a:t>
            </a:r>
            <a:endParaRPr lang="fr-FR" dirty="0" smtClean="0"/>
          </a:p>
          <a:p>
            <a:pPr marL="514350" indent="-514350" algn="r" rtl="1">
              <a:lnSpc>
                <a:spcPct val="150000"/>
              </a:lnSpc>
              <a:buFont typeface="+mj-lt"/>
              <a:buAutoNum type="arabicParenR"/>
            </a:pPr>
            <a:r>
              <a:rPr lang="en-US" b="1" dirty="0" smtClean="0"/>
              <a:t>4xx</a:t>
            </a:r>
            <a:r>
              <a:rPr lang="ar-EG" b="1" dirty="0" smtClean="0"/>
              <a:t> حقل بيان السلسلة . </a:t>
            </a:r>
            <a:endParaRPr lang="fr-FR" dirty="0" smtClean="0"/>
          </a:p>
          <a:p>
            <a:pPr marL="514350" indent="-514350" algn="r" rtl="1">
              <a:lnSpc>
                <a:spcPct val="150000"/>
              </a:lnSpc>
              <a:buFont typeface="+mj-lt"/>
              <a:buAutoNum type="arabicParenR"/>
            </a:pPr>
            <a:r>
              <a:rPr lang="en-US" b="1" dirty="0" smtClean="0"/>
              <a:t>5xx</a:t>
            </a:r>
            <a:r>
              <a:rPr lang="ar-EG" b="1" dirty="0" smtClean="0"/>
              <a:t> حقل التبصرات أو الملاحظات . </a:t>
            </a:r>
            <a:endParaRPr lang="fr-FR" dirty="0" smtClean="0"/>
          </a:p>
          <a:p>
            <a:pPr marL="514350" indent="-514350" algn="r" rtl="1">
              <a:lnSpc>
                <a:spcPct val="150000"/>
              </a:lnSpc>
              <a:buFont typeface="+mj-lt"/>
              <a:buAutoNum type="arabicParenR"/>
            </a:pPr>
            <a:r>
              <a:rPr lang="en-US" b="1" dirty="0" smtClean="0"/>
              <a:t>6xx </a:t>
            </a:r>
            <a:r>
              <a:rPr lang="ar-EG" b="1" dirty="0" smtClean="0"/>
              <a:t>حقل المداخل الموضوعية الإضافية ( رؤوس الموضوعات ) . </a:t>
            </a:r>
            <a:endParaRPr lang="fr-FR" dirty="0" smtClean="0"/>
          </a:p>
          <a:p>
            <a:pPr marL="514350" indent="-514350" algn="r" rtl="1">
              <a:lnSpc>
                <a:spcPct val="150000"/>
              </a:lnSpc>
              <a:buFont typeface="+mj-lt"/>
              <a:buAutoNum type="arabicParenR"/>
            </a:pPr>
            <a:r>
              <a:rPr lang="en-US" b="1" dirty="0" smtClean="0"/>
              <a:t>7xx</a:t>
            </a:r>
            <a:r>
              <a:rPr lang="ar-EG" b="1" dirty="0" smtClean="0"/>
              <a:t> حقل المداخل الإضافية الأخرى . </a:t>
            </a:r>
            <a:endParaRPr lang="fr-FR" dirty="0" smtClean="0"/>
          </a:p>
          <a:p>
            <a:pPr marL="514350" indent="-514350" algn="r" rtl="1">
              <a:lnSpc>
                <a:spcPct val="150000"/>
              </a:lnSpc>
              <a:buFont typeface="+mj-lt"/>
              <a:buAutoNum type="arabicParenR"/>
            </a:pPr>
            <a:r>
              <a:rPr lang="en-US" b="1" dirty="0" smtClean="0"/>
              <a:t>8xx</a:t>
            </a:r>
            <a:r>
              <a:rPr lang="ar-EG" b="1" dirty="0" smtClean="0"/>
              <a:t> حقل مداخل السلاسل الإضافية . </a:t>
            </a:r>
            <a:endParaRPr lang="ar-DZ" b="1" dirty="0" smtClean="0"/>
          </a:p>
          <a:p>
            <a:pPr marL="514350" indent="-514350" algn="r" rtl="1">
              <a:lnSpc>
                <a:spcPct val="150000"/>
              </a:lnSpc>
              <a:buFont typeface="+mj-lt"/>
              <a:buAutoNum type="arabicParenR"/>
            </a:pPr>
            <a:r>
              <a:rPr lang="en-US" b="1" dirty="0" smtClean="0"/>
              <a:t>9xx</a:t>
            </a:r>
            <a:r>
              <a:rPr lang="ar-EG" b="1" dirty="0" smtClean="0"/>
              <a:t> حقول محلية ( خاصة بالمكتبة ) . </a:t>
            </a:r>
            <a:endParaRPr lang="fr-FR" dirty="0" smtClean="0"/>
          </a:p>
          <a:p>
            <a:pPr marL="514350" indent="-514350" algn="r" rtl="1">
              <a:lnSpc>
                <a:spcPct val="150000"/>
              </a:lnSpc>
              <a:buFont typeface="+mj-lt"/>
              <a:buAutoNum type="arabicParenR"/>
            </a:pPr>
            <a:endParaRPr lang="fr-FR" dirty="0" smtClean="0"/>
          </a:p>
          <a:p>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214290"/>
            <a:ext cx="8229600" cy="6286544"/>
          </a:xfrm>
        </p:spPr>
        <p:txBody>
          <a:bodyPr>
            <a:normAutofit/>
          </a:bodyPr>
          <a:lstStyle/>
          <a:p>
            <a:pPr algn="r" rtl="1">
              <a:lnSpc>
                <a:spcPct val="150000"/>
              </a:lnSpc>
              <a:buNone/>
            </a:pPr>
            <a:r>
              <a:rPr lang="ar-EG" b="1" dirty="0" smtClean="0">
                <a:solidFill>
                  <a:srgbClr val="FF0000"/>
                </a:solidFill>
              </a:rPr>
              <a:t>وبالإضافة إلى التيجان الرئيسية السابقة، هناك تيجان فرعية مخصصة للحقول مثل : </a:t>
            </a:r>
            <a:endParaRPr lang="fr-FR" dirty="0" smtClean="0">
              <a:solidFill>
                <a:srgbClr val="FF0000"/>
              </a:solidFill>
            </a:endParaRPr>
          </a:p>
          <a:p>
            <a:pPr algn="r" rtl="1">
              <a:lnSpc>
                <a:spcPct val="150000"/>
              </a:lnSpc>
              <a:buNone/>
            </a:pPr>
            <a:r>
              <a:rPr lang="ar-EG" b="1" dirty="0" smtClean="0">
                <a:solidFill>
                  <a:srgbClr val="C00000"/>
                </a:solidFill>
              </a:rPr>
              <a:t>التاج رقم </a:t>
            </a:r>
            <a:r>
              <a:rPr lang="en-US" b="1" dirty="0" smtClean="0">
                <a:solidFill>
                  <a:srgbClr val="C00000"/>
                </a:solidFill>
              </a:rPr>
              <a:t>1xx</a:t>
            </a:r>
            <a:r>
              <a:rPr lang="ar-EG" b="1" dirty="0" smtClean="0">
                <a:solidFill>
                  <a:srgbClr val="C00000"/>
                </a:solidFill>
              </a:rPr>
              <a:t> المدخل الرئيسي ، نجد تحته التيجان الفرعية التالية : </a:t>
            </a:r>
            <a:endParaRPr lang="fr-FR" dirty="0" smtClean="0">
              <a:solidFill>
                <a:srgbClr val="C00000"/>
              </a:solidFill>
            </a:endParaRPr>
          </a:p>
          <a:p>
            <a:pPr marL="514350" indent="-514350" algn="r" rtl="1">
              <a:lnSpc>
                <a:spcPct val="150000"/>
              </a:lnSpc>
              <a:buFont typeface="+mj-lt"/>
              <a:buAutoNum type="arabicParenR"/>
            </a:pPr>
            <a:r>
              <a:rPr lang="ar-EG" b="1" dirty="0" smtClean="0"/>
              <a:t>التاج رقم </a:t>
            </a:r>
            <a:r>
              <a:rPr lang="en-US" b="1" dirty="0" smtClean="0"/>
              <a:t>100</a:t>
            </a:r>
            <a:r>
              <a:rPr lang="ar-EG" b="1" dirty="0" smtClean="0"/>
              <a:t> المدخل الرئيسي إسم شخص . </a:t>
            </a:r>
            <a:endParaRPr lang="fr-FR" dirty="0" smtClean="0"/>
          </a:p>
          <a:p>
            <a:pPr marL="514350" indent="-514350" algn="r" rtl="1">
              <a:lnSpc>
                <a:spcPct val="150000"/>
              </a:lnSpc>
              <a:buFont typeface="+mj-lt"/>
              <a:buAutoNum type="arabicParenR"/>
            </a:pPr>
            <a:r>
              <a:rPr lang="ar-EG" b="1" dirty="0" smtClean="0"/>
              <a:t>التاج رقم </a:t>
            </a:r>
            <a:r>
              <a:rPr lang="en-US" b="1" dirty="0" smtClean="0"/>
              <a:t>110</a:t>
            </a:r>
            <a:r>
              <a:rPr lang="ar-EG" b="1" dirty="0" smtClean="0"/>
              <a:t> المدخل الرئيسي إسم هيئة . </a:t>
            </a:r>
            <a:endParaRPr lang="fr-FR" dirty="0" smtClean="0"/>
          </a:p>
          <a:p>
            <a:pPr marL="514350" indent="-514350" algn="r" rtl="1">
              <a:lnSpc>
                <a:spcPct val="150000"/>
              </a:lnSpc>
              <a:buFont typeface="+mj-lt"/>
              <a:buAutoNum type="arabicParenR"/>
            </a:pPr>
            <a:r>
              <a:rPr lang="ar-EG" b="1" dirty="0" smtClean="0"/>
              <a:t>التاج رقم </a:t>
            </a:r>
            <a:r>
              <a:rPr lang="en-US" b="1" dirty="0" smtClean="0"/>
              <a:t>111</a:t>
            </a:r>
            <a:r>
              <a:rPr lang="ar-EG" b="1" dirty="0" smtClean="0"/>
              <a:t> المدخل الرئيسي إسم مؤتمر أو اجتماع أو ملتقى . </a:t>
            </a:r>
            <a:endParaRPr lang="fr-FR" dirty="0" smtClean="0"/>
          </a:p>
          <a:p>
            <a:pPr marL="514350" indent="-514350" algn="r" rtl="1">
              <a:lnSpc>
                <a:spcPct val="150000"/>
              </a:lnSpc>
              <a:buFont typeface="+mj-lt"/>
              <a:buAutoNum type="arabicParenR"/>
            </a:pPr>
            <a:r>
              <a:rPr lang="ar-EG" b="1" dirty="0" smtClean="0"/>
              <a:t>التاج رقم </a:t>
            </a:r>
            <a:r>
              <a:rPr lang="en-US" b="1" dirty="0" smtClean="0"/>
              <a:t>130</a:t>
            </a:r>
            <a:r>
              <a:rPr lang="ar-EG" b="1" dirty="0" smtClean="0"/>
              <a:t> المدخل الرئيسي بالعنوان . </a:t>
            </a:r>
            <a:endParaRPr lang="fr-FR" dirty="0" smtClean="0"/>
          </a:p>
          <a:p>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68346"/>
          </a:xfrm>
        </p:spPr>
        <p:txBody>
          <a:bodyPr/>
          <a:lstStyle/>
          <a:p>
            <a:pPr algn="r" rtl="1"/>
            <a:r>
              <a:rPr lang="ar-EG" b="1" dirty="0" smtClean="0"/>
              <a:t>ثانيا : المحددات أو المؤشرات :</a:t>
            </a:r>
            <a:endParaRPr lang="fr-FR" dirty="0"/>
          </a:p>
        </p:txBody>
      </p:sp>
      <p:sp>
        <p:nvSpPr>
          <p:cNvPr id="3" name="Espace réservé du contenu 2"/>
          <p:cNvSpPr>
            <a:spLocks noGrp="1"/>
          </p:cNvSpPr>
          <p:nvPr>
            <p:ph sz="quarter" idx="1"/>
          </p:nvPr>
        </p:nvSpPr>
        <p:spPr>
          <a:xfrm>
            <a:off x="457200" y="1071546"/>
            <a:ext cx="8229600" cy="5500726"/>
          </a:xfrm>
          <a:solidFill>
            <a:schemeClr val="bg1"/>
          </a:solidFill>
        </p:spPr>
        <p:txBody>
          <a:bodyPr>
            <a:normAutofit/>
          </a:bodyPr>
          <a:lstStyle/>
          <a:p>
            <a:pPr algn="r" rtl="1">
              <a:lnSpc>
                <a:spcPct val="150000"/>
              </a:lnSpc>
              <a:buNone/>
            </a:pPr>
            <a:r>
              <a:rPr lang="ar-DZ" b="1" dirty="0" smtClean="0"/>
              <a:t>   </a:t>
            </a:r>
            <a:r>
              <a:rPr lang="ar-EG" b="1" dirty="0" smtClean="0"/>
              <a:t>لتحديد </a:t>
            </a:r>
            <a:r>
              <a:rPr lang="ar-EG" b="1" dirty="0" smtClean="0">
                <a:solidFill>
                  <a:schemeClr val="accent3"/>
                </a:solidFill>
              </a:rPr>
              <a:t>نوع البيان أو للدلالة على حالة الحقل</a:t>
            </a:r>
            <a:r>
              <a:rPr lang="ar-DZ" b="1" dirty="0" smtClean="0">
                <a:solidFill>
                  <a:schemeClr val="accent3"/>
                </a:solidFill>
              </a:rPr>
              <a:t> </a:t>
            </a:r>
            <a:r>
              <a:rPr lang="ar-EG" b="1" dirty="0" smtClean="0">
                <a:solidFill>
                  <a:schemeClr val="accent3"/>
                </a:solidFill>
              </a:rPr>
              <a:t>تستخدم المحددات أو المؤشرات </a:t>
            </a:r>
            <a:r>
              <a:rPr lang="ar-EG" b="1" dirty="0" smtClean="0"/>
              <a:t>وهي تتكون </a:t>
            </a:r>
            <a:r>
              <a:rPr lang="ar-EG" b="1" dirty="0" smtClean="0">
                <a:solidFill>
                  <a:srgbClr val="FF0000"/>
                </a:solidFill>
              </a:rPr>
              <a:t>من مؤشرين اثنين  </a:t>
            </a:r>
            <a:r>
              <a:rPr lang="ar-EG" b="1" dirty="0" smtClean="0">
                <a:solidFill>
                  <a:srgbClr val="FFC000"/>
                </a:solidFill>
              </a:rPr>
              <a:t>يستخدم في أحد المؤشرين أحد الأرقام من </a:t>
            </a:r>
            <a:r>
              <a:rPr lang="en-US" b="1" dirty="0" smtClean="0">
                <a:solidFill>
                  <a:srgbClr val="FF0000"/>
                </a:solidFill>
              </a:rPr>
              <a:t>0</a:t>
            </a:r>
            <a:r>
              <a:rPr lang="ar-EG" b="1" dirty="0" smtClean="0">
                <a:solidFill>
                  <a:srgbClr val="FF0000"/>
                </a:solidFill>
              </a:rPr>
              <a:t> إلى </a:t>
            </a:r>
            <a:r>
              <a:rPr lang="en-US" b="1" dirty="0" smtClean="0">
                <a:solidFill>
                  <a:srgbClr val="FF0000"/>
                </a:solidFill>
              </a:rPr>
              <a:t>9</a:t>
            </a:r>
            <a:r>
              <a:rPr lang="ar-EG" b="1" dirty="0" smtClean="0">
                <a:solidFill>
                  <a:srgbClr val="FF0000"/>
                </a:solidFill>
              </a:rPr>
              <a:t> </a:t>
            </a:r>
            <a:r>
              <a:rPr lang="ar-EG" b="1" dirty="0" smtClean="0"/>
              <a:t>ويستخدم في المؤشر الآخر علامة </a:t>
            </a:r>
            <a:r>
              <a:rPr lang="ar-EG" b="1" dirty="0" smtClean="0">
                <a:solidFill>
                  <a:srgbClr val="FF0000"/>
                </a:solidFill>
              </a:rPr>
              <a:t>#</a:t>
            </a:r>
            <a:r>
              <a:rPr lang="ar-EG" b="1" dirty="0" smtClean="0"/>
              <a:t> للدلالة على أنه غير معرف أو غير محدد</a:t>
            </a:r>
            <a:r>
              <a:rPr lang="ar-DZ" b="1" dirty="0" smtClean="0"/>
              <a:t>.</a:t>
            </a:r>
          </a:p>
          <a:p>
            <a:pPr algn="r" rtl="1">
              <a:lnSpc>
                <a:spcPct val="150000"/>
              </a:lnSpc>
              <a:buNone/>
            </a:pPr>
            <a:r>
              <a:rPr lang="ar-EG" b="1" dirty="0" smtClean="0"/>
              <a:t> وقد يستخدم في كلا المؤشرين علامة # للدلالة على أن كلا المؤشرين غير محددين أو غير معرفين</a:t>
            </a:r>
            <a:r>
              <a:rPr lang="ar-DZ" b="1" dirty="0" smtClean="0"/>
              <a:t>.</a:t>
            </a:r>
            <a:endParaRPr lang="fr-F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285728"/>
            <a:ext cx="8229600" cy="5840435"/>
          </a:xfrm>
        </p:spPr>
        <p:txBody>
          <a:bodyPr/>
          <a:lstStyle/>
          <a:p>
            <a:pPr algn="r" rtl="1">
              <a:lnSpc>
                <a:spcPct val="200000"/>
              </a:lnSpc>
              <a:buNone/>
            </a:pPr>
            <a:r>
              <a:rPr lang="ar-DZ" b="1" dirty="0" smtClean="0"/>
              <a:t>   </a:t>
            </a:r>
            <a:r>
              <a:rPr lang="ar-EG" b="1" dirty="0" smtClean="0"/>
              <a:t>فعلى سبيل المثال نحن نقابل حالتين  في حقل المدخل الرئيسي </a:t>
            </a:r>
            <a:r>
              <a:rPr lang="ar-DZ" b="1" dirty="0" smtClean="0"/>
              <a:t>لمؤلف:</a:t>
            </a:r>
            <a:r>
              <a:rPr lang="ar-EG" b="1" dirty="0" smtClean="0"/>
              <a:t> الحالة الأولى </a:t>
            </a:r>
            <a:r>
              <a:rPr lang="ar-EG" b="1" dirty="0" smtClean="0">
                <a:solidFill>
                  <a:srgbClr val="FF0000"/>
                </a:solidFill>
              </a:rPr>
              <a:t>المدخل في الشكل الطبيعي  </a:t>
            </a:r>
            <a:r>
              <a:rPr lang="ar-EG" b="1" dirty="0" smtClean="0"/>
              <a:t>والحالة الثانية </a:t>
            </a:r>
            <a:r>
              <a:rPr lang="ar-EG" b="1" dirty="0" smtClean="0">
                <a:solidFill>
                  <a:srgbClr val="C00000"/>
                </a:solidFill>
              </a:rPr>
              <a:t>المدخل في الشكل المقلوب</a:t>
            </a:r>
            <a:r>
              <a:rPr lang="ar-DZ" b="1" dirty="0" smtClean="0">
                <a:solidFill>
                  <a:srgbClr val="C00000"/>
                </a:solidFill>
              </a:rPr>
              <a:t>.</a:t>
            </a:r>
          </a:p>
          <a:p>
            <a:pPr algn="r" rtl="1">
              <a:lnSpc>
                <a:spcPct val="200000"/>
              </a:lnSpc>
              <a:buNone/>
            </a:pPr>
            <a:r>
              <a:rPr lang="ar-EG" b="1" dirty="0" smtClean="0"/>
              <a:t>ولتمييز بين كلتا الحالتين في </a:t>
            </a:r>
            <a:r>
              <a:rPr lang="ar-DZ" b="1" dirty="0" err="1" smtClean="0"/>
              <a:t>ال</a:t>
            </a:r>
            <a:r>
              <a:rPr lang="ar-EG" b="1" dirty="0" smtClean="0"/>
              <a:t>مدخل</a:t>
            </a:r>
            <a:r>
              <a:rPr lang="ar-DZ" b="1" dirty="0" smtClean="0"/>
              <a:t> </a:t>
            </a:r>
            <a:r>
              <a:rPr lang="ar-EG" b="1" dirty="0" smtClean="0"/>
              <a:t>تستخدم المحددات أو المؤشرات للتمييز بينهما</a:t>
            </a:r>
            <a:r>
              <a:rPr lang="ar-DZ" b="1" dirty="0" smtClean="0"/>
              <a:t> كما يلي:</a:t>
            </a:r>
            <a:endParaRPr lang="fr-FR" dirty="0">
              <a:solidFill>
                <a:srgbClr val="C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285728"/>
            <a:ext cx="8229600" cy="5840435"/>
          </a:xfrm>
        </p:spPr>
        <p:txBody>
          <a:bodyPr>
            <a:normAutofit/>
          </a:bodyPr>
          <a:lstStyle/>
          <a:p>
            <a:pPr algn="r" rtl="1">
              <a:lnSpc>
                <a:spcPct val="200000"/>
              </a:lnSpc>
              <a:buNone/>
            </a:pPr>
            <a:r>
              <a:rPr lang="ar-DZ" b="1" dirty="0" smtClean="0"/>
              <a:t> </a:t>
            </a:r>
            <a:r>
              <a:rPr lang="ar-DZ" b="1" dirty="0" smtClean="0">
                <a:solidFill>
                  <a:srgbClr val="FF0000"/>
                </a:solidFill>
              </a:rPr>
              <a:t>100</a:t>
            </a:r>
            <a:r>
              <a:rPr lang="ar-DZ" b="1" dirty="0" smtClean="0"/>
              <a:t>  </a:t>
            </a:r>
            <a:r>
              <a:rPr lang="en-US" b="1" dirty="0" smtClean="0">
                <a:solidFill>
                  <a:srgbClr val="C00000"/>
                </a:solidFill>
              </a:rPr>
              <a:t>#0</a:t>
            </a:r>
            <a:r>
              <a:rPr lang="ar-DZ" b="1" dirty="0" smtClean="0">
                <a:solidFill>
                  <a:srgbClr val="C00000"/>
                </a:solidFill>
              </a:rPr>
              <a:t>  </a:t>
            </a:r>
            <a:r>
              <a:rPr lang="ar-EG" b="1" dirty="0" smtClean="0">
                <a:solidFill>
                  <a:schemeClr val="tx2">
                    <a:lumMod val="60000"/>
                    <a:lumOff val="40000"/>
                  </a:schemeClr>
                </a:solidFill>
              </a:rPr>
              <a:t>طه حسين </a:t>
            </a:r>
            <a:r>
              <a:rPr lang="ar-EG" b="1" dirty="0" smtClean="0"/>
              <a:t>( حيث يدل المحدد أو المؤشر الأول </a:t>
            </a:r>
            <a:r>
              <a:rPr lang="en-US" b="1" dirty="0" smtClean="0">
                <a:solidFill>
                  <a:srgbClr val="C00000"/>
                </a:solidFill>
              </a:rPr>
              <a:t>0</a:t>
            </a:r>
            <a:r>
              <a:rPr lang="ar-EG" b="1" dirty="0" smtClean="0"/>
              <a:t> على حالة المدخل إسم شخص في الشكل الطبيعي ) . </a:t>
            </a:r>
            <a:endParaRPr lang="fr-FR" dirty="0" smtClean="0"/>
          </a:p>
          <a:p>
            <a:pPr algn="r" rtl="1">
              <a:lnSpc>
                <a:spcPct val="200000"/>
              </a:lnSpc>
              <a:buNone/>
            </a:pPr>
            <a:r>
              <a:rPr lang="ar-DZ" b="1" dirty="0" smtClean="0"/>
              <a:t> </a:t>
            </a:r>
            <a:r>
              <a:rPr lang="en-US" b="1" dirty="0" smtClean="0">
                <a:solidFill>
                  <a:srgbClr val="FF0000"/>
                </a:solidFill>
              </a:rPr>
              <a:t>100</a:t>
            </a:r>
            <a:r>
              <a:rPr lang="ar-DZ" b="1" dirty="0" smtClean="0"/>
              <a:t> </a:t>
            </a:r>
            <a:r>
              <a:rPr lang="ar-DZ" b="1" dirty="0" smtClean="0">
                <a:solidFill>
                  <a:srgbClr val="C00000"/>
                </a:solidFill>
              </a:rPr>
              <a:t> </a:t>
            </a:r>
            <a:r>
              <a:rPr lang="en-US" b="1" dirty="0" smtClean="0">
                <a:solidFill>
                  <a:srgbClr val="C00000"/>
                </a:solidFill>
              </a:rPr>
              <a:t>#1</a:t>
            </a:r>
            <a:r>
              <a:rPr lang="ar-DZ" b="1" dirty="0" smtClean="0"/>
              <a:t>  </a:t>
            </a:r>
            <a:r>
              <a:rPr lang="ar-EG" b="1" dirty="0" smtClean="0">
                <a:solidFill>
                  <a:schemeClr val="tx2">
                    <a:lumMod val="60000"/>
                    <a:lumOff val="40000"/>
                  </a:schemeClr>
                </a:solidFill>
              </a:rPr>
              <a:t>العقاد ، عباس محمود </a:t>
            </a:r>
            <a:r>
              <a:rPr lang="ar-EG" b="1" dirty="0" smtClean="0"/>
              <a:t>( حيث يدل المحدد أو المؤشر </a:t>
            </a:r>
            <a:r>
              <a:rPr lang="en-US" b="1" dirty="0" smtClean="0">
                <a:solidFill>
                  <a:srgbClr val="C00000"/>
                </a:solidFill>
              </a:rPr>
              <a:t>1</a:t>
            </a:r>
            <a:r>
              <a:rPr lang="ar-EG" b="1" dirty="0" smtClean="0"/>
              <a:t> على حالة المدخل إسم شخص في الشكل المقلوب ) . </a:t>
            </a:r>
            <a:endParaRPr lang="fr-FR" dirty="0" smtClean="0"/>
          </a:p>
          <a:p>
            <a:pPr algn="r" rtl="1">
              <a:lnSpc>
                <a:spcPct val="200000"/>
              </a:lnSpc>
              <a:buNone/>
            </a:pPr>
            <a:r>
              <a:rPr lang="ar-EG" b="1" dirty="0" smtClean="0"/>
              <a:t>أما المؤشر الثاني </a:t>
            </a:r>
            <a:r>
              <a:rPr lang="en-US" b="1" dirty="0" smtClean="0">
                <a:solidFill>
                  <a:srgbClr val="C00000"/>
                </a:solidFill>
              </a:rPr>
              <a:t>#</a:t>
            </a:r>
            <a:r>
              <a:rPr lang="ar-EG" b="1" dirty="0" smtClean="0"/>
              <a:t> فهو غير محدد أو غير معرف في كلتا الحالتين السابقتين . </a:t>
            </a:r>
            <a:endParaRPr lang="fr-FR" dirty="0" smtClean="0"/>
          </a:p>
          <a:p>
            <a:endParaRPr lang="fr-F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smtClean="0"/>
              <a:t>حالات المؤشرات</a:t>
            </a:r>
            <a:endParaRPr lang="fr-FR" dirty="0"/>
          </a:p>
        </p:txBody>
      </p:sp>
      <p:sp>
        <p:nvSpPr>
          <p:cNvPr id="3" name="Espace réservé du contenu 2"/>
          <p:cNvSpPr>
            <a:spLocks noGrp="1"/>
          </p:cNvSpPr>
          <p:nvPr>
            <p:ph sz="quarter" idx="1"/>
          </p:nvPr>
        </p:nvSpPr>
        <p:spPr/>
        <p:txBody>
          <a:bodyPr>
            <a:normAutofit/>
          </a:bodyPr>
          <a:lstStyle/>
          <a:p>
            <a:pPr algn="r" rtl="1"/>
            <a:r>
              <a:rPr lang="ar-SA" sz="3600" b="1" dirty="0" smtClean="0">
                <a:solidFill>
                  <a:srgbClr val="FF0000"/>
                </a:solidFill>
              </a:rPr>
              <a:t>التاج </a:t>
            </a:r>
            <a:r>
              <a:rPr lang="en-US" sz="3600" b="1" dirty="0" smtClean="0">
                <a:solidFill>
                  <a:srgbClr val="FF0000"/>
                </a:solidFill>
              </a:rPr>
              <a:t> 083</a:t>
            </a:r>
            <a:r>
              <a:rPr lang="ar-SA" sz="3600" b="1" dirty="0" smtClean="0">
                <a:solidFill>
                  <a:srgbClr val="FF0000"/>
                </a:solidFill>
              </a:rPr>
              <a:t>    </a:t>
            </a:r>
            <a:r>
              <a:rPr lang="ar-SA" sz="3600" dirty="0" smtClean="0"/>
              <a:t>التاج 083(رقم تصنيف </a:t>
            </a:r>
            <a:r>
              <a:rPr lang="ar-SA" sz="3600" dirty="0" err="1" smtClean="0"/>
              <a:t>ديوي</a:t>
            </a:r>
            <a:r>
              <a:rPr lang="ar-SA" sz="3600" dirty="0" smtClean="0"/>
              <a:t> العشري)</a:t>
            </a:r>
            <a:endParaRPr lang="ar-SA" sz="3600" b="1" dirty="0" smtClean="0">
              <a:solidFill>
                <a:srgbClr val="FF0000"/>
              </a:solidFill>
            </a:endParaRPr>
          </a:p>
          <a:p>
            <a:pPr algn="r" rtl="1"/>
            <a:r>
              <a:rPr lang="ar-SA" b="1" dirty="0" smtClean="0">
                <a:solidFill>
                  <a:srgbClr val="0070C0"/>
                </a:solidFill>
              </a:rPr>
              <a:t>المؤشرات :</a:t>
            </a:r>
          </a:p>
          <a:p>
            <a:pPr algn="r" rtl="1"/>
            <a:r>
              <a:rPr lang="ar-SA" dirty="0" smtClean="0">
                <a:solidFill>
                  <a:srgbClr val="FF0000"/>
                </a:solidFill>
              </a:rPr>
              <a:t>المؤشر </a:t>
            </a:r>
            <a:r>
              <a:rPr lang="ar-SA" dirty="0" err="1" smtClean="0">
                <a:solidFill>
                  <a:srgbClr val="FF0000"/>
                </a:solidFill>
              </a:rPr>
              <a:t>الاول</a:t>
            </a:r>
            <a:r>
              <a:rPr lang="ar-SA" dirty="0" smtClean="0">
                <a:solidFill>
                  <a:srgbClr val="FF0000"/>
                </a:solidFill>
              </a:rPr>
              <a:t> : </a:t>
            </a:r>
            <a:r>
              <a:rPr lang="ar-SA" dirty="0" smtClean="0"/>
              <a:t>يحدد نوع الطبعة الخاصة بخطة التصنيف</a:t>
            </a:r>
            <a:endParaRPr lang="en-US" dirty="0" smtClean="0"/>
          </a:p>
          <a:p>
            <a:pPr algn="r" rtl="1"/>
            <a:r>
              <a:rPr lang="en-US" dirty="0" smtClean="0">
                <a:solidFill>
                  <a:srgbClr val="FFC000"/>
                </a:solidFill>
              </a:rPr>
              <a:t>0 </a:t>
            </a:r>
            <a:r>
              <a:rPr lang="ar-SA" dirty="0" smtClean="0">
                <a:solidFill>
                  <a:srgbClr val="FFC000"/>
                </a:solidFill>
              </a:rPr>
              <a:t> الطبعة الكاملة</a:t>
            </a:r>
          </a:p>
          <a:p>
            <a:pPr algn="r" rtl="1"/>
            <a:r>
              <a:rPr lang="en-US" dirty="0" smtClean="0">
                <a:solidFill>
                  <a:srgbClr val="FFC000"/>
                </a:solidFill>
              </a:rPr>
              <a:t>1 </a:t>
            </a:r>
            <a:r>
              <a:rPr lang="ar-SA" dirty="0" smtClean="0">
                <a:solidFill>
                  <a:srgbClr val="FFC000"/>
                </a:solidFill>
              </a:rPr>
              <a:t> الطبعة الموجزة</a:t>
            </a:r>
          </a:p>
          <a:p>
            <a:pPr algn="r" rtl="1"/>
            <a:r>
              <a:rPr lang="ar-SA" dirty="0" smtClean="0">
                <a:solidFill>
                  <a:srgbClr val="FF0000"/>
                </a:solidFill>
              </a:rPr>
              <a:t>المؤشر الثاني : </a:t>
            </a:r>
            <a:r>
              <a:rPr lang="ar-SA" dirty="0" smtClean="0"/>
              <a:t>يحدد مصدر رقم التصنيف</a:t>
            </a:r>
          </a:p>
          <a:p>
            <a:pPr algn="r" rtl="1"/>
            <a:r>
              <a:rPr lang="en-US" dirty="0" smtClean="0"/>
              <a:t>0 </a:t>
            </a:r>
            <a:r>
              <a:rPr lang="ar-SA" dirty="0" smtClean="0"/>
              <a:t> محدد من قبل مكتبة الكونجرس</a:t>
            </a:r>
          </a:p>
          <a:p>
            <a:pPr algn="r" rtl="1"/>
            <a:r>
              <a:rPr lang="en-US" dirty="0" smtClean="0"/>
              <a:t>4</a:t>
            </a:r>
            <a:r>
              <a:rPr lang="ar-SA" dirty="0" smtClean="0"/>
              <a:t> محدد  من قبل هيئة </a:t>
            </a:r>
            <a:r>
              <a:rPr lang="ar-SA" dirty="0" err="1" smtClean="0"/>
              <a:t>اخرى</a:t>
            </a:r>
            <a:r>
              <a:rPr lang="ar-SA" dirty="0" smtClean="0"/>
              <a:t> غير مكتبة الكونجرس</a:t>
            </a:r>
          </a:p>
          <a:p>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b="1" i="1" dirty="0" smtClean="0">
                <a:solidFill>
                  <a:srgbClr val="FF0000"/>
                </a:solidFill>
              </a:rPr>
              <a:t>في حالة القلب </a:t>
            </a:r>
            <a:endParaRPr lang="fr-FR" b="1" i="1" dirty="0">
              <a:solidFill>
                <a:srgbClr val="FF0000"/>
              </a:solidFill>
            </a:endParaRPr>
          </a:p>
        </p:txBody>
      </p:sp>
      <p:pic>
        <p:nvPicPr>
          <p:cNvPr id="3074" name="Picture 2"/>
          <p:cNvPicPr>
            <a:picLocks noGrp="1" noChangeAspect="1" noChangeArrowheads="1"/>
          </p:cNvPicPr>
          <p:nvPr>
            <p:ph sz="quarter" idx="1"/>
          </p:nvPr>
        </p:nvPicPr>
        <p:blipFill>
          <a:blip r:embed="rId2"/>
          <a:srcRect l="11841" t="26201" r="46450" b="34339"/>
          <a:stretch>
            <a:fillRect/>
          </a:stretch>
        </p:blipFill>
        <p:spPr bwMode="auto">
          <a:xfrm>
            <a:off x="357158" y="2214554"/>
            <a:ext cx="8215370" cy="32861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85728"/>
            <a:ext cx="8229600" cy="2725734"/>
          </a:xfrm>
        </p:spPr>
        <p:txBody>
          <a:bodyPr>
            <a:normAutofit fontScale="90000"/>
          </a:bodyPr>
          <a:lstStyle/>
          <a:p>
            <a:pPr rtl="1"/>
            <a:r>
              <a:rPr lang="ar-DZ" dirty="0" smtClean="0"/>
              <a:t/>
            </a:r>
            <a:br>
              <a:rPr lang="ar-DZ" dirty="0" smtClean="0"/>
            </a:br>
            <a:r>
              <a:rPr lang="ar-DZ" dirty="0" smtClean="0"/>
              <a:t>حالة وجود </a:t>
            </a:r>
            <a:r>
              <a:rPr lang="ar-DZ" b="1" dirty="0" smtClean="0">
                <a:solidFill>
                  <a:srgbClr val="FF0000"/>
                </a:solidFill>
              </a:rPr>
              <a:t>مدخل رئيسي بالمؤلف  </a:t>
            </a:r>
            <a:r>
              <a:rPr lang="ar-DZ" dirty="0" smtClean="0"/>
              <a:t>قبل العنوان</a:t>
            </a:r>
            <a:br>
              <a:rPr lang="ar-DZ" dirty="0" smtClean="0"/>
            </a:br>
            <a:r>
              <a:rPr lang="ar-DZ" dirty="0" smtClean="0"/>
              <a:t>نضع في </a:t>
            </a:r>
            <a:r>
              <a:rPr lang="ar-DZ" dirty="0" smtClean="0">
                <a:solidFill>
                  <a:srgbClr val="FF0000"/>
                </a:solidFill>
              </a:rPr>
              <a:t>المؤشر الأول </a:t>
            </a:r>
            <a:r>
              <a:rPr lang="ar-DZ" b="1" dirty="0" smtClean="0">
                <a:solidFill>
                  <a:srgbClr val="FF0000"/>
                </a:solidFill>
              </a:rPr>
              <a:t>1</a:t>
            </a:r>
            <a:r>
              <a:rPr lang="ar-DZ" dirty="0" smtClean="0"/>
              <a:t> من أجل إخبار الكمبيوتر بان هناك مدخل رئيسي قبل العنوان </a:t>
            </a:r>
            <a:br>
              <a:rPr lang="ar-DZ" dirty="0" smtClean="0"/>
            </a:br>
            <a:r>
              <a:rPr lang="ar-DZ" dirty="0" smtClean="0"/>
              <a:t>وهو المؤلف الرئيسي </a:t>
            </a:r>
            <a:br>
              <a:rPr lang="ar-DZ" dirty="0" smtClean="0"/>
            </a:br>
            <a:endParaRPr lang="fr-FR" dirty="0"/>
          </a:p>
        </p:txBody>
      </p:sp>
      <p:grpSp>
        <p:nvGrpSpPr>
          <p:cNvPr id="9" name="Espace réservé du contenu 8"/>
          <p:cNvGrpSpPr>
            <a:grpSpLocks noGrp="1"/>
          </p:cNvGrpSpPr>
          <p:nvPr>
            <p:ph sz="quarter" idx="1"/>
          </p:nvPr>
        </p:nvGrpSpPr>
        <p:grpSpPr>
          <a:xfrm>
            <a:off x="285720" y="3571876"/>
            <a:ext cx="8229600" cy="1697033"/>
            <a:chOff x="255924" y="2903079"/>
            <a:chExt cx="8286808" cy="1433683"/>
          </a:xfrm>
        </p:grpSpPr>
        <p:sp>
          <p:nvSpPr>
            <p:cNvPr id="10" name="Rectangle 9"/>
            <p:cNvSpPr/>
            <p:nvPr/>
          </p:nvSpPr>
          <p:spPr>
            <a:xfrm>
              <a:off x="255924" y="2903079"/>
              <a:ext cx="8286808" cy="1433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831401" y="3265191"/>
              <a:ext cx="7429552" cy="642941"/>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2800" b="1" dirty="0" smtClean="0"/>
                <a:t>  245      1 </a:t>
              </a:r>
              <a:r>
                <a:rPr lang="fr-FR" sz="2800" b="1" dirty="0" smtClean="0"/>
                <a:t>            </a:t>
              </a:r>
              <a:r>
                <a:rPr lang="ar-DZ" sz="2800" b="1" dirty="0" smtClean="0"/>
                <a:t>$</a:t>
              </a:r>
              <a:r>
                <a:rPr lang="fr-FR" sz="2800" b="1" dirty="0" smtClean="0"/>
                <a:t>a</a:t>
              </a:r>
              <a:r>
                <a:rPr lang="ar-DZ" sz="2800" b="1" dirty="0" smtClean="0"/>
                <a:t> الحروب الصليبية</a:t>
              </a:r>
              <a:endParaRPr lang="fr-FR" sz="2800" b="1" dirty="0"/>
            </a:p>
          </p:txBody>
        </p:sp>
        <p:cxnSp>
          <p:nvCxnSpPr>
            <p:cNvPr id="12" name="Connecteur droit 11"/>
            <p:cNvCxnSpPr/>
            <p:nvPr/>
          </p:nvCxnSpPr>
          <p:spPr>
            <a:xfrm rot="5400000">
              <a:off x="6697100" y="3585868"/>
              <a:ext cx="642148" cy="794"/>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13" name="Connecteur droit 12"/>
            <p:cNvCxnSpPr/>
            <p:nvPr/>
          </p:nvCxnSpPr>
          <p:spPr>
            <a:xfrm rot="5400000">
              <a:off x="5977754" y="3585868"/>
              <a:ext cx="642148" cy="794"/>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14" name="Connecteur droit 13"/>
            <p:cNvCxnSpPr/>
            <p:nvPr/>
          </p:nvCxnSpPr>
          <p:spPr>
            <a:xfrm rot="5400000">
              <a:off x="5402277" y="3585868"/>
              <a:ext cx="642148" cy="794"/>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grpSp>
      <p:pic>
        <p:nvPicPr>
          <p:cNvPr id="16" name="Picture 2"/>
          <p:cNvPicPr>
            <a:picLocks noChangeAspect="1" noChangeArrowheads="1"/>
          </p:cNvPicPr>
          <p:nvPr/>
        </p:nvPicPr>
        <p:blipFill>
          <a:blip r:embed="rId2"/>
          <a:srcRect l="41581" t="32761" r="46450" b="62647"/>
          <a:stretch>
            <a:fillRect/>
          </a:stretch>
        </p:blipFill>
        <p:spPr bwMode="auto">
          <a:xfrm>
            <a:off x="4929190" y="3429000"/>
            <a:ext cx="3357586" cy="5000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14290"/>
            <a:ext cx="8229600" cy="1285884"/>
          </a:xfrm>
        </p:spPr>
        <p:txBody>
          <a:bodyPr>
            <a:normAutofit fontScale="90000"/>
          </a:bodyPr>
          <a:lstStyle/>
          <a:p>
            <a:r>
              <a:rPr lang="ar-DZ" dirty="0" smtClean="0"/>
              <a:t>عندما نضع </a:t>
            </a:r>
            <a:r>
              <a:rPr lang="ar-DZ" b="1" i="1" dirty="0" smtClean="0">
                <a:solidFill>
                  <a:srgbClr val="FF0000"/>
                </a:solidFill>
              </a:rPr>
              <a:t>0 في المؤشر الأول  </a:t>
            </a:r>
            <a:r>
              <a:rPr lang="ar-DZ" dirty="0" smtClean="0"/>
              <a:t>يعني أن هذا الحقل هو </a:t>
            </a:r>
            <a:r>
              <a:rPr lang="ar-DZ" b="1" dirty="0" smtClean="0">
                <a:solidFill>
                  <a:srgbClr val="FF0000"/>
                </a:solidFill>
              </a:rPr>
              <a:t>المدخل الرئيسي</a:t>
            </a:r>
            <a:r>
              <a:rPr lang="ar-DZ" dirty="0" smtClean="0"/>
              <a:t>. </a:t>
            </a:r>
            <a:r>
              <a:rPr lang="fr-FR" dirty="0" smtClean="0"/>
              <a:t/>
            </a:r>
            <a:br>
              <a:rPr lang="fr-FR" dirty="0" smtClean="0"/>
            </a:br>
            <a:r>
              <a:rPr lang="ar-DZ" dirty="0" smtClean="0"/>
              <a:t> </a:t>
            </a:r>
            <a:endParaRPr lang="fr-FR" dirty="0"/>
          </a:p>
        </p:txBody>
      </p:sp>
      <p:sp>
        <p:nvSpPr>
          <p:cNvPr id="3" name="Espace réservé du contenu 2"/>
          <p:cNvSpPr>
            <a:spLocks noGrp="1"/>
          </p:cNvSpPr>
          <p:nvPr>
            <p:ph sz="quarter" idx="1"/>
          </p:nvPr>
        </p:nvSpPr>
        <p:spPr/>
        <p:txBody>
          <a:bodyPr/>
          <a:lstStyle/>
          <a:p>
            <a:pPr algn="r" rtl="1"/>
            <a:endParaRPr lang="ar-DZ" dirty="0" smtClean="0"/>
          </a:p>
          <a:p>
            <a:pPr algn="r" rtl="1"/>
            <a:endParaRPr lang="ar-DZ" dirty="0" smtClean="0"/>
          </a:p>
          <a:p>
            <a:pPr algn="r" rtl="1"/>
            <a:endParaRPr lang="ar-DZ" dirty="0" smtClean="0"/>
          </a:p>
          <a:p>
            <a:pPr algn="r" rtl="1">
              <a:buNone/>
            </a:pPr>
            <a:endParaRPr lang="ar-DZ" dirty="0" smtClean="0"/>
          </a:p>
          <a:p>
            <a:pPr algn="r" rtl="1"/>
            <a:endParaRPr lang="fr-FR" b="1" dirty="0" smtClean="0">
              <a:solidFill>
                <a:srgbClr val="FF0000"/>
              </a:solidFill>
            </a:endParaRPr>
          </a:p>
          <a:p>
            <a:pPr algn="r" rtl="1"/>
            <a:endParaRPr lang="fr-FR" b="1" dirty="0" smtClean="0">
              <a:solidFill>
                <a:srgbClr val="FF0000"/>
              </a:solidFill>
            </a:endParaRPr>
          </a:p>
          <a:p>
            <a:pPr algn="r" rtl="1"/>
            <a:endParaRPr lang="fr-FR" b="1" dirty="0" smtClean="0">
              <a:solidFill>
                <a:srgbClr val="FF0000"/>
              </a:solidFill>
            </a:endParaRPr>
          </a:p>
          <a:p>
            <a:pPr algn="r" rtl="1"/>
            <a:r>
              <a:rPr lang="ar-DZ" b="1" dirty="0" smtClean="0">
                <a:solidFill>
                  <a:srgbClr val="FF0000"/>
                </a:solidFill>
              </a:rPr>
              <a:t>المؤشر الثاني   </a:t>
            </a:r>
            <a:r>
              <a:rPr lang="ar-DZ" dirty="0" smtClean="0"/>
              <a:t>في حالة وجود حروف تعريف إضافية نضع عدد هذه الحروف في المؤشر الثاني مثلا </a:t>
            </a:r>
            <a:r>
              <a:rPr lang="ar-DZ" b="1" dirty="0" smtClean="0">
                <a:solidFill>
                  <a:srgbClr val="FF0000"/>
                </a:solidFill>
              </a:rPr>
              <a:t>2 من أجل   ( </a:t>
            </a:r>
            <a:r>
              <a:rPr lang="ar-DZ" b="1" dirty="0" err="1" smtClean="0">
                <a:solidFill>
                  <a:srgbClr val="FF0000"/>
                </a:solidFill>
              </a:rPr>
              <a:t>ال</a:t>
            </a:r>
            <a:r>
              <a:rPr lang="ar-DZ" b="1" dirty="0" smtClean="0">
                <a:solidFill>
                  <a:srgbClr val="FF0000"/>
                </a:solidFill>
              </a:rPr>
              <a:t> )</a:t>
            </a:r>
            <a:r>
              <a:rPr lang="ar-DZ" dirty="0" smtClean="0"/>
              <a:t> من أجل أن يتجاهلها الكمبيوتر .</a:t>
            </a:r>
          </a:p>
          <a:p>
            <a:pPr algn="r" rtl="1"/>
            <a:endParaRPr lang="fr-FR" dirty="0"/>
          </a:p>
        </p:txBody>
      </p:sp>
      <p:pic>
        <p:nvPicPr>
          <p:cNvPr id="7" name="Picture 3"/>
          <p:cNvPicPr>
            <a:picLocks noGrp="1" noChangeAspect="1" noChangeArrowheads="1"/>
          </p:cNvPicPr>
          <p:nvPr>
            <p:ph idx="4294967295"/>
          </p:nvPr>
        </p:nvPicPr>
        <p:blipFill>
          <a:blip r:embed="rId2"/>
          <a:srcRect t="27780" r="45563" b="35917"/>
          <a:stretch>
            <a:fillRect/>
          </a:stretch>
        </p:blipFill>
        <p:spPr bwMode="auto">
          <a:xfrm>
            <a:off x="642910" y="2071678"/>
            <a:ext cx="7096125" cy="20716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b="1" dirty="0" smtClean="0">
                <a:solidFill>
                  <a:srgbClr val="FF0000"/>
                </a:solidFill>
              </a:rPr>
              <a:t>مثال:حقل بيانات النشر</a:t>
            </a:r>
            <a:endParaRPr lang="fr-FR" b="1" dirty="0">
              <a:solidFill>
                <a:srgbClr val="FF0000"/>
              </a:solidFill>
            </a:endParaRPr>
          </a:p>
        </p:txBody>
      </p:sp>
      <p:pic>
        <p:nvPicPr>
          <p:cNvPr id="4098" name="Picture 2"/>
          <p:cNvPicPr>
            <a:picLocks noGrp="1" noChangeAspect="1" noChangeArrowheads="1"/>
          </p:cNvPicPr>
          <p:nvPr>
            <p:ph sz="quarter" idx="1"/>
          </p:nvPr>
        </p:nvPicPr>
        <p:blipFill>
          <a:blip r:embed="rId2"/>
          <a:srcRect l="12729" t="26201" r="46450" b="35917"/>
          <a:stretch>
            <a:fillRect/>
          </a:stretch>
        </p:blipFill>
        <p:spPr bwMode="auto">
          <a:xfrm>
            <a:off x="571472" y="1643050"/>
            <a:ext cx="7786742" cy="2357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14282" y="285728"/>
            <a:ext cx="8929718" cy="5840435"/>
          </a:xfrm>
        </p:spPr>
        <p:txBody>
          <a:bodyPr>
            <a:normAutofit/>
          </a:bodyPr>
          <a:lstStyle/>
          <a:p>
            <a:pPr algn="r" rtl="1">
              <a:lnSpc>
                <a:spcPct val="200000"/>
              </a:lnSpc>
              <a:buNone/>
            </a:pPr>
            <a:r>
              <a:rPr lang="ar-DZ" b="1" dirty="0" smtClean="0"/>
              <a:t> </a:t>
            </a:r>
            <a:r>
              <a:rPr lang="ar-EG" b="1" dirty="0" smtClean="0"/>
              <a:t>مارك عبارة عن شكل أو صيغة أو تركيبة أو معيار أمريكي لتكويد أو ترميز حقول وبيانات الوصف في التسجيلة الببليوجرافية بلغة يفهمها الحاسب ، لكي يتم به تحويل هذه الحقول والبيانات من الشكل الورقي إلى الشكل المقروء آلياً . </a:t>
            </a:r>
            <a:endParaRPr lang="ar-DZ" b="1" dirty="0" smtClean="0"/>
          </a:p>
          <a:p>
            <a:pPr algn="r" rtl="1">
              <a:lnSpc>
                <a:spcPct val="200000"/>
              </a:lnSpc>
              <a:buNone/>
            </a:pPr>
            <a:r>
              <a:rPr lang="ar-EG" b="1" dirty="0" smtClean="0">
                <a:solidFill>
                  <a:schemeClr val="tx2"/>
                </a:solidFill>
              </a:rPr>
              <a:t>وهذا المعيار يمدنا بمعيار دولي مقبول لنقل البيانات  الببليوجرافية وبثها وتبادلها  في البيئة الإلكترونية </a:t>
            </a:r>
            <a:endParaRPr lang="fr-FR" dirty="0">
              <a:solidFill>
                <a:schemeClr val="tx2"/>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122" name="Picture 2"/>
          <p:cNvPicPr>
            <a:picLocks noGrp="1" noChangeAspect="1" noChangeArrowheads="1"/>
          </p:cNvPicPr>
          <p:nvPr>
            <p:ph sz="quarter" idx="1"/>
          </p:nvPr>
        </p:nvPicPr>
        <p:blipFill>
          <a:blip r:embed="rId2"/>
          <a:srcRect l="11841" t="26201" r="46450" b="32760"/>
          <a:stretch>
            <a:fillRect/>
          </a:stretch>
        </p:blipFill>
        <p:spPr bwMode="auto">
          <a:xfrm>
            <a:off x="1000100" y="1928802"/>
            <a:ext cx="6643734" cy="3000396"/>
          </a:xfrm>
          <a:prstGeom prst="rect">
            <a:avLst/>
          </a:prstGeom>
          <a:noFill/>
          <a:ln w="9525">
            <a:noFill/>
            <a:miter lim="800000"/>
            <a:headEnd/>
            <a:tailEnd/>
          </a:ln>
          <a:effectLst/>
        </p:spPr>
      </p:pic>
      <p:sp>
        <p:nvSpPr>
          <p:cNvPr id="24" name="ZoneTexte 23"/>
          <p:cNvSpPr txBox="1"/>
          <p:nvPr/>
        </p:nvSpPr>
        <p:spPr>
          <a:xfrm>
            <a:off x="6215074" y="2714620"/>
            <a:ext cx="214314" cy="369332"/>
          </a:xfrm>
          <a:prstGeom prst="rect">
            <a:avLst/>
          </a:prstGeom>
          <a:solidFill>
            <a:schemeClr val="tx2">
              <a:lumMod val="60000"/>
              <a:lumOff val="40000"/>
            </a:schemeClr>
          </a:solidFill>
        </p:spPr>
        <p:txBody>
          <a:bodyPr wrap="square" rtlCol="0">
            <a:spAutoFit/>
          </a:bodyPr>
          <a:lstStyle/>
          <a:p>
            <a:endParaRPr lang="fr-F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0"/>
            <a:ext cx="8229600" cy="1000108"/>
          </a:xfrm>
        </p:spPr>
        <p:txBody>
          <a:bodyPr/>
          <a:lstStyle/>
          <a:p>
            <a:r>
              <a:rPr lang="ar-DZ" dirty="0" smtClean="0"/>
              <a:t>حقل الوصف المادي</a:t>
            </a:r>
            <a:endParaRPr lang="fr-FR" dirty="0"/>
          </a:p>
        </p:txBody>
      </p:sp>
      <p:pic>
        <p:nvPicPr>
          <p:cNvPr id="6146" name="Picture 2"/>
          <p:cNvPicPr>
            <a:picLocks noGrp="1" noChangeAspect="1" noChangeArrowheads="1"/>
          </p:cNvPicPr>
          <p:nvPr>
            <p:ph sz="quarter" idx="1"/>
          </p:nvPr>
        </p:nvPicPr>
        <p:blipFill>
          <a:blip r:embed="rId2"/>
          <a:srcRect l="11841" t="26862" r="46450" b="34177"/>
          <a:stretch>
            <a:fillRect/>
          </a:stretch>
        </p:blipFill>
        <p:spPr bwMode="auto">
          <a:xfrm>
            <a:off x="1000100" y="1000108"/>
            <a:ext cx="6786610" cy="2286016"/>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l="11815" t="25926" r="46597" b="36297"/>
          <a:stretch>
            <a:fillRect/>
          </a:stretch>
        </p:blipFill>
        <p:spPr bwMode="auto">
          <a:xfrm>
            <a:off x="1214414" y="3429000"/>
            <a:ext cx="6286544"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smtClean="0"/>
              <a:t>حقل السلسة</a:t>
            </a:r>
            <a:endParaRPr lang="fr-FR" dirty="0"/>
          </a:p>
        </p:txBody>
      </p:sp>
      <p:pic>
        <p:nvPicPr>
          <p:cNvPr id="7170" name="Picture 2"/>
          <p:cNvPicPr>
            <a:picLocks noGrp="1" noChangeAspect="1" noChangeArrowheads="1"/>
          </p:cNvPicPr>
          <p:nvPr>
            <p:ph sz="quarter" idx="1"/>
          </p:nvPr>
        </p:nvPicPr>
        <p:blipFill>
          <a:blip r:embed="rId2"/>
          <a:srcRect l="12728" t="26201" r="46450" b="35917"/>
          <a:stretch>
            <a:fillRect/>
          </a:stretch>
        </p:blipFill>
        <p:spPr bwMode="auto">
          <a:xfrm>
            <a:off x="2571736" y="1142984"/>
            <a:ext cx="4429156" cy="2214578"/>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l="12115" t="26563" r="46706" b="34375"/>
          <a:stretch>
            <a:fillRect/>
          </a:stretch>
        </p:blipFill>
        <p:spPr bwMode="auto">
          <a:xfrm>
            <a:off x="1643042" y="3571876"/>
            <a:ext cx="5357850" cy="2857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smtClean="0"/>
              <a:t>حقل الوصف المادي</a:t>
            </a:r>
            <a:endParaRPr lang="fr-FR" dirty="0"/>
          </a:p>
        </p:txBody>
      </p:sp>
      <p:pic>
        <p:nvPicPr>
          <p:cNvPr id="4" name="Picture 4"/>
          <p:cNvPicPr>
            <a:picLocks noGrp="1" noChangeAspect="1" noChangeArrowheads="1"/>
          </p:cNvPicPr>
          <p:nvPr>
            <p:ph sz="quarter" idx="1"/>
          </p:nvPr>
        </p:nvPicPr>
        <p:blipFill>
          <a:blip r:embed="rId2"/>
          <a:stretch>
            <a:fillRect/>
          </a:stretch>
        </p:blipFill>
        <p:spPr bwMode="auto">
          <a:xfrm>
            <a:off x="457200" y="1937775"/>
            <a:ext cx="7467600" cy="4198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42852"/>
            <a:ext cx="8229600" cy="785818"/>
          </a:xfrm>
        </p:spPr>
        <p:txBody>
          <a:bodyPr>
            <a:normAutofit fontScale="90000"/>
          </a:bodyPr>
          <a:lstStyle/>
          <a:p>
            <a:pPr rtl="1"/>
            <a:r>
              <a:rPr lang="ar-DZ" b="1" dirty="0" smtClean="0"/>
              <a:t> </a:t>
            </a:r>
            <a:br>
              <a:rPr lang="ar-DZ" b="1" dirty="0" smtClean="0"/>
            </a:br>
            <a:r>
              <a:rPr lang="ar-EG" b="1" dirty="0" smtClean="0"/>
              <a:t>ثالثاً : رموز الحقول الفرعية : </a:t>
            </a:r>
            <a:r>
              <a:rPr lang="fr-FR" dirty="0" smtClean="0"/>
              <a:t/>
            </a:r>
            <a:br>
              <a:rPr lang="fr-FR" dirty="0" smtClean="0"/>
            </a:br>
            <a:endParaRPr lang="fr-FR" dirty="0"/>
          </a:p>
        </p:txBody>
      </p:sp>
      <p:sp>
        <p:nvSpPr>
          <p:cNvPr id="3" name="Espace réservé du contenu 2"/>
          <p:cNvSpPr>
            <a:spLocks noGrp="1"/>
          </p:cNvSpPr>
          <p:nvPr>
            <p:ph sz="quarter" idx="1"/>
          </p:nvPr>
        </p:nvSpPr>
        <p:spPr>
          <a:xfrm>
            <a:off x="457200" y="1000108"/>
            <a:ext cx="8229600" cy="5126055"/>
          </a:xfrm>
        </p:spPr>
        <p:txBody>
          <a:bodyPr/>
          <a:lstStyle/>
          <a:p>
            <a:pPr algn="r" rtl="1">
              <a:lnSpc>
                <a:spcPct val="150000"/>
              </a:lnSpc>
            </a:pPr>
            <a:r>
              <a:rPr lang="ar-EG" b="1" dirty="0" smtClean="0"/>
              <a:t>لأغراض التمييز بين الحقول الفرعية في </a:t>
            </a:r>
            <a:r>
              <a:rPr lang="ar-EG" b="1" dirty="0" err="1" smtClean="0"/>
              <a:t>تسجيلة</a:t>
            </a:r>
            <a:r>
              <a:rPr lang="ar-EG" b="1" dirty="0" smtClean="0"/>
              <a:t> مارك</a:t>
            </a:r>
            <a:endParaRPr lang="ar-DZ" b="1" dirty="0" smtClean="0"/>
          </a:p>
          <a:p>
            <a:pPr algn="r" rtl="1">
              <a:lnSpc>
                <a:spcPct val="150000"/>
              </a:lnSpc>
              <a:buNone/>
            </a:pPr>
            <a:r>
              <a:rPr lang="ar-DZ" b="1" dirty="0" smtClean="0"/>
              <a:t>وذلك</a:t>
            </a:r>
            <a:r>
              <a:rPr lang="ar-EG" b="1" dirty="0" smtClean="0"/>
              <a:t> </a:t>
            </a:r>
            <a:r>
              <a:rPr lang="ar-DZ" b="1" dirty="0" smtClean="0"/>
              <a:t>ب</a:t>
            </a:r>
            <a:r>
              <a:rPr lang="ar-EG" b="1" dirty="0" smtClean="0"/>
              <a:t>استخدام حرف من حروف اللغة </a:t>
            </a:r>
            <a:r>
              <a:rPr lang="ar-EG" b="1" dirty="0" err="1" smtClean="0"/>
              <a:t>ال</a:t>
            </a:r>
            <a:r>
              <a:rPr lang="ar-DZ" b="1" dirty="0" smtClean="0"/>
              <a:t>لاتينية</a:t>
            </a:r>
            <a:r>
              <a:rPr lang="ar-EG" b="1" dirty="0" smtClean="0"/>
              <a:t> مع علامة الدولار $ ( مثل $</a:t>
            </a:r>
            <a:r>
              <a:rPr lang="en-US" b="1" dirty="0" smtClean="0"/>
              <a:t>a</a:t>
            </a:r>
            <a:r>
              <a:rPr lang="ar-EG" b="1" dirty="0" smtClean="0"/>
              <a:t>   $</a:t>
            </a:r>
            <a:r>
              <a:rPr lang="en-US" b="1" dirty="0" smtClean="0"/>
              <a:t>b</a:t>
            </a:r>
            <a:r>
              <a:rPr lang="ar-EG" b="1" dirty="0" smtClean="0"/>
              <a:t>    $</a:t>
            </a:r>
            <a:r>
              <a:rPr lang="en-US" b="1" dirty="0" smtClean="0"/>
              <a:t>c</a:t>
            </a:r>
            <a:r>
              <a:rPr lang="ar-EG" b="1" dirty="0" smtClean="0"/>
              <a:t>  .. وغيرها ) . ويوضح المثال التالي ذلك : </a:t>
            </a:r>
            <a:endParaRPr lang="fr-FR" dirty="0" smtClean="0"/>
          </a:p>
          <a:p>
            <a:pPr algn="r" rtl="1">
              <a:lnSpc>
                <a:spcPct val="150000"/>
              </a:lnSpc>
            </a:pPr>
            <a:r>
              <a:rPr lang="ar-DZ" b="1" dirty="0" smtClean="0">
                <a:solidFill>
                  <a:srgbClr val="00B0F0"/>
                </a:solidFill>
              </a:rPr>
              <a:t>     </a:t>
            </a:r>
            <a:r>
              <a:rPr lang="ar-EG" b="1" dirty="0" smtClean="0">
                <a:solidFill>
                  <a:srgbClr val="00B0F0"/>
                </a:solidFill>
              </a:rPr>
              <a:t>$</a:t>
            </a:r>
            <a:r>
              <a:rPr lang="en-US" b="1" dirty="0" smtClean="0">
                <a:solidFill>
                  <a:srgbClr val="00B0F0"/>
                </a:solidFill>
              </a:rPr>
              <a:t>a</a:t>
            </a:r>
            <a:r>
              <a:rPr lang="en-US" b="1" dirty="0" smtClean="0"/>
              <a:t> </a:t>
            </a:r>
            <a:r>
              <a:rPr lang="ar-EG" b="1" dirty="0" smtClean="0"/>
              <a:t>الرياض : </a:t>
            </a:r>
            <a:r>
              <a:rPr lang="ar-EG" b="1" dirty="0" smtClean="0">
                <a:solidFill>
                  <a:srgbClr val="00B0F0"/>
                </a:solidFill>
              </a:rPr>
              <a:t>$</a:t>
            </a:r>
            <a:r>
              <a:rPr lang="en-US" b="1" dirty="0" smtClean="0">
                <a:solidFill>
                  <a:srgbClr val="00B0F0"/>
                </a:solidFill>
              </a:rPr>
              <a:t>b</a:t>
            </a:r>
            <a:r>
              <a:rPr lang="ar-EG" b="1" dirty="0" smtClean="0"/>
              <a:t> مكتبة الملك فهد الوطنية ، </a:t>
            </a:r>
            <a:r>
              <a:rPr lang="ar-EG" b="1" dirty="0" smtClean="0">
                <a:solidFill>
                  <a:srgbClr val="00B0F0"/>
                </a:solidFill>
              </a:rPr>
              <a:t>$</a:t>
            </a:r>
            <a:r>
              <a:rPr lang="en-US" b="1" dirty="0" smtClean="0">
                <a:solidFill>
                  <a:srgbClr val="00B0F0"/>
                </a:solidFill>
              </a:rPr>
              <a:t>c</a:t>
            </a:r>
            <a:r>
              <a:rPr lang="en-US" b="1" dirty="0" smtClean="0"/>
              <a:t> </a:t>
            </a:r>
            <a:r>
              <a:rPr lang="ar-DZ" b="1" dirty="0" smtClean="0"/>
              <a:t>2001</a:t>
            </a:r>
            <a:r>
              <a:rPr lang="ar-EG" b="1" dirty="0" smtClean="0"/>
              <a:t>. </a:t>
            </a:r>
            <a:endParaRPr lang="fr-FR" dirty="0" smtClean="0"/>
          </a:p>
          <a:p>
            <a:pPr algn="r" rtl="1">
              <a:buNone/>
            </a:pPr>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rtl="1"/>
            <a:r>
              <a:rPr lang="ar-DZ" dirty="0" smtClean="0"/>
              <a:t>مثال توضيحي </a:t>
            </a:r>
            <a:r>
              <a:rPr lang="ar-DZ" dirty="0" err="1" smtClean="0"/>
              <a:t>لتسجيلة</a:t>
            </a:r>
            <a:r>
              <a:rPr lang="ar-DZ" dirty="0" smtClean="0"/>
              <a:t> مارك </a:t>
            </a:r>
            <a:r>
              <a:rPr lang="ar-DZ" dirty="0" err="1" smtClean="0"/>
              <a:t>ببليوغرافية</a:t>
            </a:r>
            <a:r>
              <a:rPr lang="ar-DZ" dirty="0" smtClean="0"/>
              <a:t> </a:t>
            </a:r>
            <a:endParaRPr lang="fr-FR" dirty="0"/>
          </a:p>
        </p:txBody>
      </p:sp>
      <p:pic>
        <p:nvPicPr>
          <p:cNvPr id="11267" name="Picture 3"/>
          <p:cNvPicPr>
            <a:picLocks noGrp="1" noChangeAspect="1" noChangeArrowheads="1"/>
          </p:cNvPicPr>
          <p:nvPr>
            <p:ph sz="quarter" idx="1"/>
          </p:nvPr>
        </p:nvPicPr>
        <p:blipFill>
          <a:blip r:embed="rId2"/>
          <a:stretch>
            <a:fillRect/>
          </a:stretch>
        </p:blipFill>
        <p:spPr bwMode="auto">
          <a:xfrm>
            <a:off x="457200" y="1937775"/>
            <a:ext cx="7467600" cy="4198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smtClean="0"/>
              <a:t>صفحة العنوان</a:t>
            </a:r>
            <a:endParaRPr lang="fr-FR" dirty="0"/>
          </a:p>
        </p:txBody>
      </p:sp>
      <p:pic>
        <p:nvPicPr>
          <p:cNvPr id="1026" name="Picture 2"/>
          <p:cNvPicPr>
            <a:picLocks noGrp="1" noChangeAspect="1" noChangeArrowheads="1"/>
          </p:cNvPicPr>
          <p:nvPr>
            <p:ph sz="quarter" idx="1"/>
          </p:nvPr>
        </p:nvPicPr>
        <p:blipFill>
          <a:blip r:embed="rId2"/>
          <a:srcRect l="34913" t="7260" r="34914" b="12241"/>
          <a:stretch>
            <a:fillRect/>
          </a:stretch>
        </p:blipFill>
        <p:spPr bwMode="auto">
          <a:xfrm>
            <a:off x="2500298" y="1285860"/>
            <a:ext cx="3929090" cy="47863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smtClean="0"/>
              <a:t>حقل العنوان</a:t>
            </a:r>
            <a:endParaRPr lang="fr-FR" dirty="0"/>
          </a:p>
        </p:txBody>
      </p:sp>
      <p:pic>
        <p:nvPicPr>
          <p:cNvPr id="12290" name="Picture 2"/>
          <p:cNvPicPr>
            <a:picLocks noGrp="1" noChangeAspect="1" noChangeArrowheads="1"/>
          </p:cNvPicPr>
          <p:nvPr>
            <p:ph sz="quarter" idx="1"/>
          </p:nvPr>
        </p:nvPicPr>
        <p:blipFill>
          <a:blip r:embed="rId2"/>
          <a:srcRect l="10066" t="15152" r="42901" b="39074"/>
          <a:stretch>
            <a:fillRect/>
          </a:stretch>
        </p:blipFill>
        <p:spPr bwMode="auto">
          <a:xfrm>
            <a:off x="928662" y="1571612"/>
            <a:ext cx="7000924" cy="37862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smtClean="0"/>
              <a:t>بيانات المسؤولية</a:t>
            </a:r>
            <a:endParaRPr lang="fr-FR" dirty="0"/>
          </a:p>
        </p:txBody>
      </p:sp>
      <p:pic>
        <p:nvPicPr>
          <p:cNvPr id="13314" name="Picture 2"/>
          <p:cNvPicPr>
            <a:picLocks noGrp="1" noChangeAspect="1" noChangeArrowheads="1"/>
          </p:cNvPicPr>
          <p:nvPr>
            <p:ph sz="quarter" idx="1"/>
          </p:nvPr>
        </p:nvPicPr>
        <p:blipFill>
          <a:blip r:embed="rId2"/>
          <a:srcRect l="10066" t="15152" r="42901" b="39074"/>
          <a:stretch>
            <a:fillRect/>
          </a:stretch>
        </p:blipFill>
        <p:spPr bwMode="auto">
          <a:xfrm>
            <a:off x="1357290" y="1857364"/>
            <a:ext cx="6500858" cy="40005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smtClean="0"/>
              <a:t>بيانات النشر</a:t>
            </a:r>
            <a:endParaRPr lang="fr-FR" dirty="0"/>
          </a:p>
        </p:txBody>
      </p:sp>
      <p:pic>
        <p:nvPicPr>
          <p:cNvPr id="14338" name="Picture 2"/>
          <p:cNvPicPr>
            <a:picLocks noGrp="1" noChangeAspect="1" noChangeArrowheads="1"/>
          </p:cNvPicPr>
          <p:nvPr>
            <p:ph sz="quarter" idx="1"/>
          </p:nvPr>
        </p:nvPicPr>
        <p:blipFill>
          <a:blip r:embed="rId2"/>
          <a:srcRect l="10066" t="15152" r="42901" b="39074"/>
          <a:stretch>
            <a:fillRect/>
          </a:stretch>
        </p:blipFill>
        <p:spPr bwMode="auto">
          <a:xfrm>
            <a:off x="785786" y="2285992"/>
            <a:ext cx="7000924" cy="2857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285728"/>
            <a:ext cx="8229600" cy="6215106"/>
          </a:xfrm>
        </p:spPr>
        <p:txBody>
          <a:bodyPr>
            <a:normAutofit/>
          </a:bodyPr>
          <a:lstStyle/>
          <a:p>
            <a:pPr algn="r" rtl="1">
              <a:lnSpc>
                <a:spcPct val="200000"/>
              </a:lnSpc>
              <a:buNone/>
            </a:pPr>
            <a:r>
              <a:rPr lang="ar-DZ" b="1" dirty="0" smtClean="0"/>
              <a:t>و هناك العديد من البلدان أصدرت معيار مارك خاص بها </a:t>
            </a:r>
            <a:r>
              <a:rPr lang="ar-EG" b="1" dirty="0" smtClean="0"/>
              <a:t>مثل</a:t>
            </a:r>
            <a:r>
              <a:rPr lang="ar-DZ" b="1" dirty="0" smtClean="0"/>
              <a:t>:</a:t>
            </a:r>
            <a:r>
              <a:rPr lang="ar-EG" b="1" dirty="0" smtClean="0"/>
              <a:t> مارك الكندي </a:t>
            </a:r>
            <a:r>
              <a:rPr lang="en-US" b="1" dirty="0" smtClean="0"/>
              <a:t>CAN MARC </a:t>
            </a:r>
            <a:endParaRPr lang="ar-DZ" b="1" dirty="0" smtClean="0"/>
          </a:p>
          <a:p>
            <a:pPr algn="r" rtl="1">
              <a:lnSpc>
                <a:spcPct val="200000"/>
              </a:lnSpc>
              <a:buNone/>
            </a:pPr>
            <a:r>
              <a:rPr lang="ar-EG" b="1" dirty="0" smtClean="0"/>
              <a:t> مارك البريطاني </a:t>
            </a:r>
            <a:r>
              <a:rPr lang="en-US" b="1" dirty="0" smtClean="0"/>
              <a:t>UK MARC</a:t>
            </a:r>
            <a:endParaRPr lang="ar-DZ" b="1" dirty="0" smtClean="0"/>
          </a:p>
          <a:p>
            <a:pPr algn="r" rtl="1">
              <a:lnSpc>
                <a:spcPct val="200000"/>
              </a:lnSpc>
              <a:buNone/>
            </a:pPr>
            <a:r>
              <a:rPr lang="ar-EG" b="1" dirty="0" smtClean="0"/>
              <a:t> مارك الفرنسي </a:t>
            </a:r>
            <a:r>
              <a:rPr lang="en-US" b="1" dirty="0" smtClean="0"/>
              <a:t>FRE MARC</a:t>
            </a:r>
            <a:endParaRPr lang="ar-DZ" b="1" dirty="0" smtClean="0"/>
          </a:p>
          <a:p>
            <a:pPr algn="r" rtl="1">
              <a:lnSpc>
                <a:spcPct val="200000"/>
              </a:lnSpc>
              <a:buNone/>
            </a:pPr>
            <a:r>
              <a:rPr lang="ar-DZ" b="1" dirty="0" smtClean="0"/>
              <a:t> </a:t>
            </a:r>
            <a:r>
              <a:rPr lang="ar-EG" b="1" dirty="0" smtClean="0"/>
              <a:t>مارك الأسترالي  </a:t>
            </a:r>
            <a:r>
              <a:rPr lang="en-US" b="1" dirty="0" smtClean="0"/>
              <a:t>AUS MARC</a:t>
            </a:r>
            <a:r>
              <a:rPr lang="ar-EG" b="1" dirty="0" smtClean="0"/>
              <a:t> </a:t>
            </a:r>
            <a:endParaRPr lang="ar-DZ" b="1" dirty="0" smtClean="0"/>
          </a:p>
          <a:p>
            <a:pPr algn="r" rtl="1">
              <a:lnSpc>
                <a:spcPct val="200000"/>
              </a:lnSpc>
              <a:buNone/>
            </a:pPr>
            <a:r>
              <a:rPr lang="ar-DZ" b="1" dirty="0" smtClean="0"/>
              <a:t> </a:t>
            </a:r>
            <a:r>
              <a:rPr lang="ar-EG" b="1" dirty="0" smtClean="0"/>
              <a:t>مارك الكوري </a:t>
            </a:r>
            <a:r>
              <a:rPr lang="en-US" b="1" dirty="0" smtClean="0"/>
              <a:t>KOR MARC </a:t>
            </a:r>
            <a:endParaRPr lang="fr-F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85728"/>
            <a:ext cx="8229600" cy="1857332"/>
          </a:xfrm>
        </p:spPr>
        <p:txBody>
          <a:bodyPr>
            <a:normAutofit/>
          </a:bodyPr>
          <a:lstStyle/>
          <a:p>
            <a:r>
              <a:rPr lang="ar-DZ" dirty="0" smtClean="0"/>
              <a:t>حقل السلسة</a:t>
            </a:r>
            <a:br>
              <a:rPr lang="ar-DZ" dirty="0" smtClean="0"/>
            </a:br>
            <a:r>
              <a:rPr lang="ar-DZ" dirty="0" smtClean="0"/>
              <a:t>المؤشر</a:t>
            </a:r>
            <a:r>
              <a:rPr lang="ar-DZ" dirty="0" smtClean="0">
                <a:solidFill>
                  <a:srgbClr val="FF0000"/>
                </a:solidFill>
              </a:rPr>
              <a:t> 0 </a:t>
            </a:r>
            <a:r>
              <a:rPr lang="ar-DZ" dirty="0" smtClean="0"/>
              <a:t>يعني أن لهذه السلسة أهمية </a:t>
            </a:r>
            <a:r>
              <a:rPr lang="ar-DZ" dirty="0" smtClean="0">
                <a:solidFill>
                  <a:srgbClr val="FF0000"/>
                </a:solidFill>
              </a:rPr>
              <a:t>دولية</a:t>
            </a:r>
            <a:r>
              <a:rPr lang="ar-DZ" dirty="0" smtClean="0"/>
              <a:t/>
            </a:r>
            <a:br>
              <a:rPr lang="ar-DZ" dirty="0" smtClean="0"/>
            </a:br>
            <a:r>
              <a:rPr lang="ar-DZ" dirty="0" smtClean="0"/>
              <a:t>في حالة </a:t>
            </a:r>
            <a:r>
              <a:rPr lang="ar-DZ" dirty="0" smtClean="0">
                <a:solidFill>
                  <a:srgbClr val="FF0000"/>
                </a:solidFill>
              </a:rPr>
              <a:t>1</a:t>
            </a:r>
            <a:r>
              <a:rPr lang="ar-DZ" dirty="0" smtClean="0"/>
              <a:t> يعني أنه لا توجد أهمية دولية </a:t>
            </a:r>
            <a:endParaRPr lang="fr-FR" dirty="0"/>
          </a:p>
        </p:txBody>
      </p:sp>
      <p:pic>
        <p:nvPicPr>
          <p:cNvPr id="15362" name="Picture 2"/>
          <p:cNvPicPr>
            <a:picLocks noGrp="1" noChangeAspect="1" noChangeArrowheads="1"/>
          </p:cNvPicPr>
          <p:nvPr>
            <p:ph sz="quarter" idx="1"/>
          </p:nvPr>
        </p:nvPicPr>
        <p:blipFill>
          <a:blip r:embed="rId2"/>
          <a:srcRect l="10066" t="15152" r="42901" b="39074"/>
          <a:stretch>
            <a:fillRect/>
          </a:stretch>
        </p:blipFill>
        <p:spPr bwMode="auto">
          <a:xfrm>
            <a:off x="785786" y="2357430"/>
            <a:ext cx="6786610" cy="32861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96908"/>
          </a:xfrm>
        </p:spPr>
        <p:txBody>
          <a:bodyPr>
            <a:normAutofit fontScale="90000"/>
          </a:bodyPr>
          <a:lstStyle/>
          <a:p>
            <a:r>
              <a:rPr lang="ar-DZ" dirty="0" smtClean="0"/>
              <a:t/>
            </a:r>
            <a:br>
              <a:rPr lang="ar-DZ" dirty="0" smtClean="0"/>
            </a:br>
            <a:r>
              <a:rPr lang="ar-DZ" dirty="0" smtClean="0"/>
              <a:t>تدخل تسجیلات </a:t>
            </a:r>
            <a:r>
              <a:rPr lang="ar-DZ" dirty="0" err="1" smtClean="0"/>
              <a:t>الف</a:t>
            </a:r>
            <a:r>
              <a:rPr lang="ar-DZ" dirty="0" smtClean="0"/>
              <a:t>ھ</a:t>
            </a:r>
            <a:r>
              <a:rPr lang="ar-DZ" dirty="0" err="1" smtClean="0"/>
              <a:t>رسة</a:t>
            </a:r>
            <a:r>
              <a:rPr lang="ar-DZ" dirty="0" smtClean="0"/>
              <a:t> في نوعین :</a:t>
            </a:r>
            <a:r>
              <a:rPr lang="ar-DZ" b="1" dirty="0" smtClean="0"/>
              <a:t/>
            </a:r>
            <a:br>
              <a:rPr lang="ar-DZ" b="1" dirty="0" smtClean="0"/>
            </a:br>
            <a:endParaRPr lang="fr-FR" dirty="0"/>
          </a:p>
        </p:txBody>
      </p:sp>
      <p:sp>
        <p:nvSpPr>
          <p:cNvPr id="3" name="Espace réservé du contenu 2"/>
          <p:cNvSpPr>
            <a:spLocks noGrp="1"/>
          </p:cNvSpPr>
          <p:nvPr>
            <p:ph sz="quarter" idx="1"/>
          </p:nvPr>
        </p:nvSpPr>
        <p:spPr>
          <a:xfrm>
            <a:off x="357158" y="1600200"/>
            <a:ext cx="8501122" cy="4525963"/>
          </a:xfrm>
        </p:spPr>
        <p:txBody>
          <a:bodyPr>
            <a:normAutofit/>
          </a:bodyPr>
          <a:lstStyle/>
          <a:p>
            <a:pPr marL="514350" indent="-514350" algn="r" rtl="1">
              <a:buFont typeface="+mj-lt"/>
              <a:buAutoNum type="arabicPeriod"/>
            </a:pPr>
            <a:r>
              <a:rPr lang="ar-DZ" dirty="0" smtClean="0"/>
              <a:t>التسجیلات الببلیوجرافیة </a:t>
            </a:r>
            <a:r>
              <a:rPr lang="ar-DZ" dirty="0" err="1" smtClean="0"/>
              <a:t>و</a:t>
            </a:r>
            <a:r>
              <a:rPr lang="ar-DZ" dirty="0" smtClean="0"/>
              <a:t> ھي التي تحتوي على معلومات عن الكتاب، والدوریة، والتسجیلات الصوتیة، وتسجیلات الفیدیو...</a:t>
            </a:r>
          </a:p>
          <a:p>
            <a:pPr marL="514350" indent="-514350" algn="r" rtl="1">
              <a:buFont typeface="+mj-lt"/>
              <a:buAutoNum type="arabicPeriod"/>
            </a:pPr>
            <a:r>
              <a:rPr lang="ar-DZ" dirty="0" smtClean="0"/>
              <a:t>التسجیلات الاستنادیة وھي التي تحتوي على أشكال معیاریة للأسماء، والعناوین، والموضوعات التي تستخدم في التسجیلات الببلیوجرافیة وتوفر الإحالات في </a:t>
            </a:r>
            <a:r>
              <a:rPr lang="ar-DZ" dirty="0" err="1" smtClean="0"/>
              <a:t>الف</a:t>
            </a:r>
            <a:r>
              <a:rPr lang="ar-DZ" dirty="0" smtClean="0"/>
              <a:t>ھارس. </a:t>
            </a:r>
            <a:endParaRPr lang="fr-F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smtClean="0"/>
              <a:t>حالات أخرى للحقول </a:t>
            </a:r>
            <a:r>
              <a:rPr lang="ar-DZ" dirty="0" err="1" smtClean="0"/>
              <a:t>و</a:t>
            </a:r>
            <a:r>
              <a:rPr lang="ar-DZ" dirty="0" smtClean="0"/>
              <a:t> المؤشرات</a:t>
            </a:r>
            <a:endParaRPr lang="fr-FR" dirty="0"/>
          </a:p>
        </p:txBody>
      </p:sp>
      <p:sp>
        <p:nvSpPr>
          <p:cNvPr id="3" name="Espace réservé du contenu 2"/>
          <p:cNvSpPr>
            <a:spLocks noGrp="1"/>
          </p:cNvSpPr>
          <p:nvPr>
            <p:ph sz="quarter" idx="1"/>
          </p:nvPr>
        </p:nvSpPr>
        <p:spPr/>
        <p:txBody>
          <a:bodyPr>
            <a:normAutofit/>
          </a:bodyPr>
          <a:lstStyle/>
          <a:p>
            <a:pPr algn="r" rtl="1"/>
            <a:r>
              <a:rPr lang="ar-SA" sz="3600" b="1" dirty="0" smtClean="0">
                <a:solidFill>
                  <a:srgbClr val="0070C0"/>
                </a:solidFill>
              </a:rPr>
              <a:t>التاج 100 (مدخل رئيس </a:t>
            </a:r>
            <a:r>
              <a:rPr lang="ar-SA" sz="3600" b="1" dirty="0" err="1" smtClean="0">
                <a:solidFill>
                  <a:srgbClr val="0070C0"/>
                </a:solidFill>
              </a:rPr>
              <a:t>لإسم</a:t>
            </a:r>
            <a:r>
              <a:rPr lang="ar-SA" sz="3600" b="1" dirty="0" smtClean="0">
                <a:solidFill>
                  <a:srgbClr val="0070C0"/>
                </a:solidFill>
              </a:rPr>
              <a:t> شخص)     </a:t>
            </a:r>
          </a:p>
          <a:p>
            <a:pPr algn="r" rtl="1"/>
            <a:r>
              <a:rPr lang="ar-SA" dirty="0" smtClean="0"/>
              <a:t>المؤشرات :</a:t>
            </a:r>
          </a:p>
          <a:p>
            <a:pPr algn="r" rtl="1"/>
            <a:r>
              <a:rPr lang="ar-SA" b="1" dirty="0" smtClean="0">
                <a:solidFill>
                  <a:srgbClr val="FF0000"/>
                </a:solidFill>
              </a:rPr>
              <a:t>المؤشر الأول : يحدد الشكل للمدخل</a:t>
            </a:r>
          </a:p>
          <a:p>
            <a:pPr algn="r" rtl="1"/>
            <a:r>
              <a:rPr lang="en-US" dirty="0" smtClean="0"/>
              <a:t>0</a:t>
            </a:r>
            <a:r>
              <a:rPr lang="ar-SA" dirty="0" smtClean="0"/>
              <a:t> الترتيب المباشر للاسم (أي غير مقلوب) عبد الرحمن السعدي</a:t>
            </a:r>
            <a:endParaRPr lang="en-US" dirty="0" smtClean="0"/>
          </a:p>
          <a:p>
            <a:pPr algn="r" rtl="1"/>
            <a:r>
              <a:rPr lang="en-US" dirty="0" smtClean="0"/>
              <a:t>1</a:t>
            </a:r>
            <a:r>
              <a:rPr lang="ar-SA" dirty="0" smtClean="0"/>
              <a:t>  لقب مفرد </a:t>
            </a:r>
            <a:r>
              <a:rPr lang="ar-SA" dirty="0" err="1" smtClean="0"/>
              <a:t>او</a:t>
            </a:r>
            <a:r>
              <a:rPr lang="ar-SA" dirty="0" smtClean="0"/>
              <a:t> متعدد في شكل مقلوب    السعدي ، عبد الرحمن</a:t>
            </a:r>
            <a:endParaRPr lang="en-US" dirty="0" smtClean="0"/>
          </a:p>
          <a:p>
            <a:pPr algn="r" rtl="1"/>
            <a:r>
              <a:rPr lang="en-US" dirty="0" smtClean="0"/>
              <a:t>3</a:t>
            </a:r>
            <a:r>
              <a:rPr lang="ar-SA" dirty="0" smtClean="0"/>
              <a:t> اسم عائلة أو جماعة أو أسرة حاكمة  آل سعود ، عبد العزيز عبد الرحمن </a:t>
            </a:r>
          </a:p>
          <a:p>
            <a:pPr algn="r" rtl="1"/>
            <a:r>
              <a:rPr lang="ar-SA" b="1" dirty="0" smtClean="0">
                <a:solidFill>
                  <a:srgbClr val="FF0000"/>
                </a:solidFill>
              </a:rPr>
              <a:t>المؤشر الثاني :غير معرف #    </a:t>
            </a:r>
          </a:p>
          <a:p>
            <a:endParaRPr lang="fr-F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500042"/>
            <a:ext cx="8229600" cy="6143668"/>
          </a:xfrm>
        </p:spPr>
        <p:txBody>
          <a:bodyPr>
            <a:normAutofit/>
          </a:bodyPr>
          <a:lstStyle/>
          <a:p>
            <a:pPr algn="r" rtl="1"/>
            <a:r>
              <a:rPr lang="ar-SA" sz="4000" b="1" i="1" dirty="0" smtClean="0">
                <a:solidFill>
                  <a:srgbClr val="FF0000"/>
                </a:solidFill>
                <a:latin typeface="Arial" pitchFamily="34" charset="0"/>
                <a:cs typeface="Arial" pitchFamily="34" charset="0"/>
              </a:rPr>
              <a:t>110 مدخل </a:t>
            </a:r>
            <a:r>
              <a:rPr lang="ar-SA" sz="4000" b="1" i="1" dirty="0" err="1" smtClean="0">
                <a:solidFill>
                  <a:srgbClr val="FF0000"/>
                </a:solidFill>
                <a:latin typeface="Arial" pitchFamily="34" charset="0"/>
                <a:cs typeface="Arial" pitchFamily="34" charset="0"/>
              </a:rPr>
              <a:t>رئيسى</a:t>
            </a:r>
            <a:r>
              <a:rPr lang="ar-SA" sz="4000" b="1" i="1" dirty="0" smtClean="0">
                <a:solidFill>
                  <a:srgbClr val="FF0000"/>
                </a:solidFill>
                <a:latin typeface="Arial" pitchFamily="34" charset="0"/>
                <a:cs typeface="Arial" pitchFamily="34" charset="0"/>
              </a:rPr>
              <a:t> - اسم مؤلف هيئة ( غير متكرر / </a:t>
            </a:r>
            <a:r>
              <a:rPr lang="ar-SA" sz="4000" b="1" i="1" dirty="0" err="1" smtClean="0">
                <a:solidFill>
                  <a:srgbClr val="FF0000"/>
                </a:solidFill>
                <a:latin typeface="Arial" pitchFamily="34" charset="0"/>
                <a:cs typeface="Arial" pitchFamily="34" charset="0"/>
              </a:rPr>
              <a:t>اجبارى</a:t>
            </a:r>
            <a:r>
              <a:rPr lang="ar-SA" sz="4000" b="1" i="1" dirty="0" smtClean="0">
                <a:solidFill>
                  <a:srgbClr val="FF0000"/>
                </a:solidFill>
                <a:latin typeface="Arial" pitchFamily="34" charset="0"/>
                <a:cs typeface="Arial" pitchFamily="34" charset="0"/>
              </a:rPr>
              <a:t> / </a:t>
            </a:r>
            <a:r>
              <a:rPr lang="ar-SA" sz="4000" b="1" i="1" dirty="0" err="1" smtClean="0">
                <a:solidFill>
                  <a:srgbClr val="FF0000"/>
                </a:solidFill>
                <a:latin typeface="Arial" pitchFamily="34" charset="0"/>
                <a:cs typeface="Arial" pitchFamily="34" charset="0"/>
              </a:rPr>
              <a:t>استنادى</a:t>
            </a:r>
            <a:r>
              <a:rPr lang="ar-SA" sz="4000" b="1" i="1" dirty="0" smtClean="0">
                <a:solidFill>
                  <a:srgbClr val="FF0000"/>
                </a:solidFill>
                <a:latin typeface="Arial" pitchFamily="34" charset="0"/>
                <a:cs typeface="Arial" pitchFamily="34" charset="0"/>
              </a:rPr>
              <a:t> ) </a:t>
            </a:r>
            <a:r>
              <a:rPr lang="ar-SA" b="1" i="1" dirty="0" smtClean="0">
                <a:latin typeface="Arial" pitchFamily="34" charset="0"/>
                <a:cs typeface="Arial" pitchFamily="34" charset="0"/>
              </a:rPr>
              <a:t/>
            </a:r>
            <a:br>
              <a:rPr lang="ar-SA" b="1" i="1" dirty="0" smtClean="0">
                <a:latin typeface="Arial" pitchFamily="34" charset="0"/>
                <a:cs typeface="Arial" pitchFamily="34" charset="0"/>
              </a:rPr>
            </a:br>
            <a:r>
              <a:rPr lang="ar-SA" b="1" i="1" dirty="0" smtClean="0"/>
              <a:t> * تعريف الحقل : يحوى هذا الحقل على اسم الهيئة المعتمد كمدخل </a:t>
            </a:r>
            <a:r>
              <a:rPr lang="ar-SA" b="1" i="1" dirty="0" err="1" smtClean="0"/>
              <a:t>رئيسى</a:t>
            </a:r>
            <a:r>
              <a:rPr lang="ar-SA" b="1" i="1" dirty="0" smtClean="0"/>
              <a:t> </a:t>
            </a:r>
            <a:r>
              <a:rPr lang="ar-SA" b="1" i="1" dirty="0" err="1" smtClean="0"/>
              <a:t>فى</a:t>
            </a:r>
            <a:r>
              <a:rPr lang="ar-SA" b="1" i="1" dirty="0" smtClean="0"/>
              <a:t> </a:t>
            </a:r>
            <a:r>
              <a:rPr lang="ar-SA" b="1" i="1" dirty="0" err="1" smtClean="0"/>
              <a:t>التسجيلة</a:t>
            </a:r>
            <a:r>
              <a:rPr lang="ar-SA" b="1" i="1" dirty="0" smtClean="0"/>
              <a:t> الببليوجرافية . والهيئة قد تكون منظمة أو مجموعة أشخاص يعملون تحت اسم </a:t>
            </a:r>
            <a:r>
              <a:rPr lang="ar-SA" b="1" i="1" dirty="0" err="1" smtClean="0"/>
              <a:t>رسمى</a:t>
            </a:r>
            <a:r>
              <a:rPr lang="ar-SA" b="1" i="1" dirty="0" smtClean="0"/>
              <a:t> مميز كوحدة واحدة ، وتتضمن : الهيئات ، الحكومات ، الجمعيات ، المؤسسات التجارية ، المساجد ، أماكن العبادة ، الأندية ، المدارس ، اللجان ...</a:t>
            </a:r>
            <a:br>
              <a:rPr lang="ar-SA" b="1" i="1" dirty="0" smtClean="0"/>
            </a:br>
            <a:r>
              <a:rPr lang="ar-SA" b="1" i="1" dirty="0" smtClean="0"/>
              <a:t>* المؤشرات : </a:t>
            </a:r>
            <a:br>
              <a:rPr lang="ar-SA" b="1" i="1" dirty="0" smtClean="0"/>
            </a:br>
            <a:r>
              <a:rPr lang="ar-SA" b="1" i="1" dirty="0" smtClean="0"/>
              <a:t> - المؤشر الأول : نوع عنصر مدخل اسم الهيئة  </a:t>
            </a:r>
          </a:p>
          <a:p>
            <a:pPr algn="r" rtl="1"/>
            <a:r>
              <a:rPr lang="en-US" b="1" i="1" dirty="0" smtClean="0"/>
              <a:t>0</a:t>
            </a:r>
            <a:r>
              <a:rPr lang="ar-SA" b="1" i="1" dirty="0" smtClean="0"/>
              <a:t>   اسم الهيئة مقلوب </a:t>
            </a:r>
          </a:p>
          <a:p>
            <a:pPr algn="r" rtl="1"/>
            <a:r>
              <a:rPr lang="ar-SA" b="1" i="1" dirty="0" smtClean="0"/>
              <a:t>1 أسماء الهيئات الحكومية تبدأ بالبلد</a:t>
            </a:r>
            <a:br>
              <a:rPr lang="ar-SA" b="1" i="1" dirty="0" smtClean="0"/>
            </a:br>
            <a:r>
              <a:rPr lang="ar-SA" b="1" i="1" dirty="0" smtClean="0"/>
              <a:t>2 الاسم </a:t>
            </a:r>
            <a:r>
              <a:rPr lang="ar-SA" b="1" i="1" dirty="0" err="1" smtClean="0"/>
              <a:t>فى</a:t>
            </a:r>
            <a:r>
              <a:rPr lang="ar-SA" b="1" i="1" dirty="0" smtClean="0"/>
              <a:t> ترتيبه </a:t>
            </a:r>
            <a:r>
              <a:rPr lang="ar-SA" b="1" i="1" dirty="0" err="1" smtClean="0"/>
              <a:t>الطبيعى</a:t>
            </a:r>
            <a:endParaRPr lang="ar-DZ" b="1" i="1" dirty="0" smtClean="0"/>
          </a:p>
          <a:p>
            <a:pPr algn="r" rtl="1"/>
            <a:r>
              <a:rPr lang="ar-SA" b="1" dirty="0" smtClean="0"/>
              <a:t>المؤشر </a:t>
            </a:r>
            <a:r>
              <a:rPr lang="ar-SA" b="1" dirty="0" err="1" smtClean="0"/>
              <a:t>الثانى</a:t>
            </a:r>
            <a:r>
              <a:rPr lang="ar-SA" b="1" dirty="0" smtClean="0"/>
              <a:t> : غير معروف ( #)</a:t>
            </a:r>
            <a:endParaRPr lang="ar-DZ" b="1" dirty="0" smtClean="0"/>
          </a:p>
          <a:p>
            <a:pPr algn="r" rtl="1"/>
            <a:r>
              <a:rPr lang="ar-DZ" b="1" i="1" dirty="0" smtClean="0">
                <a:solidFill>
                  <a:srgbClr val="FF0000"/>
                </a:solidFill>
              </a:rPr>
              <a:t>مثال : </a:t>
            </a:r>
            <a:r>
              <a:rPr lang="ar-SA" b="1" i="1" dirty="0" smtClean="0">
                <a:solidFill>
                  <a:srgbClr val="FF0000"/>
                </a:solidFill>
              </a:rPr>
              <a:t>110 1 # </a:t>
            </a:r>
            <a:r>
              <a:rPr lang="en-US" b="1" i="1" dirty="0" smtClean="0">
                <a:solidFill>
                  <a:srgbClr val="FF0000"/>
                </a:solidFill>
              </a:rPr>
              <a:t>$a</a:t>
            </a:r>
            <a:r>
              <a:rPr lang="ar-SA" b="1" i="1" dirty="0" smtClean="0">
                <a:solidFill>
                  <a:srgbClr val="FF0000"/>
                </a:solidFill>
              </a:rPr>
              <a:t> الأردن . </a:t>
            </a:r>
            <a:r>
              <a:rPr lang="en-US" b="1" i="1" dirty="0" smtClean="0">
                <a:solidFill>
                  <a:srgbClr val="FF0000"/>
                </a:solidFill>
              </a:rPr>
              <a:t>$b</a:t>
            </a:r>
            <a:r>
              <a:rPr lang="ar-SA" b="1" i="1" dirty="0" smtClean="0">
                <a:solidFill>
                  <a:srgbClr val="FF0000"/>
                </a:solidFill>
              </a:rPr>
              <a:t> وزارة التربية .</a:t>
            </a:r>
          </a:p>
          <a:p>
            <a:pPr algn="r" rtl="1"/>
            <a:endParaRPr lang="fr-F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rtl="1"/>
            <a:r>
              <a:rPr lang="ar-SA" b="1" dirty="0" smtClean="0">
                <a:solidFill>
                  <a:srgbClr val="FF0000"/>
                </a:solidFill>
              </a:rPr>
              <a:t>تاج </a:t>
            </a:r>
            <a:r>
              <a:rPr lang="en-US" b="1" dirty="0" smtClean="0">
                <a:solidFill>
                  <a:srgbClr val="FF0000"/>
                </a:solidFill>
              </a:rPr>
              <a:t>245</a:t>
            </a:r>
            <a:r>
              <a:rPr lang="ar-SA" b="1" dirty="0" smtClean="0">
                <a:solidFill>
                  <a:srgbClr val="FF0000"/>
                </a:solidFill>
              </a:rPr>
              <a:t>		حقل العنوان</a:t>
            </a:r>
            <a:endParaRPr lang="fr-FR" dirty="0">
              <a:solidFill>
                <a:srgbClr val="FF0000"/>
              </a:solidFill>
            </a:endParaRPr>
          </a:p>
        </p:txBody>
      </p:sp>
      <p:sp>
        <p:nvSpPr>
          <p:cNvPr id="3" name="Espace réservé du contenu 2"/>
          <p:cNvSpPr>
            <a:spLocks noGrp="1"/>
          </p:cNvSpPr>
          <p:nvPr>
            <p:ph sz="quarter" idx="1"/>
          </p:nvPr>
        </p:nvSpPr>
        <p:spPr/>
        <p:txBody>
          <a:bodyPr/>
          <a:lstStyle/>
          <a:p>
            <a:pPr algn="r" rtl="1">
              <a:lnSpc>
                <a:spcPct val="80000"/>
              </a:lnSpc>
            </a:pPr>
            <a:r>
              <a:rPr lang="ar-SA" b="1" dirty="0" smtClean="0"/>
              <a:t>المؤشر الأول</a:t>
            </a:r>
            <a:endParaRPr lang="en-US" b="1" dirty="0" smtClean="0"/>
          </a:p>
          <a:p>
            <a:pPr algn="r" rtl="1">
              <a:lnSpc>
                <a:spcPct val="80000"/>
              </a:lnSpc>
            </a:pPr>
            <a:endParaRPr lang="en-US" b="1" dirty="0" smtClean="0"/>
          </a:p>
          <a:p>
            <a:pPr algn="r" rtl="1">
              <a:lnSpc>
                <a:spcPct val="80000"/>
              </a:lnSpc>
            </a:pPr>
            <a:r>
              <a:rPr lang="en-US" b="1" dirty="0" smtClean="0">
                <a:latin typeface="Arial" pitchFamily="34" charset="0"/>
                <a:cs typeface="Arial" pitchFamily="34" charset="0"/>
              </a:rPr>
              <a:t>0</a:t>
            </a:r>
            <a:r>
              <a:rPr lang="ar-SA" b="1" dirty="0" smtClean="0">
                <a:latin typeface="Arial" pitchFamily="34" charset="0"/>
                <a:cs typeface="Arial" pitchFamily="34" charset="0"/>
              </a:rPr>
              <a:t>المدخل بالعنوان (يستخدم في حالة عدم وجود تاج </a:t>
            </a:r>
            <a:r>
              <a:rPr lang="en-US" b="1" dirty="0" smtClean="0">
                <a:latin typeface="Arial" pitchFamily="34" charset="0"/>
                <a:cs typeface="Arial" pitchFamily="34" charset="0"/>
              </a:rPr>
              <a:t>(1XX</a:t>
            </a:r>
          </a:p>
          <a:p>
            <a:pPr algn="r" rtl="1">
              <a:lnSpc>
                <a:spcPct val="80000"/>
              </a:lnSpc>
            </a:pPr>
            <a:endParaRPr lang="ar-SA" b="1" dirty="0" smtClean="0">
              <a:latin typeface="Arial" pitchFamily="34" charset="0"/>
              <a:cs typeface="Arial" pitchFamily="34" charset="0"/>
            </a:endParaRPr>
          </a:p>
          <a:p>
            <a:pPr algn="r" rtl="1">
              <a:lnSpc>
                <a:spcPct val="80000"/>
              </a:lnSpc>
            </a:pPr>
            <a:r>
              <a:rPr lang="ar-SA" sz="4800" b="1" dirty="0" smtClean="0">
                <a:latin typeface="Arial" pitchFamily="34" charset="0"/>
                <a:cs typeface="Arial" pitchFamily="34" charset="0"/>
              </a:rPr>
              <a:t>1</a:t>
            </a:r>
            <a:r>
              <a:rPr lang="ar-SA" b="1" dirty="0" smtClean="0">
                <a:latin typeface="Arial" pitchFamily="34" charset="0"/>
                <a:cs typeface="Arial" pitchFamily="34" charset="0"/>
              </a:rPr>
              <a:t>	</a:t>
            </a:r>
            <a:r>
              <a:rPr lang="ar-SA" sz="2800" b="1" dirty="0" smtClean="0">
                <a:latin typeface="Arial" pitchFamily="34" charset="0"/>
                <a:cs typeface="Arial" pitchFamily="34" charset="0"/>
              </a:rPr>
              <a:t>يوجد مدخل رئيسي </a:t>
            </a:r>
            <a:r>
              <a:rPr lang="ar-SA" sz="2800" b="1" dirty="0" err="1" smtClean="0">
                <a:latin typeface="Arial" pitchFamily="34" charset="0"/>
                <a:cs typeface="Arial" pitchFamily="34" charset="0"/>
              </a:rPr>
              <a:t>بالتسجيلة</a:t>
            </a:r>
            <a:r>
              <a:rPr lang="ar-SA" sz="2800" b="1" dirty="0" smtClean="0">
                <a:latin typeface="Arial" pitchFamily="34" charset="0"/>
                <a:cs typeface="Arial" pitchFamily="34" charset="0"/>
              </a:rPr>
              <a:t> (يستخدم في حالة وجود تاج </a:t>
            </a:r>
            <a:r>
              <a:rPr lang="en-US" sz="2800" b="1" dirty="0" smtClean="0">
                <a:latin typeface="Arial" pitchFamily="34" charset="0"/>
                <a:cs typeface="Arial" pitchFamily="34" charset="0"/>
              </a:rPr>
              <a:t>1XX</a:t>
            </a:r>
            <a:r>
              <a:rPr lang="ar-SA" sz="2800" b="1" dirty="0" smtClean="0">
                <a:latin typeface="Arial" pitchFamily="34" charset="0"/>
                <a:cs typeface="Arial" pitchFamily="34" charset="0"/>
              </a:rPr>
              <a:t> )</a:t>
            </a:r>
          </a:p>
          <a:p>
            <a:endParaRPr lang="fr-F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dirty="0" smtClean="0"/>
              <a:t>تسجیلة مارك الاستنادیة</a:t>
            </a:r>
            <a:endParaRPr lang="fr-FR" dirty="0"/>
          </a:p>
        </p:txBody>
      </p:sp>
      <p:sp>
        <p:nvSpPr>
          <p:cNvPr id="3" name="Espace réservé du contenu 2"/>
          <p:cNvSpPr>
            <a:spLocks noGrp="1"/>
          </p:cNvSpPr>
          <p:nvPr>
            <p:ph sz="quarter" idx="1"/>
          </p:nvPr>
        </p:nvSpPr>
        <p:spPr/>
        <p:txBody>
          <a:bodyPr>
            <a:normAutofit/>
          </a:bodyPr>
          <a:lstStyle/>
          <a:p>
            <a:pPr algn="just" rtl="1">
              <a:lnSpc>
                <a:spcPct val="150000"/>
              </a:lnSpc>
              <a:buNone/>
            </a:pPr>
            <a:r>
              <a:rPr lang="ar-DZ" dirty="0" smtClean="0"/>
              <a:t>تحتوي تسجیلات مارك الاستنادیة على أشكال معیاریة لأسماء الأشخاص، والھ</a:t>
            </a:r>
            <a:r>
              <a:rPr lang="ar-DZ" dirty="0" err="1" smtClean="0"/>
              <a:t>یئات</a:t>
            </a:r>
            <a:r>
              <a:rPr lang="ar-DZ" dirty="0" smtClean="0"/>
              <a:t> (مثل الجمعیات، والشركات، والمؤسسات...) والعناوین، والموضوعات. ولتنفیذ ذلك توفر التسجیلات الاستنادیة الضبط الاستنادي. و یعني ذلك تأسیس شكل معرف لاسم كینونة واستخدام ھذا الشكل عند الحاجة  كنقطة وصول في تسجیلة ببلیوجرافیة.</a:t>
            </a:r>
            <a:endParaRPr lang="fr-F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357166"/>
            <a:ext cx="8229600" cy="5768997"/>
          </a:xfrm>
        </p:spPr>
        <p:txBody>
          <a:bodyPr/>
          <a:lstStyle/>
          <a:p>
            <a:pPr algn="r" rtl="1">
              <a:lnSpc>
                <a:spcPct val="150000"/>
              </a:lnSpc>
              <a:buNone/>
            </a:pPr>
            <a:r>
              <a:rPr lang="ar-DZ" dirty="0" smtClean="0"/>
              <a:t>فمثلا، إذا بحثت في </a:t>
            </a:r>
            <a:r>
              <a:rPr lang="ar-DZ" dirty="0" err="1" smtClean="0"/>
              <a:t>الف</a:t>
            </a:r>
            <a:r>
              <a:rPr lang="ar-DZ" dirty="0" smtClean="0"/>
              <a:t>ھ</a:t>
            </a:r>
            <a:r>
              <a:rPr lang="ar-DZ" dirty="0" err="1" smtClean="0"/>
              <a:t>رس</a:t>
            </a:r>
            <a:r>
              <a:rPr lang="ar-DZ" dirty="0" smtClean="0"/>
              <a:t> على الخط المباشر بمكتبتك عن الكتاب المعروف "مغامرات توم سویر" بقلم مارك </a:t>
            </a:r>
            <a:r>
              <a:rPr lang="ar-DZ" dirty="0" err="1" smtClean="0"/>
              <a:t>توین</a:t>
            </a:r>
            <a:r>
              <a:rPr lang="ar-DZ" dirty="0" smtClean="0"/>
              <a:t>، فیمكنك استرجاع </a:t>
            </a:r>
            <a:r>
              <a:rPr lang="ar-DZ" dirty="0" err="1" smtClean="0"/>
              <a:t>التسجیلة</a:t>
            </a:r>
            <a:r>
              <a:rPr lang="ar-DZ" dirty="0" smtClean="0"/>
              <a:t> الببلیوجرافیة.</a:t>
            </a:r>
          </a:p>
          <a:p>
            <a:pPr algn="r" rtl="1">
              <a:lnSpc>
                <a:spcPct val="150000"/>
              </a:lnSpc>
              <a:buNone/>
            </a:pPr>
            <a:endParaRPr lang="fr-FR"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
          </p:nvPr>
        </p:nvPicPr>
        <p:blipFill>
          <a:blip r:embed="rId2"/>
          <a:srcRect l="21603" t="41985" r="19828" b="13819"/>
          <a:stretch>
            <a:fillRect/>
          </a:stretch>
        </p:blipFill>
        <p:spPr bwMode="auto">
          <a:xfrm>
            <a:off x="500034" y="1000108"/>
            <a:ext cx="7572428" cy="4286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428604"/>
            <a:ext cx="8229600" cy="6000792"/>
          </a:xfrm>
        </p:spPr>
        <p:txBody>
          <a:bodyPr>
            <a:normAutofit/>
          </a:bodyPr>
          <a:lstStyle/>
          <a:p>
            <a:pPr algn="r" rtl="1">
              <a:lnSpc>
                <a:spcPct val="150000"/>
              </a:lnSpc>
              <a:buNone/>
            </a:pPr>
            <a:r>
              <a:rPr lang="ar-DZ" dirty="0" smtClean="0"/>
              <a:t>   تعتبر مداخل المؤلف والموضوعات أشكالا مقیدة ومعرفة لكل من رؤوس الاسم والموضوع والتي یتم احتواؤھا في تسجیلات استنادیة منفصلة وتستخدم كنقاط وصول في التسجیلات الببلیوجرافیة.</a:t>
            </a:r>
          </a:p>
          <a:p>
            <a:pPr algn="r" rtl="1">
              <a:buNone/>
            </a:pPr>
            <a:r>
              <a:rPr lang="ar-DZ" sz="3800" dirty="0" smtClean="0">
                <a:solidFill>
                  <a:srgbClr val="FF0000"/>
                </a:solidFill>
              </a:rPr>
              <a:t>وبدون الضبط الاستنادي، قد یصبح العثور على كتاب معین في </a:t>
            </a:r>
            <a:r>
              <a:rPr lang="ar-DZ" sz="3800" dirty="0" err="1" smtClean="0">
                <a:solidFill>
                  <a:srgbClr val="FF0000"/>
                </a:solidFill>
              </a:rPr>
              <a:t>ف</a:t>
            </a:r>
            <a:r>
              <a:rPr lang="ar-DZ" sz="3800" dirty="0" smtClean="0">
                <a:solidFill>
                  <a:srgbClr val="FF0000"/>
                </a:solidFill>
              </a:rPr>
              <a:t>ھ</a:t>
            </a:r>
            <a:r>
              <a:rPr lang="ar-DZ" sz="3800" dirty="0" err="1" smtClean="0">
                <a:solidFill>
                  <a:srgbClr val="FF0000"/>
                </a:solidFill>
              </a:rPr>
              <a:t>رس</a:t>
            </a:r>
            <a:r>
              <a:rPr lang="ar-DZ" sz="3800" dirty="0" smtClean="0">
                <a:solidFill>
                  <a:srgbClr val="FF0000"/>
                </a:solidFill>
              </a:rPr>
              <a:t> مكتبة كبرى مثل العثور على إبرة في كومة قش !</a:t>
            </a:r>
          </a:p>
          <a:p>
            <a:pPr algn="r" rtl="1">
              <a:lnSpc>
                <a:spcPct val="160000"/>
              </a:lnSpc>
              <a:buNone/>
            </a:pPr>
            <a:r>
              <a:rPr lang="ar-DZ" dirty="0" smtClean="0"/>
              <a:t>   ومن المھم م</a:t>
            </a:r>
            <a:r>
              <a:rPr lang="ar-DZ" dirty="0" err="1" smtClean="0"/>
              <a:t>لاحظة</a:t>
            </a:r>
            <a:r>
              <a:rPr lang="ar-DZ" dirty="0" smtClean="0"/>
              <a:t> أن صیاغة رأس موضوع في تسجیلة استناد یبنى على قواعد للفھ</a:t>
            </a:r>
            <a:r>
              <a:rPr lang="ar-DZ" dirty="0" err="1" smtClean="0"/>
              <a:t>رسة</a:t>
            </a:r>
            <a:r>
              <a:rPr lang="ar-DZ" dirty="0" smtClean="0"/>
              <a:t> وبناء المكانز مقبولة بصفة عامة.</a:t>
            </a:r>
          </a:p>
          <a:p>
            <a:pPr algn="r" rtl="1">
              <a:buNone/>
            </a:pPr>
            <a:endParaRPr lang="fr-F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85720" y="357166"/>
            <a:ext cx="8401080" cy="6143668"/>
          </a:xfrm>
        </p:spPr>
        <p:txBody>
          <a:bodyPr>
            <a:normAutofit/>
          </a:bodyPr>
          <a:lstStyle/>
          <a:p>
            <a:pPr algn="just" rtl="1">
              <a:buNone/>
            </a:pPr>
            <a:r>
              <a:rPr lang="ar-DZ" dirty="0" smtClean="0"/>
              <a:t>  وببساطة تحتفظ أو تحمل تسجیلة مارك الاستنادیة ھ</a:t>
            </a:r>
            <a:r>
              <a:rPr lang="ar-DZ" dirty="0" err="1" smtClean="0"/>
              <a:t>ذه</a:t>
            </a:r>
            <a:r>
              <a:rPr lang="ar-DZ" dirty="0" smtClean="0"/>
              <a:t> الرؤوس، للاستخدام في نظم المكتبات؛ لذا فإنھا لا تضع بنفسھا قواعد صیاغة  رؤوس الأسماء أو الموضوعات.</a:t>
            </a:r>
          </a:p>
          <a:p>
            <a:pPr algn="just" rtl="1">
              <a:buNone/>
            </a:pPr>
            <a:endParaRPr lang="ar-DZ" dirty="0" smtClean="0"/>
          </a:p>
          <a:p>
            <a:pPr algn="just" rtl="1">
              <a:buNone/>
            </a:pPr>
            <a:r>
              <a:rPr lang="ar-DZ" dirty="0" smtClean="0"/>
              <a:t>  والتسجیلات الاستنادیة لیست مثل التسجیلات الببلیوجرافیة </a:t>
            </a:r>
            <a:r>
              <a:rPr lang="ar-DZ" dirty="0" err="1" smtClean="0"/>
              <a:t>ف</a:t>
            </a:r>
            <a:r>
              <a:rPr lang="ar-DZ" dirty="0" smtClean="0"/>
              <a:t>ھي لا تمثل المواد في مقتنیات مكتبة بل ھي عبارة عن أدوات یستخدمھا ا</a:t>
            </a:r>
            <a:r>
              <a:rPr lang="ar-DZ" dirty="0" err="1" smtClean="0"/>
              <a:t>ختصاصیو</a:t>
            </a:r>
            <a:r>
              <a:rPr lang="ar-DZ" dirty="0" smtClean="0"/>
              <a:t> المكتبات لتحقیق الثبات في التسجیلات الببلیوجرافیة، لتوفیر إطار ربط للأسماء والموضوعات المتعلقة </a:t>
            </a:r>
            <a:r>
              <a:rPr lang="ar-DZ" dirty="0" err="1" smtClean="0"/>
              <a:t>ب</a:t>
            </a:r>
            <a:r>
              <a:rPr lang="ar-DZ" dirty="0" smtClean="0"/>
              <a:t>ھا في </a:t>
            </a:r>
            <a:r>
              <a:rPr lang="ar-DZ" dirty="0" err="1" smtClean="0"/>
              <a:t>ف</a:t>
            </a:r>
            <a:r>
              <a:rPr lang="ar-DZ" dirty="0" smtClean="0"/>
              <a:t>ھ</a:t>
            </a:r>
            <a:r>
              <a:rPr lang="ar-DZ" dirty="0" err="1" smtClean="0"/>
              <a:t>رس</a:t>
            </a:r>
            <a:r>
              <a:rPr lang="ar-DZ" dirty="0" smtClean="0"/>
              <a:t>.</a:t>
            </a: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85720" y="285728"/>
            <a:ext cx="8572560" cy="5840435"/>
          </a:xfrm>
        </p:spPr>
        <p:txBody>
          <a:bodyPr>
            <a:normAutofit/>
          </a:bodyPr>
          <a:lstStyle/>
          <a:p>
            <a:pPr algn="r" rtl="1">
              <a:lnSpc>
                <a:spcPct val="150000"/>
              </a:lnSpc>
              <a:buNone/>
            </a:pPr>
            <a:r>
              <a:rPr lang="ar-DZ" b="1" dirty="0" smtClean="0"/>
              <a:t>   و حسب </a:t>
            </a:r>
            <a:r>
              <a:rPr lang="ar-EG" b="1" dirty="0" smtClean="0"/>
              <a:t>معجم </a:t>
            </a:r>
            <a:r>
              <a:rPr lang="en-US" b="1" dirty="0" smtClean="0"/>
              <a:t>ODLIS</a:t>
            </a:r>
            <a:r>
              <a:rPr lang="ar-EG" b="1" dirty="0" smtClean="0"/>
              <a:t> معيار مارك </a:t>
            </a:r>
            <a:r>
              <a:rPr lang="ar-DZ" b="1" dirty="0" smtClean="0"/>
              <a:t>هو</a:t>
            </a:r>
            <a:r>
              <a:rPr lang="ar-EG" b="1" dirty="0" smtClean="0"/>
              <a:t> شكل رقمي معياري دولي لوصف المواد الببليوجرافية</a:t>
            </a:r>
            <a:r>
              <a:rPr lang="ar-DZ" b="1" dirty="0" smtClean="0"/>
              <a:t>،</a:t>
            </a:r>
            <a:r>
              <a:rPr lang="ar-EG" b="1" dirty="0" smtClean="0"/>
              <a:t> </a:t>
            </a:r>
            <a:r>
              <a:rPr lang="ar-EG" sz="3500" b="1" dirty="0" smtClean="0">
                <a:solidFill>
                  <a:srgbClr val="FF0000"/>
                </a:solidFill>
              </a:rPr>
              <a:t>أي الوصف الببليوجرافي لأوعية المعلومات</a:t>
            </a:r>
            <a:r>
              <a:rPr lang="ar-DZ" sz="3500" b="1" dirty="0" smtClean="0">
                <a:solidFill>
                  <a:srgbClr val="FF0000"/>
                </a:solidFill>
              </a:rPr>
              <a:t>.</a:t>
            </a:r>
          </a:p>
          <a:p>
            <a:pPr algn="r" rtl="1">
              <a:lnSpc>
                <a:spcPct val="150000"/>
              </a:lnSpc>
              <a:buNone/>
            </a:pPr>
            <a:r>
              <a:rPr lang="ar-DZ" b="1" dirty="0" smtClean="0">
                <a:solidFill>
                  <a:srgbClr val="FF0000"/>
                </a:solidFill>
              </a:rPr>
              <a:t> </a:t>
            </a:r>
            <a:r>
              <a:rPr lang="ar-EG" b="1" dirty="0" smtClean="0"/>
              <a:t>أصدرته مكتبة الكونجرس في منتصف الستينيات من القرن العشرين الميلادي</a:t>
            </a:r>
            <a:r>
              <a:rPr lang="ar-DZ" b="1" dirty="0" smtClean="0"/>
              <a:t>.</a:t>
            </a:r>
          </a:p>
          <a:p>
            <a:pPr algn="r" rtl="1">
              <a:lnSpc>
                <a:spcPct val="150000"/>
              </a:lnSpc>
              <a:buNone/>
            </a:pPr>
            <a:r>
              <a:rPr lang="ar-EG" b="1" dirty="0" smtClean="0"/>
              <a:t> </a:t>
            </a:r>
            <a:r>
              <a:rPr lang="ar-DZ" b="1" dirty="0" smtClean="0"/>
              <a:t> </a:t>
            </a:r>
            <a:r>
              <a:rPr lang="ar-EG" sz="3800" b="1" dirty="0" smtClean="0">
                <a:solidFill>
                  <a:schemeClr val="accent6">
                    <a:lumMod val="50000"/>
                  </a:schemeClr>
                </a:solidFill>
              </a:rPr>
              <a:t>لتسهيل إعداد الفهرسة الآلية وبثها وتبادل التسجيلات الببليوجرافية بين المكتبات على مستوى الدولة الواحدة أو بين مختلف الدول . </a:t>
            </a:r>
            <a:endParaRPr lang="ar-DZ" b="1" dirty="0" smtClean="0">
              <a:solidFill>
                <a:schemeClr val="accent6">
                  <a:lumMod val="50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smtClean="0"/>
              <a:t>وتتكون </a:t>
            </a:r>
            <a:r>
              <a:rPr lang="ar-DZ" dirty="0" err="1" smtClean="0"/>
              <a:t>التسجیلة</a:t>
            </a:r>
            <a:r>
              <a:rPr lang="ar-DZ" dirty="0" smtClean="0"/>
              <a:t> الاستنادیة من ثلاثة مكونات</a:t>
            </a:r>
            <a:endParaRPr lang="fr-FR" dirty="0"/>
          </a:p>
        </p:txBody>
      </p:sp>
      <p:sp>
        <p:nvSpPr>
          <p:cNvPr id="3" name="Espace réservé du contenu 2"/>
          <p:cNvSpPr>
            <a:spLocks noGrp="1"/>
          </p:cNvSpPr>
          <p:nvPr>
            <p:ph sz="quarter" idx="1"/>
          </p:nvPr>
        </p:nvSpPr>
        <p:spPr>
          <a:xfrm>
            <a:off x="457200" y="1357298"/>
            <a:ext cx="8229600" cy="4768865"/>
          </a:xfrm>
        </p:spPr>
        <p:txBody>
          <a:bodyPr>
            <a:normAutofit/>
          </a:bodyPr>
          <a:lstStyle/>
          <a:p>
            <a:pPr marL="742950" indent="-742950" algn="r" rtl="1">
              <a:buFont typeface="+mj-lt"/>
              <a:buAutoNum type="arabicPeriod"/>
            </a:pPr>
            <a:r>
              <a:rPr lang="ar-DZ" sz="3600" dirty="0" smtClean="0"/>
              <a:t>الرؤوس.</a:t>
            </a:r>
          </a:p>
          <a:p>
            <a:pPr marL="742950" indent="-742950" algn="r" rtl="1">
              <a:buFont typeface="+mj-lt"/>
              <a:buAutoNum type="arabicPeriod"/>
            </a:pPr>
            <a:r>
              <a:rPr lang="ar-DZ" sz="3600" dirty="0" smtClean="0"/>
              <a:t> الإحالات</a:t>
            </a:r>
          </a:p>
          <a:p>
            <a:pPr marL="742950" indent="-742950" algn="r" rtl="1">
              <a:buFont typeface="+mj-lt"/>
              <a:buAutoNum type="arabicPeriod"/>
            </a:pPr>
            <a:r>
              <a:rPr lang="ar-DZ" sz="3600" dirty="0" smtClean="0"/>
              <a:t>التبصرات.</a:t>
            </a:r>
            <a:endParaRPr lang="fr-FR" sz="36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500034" y="1000108"/>
            <a:ext cx="8229600" cy="4686320"/>
          </a:xfrm>
        </p:spPr>
        <p:txBody>
          <a:bodyPr>
            <a:normAutofit/>
          </a:bodyPr>
          <a:lstStyle/>
          <a:p>
            <a:pPr algn="r" rtl="1">
              <a:buNone/>
            </a:pPr>
            <a:r>
              <a:rPr lang="ar-DZ" b="1" dirty="0" smtClean="0"/>
              <a:t>رأس الموضوع:</a:t>
            </a:r>
          </a:p>
          <a:p>
            <a:pPr algn="r" rtl="1">
              <a:lnSpc>
                <a:spcPct val="150000"/>
              </a:lnSpc>
              <a:buNone/>
            </a:pPr>
            <a:r>
              <a:rPr lang="ar-DZ" dirty="0" smtClean="0"/>
              <a:t>   شكل معیاري "معتمد" لاسم، أو موضوع، أو عنوان یستخدم لنقاط الوصول في التسجیلات الببلیوجرافیة. </a:t>
            </a:r>
          </a:p>
          <a:p>
            <a:pPr algn="r" rtl="1">
              <a:lnSpc>
                <a:spcPct val="150000"/>
              </a:lnSpc>
              <a:buNone/>
            </a:pPr>
            <a:r>
              <a:rPr lang="ar-DZ" dirty="0" smtClean="0"/>
              <a:t>   والغرض من استخدام الأسماء والموضوعات المعیاریة في التسجیلات الببلیوجرافیة ھو المساعدة في استرجاع التسجیلات بصفة موحدة.</a:t>
            </a:r>
            <a:endParaRPr lang="fr-F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357166"/>
            <a:ext cx="8229600" cy="5768997"/>
          </a:xfrm>
        </p:spPr>
        <p:txBody>
          <a:bodyPr/>
          <a:lstStyle/>
          <a:p>
            <a:pPr algn="r" rtl="1">
              <a:buNone/>
            </a:pPr>
            <a:r>
              <a:rPr lang="ar-DZ" b="1" dirty="0" smtClean="0"/>
              <a:t>الإحالات:  </a:t>
            </a:r>
          </a:p>
          <a:p>
            <a:pPr algn="r" rtl="1">
              <a:lnSpc>
                <a:spcPct val="150000"/>
              </a:lnSpc>
              <a:buNone/>
            </a:pPr>
            <a:r>
              <a:rPr lang="ar-DZ" dirty="0" smtClean="0"/>
              <a:t>الإحالات توجه المستخدم من شكل غير مستخدم لاسم أو موضوع إلى شكل معتمد (ویسمى ذلك إحالة انظر) أو من شكل معتمد إلى شكل آخر معتمد (ویسمى ذلك إحالة انظر أیضًا). وبالنسبة لتسجیلات مارك الاستنادیة، فیتم تحمیل الإحالات أو متابعاتھا على تسجیلة الرأس المعتمد.</a:t>
            </a:r>
            <a:endParaRPr lang="fr-F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quarter" idx="1"/>
          </p:nvPr>
        </p:nvSpPr>
        <p:spPr>
          <a:xfrm>
            <a:off x="285720" y="1600200"/>
            <a:ext cx="8572560" cy="4525963"/>
          </a:xfrm>
        </p:spPr>
        <p:txBody>
          <a:bodyPr/>
          <a:lstStyle/>
          <a:p>
            <a:pPr algn="r" rtl="1">
              <a:lnSpc>
                <a:spcPct val="150000"/>
              </a:lnSpc>
              <a:buNone/>
            </a:pPr>
            <a:r>
              <a:rPr lang="ar-DZ" dirty="0" smtClean="0"/>
              <a:t>  </a:t>
            </a:r>
            <a:r>
              <a:rPr lang="ar-DZ" sz="3600" b="1" dirty="0" smtClean="0"/>
              <a:t>التبصرات: </a:t>
            </a:r>
            <a:r>
              <a:rPr lang="ar-DZ" dirty="0" smtClean="0"/>
              <a:t>تحتوي التبصرات على معلومات عامة عن الرؤوس المعیاریة / أو معلومات أكثر تخصصا، مثل الإشارات الببلیوجرافیة لمصدر تم الرجوع إلیه سواء وجدت أو لم توجد بها معلومات عن الرأس.</a:t>
            </a:r>
            <a:endParaRPr lang="fr-F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rtl="1"/>
            <a:r>
              <a:rPr lang="ar-DZ" dirty="0" smtClean="0"/>
              <a:t>مصطلحات مارك وتعریفاتھا</a:t>
            </a:r>
            <a:endParaRPr lang="fr-FR" dirty="0"/>
          </a:p>
        </p:txBody>
      </p:sp>
      <p:sp>
        <p:nvSpPr>
          <p:cNvPr id="3" name="Espace réservé du contenu 2"/>
          <p:cNvSpPr>
            <a:spLocks noGrp="1"/>
          </p:cNvSpPr>
          <p:nvPr>
            <p:ph sz="quarter" idx="1"/>
          </p:nvPr>
        </p:nvSpPr>
        <p:spPr>
          <a:xfrm>
            <a:off x="285720" y="1600200"/>
            <a:ext cx="8401080" cy="4525963"/>
          </a:xfrm>
        </p:spPr>
        <p:txBody>
          <a:bodyPr>
            <a:normAutofit/>
          </a:bodyPr>
          <a:lstStyle/>
          <a:p>
            <a:pPr algn="r" rtl="1">
              <a:buNone/>
            </a:pPr>
            <a:r>
              <a:rPr lang="ar-DZ" dirty="0" smtClean="0"/>
              <a:t>تسجیلة مارك موسومة بمعالم والتسمیات المناسبة </a:t>
            </a:r>
            <a:r>
              <a:rPr lang="ar-DZ" dirty="0" err="1" smtClean="0"/>
              <a:t>ل</a:t>
            </a:r>
            <a:r>
              <a:rPr lang="ar-DZ" dirty="0" smtClean="0"/>
              <a:t>ھ</a:t>
            </a:r>
            <a:r>
              <a:rPr lang="ar-DZ" dirty="0" err="1" smtClean="0"/>
              <a:t>ذه</a:t>
            </a:r>
            <a:r>
              <a:rPr lang="ar-DZ" dirty="0" smtClean="0"/>
              <a:t> المعالم:</a:t>
            </a:r>
          </a:p>
          <a:p>
            <a:pPr algn="r" rtl="1">
              <a:buNone/>
            </a:pPr>
            <a:endParaRPr lang="ar-DZ" b="1" dirty="0" smtClean="0"/>
          </a:p>
          <a:p>
            <a:pPr marL="1798638" indent="-90488" algn="r" rtl="1">
              <a:buFont typeface="Wingdings" pitchFamily="2" charset="2"/>
              <a:buChar char="q"/>
            </a:pPr>
            <a:r>
              <a:rPr lang="ar-DZ" b="1" dirty="0" smtClean="0"/>
              <a:t> الحقل</a:t>
            </a:r>
          </a:p>
          <a:p>
            <a:pPr marL="1798638" indent="-90488" algn="r" rtl="1">
              <a:buFont typeface="Wingdings" pitchFamily="2" charset="2"/>
              <a:buChar char="q"/>
            </a:pPr>
            <a:r>
              <a:rPr lang="ar-DZ" b="1" dirty="0" smtClean="0"/>
              <a:t> التاج</a:t>
            </a:r>
          </a:p>
          <a:p>
            <a:pPr marL="1798638" indent="-90488" algn="r" rtl="1">
              <a:buFont typeface="Wingdings" pitchFamily="2" charset="2"/>
              <a:buChar char="q"/>
            </a:pPr>
            <a:r>
              <a:rPr lang="ar-DZ" b="1" dirty="0" smtClean="0"/>
              <a:t> المؤشر</a:t>
            </a:r>
          </a:p>
          <a:p>
            <a:pPr marL="1798638" indent="-90488" algn="r" rtl="1">
              <a:buFont typeface="Wingdings" pitchFamily="2" charset="2"/>
              <a:buChar char="q"/>
            </a:pPr>
            <a:r>
              <a:rPr lang="ar-DZ" b="1" dirty="0" smtClean="0"/>
              <a:t> الحقل الفرعي</a:t>
            </a:r>
          </a:p>
          <a:p>
            <a:pPr marL="1798638" indent="-90488" algn="r" rtl="1">
              <a:buFont typeface="Wingdings" pitchFamily="2" charset="2"/>
              <a:buChar char="q"/>
            </a:pPr>
            <a:r>
              <a:rPr lang="ar-DZ" b="1" dirty="0" smtClean="0"/>
              <a:t> رمز الحقل الفرعي</a:t>
            </a:r>
          </a:p>
          <a:p>
            <a:pPr marL="1798638" indent="-90488" algn="r" rtl="1">
              <a:buFont typeface="Wingdings" pitchFamily="2" charset="2"/>
              <a:buChar char="q"/>
            </a:pPr>
            <a:r>
              <a:rPr lang="ar-DZ" b="1" dirty="0" smtClean="0"/>
              <a:t> مخصص المحتوى</a:t>
            </a:r>
            <a:endParaRPr lang="fr-FR"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85720" y="285728"/>
            <a:ext cx="8401080" cy="5840435"/>
          </a:xfrm>
        </p:spPr>
        <p:txBody>
          <a:bodyPr>
            <a:normAutofit/>
          </a:bodyPr>
          <a:lstStyle/>
          <a:p>
            <a:pPr algn="r" rtl="1">
              <a:buNone/>
            </a:pPr>
            <a:endParaRPr lang="ar-DZ" dirty="0" smtClean="0"/>
          </a:p>
          <a:p>
            <a:pPr algn="r" rtl="1">
              <a:buNone/>
            </a:pPr>
            <a:r>
              <a:rPr lang="ar-DZ" dirty="0" smtClean="0"/>
              <a:t>تجزأ كل تسجیلة استنادیة منطقیا إلى حقول. </a:t>
            </a:r>
          </a:p>
          <a:p>
            <a:pPr algn="r" rtl="1">
              <a:buNone/>
            </a:pPr>
            <a:r>
              <a:rPr lang="ar-DZ" dirty="0" smtClean="0"/>
              <a:t>ھ</a:t>
            </a:r>
            <a:r>
              <a:rPr lang="ar-DZ" dirty="0" err="1" smtClean="0"/>
              <a:t>ناك</a:t>
            </a:r>
            <a:r>
              <a:rPr lang="ar-DZ" dirty="0" smtClean="0"/>
              <a:t> حقل لكل رأس وحقول  للإحالات</a:t>
            </a:r>
          </a:p>
          <a:p>
            <a:pPr algn="r" rtl="1">
              <a:buNone/>
            </a:pPr>
            <a:endParaRPr lang="ar-DZ" dirty="0" smtClean="0"/>
          </a:p>
          <a:p>
            <a:pPr algn="ctr" rtl="1">
              <a:buNone/>
            </a:pPr>
            <a:r>
              <a:rPr lang="ar-DZ" dirty="0" smtClean="0">
                <a:solidFill>
                  <a:srgbClr val="FF0000"/>
                </a:solidFill>
              </a:rPr>
              <a:t>تقسم ھ</a:t>
            </a:r>
            <a:r>
              <a:rPr lang="ar-DZ" dirty="0" err="1" smtClean="0">
                <a:solidFill>
                  <a:srgbClr val="FF0000"/>
                </a:solidFill>
              </a:rPr>
              <a:t>ذه</a:t>
            </a:r>
            <a:r>
              <a:rPr lang="ar-DZ" dirty="0" smtClean="0">
                <a:solidFill>
                  <a:srgbClr val="FF0000"/>
                </a:solidFill>
              </a:rPr>
              <a:t> الحقول إلى حقل فرعي أو أكثر.</a:t>
            </a:r>
          </a:p>
          <a:p>
            <a:pPr algn="r" rtl="1">
              <a:lnSpc>
                <a:spcPct val="150000"/>
              </a:lnSpc>
              <a:buNone/>
            </a:pPr>
            <a:r>
              <a:rPr lang="ar-DZ" dirty="0" smtClean="0">
                <a:solidFill>
                  <a:srgbClr val="FF0000"/>
                </a:solidFill>
              </a:rPr>
              <a:t>أما بالنسبة</a:t>
            </a:r>
            <a:r>
              <a:rPr lang="ar-DZ" dirty="0" smtClean="0"/>
              <a:t> للأسماء النصیة للحقول فهي طویلة جدا</a:t>
            </a:r>
          </a:p>
          <a:p>
            <a:pPr algn="r" rtl="1">
              <a:lnSpc>
                <a:spcPct val="150000"/>
              </a:lnSpc>
              <a:buNone/>
            </a:pPr>
            <a:r>
              <a:rPr lang="ar-DZ" dirty="0" smtClean="0"/>
              <a:t>مما یتعذر من </a:t>
            </a:r>
            <a:r>
              <a:rPr lang="ar-DZ" dirty="0" err="1" smtClean="0"/>
              <a:t>إظ</a:t>
            </a:r>
            <a:r>
              <a:rPr lang="ar-DZ" dirty="0" smtClean="0"/>
              <a:t>ھ</a:t>
            </a:r>
            <a:r>
              <a:rPr lang="ar-DZ" dirty="0" err="1" smtClean="0"/>
              <a:t>ار</a:t>
            </a:r>
            <a:r>
              <a:rPr lang="ar-DZ" dirty="0" smtClean="0"/>
              <a:t>ھا داخل كل تسجیلة مارك. </a:t>
            </a:r>
          </a:p>
          <a:p>
            <a:pPr algn="r" rtl="1">
              <a:lnSpc>
                <a:spcPct val="150000"/>
              </a:lnSpc>
              <a:buNone/>
            </a:pPr>
            <a:r>
              <a:rPr lang="ar-DZ" dirty="0" smtClean="0"/>
              <a:t>وبدلاً من ذلك یتم تمثیلھا بتیجان مكونة من ثلاثة أرقام</a:t>
            </a: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285728"/>
            <a:ext cx="8229600" cy="5840435"/>
          </a:xfrm>
        </p:spPr>
        <p:txBody>
          <a:bodyPr/>
          <a:lstStyle/>
          <a:p>
            <a:pPr algn="r" rtl="1">
              <a:buNone/>
            </a:pPr>
            <a:r>
              <a:rPr lang="ar-DZ" b="1" dirty="0" smtClean="0"/>
              <a:t>  </a:t>
            </a:r>
          </a:p>
          <a:p>
            <a:pPr algn="r" rtl="1">
              <a:lnSpc>
                <a:spcPct val="150000"/>
              </a:lnSpc>
              <a:buFont typeface="Wingdings" pitchFamily="2" charset="2"/>
              <a:buChar char="q"/>
            </a:pPr>
            <a:r>
              <a:rPr lang="ar-DZ" sz="3600" b="1" dirty="0" smtClean="0"/>
              <a:t> </a:t>
            </a:r>
            <a:r>
              <a:rPr lang="ar-EG" sz="3600" b="1" dirty="0" smtClean="0"/>
              <a:t> أصبح مارك معياراً وطنياً للفهرسة الآلية ابتداءً من عام 1971 </a:t>
            </a:r>
            <a:r>
              <a:rPr lang="ar-EG" sz="3600" b="1" dirty="0" err="1" smtClean="0"/>
              <a:t>م</a:t>
            </a:r>
            <a:r>
              <a:rPr lang="ar-DZ" sz="3600" b="1" dirty="0" smtClean="0"/>
              <a:t>.</a:t>
            </a:r>
          </a:p>
          <a:p>
            <a:pPr algn="r" rtl="1">
              <a:lnSpc>
                <a:spcPct val="150000"/>
              </a:lnSpc>
              <a:buFont typeface="Wingdings" pitchFamily="2" charset="2"/>
              <a:buChar char="q"/>
            </a:pPr>
            <a:r>
              <a:rPr lang="ar-EG" sz="3600" b="1" dirty="0" smtClean="0"/>
              <a:t> </a:t>
            </a:r>
            <a:r>
              <a:rPr lang="ar-DZ" sz="3600" b="1" dirty="0" smtClean="0"/>
              <a:t> </a:t>
            </a:r>
            <a:r>
              <a:rPr lang="ar-EG" sz="3600" b="1" dirty="0" smtClean="0"/>
              <a:t>أصبح معياراً دولياً ابتداءً من عام 1973 </a:t>
            </a:r>
            <a:r>
              <a:rPr lang="ar-EG" sz="3600" b="1" dirty="0" err="1" smtClean="0"/>
              <a:t>م</a:t>
            </a:r>
            <a:r>
              <a:rPr lang="ar-EG" sz="3600" b="1" dirty="0" smtClean="0"/>
              <a:t> </a:t>
            </a:r>
            <a:endParaRPr lang="fr-FR" sz="3600" dirty="0" smtClean="0"/>
          </a:p>
          <a:p>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14282" y="428604"/>
            <a:ext cx="8472518" cy="5697559"/>
          </a:xfrm>
        </p:spPr>
        <p:txBody>
          <a:bodyPr>
            <a:normAutofit/>
          </a:bodyPr>
          <a:lstStyle/>
          <a:p>
            <a:pPr algn="r" rtl="1">
              <a:lnSpc>
                <a:spcPct val="200000"/>
              </a:lnSpc>
              <a:buFont typeface="Wingdings" pitchFamily="2" charset="2"/>
              <a:buChar char="q"/>
            </a:pPr>
            <a:r>
              <a:rPr lang="ar-DZ" b="1" dirty="0" smtClean="0"/>
              <a:t>  </a:t>
            </a:r>
            <a:r>
              <a:rPr lang="ar-EG" b="1" dirty="0" smtClean="0"/>
              <a:t>إن الاستخدام الموسع لمعيار مارك ساعد المكتبات على اقتناء بيانات الفهرسة الجاهزة المطلوبة</a:t>
            </a:r>
            <a:r>
              <a:rPr lang="ar-DZ" b="1" dirty="0" smtClean="0"/>
              <a:t>.</a:t>
            </a:r>
          </a:p>
          <a:p>
            <a:pPr algn="r" rtl="1">
              <a:lnSpc>
                <a:spcPct val="200000"/>
              </a:lnSpc>
              <a:buFont typeface="Wingdings" pitchFamily="2" charset="2"/>
              <a:buChar char="q"/>
            </a:pPr>
            <a:r>
              <a:rPr lang="ar-EG" b="1" dirty="0" smtClean="0"/>
              <a:t> الاستفادة من النظم المكتبية الآلية المتكاملة المتاحة تجاريا</a:t>
            </a:r>
            <a:r>
              <a:rPr lang="ar-DZ" b="1" dirty="0" smtClean="0"/>
              <a:t>.</a:t>
            </a:r>
            <a:r>
              <a:rPr lang="ar-EG" b="1" dirty="0" smtClean="0"/>
              <a:t> </a:t>
            </a:r>
            <a:endParaRPr lang="ar-DZ" b="1" dirty="0" smtClean="0"/>
          </a:p>
          <a:p>
            <a:pPr algn="r" rtl="1">
              <a:lnSpc>
                <a:spcPct val="200000"/>
              </a:lnSpc>
              <a:buFont typeface="Wingdings" pitchFamily="2" charset="2"/>
              <a:buChar char="q"/>
            </a:pPr>
            <a:r>
              <a:rPr lang="ar-EG" b="1" dirty="0" smtClean="0"/>
              <a:t>اقتسام المصادر الببليوجرافية ، وتوفير الوقت والجهد والمال للمكتبات</a:t>
            </a:r>
            <a:r>
              <a:rPr lang="ar-DZ" b="1" dirty="0" smtClean="0"/>
              <a:t>.</a:t>
            </a:r>
          </a:p>
          <a:p>
            <a:pPr algn="r" rtl="1">
              <a:lnSpc>
                <a:spcPct val="200000"/>
              </a:lnSpc>
              <a:buFont typeface="Wingdings" pitchFamily="2" charset="2"/>
              <a:buChar char="q"/>
            </a:pPr>
            <a:r>
              <a:rPr lang="ar-EG" b="1" dirty="0" smtClean="0"/>
              <a:t>فضلا عن ضمان توافق البيانات الببليوجرافية وتوحيدها بين النظم المختلفة لأنها جميعا</a:t>
            </a:r>
            <a:r>
              <a:rPr lang="ar-DZ" b="1" dirty="0" smtClean="0"/>
              <a:t> </a:t>
            </a:r>
            <a:r>
              <a:rPr lang="ar-EG" b="1" dirty="0" smtClean="0"/>
              <a:t>متوافقة مع مارك . </a:t>
            </a:r>
            <a:endParaRPr lang="fr-FR" dirty="0" smtClean="0"/>
          </a:p>
          <a:p>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85720" y="285728"/>
            <a:ext cx="8643998" cy="6215106"/>
          </a:xfrm>
        </p:spPr>
        <p:txBody>
          <a:bodyPr>
            <a:normAutofit/>
          </a:bodyPr>
          <a:lstStyle/>
          <a:p>
            <a:pPr algn="r" rtl="1">
              <a:lnSpc>
                <a:spcPct val="150000"/>
              </a:lnSpc>
              <a:buFont typeface="Wingdings" pitchFamily="2" charset="2"/>
              <a:buChar char="q"/>
            </a:pPr>
            <a:r>
              <a:rPr lang="ar-DZ" b="1" dirty="0" smtClean="0"/>
              <a:t>  </a:t>
            </a:r>
            <a:r>
              <a:rPr lang="ar-EG" b="1" dirty="0" smtClean="0"/>
              <a:t>إمكانية نقل التسجيلات الببليوجرافية وفهارس بأكملها بين المكتبات وإن اختلفت نظمها الآلية المتكاملة بسهولة ويسر، لأنها جميعا تتوافق مع معيار مارك . </a:t>
            </a:r>
            <a:endParaRPr lang="ar-DZ" b="1" dirty="0" smtClean="0"/>
          </a:p>
          <a:p>
            <a:pPr algn="r" rtl="1">
              <a:lnSpc>
                <a:spcPct val="150000"/>
              </a:lnSpc>
              <a:buFont typeface="Wingdings" pitchFamily="2" charset="2"/>
              <a:buChar char="q"/>
            </a:pPr>
            <a:r>
              <a:rPr lang="ar-DZ" b="1" dirty="0" smtClean="0"/>
              <a:t> </a:t>
            </a:r>
            <a:r>
              <a:rPr lang="ar-EG" b="1" dirty="0" smtClean="0"/>
              <a:t>إمكانية الوصول إلى فهارس المكتبات وفهارس الناشرين الدولية المتاحة على الخط المباشر والبحث فيها</a:t>
            </a:r>
            <a:r>
              <a:rPr lang="ar-DZ" b="1" dirty="0" smtClean="0"/>
              <a:t>.</a:t>
            </a:r>
          </a:p>
          <a:p>
            <a:pPr algn="r" rtl="1">
              <a:lnSpc>
                <a:spcPct val="150000"/>
              </a:lnSpc>
              <a:buFont typeface="Wingdings" pitchFamily="2" charset="2"/>
              <a:buChar char="q"/>
            </a:pPr>
            <a:r>
              <a:rPr lang="ar-EG" b="1" dirty="0" smtClean="0"/>
              <a:t>إمكانية تحقيق التعاون بين المكتبات وطنيا وإقليميا ودوليا على كافة المستويات </a:t>
            </a:r>
            <a:r>
              <a:rPr lang="ar-DZ" b="1" dirty="0" smtClean="0"/>
              <a:t>من </a:t>
            </a:r>
            <a:r>
              <a:rPr lang="ar-EG" b="1" dirty="0" smtClean="0"/>
              <a:t>الاقتناء التعاوني ، والإعارة المتبادلة بين المكتبات ، وقد يصل إلى التعاون في إعداد وإنتاج الأنظمة الآلية المكتبية . </a:t>
            </a:r>
            <a:endParaRPr lang="fr-FR" dirty="0" smtClean="0"/>
          </a:p>
          <a:p>
            <a:endParaRPr lang="fr-F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457200" y="214290"/>
            <a:ext cx="8229600" cy="5911873"/>
          </a:xfrm>
        </p:spPr>
        <p:txBody>
          <a:bodyPr>
            <a:normAutofit/>
          </a:bodyPr>
          <a:lstStyle/>
          <a:p>
            <a:pPr algn="r" rtl="1">
              <a:buNone/>
            </a:pPr>
            <a:r>
              <a:rPr lang="ar-EG" b="1" dirty="0" smtClean="0">
                <a:solidFill>
                  <a:srgbClr val="FF0000"/>
                </a:solidFill>
              </a:rPr>
              <a:t>ويحتوي معيار مارك 21 على خمس صيغ وهي : </a:t>
            </a:r>
            <a:endParaRPr lang="fr-FR" b="1" dirty="0" smtClean="0">
              <a:solidFill>
                <a:srgbClr val="FF0000"/>
              </a:solidFill>
            </a:endParaRPr>
          </a:p>
          <a:p>
            <a:pPr marL="514350" lvl="0" indent="-514350" algn="r" rtl="1">
              <a:buFont typeface="+mj-lt"/>
              <a:buAutoNum type="arabicParenR"/>
            </a:pPr>
            <a:r>
              <a:rPr lang="ar-EG" b="1" dirty="0" smtClean="0"/>
              <a:t>مارك 21 للبيانات الببليوجرافية . </a:t>
            </a:r>
            <a:endParaRPr lang="fr-FR" dirty="0" smtClean="0"/>
          </a:p>
          <a:p>
            <a:pPr marL="514350" lvl="0" indent="-514350" algn="r" rtl="1">
              <a:buFont typeface="+mj-lt"/>
              <a:buAutoNum type="arabicParenR"/>
            </a:pPr>
            <a:r>
              <a:rPr lang="ar-EG" b="1" dirty="0" smtClean="0"/>
              <a:t>مارك 21 للبيانات </a:t>
            </a:r>
            <a:r>
              <a:rPr lang="ar-EG" b="1" dirty="0" err="1" smtClean="0"/>
              <a:t>الاستنادية</a:t>
            </a:r>
            <a:r>
              <a:rPr lang="ar-EG" b="1" dirty="0" smtClean="0"/>
              <a:t> . </a:t>
            </a:r>
            <a:endParaRPr lang="fr-FR" dirty="0" smtClean="0"/>
          </a:p>
          <a:p>
            <a:pPr marL="514350" lvl="0" indent="-514350" algn="r" rtl="1">
              <a:buFont typeface="+mj-lt"/>
              <a:buAutoNum type="arabicParenR"/>
            </a:pPr>
            <a:r>
              <a:rPr lang="ar-EG" b="1" dirty="0" smtClean="0"/>
              <a:t>مارك 21 لبيانات التصنيف . </a:t>
            </a:r>
            <a:endParaRPr lang="fr-FR" dirty="0" smtClean="0"/>
          </a:p>
          <a:p>
            <a:pPr marL="514350" lvl="0" indent="-514350" algn="r" rtl="1">
              <a:buFont typeface="+mj-lt"/>
              <a:buAutoNum type="arabicParenR"/>
            </a:pPr>
            <a:r>
              <a:rPr lang="ar-EG" b="1" dirty="0" smtClean="0"/>
              <a:t>مارك 21 لبيانات المقتنيات . </a:t>
            </a:r>
            <a:endParaRPr lang="fr-FR" dirty="0" smtClean="0"/>
          </a:p>
          <a:p>
            <a:pPr marL="514350" lvl="0" indent="-514350" algn="r" rtl="1">
              <a:buFont typeface="+mj-lt"/>
              <a:buAutoNum type="arabicParenR"/>
            </a:pPr>
            <a:r>
              <a:rPr lang="ar-EG" b="1" dirty="0" smtClean="0"/>
              <a:t>مارك 21 لمعلومات المجتمع . </a:t>
            </a:r>
            <a:endParaRPr lang="fr-FR" dirty="0" smtClean="0"/>
          </a:p>
          <a:p>
            <a:pPr algn="r" rtl="1">
              <a:buNone/>
            </a:pPr>
            <a:r>
              <a:rPr lang="ar-EG" b="1" dirty="0" smtClean="0">
                <a:solidFill>
                  <a:srgbClr val="FF0000"/>
                </a:solidFill>
              </a:rPr>
              <a:t>كما يحتوي معيار مارك 21 على خمس قوائم للرموز تستخدم معها وهي: </a:t>
            </a:r>
            <a:endParaRPr lang="fr-FR" dirty="0" smtClean="0">
              <a:solidFill>
                <a:srgbClr val="FF0000"/>
              </a:solidFill>
            </a:endParaRPr>
          </a:p>
          <a:p>
            <a:pPr marL="514350" lvl="0" indent="-514350" algn="r" rtl="1">
              <a:buFont typeface="+mj-lt"/>
              <a:buAutoNum type="arabicParenR"/>
            </a:pPr>
            <a:r>
              <a:rPr lang="ar-EG" b="1" dirty="0" smtClean="0"/>
              <a:t>قوائم رموز البلدان . </a:t>
            </a:r>
            <a:endParaRPr lang="fr-FR" dirty="0" smtClean="0"/>
          </a:p>
          <a:p>
            <a:pPr marL="514350" lvl="0" indent="-514350" algn="r" rtl="1">
              <a:buFont typeface="+mj-lt"/>
              <a:buAutoNum type="arabicParenR"/>
            </a:pPr>
            <a:r>
              <a:rPr lang="ar-EG" b="1" dirty="0" smtClean="0"/>
              <a:t>قوائم رموز المناطق الجغرافية . </a:t>
            </a:r>
            <a:endParaRPr lang="fr-FR" dirty="0" smtClean="0"/>
          </a:p>
          <a:p>
            <a:pPr marL="514350" lvl="0" indent="-514350" algn="r" rtl="1">
              <a:buFont typeface="+mj-lt"/>
              <a:buAutoNum type="arabicParenR"/>
            </a:pPr>
            <a:r>
              <a:rPr lang="ar-EG" b="1" dirty="0" smtClean="0"/>
              <a:t>قوائم رموز اللغات . </a:t>
            </a:r>
            <a:endParaRPr lang="fr-FR" dirty="0" smtClean="0"/>
          </a:p>
          <a:p>
            <a:pPr marL="514350" lvl="0" indent="-514350" algn="r" rtl="1">
              <a:buFont typeface="+mj-lt"/>
              <a:buAutoNum type="arabicParenR"/>
            </a:pPr>
            <a:r>
              <a:rPr lang="ar-EG" b="1" dirty="0" smtClean="0"/>
              <a:t>قوائم رموز الهيئات . </a:t>
            </a:r>
            <a:endParaRPr lang="fr-FR" dirty="0" smtClean="0"/>
          </a:p>
          <a:p>
            <a:pPr marL="514350" lvl="0" indent="-514350" algn="r" rtl="1">
              <a:buFont typeface="+mj-lt"/>
              <a:buAutoNum type="arabicParenR"/>
            </a:pPr>
            <a:r>
              <a:rPr lang="ar-EG" b="1" dirty="0" smtClean="0"/>
              <a:t>قوائم رموز أدوار المس</a:t>
            </a:r>
            <a:r>
              <a:rPr lang="ar-DZ" b="1" dirty="0" err="1" smtClean="0"/>
              <a:t>ؤولية</a:t>
            </a:r>
            <a:r>
              <a:rPr lang="ar-EG" b="1" dirty="0" smtClean="0"/>
              <a:t> . </a:t>
            </a:r>
            <a:endParaRPr lang="fr-F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22400</TotalTime>
  <Words>1868</Words>
  <Application>Microsoft Office PowerPoint</Application>
  <PresentationFormat>Affichage à l'écran (4:3)</PresentationFormat>
  <Paragraphs>200</Paragraphs>
  <Slides>55</Slides>
  <Notes>0</Notes>
  <HiddenSlides>0</HiddenSlides>
  <MMClips>0</MMClips>
  <ScaleCrop>false</ScaleCrop>
  <HeadingPairs>
    <vt:vector size="4" baseType="variant">
      <vt:variant>
        <vt:lpstr>Thème</vt:lpstr>
      </vt:variant>
      <vt:variant>
        <vt:i4>1</vt:i4>
      </vt:variant>
      <vt:variant>
        <vt:lpstr>Titres des diapositives</vt:lpstr>
      </vt:variant>
      <vt:variant>
        <vt:i4>55</vt:i4>
      </vt:variant>
    </vt:vector>
  </HeadingPairs>
  <TitlesOfParts>
    <vt:vector size="56" baseType="lpstr">
      <vt:lpstr>Oriel</vt:lpstr>
      <vt:lpstr>Diapositive 1</vt:lpstr>
      <vt:lpstr>ماذا یعني ماركMARC ؟ </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مفاهيم تتصل بحقول التسجيلة الببليوجرافية </vt:lpstr>
      <vt:lpstr>Diapositive 15</vt:lpstr>
      <vt:lpstr>Diapositive 16</vt:lpstr>
      <vt:lpstr>Diapositive 17</vt:lpstr>
      <vt:lpstr> لغة التكويد أو الترميز في معيار مارك : </vt:lpstr>
      <vt:lpstr>Diapositive 19</vt:lpstr>
      <vt:lpstr>Diapositive 20</vt:lpstr>
      <vt:lpstr>Diapositive 21</vt:lpstr>
      <vt:lpstr>ثانيا : المحددات أو المؤشرات :</vt:lpstr>
      <vt:lpstr>Diapositive 23</vt:lpstr>
      <vt:lpstr>Diapositive 24</vt:lpstr>
      <vt:lpstr>حالات المؤشرات</vt:lpstr>
      <vt:lpstr>في حالة القلب </vt:lpstr>
      <vt:lpstr> حالة وجود مدخل رئيسي بالمؤلف  قبل العنوان نضع في المؤشر الأول 1 من أجل إخبار الكمبيوتر بان هناك مدخل رئيسي قبل العنوان  وهو المؤلف الرئيسي  </vt:lpstr>
      <vt:lpstr>عندما نضع 0 في المؤشر الأول  يعني أن هذا الحقل هو المدخل الرئيسي.   </vt:lpstr>
      <vt:lpstr>مثال:حقل بيانات النشر</vt:lpstr>
      <vt:lpstr>Diapositive 30</vt:lpstr>
      <vt:lpstr>حقل الوصف المادي</vt:lpstr>
      <vt:lpstr>حقل السلسة</vt:lpstr>
      <vt:lpstr>حقل الوصف المادي</vt:lpstr>
      <vt:lpstr>  ثالثاً : رموز الحقول الفرعية :  </vt:lpstr>
      <vt:lpstr>مثال توضيحي لتسجيلة مارك ببليوغرافية </vt:lpstr>
      <vt:lpstr>صفحة العنوان</vt:lpstr>
      <vt:lpstr>حقل العنوان</vt:lpstr>
      <vt:lpstr>بيانات المسؤولية</vt:lpstr>
      <vt:lpstr>بيانات النشر</vt:lpstr>
      <vt:lpstr>حقل السلسة المؤشر 0 يعني أن لهذه السلسة أهمية دولية في حالة 1 يعني أنه لا توجد أهمية دولية </vt:lpstr>
      <vt:lpstr> تدخل تسجیلات الفھرسة في نوعین : </vt:lpstr>
      <vt:lpstr>حالات أخرى للحقول و المؤشرات</vt:lpstr>
      <vt:lpstr>Diapositive 43</vt:lpstr>
      <vt:lpstr>تاج 245  حقل العنوان</vt:lpstr>
      <vt:lpstr>تسجیلة مارك الاستنادیة</vt:lpstr>
      <vt:lpstr>Diapositive 46</vt:lpstr>
      <vt:lpstr>Diapositive 47</vt:lpstr>
      <vt:lpstr>Diapositive 48</vt:lpstr>
      <vt:lpstr>Diapositive 49</vt:lpstr>
      <vt:lpstr>وتتكون التسجیلة الاستنادیة من ثلاثة مكونات</vt:lpstr>
      <vt:lpstr>Diapositive 51</vt:lpstr>
      <vt:lpstr>Diapositive 52</vt:lpstr>
      <vt:lpstr>Diapositive 53</vt:lpstr>
      <vt:lpstr>مصطلحات مارك وتعریفاتھا</vt:lpstr>
      <vt:lpstr>Diapositive 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client</dc:creator>
  <cp:lastModifiedBy>client</cp:lastModifiedBy>
  <cp:revision>173</cp:revision>
  <dcterms:created xsi:type="dcterms:W3CDTF">2015-12-01T10:19:59Z</dcterms:created>
  <dcterms:modified xsi:type="dcterms:W3CDTF">2023-02-13T15:06:25Z</dcterms:modified>
</cp:coreProperties>
</file>