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303" r:id="rId30"/>
    <p:sldId id="284" r:id="rId31"/>
    <p:sldId id="285" r:id="rId32"/>
    <p:sldId id="286" r:id="rId33"/>
    <p:sldId id="287" r:id="rId34"/>
    <p:sldId id="288" r:id="rId35"/>
    <p:sldId id="289" r:id="rId36"/>
    <p:sldId id="301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2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08/12/2025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08/12/2025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08/12/2025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08/12/2025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08/12/2025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08/12/2025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08/12/2025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08/12/2025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08/12/2025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08/12/2025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08/12/2025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08/12/2025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0" y="1142984"/>
            <a:ext cx="9144000" cy="20002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Chapitre II. Généralités sur les bonnes pratiques de fabrication (BPF)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500166" y="3786190"/>
            <a:ext cx="6858048" cy="11430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01. Systéme Qualité Pharmaceutique</a:t>
            </a:r>
            <a:endParaRPr lang="fr-FR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Législation et déontologie pharmaceutique\3219.jpg"/>
          <p:cNvPicPr>
            <a:picLocks noChangeAspect="1" noChangeArrowheads="1"/>
          </p:cNvPicPr>
          <p:nvPr/>
        </p:nvPicPr>
        <p:blipFill>
          <a:blip r:embed="rId2"/>
          <a:srcRect l="19531" t="11067" r="17187" b="11067"/>
          <a:stretch>
            <a:fillRect/>
          </a:stretch>
        </p:blipFill>
        <p:spPr bwMode="auto">
          <a:xfrm>
            <a:off x="0" y="500042"/>
            <a:ext cx="914400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Législation et déontologie pharmaceutique\3221.jpg"/>
          <p:cNvPicPr>
            <a:picLocks noChangeAspect="1" noChangeArrowheads="1"/>
          </p:cNvPicPr>
          <p:nvPr/>
        </p:nvPicPr>
        <p:blipFill>
          <a:blip r:embed="rId2"/>
          <a:srcRect l="19531" t="9375" r="16406" b="12760"/>
          <a:stretch>
            <a:fillRect/>
          </a:stretch>
        </p:blipFill>
        <p:spPr bwMode="auto">
          <a:xfrm>
            <a:off x="-32" y="357166"/>
            <a:ext cx="9144032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Législation et déontologie pharmaceutique\3223.jpg"/>
          <p:cNvPicPr>
            <a:picLocks noChangeAspect="1" noChangeArrowheads="1"/>
          </p:cNvPicPr>
          <p:nvPr/>
        </p:nvPicPr>
        <p:blipFill>
          <a:blip r:embed="rId2"/>
          <a:srcRect l="19531" t="9375" r="16406" b="9375"/>
          <a:stretch>
            <a:fillRect/>
          </a:stretch>
        </p:blipFill>
        <p:spPr bwMode="auto">
          <a:xfrm>
            <a:off x="0" y="785795"/>
            <a:ext cx="9144000" cy="5068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Législation et déontologie pharmaceutique\3225.jpg"/>
          <p:cNvPicPr>
            <a:picLocks noChangeAspect="1" noChangeArrowheads="1"/>
          </p:cNvPicPr>
          <p:nvPr/>
        </p:nvPicPr>
        <p:blipFill>
          <a:blip r:embed="rId2"/>
          <a:srcRect l="21094" t="12760" r="22656" b="14453"/>
          <a:stretch>
            <a:fillRect/>
          </a:stretch>
        </p:blipFill>
        <p:spPr bwMode="auto">
          <a:xfrm>
            <a:off x="0" y="714356"/>
            <a:ext cx="9144000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Législation et déontologie pharmaceutique\3227.jpg"/>
          <p:cNvPicPr>
            <a:picLocks noChangeAspect="1" noChangeArrowheads="1"/>
          </p:cNvPicPr>
          <p:nvPr/>
        </p:nvPicPr>
        <p:blipFill>
          <a:blip r:embed="rId2"/>
          <a:srcRect l="21094" t="12760" r="26562" b="16146"/>
          <a:stretch>
            <a:fillRect/>
          </a:stretch>
        </p:blipFill>
        <p:spPr bwMode="auto">
          <a:xfrm>
            <a:off x="0" y="642918"/>
            <a:ext cx="9144000" cy="5418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Législation et déontologie pharmaceutique\3229.jpg"/>
          <p:cNvPicPr>
            <a:picLocks noChangeAspect="1" noChangeArrowheads="1"/>
          </p:cNvPicPr>
          <p:nvPr/>
        </p:nvPicPr>
        <p:blipFill>
          <a:blip r:embed="rId2" cstate="print"/>
          <a:srcRect l="19531" t="11067" r="16407" b="11068"/>
          <a:stretch>
            <a:fillRect/>
          </a:stretch>
        </p:blipFill>
        <p:spPr bwMode="auto">
          <a:xfrm>
            <a:off x="0" y="571480"/>
            <a:ext cx="9144000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Législation et déontologie pharmaceutique\3231.jpg"/>
          <p:cNvPicPr>
            <a:picLocks noChangeAspect="1" noChangeArrowheads="1"/>
          </p:cNvPicPr>
          <p:nvPr/>
        </p:nvPicPr>
        <p:blipFill>
          <a:blip r:embed="rId2" cstate="print"/>
          <a:srcRect l="18750" t="11067" r="18750" b="12760"/>
          <a:stretch>
            <a:fillRect/>
          </a:stretch>
        </p:blipFill>
        <p:spPr bwMode="auto">
          <a:xfrm>
            <a:off x="0" y="642918"/>
            <a:ext cx="914400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Législation et déontologie pharmaceutique\3233.jpg"/>
          <p:cNvPicPr>
            <a:picLocks noChangeAspect="1" noChangeArrowheads="1"/>
          </p:cNvPicPr>
          <p:nvPr/>
        </p:nvPicPr>
        <p:blipFill>
          <a:blip r:embed="rId2" cstate="print"/>
          <a:srcRect l="19531" t="11067" r="22656" b="11067"/>
          <a:stretch>
            <a:fillRect/>
          </a:stretch>
        </p:blipFill>
        <p:spPr bwMode="auto">
          <a:xfrm>
            <a:off x="0" y="357166"/>
            <a:ext cx="9144000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142976" y="2571744"/>
            <a:ext cx="6858048" cy="114300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03.Locaux et Material </a:t>
            </a:r>
            <a:endParaRPr lang="fr-FR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i\AppData\Local\Temp\Rar$DIa1468.6836\6164.jpg"/>
          <p:cNvPicPr>
            <a:picLocks noChangeAspect="1" noChangeArrowheads="1"/>
          </p:cNvPicPr>
          <p:nvPr/>
        </p:nvPicPr>
        <p:blipFill>
          <a:blip r:embed="rId2" cstate="print"/>
          <a:srcRect l="19531" t="11832" r="21094" b="144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Législation et déontologie pharmaceutique\3205.jpg"/>
          <p:cNvPicPr>
            <a:picLocks noChangeAspect="1" noChangeArrowheads="1"/>
          </p:cNvPicPr>
          <p:nvPr/>
        </p:nvPicPr>
        <p:blipFill>
          <a:blip r:embed="rId2"/>
          <a:srcRect l="17969" r="10156"/>
          <a:stretch>
            <a:fillRect/>
          </a:stretch>
        </p:blipFill>
        <p:spPr bwMode="auto">
          <a:xfrm>
            <a:off x="-25679" y="-357214"/>
            <a:ext cx="9384025" cy="7215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i\AppData\Local\Temp\Rar$DIa1468.16362\6166.jpg"/>
          <p:cNvPicPr>
            <a:picLocks noChangeAspect="1" noChangeArrowheads="1"/>
          </p:cNvPicPr>
          <p:nvPr/>
        </p:nvPicPr>
        <p:blipFill>
          <a:blip r:embed="rId2" cstate="print"/>
          <a:srcRect l="20313" t="11849" r="22656" b="35677"/>
          <a:stretch>
            <a:fillRect/>
          </a:stretch>
        </p:blipFill>
        <p:spPr bwMode="auto">
          <a:xfrm>
            <a:off x="0" y="1000109"/>
            <a:ext cx="9144000" cy="4285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i\AppData\Local\Temp\Rar$DIa1468.19392\6168.jpg"/>
          <p:cNvPicPr>
            <a:picLocks noChangeAspect="1" noChangeArrowheads="1"/>
          </p:cNvPicPr>
          <p:nvPr/>
        </p:nvPicPr>
        <p:blipFill>
          <a:blip r:embed="rId2" cstate="print"/>
          <a:srcRect l="21094" t="12760" r="22656" b="16146"/>
          <a:stretch>
            <a:fillRect/>
          </a:stretch>
        </p:blipFill>
        <p:spPr bwMode="auto">
          <a:xfrm>
            <a:off x="0" y="500042"/>
            <a:ext cx="9144000" cy="485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i\AppData\Local\Temp\Rar$DIa1468.21474\6170.jpg"/>
          <p:cNvPicPr>
            <a:picLocks noChangeAspect="1" noChangeArrowheads="1"/>
          </p:cNvPicPr>
          <p:nvPr/>
        </p:nvPicPr>
        <p:blipFill>
          <a:blip r:embed="rId2" cstate="print"/>
          <a:srcRect l="19531" t="9375" r="16406" b="144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i\AppData\Local\Temp\Rar$DIa1468.27605\6172.jpg"/>
          <p:cNvPicPr>
            <a:picLocks noChangeAspect="1" noChangeArrowheads="1"/>
          </p:cNvPicPr>
          <p:nvPr/>
        </p:nvPicPr>
        <p:blipFill>
          <a:blip r:embed="rId2" cstate="print"/>
          <a:srcRect l="19531" t="9375" r="15625" b="12760"/>
          <a:stretch>
            <a:fillRect/>
          </a:stretch>
        </p:blipFill>
        <p:spPr bwMode="auto">
          <a:xfrm>
            <a:off x="0" y="0"/>
            <a:ext cx="9144000" cy="6286520"/>
          </a:xfrm>
          <a:prstGeom prst="rect">
            <a:avLst/>
          </a:prstGeom>
          <a:noFill/>
        </p:spPr>
      </p:pic>
      <p:sp>
        <p:nvSpPr>
          <p:cNvPr id="26626" name="AutoShape 2" descr="131-m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6627" name="Picture 3" descr="C:\Users\aci\Desktop\131-m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0"/>
            <a:ext cx="3309934" cy="2209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i\Desktop\6174.jpg"/>
          <p:cNvPicPr>
            <a:picLocks noChangeAspect="1" noChangeArrowheads="1"/>
          </p:cNvPicPr>
          <p:nvPr/>
        </p:nvPicPr>
        <p:blipFill>
          <a:blip r:embed="rId2" cstate="print"/>
          <a:srcRect l="19531" t="12760" r="21875" b="14453"/>
          <a:stretch>
            <a:fillRect/>
          </a:stretch>
        </p:blipFill>
        <p:spPr bwMode="auto">
          <a:xfrm>
            <a:off x="0" y="571480"/>
            <a:ext cx="9144000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i\AppData\Local\Temp\Rar$DIa1468.32129\6176.jpg"/>
          <p:cNvPicPr>
            <a:picLocks noChangeAspect="1" noChangeArrowheads="1"/>
          </p:cNvPicPr>
          <p:nvPr/>
        </p:nvPicPr>
        <p:blipFill>
          <a:blip r:embed="rId2" cstate="print"/>
          <a:srcRect l="20312" t="9375" r="20312" b="212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8" name="AutoShape 2" descr="unnamed-4-1024x34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4579" name="Picture 3" descr="C:\Users\aci\Desktop\unnamed-4-1024x3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763985"/>
            <a:ext cx="3643306" cy="209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i\AppData\Local\Temp\Rar$DIa1468.33992\6178.jpg"/>
          <p:cNvPicPr>
            <a:picLocks noChangeAspect="1" noChangeArrowheads="1"/>
          </p:cNvPicPr>
          <p:nvPr/>
        </p:nvPicPr>
        <p:blipFill>
          <a:blip r:embed="rId2" cstate="print"/>
          <a:srcRect l="20312" t="12760" r="25000" b="11067"/>
          <a:stretch>
            <a:fillRect/>
          </a:stretch>
        </p:blipFill>
        <p:spPr bwMode="auto">
          <a:xfrm>
            <a:off x="357158" y="500042"/>
            <a:ext cx="8374121" cy="5383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i\AppData\Local\Temp\Rar$DIa1468.35534\6180.jpg"/>
          <p:cNvPicPr>
            <a:picLocks noChangeAspect="1" noChangeArrowheads="1"/>
          </p:cNvPicPr>
          <p:nvPr/>
        </p:nvPicPr>
        <p:blipFill>
          <a:blip r:embed="rId2" cstate="print"/>
          <a:srcRect l="21094" t="12760" r="18750" b="195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i\AppData\Local\Temp\Rar$DIa1448.41942\6182.jpg"/>
          <p:cNvPicPr>
            <a:picLocks noChangeAspect="1" noChangeArrowheads="1"/>
          </p:cNvPicPr>
          <p:nvPr/>
        </p:nvPicPr>
        <p:blipFill>
          <a:blip r:embed="rId2" cstate="print"/>
          <a:srcRect l="19531" t="11067" r="21094" b="16146"/>
          <a:stretch>
            <a:fillRect/>
          </a:stretch>
        </p:blipFill>
        <p:spPr bwMode="auto">
          <a:xfrm>
            <a:off x="142876" y="214290"/>
            <a:ext cx="8858280" cy="6357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142976" y="2571744"/>
            <a:ext cx="6858048" cy="114300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04. La documentation </a:t>
            </a:r>
            <a:endParaRPr lang="fr-F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ci\AppData\Local\Temp\Rar$DIa4948.30136\3207.jpg"/>
          <p:cNvPicPr>
            <a:picLocks noChangeAspect="1" noChangeArrowheads="1"/>
          </p:cNvPicPr>
          <p:nvPr/>
        </p:nvPicPr>
        <p:blipFill>
          <a:blip r:embed="rId2"/>
          <a:srcRect l="16406" t="4297" r="9375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i\AppData\Local\Temp\Rar$DIa5392.47506\Screenshot_20251201_185052_YouTube.jpg"/>
          <p:cNvPicPr>
            <a:picLocks noChangeAspect="1" noChangeArrowheads="1"/>
          </p:cNvPicPr>
          <p:nvPr/>
        </p:nvPicPr>
        <p:blipFill>
          <a:blip r:embed="rId2" cstate="print"/>
          <a:srcRect l="19532" t="11067" r="22656" b="11067"/>
          <a:stretch>
            <a:fillRect/>
          </a:stretch>
        </p:blipFill>
        <p:spPr bwMode="auto">
          <a:xfrm>
            <a:off x="0" y="428604"/>
            <a:ext cx="9144000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ci\AppData\Local\Temp\Rar$DIa5392.49795\Screenshot_20251201_185101_YouTube.jpg"/>
          <p:cNvPicPr>
            <a:picLocks noChangeAspect="1" noChangeArrowheads="1"/>
          </p:cNvPicPr>
          <p:nvPr/>
        </p:nvPicPr>
        <p:blipFill>
          <a:blip r:embed="rId2" cstate="print"/>
          <a:srcRect l="19531" t="11067" r="22656" b="11067"/>
          <a:stretch>
            <a:fillRect/>
          </a:stretch>
        </p:blipFill>
        <p:spPr bwMode="auto">
          <a:xfrm>
            <a:off x="-52832" y="0"/>
            <a:ext cx="91968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ci\AppData\Local\Temp\Rar$DIa5392.1955\Screenshot_20251201_185116_YouTube.jpg"/>
          <p:cNvPicPr>
            <a:picLocks noChangeAspect="1" noChangeArrowheads="1"/>
          </p:cNvPicPr>
          <p:nvPr/>
        </p:nvPicPr>
        <p:blipFill>
          <a:blip r:embed="rId2" cstate="print"/>
          <a:srcRect l="21094" t="11067" r="22656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ci\AppData\Local\Temp\Rar$DIa5392.3363\Screenshot_20251201_185132_YouTube.jpg"/>
          <p:cNvPicPr>
            <a:picLocks noChangeAspect="1" noChangeArrowheads="1"/>
          </p:cNvPicPr>
          <p:nvPr/>
        </p:nvPicPr>
        <p:blipFill>
          <a:blip r:embed="rId2" cstate="print"/>
          <a:srcRect l="18750" t="11067" r="21875" b="9375"/>
          <a:stretch>
            <a:fillRect/>
          </a:stretch>
        </p:blipFill>
        <p:spPr bwMode="auto">
          <a:xfrm>
            <a:off x="-133788" y="0"/>
            <a:ext cx="92777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ci\AppData\Local\Temp\Rar$DIa5392.4942\Screenshot_20251201_185143_YouTube.jpg"/>
          <p:cNvPicPr>
            <a:picLocks noChangeAspect="1" noChangeArrowheads="1"/>
          </p:cNvPicPr>
          <p:nvPr/>
        </p:nvPicPr>
        <p:blipFill>
          <a:blip r:embed="rId2" cstate="print"/>
          <a:srcRect l="18750" t="9375" r="17187" b="12760"/>
          <a:stretch>
            <a:fillRect/>
          </a:stretch>
        </p:blipFill>
        <p:spPr bwMode="auto">
          <a:xfrm>
            <a:off x="0" y="0"/>
            <a:ext cx="9144000" cy="6786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ci\AppData\Local\Temp\Rar$DIa5392.6522\Screenshot_20251201_185201_YouTube.jpg"/>
          <p:cNvPicPr>
            <a:picLocks noChangeAspect="1" noChangeArrowheads="1"/>
          </p:cNvPicPr>
          <p:nvPr/>
        </p:nvPicPr>
        <p:blipFill>
          <a:blip r:embed="rId2" cstate="print"/>
          <a:srcRect l="20312" t="11067" r="18750" b="127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ci\AppData\Local\Temp\Rar$DIa5392.13028\Screenshot_20251201_185234_YouTube.jpg"/>
          <p:cNvPicPr>
            <a:picLocks noChangeAspect="1" noChangeArrowheads="1"/>
          </p:cNvPicPr>
          <p:nvPr/>
        </p:nvPicPr>
        <p:blipFill>
          <a:blip r:embed="rId2" cstate="print"/>
          <a:srcRect l="19531" t="12760" r="23437" b="12760"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ci\AppData\Local\Temp\Rar$DIa5392.16111\Screenshot_20251201_185300_YouTube.jpg"/>
          <p:cNvPicPr>
            <a:picLocks noChangeAspect="1" noChangeArrowheads="1"/>
          </p:cNvPicPr>
          <p:nvPr/>
        </p:nvPicPr>
        <p:blipFill>
          <a:blip r:embed="rId2" cstate="print"/>
          <a:srcRect l="19531" t="12760" r="23437" b="195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ci\AppData\Local\Temp\Rar$DIa5392.17876\Screenshot_20251201_185314_YouTube.jpg"/>
          <p:cNvPicPr>
            <a:picLocks noChangeAspect="1" noChangeArrowheads="1"/>
          </p:cNvPicPr>
          <p:nvPr/>
        </p:nvPicPr>
        <p:blipFill>
          <a:blip r:embed="rId2" cstate="print"/>
          <a:srcRect l="19531" t="11067" r="22656" b="14453"/>
          <a:stretch>
            <a:fillRect/>
          </a:stretch>
        </p:blipFill>
        <p:spPr bwMode="auto">
          <a:xfrm>
            <a:off x="0" y="142876"/>
            <a:ext cx="9144000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ci\AppData\Local\Temp\Rar$DIa5392.19010\Screenshot_20251201_185332_YouTube.jpg"/>
          <p:cNvPicPr>
            <a:picLocks noChangeAspect="1" noChangeArrowheads="1"/>
          </p:cNvPicPr>
          <p:nvPr/>
        </p:nvPicPr>
        <p:blipFill>
          <a:blip r:embed="rId2" cstate="print"/>
          <a:srcRect l="19531" t="12760" r="24219" b="12760"/>
          <a:stretch>
            <a:fillRect/>
          </a:stretch>
        </p:blipFill>
        <p:spPr bwMode="auto">
          <a:xfrm>
            <a:off x="0" y="285728"/>
            <a:ext cx="914400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Législation et déontologie pharmaceutique\3209.jpg"/>
          <p:cNvPicPr>
            <a:picLocks noChangeAspect="1" noChangeArrowheads="1"/>
          </p:cNvPicPr>
          <p:nvPr/>
        </p:nvPicPr>
        <p:blipFill>
          <a:blip r:embed="rId2"/>
          <a:srcRect l="18750" r="9375" b="3515"/>
          <a:stretch>
            <a:fillRect/>
          </a:stretch>
        </p:blipFill>
        <p:spPr bwMode="auto">
          <a:xfrm>
            <a:off x="-130336" y="0"/>
            <a:ext cx="92743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ci\AppData\Local\Temp\Rar$DIa5392.20175\Screenshot_20251201_185341_YouTube.jpg"/>
          <p:cNvPicPr>
            <a:picLocks noChangeAspect="1" noChangeArrowheads="1"/>
          </p:cNvPicPr>
          <p:nvPr/>
        </p:nvPicPr>
        <p:blipFill>
          <a:blip r:embed="rId2" cstate="print"/>
          <a:srcRect l="19531" t="11067" r="25000" b="14453"/>
          <a:stretch>
            <a:fillRect/>
          </a:stretch>
        </p:blipFill>
        <p:spPr bwMode="auto">
          <a:xfrm>
            <a:off x="0" y="285728"/>
            <a:ext cx="914400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ci\AppData\Local\Temp\Rar$DIa5392.21381\Screenshot_20251201_185353_YouTube.jpg"/>
          <p:cNvPicPr>
            <a:picLocks noChangeAspect="1" noChangeArrowheads="1"/>
          </p:cNvPicPr>
          <p:nvPr/>
        </p:nvPicPr>
        <p:blipFill>
          <a:blip r:embed="rId2" cstate="print"/>
          <a:srcRect l="19531" t="11067" r="22656" b="12760"/>
          <a:stretch>
            <a:fillRect/>
          </a:stretch>
        </p:blipFill>
        <p:spPr bwMode="auto">
          <a:xfrm>
            <a:off x="0" y="214290"/>
            <a:ext cx="9144000" cy="6429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ci\AppData\Local\Temp\Rar$DIa5392.22755\Screenshot_20251201_185408_YouTube.jpg"/>
          <p:cNvPicPr>
            <a:picLocks noChangeAspect="1" noChangeArrowheads="1"/>
          </p:cNvPicPr>
          <p:nvPr/>
        </p:nvPicPr>
        <p:blipFill>
          <a:blip r:embed="rId2" cstate="print"/>
          <a:srcRect l="18750" t="9375" r="23437" b="110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ci\AppData\Local\Temp\Rar$DIa5392.24189\Screenshot_20251201_185446_YouTube.jpg"/>
          <p:cNvPicPr>
            <a:picLocks noChangeAspect="1" noChangeArrowheads="1"/>
          </p:cNvPicPr>
          <p:nvPr/>
        </p:nvPicPr>
        <p:blipFill>
          <a:blip r:embed="rId2" cstate="print"/>
          <a:srcRect l="19531" t="11068" r="24219" b="178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ci\AppData\Local\Temp\Rar$DIa5392.25070\Screenshot_20251201_185504_YouTube.jpg"/>
          <p:cNvPicPr>
            <a:picLocks noChangeAspect="1" noChangeArrowheads="1"/>
          </p:cNvPicPr>
          <p:nvPr/>
        </p:nvPicPr>
        <p:blipFill>
          <a:blip r:embed="rId2" cstate="print"/>
          <a:srcRect l="18750" t="11067" r="28906" b="229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ci\AppData\Local\Temp\Rar$DIa5392.26679\Screenshot_20251201_185513_YouTube.jpg"/>
          <p:cNvPicPr>
            <a:picLocks noChangeAspect="1" noChangeArrowheads="1"/>
          </p:cNvPicPr>
          <p:nvPr/>
        </p:nvPicPr>
        <p:blipFill>
          <a:blip r:embed="rId2" cstate="print"/>
          <a:srcRect l="19531" t="11067" r="24219" b="11067"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ci\AppData\Local\Temp\Rar$DIa5392.27559\Screenshot_20251201_185522_YouTube.jpg"/>
          <p:cNvPicPr>
            <a:picLocks noChangeAspect="1" noChangeArrowheads="1"/>
          </p:cNvPicPr>
          <p:nvPr/>
        </p:nvPicPr>
        <p:blipFill>
          <a:blip r:embed="rId2" cstate="print"/>
          <a:srcRect l="18750" t="11067" r="24219" b="11067"/>
          <a:stretch>
            <a:fillRect/>
          </a:stretch>
        </p:blipFill>
        <p:spPr bwMode="auto">
          <a:xfrm>
            <a:off x="0" y="357167"/>
            <a:ext cx="9144000" cy="5930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ci\AppData\Local\Temp\Rar$DIa5392.28841\Screenshot_20251201_185539_YouTube.jpg"/>
          <p:cNvPicPr>
            <a:picLocks noChangeAspect="1" noChangeArrowheads="1"/>
          </p:cNvPicPr>
          <p:nvPr/>
        </p:nvPicPr>
        <p:blipFill>
          <a:blip r:embed="rId2" cstate="print"/>
          <a:srcRect l="19531" t="9375" r="23437" b="14453"/>
          <a:stretch>
            <a:fillRect/>
          </a:stretch>
        </p:blipFill>
        <p:spPr bwMode="auto">
          <a:xfrm>
            <a:off x="-79368" y="0"/>
            <a:ext cx="92233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ci\AppData\Local\Temp\Rar$DIa5568.34038\Screenshot_20251201_185556_YouTube.jpg"/>
          <p:cNvPicPr>
            <a:picLocks noChangeAspect="1" noChangeArrowheads="1"/>
          </p:cNvPicPr>
          <p:nvPr/>
        </p:nvPicPr>
        <p:blipFill>
          <a:blip r:embed="rId2" cstate="print"/>
          <a:srcRect l="20312" t="12760" r="28125" b="12760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Législation et déontologie pharmaceutique\3211.jpg"/>
          <p:cNvPicPr>
            <a:picLocks noChangeAspect="1" noChangeArrowheads="1"/>
          </p:cNvPicPr>
          <p:nvPr/>
        </p:nvPicPr>
        <p:blipFill>
          <a:blip r:embed="rId2"/>
          <a:srcRect l="17969" t="5989" r="8593" b="50000"/>
          <a:stretch>
            <a:fillRect/>
          </a:stretch>
        </p:blipFill>
        <p:spPr bwMode="auto">
          <a:xfrm>
            <a:off x="0" y="1071546"/>
            <a:ext cx="9144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Législation et déontologie pharmaceutique\3213.jpg"/>
          <p:cNvPicPr>
            <a:picLocks noChangeAspect="1" noChangeArrowheads="1"/>
          </p:cNvPicPr>
          <p:nvPr/>
        </p:nvPicPr>
        <p:blipFill>
          <a:blip r:embed="rId2"/>
          <a:srcRect l="10156" t="4297" r="9375" b="59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142976" y="2571744"/>
            <a:ext cx="6858048" cy="11430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02. Personnel</a:t>
            </a:r>
            <a:endParaRPr lang="fr-FR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Législation et déontologie pharmaceutique\3215.jpg"/>
          <p:cNvPicPr>
            <a:picLocks noChangeAspect="1" noChangeArrowheads="1"/>
          </p:cNvPicPr>
          <p:nvPr/>
        </p:nvPicPr>
        <p:blipFill>
          <a:blip r:embed="rId2"/>
          <a:srcRect l="18750" t="11067" r="16406" b="16146"/>
          <a:stretch>
            <a:fillRect/>
          </a:stretch>
        </p:blipFill>
        <p:spPr bwMode="auto">
          <a:xfrm>
            <a:off x="1" y="1071546"/>
            <a:ext cx="914400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Législation et déontologie pharmaceutique\3217.jpg"/>
          <p:cNvPicPr>
            <a:picLocks noChangeAspect="1" noChangeArrowheads="1"/>
          </p:cNvPicPr>
          <p:nvPr/>
        </p:nvPicPr>
        <p:blipFill>
          <a:blip r:embed="rId2"/>
          <a:srcRect l="19531" t="11068" r="17969" b="29687"/>
          <a:stretch>
            <a:fillRect/>
          </a:stretch>
        </p:blipFill>
        <p:spPr bwMode="auto">
          <a:xfrm>
            <a:off x="0" y="1071546"/>
            <a:ext cx="914400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19</Words>
  <PresentationFormat>Affichage à l'écran (4:3)</PresentationFormat>
  <Paragraphs>5</Paragraphs>
  <Slides>48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49" baseType="lpstr">
      <vt:lpstr>Thème Office</vt:lpstr>
      <vt:lpstr> Chapitre II. Généralités sur les bonnes pratiques de fabrication (BPF)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Chapitre II. Généralités sur les bonnes pratiques de fabrication (BPF)</dc:title>
  <dc:creator>aci</dc:creator>
  <cp:lastModifiedBy>aci</cp:lastModifiedBy>
  <cp:revision>42</cp:revision>
  <dcterms:created xsi:type="dcterms:W3CDTF">2025-11-03T13:18:06Z</dcterms:created>
  <dcterms:modified xsi:type="dcterms:W3CDTF">2025-12-08T14:11:28Z</dcterms:modified>
</cp:coreProperties>
</file>