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5" r:id="rId2"/>
    <p:sldId id="349" r:id="rId3"/>
    <p:sldId id="350" r:id="rId4"/>
    <p:sldId id="351" r:id="rId5"/>
    <p:sldId id="333" r:id="rId6"/>
    <p:sldId id="334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6" r:id="rId16"/>
    <p:sldId id="347" r:id="rId17"/>
    <p:sldId id="348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hgaaaal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 autoAdjust="0"/>
  </p:normalViewPr>
  <p:slideViewPr>
    <p:cSldViewPr>
      <p:cViewPr>
        <p:scale>
          <a:sx n="60" d="100"/>
          <a:sy n="60" d="100"/>
        </p:scale>
        <p:origin x="-70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AE71E-9C77-4B1C-83F5-D3ACD1FF34CB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548DC-8D30-4F64-BB57-AF92E2842C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6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2E027-1E78-42E1-83CF-23496D468D4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89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36876-CA08-443A-B62C-CA3A4E48CFE7}" type="datetime1">
              <a:rPr lang="fr-FR" smtClean="0"/>
              <a:t>01/12/2023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9D7-1A1D-4088-9D8B-7BCA61723C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79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46DE-DF30-4731-86B4-DE99784D2AB3}" type="datetime1">
              <a:rPr lang="fr-FR" smtClean="0"/>
              <a:t>01/12/2023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9D7-1A1D-4088-9D8B-7BCA61723C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26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613A-90A1-4723-82E2-6BF7F7299B7E}" type="datetime1">
              <a:rPr lang="fr-FR" smtClean="0"/>
              <a:t>01/12/2023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9D7-1A1D-4088-9D8B-7BCA61723C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73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415F-9319-4B4A-A822-033AE5BDB72D}" type="datetime1">
              <a:rPr lang="fr-FR" smtClean="0"/>
              <a:t>01/12/2023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9D7-1A1D-4088-9D8B-7BCA61723C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45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3F14-2910-49AD-A650-CC689490A9CB}" type="datetime1">
              <a:rPr lang="fr-FR" smtClean="0"/>
              <a:t>01/12/2023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9D7-1A1D-4088-9D8B-7BCA61723C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52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5DB5-812D-4617-9748-E7131C8F2DF8}" type="datetime1">
              <a:rPr lang="fr-FR" smtClean="0"/>
              <a:t>01/12/2023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9D7-1A1D-4088-9D8B-7BCA61723C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3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ECC3-C5A9-4BEE-8BB3-A30287F6D1A7}" type="datetime1">
              <a:rPr lang="fr-FR" smtClean="0"/>
              <a:t>01/12/2023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9D7-1A1D-4088-9D8B-7BCA61723C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72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1E18-B882-43EF-B878-8717CEC88B87}" type="datetime1">
              <a:rPr lang="fr-FR" smtClean="0"/>
              <a:t>01/12/2023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9D7-1A1D-4088-9D8B-7BCA61723C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47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C419-129D-437D-9875-B813D3E2E57F}" type="datetime1">
              <a:rPr lang="fr-FR" smtClean="0"/>
              <a:t>01/12/2023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9D7-1A1D-4088-9D8B-7BCA61723C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96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D6B9-2BC8-4DCB-BF09-7A6E5E36B246}" type="datetime1">
              <a:rPr lang="fr-FR" smtClean="0"/>
              <a:t>01/12/2023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9D7-1A1D-4088-9D8B-7BCA61723C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04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915B-FB2D-4B49-A363-84D31B5869FA}" type="datetime1">
              <a:rPr lang="fr-FR" smtClean="0"/>
              <a:t>01/12/2023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9D7-1A1D-4088-9D8B-7BCA61723C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85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BA282-A3C3-4C4A-8D05-23705D2194A3}" type="datetime1">
              <a:rPr lang="fr-FR" smtClean="0"/>
              <a:t>01/12/2023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4C9D7-1A1D-4088-9D8B-7BCA61723C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60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hyperlink" Target="mailto:h.ouarad@univ-dbkm.dz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ésultat de recherche d'images pour &quot;‫علامة استفهام‬‎&quot;"/>
          <p:cNvSpPr>
            <a:spLocks noChangeAspect="1" noChangeArrowheads="1"/>
          </p:cNvSpPr>
          <p:nvPr/>
        </p:nvSpPr>
        <p:spPr bwMode="auto">
          <a:xfrm>
            <a:off x="119206" y="-144463"/>
            <a:ext cx="34116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800">
              <a:cs typeface="Traditional Arabic" pitchFamily="2" charset="-78"/>
            </a:endParaRPr>
          </a:p>
        </p:txBody>
      </p:sp>
      <p:pic>
        <p:nvPicPr>
          <p:cNvPr id="10" name="Picture 2" descr="الترويج للمواقع الإلكترون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81"/>
            <a:ext cx="9144000" cy="683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94660" y="27781"/>
            <a:ext cx="6895481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2800" b="1" dirty="0">
                <a:solidFill>
                  <a:schemeClr val="tx1"/>
                </a:solidFill>
                <a:latin typeface="Arabic Typesetting" pitchFamily="66" charset="-78"/>
                <a:cs typeface="Traditional Arabic" pitchFamily="2" charset="-78"/>
              </a:rPr>
              <a:t>معهد العلوم التجارية والاقتصادية وعلوم التسيير 	</a:t>
            </a:r>
            <a:endParaRPr lang="fr-FR" sz="2800" b="1" dirty="0">
              <a:solidFill>
                <a:schemeClr val="tx1"/>
              </a:solidFill>
              <a:latin typeface="Arabic Typesetting" pitchFamily="66" charset="-78"/>
              <a:cs typeface="Traditional Arabic" pitchFamily="2" charset="-78"/>
            </a:endParaRPr>
          </a:p>
          <a:p>
            <a:pPr algn="ctr" rtl="1"/>
            <a:r>
              <a:rPr lang="ar-SA" sz="2800" b="1" dirty="0">
                <a:solidFill>
                  <a:schemeClr val="tx1"/>
                </a:solidFill>
                <a:latin typeface="Arabic Typesetting" pitchFamily="66" charset="-78"/>
                <a:cs typeface="Traditional Arabic" pitchFamily="2" charset="-78"/>
              </a:rPr>
              <a:t>قسم </a:t>
            </a:r>
            <a:r>
              <a:rPr lang="ar-DZ" sz="2800" b="1" dirty="0">
                <a:solidFill>
                  <a:schemeClr val="tx1"/>
                </a:solidFill>
                <a:latin typeface="Arabic Typesetting" pitchFamily="66" charset="-78"/>
                <a:cs typeface="Traditional Arabic" pitchFamily="2" charset="-78"/>
              </a:rPr>
              <a:t>العلوم </a:t>
            </a:r>
            <a:r>
              <a:rPr lang="ar-DZ" sz="2800" b="1" dirty="0" smtClean="0">
                <a:solidFill>
                  <a:schemeClr val="tx1"/>
                </a:solidFill>
                <a:latin typeface="Arabic Typesetting" pitchFamily="66" charset="-78"/>
                <a:cs typeface="Traditional Arabic" pitchFamily="2" charset="-78"/>
              </a:rPr>
              <a:t>التجارية</a:t>
            </a:r>
            <a:endParaRPr lang="fr-FR" sz="2800" b="1" dirty="0" smtClean="0">
              <a:solidFill>
                <a:schemeClr val="tx1"/>
              </a:solidFill>
              <a:latin typeface="Arabic Typesetting" pitchFamily="66" charset="-78"/>
              <a:cs typeface="Traditional Arabic" pitchFamily="2" charset="-78"/>
            </a:endParaRPr>
          </a:p>
          <a:p>
            <a:pPr algn="ctr" rtl="1"/>
            <a:r>
              <a:rPr lang="ar-DZ" sz="2800" b="1" dirty="0" smtClean="0">
                <a:solidFill>
                  <a:schemeClr val="tx1"/>
                </a:solidFill>
                <a:latin typeface="Arabic Typesetting" pitchFamily="66" charset="-78"/>
                <a:cs typeface="Traditional Arabic" pitchFamily="2" charset="-78"/>
              </a:rPr>
              <a:t>تخصص: تسويق</a:t>
            </a:r>
            <a:endParaRPr lang="fr-FR" sz="2000" dirty="0">
              <a:solidFill>
                <a:schemeClr val="tx1"/>
              </a:solidFill>
              <a:cs typeface="Traditional Arabic" pitchFamily="2" charset="-78"/>
            </a:endParaRPr>
          </a:p>
        </p:txBody>
      </p:sp>
      <p:pic>
        <p:nvPicPr>
          <p:cNvPr id="6" name="Image 5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6"/>
            <a:ext cx="1657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0"/>
            <a:ext cx="1657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15"/>
          <p:cNvSpPr>
            <a:spLocks noChangeArrowheads="1" noChangeShapeType="1" noTextEdit="1"/>
          </p:cNvSpPr>
          <p:nvPr/>
        </p:nvSpPr>
        <p:spPr bwMode="auto">
          <a:xfrm>
            <a:off x="-7624" y="3356992"/>
            <a:ext cx="9144000" cy="131152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210"/>
              </a:avLst>
            </a:prstTxWarp>
          </a:bodyPr>
          <a:lstStyle/>
          <a:p>
            <a:pPr algn="ctr" rtl="1">
              <a:defRPr/>
            </a:pPr>
            <a:r>
              <a:rPr lang="ar-DZ" sz="1400" b="1" kern="10" dirty="0">
                <a:solidFill>
                  <a:schemeClr val="bg1"/>
                </a:solidFill>
                <a:effectLst>
                  <a:outerShdw dist="81320" dir="3080412" algn="ctr" rotWithShape="0">
                    <a:srgbClr val="B2B2B2">
                      <a:alpha val="50000"/>
                    </a:srgbClr>
                  </a:outerShdw>
                </a:effectLst>
                <a:latin typeface="Traditional Arabic"/>
                <a:cs typeface="Traditional Arabic"/>
              </a:rPr>
              <a:t>م</a:t>
            </a:r>
            <a:r>
              <a:rPr lang="ar-DZ" sz="1400" b="1" kern="10" dirty="0" smtClean="0">
                <a:solidFill>
                  <a:schemeClr val="bg1"/>
                </a:solidFill>
                <a:effectLst>
                  <a:outerShdw dist="81320" dir="3080412" algn="ctr" rotWithShape="0">
                    <a:srgbClr val="B2B2B2">
                      <a:alpha val="50000"/>
                    </a:srgbClr>
                  </a:outerShdw>
                </a:effectLst>
                <a:latin typeface="Traditional Arabic"/>
                <a:cs typeface="Traditional Arabic"/>
              </a:rPr>
              <a:t>جتمع</a:t>
            </a:r>
            <a:r>
              <a:rPr lang="ar-DZ" sz="1400" b="1" kern="10" dirty="0" smtClean="0">
                <a:solidFill>
                  <a:schemeClr val="tx1"/>
                </a:solidFill>
                <a:effectLst>
                  <a:outerShdw dist="81320" dir="3080412" algn="ctr" rotWithShape="0">
                    <a:srgbClr val="B2B2B2">
                      <a:alpha val="50000"/>
                    </a:srgbClr>
                  </a:outerShdw>
                </a:effectLst>
                <a:latin typeface="Traditional Arabic"/>
                <a:cs typeface="Traditional Arabic"/>
              </a:rPr>
              <a:t> </a:t>
            </a:r>
            <a:r>
              <a:rPr lang="ar-DZ" sz="1400" b="1" kern="10" dirty="0" smtClean="0">
                <a:solidFill>
                  <a:srgbClr val="FF0000"/>
                </a:solidFill>
                <a:effectLst>
                  <a:outerShdw dist="81320" dir="3080412" algn="ctr" rotWithShape="0">
                    <a:srgbClr val="B2B2B2">
                      <a:alpha val="50000"/>
                    </a:srgbClr>
                  </a:outerShdw>
                </a:effectLst>
                <a:latin typeface="Traditional Arabic"/>
                <a:cs typeface="Traditional Arabic"/>
              </a:rPr>
              <a:t>وعيِّنة </a:t>
            </a:r>
            <a:r>
              <a:rPr lang="ar-DZ" sz="1400" b="1" kern="10" dirty="0" smtClean="0">
                <a:solidFill>
                  <a:srgbClr val="00B050"/>
                </a:solidFill>
                <a:effectLst>
                  <a:outerShdw dist="81320" dir="3080412" algn="ctr" rotWithShape="0">
                    <a:srgbClr val="B2B2B2">
                      <a:alpha val="50000"/>
                    </a:srgbClr>
                  </a:outerShdw>
                </a:effectLst>
                <a:latin typeface="Traditional Arabic"/>
                <a:cs typeface="Traditional Arabic"/>
              </a:rPr>
              <a:t>الدِّراسة</a:t>
            </a:r>
            <a:endParaRPr lang="fr-FR" sz="1400" b="1" kern="10" dirty="0">
              <a:solidFill>
                <a:srgbClr val="00B050"/>
              </a:solidFill>
              <a:effectLst>
                <a:outerShdw dist="81320" dir="3080412" algn="ctr" rotWithShape="0">
                  <a:srgbClr val="B2B2B2">
                    <a:alpha val="50000"/>
                  </a:srgbClr>
                </a:outerShdw>
              </a:effectLst>
              <a:latin typeface="Traditional Arabic"/>
              <a:cs typeface="Traditional Arabic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29725" y="5733256"/>
            <a:ext cx="3419872" cy="6480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DZ" sz="3600" b="1" dirty="0" smtClean="0">
                <a:solidFill>
                  <a:srgbClr val="FF0000"/>
                </a:solidFill>
                <a:latin typeface="Traditional Arabic" pitchFamily="18" charset="-78"/>
                <a:ea typeface="Arial" pitchFamily="34" charset="0"/>
                <a:cs typeface="Traditional Arabic" pitchFamily="2" charset="-78"/>
              </a:rPr>
              <a:t>الأستاذ: وراد حسين</a:t>
            </a:r>
            <a:endParaRPr kumimoji="0" lang="ar-DZ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raditional Arabic" pitchFamily="18" charset="-78"/>
              <a:ea typeface="Arial" pitchFamily="34" charset="0"/>
              <a:cs typeface="Traditional Arabic" pitchFamily="2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raditional Arabic" pitchFamily="2" charset="-78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069760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9D7-1A1D-4088-9D8B-7BCA61723C00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منتظمة</a:t>
            </a:r>
            <a:endParaRPr lang="fr-FR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43226"/>
            <a:ext cx="684076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DZ" sz="2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يعتمد هذا النوع من السحب تساوي المسافة بين الوحدات.</a:t>
            </a:r>
            <a:endParaRPr lang="fr-FR" sz="28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5776" y="1412776"/>
            <a:ext cx="4320480" cy="2016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DZ" sz="2400" dirty="0" smtClean="0">
                <a:latin typeface="Arabic Typesetting" pitchFamily="66" charset="-78"/>
                <a:cs typeface="Arabic Typesetting" pitchFamily="66" charset="-78"/>
              </a:rPr>
              <a:t>مثال:</a:t>
            </a:r>
          </a:p>
          <a:p>
            <a:pPr algn="just" rtl="1"/>
            <a:r>
              <a:rPr lang="ar-DZ" sz="2400" dirty="0" smtClean="0">
                <a:latin typeface="Arabic Typesetting" pitchFamily="66" charset="-78"/>
                <a:cs typeface="Arabic Typesetting" pitchFamily="66" charset="-78"/>
              </a:rPr>
              <a:t>يرغب أحد باحثي التسويق سحب عينة  حجمها 10 أشخاص من مجتمع يتكون من 900 شخص.  </a:t>
            </a:r>
          </a:p>
          <a:p>
            <a:pPr algn="just" rtl="1"/>
            <a:r>
              <a:rPr lang="ar-DZ" sz="2400" dirty="0" smtClean="0">
                <a:latin typeface="Arabic Typesetting" pitchFamily="66" charset="-78"/>
                <a:cs typeface="Arabic Typesetting" pitchFamily="66" charset="-78"/>
              </a:rPr>
              <a:t>ما عدد الحالات الممكنة حسب العينة العشوائية </a:t>
            </a:r>
            <a:r>
              <a:rPr lang="ar-DZ" sz="2400" dirty="0" err="1" smtClean="0">
                <a:latin typeface="Arabic Typesetting" pitchFamily="66" charset="-78"/>
                <a:cs typeface="Arabic Typesetting" pitchFamily="66" charset="-78"/>
              </a:rPr>
              <a:t>المتظمة</a:t>
            </a:r>
            <a:r>
              <a:rPr lang="ar-DZ" sz="2400" dirty="0" smtClean="0">
                <a:latin typeface="Arabic Typesetting" pitchFamily="66" charset="-78"/>
                <a:cs typeface="Arabic Typesetting" pitchFamily="66" charset="-78"/>
              </a:rPr>
              <a:t>؟</a:t>
            </a:r>
          </a:p>
          <a:p>
            <a:pPr algn="just" rtl="1"/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5776" y="3933056"/>
            <a:ext cx="4320480" cy="2448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DZ" sz="36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القانون:</a:t>
            </a:r>
          </a:p>
          <a:p>
            <a:pPr algn="just" rtl="1"/>
            <a:r>
              <a:rPr lang="ar-DZ" sz="4400" dirty="0" smtClean="0">
                <a:latin typeface="Arabic Typesetting" pitchFamily="66" charset="-78"/>
                <a:cs typeface="Arabic Typesetting" pitchFamily="66" charset="-78"/>
              </a:rPr>
              <a:t>المدى يساوي: </a:t>
            </a:r>
          </a:p>
          <a:p>
            <a:pPr algn="just" rtl="1"/>
            <a:r>
              <a:rPr lang="ar-DZ" sz="3200" baseline="30000" dirty="0" smtClean="0">
                <a:latin typeface="Arabic Typesetting" pitchFamily="66" charset="-78"/>
                <a:cs typeface="Arabic Typesetting" pitchFamily="66" charset="-78"/>
              </a:rPr>
              <a:t>حيث: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r-FR" sz="3200" dirty="0" smtClean="0">
                <a:latin typeface="Arabic Typesetting" pitchFamily="66" charset="-78"/>
                <a:cs typeface="Arabic Typesetting" pitchFamily="66" charset="-78"/>
              </a:rPr>
              <a:t>N 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r-FR" sz="3200" dirty="0">
                <a:latin typeface="Arabic Typesetting" pitchFamily="66" charset="-78"/>
                <a:cs typeface="Arabic Typesetting" pitchFamily="66" charset="-78"/>
              </a:rPr>
              <a:t>=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 حجم المجتمع         </a:t>
            </a:r>
            <a:r>
              <a:rPr lang="fr-FR" sz="3200" baseline="30000" dirty="0" smtClean="0">
                <a:latin typeface="Arabic Typesetting" pitchFamily="66" charset="-78"/>
                <a:cs typeface="Arabic Typesetting" pitchFamily="66" charset="-78"/>
              </a:rPr>
              <a:t>b</a:t>
            </a:r>
            <a:r>
              <a:rPr lang="ar-DZ" sz="3200" baseline="30000" dirty="0" smtClean="0">
                <a:latin typeface="Arabic Typesetting" pitchFamily="66" charset="-78"/>
                <a:cs typeface="Arabic Typesetting" pitchFamily="66" charset="-78"/>
              </a:rPr>
              <a:t>=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 حجم العينة</a:t>
            </a:r>
            <a:endParaRPr lang="fr-FR" sz="3200" baseline="30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63888" y="426928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Arabic Typesetting" pitchFamily="66" charset="-78"/>
                <a:cs typeface="Arabic Typesetting" pitchFamily="66" charset="-78"/>
              </a:rPr>
              <a:t>N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3350507" y="4892033"/>
            <a:ext cx="11521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94523" y="495336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Arabic Typesetting" pitchFamily="66" charset="-78"/>
                <a:cs typeface="Arabic Typesetting" pitchFamily="66" charset="-78"/>
              </a:rPr>
              <a:t>b</a:t>
            </a:r>
            <a:endParaRPr lang="ar-DZ" sz="40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719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9D7-1A1D-4088-9D8B-7BCA61723C00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581528" y="5172"/>
            <a:ext cx="1562472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طبقية</a:t>
            </a:r>
            <a:endParaRPr lang="fr-FR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7180"/>
            <a:ext cx="7415808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just" rtl="1">
              <a:defRPr/>
            </a:pP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يتم تقسيم مجتمع الدراسة إلى مجموعات متجانسة ثم نقوم بالسحب. ويؤخذ بعين الاعتبار النسبة التي تمثلها كل مجموعة من مجتمع الدراسة.</a:t>
            </a:r>
            <a:endParaRPr lang="ar-SA" sz="24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1700808"/>
            <a:ext cx="4320480" cy="2016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DZ" sz="2400" dirty="0" smtClean="0">
                <a:latin typeface="Arabic Typesetting" pitchFamily="66" charset="-78"/>
                <a:cs typeface="Arabic Typesetting" pitchFamily="66" charset="-78"/>
              </a:rPr>
              <a:t>مثال:</a:t>
            </a:r>
          </a:p>
          <a:p>
            <a:pPr algn="just" rtl="1"/>
            <a:r>
              <a:rPr lang="ar-DZ" sz="2400" dirty="0" smtClean="0">
                <a:latin typeface="Arabic Typesetting" pitchFamily="66" charset="-78"/>
                <a:cs typeface="Arabic Typesetting" pitchFamily="66" charset="-78"/>
              </a:rPr>
              <a:t>يرغب أحد باحثي التسويق دراسة مجتمع قطاع الاتصالات (</a:t>
            </a:r>
            <a:r>
              <a:rPr lang="ar-DZ" sz="2400" dirty="0" err="1" smtClean="0">
                <a:latin typeface="Arabic Typesetting" pitchFamily="66" charset="-78"/>
                <a:cs typeface="Arabic Typesetting" pitchFamily="66" charset="-78"/>
              </a:rPr>
              <a:t>جيزي</a:t>
            </a:r>
            <a:r>
              <a:rPr lang="ar-DZ" sz="2400" dirty="0" smtClean="0">
                <a:latin typeface="Arabic Typesetting" pitchFamily="66" charset="-78"/>
                <a:cs typeface="Arabic Typesetting" pitchFamily="66" charset="-78"/>
              </a:rPr>
              <a:t> 300 – </a:t>
            </a:r>
            <a:r>
              <a:rPr lang="ar-DZ" sz="2400" dirty="0" err="1" smtClean="0">
                <a:latin typeface="Arabic Typesetting" pitchFamily="66" charset="-78"/>
                <a:cs typeface="Arabic Typesetting" pitchFamily="66" charset="-78"/>
              </a:rPr>
              <a:t>أوريدو</a:t>
            </a:r>
            <a:r>
              <a:rPr lang="ar-DZ" sz="2400" dirty="0" smtClean="0">
                <a:latin typeface="Arabic Typesetting" pitchFamily="66" charset="-78"/>
                <a:cs typeface="Arabic Typesetting" pitchFamily="66" charset="-78"/>
              </a:rPr>
              <a:t> 200– موبيليس500). وحجم العينة 10 </a:t>
            </a:r>
          </a:p>
          <a:p>
            <a:pPr algn="just" rtl="1"/>
            <a:r>
              <a:rPr lang="ar-DZ" sz="2400" dirty="0" smtClean="0">
                <a:latin typeface="Arabic Typesetting" pitchFamily="66" charset="-78"/>
                <a:cs typeface="Arabic Typesetting" pitchFamily="66" charset="-78"/>
              </a:rPr>
              <a:t>ما عدد الحالات الممكنة حسب العينة العشوائية الطبقية؟</a:t>
            </a:r>
          </a:p>
          <a:p>
            <a:pPr algn="just" rtl="1"/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279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9D7-1A1D-4088-9D8B-7BCA61723C00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581528" y="0"/>
            <a:ext cx="1562472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جغرافية</a:t>
            </a:r>
            <a:endParaRPr lang="fr-FR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41342"/>
            <a:ext cx="6804248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تقوم على أساس التقسيم الجغرافي، ويمكن القول أنها تجزئة</a:t>
            </a:r>
            <a:r>
              <a:rPr lang="fr-FR" sz="24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وتدرج.</a:t>
            </a:r>
            <a:endParaRPr lang="ar-SA" sz="24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6433" y="1196752"/>
            <a:ext cx="4320480" cy="2016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DZ" sz="2400" dirty="0" smtClean="0">
                <a:latin typeface="Arabic Typesetting" pitchFamily="66" charset="-78"/>
                <a:cs typeface="Arabic Typesetting" pitchFamily="66" charset="-78"/>
              </a:rPr>
              <a:t>مثال:</a:t>
            </a:r>
          </a:p>
          <a:p>
            <a:pPr algn="just" rtl="1"/>
            <a:r>
              <a:rPr lang="ar-DZ" sz="2400" dirty="0" smtClean="0">
                <a:latin typeface="Arabic Typesetting" pitchFamily="66" charset="-78"/>
                <a:cs typeface="Arabic Typesetting" pitchFamily="66" charset="-78"/>
              </a:rPr>
              <a:t>يرغب أحد باحثي التسويق دراسة  الجيل الرابع في الجزائر.</a:t>
            </a:r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51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7784C9D7-1A1D-4088-9D8B-7BCA61723C00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" name="Organigramme : Processus 2"/>
          <p:cNvSpPr/>
          <p:nvPr/>
        </p:nvSpPr>
        <p:spPr>
          <a:xfrm>
            <a:off x="7083446" y="908720"/>
            <a:ext cx="2060554" cy="936103"/>
          </a:xfrm>
          <a:prstGeom prst="flowChartProcess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000" b="1" dirty="0" smtClean="0">
                <a:solidFill>
                  <a:schemeClr val="tx1"/>
                </a:solidFill>
                <a:latin typeface="Arabic Typesetting" pitchFamily="66" charset="-78"/>
                <a:cs typeface="Traditional Arabic" pitchFamily="2" charset="-78"/>
              </a:rPr>
              <a:t>عشوائية</a:t>
            </a:r>
            <a:endParaRPr lang="fr-FR" sz="4000" dirty="0">
              <a:solidFill>
                <a:schemeClr val="tx1"/>
              </a:solidFill>
              <a:cs typeface="Traditional Arabic" pitchFamily="2" charset="-78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4993704" y="908720"/>
            <a:ext cx="1584176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sz="3600" b="1" dirty="0" smtClean="0">
                <a:solidFill>
                  <a:schemeClr val="tx2"/>
                </a:solidFill>
                <a:latin typeface="Traditional Arabic" pitchFamily="18" charset="-78"/>
                <a:cs typeface="Traditional Arabic" pitchFamily="18" charset="-78"/>
              </a:rPr>
              <a:t>بسيطة</a:t>
            </a:r>
            <a:endParaRPr lang="fr-FR" sz="3600" b="1" dirty="0">
              <a:solidFill>
                <a:schemeClr val="tx2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5512" y="908720"/>
            <a:ext cx="1584176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منتظمة</a:t>
            </a:r>
            <a:endParaRPr lang="fr-FR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9328" y="908720"/>
            <a:ext cx="1562472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طبقية</a:t>
            </a:r>
            <a:endParaRPr lang="fr-FR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672" y="2420888"/>
            <a:ext cx="6840760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 rtl="1">
              <a:defRPr/>
            </a:pPr>
            <a:r>
              <a:rPr lang="ar-DZ" sz="2700" b="1" dirty="0" smtClean="0">
                <a:latin typeface="Traditional Arabic" pitchFamily="18" charset="-78"/>
                <a:cs typeface="Traditional Arabic" pitchFamily="18" charset="-78"/>
              </a:rPr>
              <a:t>يتم اختيارها بطريقة يكون فيها لكل مفردة فرصة متساوية للظهور.</a:t>
            </a:r>
            <a:endParaRPr lang="en-US" sz="27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672" y="3501008"/>
            <a:ext cx="684076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DZ" sz="3200" b="1" dirty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يعتمد هذا النوع من السحب تساوي المسافة بين الوحدات.</a:t>
            </a:r>
            <a:endParaRPr lang="fr-FR" sz="32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672" y="4581128"/>
            <a:ext cx="6804248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يتم تقسيم مجتمع الدراسة إلى </a:t>
            </a:r>
            <a:r>
              <a:rPr lang="ar-DZ" sz="2400" b="1" dirty="0" err="1" smtClean="0">
                <a:latin typeface="Traditional Arabic" pitchFamily="18" charset="-78"/>
                <a:cs typeface="Traditional Arabic" pitchFamily="18" charset="-78"/>
              </a:rPr>
              <a:t>محموعات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 متجانسة ثم نقوم بالسحب.</a:t>
            </a:r>
            <a:endParaRPr lang="ar-SA" sz="24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95985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rtl="1"/>
            <a:endParaRPr lang="ar-SA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1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67" y="908720"/>
            <a:ext cx="1562472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جغرافية</a:t>
            </a:r>
            <a:endParaRPr lang="fr-FR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7983" y="5597624"/>
            <a:ext cx="6804248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تقوم على أساس التقسيم الجغرافي، ويمكن القول أنها تجزئة  وتدرج.</a:t>
            </a:r>
          </a:p>
        </p:txBody>
      </p:sp>
    </p:spTree>
    <p:extLst>
      <p:ext uri="{BB962C8B-B14F-4D97-AF65-F5344CB8AC3E}">
        <p14:creationId xmlns:p14="http://schemas.microsoft.com/office/powerpoint/2010/main" val="24339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2.5E-6 0.1125 C -2.5E-6 0.16297 0.06962 0.2257 0.12639 0.2257 L 0.25313 0.2257 " pathEditMode="relative" rAng="0" ptsTypes="FfFF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0.18542 C 0 0.26968 0.12153 0.37292 0.22049 0.37292 L 0.44219 0.37292 " pathEditMode="relative" rAng="0" ptsTypes="FfFF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1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1.66667E-6 0.26436 C 1.66667E-6 0.38334 0.1717 0.53033 0.3118 0.53033 L 0.62448 0.53033 " pathEditMode="relative" rAng="0" ptsTypes="FfFF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5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1.11111E-6 0.34005 C 1.11111E-6 0.49306 0.22083 0.68241 0.40104 0.68241 L 0.8033 0.68241 " pathEditMode="relative" rAng="0" ptsTypes="FfFF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56" y="3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23284"/>
            <a:ext cx="9144000" cy="7017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ar-DZ" dirty="0" smtClean="0"/>
          </a:p>
          <a:p>
            <a:endParaRPr lang="ar-DZ" dirty="0"/>
          </a:p>
          <a:p>
            <a:endParaRPr lang="ar-DZ" dirty="0" smtClean="0"/>
          </a:p>
          <a:p>
            <a:endParaRPr lang="ar-DZ" dirty="0"/>
          </a:p>
          <a:p>
            <a:endParaRPr lang="ar-DZ" dirty="0" smtClean="0"/>
          </a:p>
          <a:p>
            <a:endParaRPr lang="ar-DZ" dirty="0"/>
          </a:p>
          <a:p>
            <a:endParaRPr lang="ar-DZ" dirty="0" smtClean="0"/>
          </a:p>
          <a:p>
            <a:endParaRPr lang="ar-DZ" dirty="0"/>
          </a:p>
          <a:p>
            <a:endParaRPr lang="ar-DZ" dirty="0" smtClean="0"/>
          </a:p>
          <a:p>
            <a:endParaRPr lang="ar-DZ" dirty="0"/>
          </a:p>
          <a:p>
            <a:endParaRPr lang="ar-DZ" dirty="0" smtClean="0"/>
          </a:p>
          <a:p>
            <a:endParaRPr lang="ar-DZ" dirty="0"/>
          </a:p>
          <a:p>
            <a:endParaRPr lang="ar-DZ" dirty="0" smtClean="0"/>
          </a:p>
          <a:p>
            <a:endParaRPr lang="ar-DZ" dirty="0"/>
          </a:p>
          <a:p>
            <a:endParaRPr lang="ar-DZ" dirty="0" smtClean="0"/>
          </a:p>
          <a:p>
            <a:endParaRPr lang="ar-DZ" dirty="0"/>
          </a:p>
          <a:p>
            <a:endParaRPr lang="ar-DZ" dirty="0" smtClean="0"/>
          </a:p>
          <a:p>
            <a:endParaRPr lang="ar-DZ" dirty="0"/>
          </a:p>
          <a:p>
            <a:endParaRPr lang="ar-DZ" dirty="0" smtClean="0"/>
          </a:p>
          <a:p>
            <a:endParaRPr lang="ar-DZ" dirty="0"/>
          </a:p>
          <a:p>
            <a:endParaRPr lang="ar-DZ" dirty="0" smtClean="0"/>
          </a:p>
          <a:p>
            <a:endParaRPr lang="ar-DZ" dirty="0"/>
          </a:p>
          <a:p>
            <a:endParaRPr lang="ar-DZ" dirty="0" smtClean="0"/>
          </a:p>
          <a:p>
            <a:endParaRPr lang="ar-DZ" dirty="0"/>
          </a:p>
          <a:p>
            <a:endParaRPr lang="fr-FR" dirty="0"/>
          </a:p>
        </p:txBody>
      </p:sp>
      <p:sp>
        <p:nvSpPr>
          <p:cNvPr id="9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784C9D7-1A1D-4088-9D8B-7BCA61723C00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0" name="WordArt 15"/>
          <p:cNvSpPr>
            <a:spLocks noChangeArrowheads="1" noChangeShapeType="1" noTextEdit="1"/>
          </p:cNvSpPr>
          <p:nvPr/>
        </p:nvSpPr>
        <p:spPr bwMode="auto">
          <a:xfrm>
            <a:off x="0" y="2636912"/>
            <a:ext cx="9144000" cy="13115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210"/>
              </a:avLst>
            </a:prstTxWarp>
          </a:bodyPr>
          <a:lstStyle/>
          <a:p>
            <a:pPr algn="ctr" rtl="1">
              <a:defRPr/>
            </a:pPr>
            <a:r>
              <a:rPr lang="ar-DZ" sz="1100" b="1" kern="10" dirty="0" smtClean="0">
                <a:solidFill>
                  <a:schemeClr val="bg1"/>
                </a:solidFill>
                <a:effectLst>
                  <a:outerShdw dist="81320" dir="3080412" algn="ctr" rotWithShape="0">
                    <a:srgbClr val="B2B2B2">
                      <a:alpha val="50000"/>
                    </a:srgbClr>
                  </a:outerShdw>
                </a:effectLst>
                <a:latin typeface="Traditional Arabic"/>
                <a:cs typeface="Traditional Arabic"/>
              </a:rPr>
              <a:t>العينات</a:t>
            </a:r>
            <a:r>
              <a:rPr lang="ar-DZ" sz="1100" b="1" kern="10" dirty="0" smtClean="0">
                <a:solidFill>
                  <a:schemeClr val="tx1"/>
                </a:solidFill>
                <a:effectLst>
                  <a:outerShdw dist="81320" dir="3080412" algn="ctr" rotWithShape="0">
                    <a:srgbClr val="B2B2B2">
                      <a:alpha val="50000"/>
                    </a:srgbClr>
                  </a:outerShdw>
                </a:effectLst>
                <a:latin typeface="Traditional Arabic"/>
                <a:cs typeface="Traditional Arabic"/>
              </a:rPr>
              <a:t> </a:t>
            </a:r>
            <a:r>
              <a:rPr lang="ar-DZ" sz="1100" b="1" kern="10" dirty="0" smtClean="0">
                <a:solidFill>
                  <a:schemeClr val="bg1"/>
                </a:solidFill>
                <a:effectLst>
                  <a:outerShdw dist="81320" dir="3080412" algn="ctr" rotWithShape="0">
                    <a:srgbClr val="B2B2B2">
                      <a:alpha val="50000"/>
                    </a:srgbClr>
                  </a:outerShdw>
                </a:effectLst>
                <a:latin typeface="Traditional Arabic"/>
                <a:cs typeface="Traditional Arabic"/>
              </a:rPr>
              <a:t> </a:t>
            </a:r>
            <a:r>
              <a:rPr lang="ar-DZ" sz="1100" b="1" kern="10" dirty="0" smtClean="0">
                <a:solidFill>
                  <a:srgbClr val="FF0000"/>
                </a:solidFill>
                <a:effectLst>
                  <a:outerShdw dist="81320" dir="3080412" algn="ctr" rotWithShape="0">
                    <a:srgbClr val="B2B2B2">
                      <a:alpha val="50000"/>
                    </a:srgbClr>
                  </a:outerShdw>
                </a:effectLst>
                <a:latin typeface="Traditional Arabic"/>
                <a:cs typeface="Traditional Arabic"/>
              </a:rPr>
              <a:t>غير </a:t>
            </a:r>
            <a:r>
              <a:rPr lang="ar-DZ" sz="1100" b="1" kern="10" dirty="0" smtClean="0">
                <a:solidFill>
                  <a:srgbClr val="00B050"/>
                </a:solidFill>
                <a:effectLst>
                  <a:outerShdw dist="81320" dir="3080412" algn="ctr" rotWithShape="0">
                    <a:srgbClr val="B2B2B2">
                      <a:alpha val="50000"/>
                    </a:srgbClr>
                  </a:outerShdw>
                </a:effectLst>
                <a:latin typeface="Traditional Arabic"/>
                <a:cs typeface="Traditional Arabic"/>
              </a:rPr>
              <a:t>احتمالية</a:t>
            </a:r>
            <a:endParaRPr lang="fr-FR" sz="1100" b="1" kern="10" dirty="0">
              <a:solidFill>
                <a:srgbClr val="00B050"/>
              </a:solidFill>
              <a:effectLst>
                <a:outerShdw dist="81320" dir="3080412" algn="ctr" rotWithShape="0">
                  <a:srgbClr val="B2B2B2">
                    <a:alpha val="50000"/>
                  </a:srgbClr>
                </a:outerShdw>
              </a:effectLst>
              <a:latin typeface="Traditional Arabic"/>
              <a:cs typeface="Traditional Arabic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282966" y="4941168"/>
            <a:ext cx="1944216" cy="1152128"/>
          </a:xfrm>
          <a:prstGeom prst="ellipse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sz="4000" b="1" dirty="0" err="1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الحصصية</a:t>
            </a:r>
            <a:endParaRPr lang="fr-FR" sz="40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688013" y="2947988"/>
            <a:ext cx="1944687" cy="11525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DZ" sz="40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الغرضية</a:t>
            </a:r>
            <a:endParaRPr lang="fr-FR" sz="4000" b="1" dirty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987824" y="980728"/>
            <a:ext cx="1944216" cy="1152128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sz="4000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الملائمة</a:t>
            </a:r>
            <a:endParaRPr lang="fr-FR" sz="4000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835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-0.43052 C 0.03872 -0.64185 0.18542 -0.75005 0.31458 -0.7015 C 0.44306 -0.65479 0.52761 -0.46358 0.55642 -0.19653 C 0.42969 0.01272 0.28299 0.12139 0.15486 0.0726 C 0.02587 0.02567 -0.05903 -0.16531 -0.08646 -0.43052 Z " pathEditMode="relative" rAng="919798" ptsTypes="fffff">
                                      <p:cBhvr>
                                        <p:cTn id="14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53" y="1163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288 0.24532 C -0.58004 -0.01872 -0.54479 -0.23606 -0.43299 -0.33364 C -0.32222 -0.43121 -0.15868 -0.39028 0.01111 -0.24439 C 0.04583 0.02035 0.01128 0.23862 -0.10035 0.33434 C -0.21163 0.43307 -0.37517 0.39261 -0.54288 0.24532 Z " pathEditMode="relative" rAng="-2010887" ptsTypes="fffff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-2448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path" presetSubtype="0" repeatCount="indefinite" accel="49000" decel="4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11 -0.14011 C 0.23715 0.08948 0.26163 0.31029 0.18264 0.45434 C 0.1052 0.59838 -0.05868 0.63723 -0.2566 0.57989 C -0.3599 0.34844 -0.38473 0.12809 -0.30573 -0.0141 C -0.2283 -0.15954 -0.06372 -0.19884 0.13211 -0.14011 Z " pathEditMode="relative" rAng="7548308" ptsTypes="fffff">
                                      <p:cBhvr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0" y="36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7784C9D7-1A1D-4088-9D8B-7BCA61723C00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3" name="Organigramme : Processus 2"/>
          <p:cNvSpPr/>
          <p:nvPr/>
        </p:nvSpPr>
        <p:spPr>
          <a:xfrm>
            <a:off x="7083446" y="908720"/>
            <a:ext cx="2060554" cy="936103"/>
          </a:xfrm>
          <a:prstGeom prst="flowChartProcess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000" b="1" dirty="0" smtClean="0">
                <a:solidFill>
                  <a:schemeClr val="tx1"/>
                </a:solidFill>
                <a:latin typeface="Arabic Typesetting" pitchFamily="66" charset="-78"/>
                <a:cs typeface="Traditional Arabic" pitchFamily="2" charset="-78"/>
              </a:rPr>
              <a:t>غير احتمالية</a:t>
            </a:r>
            <a:endParaRPr lang="fr-FR" sz="4000" dirty="0">
              <a:solidFill>
                <a:schemeClr val="tx1"/>
              </a:solidFill>
              <a:cs typeface="Traditional Arabic" pitchFamily="2" charset="-78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4993704" y="908720"/>
            <a:ext cx="1584176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sz="3600" b="1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الحصصية</a:t>
            </a:r>
            <a:endParaRPr lang="fr-FR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5512" y="908720"/>
            <a:ext cx="1584176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الملائمة</a:t>
            </a:r>
            <a:endParaRPr lang="fr-FR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9328" y="908720"/>
            <a:ext cx="1562472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الغرضية</a:t>
            </a:r>
            <a:endParaRPr lang="fr-FR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672" y="2420888"/>
            <a:ext cx="6840760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DZ" sz="2800" b="1" dirty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يتم تقسيم مجتمع الدراسة </a:t>
            </a:r>
            <a:r>
              <a:rPr lang="ar-DZ" sz="2800" b="1" dirty="0" err="1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لمحموعات</a:t>
            </a:r>
            <a:r>
              <a:rPr lang="ar-DZ" sz="2800" b="1" dirty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متجانسة ثم نقوم بالسحب.</a:t>
            </a:r>
            <a:endParaRPr lang="ar-SA" sz="28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672" y="3501008"/>
            <a:ext cx="684076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أو النمطية </a:t>
            </a:r>
            <a:endParaRPr lang="ar-DZ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672" y="4581128"/>
            <a:ext cx="6804248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البحث في العنصر المساعد في البحث</a:t>
            </a:r>
            <a:endParaRPr lang="ar-SA" sz="28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95985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rtl="1"/>
            <a:endParaRPr lang="ar-SA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2.5E-6 0.1125 C -2.5E-6 0.16297 0.06962 0.2257 0.12639 0.2257 L 0.25313 0.2257 " pathEditMode="relative" rAng="0" ptsTypes="FfFF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0.18542 C 0 0.26968 0.12153 0.37292 0.22049 0.37292 L 0.44219 0.37292 " pathEditMode="relative" rAng="0" ptsTypes="FfFF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1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1.66667E-6 0.26436 C 1.66667E-6 0.38334 0.1717 0.53033 0.3118 0.53033 L 0.62448 0.53033 " pathEditMode="relative" rAng="0" ptsTypes="FfFF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5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9D7-1A1D-4088-9D8B-7BCA61723C00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7559824" y="14338"/>
            <a:ext cx="1584176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sz="3600" b="1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الحصصية</a:t>
            </a:r>
            <a:endParaRPr lang="fr-FR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4338"/>
            <a:ext cx="6840760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يتم تقسيم مجتمع الدراسة </a:t>
            </a:r>
            <a:r>
              <a:rPr lang="ar-DZ" sz="2800" b="1" dirty="0" err="1">
                <a:latin typeface="Traditional Arabic" pitchFamily="18" charset="-78"/>
                <a:cs typeface="Traditional Arabic" pitchFamily="18" charset="-78"/>
              </a:rPr>
              <a:t>لمحموعات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 متجانسة ثم نقوم بالسحب.</a:t>
            </a:r>
            <a:endParaRPr lang="ar-SA" sz="28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1196752"/>
            <a:ext cx="4320480" cy="2016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DZ" sz="2400" dirty="0" smtClean="0">
                <a:latin typeface="Arabic Typesetting" pitchFamily="66" charset="-78"/>
                <a:cs typeface="Arabic Typesetting" pitchFamily="66" charset="-78"/>
              </a:rPr>
              <a:t>مثال:</a:t>
            </a:r>
          </a:p>
          <a:p>
            <a:pPr algn="just" rtl="1"/>
            <a:r>
              <a:rPr lang="ar-DZ" sz="2400" dirty="0" smtClean="0">
                <a:latin typeface="Arabic Typesetting" pitchFamily="66" charset="-78"/>
                <a:cs typeface="Arabic Typesetting" pitchFamily="66" charset="-78"/>
              </a:rPr>
              <a:t>يرغب أحد باحثي التسويق دراسة مدى رواج خدمة الجيل الثالث جازي بين طلبة المركز الجامعي أحمد بن يحي </a:t>
            </a:r>
            <a:r>
              <a:rPr lang="ar-DZ" sz="2400" dirty="0" err="1" smtClean="0">
                <a:latin typeface="Arabic Typesetting" pitchFamily="66" charset="-78"/>
                <a:cs typeface="Arabic Typesetting" pitchFamily="66" charset="-78"/>
              </a:rPr>
              <a:t>الونشريسي</a:t>
            </a:r>
            <a:r>
              <a:rPr lang="ar-DZ" sz="2400" dirty="0" smtClean="0">
                <a:latin typeface="Arabic Typesetting" pitchFamily="66" charset="-78"/>
                <a:cs typeface="Arabic Typesetting" pitchFamily="66" charset="-78"/>
              </a:rPr>
              <a:t>.  بغرض حجم العينة 300.</a:t>
            </a:r>
          </a:p>
          <a:p>
            <a:pPr algn="just" rtl="1"/>
            <a:r>
              <a:rPr lang="ar-DZ" sz="2400" dirty="0" smtClean="0">
                <a:latin typeface="Arabic Typesetting" pitchFamily="66" charset="-78"/>
                <a:cs typeface="Arabic Typesetting" pitchFamily="66" charset="-78"/>
              </a:rPr>
              <a:t>ما عدد الحالات الممكنة حسب العينة غير العشوائية </a:t>
            </a:r>
            <a:r>
              <a:rPr lang="ar-DZ" sz="2400" dirty="0" err="1" smtClean="0">
                <a:latin typeface="Arabic Typesetting" pitchFamily="66" charset="-78"/>
                <a:cs typeface="Arabic Typesetting" pitchFamily="66" charset="-78"/>
              </a:rPr>
              <a:t>الحصصية</a:t>
            </a:r>
            <a:r>
              <a:rPr lang="ar-DZ" sz="2400" dirty="0" smtClean="0">
                <a:latin typeface="Arabic Typesetting" pitchFamily="66" charset="-78"/>
                <a:cs typeface="Arabic Typesetting" pitchFamily="66" charset="-78"/>
              </a:rPr>
              <a:t>؟</a:t>
            </a:r>
          </a:p>
          <a:p>
            <a:pPr algn="just" rtl="1"/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185078" y="3370982"/>
            <a:ext cx="6367074" cy="6340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DZ" sz="2800" b="1" dirty="0" smtClean="0">
                <a:latin typeface="Arabic Typesetting" pitchFamily="66" charset="-78"/>
                <a:cs typeface="Traditional Arabic" pitchFamily="2" charset="-78"/>
              </a:rPr>
              <a:t>1. تحديد معايير استخدام الجيل الثالث جازي</a:t>
            </a:r>
            <a:endParaRPr lang="fr-FR" sz="2800" b="1" dirty="0">
              <a:latin typeface="Arabic Typesetting" pitchFamily="66" charset="-78"/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7913" y="4221088"/>
            <a:ext cx="6840760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DZ" sz="2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التخصصات (اقتصاد – حقوق – آداب)</a:t>
            </a:r>
            <a:endParaRPr lang="ar-SA" sz="28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8843" y="5445224"/>
            <a:ext cx="6840760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DZ" sz="2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الجنس (ذكور – إناث)</a:t>
            </a:r>
            <a:endParaRPr lang="ar-SA" sz="28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671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9D7-1A1D-4088-9D8B-7BCA61723C00}" type="slidenum">
              <a:rPr lang="fr-FR" smtClean="0"/>
              <a:pPr/>
              <a:t>17</a:t>
            </a:fld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044106"/>
              </p:ext>
            </p:extLst>
          </p:nvPr>
        </p:nvGraphicFramePr>
        <p:xfrm>
          <a:off x="1524000" y="476672"/>
          <a:ext cx="6096000" cy="2747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00922">
                <a:tc>
                  <a:txBody>
                    <a:bodyPr/>
                    <a:lstStyle/>
                    <a:p>
                      <a:pPr algn="r" rtl="1"/>
                      <a:r>
                        <a:rPr lang="ar-DZ" sz="2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المجموع </a:t>
                      </a:r>
                      <a:r>
                        <a:rPr lang="ar-DZ" sz="2800" baseline="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 الكلي</a:t>
                      </a:r>
                      <a:endParaRPr lang="fr-FR" sz="2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آداب</a:t>
                      </a:r>
                      <a:endParaRPr lang="fr-FR" sz="2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حقوق</a:t>
                      </a:r>
                      <a:endParaRPr lang="fr-FR" sz="2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اقتصاد</a:t>
                      </a:r>
                      <a:endParaRPr lang="fr-FR" sz="2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    التخصص</a:t>
                      </a:r>
                      <a:endParaRPr lang="fr-FR" sz="2800" dirty="0" smtClean="0">
                        <a:latin typeface="Arabic Typesetting" pitchFamily="66" charset="-78"/>
                        <a:cs typeface="Arabic Typesetting" pitchFamily="66" charset="-78"/>
                      </a:endParaRPr>
                    </a:p>
                    <a:p>
                      <a:pPr algn="r" rtl="1"/>
                      <a:r>
                        <a:rPr lang="ar-DZ" sz="2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الجنس</a:t>
                      </a:r>
                      <a:endParaRPr lang="fr-FR" sz="2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600922">
                <a:tc>
                  <a:txBody>
                    <a:bodyPr/>
                    <a:lstStyle/>
                    <a:p>
                      <a:pPr algn="r" rtl="1"/>
                      <a:r>
                        <a:rPr lang="ar-DZ" sz="2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10000</a:t>
                      </a:r>
                      <a:endParaRPr lang="fr-FR" sz="2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1500</a:t>
                      </a:r>
                      <a:endParaRPr lang="fr-FR" sz="2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3500</a:t>
                      </a:r>
                      <a:endParaRPr lang="fr-FR" sz="2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5000</a:t>
                      </a:r>
                      <a:endParaRPr lang="fr-FR" sz="2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ذكور</a:t>
                      </a:r>
                      <a:endParaRPr lang="fr-FR" sz="2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</a:tr>
              <a:tr h="600922">
                <a:tc>
                  <a:txBody>
                    <a:bodyPr/>
                    <a:lstStyle/>
                    <a:p>
                      <a:pPr algn="r" rtl="1"/>
                      <a:r>
                        <a:rPr lang="ar-DZ" sz="2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5000</a:t>
                      </a:r>
                      <a:endParaRPr lang="fr-FR" sz="2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1000</a:t>
                      </a:r>
                      <a:endParaRPr lang="fr-FR" sz="2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1500</a:t>
                      </a:r>
                      <a:endParaRPr lang="fr-FR" sz="2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2500</a:t>
                      </a:r>
                      <a:endParaRPr lang="fr-FR" sz="2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إناث</a:t>
                      </a:r>
                      <a:endParaRPr lang="fr-FR" sz="2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</a:tr>
              <a:tr h="600922">
                <a:tc>
                  <a:txBody>
                    <a:bodyPr/>
                    <a:lstStyle/>
                    <a:p>
                      <a:pPr algn="r" rtl="1"/>
                      <a:r>
                        <a:rPr lang="ar-DZ" sz="2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15000</a:t>
                      </a:r>
                      <a:endParaRPr lang="fr-FR" sz="2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2500</a:t>
                      </a:r>
                      <a:endParaRPr lang="fr-FR" sz="2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5000</a:t>
                      </a:r>
                      <a:endParaRPr lang="fr-FR" sz="2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7500</a:t>
                      </a:r>
                      <a:endParaRPr lang="fr-FR" sz="2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المجموع</a:t>
                      </a:r>
                      <a:endParaRPr lang="fr-FR" sz="2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446234"/>
              </p:ext>
            </p:extLst>
          </p:nvPr>
        </p:nvGraphicFramePr>
        <p:xfrm>
          <a:off x="1619672" y="3561674"/>
          <a:ext cx="6096000" cy="27476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00922">
                <a:tc>
                  <a:txBody>
                    <a:bodyPr/>
                    <a:lstStyle/>
                    <a:p>
                      <a:pPr algn="r" rtl="1"/>
                      <a:r>
                        <a:rPr lang="ar-DZ" sz="2800" b="1" kern="1200" dirty="0" smtClean="0">
                          <a:solidFill>
                            <a:schemeClr val="lt1"/>
                          </a:solidFill>
                          <a:latin typeface="Arabic Typesetting" pitchFamily="66" charset="-78"/>
                          <a:ea typeface="+mn-ea"/>
                          <a:cs typeface="Arabic Typesetting" pitchFamily="66" charset="-78"/>
                        </a:rPr>
                        <a:t>المجموع  الكلي</a:t>
                      </a:r>
                      <a:endParaRPr lang="fr-FR" sz="2800" b="1" kern="1200" dirty="0">
                        <a:solidFill>
                          <a:schemeClr val="lt1"/>
                        </a:solidFill>
                        <a:latin typeface="Arabic Typesetting" pitchFamily="66" charset="-78"/>
                        <a:ea typeface="+mn-ea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b="1" kern="1200" dirty="0" smtClean="0">
                          <a:solidFill>
                            <a:schemeClr val="lt1"/>
                          </a:solidFill>
                          <a:latin typeface="Arabic Typesetting" pitchFamily="66" charset="-78"/>
                          <a:ea typeface="+mn-ea"/>
                          <a:cs typeface="Arabic Typesetting" pitchFamily="66" charset="-78"/>
                        </a:rPr>
                        <a:t>آداب</a:t>
                      </a:r>
                      <a:endParaRPr lang="fr-FR" sz="2800" b="1" kern="1200" dirty="0">
                        <a:solidFill>
                          <a:schemeClr val="lt1"/>
                        </a:solidFill>
                        <a:latin typeface="Arabic Typesetting" pitchFamily="66" charset="-78"/>
                        <a:ea typeface="+mn-ea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b="1" kern="1200" dirty="0" smtClean="0">
                          <a:solidFill>
                            <a:schemeClr val="lt1"/>
                          </a:solidFill>
                          <a:latin typeface="Arabic Typesetting" pitchFamily="66" charset="-78"/>
                          <a:ea typeface="+mn-ea"/>
                          <a:cs typeface="Arabic Typesetting" pitchFamily="66" charset="-78"/>
                        </a:rPr>
                        <a:t>حقوق</a:t>
                      </a:r>
                      <a:endParaRPr lang="fr-FR" sz="2800" b="1" kern="1200" dirty="0">
                        <a:solidFill>
                          <a:schemeClr val="lt1"/>
                        </a:solidFill>
                        <a:latin typeface="Arabic Typesetting" pitchFamily="66" charset="-78"/>
                        <a:ea typeface="+mn-ea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b="1" kern="1200" dirty="0" smtClean="0">
                          <a:solidFill>
                            <a:schemeClr val="lt1"/>
                          </a:solidFill>
                          <a:latin typeface="Arabic Typesetting" pitchFamily="66" charset="-78"/>
                          <a:ea typeface="+mn-ea"/>
                          <a:cs typeface="Arabic Typesetting" pitchFamily="66" charset="-78"/>
                        </a:rPr>
                        <a:t>اقتصاد</a:t>
                      </a:r>
                      <a:endParaRPr lang="fr-FR" sz="2800" b="1" kern="1200" dirty="0">
                        <a:solidFill>
                          <a:schemeClr val="lt1"/>
                        </a:solidFill>
                        <a:latin typeface="Arabic Typesetting" pitchFamily="66" charset="-78"/>
                        <a:ea typeface="+mn-ea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b="1" kern="1200" dirty="0" smtClean="0">
                          <a:solidFill>
                            <a:schemeClr val="lt1"/>
                          </a:solidFill>
                          <a:latin typeface="Arabic Typesetting" pitchFamily="66" charset="-78"/>
                          <a:ea typeface="+mn-ea"/>
                          <a:cs typeface="Arabic Typesetting" pitchFamily="66" charset="-78"/>
                        </a:rPr>
                        <a:t>    التخصص</a:t>
                      </a:r>
                      <a:endParaRPr lang="fr-FR" sz="2800" b="1" kern="1200" dirty="0" smtClean="0">
                        <a:solidFill>
                          <a:schemeClr val="lt1"/>
                        </a:solidFill>
                        <a:latin typeface="Arabic Typesetting" pitchFamily="66" charset="-78"/>
                        <a:ea typeface="+mn-ea"/>
                        <a:cs typeface="Arabic Typesetting" pitchFamily="66" charset="-78"/>
                      </a:endParaRPr>
                    </a:p>
                    <a:p>
                      <a:pPr algn="r" rtl="1"/>
                      <a:r>
                        <a:rPr lang="ar-DZ" sz="2800" b="1" kern="1200" dirty="0" smtClean="0">
                          <a:solidFill>
                            <a:schemeClr val="lt1"/>
                          </a:solidFill>
                          <a:latin typeface="Arabic Typesetting" pitchFamily="66" charset="-78"/>
                          <a:ea typeface="+mn-ea"/>
                          <a:cs typeface="Arabic Typesetting" pitchFamily="66" charset="-78"/>
                        </a:rPr>
                        <a:t>الجنس</a:t>
                      </a:r>
                      <a:endParaRPr lang="fr-FR" sz="2800" b="1" kern="1200" dirty="0">
                        <a:solidFill>
                          <a:schemeClr val="lt1"/>
                        </a:solidFill>
                        <a:latin typeface="Arabic Typesetting" pitchFamily="66" charset="-78"/>
                        <a:ea typeface="+mn-ea"/>
                        <a:cs typeface="Arabic Typesetting" pitchFamily="66" charset="-78"/>
                      </a:endParaRPr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600922">
                <a:tc>
                  <a:txBody>
                    <a:bodyPr/>
                    <a:lstStyle/>
                    <a:p>
                      <a:pPr algn="r" rtl="1"/>
                      <a:r>
                        <a:rPr lang="ar-DZ" sz="2800" b="1" kern="120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ea typeface="+mn-ea"/>
                          <a:cs typeface="Arabic Typesetting" pitchFamily="66" charset="-78"/>
                        </a:rPr>
                        <a:t>200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itchFamily="66" charset="-78"/>
                        <a:ea typeface="+mn-ea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b="1" kern="120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ea typeface="+mn-ea"/>
                          <a:cs typeface="Arabic Typesetting" pitchFamily="66" charset="-78"/>
                        </a:rPr>
                        <a:t>30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itchFamily="66" charset="-78"/>
                        <a:ea typeface="+mn-ea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b="1" kern="120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ea typeface="+mn-ea"/>
                          <a:cs typeface="Arabic Typesetting" pitchFamily="66" charset="-78"/>
                        </a:rPr>
                        <a:t>70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itchFamily="66" charset="-78"/>
                        <a:ea typeface="+mn-ea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b="1" kern="120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ea typeface="+mn-ea"/>
                          <a:cs typeface="Arabic Typesetting" pitchFamily="66" charset="-78"/>
                        </a:rPr>
                        <a:t>100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itchFamily="66" charset="-78"/>
                        <a:ea typeface="+mn-ea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b="1" kern="120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ea typeface="+mn-ea"/>
                          <a:cs typeface="Arabic Typesetting" pitchFamily="66" charset="-78"/>
                        </a:rPr>
                        <a:t>ذكور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itchFamily="66" charset="-78"/>
                        <a:ea typeface="+mn-ea"/>
                        <a:cs typeface="Arabic Typesetting" pitchFamily="66" charset="-78"/>
                      </a:endParaRPr>
                    </a:p>
                  </a:txBody>
                  <a:tcPr/>
                </a:tc>
              </a:tr>
              <a:tr h="600922">
                <a:tc>
                  <a:txBody>
                    <a:bodyPr/>
                    <a:lstStyle/>
                    <a:p>
                      <a:pPr algn="r" rtl="1"/>
                      <a:r>
                        <a:rPr lang="ar-DZ" sz="2800" b="1" kern="120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ea typeface="+mn-ea"/>
                          <a:cs typeface="Arabic Typesetting" pitchFamily="66" charset="-78"/>
                        </a:rPr>
                        <a:t>100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itchFamily="66" charset="-78"/>
                        <a:ea typeface="+mn-ea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b="1" kern="120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ea typeface="+mn-ea"/>
                          <a:cs typeface="Arabic Typesetting" pitchFamily="66" charset="-78"/>
                        </a:rPr>
                        <a:t>20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itchFamily="66" charset="-78"/>
                        <a:ea typeface="+mn-ea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b="1" kern="120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ea typeface="+mn-ea"/>
                          <a:cs typeface="Arabic Typesetting" pitchFamily="66" charset="-78"/>
                        </a:rPr>
                        <a:t>30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itchFamily="66" charset="-78"/>
                        <a:ea typeface="+mn-ea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b="1" kern="120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ea typeface="+mn-ea"/>
                          <a:cs typeface="Arabic Typesetting" pitchFamily="66" charset="-78"/>
                        </a:rPr>
                        <a:t>50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itchFamily="66" charset="-78"/>
                        <a:ea typeface="+mn-ea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b="1" kern="120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ea typeface="+mn-ea"/>
                          <a:cs typeface="Arabic Typesetting" pitchFamily="66" charset="-78"/>
                        </a:rPr>
                        <a:t>إناث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itchFamily="66" charset="-78"/>
                        <a:ea typeface="+mn-ea"/>
                        <a:cs typeface="Arabic Typesetting" pitchFamily="66" charset="-78"/>
                      </a:endParaRPr>
                    </a:p>
                  </a:txBody>
                  <a:tcPr/>
                </a:tc>
              </a:tr>
              <a:tr h="600922">
                <a:tc>
                  <a:txBody>
                    <a:bodyPr/>
                    <a:lstStyle/>
                    <a:p>
                      <a:pPr algn="r" rtl="1"/>
                      <a:r>
                        <a:rPr lang="ar-DZ" sz="2800" b="1" kern="120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ea typeface="+mn-ea"/>
                          <a:cs typeface="Arabic Typesetting" pitchFamily="66" charset="-78"/>
                        </a:rPr>
                        <a:t>300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itchFamily="66" charset="-78"/>
                        <a:ea typeface="+mn-ea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b="1" kern="120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ea typeface="+mn-ea"/>
                          <a:cs typeface="Arabic Typesetting" pitchFamily="66" charset="-78"/>
                        </a:rPr>
                        <a:t>50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itchFamily="66" charset="-78"/>
                        <a:ea typeface="+mn-ea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b="1" kern="120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ea typeface="+mn-ea"/>
                          <a:cs typeface="Arabic Typesetting" pitchFamily="66" charset="-78"/>
                        </a:rPr>
                        <a:t>100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itchFamily="66" charset="-78"/>
                        <a:ea typeface="+mn-ea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b="1" kern="120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ea typeface="+mn-ea"/>
                          <a:cs typeface="Arabic Typesetting" pitchFamily="66" charset="-78"/>
                        </a:rPr>
                        <a:t>150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itchFamily="66" charset="-78"/>
                        <a:ea typeface="+mn-ea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800" b="1" kern="120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ea typeface="+mn-ea"/>
                          <a:cs typeface="Arabic Typesetting" pitchFamily="66" charset="-78"/>
                        </a:rPr>
                        <a:t>المجموع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itchFamily="66" charset="-78"/>
                        <a:ea typeface="+mn-ea"/>
                        <a:cs typeface="Arabic Typesetting" pitchFamily="66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73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أجمل خلفيات بوربوينت - موسوع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928795" y="214290"/>
            <a:ext cx="628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6000" b="1" dirty="0" smtClean="0">
                <a:latin typeface="Arabic Typesetting" pitchFamily="66" charset="-78"/>
                <a:cs typeface="Arabic Typesetting" pitchFamily="66" charset="-78"/>
              </a:rPr>
              <a:t>السلام عليكم ورحمة الله تعالى وبركاته </a:t>
            </a:r>
            <a:endParaRPr lang="fr-FR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" name="Image 5" descr="bca340c200c24e300682ba60d7c7804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708" y="1243952"/>
            <a:ext cx="6858048" cy="3629050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290"/>
            <a:ext cx="107157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38" y="214290"/>
            <a:ext cx="92866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1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صور خلفيات بوربوينت 2022 اجمل خلفيات PowerPoint | Powerpoint background  design, Powerpoint, Background pictu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6757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500166" y="2571744"/>
            <a:ext cx="538801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DZ" sz="4000" b="1" dirty="0" smtClean="0">
                <a:latin typeface="Arabic Typesetting" pitchFamily="66" charset="-78"/>
                <a:cs typeface="Arabic Typesetting" pitchFamily="66" charset="-78"/>
              </a:rPr>
              <a:t>الأستاذ: </a:t>
            </a:r>
            <a:r>
              <a:rPr lang="ar-DZ" sz="4000" b="1" dirty="0">
                <a:latin typeface="Arabic Typesetting" pitchFamily="66" charset="-78"/>
                <a:cs typeface="Arabic Typesetting" pitchFamily="66" charset="-78"/>
              </a:rPr>
              <a:t>حسين وراد</a:t>
            </a:r>
            <a:endParaRPr lang="ar-DZ" sz="40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 rtl="1"/>
            <a:r>
              <a:rPr lang="ar-DZ" sz="4000" b="1" dirty="0" smtClean="0">
                <a:latin typeface="Arabic Typesetting" pitchFamily="66" charset="-78"/>
                <a:cs typeface="Arabic Typesetting" pitchFamily="66" charset="-78"/>
              </a:rPr>
              <a:t>أستاذ </a:t>
            </a:r>
            <a:r>
              <a:rPr lang="ar-DZ" sz="4000" b="1" dirty="0" smtClean="0">
                <a:latin typeface="Arabic Typesetting" pitchFamily="66" charset="-78"/>
                <a:cs typeface="Arabic Typesetting" pitchFamily="66" charset="-78"/>
              </a:rPr>
              <a:t>محاضر </a:t>
            </a:r>
            <a:r>
              <a:rPr lang="ar-DZ" sz="4000" b="1" dirty="0" smtClean="0">
                <a:latin typeface="Arabic Typesetting" pitchFamily="66" charset="-78"/>
                <a:cs typeface="Arabic Typesetting" pitchFamily="66" charset="-78"/>
              </a:rPr>
              <a:t>قسم ”ب“ </a:t>
            </a:r>
          </a:p>
          <a:p>
            <a:pPr algn="ctr" rtl="1"/>
            <a:r>
              <a:rPr lang="ar-DZ" sz="4000" b="1" dirty="0" smtClean="0">
                <a:latin typeface="Arabic Typesetting" pitchFamily="66" charset="-78"/>
                <a:cs typeface="Arabic Typesetting" pitchFamily="66" charset="-78"/>
              </a:rPr>
              <a:t>كلية العلوم الاقتصادية والتجارية وعلوم التسيير </a:t>
            </a:r>
          </a:p>
          <a:p>
            <a:pPr algn="ctr" rtl="1"/>
            <a:r>
              <a:rPr lang="ar-DZ" sz="4000" b="1" dirty="0" smtClean="0">
                <a:latin typeface="Arabic Typesetting" pitchFamily="66" charset="-78"/>
                <a:cs typeface="Arabic Typesetting" pitchFamily="66" charset="-78"/>
              </a:rPr>
              <a:t>جامعة </a:t>
            </a:r>
            <a:r>
              <a:rPr lang="ar-DZ" sz="4000" b="1" dirty="0" err="1" smtClean="0">
                <a:latin typeface="Arabic Typesetting" pitchFamily="66" charset="-78"/>
                <a:cs typeface="Arabic Typesetting" pitchFamily="66" charset="-78"/>
              </a:rPr>
              <a:t>الجيلالي</a:t>
            </a:r>
            <a:r>
              <a:rPr lang="ar-DZ" sz="40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4000" b="1" dirty="0" err="1" smtClean="0">
                <a:latin typeface="Arabic Typesetting" pitchFamily="66" charset="-78"/>
                <a:cs typeface="Arabic Typesetting" pitchFamily="66" charset="-78"/>
              </a:rPr>
              <a:t>بو</a:t>
            </a:r>
            <a:r>
              <a:rPr lang="ar-DZ" sz="4000" b="1" dirty="0" smtClean="0">
                <a:latin typeface="Arabic Typesetting" pitchFamily="66" charset="-78"/>
                <a:cs typeface="Arabic Typesetting" pitchFamily="66" charset="-78"/>
              </a:rPr>
              <a:t> نعامة – خميس </a:t>
            </a:r>
            <a:r>
              <a:rPr lang="ar-DZ" sz="4000" b="1" dirty="0" err="1" smtClean="0">
                <a:latin typeface="Arabic Typesetting" pitchFamily="66" charset="-78"/>
                <a:cs typeface="Arabic Typesetting" pitchFamily="66" charset="-78"/>
              </a:rPr>
              <a:t>مليانة</a:t>
            </a:r>
            <a:r>
              <a:rPr lang="ar-DZ" sz="4000" b="1" dirty="0" smtClean="0">
                <a:latin typeface="Arabic Typesetting" pitchFamily="66" charset="-78"/>
                <a:cs typeface="Arabic Typesetting" pitchFamily="66" charset="-78"/>
              </a:rPr>
              <a:t>- 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71406" y="4929198"/>
            <a:ext cx="6715172" cy="1844974"/>
            <a:chOff x="714348" y="4429132"/>
            <a:chExt cx="6715172" cy="1844974"/>
          </a:xfrm>
        </p:grpSpPr>
        <p:pic>
          <p:nvPicPr>
            <p:cNvPr id="4098" name="Picture 2" descr="Différence entre Email et Gmail / La technologie | La différence entre des  objets et des termes similaires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4348" y="4429132"/>
              <a:ext cx="1857356" cy="1844974"/>
            </a:xfrm>
            <a:prstGeom prst="rect">
              <a:avLst/>
            </a:prstGeom>
            <a:noFill/>
          </p:spPr>
        </p:pic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2428860" y="4929198"/>
              <a:ext cx="50006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Calibri" pitchFamily="34" charset="0"/>
                  <a:cs typeface="Traditional Arabic" pitchFamily="18" charset="-78"/>
                  <a:hlinkClick r:id="rId5"/>
                </a:rPr>
                <a:t>h</a:t>
              </a:r>
              <a:r>
                <a:rPr lang="fr-FR" sz="2800" dirty="0" smtClean="0">
                  <a:latin typeface="Traditional Arabic" pitchFamily="18" charset="-78"/>
                  <a:ea typeface="Calibri" pitchFamily="34" charset="0"/>
                  <a:cs typeface="Traditional Arabic" pitchFamily="18" charset="-78"/>
                  <a:hlinkClick r:id="rId5"/>
                </a:rPr>
                <a:t>.</a:t>
              </a:r>
              <a:r>
                <a:rPr kumimoji="0" lang="fr-F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Calibri" pitchFamily="34" charset="0"/>
                  <a:cs typeface="Traditional Arabic" pitchFamily="18" charset="-78"/>
                  <a:hlinkClick r:id="rId5"/>
                </a:rPr>
                <a:t>ouarad@univ-dbkm.dz</a:t>
              </a:r>
              <a:endParaRPr kumimoji="0" lang="fr-FR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22" name="Picture 2" descr="C:\Users\LENOVO\Desktop\present vedio\avi\broadcast_gif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914429">
            <a:off x="-6371" y="598466"/>
            <a:ext cx="4080338" cy="2510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01443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hite Minimalist Office Desktop Background | Office desktop, Minimalist  desktop wallpaper, Backgrounds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5319" cy="70009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2571744"/>
            <a:ext cx="4286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32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هذا المقياس موجه لطلبة السنة </a:t>
            </a:r>
            <a:r>
              <a:rPr lang="ar-DZ" sz="32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الثانية </a:t>
            </a:r>
            <a:r>
              <a:rPr lang="ar-DZ" sz="32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ليسانس </a:t>
            </a:r>
          </a:p>
          <a:p>
            <a:pPr algn="ctr"/>
            <a:r>
              <a:rPr lang="ar-DZ" sz="32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قسم </a:t>
            </a:r>
            <a:r>
              <a:rPr lang="ar-DZ" sz="32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علوم </a:t>
            </a:r>
            <a:r>
              <a:rPr lang="ar-DZ" sz="32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التسيير</a:t>
            </a:r>
          </a:p>
        </p:txBody>
      </p:sp>
      <p:sp>
        <p:nvSpPr>
          <p:cNvPr id="2" name="Rectangle 1"/>
          <p:cNvSpPr/>
          <p:nvPr/>
        </p:nvSpPr>
        <p:spPr>
          <a:xfrm rot="2022989">
            <a:off x="4429944" y="931367"/>
            <a:ext cx="38545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4000" b="1" dirty="0">
                <a:latin typeface="Arabic Typesetting" pitchFamily="66" charset="-78"/>
                <a:cs typeface="Arabic Typesetting" pitchFamily="66" charset="-78"/>
              </a:rPr>
              <a:t>مقياس: </a:t>
            </a:r>
            <a:r>
              <a:rPr lang="ar-DZ" sz="4000" b="1" dirty="0">
                <a:latin typeface="Arabic Typesetting" pitchFamily="66" charset="-78"/>
                <a:cs typeface="Arabic Typesetting" pitchFamily="66" charset="-78"/>
              </a:rPr>
              <a:t>منهجية</a:t>
            </a:r>
            <a:endParaRPr lang="ar-DZ" sz="4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0" y="4797152"/>
            <a:ext cx="6408712" cy="9361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rtl="1" fontAlgn="base">
              <a:spcBef>
                <a:spcPct val="0"/>
              </a:spcBef>
              <a:spcAft>
                <a:spcPts val="1000"/>
              </a:spcAft>
            </a:pPr>
            <a:r>
              <a:rPr lang="ar-DZ" sz="4000" b="1" dirty="0">
                <a:solidFill>
                  <a:srgbClr val="FF0000"/>
                </a:solidFill>
                <a:latin typeface="Traditional Arabic" pitchFamily="18" charset="-78"/>
                <a:ea typeface="Arial" pitchFamily="34" charset="0"/>
                <a:cs typeface="Traditional Arabic" pitchFamily="2" charset="-78"/>
              </a:rPr>
              <a:t>مجتمع وعيِّنة الدِّراسة</a:t>
            </a:r>
          </a:p>
        </p:txBody>
      </p:sp>
    </p:spTree>
    <p:extLst>
      <p:ext uri="{BB962C8B-B14F-4D97-AF65-F5344CB8AC3E}">
        <p14:creationId xmlns:p14="http://schemas.microsoft.com/office/powerpoint/2010/main" val="834694344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843420" y="146833"/>
            <a:ext cx="3294993" cy="342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DZ" sz="2000" b="1" dirty="0" smtClean="0">
                <a:effectLst/>
                <a:latin typeface="Times New Roman"/>
                <a:ea typeface="Times New Roman"/>
                <a:cs typeface="Traditional Arabic"/>
              </a:rPr>
              <a:t>تحديد المشكلة والتعرف على </a:t>
            </a:r>
            <a:r>
              <a:rPr lang="ar-DZ" sz="2000" b="1" dirty="0" smtClean="0">
                <a:effectLst/>
                <a:latin typeface="Times New Roman"/>
                <a:ea typeface="Times New Roman"/>
                <a:cs typeface="Traditional Arabic"/>
                <a:hlinkClick r:id="rId3" action="ppaction://hlinksldjump"/>
              </a:rPr>
              <a:t>الأهداف</a:t>
            </a:r>
            <a:endParaRPr lang="fr-FR" sz="1200" b="1" dirty="0">
              <a:effectLst/>
              <a:latin typeface="Times New Roman"/>
              <a:ea typeface="Times New Roman"/>
              <a:cs typeface="Traditional Arabic"/>
            </a:endParaRPr>
          </a:p>
        </p:txBody>
      </p:sp>
      <p:cxnSp>
        <p:nvCxnSpPr>
          <p:cNvPr id="58" name="Connecteur droit 57"/>
          <p:cNvCxnSpPr>
            <a:cxnSpLocks noChangeShapeType="1"/>
          </p:cNvCxnSpPr>
          <p:nvPr/>
        </p:nvCxnSpPr>
        <p:spPr bwMode="auto">
          <a:xfrm>
            <a:off x="4457700" y="61141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Connecteur droit 58"/>
          <p:cNvCxnSpPr>
            <a:cxnSpLocks noChangeShapeType="1"/>
          </p:cNvCxnSpPr>
          <p:nvPr/>
        </p:nvCxnSpPr>
        <p:spPr bwMode="auto">
          <a:xfrm>
            <a:off x="4457700" y="49711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Rectangle 5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706836" y="725715"/>
            <a:ext cx="3122464" cy="327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DZ" b="1" dirty="0">
                <a:effectLst/>
                <a:latin typeface="Times New Roman"/>
                <a:ea typeface="Times New Roman"/>
                <a:cs typeface="Traditional Arabic"/>
              </a:rPr>
              <a:t>تحديد نوع البيانات ومصادر الحصول عليها</a:t>
            </a:r>
            <a:endParaRPr lang="fr-FR" sz="1100" b="1" dirty="0">
              <a:effectLst/>
              <a:latin typeface="Times New Roman"/>
              <a:ea typeface="Times New Roman"/>
              <a:cs typeface="Traditional Arabic"/>
            </a:endParaRPr>
          </a:p>
        </p:txBody>
      </p:sp>
      <p:cxnSp>
        <p:nvCxnSpPr>
          <p:cNvPr id="61" name="Connecteur droit 60"/>
          <p:cNvCxnSpPr>
            <a:cxnSpLocks noChangeShapeType="1"/>
          </p:cNvCxnSpPr>
          <p:nvPr/>
        </p:nvCxnSpPr>
        <p:spPr bwMode="auto">
          <a:xfrm>
            <a:off x="4457700" y="189602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6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971800" y="2124620"/>
            <a:ext cx="2857500" cy="342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DZ" b="1" dirty="0">
                <a:effectLst/>
                <a:latin typeface="Times New Roman"/>
                <a:ea typeface="Times New Roman"/>
                <a:cs typeface="Traditional Arabic"/>
              </a:rPr>
              <a:t>تحديد مجتمع الدراسة</a:t>
            </a:r>
            <a:endParaRPr lang="fr-FR" sz="1100" b="1" dirty="0">
              <a:effectLst/>
              <a:latin typeface="Times New Roman"/>
              <a:ea typeface="Times New Roman"/>
              <a:cs typeface="Traditional Arabic"/>
            </a:endParaRPr>
          </a:p>
        </p:txBody>
      </p:sp>
      <p:cxnSp>
        <p:nvCxnSpPr>
          <p:cNvPr id="63" name="Connecteur droit 62"/>
          <p:cNvCxnSpPr>
            <a:cxnSpLocks noChangeShapeType="1"/>
          </p:cNvCxnSpPr>
          <p:nvPr/>
        </p:nvCxnSpPr>
        <p:spPr bwMode="auto">
          <a:xfrm>
            <a:off x="4457700" y="2452915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Rectangle 6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971800" y="2795815"/>
            <a:ext cx="2857500" cy="342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DZ" b="1" dirty="0">
                <a:effectLst/>
                <a:latin typeface="Times New Roman"/>
                <a:ea typeface="Times New Roman"/>
                <a:cs typeface="Traditional Arabic"/>
              </a:rPr>
              <a:t>تحديد حجم العينة ونوع العينة</a:t>
            </a:r>
            <a:endParaRPr lang="fr-FR" sz="1100" b="1" dirty="0">
              <a:effectLst/>
              <a:latin typeface="Times New Roman"/>
              <a:ea typeface="Times New Roman"/>
              <a:cs typeface="Traditional Arabic"/>
            </a:endParaRPr>
          </a:p>
        </p:txBody>
      </p:sp>
      <p:sp>
        <p:nvSpPr>
          <p:cNvPr id="65" name="Rectangle 6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71800" y="4103915"/>
            <a:ext cx="2857500" cy="3429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DZ" b="1" dirty="0">
                <a:effectLst/>
                <a:latin typeface="Times New Roman"/>
                <a:ea typeface="Times New Roman"/>
                <a:cs typeface="Traditional Arabic"/>
              </a:rPr>
              <a:t>تحديد أسلوب جمع البيانات</a:t>
            </a:r>
            <a:endParaRPr lang="fr-FR" sz="1100" b="1" dirty="0">
              <a:effectLst/>
              <a:latin typeface="Times New Roman"/>
              <a:ea typeface="Times New Roman"/>
              <a:cs typeface="Traditional Arabic"/>
            </a:endParaRPr>
          </a:p>
        </p:txBody>
      </p:sp>
      <p:cxnSp>
        <p:nvCxnSpPr>
          <p:cNvPr id="66" name="Connecteur droit 65"/>
          <p:cNvCxnSpPr>
            <a:cxnSpLocks noChangeShapeType="1"/>
          </p:cNvCxnSpPr>
          <p:nvPr/>
        </p:nvCxnSpPr>
        <p:spPr bwMode="auto">
          <a:xfrm>
            <a:off x="4457700" y="3138080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Connecteur droit 66"/>
          <p:cNvCxnSpPr>
            <a:cxnSpLocks noChangeShapeType="1"/>
          </p:cNvCxnSpPr>
          <p:nvPr/>
        </p:nvCxnSpPr>
        <p:spPr bwMode="auto">
          <a:xfrm>
            <a:off x="4457700" y="105337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Connecteur droit 67"/>
          <p:cNvCxnSpPr>
            <a:cxnSpLocks noChangeShapeType="1"/>
          </p:cNvCxnSpPr>
          <p:nvPr/>
        </p:nvCxnSpPr>
        <p:spPr bwMode="auto">
          <a:xfrm flipH="1">
            <a:off x="2514600" y="1281975"/>
            <a:ext cx="3771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Connecteur droit 68"/>
          <p:cNvCxnSpPr>
            <a:cxnSpLocks noChangeShapeType="1"/>
          </p:cNvCxnSpPr>
          <p:nvPr/>
        </p:nvCxnSpPr>
        <p:spPr bwMode="auto">
          <a:xfrm>
            <a:off x="2514600" y="1281975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Connecteur droit 69"/>
          <p:cNvCxnSpPr>
            <a:cxnSpLocks noChangeShapeType="1"/>
          </p:cNvCxnSpPr>
          <p:nvPr/>
        </p:nvCxnSpPr>
        <p:spPr bwMode="auto">
          <a:xfrm>
            <a:off x="6286500" y="1281975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Connecteur droit 70"/>
          <p:cNvCxnSpPr>
            <a:cxnSpLocks noChangeShapeType="1"/>
          </p:cNvCxnSpPr>
          <p:nvPr/>
        </p:nvCxnSpPr>
        <p:spPr bwMode="auto">
          <a:xfrm flipH="1">
            <a:off x="2514600" y="1896020"/>
            <a:ext cx="3771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Connecteur droit 71"/>
          <p:cNvCxnSpPr>
            <a:cxnSpLocks noChangeShapeType="1"/>
          </p:cNvCxnSpPr>
          <p:nvPr/>
        </p:nvCxnSpPr>
        <p:spPr bwMode="auto">
          <a:xfrm>
            <a:off x="2514600" y="18661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Connecteur droit 72"/>
          <p:cNvCxnSpPr>
            <a:cxnSpLocks noChangeShapeType="1"/>
          </p:cNvCxnSpPr>
          <p:nvPr/>
        </p:nvCxnSpPr>
        <p:spPr bwMode="auto">
          <a:xfrm>
            <a:off x="2514600" y="162551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Connecteur droit 73"/>
          <p:cNvCxnSpPr>
            <a:cxnSpLocks noChangeShapeType="1"/>
          </p:cNvCxnSpPr>
          <p:nvPr/>
        </p:nvCxnSpPr>
        <p:spPr bwMode="auto">
          <a:xfrm>
            <a:off x="6286500" y="162551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Connecteur droit 74"/>
          <p:cNvCxnSpPr>
            <a:cxnSpLocks noChangeShapeType="1"/>
          </p:cNvCxnSpPr>
          <p:nvPr/>
        </p:nvCxnSpPr>
        <p:spPr bwMode="auto">
          <a:xfrm flipH="1">
            <a:off x="2400300" y="3466375"/>
            <a:ext cx="3886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Connecteur droit 75"/>
          <p:cNvCxnSpPr>
            <a:cxnSpLocks noChangeShapeType="1"/>
          </p:cNvCxnSpPr>
          <p:nvPr/>
        </p:nvCxnSpPr>
        <p:spPr bwMode="auto">
          <a:xfrm>
            <a:off x="2400300" y="3466375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Connecteur droit 76"/>
          <p:cNvCxnSpPr>
            <a:cxnSpLocks noChangeShapeType="1"/>
          </p:cNvCxnSpPr>
          <p:nvPr/>
        </p:nvCxnSpPr>
        <p:spPr bwMode="auto">
          <a:xfrm>
            <a:off x="6286500" y="3466375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Connecteur droit 77"/>
          <p:cNvCxnSpPr>
            <a:cxnSpLocks noChangeShapeType="1"/>
          </p:cNvCxnSpPr>
          <p:nvPr/>
        </p:nvCxnSpPr>
        <p:spPr bwMode="auto">
          <a:xfrm>
            <a:off x="2400300" y="3845470"/>
            <a:ext cx="3886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Connecteur droit 78"/>
          <p:cNvCxnSpPr>
            <a:cxnSpLocks noChangeShapeType="1"/>
          </p:cNvCxnSpPr>
          <p:nvPr/>
        </p:nvCxnSpPr>
        <p:spPr bwMode="auto">
          <a:xfrm>
            <a:off x="2400300" y="3809275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Connecteur droit 79"/>
          <p:cNvCxnSpPr>
            <a:cxnSpLocks noChangeShapeType="1"/>
          </p:cNvCxnSpPr>
          <p:nvPr/>
        </p:nvCxnSpPr>
        <p:spPr bwMode="auto">
          <a:xfrm>
            <a:off x="6286500" y="3809275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Connecteur droit 80"/>
          <p:cNvCxnSpPr>
            <a:cxnSpLocks noChangeShapeType="1"/>
          </p:cNvCxnSpPr>
          <p:nvPr/>
        </p:nvCxnSpPr>
        <p:spPr bwMode="auto">
          <a:xfrm>
            <a:off x="4457700" y="384547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Connecteur droit 81"/>
          <p:cNvCxnSpPr>
            <a:cxnSpLocks noChangeShapeType="1"/>
          </p:cNvCxnSpPr>
          <p:nvPr/>
        </p:nvCxnSpPr>
        <p:spPr bwMode="auto">
          <a:xfrm>
            <a:off x="4457700" y="4416970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Connecteur droit 82"/>
          <p:cNvCxnSpPr>
            <a:cxnSpLocks noChangeShapeType="1"/>
          </p:cNvCxnSpPr>
          <p:nvPr/>
        </p:nvCxnSpPr>
        <p:spPr bwMode="auto">
          <a:xfrm flipH="1">
            <a:off x="2286000" y="4646205"/>
            <a:ext cx="400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Connecteur droit 83"/>
          <p:cNvCxnSpPr>
            <a:cxnSpLocks noChangeShapeType="1"/>
          </p:cNvCxnSpPr>
          <p:nvPr/>
        </p:nvCxnSpPr>
        <p:spPr bwMode="auto">
          <a:xfrm>
            <a:off x="6286500" y="4646205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Connecteur droit 84"/>
          <p:cNvCxnSpPr>
            <a:cxnSpLocks noChangeShapeType="1"/>
          </p:cNvCxnSpPr>
          <p:nvPr/>
        </p:nvCxnSpPr>
        <p:spPr bwMode="auto">
          <a:xfrm>
            <a:off x="2286000" y="4646205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2971800" y="5253900"/>
            <a:ext cx="2971800" cy="3429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DZ" b="1" dirty="0">
                <a:effectLst/>
                <a:latin typeface="Times New Roman"/>
                <a:ea typeface="Times New Roman"/>
                <a:cs typeface="Traditional Arabic"/>
              </a:rPr>
              <a:t>تصميم قوائم الاسئلة</a:t>
            </a:r>
            <a:endParaRPr lang="fr-FR" sz="1100" b="1" dirty="0">
              <a:effectLst/>
              <a:latin typeface="Times New Roman"/>
              <a:ea typeface="Times New Roman"/>
              <a:cs typeface="Traditional Arabic"/>
            </a:endParaRPr>
          </a:p>
        </p:txBody>
      </p:sp>
      <p:cxnSp>
        <p:nvCxnSpPr>
          <p:cNvPr id="87" name="Connecteur droit 86"/>
          <p:cNvCxnSpPr>
            <a:cxnSpLocks noChangeShapeType="1"/>
          </p:cNvCxnSpPr>
          <p:nvPr/>
        </p:nvCxnSpPr>
        <p:spPr bwMode="auto">
          <a:xfrm>
            <a:off x="2286000" y="5217070"/>
            <a:ext cx="400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Connecteur droit 87"/>
          <p:cNvCxnSpPr>
            <a:cxnSpLocks noChangeShapeType="1"/>
          </p:cNvCxnSpPr>
          <p:nvPr/>
        </p:nvCxnSpPr>
        <p:spPr bwMode="auto">
          <a:xfrm>
            <a:off x="2286000" y="510277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Connecteur droit 88"/>
          <p:cNvCxnSpPr>
            <a:cxnSpLocks noChangeShapeType="1"/>
          </p:cNvCxnSpPr>
          <p:nvPr/>
        </p:nvCxnSpPr>
        <p:spPr bwMode="auto">
          <a:xfrm>
            <a:off x="4457700" y="498847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Connecteur droit 89"/>
          <p:cNvCxnSpPr>
            <a:cxnSpLocks noChangeShapeType="1"/>
          </p:cNvCxnSpPr>
          <p:nvPr/>
        </p:nvCxnSpPr>
        <p:spPr bwMode="auto">
          <a:xfrm>
            <a:off x="6286500" y="510277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2971800" y="5824765"/>
            <a:ext cx="2971800" cy="3429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DZ" b="1" dirty="0">
                <a:effectLst/>
                <a:latin typeface="Times New Roman"/>
                <a:ea typeface="Times New Roman"/>
                <a:cs typeface="Traditional Arabic"/>
              </a:rPr>
              <a:t>القيام بالبحث الميداني</a:t>
            </a:r>
            <a:endParaRPr lang="fr-FR" sz="1100" b="1" dirty="0">
              <a:effectLst/>
              <a:latin typeface="Times New Roman"/>
              <a:ea typeface="Times New Roman"/>
              <a:cs typeface="Traditional Arabic"/>
            </a:endParaRPr>
          </a:p>
        </p:txBody>
      </p:sp>
      <p:cxnSp>
        <p:nvCxnSpPr>
          <p:cNvPr id="94" name="Connecteur droit 93"/>
          <p:cNvCxnSpPr>
            <a:cxnSpLocks noChangeShapeType="1"/>
          </p:cNvCxnSpPr>
          <p:nvPr/>
        </p:nvCxnSpPr>
        <p:spPr bwMode="auto">
          <a:xfrm>
            <a:off x="4457700" y="560378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Connecteur droit 94"/>
          <p:cNvCxnSpPr>
            <a:cxnSpLocks noChangeShapeType="1"/>
          </p:cNvCxnSpPr>
          <p:nvPr/>
        </p:nvCxnSpPr>
        <p:spPr bwMode="auto">
          <a:xfrm>
            <a:off x="4457700" y="6085363"/>
            <a:ext cx="0" cy="29596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Zone de texte 35"/>
          <p:cNvSpPr txBox="1">
            <a:spLocks noChangeArrowheads="1"/>
          </p:cNvSpPr>
          <p:nvPr/>
        </p:nvSpPr>
        <p:spPr bwMode="auto">
          <a:xfrm>
            <a:off x="2223135" y="1392153"/>
            <a:ext cx="43434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 rtl="1">
              <a:spcAft>
                <a:spcPts val="0"/>
              </a:spcAft>
            </a:pPr>
            <a:r>
              <a:rPr lang="fr-FR" sz="1600" b="1" dirty="0">
                <a:effectLst/>
                <a:latin typeface="Traditional Arabic"/>
                <a:ea typeface="Times New Roman"/>
                <a:cs typeface="Traditional Arabic"/>
              </a:rPr>
              <a:t> </a:t>
            </a:r>
            <a:r>
              <a:rPr lang="fr-FR" sz="1400" b="1" dirty="0">
                <a:effectLst/>
                <a:latin typeface="Traditional Arabic"/>
                <a:ea typeface="Times New Roman"/>
                <a:cs typeface="Traditional Arabic"/>
              </a:rPr>
              <a:t> </a:t>
            </a:r>
            <a:r>
              <a:rPr lang="ar-DZ" sz="1400" b="1" dirty="0">
                <a:effectLst/>
                <a:latin typeface="Traditional Arabic"/>
                <a:ea typeface="Times New Roman"/>
                <a:cs typeface="Traditional Arabic"/>
              </a:rPr>
              <a:t>أولية                                                                                 ثانوية</a:t>
            </a:r>
            <a:endParaRPr lang="fr-FR" sz="1000" b="1" dirty="0">
              <a:effectLst/>
              <a:latin typeface="Times New Roman"/>
              <a:ea typeface="Times New Roman"/>
              <a:cs typeface="Traditional Arabic"/>
            </a:endParaRPr>
          </a:p>
        </p:txBody>
      </p:sp>
      <p:sp>
        <p:nvSpPr>
          <p:cNvPr id="98" name="Zone de texte 25"/>
          <p:cNvSpPr txBox="1">
            <a:spLocks noChangeArrowheads="1"/>
          </p:cNvSpPr>
          <p:nvPr/>
        </p:nvSpPr>
        <p:spPr bwMode="auto">
          <a:xfrm>
            <a:off x="1857375" y="3516863"/>
            <a:ext cx="472821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 rtl="1">
              <a:spcAft>
                <a:spcPts val="0"/>
              </a:spcAft>
            </a:pPr>
            <a:r>
              <a:rPr lang="ar-DZ" sz="1400" b="1">
                <a:effectLst/>
                <a:latin typeface="Times New Roman"/>
                <a:ea typeface="Times New Roman"/>
                <a:cs typeface="Traditional Arabic"/>
              </a:rPr>
              <a:t>عينة احتمالية                                                                       عينة غير احتمالية</a:t>
            </a:r>
            <a:endParaRPr lang="fr-FR" sz="1000" b="1">
              <a:effectLst/>
              <a:latin typeface="Times New Roman"/>
              <a:ea typeface="Times New Roman"/>
              <a:cs typeface="Traditional Arabic"/>
            </a:endParaRPr>
          </a:p>
        </p:txBody>
      </p:sp>
      <p:sp>
        <p:nvSpPr>
          <p:cNvPr id="99" name="Zone de texte 15"/>
          <p:cNvSpPr txBox="1">
            <a:spLocks noChangeArrowheads="1"/>
          </p:cNvSpPr>
          <p:nvPr/>
        </p:nvSpPr>
        <p:spPr bwMode="auto">
          <a:xfrm>
            <a:off x="1800225" y="4774163"/>
            <a:ext cx="488061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 rtl="1">
              <a:spcAft>
                <a:spcPts val="0"/>
              </a:spcAft>
            </a:pPr>
            <a:r>
              <a:rPr lang="ar-DZ" sz="1400" b="1">
                <a:effectLst/>
                <a:latin typeface="Times New Roman"/>
                <a:ea typeface="Times New Roman"/>
                <a:cs typeface="Traditional Arabic"/>
              </a:rPr>
              <a:t>الملاحظة                                 استقصاء                                          التجربة</a:t>
            </a:r>
            <a:endParaRPr lang="fr-FR" sz="1000" b="1">
              <a:effectLst/>
              <a:latin typeface="Times New Roman"/>
              <a:ea typeface="Times New Roman"/>
              <a:cs typeface="Traditional Arabic"/>
            </a:endParaRPr>
          </a:p>
        </p:txBody>
      </p:sp>
      <p:sp>
        <p:nvSpPr>
          <p:cNvPr id="100" name="Rectangle 107"/>
          <p:cNvSpPr>
            <a:spLocks noChangeArrowheads="1"/>
          </p:cNvSpPr>
          <p:nvPr/>
        </p:nvSpPr>
        <p:spPr bwMode="auto">
          <a:xfrm>
            <a:off x="0" y="-6800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08"/>
          <p:cNvSpPr>
            <a:spLocks noChangeArrowheads="1"/>
          </p:cNvSpPr>
          <p:nvPr/>
        </p:nvSpPr>
        <p:spPr bwMode="auto">
          <a:xfrm>
            <a:off x="0" y="-743863"/>
            <a:ext cx="2407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cs typeface="Traditional Arabic" pitchFamily="18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cs typeface="Traditional Arabic" pitchFamily="18" charset="-78"/>
              </a:rPr>
              <a:t> </a:t>
            </a:r>
            <a:endParaRPr kumimoji="0" lang="fr-FR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110"/>
          <p:cNvSpPr>
            <a:spLocks noChangeArrowheads="1"/>
          </p:cNvSpPr>
          <p:nvPr/>
        </p:nvSpPr>
        <p:spPr bwMode="auto">
          <a:xfrm>
            <a:off x="0" y="-422929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111"/>
          <p:cNvSpPr>
            <a:spLocks noChangeArrowheads="1"/>
          </p:cNvSpPr>
          <p:nvPr/>
        </p:nvSpPr>
        <p:spPr bwMode="auto">
          <a:xfrm>
            <a:off x="0" y="-13277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12"/>
          <p:cNvSpPr>
            <a:spLocks noChangeArrowheads="1"/>
          </p:cNvSpPr>
          <p:nvPr/>
        </p:nvSpPr>
        <p:spPr bwMode="auto">
          <a:xfrm>
            <a:off x="0" y="-255885"/>
            <a:ext cx="68159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cs typeface="Traditional Arabic" pitchFamily="18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cs typeface="Traditional Arabic" pitchFamily="18" charset="-78"/>
              </a:rPr>
              <a:t>          </a:t>
            </a:r>
            <a:endParaRPr kumimoji="0" lang="fr-FR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13"/>
          <p:cNvSpPr>
            <a:spLocks noChangeArrowheads="1"/>
          </p:cNvSpPr>
          <p:nvPr/>
        </p:nvSpPr>
        <p:spPr bwMode="auto">
          <a:xfrm>
            <a:off x="0" y="-286663"/>
            <a:ext cx="2968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cs typeface="Traditional Arabic" pitchFamily="18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cs typeface="Traditional Arabic" pitchFamily="18" charset="-78"/>
              </a:rPr>
              <a:t>  </a:t>
            </a:r>
            <a:endParaRPr kumimoji="0" lang="fr-FR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16"/>
          <p:cNvSpPr>
            <a:spLocks noChangeArrowheads="1"/>
          </p:cNvSpPr>
          <p:nvPr/>
        </p:nvSpPr>
        <p:spPr bwMode="auto">
          <a:xfrm>
            <a:off x="0" y="34271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117"/>
          <p:cNvSpPr>
            <a:spLocks noChangeArrowheads="1"/>
          </p:cNvSpPr>
          <p:nvPr/>
        </p:nvSpPr>
        <p:spPr bwMode="auto">
          <a:xfrm>
            <a:off x="0" y="-243408"/>
            <a:ext cx="55656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raditional Arabic" pitchFamily="18" charset="-78"/>
              </a:rPr>
              <a:t>   </a:t>
            </a:r>
            <a:r>
              <a:rPr kumimoji="0" lang="ar-DZ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raditional Arabic" pitchFamily="18" charset="-78"/>
              </a:rPr>
              <a:t>    </a:t>
            </a:r>
            <a:endParaRPr kumimoji="0" lang="fr-FR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120"/>
          <p:cNvSpPr>
            <a:spLocks noChangeArrowheads="1"/>
          </p:cNvSpPr>
          <p:nvPr/>
        </p:nvSpPr>
        <p:spPr bwMode="auto">
          <a:xfrm>
            <a:off x="0" y="-91752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126"/>
          <p:cNvSpPr>
            <a:spLocks noChangeArrowheads="1"/>
          </p:cNvSpPr>
          <p:nvPr/>
        </p:nvSpPr>
        <p:spPr bwMode="auto">
          <a:xfrm>
            <a:off x="0" y="56550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 rot="18672375">
            <a:off x="-387923" y="1200171"/>
            <a:ext cx="3511725" cy="4843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خطوات بحوث التسويق</a:t>
            </a:r>
            <a:endParaRPr lang="fr-FR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2971800" y="6408762"/>
            <a:ext cx="2971800" cy="342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DZ" b="1" dirty="0">
                <a:effectLst/>
                <a:latin typeface="Times New Roman"/>
                <a:ea typeface="Times New Roman"/>
                <a:cs typeface="Traditional Arabic"/>
              </a:rPr>
              <a:t>جدولة وتحليل البيانات</a:t>
            </a:r>
            <a:endParaRPr lang="fr-FR" sz="1100" dirty="0">
              <a:effectLst/>
              <a:latin typeface="Times New Roman"/>
              <a:ea typeface="Times New Roman"/>
              <a:cs typeface="Traditional Arabic"/>
            </a:endParaRP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6286500" y="6346734"/>
            <a:ext cx="2677988" cy="5112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DZ" b="1" dirty="0">
                <a:effectLst/>
                <a:latin typeface="Times New Roman"/>
                <a:ea typeface="Times New Roman"/>
                <a:cs typeface="Traditional Arabic"/>
              </a:rPr>
              <a:t>استخلاص النتائج وكتابة التقرير النهائي</a:t>
            </a:r>
            <a:endParaRPr lang="fr-FR" b="1" dirty="0">
              <a:effectLst/>
              <a:latin typeface="Times New Roman"/>
              <a:ea typeface="Times New Roman"/>
              <a:cs typeface="Traditional Arabic"/>
            </a:endParaRPr>
          </a:p>
        </p:txBody>
      </p:sp>
      <p:cxnSp>
        <p:nvCxnSpPr>
          <p:cNvPr id="114" name="Connecteur droit 113"/>
          <p:cNvCxnSpPr>
            <a:cxnSpLocks noChangeShapeType="1"/>
            <a:stCxn id="112" idx="3"/>
          </p:cNvCxnSpPr>
          <p:nvPr/>
        </p:nvCxnSpPr>
        <p:spPr bwMode="auto">
          <a:xfrm>
            <a:off x="5943600" y="6580212"/>
            <a:ext cx="323193" cy="772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588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9D7-1A1D-4088-9D8B-7BCA61723C00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59482" y="188640"/>
            <a:ext cx="2857500" cy="6480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DZ" sz="2800" b="1" dirty="0" smtClean="0">
                <a:effectLst/>
                <a:latin typeface="Times New Roman"/>
                <a:ea typeface="Times New Roman"/>
                <a:cs typeface="Traditional Arabic"/>
              </a:rPr>
              <a:t>مجتمع </a:t>
            </a:r>
            <a:r>
              <a:rPr lang="ar-DZ" sz="2800" b="1" dirty="0">
                <a:effectLst/>
                <a:latin typeface="Times New Roman"/>
                <a:ea typeface="Times New Roman"/>
                <a:cs typeface="Traditional Arabic"/>
              </a:rPr>
              <a:t>الدراسة</a:t>
            </a:r>
            <a:endParaRPr lang="fr-FR" sz="1600" b="1" dirty="0">
              <a:effectLst/>
              <a:latin typeface="Times New Roman"/>
              <a:ea typeface="Times New Roman"/>
              <a:cs typeface="Traditional Arabic"/>
            </a:endParaRPr>
          </a:p>
        </p:txBody>
      </p:sp>
      <p:sp>
        <p:nvSpPr>
          <p:cNvPr id="9" name="Organigramme : Processus 8"/>
          <p:cNvSpPr/>
          <p:nvPr/>
        </p:nvSpPr>
        <p:spPr>
          <a:xfrm>
            <a:off x="107504" y="1196752"/>
            <a:ext cx="9036496" cy="630397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4000" dirty="0" smtClean="0">
                <a:solidFill>
                  <a:schemeClr val="tx1"/>
                </a:solidFill>
                <a:cs typeface="Traditional Arabic" pitchFamily="2" charset="-78"/>
              </a:rPr>
              <a:t>مجموعة العناصر التي تنطبق عليها أحد متغيرات الدراسة</a:t>
            </a:r>
            <a:endParaRPr lang="fr-FR" sz="4000" dirty="0">
              <a:solidFill>
                <a:schemeClr val="tx1"/>
              </a:solidFill>
              <a:cs typeface="Traditional Arabic" pitchFamily="2" charset="-78"/>
            </a:endParaRPr>
          </a:p>
        </p:txBody>
      </p:sp>
      <p:sp>
        <p:nvSpPr>
          <p:cNvPr id="10" name="Organigramme : Processus 9"/>
          <p:cNvSpPr/>
          <p:nvPr/>
        </p:nvSpPr>
        <p:spPr>
          <a:xfrm>
            <a:off x="3131840" y="2087697"/>
            <a:ext cx="3024336" cy="630397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4000" b="1" dirty="0" smtClean="0">
                <a:solidFill>
                  <a:schemeClr val="tx1"/>
                </a:solidFill>
                <a:latin typeface="Arabic Typesetting" pitchFamily="66" charset="-78"/>
                <a:cs typeface="Traditional Arabic" pitchFamily="2" charset="-78"/>
              </a:rPr>
              <a:t>الحصر الشامل</a:t>
            </a:r>
            <a:endParaRPr lang="fr-FR" sz="4000" dirty="0">
              <a:solidFill>
                <a:schemeClr val="tx1"/>
              </a:solidFill>
              <a:cs typeface="Traditional Arabic" pitchFamily="2" charset="-78"/>
            </a:endParaRPr>
          </a:p>
        </p:txBody>
      </p:sp>
      <p:sp>
        <p:nvSpPr>
          <p:cNvPr id="13" name="Organigramme : Processus 12"/>
          <p:cNvSpPr/>
          <p:nvPr/>
        </p:nvSpPr>
        <p:spPr>
          <a:xfrm>
            <a:off x="3138017" y="2924944"/>
            <a:ext cx="3018159" cy="630397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4000" b="1" dirty="0" smtClean="0">
                <a:solidFill>
                  <a:schemeClr val="tx1"/>
                </a:solidFill>
                <a:latin typeface="Arabic Typesetting" pitchFamily="66" charset="-78"/>
                <a:cs typeface="Traditional Arabic" pitchFamily="2" charset="-78"/>
              </a:rPr>
              <a:t>العينات</a:t>
            </a:r>
            <a:endParaRPr lang="fr-FR" sz="4000" dirty="0">
              <a:solidFill>
                <a:schemeClr val="tx1"/>
              </a:solidFill>
              <a:cs typeface="Traditional Arabic" pitchFamily="2" charset="-78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3563888" y="4149080"/>
            <a:ext cx="3960440" cy="21385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6600" b="1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ملاحظة</a:t>
            </a:r>
            <a:endParaRPr lang="fr-FR" sz="6600" b="1" dirty="0">
              <a:solidFill>
                <a:srgbClr val="FFFF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324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9D7-1A1D-4088-9D8B-7BCA61723C00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2627784" y="332656"/>
            <a:ext cx="3384376" cy="648072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600" b="1" dirty="0" smtClean="0">
                <a:solidFill>
                  <a:srgbClr val="FF0000"/>
                </a:solidFill>
                <a:latin typeface="Arabic Typesetting" pitchFamily="66" charset="-78"/>
                <a:cs typeface="Traditional Arabic" pitchFamily="2" charset="-78"/>
              </a:rPr>
              <a:t>العينة</a:t>
            </a:r>
            <a:endParaRPr lang="fr-FR" sz="3600" b="1" dirty="0">
              <a:solidFill>
                <a:srgbClr val="FF0000"/>
              </a:solidFill>
              <a:latin typeface="Arabic Typesetting" pitchFamily="66" charset="-78"/>
              <a:cs typeface="Traditional Arabic" pitchFamily="2" charset="-78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292080" y="810250"/>
            <a:ext cx="1440160" cy="674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Ellipse 5">
            <a:hlinkClick r:id="" action="ppaction://noaction"/>
          </p:cNvPr>
          <p:cNvSpPr/>
          <p:nvPr/>
        </p:nvSpPr>
        <p:spPr>
          <a:xfrm>
            <a:off x="6588224" y="1499351"/>
            <a:ext cx="2088232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000" b="1" dirty="0" smtClean="0">
                <a:latin typeface="Arabic Typesetting" pitchFamily="66" charset="-78"/>
                <a:cs typeface="Traditional Arabic" pitchFamily="2" charset="-78"/>
              </a:rPr>
              <a:t>النوع</a:t>
            </a:r>
            <a:endParaRPr lang="fr-FR" sz="2000" b="1" dirty="0">
              <a:latin typeface="Arabic Typesetting" pitchFamily="66" charset="-78"/>
              <a:cs typeface="Traditional Arabic" pitchFamily="2" charset="-78"/>
            </a:endParaRPr>
          </a:p>
        </p:txBody>
      </p:sp>
      <p:sp>
        <p:nvSpPr>
          <p:cNvPr id="7" name="Organigramme : Processus 6"/>
          <p:cNvSpPr/>
          <p:nvPr/>
        </p:nvSpPr>
        <p:spPr>
          <a:xfrm>
            <a:off x="6759918" y="2313492"/>
            <a:ext cx="2060554" cy="630397"/>
          </a:xfrm>
          <a:prstGeom prst="flowChartProcess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000" b="1" dirty="0" smtClean="0">
                <a:solidFill>
                  <a:schemeClr val="tx1"/>
                </a:solidFill>
                <a:latin typeface="Arabic Typesetting" pitchFamily="66" charset="-78"/>
                <a:cs typeface="Traditional Arabic" pitchFamily="2" charset="-78"/>
              </a:rPr>
              <a:t>احتمالية</a:t>
            </a:r>
            <a:endParaRPr lang="fr-FR" sz="4000" dirty="0">
              <a:solidFill>
                <a:schemeClr val="tx1"/>
              </a:solidFill>
              <a:cs typeface="Traditional Arabic" pitchFamily="2" charset="-78"/>
            </a:endParaRPr>
          </a:p>
        </p:txBody>
      </p:sp>
      <p:sp>
        <p:nvSpPr>
          <p:cNvPr id="8" name="Organigramme : Processus 7"/>
          <p:cNvSpPr/>
          <p:nvPr/>
        </p:nvSpPr>
        <p:spPr>
          <a:xfrm>
            <a:off x="6782427" y="3284983"/>
            <a:ext cx="2060554" cy="630397"/>
          </a:xfrm>
          <a:prstGeom prst="flowChartProcess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000" b="1" dirty="0" smtClean="0">
                <a:solidFill>
                  <a:schemeClr val="tx1"/>
                </a:solidFill>
                <a:latin typeface="Arabic Typesetting" pitchFamily="66" charset="-78"/>
                <a:cs typeface="Traditional Arabic" pitchFamily="2" charset="-78"/>
              </a:rPr>
              <a:t>غير احتمالية</a:t>
            </a:r>
            <a:endParaRPr lang="fr-FR" sz="4000" dirty="0">
              <a:solidFill>
                <a:schemeClr val="tx1"/>
              </a:solidFill>
              <a:cs typeface="Traditional Arabic" pitchFamily="2" charset="-78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1581301" y="903495"/>
            <a:ext cx="1359726" cy="595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251520" y="1525813"/>
            <a:ext cx="252028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000" b="1" dirty="0" smtClean="0">
                <a:latin typeface="Arabic Typesetting" pitchFamily="66" charset="-78"/>
                <a:cs typeface="Traditional Arabic" pitchFamily="2" charset="-78"/>
              </a:rPr>
              <a:t>الحجم</a:t>
            </a:r>
            <a:endParaRPr lang="fr-FR" sz="2000" b="1" dirty="0">
              <a:latin typeface="Arabic Typesetting" pitchFamily="66" charset="-78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616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7784C9D7-1A1D-4088-9D8B-7BCA61723C00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Organigramme : Processus 2"/>
          <p:cNvSpPr/>
          <p:nvPr/>
        </p:nvSpPr>
        <p:spPr>
          <a:xfrm>
            <a:off x="7083446" y="908720"/>
            <a:ext cx="2060554" cy="936103"/>
          </a:xfrm>
          <a:prstGeom prst="flowChartProcess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000" b="1" dirty="0" smtClean="0">
                <a:solidFill>
                  <a:schemeClr val="tx1"/>
                </a:solidFill>
                <a:latin typeface="Arabic Typesetting" pitchFamily="66" charset="-78"/>
                <a:cs typeface="Traditional Arabic" pitchFamily="2" charset="-78"/>
              </a:rPr>
              <a:t>عشوائية</a:t>
            </a:r>
            <a:endParaRPr lang="fr-FR" sz="4000" dirty="0">
              <a:solidFill>
                <a:schemeClr val="tx1"/>
              </a:solidFill>
              <a:cs typeface="Traditional Arabic" pitchFamily="2" charset="-78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4993704" y="908720"/>
            <a:ext cx="1584176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sz="3600" b="1" dirty="0" smtClean="0">
                <a:solidFill>
                  <a:schemeClr val="tx2"/>
                </a:solidFill>
                <a:latin typeface="Traditional Arabic" pitchFamily="18" charset="-78"/>
                <a:cs typeface="Traditional Arabic" pitchFamily="18" charset="-78"/>
              </a:rPr>
              <a:t>بسيطة</a:t>
            </a:r>
            <a:endParaRPr lang="fr-FR" sz="3600" b="1" dirty="0">
              <a:solidFill>
                <a:schemeClr val="tx2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5512" y="908720"/>
            <a:ext cx="1584176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منتظمة</a:t>
            </a:r>
            <a:endParaRPr lang="fr-FR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9328" y="908720"/>
            <a:ext cx="1562472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طبقية</a:t>
            </a:r>
            <a:endParaRPr lang="fr-FR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672" y="2420888"/>
            <a:ext cx="6840760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 rtl="1">
              <a:defRPr/>
            </a:pPr>
            <a:r>
              <a:rPr lang="ar-DZ" sz="2700" b="1" dirty="0" smtClean="0">
                <a:latin typeface="Traditional Arabic" pitchFamily="18" charset="-78"/>
                <a:cs typeface="Traditional Arabic" pitchFamily="18" charset="-78"/>
              </a:rPr>
              <a:t>يتم اختيارها بطريقة يكون فيها لكل مفردة فرصة متساوية للظهور.</a:t>
            </a:r>
            <a:endParaRPr lang="en-US" sz="27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672" y="3501008"/>
            <a:ext cx="684076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يعتمد هذا النوع من السحب تساوي المسافة بين الوحدات.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3672" y="4581128"/>
            <a:ext cx="6804248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يتم تقسيم مجتمع الدراسة </a:t>
            </a:r>
            <a:r>
              <a:rPr lang="ar-DZ" sz="2800" b="1" dirty="0" err="1" smtClean="0">
                <a:latin typeface="Traditional Arabic" pitchFamily="18" charset="-78"/>
                <a:cs typeface="Traditional Arabic" pitchFamily="18" charset="-78"/>
              </a:rPr>
              <a:t>لمحموعات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 متجانسة ثم نقوم بالسحب.</a:t>
            </a:r>
            <a:endParaRPr lang="ar-SA" sz="28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95985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rtl="1"/>
            <a:endParaRPr lang="ar-SA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1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67" y="908720"/>
            <a:ext cx="1562472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جغرافية</a:t>
            </a:r>
            <a:endParaRPr lang="fr-FR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7983" y="5597624"/>
            <a:ext cx="6804248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تقوم على أساس التقسيم الجغرافي، ويمكن القول أنها تجزئة  وتدرج.</a:t>
            </a:r>
          </a:p>
        </p:txBody>
      </p:sp>
    </p:spTree>
    <p:extLst>
      <p:ext uri="{BB962C8B-B14F-4D97-AF65-F5344CB8AC3E}">
        <p14:creationId xmlns:p14="http://schemas.microsoft.com/office/powerpoint/2010/main" val="314111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2.5E-6 0.1125 C -2.5E-6 0.16297 0.06962 0.2257 0.12639 0.2257 L 0.25313 0.2257 " pathEditMode="relative" rAng="0" ptsTypes="FfFF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0.18542 C 0 0.26968 0.12153 0.37292 0.22049 0.37292 L 0.44219 0.37292 " pathEditMode="relative" rAng="0" ptsTypes="FfFF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1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1.66667E-6 0.26436 C 1.66667E-6 0.38334 0.1717 0.53033 0.3118 0.53033 L 0.62448 0.53033 " pathEditMode="relative" rAng="0" ptsTypes="FfFF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5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1.11111E-6 0.34005 C 1.11111E-6 0.49306 0.22083 0.68241 0.40104 0.68241 L 0.8033 0.68241 " pathEditMode="relative" rAng="0" ptsTypes="FfFF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56" y="3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C9D7-1A1D-4088-9D8B-7BCA61723C00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sz="3600" b="1" dirty="0" smtClean="0">
                <a:solidFill>
                  <a:schemeClr val="tx2"/>
                </a:solidFill>
                <a:latin typeface="Traditional Arabic" pitchFamily="18" charset="-78"/>
                <a:cs typeface="Traditional Arabic" pitchFamily="18" charset="-78"/>
              </a:rPr>
              <a:t>بسيطة</a:t>
            </a:r>
            <a:endParaRPr lang="fr-FR" sz="3600" b="1" dirty="0">
              <a:solidFill>
                <a:schemeClr val="tx2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0"/>
            <a:ext cx="6840760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 rtl="1">
              <a:defRPr/>
            </a:pPr>
            <a:r>
              <a:rPr lang="ar-DZ" sz="2700" b="1" dirty="0" smtClean="0">
                <a:latin typeface="Traditional Arabic" pitchFamily="18" charset="-78"/>
                <a:cs typeface="Traditional Arabic" pitchFamily="18" charset="-78"/>
              </a:rPr>
              <a:t>يتم اختيارها بطريقة يكون فيها لكل مفردة فرصة متساوية. </a:t>
            </a:r>
            <a:endParaRPr lang="en-US" sz="27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Ellipse 4">
            <a:hlinkClick r:id="" action="ppaction://noaction"/>
          </p:cNvPr>
          <p:cNvSpPr/>
          <p:nvPr/>
        </p:nvSpPr>
        <p:spPr>
          <a:xfrm>
            <a:off x="6588224" y="1340768"/>
            <a:ext cx="2088232" cy="5906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000" b="1" dirty="0" smtClean="0">
                <a:latin typeface="Arabic Typesetting" pitchFamily="66" charset="-78"/>
                <a:cs typeface="Traditional Arabic" pitchFamily="2" charset="-78"/>
              </a:rPr>
              <a:t>الاختيار بالإحلال</a:t>
            </a:r>
            <a:endParaRPr lang="fr-FR" sz="2000" b="1" dirty="0">
              <a:latin typeface="Arabic Typesetting" pitchFamily="66" charset="-78"/>
              <a:cs typeface="Traditional Arabic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6016" y="2420888"/>
            <a:ext cx="4320480" cy="2016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DZ" sz="2400" dirty="0" smtClean="0">
                <a:latin typeface="Arabic Typesetting" pitchFamily="66" charset="-78"/>
                <a:cs typeface="Arabic Typesetting" pitchFamily="66" charset="-78"/>
              </a:rPr>
              <a:t>مثال:</a:t>
            </a:r>
          </a:p>
          <a:p>
            <a:pPr algn="just" rtl="1"/>
            <a:r>
              <a:rPr lang="ar-DZ" sz="2400" dirty="0" smtClean="0">
                <a:latin typeface="Arabic Typesetting" pitchFamily="66" charset="-78"/>
                <a:cs typeface="Arabic Typesetting" pitchFamily="66" charset="-78"/>
              </a:rPr>
              <a:t>يرغب أحد باحثي التسويق سحب عينة  حجمها شخصين من مجتمع يتكون من 4 أشخاص. </a:t>
            </a: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dirty="0" smtClean="0">
                <a:latin typeface="Arabic Typesetting" pitchFamily="66" charset="-78"/>
                <a:cs typeface="Arabic Typesetting" pitchFamily="66" charset="-78"/>
              </a:rPr>
              <a:t>نرمز لمفردات المجتمع كالتالي: </a:t>
            </a:r>
            <a:r>
              <a:rPr lang="fr-FR" sz="2400" dirty="0" smtClean="0">
                <a:latin typeface="Arabic Typesetting" pitchFamily="66" charset="-78"/>
                <a:cs typeface="Arabic Typesetting" pitchFamily="66" charset="-78"/>
              </a:rPr>
              <a:t>A,B,C,D</a:t>
            </a:r>
            <a:r>
              <a:rPr lang="ar-DZ" sz="2400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algn="just" rtl="1"/>
            <a:r>
              <a:rPr lang="ar-DZ" sz="2400" dirty="0" smtClean="0">
                <a:latin typeface="Arabic Typesetting" pitchFamily="66" charset="-78"/>
                <a:cs typeface="Arabic Typesetting" pitchFamily="66" charset="-78"/>
              </a:rPr>
              <a:t>ما عدد الحالات الممكنة للعينة العشوائية البسيطة بطريقة الإحلال؟</a:t>
            </a:r>
          </a:p>
          <a:p>
            <a:pPr algn="just" rtl="1"/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6016" y="4653136"/>
            <a:ext cx="4320480" cy="1944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DZ" sz="36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القانون:</a:t>
            </a:r>
          </a:p>
          <a:p>
            <a:pPr algn="just" rtl="1"/>
            <a:r>
              <a:rPr lang="ar-DZ" sz="4400" dirty="0" smtClean="0">
                <a:latin typeface="Arabic Typesetting" pitchFamily="66" charset="-78"/>
                <a:cs typeface="Arabic Typesetting" pitchFamily="66" charset="-78"/>
              </a:rPr>
              <a:t>عدد العينات الممكنة هي: </a:t>
            </a:r>
            <a:r>
              <a:rPr lang="fr-FR" sz="4400" dirty="0" smtClean="0">
                <a:latin typeface="Arabic Typesetting" pitchFamily="66" charset="-78"/>
                <a:cs typeface="Arabic Typesetting" pitchFamily="66" charset="-78"/>
              </a:rPr>
              <a:t>N</a:t>
            </a:r>
            <a:r>
              <a:rPr lang="fr-FR" sz="3200" baseline="30000" dirty="0" smtClean="0">
                <a:latin typeface="Arabic Typesetting" pitchFamily="66" charset="-78"/>
                <a:cs typeface="Arabic Typesetting" pitchFamily="66" charset="-78"/>
              </a:rPr>
              <a:t>b</a:t>
            </a:r>
            <a:endParaRPr lang="ar-DZ" sz="3200" baseline="300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r>
              <a:rPr lang="ar-DZ" sz="3200" baseline="30000" dirty="0" smtClean="0">
                <a:latin typeface="Arabic Typesetting" pitchFamily="66" charset="-78"/>
                <a:cs typeface="Arabic Typesetting" pitchFamily="66" charset="-78"/>
              </a:rPr>
              <a:t>حيث: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r-FR" sz="3200" dirty="0" smtClean="0">
                <a:latin typeface="Arabic Typesetting" pitchFamily="66" charset="-78"/>
                <a:cs typeface="Arabic Typesetting" pitchFamily="66" charset="-78"/>
              </a:rPr>
              <a:t>N 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r-FR" sz="3200" dirty="0">
                <a:latin typeface="Arabic Typesetting" pitchFamily="66" charset="-78"/>
                <a:cs typeface="Arabic Typesetting" pitchFamily="66" charset="-78"/>
              </a:rPr>
              <a:t>=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 حجم المجتمع         </a:t>
            </a:r>
            <a:r>
              <a:rPr lang="fr-FR" sz="3200" baseline="30000" dirty="0" smtClean="0">
                <a:latin typeface="Arabic Typesetting" pitchFamily="66" charset="-78"/>
                <a:cs typeface="Arabic Typesetting" pitchFamily="66" charset="-78"/>
              </a:rPr>
              <a:t>b</a:t>
            </a:r>
            <a:r>
              <a:rPr lang="ar-DZ" sz="3200" baseline="30000" dirty="0" smtClean="0">
                <a:latin typeface="Arabic Typesetting" pitchFamily="66" charset="-78"/>
                <a:cs typeface="Arabic Typesetting" pitchFamily="66" charset="-78"/>
              </a:rPr>
              <a:t>=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 حجم العينة</a:t>
            </a:r>
            <a:endParaRPr lang="fr-FR" sz="3200" baseline="30000" dirty="0">
              <a:latin typeface="Arabic Typesetting" pitchFamily="66" charset="-78"/>
              <a:cs typeface="Arabic Typesetting" pitchFamily="66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499992" y="980728"/>
            <a:ext cx="0" cy="5921896"/>
          </a:xfrm>
          <a:prstGeom prst="line">
            <a:avLst/>
          </a:prstGeom>
          <a:ln w="60325" cmpd="tri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395536" y="1314306"/>
            <a:ext cx="2304256" cy="61709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2000" b="1" dirty="0" smtClean="0">
                <a:latin typeface="Arabic Typesetting" pitchFamily="66" charset="-78"/>
                <a:cs typeface="Traditional Arabic" pitchFamily="2" charset="-78"/>
              </a:rPr>
              <a:t>الاختيار دون إحلال</a:t>
            </a:r>
            <a:endParaRPr lang="fr-FR" sz="2000" b="1" dirty="0">
              <a:latin typeface="Arabic Typesetting" pitchFamily="66" charset="-78"/>
              <a:cs typeface="Traditional Arabic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534" y="2438400"/>
            <a:ext cx="4320480" cy="2016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ar-DZ" sz="36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 rtl="1"/>
            <a:endParaRPr lang="ar-DZ" sz="3600" b="1" dirty="0">
              <a:latin typeface="Arabic Typesetting" pitchFamily="66" charset="-78"/>
              <a:cs typeface="Arabic Typesetting" pitchFamily="66" charset="-78"/>
            </a:endParaRPr>
          </a:p>
          <a:p>
            <a:pPr algn="ctr" rtl="1"/>
            <a:r>
              <a:rPr lang="ar-DZ" sz="3600" b="1" dirty="0" smtClean="0">
                <a:latin typeface="Arabic Typesetting" pitchFamily="66" charset="-78"/>
                <a:cs typeface="Arabic Typesetting" pitchFamily="66" charset="-78"/>
              </a:rPr>
              <a:t>نفس المثال</a:t>
            </a:r>
          </a:p>
          <a:p>
            <a:pPr algn="ctr" rtl="1"/>
            <a:endParaRPr lang="ar-DZ" sz="32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 rtl="1"/>
            <a:r>
              <a:rPr lang="ar-DZ" sz="2400" dirty="0" smtClean="0">
                <a:latin typeface="Arabic Typesetting" pitchFamily="66" charset="-78"/>
                <a:cs typeface="Arabic Typesetting" pitchFamily="66" charset="-78"/>
              </a:rPr>
              <a:t>ما </a:t>
            </a: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عدد الحالات الممكنة للعينة العشوائية البسيطة بطريقة </a:t>
            </a:r>
            <a:r>
              <a:rPr lang="ar-DZ" sz="2400" dirty="0" smtClean="0">
                <a:latin typeface="Arabic Typesetting" pitchFamily="66" charset="-78"/>
                <a:cs typeface="Arabic Typesetting" pitchFamily="66" charset="-78"/>
              </a:rPr>
              <a:t>دون الإحلال</a:t>
            </a:r>
            <a:r>
              <a:rPr lang="ar-DZ" sz="2400" dirty="0">
                <a:latin typeface="Arabic Typesetting" pitchFamily="66" charset="-78"/>
                <a:cs typeface="Arabic Typesetting" pitchFamily="66" charset="-78"/>
              </a:rPr>
              <a:t>؟</a:t>
            </a:r>
          </a:p>
          <a:p>
            <a:pPr algn="ctr" rtl="1"/>
            <a:endParaRPr lang="ar-DZ" sz="2400" dirty="0"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endParaRPr lang="fr-FR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8" name="Flèche vers le haut 17"/>
          <p:cNvSpPr/>
          <p:nvPr/>
        </p:nvSpPr>
        <p:spPr>
          <a:xfrm rot="5400000">
            <a:off x="3759616" y="3073270"/>
            <a:ext cx="792088" cy="9447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5534" y="4653136"/>
            <a:ext cx="4320480" cy="1944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DZ" sz="36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القانون:</a:t>
            </a:r>
          </a:p>
          <a:p>
            <a:pPr algn="just" rtl="1"/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عدد العينات الممكنة هي:</a:t>
            </a:r>
            <a:endParaRPr lang="ar-DZ" sz="2000" baseline="300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43608" y="4983513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abic Typesetting" pitchFamily="66" charset="-78"/>
                <a:cs typeface="Arabic Typesetting" pitchFamily="66" charset="-78"/>
              </a:rPr>
              <a:t>N!</a:t>
            </a:r>
            <a:endParaRPr lang="fr-FR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830227" y="5606260"/>
            <a:ext cx="11521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936333" y="5668579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Arabic Typesetting" pitchFamily="66" charset="-78"/>
                <a:cs typeface="Arabic Typesetting" pitchFamily="66" charset="-78"/>
              </a:rPr>
              <a:t>N-b</a:t>
            </a:r>
            <a:endParaRPr lang="ar-DZ" sz="40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autoRev="1" fill="remove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autoRev="1" fill="remove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500" autoRev="1" fill="remove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autoRev="1" fill="remove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17" grpId="0" animBg="1"/>
      <p:bldP spid="18" grpId="0" uiExpand="1" build="allAtOnce" animBg="1"/>
      <p:bldP spid="18" grpId="1" uiExpand="1" build="allAtOnce" animBg="1"/>
      <p:bldP spid="19" grpId="0" animBg="1"/>
      <p:bldP spid="20" grpId="0"/>
      <p:bldP spid="2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6089</TotalTime>
  <Words>616</Words>
  <Application>Microsoft Office PowerPoint</Application>
  <PresentationFormat>Affichage à l'écran (4:3)</PresentationFormat>
  <Paragraphs>202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dahgaaaal</dc:creator>
  <cp:lastModifiedBy>user</cp:lastModifiedBy>
  <cp:revision>173</cp:revision>
  <dcterms:created xsi:type="dcterms:W3CDTF">2016-01-16T17:58:08Z</dcterms:created>
  <dcterms:modified xsi:type="dcterms:W3CDTF">2023-12-01T13:51:01Z</dcterms:modified>
</cp:coreProperties>
</file>