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65" r:id="rId6"/>
    <p:sldId id="259" r:id="rId7"/>
    <p:sldId id="266" r:id="rId8"/>
    <p:sldId id="263" r:id="rId9"/>
    <p:sldId id="267" r:id="rId10"/>
    <p:sldId id="274" r:id="rId11"/>
    <p:sldId id="260" r:id="rId12"/>
    <p:sldId id="269" r:id="rId13"/>
    <p:sldId id="270" r:id="rId14"/>
    <p:sldId id="262" r:id="rId15"/>
    <p:sldId id="272" r:id="rId16"/>
    <p:sldId id="273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0660-33F5-4F64-B719-02D049A0BC4C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9E1B-1545-47FB-B278-C52F0C0F0C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9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0660-33F5-4F64-B719-02D049A0BC4C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9E1B-1545-47FB-B278-C52F0C0F0C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89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0660-33F5-4F64-B719-02D049A0BC4C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9E1B-1545-47FB-B278-C52F0C0F0C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102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0660-33F5-4F64-B719-02D049A0BC4C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9E1B-1545-47FB-B278-C52F0C0F0C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45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0660-33F5-4F64-B719-02D049A0BC4C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9E1B-1545-47FB-B278-C52F0C0F0C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55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0660-33F5-4F64-B719-02D049A0BC4C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9E1B-1545-47FB-B278-C52F0C0F0C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68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0660-33F5-4F64-B719-02D049A0BC4C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9E1B-1545-47FB-B278-C52F0C0F0C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29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0660-33F5-4F64-B719-02D049A0BC4C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9E1B-1545-47FB-B278-C52F0C0F0C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43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0660-33F5-4F64-B719-02D049A0BC4C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9E1B-1545-47FB-B278-C52F0C0F0C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9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0660-33F5-4F64-B719-02D049A0BC4C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9E1B-1545-47FB-B278-C52F0C0F0C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83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0660-33F5-4F64-B719-02D049A0BC4C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9E1B-1545-47FB-B278-C52F0C0F0C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80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20660-33F5-4F64-B719-02D049A0BC4C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59E1B-1545-47FB-B278-C52F0C0F0C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49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 </a:t>
            </a:r>
            <a:r>
              <a:rPr lang="fr-FR" dirty="0" smtClean="0"/>
              <a:t>Cours_AV_2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Technologie de réalisation de schémas électroniques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84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156501" cy="574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7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Etude </a:t>
            </a:r>
            <a:r>
              <a:rPr lang="fr-FR" b="1" dirty="0"/>
              <a:t>du </a:t>
            </a:r>
            <a:r>
              <a:rPr lang="fr-FR" b="1" dirty="0" smtClean="0"/>
              <a:t>tracé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331640" y="1268760"/>
            <a:ext cx="6840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II- Paramètres </a:t>
            </a:r>
            <a:r>
              <a:rPr lang="fr-FR" sz="2000" b="1" dirty="0"/>
              <a:t>mécaniques et </a:t>
            </a:r>
            <a:r>
              <a:rPr lang="fr-FR" sz="2000" b="1" dirty="0" smtClean="0"/>
              <a:t>thermiques</a:t>
            </a:r>
          </a:p>
          <a:p>
            <a:endParaRPr lang="fr-FR" sz="2000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2000" b="1" dirty="0"/>
              <a:t>Adhérence des pistes et pastilles</a:t>
            </a:r>
            <a:r>
              <a:rPr lang="fr-FR" sz="2000" dirty="0"/>
              <a:t> : Dépend de facteurs comme les traitements thermiques ; il est conseillé de </a:t>
            </a:r>
            <a:r>
              <a:rPr lang="fr-FR" sz="2000" b="1" dirty="0"/>
              <a:t>maximiser la largeur des pistes</a:t>
            </a:r>
            <a:r>
              <a:rPr lang="fr-FR" sz="2000" dirty="0" smtClean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665" y="3621411"/>
            <a:ext cx="4176464" cy="278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5553" y="3631983"/>
            <a:ext cx="6475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itchFamily="2" charset="2"/>
              <a:buChar char="Ø"/>
            </a:pPr>
            <a:r>
              <a:rPr lang="fr-FR" sz="2000" b="1" dirty="0" smtClean="0"/>
              <a:t>Freins thermiques</a:t>
            </a:r>
            <a:r>
              <a:rPr lang="fr-FR" sz="2000" dirty="0" smtClean="0"/>
              <a:t> : Utiles pour garantir une soudure efficace en réduisant les masses métalliques autour des pastilles.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1356400" y="2922157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itchFamily="2" charset="2"/>
              <a:buChar char="Ø"/>
            </a:pPr>
            <a:r>
              <a:rPr lang="fr-FR" sz="2000" b="1" dirty="0" smtClean="0"/>
              <a:t>Plan de masse</a:t>
            </a:r>
            <a:r>
              <a:rPr lang="fr-FR" sz="2000" dirty="0" smtClean="0"/>
              <a:t> : Doit être quadrillé pour minimiser les contraintes thermomécaniques.</a:t>
            </a:r>
            <a:endParaRPr lang="fr-FR" sz="2000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006" y="4165444"/>
            <a:ext cx="2712994" cy="272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40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Critères de fabrication et normes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99592" y="1268760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800" dirty="0" smtClean="0"/>
              <a:t>La </a:t>
            </a:r>
            <a:r>
              <a:rPr lang="fr-FR" sz="2800" dirty="0"/>
              <a:t>précision dans la gravure des pistes et des pastilles est essentielle, et des classes de fabrication standardisées aident à assurer la qualité</a:t>
            </a:r>
            <a:r>
              <a:rPr lang="fr-FR" sz="2800" dirty="0" smtClean="0"/>
              <a:t>.</a:t>
            </a:r>
          </a:p>
          <a:p>
            <a:endParaRPr lang="fr-FR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2800" dirty="0"/>
              <a:t>Le sens et la forme des pistes influent sur la qualité des procédés comme la sérigraphie ou la soudure.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992888" cy="393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4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Conception et implantation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99592" y="1484784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fr-FR" sz="2400" b="1" dirty="0" smtClean="0"/>
              <a:t>Positionnement </a:t>
            </a:r>
            <a:r>
              <a:rPr lang="fr-FR" sz="2400" b="1" dirty="0"/>
              <a:t>des composants</a:t>
            </a:r>
            <a:r>
              <a:rPr lang="fr-FR" sz="2400" dirty="0"/>
              <a:t> : Doit être organisé pour simplifier le tracé des pistes et le montage.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fr-FR" sz="2400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fr-FR" sz="2400" b="1" dirty="0" smtClean="0"/>
              <a:t>Positionnement </a:t>
            </a:r>
            <a:r>
              <a:rPr lang="fr-FR" sz="2400" b="1" dirty="0"/>
              <a:t>des trous</a:t>
            </a:r>
            <a:r>
              <a:rPr lang="fr-FR" sz="2400" dirty="0"/>
              <a:t> : Alignés sur une grille standard (2,54 mm en général) pour assurer la précision et faciliter l'insertion des composants</a:t>
            </a:r>
            <a:r>
              <a:rPr lang="fr-FR" sz="24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fr-FR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fr-FR" sz="2400" b="1" dirty="0"/>
              <a:t>Routage des pistes</a:t>
            </a:r>
            <a:r>
              <a:rPr lang="fr-FR" sz="2400" dirty="0"/>
              <a:t> : Trouver le meilleur chemin pour éviter les croisements, tout en respectant les exigences électriques et mécaniques.</a:t>
            </a:r>
          </a:p>
        </p:txBody>
      </p:sp>
    </p:spTree>
    <p:extLst>
      <p:ext uri="{BB962C8B-B14F-4D97-AF65-F5344CB8AC3E}">
        <p14:creationId xmlns:p14="http://schemas.microsoft.com/office/powerpoint/2010/main" val="153931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Conception et implantation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4761340" cy="281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69351" y="3942234"/>
            <a:ext cx="2509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Exemple </a:t>
            </a:r>
            <a:r>
              <a:rPr lang="fr-FR" b="1" dirty="0"/>
              <a:t>d'implantation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78" y="4581128"/>
            <a:ext cx="38766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1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1628800"/>
            <a:ext cx="6678488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/>
              <a:t>Respecter les normes et classes.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/>
              <a:t>Minimiser les interférences électriques et thermiques.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/>
              <a:t>Organiser implantation et routage pour efficacité et simplicité.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306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0302" y="2967335"/>
            <a:ext cx="4203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5400" dirty="0" smtClean="0"/>
              <a:t>شكرا على صبركم</a:t>
            </a:r>
            <a:endParaRPr lang="fr-FR" sz="5400" dirty="0"/>
          </a:p>
        </p:txBody>
      </p:sp>
      <p:sp>
        <p:nvSpPr>
          <p:cNvPr id="5" name="Rectangle 4"/>
          <p:cNvSpPr/>
          <p:nvPr/>
        </p:nvSpPr>
        <p:spPr>
          <a:xfrm>
            <a:off x="2505568" y="2967335"/>
            <a:ext cx="4132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شكرا على صبركم</a:t>
            </a:r>
            <a:endParaRPr lang="fr-F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04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Plan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Introduction</a:t>
            </a:r>
          </a:p>
          <a:p>
            <a:r>
              <a:rPr lang="fr-FR" b="1" dirty="0" smtClean="0"/>
              <a:t>Etude de tracé</a:t>
            </a:r>
          </a:p>
          <a:p>
            <a:r>
              <a:rPr lang="fr-FR" b="1" dirty="0"/>
              <a:t>Critères de fabrication et </a:t>
            </a:r>
            <a:r>
              <a:rPr lang="fr-FR" b="1" dirty="0" smtClean="0"/>
              <a:t>normes</a:t>
            </a:r>
          </a:p>
          <a:p>
            <a:r>
              <a:rPr lang="fr-FR" b="1" dirty="0"/>
              <a:t>Conception et implantation</a:t>
            </a:r>
          </a:p>
          <a:p>
            <a:r>
              <a:rPr lang="fr-FR" b="1" dirty="0" smtClean="0"/>
              <a:t>conclusion</a:t>
            </a:r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56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Introduction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043608" y="1844824"/>
            <a:ext cx="66967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fr-FR" sz="2800" dirty="0"/>
              <a:t>La conception de circuits nécessite de prendre en compte des critères électriques, thermiques, mécaniques, normatifs, et de fabrication</a:t>
            </a:r>
            <a:r>
              <a:rPr lang="fr-FR" sz="2800" dirty="0" smtClean="0"/>
              <a:t>.</a:t>
            </a:r>
          </a:p>
          <a:p>
            <a:pPr algn="just"/>
            <a:endParaRPr lang="fr-FR" sz="2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fr-FR" sz="2800" dirty="0"/>
              <a:t>Les normes françaises et internationales, comme NF C93-713 ou les standards IPC, sont des références </a:t>
            </a:r>
            <a:r>
              <a:rPr lang="fr-FR" sz="2800" dirty="0" smtClean="0"/>
              <a:t>importantes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921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Etude </a:t>
            </a:r>
            <a:r>
              <a:rPr lang="fr-FR" b="1" dirty="0"/>
              <a:t>du </a:t>
            </a:r>
            <a:r>
              <a:rPr lang="fr-FR" b="1" dirty="0" smtClean="0"/>
              <a:t>tracé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919416" y="980728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Le tracé des pistes, également appelé impression conductrice, est le cheminement de cuivre réalisant l'interconnexion électrique des composants.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56" y="2013312"/>
            <a:ext cx="7808721" cy="391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7834" y="6093296"/>
            <a:ext cx="8222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Une plaque de circuit imprimé est composée d'un support isolant sur lequel circulent des pistes de cuivre.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7504" y="3307107"/>
            <a:ext cx="65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Piste</a:t>
            </a:r>
            <a:endParaRPr lang="fr-FR" b="1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820840" y="3544210"/>
            <a:ext cx="6548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9741" y="4696532"/>
            <a:ext cx="91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Pastille</a:t>
            </a:r>
            <a:endParaRPr lang="fr-FR" b="1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919416" y="4283159"/>
            <a:ext cx="1806944" cy="619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3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Etude </a:t>
            </a:r>
            <a:r>
              <a:rPr lang="fr-FR" b="1" dirty="0"/>
              <a:t>du </a:t>
            </a:r>
            <a:r>
              <a:rPr lang="fr-FR" b="1" dirty="0" smtClean="0"/>
              <a:t>tracé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30245"/>
            <a:ext cx="6264696" cy="292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9592" y="1124744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Le tracé des pistes, également appelé impression conductrice, est le cheminement de cuivre réalisant l'interconnexion électrique des composants. </a:t>
            </a:r>
          </a:p>
        </p:txBody>
      </p:sp>
    </p:spTree>
    <p:extLst>
      <p:ext uri="{BB962C8B-B14F-4D97-AF65-F5344CB8AC3E}">
        <p14:creationId xmlns:p14="http://schemas.microsoft.com/office/powerpoint/2010/main" val="21760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Etude </a:t>
            </a:r>
            <a:r>
              <a:rPr lang="fr-FR" b="1" dirty="0"/>
              <a:t>du </a:t>
            </a:r>
            <a:r>
              <a:rPr lang="fr-FR" b="1" dirty="0" smtClean="0"/>
              <a:t>tracé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908720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I-  Paramètres </a:t>
            </a:r>
            <a:r>
              <a:rPr lang="fr-FR" sz="2000" b="1" dirty="0"/>
              <a:t>électriques</a:t>
            </a:r>
            <a:endParaRPr lang="fr-FR" sz="2000" dirty="0"/>
          </a:p>
          <a:p>
            <a:pPr lvl="1"/>
            <a:r>
              <a:rPr lang="fr-FR" sz="2000" b="1" dirty="0" smtClean="0"/>
              <a:t>1- Isolement </a:t>
            </a:r>
            <a:r>
              <a:rPr lang="fr-FR" sz="2000" b="1" dirty="0"/>
              <a:t>entre pistes</a:t>
            </a:r>
            <a:r>
              <a:rPr lang="fr-FR" sz="2000" dirty="0"/>
              <a:t> : Importance de l’espacement pour éviter les courants de fuite et garantir la </a:t>
            </a:r>
            <a:r>
              <a:rPr lang="fr-FR" sz="2000" dirty="0" smtClean="0"/>
              <a:t>stabilité (éviter la </a:t>
            </a:r>
            <a:r>
              <a:rPr lang="fr-FR" sz="2000" dirty="0" smtClean="0"/>
              <a:t>déformation des signaux).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4401091" cy="232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2088" y="4695162"/>
            <a:ext cx="4605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Il </a:t>
            </a:r>
            <a:r>
              <a:rPr lang="fr-FR" dirty="0"/>
              <a:t>est possible d'appliquer la relation suivante: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2349"/>
            <a:ext cx="1494653" cy="59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088" y="5157192"/>
            <a:ext cx="6660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𝑅𝑖𝑠</a:t>
            </a:r>
            <a:r>
              <a:rPr lang="fr-FR" dirty="0"/>
              <a:t>:𝑟é𝑠𝑖𝑠𝑡𝑎𝑛𝑐𝑒 𝑑′𝑖𝑠𝑜𝑙𝑒𝑚𝑒𝑛𝑡 𝑠𝑢𝑝𝑒𝑟𝑓𝑖𝑐𝑖𝑒𝑙 </a:t>
            </a:r>
            <a:endParaRPr lang="fr-FR" dirty="0" smtClean="0"/>
          </a:p>
          <a:p>
            <a:r>
              <a:rPr lang="fr-FR" b="1" dirty="0" smtClean="0"/>
              <a:t>𝜌</a:t>
            </a:r>
            <a:r>
              <a:rPr lang="fr-FR" dirty="0"/>
              <a:t>:𝑟</a:t>
            </a:r>
            <a:r>
              <a:rPr lang="fr-FR" i="1" dirty="0"/>
              <a:t>é</a:t>
            </a:r>
            <a:r>
              <a:rPr lang="fr-FR" dirty="0"/>
              <a:t>𝑠𝑖𝑠𝑡𝑖𝑣𝑖𝑡</a:t>
            </a:r>
            <a:r>
              <a:rPr lang="fr-FR" i="1" dirty="0"/>
              <a:t>é </a:t>
            </a:r>
            <a:r>
              <a:rPr lang="fr-FR" dirty="0"/>
              <a:t>𝑑𝑒 𝑙𝑎 𝑚𝑎𝑡𝑖</a:t>
            </a:r>
            <a:r>
              <a:rPr lang="fr-FR" i="1" dirty="0"/>
              <a:t>è</a:t>
            </a:r>
            <a:r>
              <a:rPr lang="fr-FR" dirty="0"/>
              <a:t>𝑟𝑒,𝑠𝑝</a:t>
            </a:r>
            <a:r>
              <a:rPr lang="fr-FR" i="1" dirty="0"/>
              <a:t>é</a:t>
            </a:r>
            <a:r>
              <a:rPr lang="fr-FR" dirty="0"/>
              <a:t>𝑐𝑖𝑓𝑖</a:t>
            </a:r>
            <a:r>
              <a:rPr lang="fr-FR" i="1" dirty="0"/>
              <a:t>é</a:t>
            </a:r>
            <a:r>
              <a:rPr lang="fr-FR" dirty="0"/>
              <a:t>𝑒 𝑑𝑎𝑛𝑠 𝑙𝑎 𝑛𝑜𝑟𝑚𝑒 NCF 93711 </a:t>
            </a:r>
          </a:p>
          <a:p>
            <a:r>
              <a:rPr lang="fr-FR" b="1" i="1" dirty="0"/>
              <a:t>e</a:t>
            </a:r>
            <a:r>
              <a:rPr lang="fr-FR" i="1" dirty="0"/>
              <a:t> = Espacement des pistes (mm) </a:t>
            </a:r>
            <a:endParaRPr lang="fr-FR" dirty="0"/>
          </a:p>
          <a:p>
            <a:r>
              <a:rPr lang="fr-FR" b="1" i="1" dirty="0"/>
              <a:t>L</a:t>
            </a:r>
            <a:r>
              <a:rPr lang="fr-FR" i="1" dirty="0"/>
              <a:t> = Longueur en regard des conducteurs parallèles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18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Etude </a:t>
            </a:r>
            <a:r>
              <a:rPr lang="fr-FR" b="1" dirty="0"/>
              <a:t>du </a:t>
            </a:r>
            <a:r>
              <a:rPr lang="fr-FR" b="1" dirty="0" smtClean="0"/>
              <a:t>tracé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908720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I- Paramètres </a:t>
            </a:r>
            <a:r>
              <a:rPr lang="fr-FR" sz="2000" b="1" dirty="0"/>
              <a:t>électriques</a:t>
            </a:r>
            <a:endParaRPr lang="fr-FR" sz="2000" dirty="0"/>
          </a:p>
          <a:p>
            <a:pPr lvl="1"/>
            <a:r>
              <a:rPr lang="fr-FR" sz="2000" b="1" dirty="0"/>
              <a:t>Isolement entre pistes</a:t>
            </a:r>
            <a:r>
              <a:rPr lang="fr-FR" sz="2000" dirty="0"/>
              <a:t> </a:t>
            </a:r>
            <a:endParaRPr lang="fr-FR" sz="20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143" y="1988840"/>
            <a:ext cx="4653689" cy="361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1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Etude </a:t>
            </a:r>
            <a:r>
              <a:rPr lang="fr-FR" b="1" dirty="0"/>
              <a:t>du </a:t>
            </a:r>
            <a:r>
              <a:rPr lang="fr-FR" b="1" dirty="0" smtClean="0"/>
              <a:t>tracé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55576" y="83671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000" b="1" dirty="0" smtClean="0"/>
              <a:t>Paramètres électriques</a:t>
            </a:r>
            <a:endParaRPr lang="fr-FR" sz="2000" b="1" dirty="0" smtClean="0"/>
          </a:p>
          <a:p>
            <a:pPr marL="900113" lvl="1"/>
            <a:r>
              <a:rPr lang="fr-FR" sz="2000" b="1" dirty="0" smtClean="0"/>
              <a:t>2-Intensité </a:t>
            </a:r>
            <a:r>
              <a:rPr lang="fr-FR" sz="2000" b="1" dirty="0"/>
              <a:t>admissible</a:t>
            </a:r>
            <a:r>
              <a:rPr lang="fr-FR" sz="2000" dirty="0"/>
              <a:t> : Calculée selon la largeur et la résistance </a:t>
            </a:r>
            <a:r>
              <a:rPr lang="fr-FR" sz="2000" dirty="0" smtClean="0"/>
              <a:t>  des </a:t>
            </a:r>
            <a:r>
              <a:rPr lang="fr-FR" sz="2000" dirty="0"/>
              <a:t>pistes, prenant en compte les dissipations thermiques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1691680" y="1852375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Des abaques pratiques permettent de faire un choix rapide </a:t>
            </a:r>
            <a:r>
              <a:rPr lang="fr-FR" sz="2000" dirty="0" smtClean="0"/>
              <a:t>cette </a:t>
            </a:r>
            <a:r>
              <a:rPr lang="fr-FR" sz="2000" dirty="0"/>
              <a:t>la largeur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38136856"/>
            <a:ext cx="12148664" cy="1741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0"/>
            <a:ext cx="7416823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6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2708920"/>
            <a:ext cx="142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largeur du piste</a:t>
            </a:r>
            <a:endParaRPr lang="fr-FR" dirty="0"/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971600" y="1700808"/>
            <a:ext cx="136815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859871" y="3355251"/>
            <a:ext cx="1479881" cy="1225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339752" y="212461"/>
            <a:ext cx="5328592" cy="66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335</Words>
  <Application>Microsoft Office PowerPoint</Application>
  <PresentationFormat>Affichage à l'écran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  Cours_AV_2 </vt:lpstr>
      <vt:lpstr>Plan</vt:lpstr>
      <vt:lpstr>Introduction</vt:lpstr>
      <vt:lpstr>Etude du tracé</vt:lpstr>
      <vt:lpstr>Etude du tracé</vt:lpstr>
      <vt:lpstr>Etude du tracé</vt:lpstr>
      <vt:lpstr>Etude du tracé</vt:lpstr>
      <vt:lpstr>Etude du tracé</vt:lpstr>
      <vt:lpstr>Présentation PowerPoint</vt:lpstr>
      <vt:lpstr>Présentation PowerPoint</vt:lpstr>
      <vt:lpstr>Etude du tracé</vt:lpstr>
      <vt:lpstr>Critères de fabrication et normes</vt:lpstr>
      <vt:lpstr>Conception et implantation</vt:lpstr>
      <vt:lpstr>Conception et implantation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Cours_AV_2 </dc:title>
  <dc:creator>pc</dc:creator>
  <cp:lastModifiedBy>pc</cp:lastModifiedBy>
  <cp:revision>19</cp:revision>
  <dcterms:created xsi:type="dcterms:W3CDTF">2024-11-30T06:44:54Z</dcterms:created>
  <dcterms:modified xsi:type="dcterms:W3CDTF">2024-11-30T09:38:52Z</dcterms:modified>
</cp:coreProperties>
</file>