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Feuille_de_calcul_Microsoft_Excel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ar-DZ" sz="2800" dirty="0">
                <a:solidFill>
                  <a:srgbClr val="00B050"/>
                </a:solidFill>
                <a:latin typeface="Andalus" panose="02020603050405020304" pitchFamily="18" charset="-78"/>
                <a:cs typeface="Andalus" panose="02020603050405020304" pitchFamily="18" charset="-78"/>
              </a:rPr>
              <a:t>دورة </a:t>
            </a:r>
            <a:r>
              <a:rPr lang="ar-DZ" sz="2800" dirty="0" smtClean="0">
                <a:solidFill>
                  <a:srgbClr val="00B050"/>
                </a:solidFill>
                <a:latin typeface="Andalus" panose="02020603050405020304" pitchFamily="18" charset="-78"/>
                <a:cs typeface="Andalus" panose="02020603050405020304" pitchFamily="18" charset="-78"/>
              </a:rPr>
              <a:t>صغرى أسبوعية متكونة من 7 حصص </a:t>
            </a:r>
            <a:endParaRPr lang="fr-FR" sz="2800" dirty="0">
              <a:solidFill>
                <a:srgbClr val="00B050"/>
              </a:solidFill>
              <a:latin typeface="Andalus" panose="02020603050405020304" pitchFamily="18" charset="-78"/>
              <a:cs typeface="Andalus" panose="02020603050405020304" pitchFamily="18" charset="-78"/>
            </a:endParaRP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manualLayout>
          <c:layoutTarget val="inner"/>
          <c:xMode val="edge"/>
          <c:yMode val="edge"/>
          <c:x val="2.2546407242572938E-2"/>
          <c:y val="2.132079833835018E-2"/>
          <c:w val="0.95965281198928909"/>
          <c:h val="0.71045388797652587"/>
        </c:manualLayout>
      </c:layout>
      <c:barChart>
        <c:barDir val="col"/>
        <c:grouping val="clustered"/>
        <c:varyColors val="0"/>
        <c:ser>
          <c:idx val="0"/>
          <c:order val="0"/>
          <c:tx>
            <c:v>تمهيدية</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2</c:v>
              </c:pt>
            </c:numLit>
          </c:val>
        </c:ser>
        <c:ser>
          <c:idx val="1"/>
          <c:order val="1"/>
          <c:tx>
            <c:v>تمهيدية 2</c:v>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2</c:v>
              </c:pt>
            </c:numLit>
          </c:val>
        </c:ser>
        <c:ser>
          <c:idx val="2"/>
          <c:order val="2"/>
          <c:tx>
            <c:v>أساسية </c:v>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3.5</c:v>
              </c:pt>
            </c:numLit>
          </c:val>
        </c:ser>
        <c:ser>
          <c:idx val="3"/>
          <c:order val="3"/>
          <c:tx>
            <c:v>ماقبل المنافسة</c:v>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6</c:v>
              </c:pt>
            </c:numLit>
          </c:val>
        </c:ser>
        <c:ser>
          <c:idx val="4"/>
          <c:order val="4"/>
          <c:tx>
            <c:v>أساسية</c:v>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3.5</c:v>
              </c:pt>
            </c:numLit>
          </c:val>
        </c:ser>
        <c:ser>
          <c:idx val="5"/>
          <c:order val="5"/>
          <c:tx>
            <c:v>إستشفائية</c:v>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1.5</c:v>
              </c:pt>
            </c:numLit>
          </c:val>
        </c:ser>
        <c:ser>
          <c:idx val="6"/>
          <c:order val="6"/>
          <c:tx>
            <c:v>راحة</c:v>
          </c:tx>
          <c:spPr>
            <a:solidFill>
              <a:schemeClr val="accent1">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Feuil1!$A$2:$A$5</c:f>
              <c:strCache>
                <c:ptCount val="1"/>
                <c:pt idx="0">
                  <c:v>Catégorie 1</c:v>
                </c:pt>
              </c:strCache>
            </c:strRef>
          </c:cat>
          <c:val>
            <c:numLit>
              <c:formatCode>General</c:formatCode>
              <c:ptCount val="1"/>
              <c:pt idx="0">
                <c:v>0.5</c:v>
              </c:pt>
            </c:numLit>
          </c:val>
        </c:ser>
        <c:dLbls>
          <c:dLblPos val="inEnd"/>
          <c:showLegendKey val="0"/>
          <c:showVal val="1"/>
          <c:showCatName val="0"/>
          <c:showSerName val="0"/>
          <c:showPercent val="0"/>
          <c:showBubbleSize val="0"/>
        </c:dLbls>
        <c:gapWidth val="65"/>
        <c:axId val="223016576"/>
        <c:axId val="223012656"/>
      </c:barChart>
      <c:catAx>
        <c:axId val="223016576"/>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ar-DZ" sz="4000" dirty="0">
                    <a:latin typeface="Andalus" panose="02020603050405020304" pitchFamily="18" charset="-78"/>
                    <a:cs typeface="Andalus" panose="02020603050405020304" pitchFamily="18" charset="-78"/>
                  </a:rPr>
                  <a:t>عدد الأيام</a:t>
                </a:r>
                <a:endParaRPr lang="fr-FR" sz="4000" dirty="0">
                  <a:latin typeface="Andalus" panose="02020603050405020304" pitchFamily="18" charset="-78"/>
                  <a:cs typeface="Andalus" panose="02020603050405020304" pitchFamily="18" charset="-78"/>
                </a:endParaRPr>
              </a:p>
            </c:rich>
          </c:tx>
          <c:layout>
            <c:manualLayout>
              <c:xMode val="edge"/>
              <c:yMode val="edge"/>
              <c:x val="0.46784997845810966"/>
              <c:y val="0.7961104380363524"/>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fr-F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fr-FR"/>
          </a:p>
        </c:txPr>
        <c:crossAx val="223012656"/>
        <c:crosses val="autoZero"/>
        <c:auto val="1"/>
        <c:lblAlgn val="ctr"/>
        <c:lblOffset val="100"/>
        <c:noMultiLvlLbl val="0"/>
      </c:catAx>
      <c:valAx>
        <c:axId val="223012656"/>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ar-DZ" sz="4000" dirty="0">
                    <a:solidFill>
                      <a:srgbClr val="FF0000"/>
                    </a:solidFill>
                    <a:latin typeface="Andalus" panose="02020603050405020304" pitchFamily="18" charset="-78"/>
                    <a:cs typeface="Andalus" panose="02020603050405020304" pitchFamily="18" charset="-78"/>
                  </a:rPr>
                  <a:t>الحمولة</a:t>
                </a:r>
                <a:endParaRPr lang="fr-FR" sz="4000" dirty="0">
                  <a:solidFill>
                    <a:srgbClr val="FF0000"/>
                  </a:solidFill>
                  <a:latin typeface="Andalus" panose="02020603050405020304" pitchFamily="18" charset="-78"/>
                  <a:cs typeface="Andalus" panose="02020603050405020304" pitchFamily="18" charset="-78"/>
                </a:endParaRPr>
              </a:p>
            </c:rich>
          </c:tx>
          <c:layout>
            <c:manualLayout>
              <c:xMode val="edge"/>
              <c:yMode val="edge"/>
              <c:x val="9.7256635720271761E-4"/>
              <c:y val="0.21046235375075176"/>
            </c:manualLayout>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fr-FR"/>
            </a:p>
          </c:txPr>
        </c:title>
        <c:numFmt formatCode="General" sourceLinked="1"/>
        <c:majorTickMark val="none"/>
        <c:minorTickMark val="none"/>
        <c:tickLblPos val="nextTo"/>
        <c:crossAx val="223016576"/>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ar-DZ" sz="3600" dirty="0">
                <a:solidFill>
                  <a:srgbClr val="FF0000"/>
                </a:solidFill>
                <a:latin typeface="Andalus" panose="02020603050405020304" pitchFamily="18" charset="-78"/>
                <a:cs typeface="Andalus" panose="02020603050405020304" pitchFamily="18" charset="-78"/>
              </a:rPr>
              <a:t>دورة صغرى من  5 حصص</a:t>
            </a:r>
            <a:endParaRPr lang="fr-FR" sz="3600" dirty="0">
              <a:solidFill>
                <a:srgbClr val="FF0000"/>
              </a:solidFill>
              <a:latin typeface="Andalus" panose="02020603050405020304" pitchFamily="18" charset="-78"/>
              <a:cs typeface="Andalus" panose="02020603050405020304" pitchFamily="18" charset="-78"/>
            </a:endParaRP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fr-FR"/>
        </a:p>
      </c:txPr>
    </c:title>
    <c:autoTitleDeleted val="0"/>
    <c:plotArea>
      <c:layout>
        <c:manualLayout>
          <c:layoutTarget val="inner"/>
          <c:xMode val="edge"/>
          <c:yMode val="edge"/>
          <c:x val="4.0117249015748022E-2"/>
          <c:y val="0.10576483651191064"/>
          <c:w val="0.93800775098425193"/>
          <c:h val="0.82269513885979706"/>
        </c:manualLayout>
      </c:layout>
      <c:barChart>
        <c:barDir val="col"/>
        <c:grouping val="clustered"/>
        <c:varyColors val="0"/>
        <c:ser>
          <c:idx val="0"/>
          <c:order val="0"/>
          <c:tx>
            <c:v>تمهيدية</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f>Feuil1!$A$2:$A$5</c:f>
              <c:strCache>
                <c:ptCount val="4"/>
                <c:pt idx="0">
                  <c:v>Catégorie 1</c:v>
                </c:pt>
                <c:pt idx="1">
                  <c:v>Catégorie 2</c:v>
                </c:pt>
                <c:pt idx="2">
                  <c:v>Catégorie 3</c:v>
                </c:pt>
                <c:pt idx="3">
                  <c:v>Catégorie 4</c:v>
                </c:pt>
              </c:strCache>
            </c:strRef>
          </c:cat>
          <c:val>
            <c:numLit>
              <c:formatCode>General</c:formatCode>
              <c:ptCount val="1"/>
              <c:pt idx="0">
                <c:v>2</c:v>
              </c:pt>
            </c:numLit>
          </c:val>
        </c:ser>
        <c:ser>
          <c:idx val="2"/>
          <c:order val="2"/>
          <c:tx>
            <c:v>تمهيدية 2</c:v>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f>Feuil1!$A$2:$A$5</c:f>
              <c:strCache>
                <c:ptCount val="4"/>
                <c:pt idx="0">
                  <c:v>Catégorie 1</c:v>
                </c:pt>
                <c:pt idx="1">
                  <c:v>Catégorie 2</c:v>
                </c:pt>
                <c:pt idx="2">
                  <c:v>Catégorie 3</c:v>
                </c:pt>
                <c:pt idx="3">
                  <c:v>Catégorie 4</c:v>
                </c:pt>
              </c:strCache>
            </c:strRef>
          </c:cat>
          <c:val>
            <c:numLit>
              <c:formatCode>General</c:formatCode>
              <c:ptCount val="1"/>
              <c:pt idx="0">
                <c:v>2</c:v>
              </c:pt>
            </c:numLit>
          </c:val>
        </c:ser>
        <c:ser>
          <c:idx val="4"/>
          <c:order val="4"/>
          <c:tx>
            <c:v>أساسية</c:v>
          </c:tx>
          <c:spPr>
            <a:solidFill>
              <a:schemeClr val="accent5">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f>Feuil1!$A$2:$A$5</c:f>
              <c:strCache>
                <c:ptCount val="4"/>
                <c:pt idx="0">
                  <c:v>Catégorie 1</c:v>
                </c:pt>
                <c:pt idx="1">
                  <c:v>Catégorie 2</c:v>
                </c:pt>
                <c:pt idx="2">
                  <c:v>Catégorie 3</c:v>
                </c:pt>
                <c:pt idx="3">
                  <c:v>Catégorie 4</c:v>
                </c:pt>
              </c:strCache>
            </c:strRef>
          </c:cat>
          <c:val>
            <c:numLit>
              <c:formatCode>General</c:formatCode>
              <c:ptCount val="1"/>
              <c:pt idx="0">
                <c:v>5</c:v>
              </c:pt>
            </c:numLit>
          </c:val>
        </c:ser>
        <c:ser>
          <c:idx val="6"/>
          <c:order val="6"/>
          <c:tx>
            <c:v>ماقبل المنافسة</c:v>
          </c:tx>
          <c:spPr>
            <a:solidFill>
              <a:schemeClr val="accent1">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f>Feuil1!$A$2:$A$5</c:f>
              <c:strCache>
                <c:ptCount val="4"/>
                <c:pt idx="0">
                  <c:v>Catégorie 1</c:v>
                </c:pt>
                <c:pt idx="1">
                  <c:v>Catégorie 2</c:v>
                </c:pt>
                <c:pt idx="2">
                  <c:v>Catégorie 3</c:v>
                </c:pt>
                <c:pt idx="3">
                  <c:v>Catégorie 4</c:v>
                </c:pt>
              </c:strCache>
            </c:strRef>
          </c:cat>
          <c:val>
            <c:numLit>
              <c:formatCode>General</c:formatCode>
              <c:ptCount val="1"/>
              <c:pt idx="0">
                <c:v>6</c:v>
              </c:pt>
            </c:numLit>
          </c:val>
        </c:ser>
        <c:ser>
          <c:idx val="8"/>
          <c:order val="8"/>
          <c:tx>
            <c:v>إستشفائية</c:v>
          </c:tx>
          <c:spPr>
            <a:solidFill>
              <a:schemeClr val="accent3">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f>Feuil1!$A$2:$A$5</c:f>
              <c:strCache>
                <c:ptCount val="4"/>
                <c:pt idx="0">
                  <c:v>Catégorie 1</c:v>
                </c:pt>
                <c:pt idx="1">
                  <c:v>Catégorie 2</c:v>
                </c:pt>
                <c:pt idx="2">
                  <c:v>Catégorie 3</c:v>
                </c:pt>
                <c:pt idx="3">
                  <c:v>Catégorie 4</c:v>
                </c:pt>
              </c:strCache>
            </c:strRef>
          </c:cat>
          <c:val>
            <c:numLit>
              <c:formatCode>General</c:formatCode>
              <c:ptCount val="1"/>
              <c:pt idx="0">
                <c:v>1</c:v>
              </c:pt>
            </c:numLit>
          </c:val>
        </c:ser>
        <c:dLbls>
          <c:dLblPos val="inEnd"/>
          <c:showLegendKey val="0"/>
          <c:showVal val="1"/>
          <c:showCatName val="0"/>
          <c:showSerName val="0"/>
          <c:showPercent val="0"/>
          <c:showBubbleSize val="0"/>
        </c:dLbls>
        <c:gapWidth val="65"/>
        <c:axId val="223809256"/>
        <c:axId val="223808472"/>
        <c:extLst>
          <c:ext xmlns:c15="http://schemas.microsoft.com/office/drawing/2012/chart" uri="{02D57815-91ED-43cb-92C2-25804820EDAC}">
            <c15:filteredBarSeries>
              <c15:ser>
                <c:idx val="1"/>
                <c:order val="1"/>
                <c:tx>
                  <c:v>0</c:v>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c:ext uri="{CE6537A1-D6FC-4f65-9D91-7224C49458BB}">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extLst>
                      <c:ext uri="{02D57815-91ED-43cb-92C2-25804820EDAC}">
                        <c15:formulaRef>
                          <c15:sqref>Feuil1!$A$2:$A$5</c15:sqref>
                        </c15:formulaRef>
                      </c:ext>
                    </c:extLst>
                    <c:strCache>
                      <c:ptCount val="4"/>
                      <c:pt idx="0">
                        <c:v>Catégorie 1</c:v>
                      </c:pt>
                      <c:pt idx="1">
                        <c:v>Catégorie 2</c:v>
                      </c:pt>
                      <c:pt idx="2">
                        <c:v>Catégorie 3</c:v>
                      </c:pt>
                      <c:pt idx="3">
                        <c:v>Catégorie 4</c:v>
                      </c:pt>
                    </c:strCache>
                  </c:strRef>
                </c:cat>
                <c:val>
                  <c:numLit>
                    <c:formatCode>General</c:formatCode>
                    <c:ptCount val="1"/>
                    <c:pt idx="0">
                      <c:v>0</c:v>
                    </c:pt>
                  </c:numLit>
                </c:val>
              </c15:ser>
            </c15:filteredBarSeries>
            <c15:filteredBarSeries>
              <c15:ser>
                <c:idx val="3"/>
                <c:order val="3"/>
                <c:tx>
                  <c:v>0</c:v>
                </c:tx>
                <c:spPr>
                  <a:solidFill>
                    <a:schemeClr val="accent4">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Feuil1!$A$2:$A$5</c15:sqref>
                        </c15:formulaRef>
                      </c:ext>
                    </c:extLst>
                    <c:strCache>
                      <c:ptCount val="4"/>
                      <c:pt idx="0">
                        <c:v>Catégorie 1</c:v>
                      </c:pt>
                      <c:pt idx="1">
                        <c:v>Catégorie 2</c:v>
                      </c:pt>
                      <c:pt idx="2">
                        <c:v>Catégorie 3</c:v>
                      </c:pt>
                      <c:pt idx="3">
                        <c:v>Catégorie 4</c:v>
                      </c:pt>
                    </c:strCache>
                  </c:strRef>
                </c:cat>
                <c:val>
                  <c:numLit>
                    <c:formatCode>General</c:formatCode>
                    <c:ptCount val="1"/>
                    <c:pt idx="0">
                      <c:v>0</c:v>
                    </c:pt>
                  </c:numLit>
                </c:val>
              </c15:ser>
            </c15:filteredBarSeries>
            <c15:filteredBarSeries>
              <c15:ser>
                <c:idx val="5"/>
                <c:order val="5"/>
                <c:tx>
                  <c:v>0</c:v>
                </c:tx>
                <c:spPr>
                  <a:solidFill>
                    <a:schemeClr val="accent6">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Feuil1!$A$2:$A$5</c15:sqref>
                        </c15:formulaRef>
                      </c:ext>
                    </c:extLst>
                    <c:strCache>
                      <c:ptCount val="4"/>
                      <c:pt idx="0">
                        <c:v>Catégorie 1</c:v>
                      </c:pt>
                      <c:pt idx="1">
                        <c:v>Catégorie 2</c:v>
                      </c:pt>
                      <c:pt idx="2">
                        <c:v>Catégorie 3</c:v>
                      </c:pt>
                      <c:pt idx="3">
                        <c:v>Catégorie 4</c:v>
                      </c:pt>
                    </c:strCache>
                  </c:strRef>
                </c:cat>
                <c:val>
                  <c:numLit>
                    <c:formatCode>General</c:formatCode>
                    <c:ptCount val="1"/>
                    <c:pt idx="0">
                      <c:v>0</c:v>
                    </c:pt>
                  </c:numLit>
                </c:val>
              </c15:ser>
            </c15:filteredBarSeries>
            <c15:filteredBarSeries>
              <c15:ser>
                <c:idx val="7"/>
                <c:order val="7"/>
                <c:tx>
                  <c:v>0</c:v>
                </c:tx>
                <c:spPr>
                  <a:solidFill>
                    <a:schemeClr val="accent2">
                      <a:lumMod val="60000"/>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fr-FR"/>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errBars>
                  <c:errBarType val="both"/>
                  <c:errValType val="stdErr"/>
                  <c:noEndCap val="0"/>
                  <c:spPr>
                    <a:noFill/>
                    <a:ln w="9525">
                      <a:solidFill>
                        <a:schemeClr val="dk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Feuil1!$A$2:$A$5</c15:sqref>
                        </c15:formulaRef>
                      </c:ext>
                    </c:extLst>
                    <c:strCache>
                      <c:ptCount val="4"/>
                      <c:pt idx="0">
                        <c:v>Catégorie 1</c:v>
                      </c:pt>
                      <c:pt idx="1">
                        <c:v>Catégorie 2</c:v>
                      </c:pt>
                      <c:pt idx="2">
                        <c:v>Catégorie 3</c:v>
                      </c:pt>
                      <c:pt idx="3">
                        <c:v>Catégorie 4</c:v>
                      </c:pt>
                    </c:strCache>
                  </c:strRef>
                </c:cat>
                <c:val>
                  <c:numLit>
                    <c:formatCode>General</c:formatCode>
                    <c:ptCount val="1"/>
                    <c:pt idx="0">
                      <c:v>0</c:v>
                    </c:pt>
                  </c:numLit>
                </c:val>
              </c15:ser>
            </c15:filteredBarSeries>
          </c:ext>
        </c:extLst>
      </c:barChart>
      <c:catAx>
        <c:axId val="223809256"/>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ar-DZ" sz="2400" dirty="0">
                    <a:solidFill>
                      <a:srgbClr val="FF0000"/>
                    </a:solidFill>
                    <a:latin typeface="Andalus" panose="02020603050405020304" pitchFamily="18" charset="-78"/>
                    <a:cs typeface="Andalus" panose="02020603050405020304" pitchFamily="18" charset="-78"/>
                  </a:rPr>
                  <a:t>عدد الأيام</a:t>
                </a:r>
                <a:endParaRPr lang="fr-FR" sz="2400" dirty="0">
                  <a:solidFill>
                    <a:srgbClr val="FF0000"/>
                  </a:solidFill>
                  <a:latin typeface="Andalus" panose="02020603050405020304" pitchFamily="18" charset="-78"/>
                  <a:cs typeface="Andalus" panose="02020603050405020304" pitchFamily="18" charset="-78"/>
                </a:endParaRPr>
              </a:p>
            </c:rich>
          </c:tx>
          <c:layout>
            <c:manualLayout>
              <c:xMode val="edge"/>
              <c:yMode val="edge"/>
              <c:x val="0.39718356299212604"/>
              <c:y val="0.88584432667492208"/>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fr-F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fr-FR"/>
          </a:p>
        </c:txPr>
        <c:crossAx val="223808472"/>
        <c:crosses val="autoZero"/>
        <c:auto val="1"/>
        <c:lblAlgn val="ctr"/>
        <c:lblOffset val="100"/>
        <c:noMultiLvlLbl val="0"/>
      </c:catAx>
      <c:valAx>
        <c:axId val="22380847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3600" b="1" i="0" u="none" strike="noStrike" kern="1200" baseline="0">
                    <a:solidFill>
                      <a:schemeClr val="dk1">
                        <a:lumMod val="75000"/>
                        <a:lumOff val="25000"/>
                      </a:schemeClr>
                    </a:solidFill>
                    <a:latin typeface="Andalus" panose="02020603050405020304" pitchFamily="18" charset="-78"/>
                    <a:ea typeface="+mn-ea"/>
                    <a:cs typeface="Andalus" panose="02020603050405020304" pitchFamily="18" charset="-78"/>
                  </a:defRPr>
                </a:pPr>
                <a:r>
                  <a:rPr lang="ar-DZ" sz="3600" dirty="0">
                    <a:solidFill>
                      <a:srgbClr val="FF0000"/>
                    </a:solidFill>
                    <a:latin typeface="Andalus" panose="02020603050405020304" pitchFamily="18" charset="-78"/>
                    <a:cs typeface="Andalus" panose="02020603050405020304" pitchFamily="18" charset="-78"/>
                  </a:rPr>
                  <a:t>الحمولة</a:t>
                </a:r>
                <a:endParaRPr lang="fr-FR" sz="3600" dirty="0">
                  <a:solidFill>
                    <a:srgbClr val="FF0000"/>
                  </a:solidFill>
                  <a:latin typeface="Andalus" panose="02020603050405020304" pitchFamily="18" charset="-78"/>
                  <a:cs typeface="Andalus" panose="02020603050405020304" pitchFamily="18" charset="-78"/>
                </a:endParaRPr>
              </a:p>
            </c:rich>
          </c:tx>
          <c:layout>
            <c:manualLayout>
              <c:xMode val="edge"/>
              <c:yMode val="edge"/>
              <c:x val="4.6874999999999998E-3"/>
              <c:y val="0.28375794445309699"/>
            </c:manualLayout>
          </c:layout>
          <c:overlay val="0"/>
          <c:spPr>
            <a:noFill/>
            <a:ln>
              <a:noFill/>
            </a:ln>
            <a:effectLst/>
          </c:spPr>
          <c:txPr>
            <a:bodyPr rot="-5400000" spcFirstLastPara="1" vertOverflow="ellipsis" vert="horz" wrap="square" anchor="ctr" anchorCtr="1"/>
            <a:lstStyle/>
            <a:p>
              <a:pPr>
                <a:defRPr sz="3600" b="1" i="0" u="none" strike="noStrike" kern="1200" baseline="0">
                  <a:solidFill>
                    <a:schemeClr val="dk1">
                      <a:lumMod val="75000"/>
                      <a:lumOff val="25000"/>
                    </a:schemeClr>
                  </a:solidFill>
                  <a:latin typeface="Andalus" panose="02020603050405020304" pitchFamily="18" charset="-78"/>
                  <a:ea typeface="+mn-ea"/>
                  <a:cs typeface="Andalus" panose="02020603050405020304" pitchFamily="18" charset="-78"/>
                </a:defRPr>
              </a:pPr>
              <a:endParaRPr lang="fr-FR"/>
            </a:p>
          </c:txPr>
        </c:title>
        <c:numFmt formatCode="General" sourceLinked="1"/>
        <c:majorTickMark val="none"/>
        <c:minorTickMark val="none"/>
        <c:tickLblPos val="nextTo"/>
        <c:crossAx val="223809256"/>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fr-F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4072564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1910137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94F346-BE82-4439-8FB2-45003197B956}"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6012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3916509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94F346-BE82-4439-8FB2-45003197B956}"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8764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727520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4054340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107107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184238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F844479-6374-4253-A051-93BA3FB4E34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622862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312696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3F844479-6374-4253-A051-93BA3FB4E345}" type="datetimeFigureOut">
              <a:rPr lang="fr-FR" smtClean="0"/>
              <a:t>13/04/2024</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3836041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F844479-6374-4253-A051-93BA3FB4E345}" type="datetimeFigureOut">
              <a:rPr lang="fr-FR" smtClean="0"/>
              <a:t>13/04/2024</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299261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44479-6374-4253-A051-93BA3FB4E345}" type="datetimeFigureOut">
              <a:rPr lang="fr-FR" smtClean="0"/>
              <a:t>13/04/2024</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270900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1169831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F844479-6374-4253-A051-93BA3FB4E34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94F346-BE82-4439-8FB2-45003197B956}" type="slidenum">
              <a:rPr lang="fr-FR" smtClean="0"/>
              <a:t>‹N°›</a:t>
            </a:fld>
            <a:endParaRPr lang="fr-FR"/>
          </a:p>
        </p:txBody>
      </p:sp>
    </p:spTree>
    <p:extLst>
      <p:ext uri="{BB962C8B-B14F-4D97-AF65-F5344CB8AC3E}">
        <p14:creationId xmlns:p14="http://schemas.microsoft.com/office/powerpoint/2010/main" val="2817000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9376">
              <a:srgbClr val="EFF3E2"/>
            </a:gs>
            <a:gs pos="36242">
              <a:srgbClr val="F3F6EA"/>
            </a:gs>
            <a:gs pos="20600">
              <a:srgbClr val="F8FAF3"/>
            </a:gs>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844479-6374-4253-A051-93BA3FB4E345}" type="datetimeFigureOut">
              <a:rPr lang="fr-FR" smtClean="0"/>
              <a:t>13/04/2024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694F346-BE82-4439-8FB2-45003197B956}" type="slidenum">
              <a:rPr lang="fr-FR" smtClean="0"/>
              <a:t>‹N°›</a:t>
            </a:fld>
            <a:endParaRPr lang="fr-FR"/>
          </a:p>
        </p:txBody>
      </p:sp>
    </p:spTree>
    <p:extLst>
      <p:ext uri="{BB962C8B-B14F-4D97-AF65-F5344CB8AC3E}">
        <p14:creationId xmlns:p14="http://schemas.microsoft.com/office/powerpoint/2010/main" val="63466000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1605;&#1591;&#1576;&#1608;&#1593;&#1575;&#1578;%20&#1575;&#1604;&#1593;&#1585;&#1576;&#161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solidFill>
                  <a:srgbClr val="FF0000"/>
                </a:solidFill>
                <a:latin typeface="Andalus" panose="02020603050405020304" pitchFamily="18" charset="-78"/>
                <a:cs typeface="Andalus" panose="02020603050405020304" pitchFamily="18" charset="-78"/>
              </a:rPr>
              <a:t>المحاضرة رقم7</a:t>
            </a:r>
            <a:endParaRPr lang="fr-FR" dirty="0">
              <a:solidFill>
                <a:srgbClr val="FF0000"/>
              </a:solidFill>
              <a:latin typeface="Andalus" panose="02020603050405020304" pitchFamily="18" charset="-78"/>
              <a:cs typeface="Andalus" panose="02020603050405020304" pitchFamily="18" charset="-78"/>
            </a:endParaRPr>
          </a:p>
        </p:txBody>
      </p:sp>
      <p:sp>
        <p:nvSpPr>
          <p:cNvPr id="3" name="Sous-titre 2"/>
          <p:cNvSpPr>
            <a:spLocks noGrp="1"/>
          </p:cNvSpPr>
          <p:nvPr>
            <p:ph type="subTitle" idx="1"/>
          </p:nvPr>
        </p:nvSpPr>
        <p:spPr/>
        <p:txBody>
          <a:bodyPr>
            <a:noAutofit/>
          </a:bodyPr>
          <a:lstStyle/>
          <a:p>
            <a:r>
              <a:rPr lang="ar-DZ" sz="6600" dirty="0" smtClean="0">
                <a:solidFill>
                  <a:srgbClr val="FF0000"/>
                </a:solidFill>
                <a:latin typeface="Andalus" panose="02020603050405020304" pitchFamily="18" charset="-78"/>
                <a:cs typeface="Andalus" panose="02020603050405020304" pitchFamily="18" charset="-78"/>
              </a:rPr>
              <a:t>الدورات التدريبية </a:t>
            </a:r>
          </a:p>
          <a:p>
            <a:r>
              <a:rPr lang="ar-DZ" sz="6600" dirty="0" smtClean="0">
                <a:solidFill>
                  <a:srgbClr val="FF0000"/>
                </a:solidFill>
                <a:latin typeface="Andalus" panose="02020603050405020304" pitchFamily="18" charset="-78"/>
                <a:cs typeface="Andalus" panose="02020603050405020304" pitchFamily="18" charset="-78"/>
              </a:rPr>
              <a:t>الدورة الصغرى</a:t>
            </a:r>
            <a:endParaRPr lang="fr-FR" sz="6600" dirty="0">
              <a:solidFill>
                <a:srgbClr val="FF0000"/>
              </a:solidFill>
              <a:latin typeface="Andalus" panose="02020603050405020304" pitchFamily="18" charset="-78"/>
              <a:cs typeface="Andalus" panose="02020603050405020304" pitchFamily="18"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776288"/>
            <a:ext cx="7620000" cy="3163324"/>
          </a:xfrm>
          <a:prstGeom prst="rect">
            <a:avLst/>
          </a:prstGeom>
        </p:spPr>
      </p:pic>
    </p:spTree>
    <p:extLst>
      <p:ext uri="{BB962C8B-B14F-4D97-AF65-F5344CB8AC3E}">
        <p14:creationId xmlns:p14="http://schemas.microsoft.com/office/powerpoint/2010/main" val="421634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2049" y="1145136"/>
            <a:ext cx="10282563" cy="5341122"/>
          </a:xfrm>
        </p:spPr>
        <p:txBody>
          <a:bodyPr>
            <a:normAutofit/>
          </a:bodyPr>
          <a:lstStyle/>
          <a:p>
            <a:pPr algn="r" rtl="1">
              <a:buFont typeface="Wingdings" panose="05000000000000000000" pitchFamily="2" charset="2"/>
              <a:buChar char="v"/>
            </a:pPr>
            <a:r>
              <a:rPr lang="ar-SA" sz="2800" dirty="0" smtClean="0">
                <a:solidFill>
                  <a:srgbClr val="FF0000"/>
                </a:solidFill>
                <a:latin typeface="Andalus" panose="02020603050405020304" pitchFamily="18" charset="-78"/>
                <a:cs typeface="Andalus" panose="02020603050405020304" pitchFamily="18" charset="-78"/>
              </a:rPr>
              <a:t>ا</a:t>
            </a:r>
            <a:r>
              <a:rPr lang="ar-SA" sz="2800" b="1" dirty="0" smtClean="0">
                <a:solidFill>
                  <a:srgbClr val="FF0000"/>
                </a:solidFill>
                <a:latin typeface="Andalus" panose="02020603050405020304" pitchFamily="18" charset="-78"/>
                <a:cs typeface="Andalus" panose="02020603050405020304" pitchFamily="18" charset="-78"/>
              </a:rPr>
              <a:t>لدور</a:t>
            </a:r>
            <a:r>
              <a:rPr lang="ar-DZ" sz="2800" b="1" dirty="0" smtClean="0">
                <a:solidFill>
                  <a:srgbClr val="FF0000"/>
                </a:solidFill>
                <a:latin typeface="Andalus" panose="02020603050405020304" pitchFamily="18" charset="-78"/>
                <a:cs typeface="Andalus" panose="02020603050405020304" pitchFamily="18" charset="-78"/>
              </a:rPr>
              <a:t>ة</a:t>
            </a:r>
            <a:r>
              <a:rPr lang="ar-SA" sz="2800" b="1" dirty="0" smtClean="0">
                <a:solidFill>
                  <a:srgbClr val="FF0000"/>
                </a:solidFill>
                <a:latin typeface="Andalus" panose="02020603050405020304" pitchFamily="18" charset="-78"/>
                <a:cs typeface="Andalus" panose="02020603050405020304" pitchFamily="18" charset="-78"/>
              </a:rPr>
              <a:t> العادية (التمهيدية) او المعتدلة</a:t>
            </a:r>
            <a:r>
              <a:rPr lang="ar-SA" sz="2800" dirty="0" smtClean="0">
                <a:solidFill>
                  <a:srgbClr val="FF0000"/>
                </a:solidFill>
                <a:latin typeface="Andalus" panose="02020603050405020304" pitchFamily="18" charset="-78"/>
                <a:cs typeface="Andalus" panose="02020603050405020304" pitchFamily="18" charset="-78"/>
              </a:rPr>
              <a:t> </a:t>
            </a:r>
            <a:r>
              <a:rPr lang="fr-FR" sz="2800" b="1" dirty="0" smtClean="0">
                <a:solidFill>
                  <a:srgbClr val="FF0000"/>
                </a:solidFill>
                <a:latin typeface="Andalus" panose="02020603050405020304" pitchFamily="18" charset="-78"/>
                <a:cs typeface="Andalus" panose="02020603050405020304" pitchFamily="18" charset="-78"/>
              </a:rPr>
              <a:t>: ordinaire</a:t>
            </a:r>
            <a:r>
              <a:rPr lang="fr-FR" sz="2800" dirty="0" smtClean="0">
                <a:latin typeface="Andalus" panose="02020603050405020304" pitchFamily="18" charset="-78"/>
                <a:cs typeface="Andalus" panose="02020603050405020304" pitchFamily="18" charset="-78"/>
              </a:rPr>
              <a:t> </a:t>
            </a:r>
            <a:r>
              <a:rPr lang="ar-SA" sz="2800" dirty="0" smtClean="0">
                <a:latin typeface="Andalus" panose="02020603050405020304" pitchFamily="18" charset="-78"/>
                <a:cs typeface="Andalus" panose="02020603050405020304" pitchFamily="18" charset="-78"/>
              </a:rPr>
              <a:t>ويتميز تشكيلها  بزيادة دورية للأحمال التدريب من خلال زيادة حجم الحمل والشدة غير القصوى لجلسات متفرقة داخل الدورة ويغلب استخدامها في الدورات الإعدادية العامة وبعض الاجزاء من الدورات الإعدادية الخاصة</a:t>
            </a:r>
            <a:r>
              <a:rPr lang="fr-FR" sz="2800" dirty="0" smtClean="0">
                <a:latin typeface="Andalus" panose="02020603050405020304" pitchFamily="18" charset="-78"/>
                <a:cs typeface="Andalus" panose="02020603050405020304" pitchFamily="18" charset="-78"/>
              </a:rPr>
              <a:t>.</a:t>
            </a:r>
          </a:p>
          <a:p>
            <a:pPr marL="0" indent="0" algn="r" rtl="1">
              <a:buNone/>
            </a:pPr>
            <a:r>
              <a:rPr lang="ar-DZ" sz="2800" b="1" dirty="0" smtClean="0">
                <a:solidFill>
                  <a:srgbClr val="FF0000"/>
                </a:solidFill>
                <a:latin typeface="Andalus" panose="02020603050405020304" pitchFamily="18" charset="-78"/>
                <a:cs typeface="Andalus" panose="02020603050405020304" pitchFamily="18" charset="-78"/>
              </a:rPr>
              <a:t> ثانيا: </a:t>
            </a:r>
            <a:r>
              <a:rPr lang="ar-SA" sz="2800" b="1" dirty="0" smtClean="0">
                <a:solidFill>
                  <a:srgbClr val="FF0000"/>
                </a:solidFill>
                <a:latin typeface="Andalus" panose="02020603050405020304" pitchFamily="18" charset="-78"/>
                <a:cs typeface="Andalus" panose="02020603050405020304" pitchFamily="18" charset="-78"/>
              </a:rPr>
              <a:t>الدورة (الأساسية)التصادمية</a:t>
            </a:r>
            <a:r>
              <a:rPr lang="fr-FR" sz="2800" b="1" dirty="0" smtClean="0">
                <a:solidFill>
                  <a:srgbClr val="FF0000"/>
                </a:solidFill>
                <a:latin typeface="Andalus" panose="02020603050405020304" pitchFamily="18" charset="-78"/>
                <a:cs typeface="Andalus" panose="02020603050405020304" pitchFamily="18" charset="-78"/>
              </a:rPr>
              <a:t> :choc </a:t>
            </a:r>
            <a:r>
              <a:rPr lang="ar-SA" sz="2800" dirty="0" smtClean="0">
                <a:latin typeface="Andalus" panose="02020603050405020304" pitchFamily="18" charset="-78"/>
                <a:cs typeface="Andalus" panose="02020603050405020304" pitchFamily="18" charset="-78"/>
              </a:rPr>
              <a:t>وتتميز بدرج</a:t>
            </a:r>
            <a:r>
              <a:rPr lang="ar-DZ" sz="2800" dirty="0" smtClean="0">
                <a:latin typeface="Andalus" panose="02020603050405020304" pitchFamily="18" charset="-78"/>
                <a:cs typeface="Andalus" panose="02020603050405020304" pitchFamily="18" charset="-78"/>
              </a:rPr>
              <a:t>ة</a:t>
            </a:r>
            <a:r>
              <a:rPr lang="ar-SA" sz="2800" dirty="0" smtClean="0">
                <a:latin typeface="Andalus" panose="02020603050405020304" pitchFamily="18" charset="-78"/>
                <a:cs typeface="Andalus" panose="02020603050405020304" pitchFamily="18" charset="-78"/>
              </a:rPr>
              <a:t> شد</a:t>
            </a:r>
            <a:r>
              <a:rPr lang="ar-DZ" sz="2800" dirty="0" smtClean="0">
                <a:latin typeface="Andalus" panose="02020603050405020304" pitchFamily="18" charset="-78"/>
                <a:cs typeface="Andalus" panose="02020603050405020304" pitchFamily="18" charset="-78"/>
              </a:rPr>
              <a:t>ة</a:t>
            </a:r>
            <a:r>
              <a:rPr lang="ar-SA" sz="2800" dirty="0" smtClean="0">
                <a:latin typeface="Andalus" panose="02020603050405020304" pitchFamily="18" charset="-78"/>
                <a:cs typeface="Andalus" panose="02020603050405020304" pitchFamily="18" charset="-78"/>
              </a:rPr>
              <a:t> عالية للحمل من خلال تكثيف جلسات التدريب ويكون واجبها الاساسي الارتقاء بمستوى التكيف حسب ماتفيف</a:t>
            </a:r>
            <a:r>
              <a:rPr lang="fr-FR" sz="2800" dirty="0" smtClean="0">
                <a:latin typeface="Andalus" panose="02020603050405020304" pitchFamily="18" charset="-78"/>
                <a:cs typeface="Andalus" panose="02020603050405020304" pitchFamily="18" charset="-78"/>
              </a:rPr>
              <a:t> </a:t>
            </a:r>
            <a:r>
              <a:rPr lang="fr-FR" sz="2800" b="1" dirty="0" err="1" smtClean="0">
                <a:latin typeface="Andalus" panose="02020603050405020304" pitchFamily="18" charset="-78"/>
                <a:cs typeface="Andalus" panose="02020603050405020304" pitchFamily="18" charset="-78"/>
              </a:rPr>
              <a:t>matveyve</a:t>
            </a:r>
            <a:r>
              <a:rPr lang="fr-FR" sz="2800" dirty="0" smtClean="0">
                <a:latin typeface="Andalus" panose="02020603050405020304" pitchFamily="18" charset="-78"/>
                <a:cs typeface="Andalus" panose="02020603050405020304" pitchFamily="18" charset="-78"/>
              </a:rPr>
              <a:t> </a:t>
            </a:r>
          </a:p>
          <a:p>
            <a:pPr marL="0" indent="0" algn="r" rtl="1">
              <a:buNone/>
            </a:pPr>
            <a:r>
              <a:rPr lang="ar-DZ" sz="2800" dirty="0" smtClean="0">
                <a:latin typeface="Andalus" panose="02020603050405020304" pitchFamily="18" charset="-78"/>
                <a:cs typeface="Andalus" panose="02020603050405020304" pitchFamily="18" charset="-78"/>
              </a:rPr>
              <a:t>ويمكن </a:t>
            </a:r>
            <a:r>
              <a:rPr lang="ar-DZ" sz="2800" dirty="0">
                <a:latin typeface="Andalus" panose="02020603050405020304" pitchFamily="18" charset="-78"/>
                <a:cs typeface="Andalus" panose="02020603050405020304" pitchFamily="18" charset="-78"/>
              </a:rPr>
              <a:t>أن نقول أن هدفها </a:t>
            </a:r>
            <a:r>
              <a:rPr lang="ar-DZ" sz="2800" dirty="0" smtClean="0">
                <a:latin typeface="Andalus" panose="02020603050405020304" pitchFamily="18" charset="-78"/>
                <a:cs typeface="Andalus" panose="02020603050405020304" pitchFamily="18" charset="-78"/>
              </a:rPr>
              <a:t>استثاري </a:t>
            </a:r>
            <a:r>
              <a:rPr lang="ar-DZ" sz="2800" dirty="0">
                <a:latin typeface="Andalus" panose="02020603050405020304" pitchFamily="18" charset="-78"/>
                <a:cs typeface="Andalus" panose="02020603050405020304" pitchFamily="18" charset="-78"/>
              </a:rPr>
              <a:t>تسبب عملية التكيف الجيد للجسم</a:t>
            </a:r>
            <a:r>
              <a:rPr lang="fr-FR" sz="2800" dirty="0">
                <a:latin typeface="Andalus" panose="02020603050405020304" pitchFamily="18" charset="-78"/>
                <a:cs typeface="Andalus" panose="02020603050405020304" pitchFamily="18" charset="-78"/>
              </a:rPr>
              <a:t>(choc)</a:t>
            </a:r>
            <a:r>
              <a:rPr lang="ar-DZ" sz="2800" dirty="0">
                <a:latin typeface="Andalus" panose="02020603050405020304" pitchFamily="18" charset="-78"/>
                <a:cs typeface="Andalus" panose="02020603050405020304" pitchFamily="18" charset="-78"/>
              </a:rPr>
              <a:t> ومميزاتها الزيادة في حجم الحمل والشدة، ونجدها في فترة الإعداد لرفع مستوى الرياضي (في الإعداد العام و   الخاص) وتتميز بتطور الحمل في التدريب تدريجيا.</a:t>
            </a:r>
            <a:endParaRPr lang="fr-FR" sz="2800"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7079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16052" y="888763"/>
            <a:ext cx="10188560" cy="5811140"/>
          </a:xfrm>
        </p:spPr>
        <p:txBody>
          <a:bodyPr>
            <a:noAutofit/>
          </a:bodyPr>
          <a:lstStyle/>
          <a:p>
            <a:pPr marL="0" indent="0" algn="r" rtl="1">
              <a:buNone/>
            </a:pPr>
            <a:r>
              <a:rPr lang="ar-DZ" sz="3200" b="1" dirty="0" smtClean="0">
                <a:solidFill>
                  <a:srgbClr val="FF0000"/>
                </a:solidFill>
                <a:latin typeface="Andalus" panose="02020603050405020304" pitchFamily="18" charset="-78"/>
                <a:cs typeface="Andalus" panose="02020603050405020304" pitchFamily="18" charset="-78"/>
              </a:rPr>
              <a:t>ثالثا</a:t>
            </a:r>
            <a:r>
              <a:rPr lang="ar-SA" sz="3200" b="1" dirty="0" smtClean="0">
                <a:solidFill>
                  <a:srgbClr val="FF0000"/>
                </a:solidFill>
                <a:latin typeface="Andalus" panose="02020603050405020304" pitchFamily="18" charset="-78"/>
                <a:cs typeface="Andalus" panose="02020603050405020304" pitchFamily="18" charset="-78"/>
              </a:rPr>
              <a:t>: الدور</a:t>
            </a:r>
            <a:r>
              <a:rPr lang="ar-DZ" sz="3200" b="1" dirty="0" smtClean="0">
                <a:solidFill>
                  <a:srgbClr val="FF0000"/>
                </a:solidFill>
                <a:latin typeface="Andalus" panose="02020603050405020304" pitchFamily="18" charset="-78"/>
                <a:cs typeface="Andalus" panose="02020603050405020304" pitchFamily="18" charset="-78"/>
              </a:rPr>
              <a:t>ة</a:t>
            </a:r>
            <a:r>
              <a:rPr lang="ar-SA" sz="3200" b="1" dirty="0" smtClean="0">
                <a:solidFill>
                  <a:srgbClr val="FF0000"/>
                </a:solidFill>
                <a:latin typeface="Andalus" panose="02020603050405020304" pitchFamily="18" charset="-78"/>
                <a:cs typeface="Andalus" panose="02020603050405020304" pitchFamily="18" charset="-78"/>
              </a:rPr>
              <a:t> </a:t>
            </a:r>
            <a:r>
              <a:rPr lang="ar-SA" sz="3200" b="1" dirty="0" err="1" smtClean="0">
                <a:solidFill>
                  <a:srgbClr val="FF0000"/>
                </a:solidFill>
                <a:latin typeface="Andalus" panose="02020603050405020304" pitchFamily="18" charset="-78"/>
                <a:cs typeface="Andalus" panose="02020603050405020304" pitchFamily="18" charset="-78"/>
              </a:rPr>
              <a:t>المدخلية</a:t>
            </a:r>
            <a:r>
              <a:rPr lang="ar-DZ" sz="3200" b="1" dirty="0" smtClean="0">
                <a:solidFill>
                  <a:srgbClr val="FF0000"/>
                </a:solidFill>
                <a:latin typeface="Andalus" panose="02020603050405020304" pitchFamily="18" charset="-78"/>
                <a:cs typeface="Andalus" panose="02020603050405020304" pitchFamily="18" charset="-78"/>
              </a:rPr>
              <a:t> </a:t>
            </a:r>
            <a:r>
              <a:rPr lang="ar-SA" sz="3200" b="1" dirty="0">
                <a:solidFill>
                  <a:srgbClr val="FF0000"/>
                </a:solidFill>
                <a:latin typeface="Andalus" panose="02020603050405020304" pitchFamily="18" charset="-78"/>
                <a:cs typeface="Andalus" panose="02020603050405020304" pitchFamily="18" charset="-78"/>
              </a:rPr>
              <a:t> الموصلة (ما قبل </a:t>
            </a:r>
            <a:r>
              <a:rPr lang="ar-SA" sz="3200" b="1" dirty="0" smtClean="0">
                <a:solidFill>
                  <a:srgbClr val="FF0000"/>
                </a:solidFill>
                <a:latin typeface="Andalus" panose="02020603050405020304" pitchFamily="18" charset="-78"/>
                <a:cs typeface="Andalus" panose="02020603050405020304" pitchFamily="18" charset="-78"/>
              </a:rPr>
              <a:t>المنافسة) </a:t>
            </a:r>
            <a:r>
              <a:rPr lang="fr-FR" sz="3200" b="1" dirty="0" smtClean="0">
                <a:solidFill>
                  <a:srgbClr val="FF0000"/>
                </a:solidFill>
                <a:latin typeface="Andalus" panose="02020603050405020304" pitchFamily="18" charset="-78"/>
                <a:cs typeface="Andalus" panose="02020603050405020304" pitchFamily="18" charset="-78"/>
              </a:rPr>
              <a:t>: </a:t>
            </a:r>
            <a:r>
              <a:rPr lang="fr-FR" sz="3200" b="1" dirty="0">
                <a:solidFill>
                  <a:srgbClr val="FF0000"/>
                </a:solidFill>
                <a:latin typeface="Andalus" panose="02020603050405020304" pitchFamily="18" charset="-78"/>
                <a:cs typeface="Andalus" panose="02020603050405020304" pitchFamily="18" charset="-78"/>
              </a:rPr>
              <a:t>pré compétitif</a:t>
            </a:r>
            <a:r>
              <a:rPr lang="fr-FR" sz="3200" dirty="0">
                <a:solidFill>
                  <a:srgbClr val="FF0000"/>
                </a:solidFill>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وتستخدم تشكيل هذه الدورات عند الاعداد المباشر لدخول المنافسات</a:t>
            </a:r>
            <a:r>
              <a:rPr lang="ar-SA" sz="3200" dirty="0">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ويتوقف تشكيل عناصرها على نظام وبرنامج المنافسات حيث التوزيع الامثل للحمل والراحة بما يتناسب وتوزيع الحمل والراحة خلال المنافسات </a:t>
            </a:r>
            <a:r>
              <a:rPr lang="ar-SA" sz="3200" dirty="0">
                <a:latin typeface="Andalus" panose="02020603050405020304" pitchFamily="18" charset="-78"/>
                <a:cs typeface="Andalus" panose="02020603050405020304" pitchFamily="18" charset="-78"/>
              </a:rPr>
              <a:t>لتحقيق التكيف المناسب ،بالتدريب على نظام المنافسة ،ولذا يجب مراعاة خصائص اللاعب النفسية والوظيفية</a:t>
            </a:r>
            <a:r>
              <a:rPr lang="fr-FR" sz="3200" dirty="0" smtClean="0">
                <a:latin typeface="Andalus" panose="02020603050405020304" pitchFamily="18" charset="-78"/>
                <a:cs typeface="Andalus" panose="02020603050405020304" pitchFamily="18" charset="-78"/>
              </a:rPr>
              <a:t>.</a:t>
            </a:r>
            <a:endParaRPr lang="ar-DZ" sz="3200" dirty="0" smtClean="0">
              <a:latin typeface="Andalus" panose="02020603050405020304" pitchFamily="18" charset="-78"/>
              <a:cs typeface="Andalus" panose="02020603050405020304" pitchFamily="18" charset="-78"/>
            </a:endParaRPr>
          </a:p>
          <a:p>
            <a:pPr marL="0" indent="0" algn="r" rtl="1">
              <a:buNone/>
            </a:pPr>
            <a:r>
              <a:rPr lang="ar-DZ" sz="3200" b="1" dirty="0" smtClean="0">
                <a:solidFill>
                  <a:srgbClr val="FF0000"/>
                </a:solidFill>
                <a:latin typeface="Andalus" panose="02020603050405020304" pitchFamily="18" charset="-78"/>
                <a:cs typeface="Andalus" panose="02020603050405020304" pitchFamily="18" charset="-78"/>
              </a:rPr>
              <a:t>رابعا</a:t>
            </a:r>
            <a:r>
              <a:rPr lang="ar-SA" sz="3200" b="1" dirty="0" smtClean="0">
                <a:solidFill>
                  <a:srgbClr val="FF0000"/>
                </a:solidFill>
                <a:latin typeface="Andalus" panose="02020603050405020304" pitchFamily="18" charset="-78"/>
                <a:cs typeface="Andalus" panose="02020603050405020304" pitchFamily="18" charset="-78"/>
              </a:rPr>
              <a:t>: </a:t>
            </a:r>
            <a:r>
              <a:rPr lang="ar-DZ" sz="3200" b="1" dirty="0">
                <a:solidFill>
                  <a:srgbClr val="FF0000"/>
                </a:solidFill>
                <a:latin typeface="Andalus" panose="02020603050405020304" pitchFamily="18" charset="-78"/>
                <a:cs typeface="Andalus" panose="02020603050405020304" pitchFamily="18" charset="-78"/>
              </a:rPr>
              <a:t>دورة </a:t>
            </a:r>
            <a:r>
              <a:rPr lang="ar-DZ" sz="3200" b="1" dirty="0" smtClean="0">
                <a:solidFill>
                  <a:srgbClr val="FF0000"/>
                </a:solidFill>
                <a:latin typeface="Andalus" panose="02020603050405020304" pitchFamily="18" charset="-78"/>
                <a:cs typeface="Andalus" panose="02020603050405020304" pitchFamily="18" charset="-78"/>
              </a:rPr>
              <a:t>المنافسة </a:t>
            </a:r>
            <a:r>
              <a:rPr lang="fr-FR" sz="3200" b="1" dirty="0" smtClean="0">
                <a:solidFill>
                  <a:srgbClr val="FF0000"/>
                </a:solidFill>
                <a:latin typeface="Andalus" panose="02020603050405020304" pitchFamily="18" charset="-78"/>
                <a:cs typeface="Andalus" panose="02020603050405020304" pitchFamily="18" charset="-78"/>
              </a:rPr>
              <a:t>compétition </a:t>
            </a:r>
            <a:r>
              <a:rPr lang="ar-DZ" sz="3200" b="1" dirty="0" smtClean="0">
                <a:solidFill>
                  <a:srgbClr val="FF0000"/>
                </a:solidFill>
                <a:latin typeface="Andalus" panose="02020603050405020304" pitchFamily="18" charset="-78"/>
                <a:cs typeface="Andalus" panose="02020603050405020304" pitchFamily="18" charset="-78"/>
              </a:rPr>
              <a:t>:</a:t>
            </a:r>
            <a:r>
              <a:rPr lang="ar-DZ" sz="3200" dirty="0" smtClean="0">
                <a:solidFill>
                  <a:srgbClr val="FF0000"/>
                </a:solidFill>
                <a:latin typeface="Andalus" panose="02020603050405020304" pitchFamily="18" charset="-78"/>
                <a:cs typeface="Andalus" panose="02020603050405020304" pitchFamily="18" charset="-78"/>
              </a:rPr>
              <a:t> </a:t>
            </a:r>
            <a:r>
              <a:rPr lang="ar-DZ" sz="3200" u="sng" dirty="0">
                <a:latin typeface="Andalus" panose="02020603050405020304" pitchFamily="18" charset="-78"/>
                <a:cs typeface="Andalus" panose="02020603050405020304" pitchFamily="18" charset="-78"/>
              </a:rPr>
              <a:t>تهدف إلى تهيئة وإعداد الرياضي للمنافسة وتتأثر بنوعية المنافسة في مختلف الأنشطة الرياضية وطبيعة برنامج المنافسة التي يشارك فيها </a:t>
            </a:r>
            <a:r>
              <a:rPr lang="ar-DZ" sz="3200" u="sng" dirty="0" smtClean="0">
                <a:latin typeface="Andalus" panose="02020603050405020304" pitchFamily="18" charset="-78"/>
                <a:cs typeface="Andalus" panose="02020603050405020304" pitchFamily="18" charset="-78"/>
              </a:rPr>
              <a:t>الرياضي</a:t>
            </a:r>
            <a:r>
              <a:rPr lang="ar-DZ" sz="3200" u="sng" dirty="0">
                <a:latin typeface="Andalus" panose="02020603050405020304" pitchFamily="18" charset="-78"/>
                <a:cs typeface="Andalus" panose="02020603050405020304" pitchFamily="18" charset="-78"/>
              </a:rPr>
              <a:t>،</a:t>
            </a:r>
            <a:r>
              <a:rPr lang="ar-DZ" sz="3200" u="sng" dirty="0" smtClean="0">
                <a:latin typeface="Andalus" panose="02020603050405020304" pitchFamily="18" charset="-78"/>
                <a:cs typeface="Andalus" panose="02020603050405020304" pitchFamily="18" charset="-78"/>
              </a:rPr>
              <a:t> </a:t>
            </a:r>
            <a:r>
              <a:rPr lang="ar-DZ" sz="3200" u="sng" dirty="0">
                <a:latin typeface="Andalus" panose="02020603050405020304" pitchFamily="18" charset="-78"/>
                <a:cs typeface="Andalus" panose="02020603050405020304" pitchFamily="18" charset="-78"/>
              </a:rPr>
              <a:t>وتختلف عند دورة ما قبل المنافسة على أنها تأخذ الشكل المثالي والأقرب للمنافسة من حيث استخدام كل الظروف كالوقت المخصص للمنافسة والبيئة والمناخ وكذا المؤثرات الخارجية كالجمهور والحكام وغير  ذلك....</a:t>
            </a:r>
            <a:endParaRPr lang="fr-FR" sz="3200" u="sng"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7242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73323" y="1222049"/>
            <a:ext cx="10231289" cy="5264209"/>
          </a:xfrm>
        </p:spPr>
        <p:txBody>
          <a:bodyPr>
            <a:normAutofit lnSpcReduction="10000"/>
          </a:bodyPr>
          <a:lstStyle/>
          <a:p>
            <a:pPr marL="0" indent="0" algn="r" rtl="1">
              <a:buNone/>
            </a:pPr>
            <a:r>
              <a:rPr lang="ar-DZ" sz="3200" b="1" dirty="0" smtClean="0">
                <a:solidFill>
                  <a:srgbClr val="FF0000"/>
                </a:solidFill>
                <a:latin typeface="Andalus" panose="02020603050405020304" pitchFamily="18" charset="-78"/>
                <a:cs typeface="Andalus" panose="02020603050405020304" pitchFamily="18" charset="-78"/>
              </a:rPr>
              <a:t>خامسا</a:t>
            </a:r>
            <a:r>
              <a:rPr lang="ar-SA" sz="3200" b="1" dirty="0" smtClean="0">
                <a:solidFill>
                  <a:srgbClr val="FF0000"/>
                </a:solidFill>
                <a:latin typeface="Andalus" panose="02020603050405020304" pitchFamily="18" charset="-78"/>
                <a:cs typeface="Andalus" panose="02020603050405020304" pitchFamily="18" charset="-78"/>
              </a:rPr>
              <a:t>: دور</a:t>
            </a:r>
            <a:r>
              <a:rPr lang="ar-DZ" sz="3200" b="1" dirty="0" smtClean="0">
                <a:solidFill>
                  <a:srgbClr val="FF0000"/>
                </a:solidFill>
                <a:latin typeface="Andalus" panose="02020603050405020304" pitchFamily="18" charset="-78"/>
                <a:cs typeface="Andalus" panose="02020603050405020304" pitchFamily="18" charset="-78"/>
              </a:rPr>
              <a:t>ة</a:t>
            </a:r>
            <a:r>
              <a:rPr lang="ar-SA" sz="3200" b="1" dirty="0" smtClean="0">
                <a:solidFill>
                  <a:srgbClr val="FF0000"/>
                </a:solidFill>
                <a:latin typeface="Andalus" panose="02020603050405020304" pitchFamily="18" charset="-78"/>
                <a:cs typeface="Andalus" panose="02020603050405020304" pitchFamily="18" charset="-78"/>
              </a:rPr>
              <a:t> </a:t>
            </a:r>
            <a:r>
              <a:rPr lang="ar-SA" sz="3200" b="1" dirty="0">
                <a:solidFill>
                  <a:srgbClr val="FF0000"/>
                </a:solidFill>
                <a:latin typeface="Andalus" panose="02020603050405020304" pitchFamily="18" charset="-78"/>
                <a:cs typeface="Andalus" panose="02020603050405020304" pitchFamily="18" charset="-78"/>
              </a:rPr>
              <a:t>(الاستشفائية)تكميلية</a:t>
            </a:r>
            <a:r>
              <a:rPr lang="fr-FR" sz="3200" b="1" dirty="0">
                <a:solidFill>
                  <a:srgbClr val="FF0000"/>
                </a:solidFill>
                <a:latin typeface="Andalus" panose="02020603050405020304" pitchFamily="18" charset="-78"/>
                <a:cs typeface="Andalus" panose="02020603050405020304" pitchFamily="18" charset="-78"/>
              </a:rPr>
              <a:t>: de récupération</a:t>
            </a:r>
            <a:r>
              <a:rPr lang="fr-FR" sz="3200" dirty="0">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ويطلق عليها </a:t>
            </a:r>
            <a:r>
              <a:rPr lang="ar-SA" sz="3200" u="sng" dirty="0" smtClean="0">
                <a:latin typeface="Andalus" panose="02020603050405020304" pitchFamily="18" charset="-78"/>
                <a:cs typeface="Andalus" panose="02020603050405020304" pitchFamily="18" charset="-78"/>
              </a:rPr>
              <a:t>دور</a:t>
            </a:r>
            <a:r>
              <a:rPr lang="ar-DZ" sz="3200" u="sng" dirty="0" smtClean="0">
                <a:latin typeface="Andalus" panose="02020603050405020304" pitchFamily="18" charset="-78"/>
                <a:cs typeface="Andalus" panose="02020603050405020304" pitchFamily="18" charset="-78"/>
              </a:rPr>
              <a:t>ة</a:t>
            </a:r>
            <a:r>
              <a:rPr lang="ar-SA" sz="3200" u="sng" dirty="0" smtClean="0">
                <a:latin typeface="Andalus" panose="02020603050405020304" pitchFamily="18" charset="-78"/>
                <a:cs typeface="Andalus" panose="02020603050405020304" pitchFamily="18" charset="-78"/>
              </a:rPr>
              <a:t> استعاد</a:t>
            </a:r>
            <a:r>
              <a:rPr lang="ar-DZ" sz="3200" u="sng" dirty="0" smtClean="0">
                <a:latin typeface="Andalus" panose="02020603050405020304" pitchFamily="18" charset="-78"/>
                <a:cs typeface="Andalus" panose="02020603050405020304" pitchFamily="18" charset="-78"/>
              </a:rPr>
              <a:t>ة</a:t>
            </a:r>
            <a:r>
              <a:rPr lang="ar-SA" sz="3200" u="sng" dirty="0" smtClean="0">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الاستشفاء او استجماع القوى يستخدم هذا النوع من الدورات في نهاية الدورات المتوسطة </a:t>
            </a:r>
            <a:r>
              <a:rPr lang="ar-DZ" sz="3200" u="sng" dirty="0" smtClean="0">
                <a:latin typeface="Andalus" panose="02020603050405020304" pitchFamily="18" charset="-78"/>
                <a:cs typeface="Andalus" panose="02020603050405020304" pitchFamily="18" charset="-78"/>
              </a:rPr>
              <a:t>،</a:t>
            </a:r>
            <a:r>
              <a:rPr lang="ar-SA" sz="3200" u="sng" dirty="0" smtClean="0">
                <a:latin typeface="Andalus" panose="02020603050405020304" pitchFamily="18" charset="-78"/>
                <a:cs typeface="Andalus" panose="02020603050405020304" pitchFamily="18" charset="-78"/>
              </a:rPr>
              <a:t>وغالبا </a:t>
            </a:r>
            <a:r>
              <a:rPr lang="ar-SA" sz="3200" u="sng" dirty="0">
                <a:latin typeface="Andalus" panose="02020603050405020304" pitchFamily="18" charset="-78"/>
                <a:cs typeface="Andalus" panose="02020603050405020304" pitchFamily="18" charset="-78"/>
              </a:rPr>
              <a:t>بعد الدورات التصادمية التي تتميز بقيمه حمل عالية ويتميز هذا النوع من الدورات بتخفيف قيم حمل التدريب </a:t>
            </a:r>
            <a:r>
              <a:rPr lang="ar-SA" sz="3200" dirty="0">
                <a:latin typeface="Andalus" panose="02020603050405020304" pitchFamily="18" charset="-78"/>
                <a:cs typeface="Andalus" panose="02020603050405020304" pitchFamily="18" charset="-78"/>
              </a:rPr>
              <a:t>وزياده عدد ايام الراحة النشطة بضمان حدوث </a:t>
            </a:r>
            <a:r>
              <a:rPr lang="ar-SA" sz="3200" dirty="0" smtClean="0">
                <a:latin typeface="Andalus" panose="02020603050405020304" pitchFamily="18" charset="-78"/>
                <a:cs typeface="Andalus" panose="02020603050405020304" pitchFamily="18" charset="-78"/>
              </a:rPr>
              <a:t>عملي</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استعاد</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الاستشفاء </a:t>
            </a:r>
            <a:r>
              <a:rPr lang="ar-SA" sz="3200" dirty="0" smtClean="0">
                <a:latin typeface="Andalus" panose="02020603050405020304" pitchFamily="18" charset="-78"/>
                <a:cs typeface="Andalus" panose="02020603050405020304" pitchFamily="18" charset="-78"/>
              </a:rPr>
              <a:t>راح</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الأجهزة الوظيفية وعدم هبوط مستوى التكيف</a:t>
            </a:r>
            <a:r>
              <a:rPr lang="fr-FR" sz="3200" dirty="0">
                <a:latin typeface="Andalus" panose="02020603050405020304" pitchFamily="18" charset="-78"/>
                <a:cs typeface="Andalus" panose="02020603050405020304" pitchFamily="18" charset="-78"/>
              </a:rPr>
              <a:t>.</a:t>
            </a:r>
            <a:r>
              <a:rPr lang="fr-FR" sz="2800" dirty="0">
                <a:latin typeface="Andalus" panose="02020603050405020304" pitchFamily="18" charset="-78"/>
                <a:cs typeface="Andalus" panose="02020603050405020304" pitchFamily="18" charset="-78"/>
              </a:rPr>
              <a:t/>
            </a:r>
            <a:br>
              <a:rPr lang="fr-FR" sz="2800" dirty="0">
                <a:latin typeface="Andalus" panose="02020603050405020304" pitchFamily="18" charset="-78"/>
                <a:cs typeface="Andalus" panose="02020603050405020304" pitchFamily="18" charset="-78"/>
              </a:rPr>
            </a:br>
            <a:r>
              <a:rPr lang="ar-SA" sz="3500" dirty="0">
                <a:latin typeface="Andalus" panose="02020603050405020304" pitchFamily="18" charset="-78"/>
                <a:cs typeface="Andalus" panose="02020603050405020304" pitchFamily="18" charset="-78"/>
              </a:rPr>
              <a:t>وسوف نستعرض معا نماذج مختلفة لدورات </a:t>
            </a:r>
            <a:r>
              <a:rPr lang="ar-SA" sz="3500" dirty="0" smtClean="0">
                <a:latin typeface="Andalus" panose="02020603050405020304" pitchFamily="18" charset="-78"/>
                <a:cs typeface="Andalus" panose="02020603050405020304" pitchFamily="18" charset="-78"/>
              </a:rPr>
              <a:t>تدريبي</a:t>
            </a:r>
            <a:r>
              <a:rPr lang="ar-DZ" sz="3500" dirty="0" smtClean="0">
                <a:latin typeface="Andalus" panose="02020603050405020304" pitchFamily="18" charset="-78"/>
                <a:cs typeface="Andalus" panose="02020603050405020304" pitchFamily="18" charset="-78"/>
              </a:rPr>
              <a:t>ة</a:t>
            </a:r>
            <a:r>
              <a:rPr lang="ar-SA" sz="3500" dirty="0" smtClean="0">
                <a:latin typeface="Andalus" panose="02020603050405020304" pitchFamily="18" charset="-78"/>
                <a:cs typeface="Andalus" panose="02020603050405020304" pitchFamily="18" charset="-78"/>
              </a:rPr>
              <a:t> ص</a:t>
            </a:r>
            <a:r>
              <a:rPr lang="ar-DZ" sz="3500" dirty="0" smtClean="0">
                <a:latin typeface="Andalus" panose="02020603050405020304" pitchFamily="18" charset="-78"/>
                <a:cs typeface="Andalus" panose="02020603050405020304" pitchFamily="18" charset="-78"/>
              </a:rPr>
              <a:t>غرى</a:t>
            </a:r>
            <a:r>
              <a:rPr lang="ar-SA" sz="3500" dirty="0" smtClean="0">
                <a:latin typeface="Andalus" panose="02020603050405020304" pitchFamily="18" charset="-78"/>
                <a:cs typeface="Andalus" panose="02020603050405020304" pitchFamily="18" charset="-78"/>
              </a:rPr>
              <a:t> </a:t>
            </a:r>
            <a:r>
              <a:rPr lang="ar-SA" sz="3500" dirty="0">
                <a:latin typeface="Andalus" panose="02020603050405020304" pitchFamily="18" charset="-78"/>
                <a:cs typeface="Andalus" panose="02020603050405020304" pitchFamily="18" charset="-78"/>
              </a:rPr>
              <a:t>في بعض الأنشطة الرياضية لبيان الهيكل العام وتوضيح المحتوى والهدف </a:t>
            </a:r>
            <a:r>
              <a:rPr lang="ar-DZ" sz="3500" dirty="0" smtClean="0">
                <a:latin typeface="Andalus" panose="02020603050405020304" pitchFamily="18" charset="-78"/>
                <a:cs typeface="Andalus" panose="02020603050405020304" pitchFamily="18" charset="-78"/>
              </a:rPr>
              <a:t>،</a:t>
            </a:r>
            <a:r>
              <a:rPr lang="ar-SA" sz="3500" dirty="0" smtClean="0">
                <a:latin typeface="Andalus" panose="02020603050405020304" pitchFamily="18" charset="-78"/>
                <a:cs typeface="Andalus" panose="02020603050405020304" pitchFamily="18" charset="-78"/>
              </a:rPr>
              <a:t>وكذا </a:t>
            </a:r>
            <a:r>
              <a:rPr lang="ar-SA" sz="3500" dirty="0">
                <a:latin typeface="Andalus" panose="02020603050405020304" pitchFamily="18" charset="-78"/>
                <a:cs typeface="Andalus" panose="02020603050405020304" pitchFamily="18" charset="-78"/>
              </a:rPr>
              <a:t>تشكيل الحمل خلالها حيث يمكن الاسترشاد بها خلال عمليه التدريب طبقا لنوع التخصص</a:t>
            </a:r>
            <a:r>
              <a:rPr lang="ar-SA" sz="3500" b="1" dirty="0">
                <a:latin typeface="Andalus" panose="02020603050405020304" pitchFamily="18" charset="-78"/>
                <a:cs typeface="Andalus" panose="02020603050405020304" pitchFamily="18" charset="-78"/>
              </a:rPr>
              <a:t>.(</a:t>
            </a:r>
            <a:r>
              <a:rPr lang="ar-SA" sz="2200" b="1" dirty="0">
                <a:latin typeface="Andalus" panose="02020603050405020304" pitchFamily="18" charset="-78"/>
                <a:cs typeface="Andalus" panose="02020603050405020304" pitchFamily="18" charset="-78"/>
              </a:rPr>
              <a:t>التدريب الرياضي وتطبيقاته امر الله احمد </a:t>
            </a:r>
            <a:r>
              <a:rPr lang="ar-SA" sz="2200" b="1" dirty="0" err="1">
                <a:latin typeface="Andalus" panose="02020603050405020304" pitchFamily="18" charset="-78"/>
                <a:cs typeface="Andalus" panose="02020603050405020304" pitchFamily="18" charset="-78"/>
              </a:rPr>
              <a:t>البساطي</a:t>
            </a:r>
            <a:r>
              <a:rPr lang="ar-SA" sz="2200" b="1" dirty="0">
                <a:latin typeface="Andalus" panose="02020603050405020304" pitchFamily="18" charset="-78"/>
                <a:cs typeface="Andalus" panose="02020603050405020304" pitchFamily="18" charset="-78"/>
              </a:rPr>
              <a:t> كليه التربية الرياضية جامعه الإسكندرية 1998 ص 137 138 141 142 و 143</a:t>
            </a:r>
            <a:r>
              <a:rPr lang="fr-FR" sz="2200" b="1" dirty="0" smtClean="0">
                <a:latin typeface="Andalus" panose="02020603050405020304" pitchFamily="18" charset="-78"/>
                <a:cs typeface="Andalus" panose="02020603050405020304" pitchFamily="18" charset="-78"/>
              </a:rPr>
              <a:t>.</a:t>
            </a:r>
            <a:r>
              <a:rPr lang="ar-DZ" sz="2200" b="1" dirty="0" smtClean="0">
                <a:latin typeface="Andalus" panose="02020603050405020304" pitchFamily="18" charset="-78"/>
                <a:cs typeface="Andalus" panose="02020603050405020304" pitchFamily="18" charset="-78"/>
              </a:rPr>
              <a:t>)</a:t>
            </a:r>
            <a:endParaRPr lang="fr-FR" sz="2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684541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a:hlinkClick r:id="rId2" action="ppaction://hlinkfile"/>
          </p:cNvPr>
          <p:cNvGraphicFramePr>
            <a:graphicFrameLocks noGrp="1"/>
          </p:cNvGraphicFramePr>
          <p:nvPr>
            <p:ph idx="1"/>
            <p:extLst>
              <p:ext uri="{D42A27DB-BD31-4B8C-83A1-F6EECF244321}">
                <p14:modId xmlns:p14="http://schemas.microsoft.com/office/powerpoint/2010/main" val="326485153"/>
              </p:ext>
            </p:extLst>
          </p:nvPr>
        </p:nvGraphicFramePr>
        <p:xfrm>
          <a:off x="1692780" y="495657"/>
          <a:ext cx="8801456" cy="56043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535903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phique 3"/>
          <p:cNvGraphicFramePr/>
          <p:nvPr>
            <p:extLst>
              <p:ext uri="{D42A27DB-BD31-4B8C-83A1-F6EECF244321}">
                <p14:modId xmlns:p14="http://schemas.microsoft.com/office/powerpoint/2010/main" val="3166728781"/>
              </p:ext>
            </p:extLst>
          </p:nvPr>
        </p:nvGraphicFramePr>
        <p:xfrm>
          <a:off x="1450975" y="538691"/>
          <a:ext cx="8128000" cy="58621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89094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976" y="2424157"/>
            <a:ext cx="9829636" cy="3777622"/>
          </a:xfrm>
        </p:spPr>
        <p:txBody>
          <a:bodyPr>
            <a:normAutofit/>
          </a:bodyPr>
          <a:lstStyle/>
          <a:p>
            <a:pPr marL="0" indent="0" algn="ctr" rtl="1">
              <a:buNone/>
            </a:pPr>
            <a:r>
              <a:rPr lang="ar-DZ" sz="6600" dirty="0" smtClean="0">
                <a:solidFill>
                  <a:srgbClr val="FF0000"/>
                </a:solidFill>
                <a:latin typeface="Andalus" panose="02020603050405020304" pitchFamily="18" charset="-78"/>
                <a:cs typeface="Andalus" panose="02020603050405020304" pitchFamily="18" charset="-78"/>
              </a:rPr>
              <a:t>نشكركم على حسن الإصغاء والاستماع والسلام عليكم ورحمة الله تعالى وبركاته</a:t>
            </a:r>
            <a:endParaRPr lang="fr-FR" sz="66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632564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solidFill>
                  <a:srgbClr val="FF0000"/>
                </a:solidFill>
                <a:latin typeface="Andalus" panose="02020603050405020304" pitchFamily="18" charset="-78"/>
                <a:cs typeface="Andalus" panose="02020603050405020304" pitchFamily="18" charset="-78"/>
              </a:rPr>
              <a:t>الدورة التدريبية الصغرى </a:t>
            </a:r>
            <a:r>
              <a:rPr lang="fr-FR" b="1" dirty="0">
                <a:solidFill>
                  <a:srgbClr val="FF0000"/>
                </a:solidFill>
                <a:latin typeface="Andalus" panose="02020603050405020304" pitchFamily="18" charset="-78"/>
                <a:cs typeface="Andalus" panose="02020603050405020304" pitchFamily="18" charset="-78"/>
              </a:rPr>
              <a:t>microcycle</a:t>
            </a:r>
            <a:r>
              <a:rPr lang="ar-SA" b="1" dirty="0">
                <a:solidFill>
                  <a:srgbClr val="FF0000"/>
                </a:solidFill>
                <a:latin typeface="Andalus" panose="02020603050405020304" pitchFamily="18" charset="-78"/>
                <a:cs typeface="Andalus" panose="02020603050405020304" pitchFamily="18" charset="-78"/>
              </a:rPr>
              <a:t>:</a:t>
            </a:r>
            <a:r>
              <a:rPr lang="fr-FR" dirty="0"/>
              <a:t/>
            </a:r>
            <a:br>
              <a:rPr lang="fr-FR" dirty="0"/>
            </a:br>
            <a:endParaRPr lang="fr-FR" dirty="0"/>
          </a:p>
        </p:txBody>
      </p:sp>
      <p:sp>
        <p:nvSpPr>
          <p:cNvPr id="3" name="Espace réservé du contenu 2"/>
          <p:cNvSpPr>
            <a:spLocks noGrp="1"/>
          </p:cNvSpPr>
          <p:nvPr>
            <p:ph idx="1"/>
          </p:nvPr>
        </p:nvSpPr>
        <p:spPr>
          <a:xfrm>
            <a:off x="838200" y="1076770"/>
            <a:ext cx="10515600" cy="6640082"/>
          </a:xfrm>
        </p:spPr>
        <p:txBody>
          <a:bodyPr>
            <a:noAutofit/>
          </a:bodyPr>
          <a:lstStyle/>
          <a:p>
            <a:pPr algn="r" rtl="1"/>
            <a:r>
              <a:rPr lang="ar-SA" sz="3200" dirty="0">
                <a:latin typeface="Andalus" panose="02020603050405020304" pitchFamily="18" charset="-78"/>
                <a:cs typeface="Andalus" panose="02020603050405020304" pitchFamily="18" charset="-78"/>
              </a:rPr>
              <a:t> يقصد بالدورة التدريبية هنا </a:t>
            </a:r>
            <a:r>
              <a:rPr lang="ar-SA" sz="3200" u="sng" dirty="0">
                <a:latin typeface="Andalus" panose="02020603050405020304" pitchFamily="18" charset="-78"/>
                <a:cs typeface="Andalus" panose="02020603050405020304" pitchFamily="18" charset="-78"/>
              </a:rPr>
              <a:t>أصغر تكوين مكتمل لدورة الحمل </a:t>
            </a:r>
            <a:r>
              <a:rPr lang="ar-SA" sz="3200" dirty="0">
                <a:latin typeface="Andalus" panose="02020603050405020304" pitchFamily="18" charset="-78"/>
                <a:cs typeface="Andalus" panose="02020603050405020304" pitchFamily="18" charset="-78"/>
              </a:rPr>
              <a:t>والتي تتكون من </a:t>
            </a:r>
            <a:r>
              <a:rPr lang="ar-SA" sz="3200" u="sng" dirty="0">
                <a:latin typeface="Andalus" panose="02020603050405020304" pitchFamily="18" charset="-78"/>
                <a:cs typeface="Andalus" panose="02020603050405020304" pitchFamily="18" charset="-78"/>
              </a:rPr>
              <a:t>مجموعة </a:t>
            </a:r>
            <a:r>
              <a:rPr lang="ar-SA" sz="3200" u="sng" dirty="0" smtClean="0">
                <a:latin typeface="Andalus" panose="02020603050405020304" pitchFamily="18" charset="-78"/>
                <a:cs typeface="Andalus" panose="02020603050405020304" pitchFamily="18" charset="-78"/>
              </a:rPr>
              <a:t>وحد</a:t>
            </a:r>
            <a:r>
              <a:rPr lang="ar-DZ" sz="3200" u="sng" dirty="0" smtClean="0">
                <a:latin typeface="Andalus" panose="02020603050405020304" pitchFamily="18" charset="-78"/>
                <a:cs typeface="Andalus" panose="02020603050405020304" pitchFamily="18" charset="-78"/>
              </a:rPr>
              <a:t>ات</a:t>
            </a:r>
            <a:r>
              <a:rPr lang="ar-SA" sz="3200" u="sng" dirty="0" smtClean="0">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تدريبية منظمة </a:t>
            </a:r>
            <a:r>
              <a:rPr lang="ar-SA" sz="3200" u="sng" dirty="0" smtClean="0">
                <a:latin typeface="Andalus" panose="02020603050405020304" pitchFamily="18" charset="-78"/>
                <a:cs typeface="Andalus" panose="02020603050405020304" pitchFamily="18" charset="-78"/>
              </a:rPr>
              <a:t>تؤد</a:t>
            </a:r>
            <a:r>
              <a:rPr lang="ar-DZ" sz="3200" u="sng" dirty="0" smtClean="0">
                <a:latin typeface="Andalus" panose="02020603050405020304" pitchFamily="18" charset="-78"/>
                <a:cs typeface="Andalus" panose="02020603050405020304" pitchFamily="18" charset="-78"/>
              </a:rPr>
              <a:t>ى</a:t>
            </a:r>
            <a:r>
              <a:rPr lang="ar-SA" sz="3200" u="sng" dirty="0" smtClean="0">
                <a:latin typeface="Andalus" panose="02020603050405020304" pitchFamily="18" charset="-78"/>
                <a:cs typeface="Andalus" panose="02020603050405020304" pitchFamily="18" charset="-78"/>
              </a:rPr>
              <a:t> </a:t>
            </a:r>
            <a:r>
              <a:rPr lang="ar-SA" sz="3200" u="sng" dirty="0">
                <a:latin typeface="Andalus" panose="02020603050405020304" pitchFamily="18" charset="-78"/>
                <a:cs typeface="Andalus" panose="02020603050405020304" pitchFamily="18" charset="-78"/>
              </a:rPr>
              <a:t>خلال عدة أيام </a:t>
            </a:r>
            <a:r>
              <a:rPr lang="ar-SA" sz="3200" dirty="0">
                <a:latin typeface="Andalus" panose="02020603050405020304" pitchFamily="18" charset="-78"/>
                <a:cs typeface="Andalus" panose="02020603050405020304" pitchFamily="18" charset="-78"/>
              </a:rPr>
              <a:t>ومهما اختلفت او تشابهت محتويات هذه الوحدات في مقادير الأحمال والتكرار فهي موجهة لتحقيق غرض او هدف محدد اثناء سير العملية التدريبية خلال فترة معينة في الموسم التدريبي وهي </a:t>
            </a:r>
            <a:r>
              <a:rPr lang="ar-SA" sz="3200" u="sng" dirty="0">
                <a:latin typeface="Andalus" panose="02020603050405020304" pitchFamily="18" charset="-78"/>
                <a:cs typeface="Andalus" panose="02020603050405020304" pitchFamily="18" charset="-78"/>
              </a:rPr>
              <a:t>بذلك تعتبر أصغر واول مقطع تدريبي مركب في العملية التدريبية</a:t>
            </a:r>
            <a:endParaRPr lang="fr-FR" sz="3200" u="sng" dirty="0">
              <a:latin typeface="Andalus" panose="02020603050405020304" pitchFamily="18" charset="-78"/>
              <a:cs typeface="Andalus" panose="02020603050405020304" pitchFamily="18" charset="-78"/>
            </a:endParaRPr>
          </a:p>
          <a:p>
            <a:pPr algn="r" rtl="1"/>
            <a:r>
              <a:rPr lang="ar-SA" sz="3200" dirty="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وتتراوح عدد ايام الدورة التدريبية الصغرى ما بين يومين الى 10 ايام </a:t>
            </a:r>
            <a:r>
              <a:rPr lang="ar-SA" sz="2800" dirty="0">
                <a:latin typeface="Andalus" panose="02020603050405020304" pitchFamily="18" charset="-78"/>
                <a:cs typeface="Andalus" panose="02020603050405020304" pitchFamily="18" charset="-78"/>
              </a:rPr>
              <a:t>ويتوقف تحديد عدد الايام على الواجبات التدريبية المطلوب تحقيقها ولسهولة تخطيط وتشكيل الحمل التدريبي وطبيعة العمليات البيولوجية وزيادة فاعلية التدريب، فقد </a:t>
            </a:r>
            <a:r>
              <a:rPr lang="ar-SA" sz="2800" u="sng" dirty="0">
                <a:latin typeface="Andalus" panose="02020603050405020304" pitchFamily="18" charset="-78"/>
                <a:cs typeface="Andalus" panose="02020603050405020304" pitchFamily="18" charset="-78"/>
              </a:rPr>
              <a:t>اجتمعت آراء معظم العلماء على ان سبعة أيام هي انسب مدة لدورة الحمل الصغرى وأكثرها استخداما (مات فياف 1981) </a:t>
            </a:r>
            <a:r>
              <a:rPr lang="ar-SA" sz="2800" dirty="0">
                <a:latin typeface="Andalus" panose="02020603050405020304" pitchFamily="18" charset="-78"/>
                <a:cs typeface="Andalus" panose="02020603050405020304" pitchFamily="18" charset="-78"/>
              </a:rPr>
              <a:t>،</a:t>
            </a:r>
            <a:r>
              <a:rPr lang="ar-SA" sz="2800" u="sng" dirty="0">
                <a:latin typeface="Andalus" panose="02020603050405020304" pitchFamily="18" charset="-78"/>
                <a:cs typeface="Andalus" panose="02020603050405020304" pitchFamily="18" charset="-78"/>
              </a:rPr>
              <a:t>ولذا يطلق عليها البعض </a:t>
            </a:r>
            <a:r>
              <a:rPr lang="ar-SA" sz="2800" u="sng" dirty="0" smtClean="0">
                <a:latin typeface="Andalus" panose="02020603050405020304" pitchFamily="18" charset="-78"/>
                <a:cs typeface="Andalus" panose="02020603050405020304" pitchFamily="18" charset="-78"/>
              </a:rPr>
              <a:t>دور</a:t>
            </a:r>
            <a:r>
              <a:rPr lang="ar-DZ" sz="2800" u="sng" dirty="0" smtClean="0">
                <a:latin typeface="Andalus" panose="02020603050405020304" pitchFamily="18" charset="-78"/>
                <a:cs typeface="Andalus" panose="02020603050405020304" pitchFamily="18" charset="-78"/>
              </a:rPr>
              <a:t>ة</a:t>
            </a:r>
            <a:r>
              <a:rPr lang="ar-SA" sz="2800" u="sng" dirty="0" smtClean="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الحمل الأسبوعية </a:t>
            </a:r>
            <a:r>
              <a:rPr lang="ar-DZ" sz="2800" u="sng" dirty="0" smtClean="0">
                <a:latin typeface="Andalus" panose="02020603050405020304" pitchFamily="18" charset="-78"/>
                <a:cs typeface="Andalus" panose="02020603050405020304" pitchFamily="18" charset="-78"/>
              </a:rPr>
              <a:t>،</a:t>
            </a:r>
            <a:r>
              <a:rPr lang="ar-SA" sz="2800" u="sng" dirty="0" smtClean="0">
                <a:latin typeface="Andalus" panose="02020603050405020304" pitchFamily="18" charset="-78"/>
                <a:cs typeface="Andalus" panose="02020603050405020304" pitchFamily="18" charset="-78"/>
              </a:rPr>
              <a:t>وهذا </a:t>
            </a:r>
            <a:r>
              <a:rPr lang="ar-SA" sz="2800" u="sng" dirty="0">
                <a:latin typeface="Andalus" panose="02020603050405020304" pitchFamily="18" charset="-78"/>
                <a:cs typeface="Andalus" panose="02020603050405020304" pitchFamily="18" charset="-78"/>
              </a:rPr>
              <a:t>لا يعني ان عدد مرات التدريب في الاسبوع تساوي عدد ايام الدورة التدريبية ،فقد تتكون الدورة الصغرى من </a:t>
            </a:r>
            <a:r>
              <a:rPr lang="ar-SA" sz="2800" u="sng" dirty="0" smtClean="0">
                <a:latin typeface="Andalus" panose="02020603050405020304" pitchFamily="18" charset="-78"/>
                <a:cs typeface="Andalus" panose="02020603050405020304" pitchFamily="18" charset="-78"/>
              </a:rPr>
              <a:t>ست</a:t>
            </a:r>
            <a:r>
              <a:rPr lang="ar-DZ" sz="2800" u="sng" dirty="0" smtClean="0">
                <a:latin typeface="Andalus" panose="02020603050405020304" pitchFamily="18" charset="-78"/>
                <a:cs typeface="Andalus" panose="02020603050405020304" pitchFamily="18" charset="-78"/>
              </a:rPr>
              <a:t>ة</a:t>
            </a:r>
            <a:r>
              <a:rPr lang="ar-SA" sz="2800" u="sng" dirty="0" smtClean="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ايام تدريب ويوم </a:t>
            </a:r>
            <a:r>
              <a:rPr lang="ar-SA" sz="2800" u="sng" dirty="0" smtClean="0">
                <a:latin typeface="Andalus" panose="02020603050405020304" pitchFamily="18" charset="-78"/>
                <a:cs typeface="Andalus" panose="02020603050405020304" pitchFamily="18" charset="-78"/>
              </a:rPr>
              <a:t>راح</a:t>
            </a:r>
            <a:r>
              <a:rPr lang="ar-DZ" sz="2800" u="sng" dirty="0" smtClean="0">
                <a:latin typeface="Andalus" panose="02020603050405020304" pitchFamily="18" charset="-78"/>
                <a:cs typeface="Andalus" panose="02020603050405020304" pitchFamily="18" charset="-78"/>
              </a:rPr>
              <a:t>ة</a:t>
            </a:r>
            <a:r>
              <a:rPr lang="ar-SA" sz="2800" u="sng" dirty="0" smtClean="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،وقد يشمل اليوم التدريبي ثلاثة جلسات تدريبيه او اقل ، وهنا يصبح عدد الجلسات الأسبوعية من6 الى 18 الجلسة.</a:t>
            </a:r>
            <a:endParaRPr lang="fr-FR" sz="2800" u="sng"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69802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r" rtl="1"/>
            <a:r>
              <a:rPr lang="ar-SA" sz="2800" dirty="0" smtClean="0">
                <a:latin typeface="Andalus" panose="02020603050405020304" pitchFamily="18" charset="-78"/>
                <a:cs typeface="Andalus" panose="02020603050405020304" pitchFamily="18" charset="-78"/>
              </a:rPr>
              <a:t> </a:t>
            </a:r>
            <a:r>
              <a:rPr lang="ar-SA" sz="3600" dirty="0" smtClean="0">
                <a:latin typeface="Andalus" panose="02020603050405020304" pitchFamily="18" charset="-78"/>
                <a:cs typeface="Andalus" panose="02020603050405020304" pitchFamily="18" charset="-78"/>
              </a:rPr>
              <a:t>ونظرا لصعوبة اختيار الشكل الامثل لدورة الحمل الأسبوعية لاختلاف اتجاهات الحمل ومقاديره في كل مرحل</a:t>
            </a:r>
            <a:r>
              <a:rPr lang="ar-DZ" sz="3600" dirty="0" smtClean="0">
                <a:latin typeface="Andalus" panose="02020603050405020304" pitchFamily="18" charset="-78"/>
                <a:cs typeface="Andalus" panose="02020603050405020304" pitchFamily="18" charset="-78"/>
              </a:rPr>
              <a:t>ة</a:t>
            </a:r>
            <a:r>
              <a:rPr lang="ar-SA" sz="3600" dirty="0" smtClean="0">
                <a:latin typeface="Andalus" panose="02020603050405020304" pitchFamily="18" charset="-78"/>
                <a:cs typeface="Andalus" panose="02020603050405020304" pitchFamily="18" charset="-78"/>
              </a:rPr>
              <a:t> من مراحل الاعداد </a:t>
            </a:r>
            <a:r>
              <a:rPr lang="ar-DZ" sz="3600" dirty="0" smtClean="0">
                <a:latin typeface="Andalus" panose="02020603050405020304" pitchFamily="18" charset="-78"/>
                <a:cs typeface="Andalus" panose="02020603050405020304" pitchFamily="18" charset="-78"/>
              </a:rPr>
              <a:t>،</a:t>
            </a:r>
            <a:r>
              <a:rPr lang="ar-SA" sz="3600" u="sng" dirty="0" smtClean="0">
                <a:latin typeface="Andalus" panose="02020603050405020304" pitchFamily="18" charset="-78"/>
                <a:cs typeface="Andalus" panose="02020603050405020304" pitchFamily="18" charset="-78"/>
              </a:rPr>
              <a:t>وجب على المدرب مراعاة العلاقة بين اسس ومبادئ التدريب، العلاقة بين الحمل والراحة تمو</a:t>
            </a:r>
            <a:r>
              <a:rPr lang="ar-DZ" sz="3600" u="sng" dirty="0" smtClean="0">
                <a:latin typeface="Andalus" panose="02020603050405020304" pitchFamily="18" charset="-78"/>
                <a:cs typeface="Andalus" panose="02020603050405020304" pitchFamily="18" charset="-78"/>
              </a:rPr>
              <a:t>ُ</a:t>
            </a:r>
            <a:r>
              <a:rPr lang="ar-SA" sz="3600" u="sng" dirty="0" smtClean="0">
                <a:latin typeface="Andalus" panose="02020603050405020304" pitchFamily="18" charset="-78"/>
                <a:cs typeface="Andalus" panose="02020603050405020304" pitchFamily="18" charset="-78"/>
              </a:rPr>
              <a:t>جية الحمل ،والتكيف  ،وطبيعة النشاط ،والمحتوى التدريبي، </a:t>
            </a:r>
            <a:r>
              <a:rPr lang="ar-DZ" sz="3600" u="sng" dirty="0" smtClean="0">
                <a:latin typeface="Andalus" panose="02020603050405020304" pitchFamily="18" charset="-78"/>
                <a:cs typeface="Andalus" panose="02020603050405020304" pitchFamily="18" charset="-78"/>
              </a:rPr>
              <a:t>و</a:t>
            </a:r>
            <a:r>
              <a:rPr lang="ar-SA" sz="3600" u="sng" dirty="0" smtClean="0">
                <a:latin typeface="Andalus" panose="02020603050405020304" pitchFamily="18" charset="-78"/>
                <a:cs typeface="Andalus" panose="02020603050405020304" pitchFamily="18" charset="-78"/>
              </a:rPr>
              <a:t>حالة اللاعب التدريبية، </a:t>
            </a:r>
            <a:r>
              <a:rPr lang="ar-DZ" sz="3600" u="sng" dirty="0" smtClean="0">
                <a:latin typeface="Andalus" panose="02020603050405020304" pitchFamily="18" charset="-78"/>
                <a:cs typeface="Andalus" panose="02020603050405020304" pitchFamily="18" charset="-78"/>
              </a:rPr>
              <a:t>و</a:t>
            </a:r>
            <a:r>
              <a:rPr lang="ar-SA" sz="3600" u="sng" dirty="0" smtClean="0">
                <a:latin typeface="Andalus" panose="02020603050405020304" pitchFamily="18" charset="-78"/>
                <a:cs typeface="Andalus" panose="02020603050405020304" pitchFamily="18" charset="-78"/>
              </a:rPr>
              <a:t>واجبات الفترة الإعدادية </a:t>
            </a:r>
            <a:r>
              <a:rPr lang="ar-SA" sz="3600" dirty="0" smtClean="0">
                <a:latin typeface="Andalus" panose="02020603050405020304" pitchFamily="18" charset="-78"/>
                <a:cs typeface="Andalus" panose="02020603050405020304" pitchFamily="18" charset="-78"/>
              </a:rPr>
              <a:t>(هدف الدورة المتوسطة التي تقع فيها الدورة الصغرى) عند تشكيل حمل الدورة الصغرى</a:t>
            </a:r>
            <a:endParaRPr lang="fr-FR" sz="3600" dirty="0"/>
          </a:p>
        </p:txBody>
      </p:sp>
    </p:spTree>
    <p:extLst>
      <p:ext uri="{BB962C8B-B14F-4D97-AF65-F5344CB8AC3E}">
        <p14:creationId xmlns:p14="http://schemas.microsoft.com/office/powerpoint/2010/main" val="3652584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615297"/>
            <a:ext cx="10515600" cy="1075391"/>
          </a:xfrm>
        </p:spPr>
        <p:txBody>
          <a:bodyPr>
            <a:normAutofit fontScale="90000"/>
          </a:bodyPr>
          <a:lstStyle/>
          <a:p>
            <a:pPr algn="r" rtl="1"/>
            <a:r>
              <a:rPr lang="fr-FR" dirty="0">
                <a:latin typeface="Andalus" panose="02020603050405020304" pitchFamily="18" charset="-78"/>
                <a:cs typeface="Andalus" panose="02020603050405020304" pitchFamily="18" charset="-78"/>
              </a:rPr>
              <a:t/>
            </a:r>
            <a:br>
              <a:rPr lang="fr-FR" dirty="0">
                <a:latin typeface="Andalus" panose="02020603050405020304" pitchFamily="18" charset="-78"/>
                <a:cs typeface="Andalus" panose="02020603050405020304" pitchFamily="18" charset="-78"/>
              </a:rPr>
            </a:br>
            <a:r>
              <a:rPr lang="ar-DZ" sz="6000" dirty="0" smtClean="0">
                <a:solidFill>
                  <a:srgbClr val="FF0000"/>
                </a:solidFill>
                <a:latin typeface="Andalus" panose="02020603050405020304" pitchFamily="18" charset="-78"/>
                <a:cs typeface="Andalus" panose="02020603050405020304" pitchFamily="18" charset="-78"/>
              </a:rPr>
              <a:t>رسم </a:t>
            </a:r>
            <a:r>
              <a:rPr lang="ar-SA" sz="6000" dirty="0" smtClean="0">
                <a:solidFill>
                  <a:srgbClr val="FF0000"/>
                </a:solidFill>
                <a:latin typeface="Andalus" panose="02020603050405020304" pitchFamily="18" charset="-78"/>
                <a:cs typeface="Andalus" panose="02020603050405020304" pitchFamily="18" charset="-78"/>
              </a:rPr>
              <a:t>يوضح </a:t>
            </a:r>
            <a:r>
              <a:rPr lang="ar-SA" sz="6700" dirty="0" smtClean="0">
                <a:solidFill>
                  <a:srgbClr val="FF0000"/>
                </a:solidFill>
                <a:latin typeface="Andalus" panose="02020603050405020304" pitchFamily="18" charset="-78"/>
                <a:cs typeface="Andalus" panose="02020603050405020304" pitchFamily="18" charset="-78"/>
              </a:rPr>
              <a:t>متغيرات </a:t>
            </a:r>
            <a:r>
              <a:rPr lang="ar-SA" sz="6700" dirty="0">
                <a:solidFill>
                  <a:srgbClr val="FF0000"/>
                </a:solidFill>
                <a:latin typeface="Andalus" panose="02020603050405020304" pitchFamily="18" charset="-78"/>
                <a:cs typeface="Andalus" panose="02020603050405020304" pitchFamily="18" charset="-78"/>
              </a:rPr>
              <a:t>الدورة التدريبية الصغيرة</a:t>
            </a:r>
            <a:r>
              <a:rPr lang="fr-FR" sz="6700" dirty="0">
                <a:solidFill>
                  <a:srgbClr val="FF0000"/>
                </a:solidFill>
                <a:latin typeface="Andalus" panose="02020603050405020304" pitchFamily="18" charset="-78"/>
                <a:cs typeface="Andalus" panose="02020603050405020304" pitchFamily="18" charset="-78"/>
              </a:rPr>
              <a:t>.</a:t>
            </a:r>
            <a:r>
              <a:rPr lang="fr-FR" sz="6700" b="1" dirty="0">
                <a:solidFill>
                  <a:srgbClr val="FF0000"/>
                </a:solidFill>
                <a:latin typeface="Andalus" panose="02020603050405020304" pitchFamily="18" charset="-78"/>
                <a:cs typeface="Andalus" panose="02020603050405020304" pitchFamily="18" charset="-78"/>
              </a:rPr>
              <a:t> </a:t>
            </a:r>
            <a:r>
              <a:rPr lang="ar-SA" sz="3600" b="1" dirty="0">
                <a:latin typeface="Andalus" panose="02020603050405020304" pitchFamily="18" charset="-78"/>
                <a:cs typeface="Andalus" panose="02020603050405020304" pitchFamily="18" charset="-78"/>
              </a:rPr>
              <a:t>(أمر الله أحمد </a:t>
            </a:r>
            <a:r>
              <a:rPr lang="ar-SA" sz="3600" b="1" dirty="0" err="1">
                <a:latin typeface="Andalus" panose="02020603050405020304" pitchFamily="18" charset="-78"/>
                <a:cs typeface="Andalus" panose="02020603050405020304" pitchFamily="18" charset="-78"/>
              </a:rPr>
              <a:t>البساطئ</a:t>
            </a:r>
            <a:r>
              <a:rPr lang="ar-SA" sz="3600" b="1" dirty="0">
                <a:latin typeface="Andalus" panose="02020603050405020304" pitchFamily="18" charset="-78"/>
                <a:cs typeface="Andalus" panose="02020603050405020304" pitchFamily="18" charset="-78"/>
              </a:rPr>
              <a:t> ،التدريب الرياضي 1998,,ص137)</a:t>
            </a:r>
            <a:r>
              <a:rPr lang="fr-FR" dirty="0"/>
              <a:t/>
            </a:r>
            <a:br>
              <a:rPr lang="fr-FR" dirty="0"/>
            </a:br>
            <a:endParaRPr lang="fr-FR" dirty="0"/>
          </a:p>
        </p:txBody>
      </p:sp>
      <p:pic>
        <p:nvPicPr>
          <p:cNvPr id="4" name="Espace réservé du contenu 3" descr="C:\Users\Hp\AppData\Local\Packages\Microsoft.Windows.Photos_8wekyb3d8bbwe\TempState\ShareServiceTempFolder\Capture d’écran 2024-03-16 132838.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25353" y="2606466"/>
            <a:ext cx="8938901" cy="38541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4913832" y="5477854"/>
            <a:ext cx="1709159" cy="3589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5007836" y="6084607"/>
            <a:ext cx="2461188" cy="4443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Arrondir un rectangle avec un coin du même côté 5"/>
          <p:cNvSpPr/>
          <p:nvPr/>
        </p:nvSpPr>
        <p:spPr>
          <a:xfrm>
            <a:off x="7469024" y="5264209"/>
            <a:ext cx="367469" cy="94004"/>
          </a:xfrm>
          <a:prstGeom prst="round2Same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0748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Users\Hp\AppData\Local\Packages\Microsoft.Windows.Photos_8wekyb3d8bbwe\TempState\ShareServiceTempFolder\Capture d’écran 2024-03-16 133020.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17706" y="1119499"/>
            <a:ext cx="8152688" cy="50676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Rectangle à coins arrondis 1"/>
          <p:cNvSpPr/>
          <p:nvPr/>
        </p:nvSpPr>
        <p:spPr>
          <a:xfrm>
            <a:off x="8033047" y="5400942"/>
            <a:ext cx="572568" cy="41019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1213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Users\Hp\Pictures\Nouvelle image (4).png"/>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854436" y="794759"/>
            <a:ext cx="9272188" cy="5016382"/>
          </a:xfrm>
          <a:prstGeom prst="rect">
            <a:avLst/>
          </a:prstGeom>
          <a:noFill/>
          <a:ln>
            <a:noFill/>
          </a:ln>
        </p:spPr>
      </p:pic>
      <p:sp>
        <p:nvSpPr>
          <p:cNvPr id="5" name="Rectangle 4"/>
          <p:cNvSpPr/>
          <p:nvPr/>
        </p:nvSpPr>
        <p:spPr>
          <a:xfrm>
            <a:off x="1939895" y="4332718"/>
            <a:ext cx="2333002" cy="111095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15110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538243" y="820396"/>
            <a:ext cx="8964538" cy="5400942"/>
          </a:xfrm>
          <a:prstGeom prst="rect">
            <a:avLst/>
          </a:prstGeom>
        </p:spPr>
      </p:pic>
    </p:spTree>
    <p:extLst>
      <p:ext uri="{BB962C8B-B14F-4D97-AF65-F5344CB8AC3E}">
        <p14:creationId xmlns:p14="http://schemas.microsoft.com/office/powerpoint/2010/main" val="390059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SA" b="1" dirty="0">
                <a:solidFill>
                  <a:srgbClr val="FF0000"/>
                </a:solidFill>
                <a:latin typeface="Andalus" panose="02020603050405020304" pitchFamily="18" charset="-78"/>
                <a:cs typeface="Andalus" panose="02020603050405020304" pitchFamily="18" charset="-78"/>
              </a:rPr>
              <a:t>العوامل والشروط المؤثرة في تركيب الدورة التدريبية الصغرى</a:t>
            </a:r>
            <a:r>
              <a:rPr lang="fr-FR" b="1" dirty="0">
                <a:solidFill>
                  <a:srgbClr val="FF0000"/>
                </a:solidFill>
                <a:latin typeface="Andalus" panose="02020603050405020304" pitchFamily="18" charset="-78"/>
                <a:cs typeface="Andalus" panose="02020603050405020304" pitchFamily="18" charset="-78"/>
              </a:rPr>
              <a:t>:</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838200" y="1495514"/>
            <a:ext cx="10515600" cy="5477853"/>
          </a:xfrm>
        </p:spPr>
        <p:txBody>
          <a:bodyPr>
            <a:noAutofit/>
          </a:bodyPr>
          <a:lstStyle/>
          <a:p>
            <a:pPr algn="r" rtl="1"/>
            <a:r>
              <a:rPr lang="ar-DZ" sz="2400" u="sng" dirty="0" smtClean="0">
                <a:solidFill>
                  <a:srgbClr val="FF0000"/>
                </a:solidFill>
                <a:latin typeface="Andalus" panose="02020603050405020304" pitchFamily="18" charset="-78"/>
                <a:cs typeface="Andalus" panose="02020603050405020304" pitchFamily="18" charset="-78"/>
              </a:rPr>
              <a:t>ت</a:t>
            </a:r>
            <a:r>
              <a:rPr lang="ar-SA" sz="2400" u="sng" dirty="0" smtClean="0">
                <a:solidFill>
                  <a:srgbClr val="FF0000"/>
                </a:solidFill>
                <a:latin typeface="Andalus" panose="02020603050405020304" pitchFamily="18" charset="-78"/>
                <a:cs typeface="Andalus" panose="02020603050405020304" pitchFamily="18" charset="-78"/>
              </a:rPr>
              <a:t>تحد</a:t>
            </a:r>
            <a:r>
              <a:rPr lang="ar-DZ" sz="2400" u="sng" dirty="0" smtClean="0">
                <a:solidFill>
                  <a:srgbClr val="FF0000"/>
                </a:solidFill>
                <a:latin typeface="Andalus" panose="02020603050405020304" pitchFamily="18" charset="-78"/>
                <a:cs typeface="Andalus" panose="02020603050405020304" pitchFamily="18" charset="-78"/>
              </a:rPr>
              <a:t>د</a:t>
            </a:r>
            <a:r>
              <a:rPr lang="ar-SA" sz="2400" u="sng" dirty="0" smtClean="0">
                <a:solidFill>
                  <a:srgbClr val="FF0000"/>
                </a:solidFill>
                <a:latin typeface="Andalus" panose="02020603050405020304" pitchFamily="18" charset="-78"/>
                <a:cs typeface="Andalus" panose="02020603050405020304" pitchFamily="18" charset="-78"/>
              </a:rPr>
              <a:t> </a:t>
            </a:r>
            <a:r>
              <a:rPr lang="ar-SA" sz="2400" u="sng" dirty="0">
                <a:solidFill>
                  <a:srgbClr val="FF0000"/>
                </a:solidFill>
                <a:latin typeface="Andalus" panose="02020603050405020304" pitchFamily="18" charset="-78"/>
                <a:cs typeface="Andalus" panose="02020603050405020304" pitchFamily="18" charset="-78"/>
              </a:rPr>
              <a:t>الدورة التدريبية الصغرى طبقا لعوامل </a:t>
            </a:r>
            <a:r>
              <a:rPr lang="ar-SA" sz="2400" u="sng" dirty="0" smtClean="0">
                <a:solidFill>
                  <a:srgbClr val="FF0000"/>
                </a:solidFill>
                <a:latin typeface="Andalus" panose="02020603050405020304" pitchFamily="18" charset="-78"/>
                <a:cs typeface="Andalus" panose="02020603050405020304" pitchFamily="18" charset="-78"/>
              </a:rPr>
              <a:t>كثير</a:t>
            </a:r>
            <a:r>
              <a:rPr lang="ar-DZ" sz="2400" u="sng" dirty="0" smtClean="0">
                <a:solidFill>
                  <a:srgbClr val="FF0000"/>
                </a:solidFill>
                <a:latin typeface="Andalus" panose="02020603050405020304" pitchFamily="18" charset="-78"/>
                <a:cs typeface="Andalus" panose="02020603050405020304" pitchFamily="18" charset="-78"/>
              </a:rPr>
              <a:t>ة</a:t>
            </a:r>
            <a:r>
              <a:rPr lang="ar-SA" sz="2400" u="sng" dirty="0" smtClean="0">
                <a:solidFill>
                  <a:srgbClr val="FF0000"/>
                </a:solidFill>
                <a:latin typeface="Andalus" panose="02020603050405020304" pitchFamily="18" charset="-78"/>
                <a:cs typeface="Andalus" panose="02020603050405020304" pitchFamily="18" charset="-78"/>
              </a:rPr>
              <a:t> </a:t>
            </a:r>
            <a:r>
              <a:rPr lang="ar-SA" sz="2400" dirty="0">
                <a:solidFill>
                  <a:srgbClr val="FF0000"/>
                </a:solidFill>
                <a:latin typeface="Andalus" panose="02020603050405020304" pitchFamily="18" charset="-78"/>
                <a:cs typeface="Andalus" panose="02020603050405020304" pitchFamily="18" charset="-78"/>
              </a:rPr>
              <a:t>لها تأثيراتها التي يجب مراعاتها عند تكوين او تشكيل </a:t>
            </a:r>
            <a:r>
              <a:rPr lang="ar-SA" sz="2400" dirty="0" smtClean="0">
                <a:solidFill>
                  <a:srgbClr val="FF0000"/>
                </a:solidFill>
                <a:latin typeface="Andalus" panose="02020603050405020304" pitchFamily="18" charset="-78"/>
                <a:cs typeface="Andalus" panose="02020603050405020304" pitchFamily="18" charset="-78"/>
              </a:rPr>
              <a:t>دور</a:t>
            </a:r>
            <a:r>
              <a:rPr lang="ar-DZ" sz="2400" dirty="0" smtClean="0">
                <a:solidFill>
                  <a:srgbClr val="FF0000"/>
                </a:solidFill>
                <a:latin typeface="Andalus" panose="02020603050405020304" pitchFamily="18" charset="-78"/>
                <a:cs typeface="Andalus" panose="02020603050405020304" pitchFamily="18" charset="-78"/>
              </a:rPr>
              <a:t>ة</a:t>
            </a:r>
            <a:r>
              <a:rPr lang="ar-SA" sz="2400" dirty="0" smtClean="0">
                <a:solidFill>
                  <a:srgbClr val="FF0000"/>
                </a:solidFill>
                <a:latin typeface="Andalus" panose="02020603050405020304" pitchFamily="18" charset="-78"/>
                <a:cs typeface="Andalus" panose="02020603050405020304" pitchFamily="18" charset="-78"/>
              </a:rPr>
              <a:t> </a:t>
            </a:r>
            <a:r>
              <a:rPr lang="ar-SA" sz="2400" dirty="0">
                <a:solidFill>
                  <a:srgbClr val="FF0000"/>
                </a:solidFill>
                <a:latin typeface="Andalus" panose="02020603050405020304" pitchFamily="18" charset="-78"/>
                <a:cs typeface="Andalus" panose="02020603050405020304" pitchFamily="18" charset="-78"/>
              </a:rPr>
              <a:t>الحمل وقد حدد </a:t>
            </a:r>
            <a:r>
              <a:rPr lang="ar-SA" sz="2400" dirty="0" smtClean="0">
                <a:solidFill>
                  <a:srgbClr val="FF0000"/>
                </a:solidFill>
                <a:latin typeface="Andalus" panose="02020603050405020304" pitchFamily="18" charset="-78"/>
                <a:cs typeface="Andalus" panose="02020603050405020304" pitchFamily="18" charset="-78"/>
              </a:rPr>
              <a:t>ماتفيف</a:t>
            </a:r>
            <a:r>
              <a:rPr lang="ar-DZ" sz="2400" dirty="0">
                <a:solidFill>
                  <a:srgbClr val="FF0000"/>
                </a:solidFill>
                <a:latin typeface="Andalus" panose="02020603050405020304" pitchFamily="18" charset="-78"/>
                <a:cs typeface="Andalus" panose="02020603050405020304" pitchFamily="18" charset="-78"/>
              </a:rPr>
              <a:t>(</a:t>
            </a:r>
            <a:r>
              <a:rPr lang="fr-FR" sz="2400" dirty="0" smtClean="0">
                <a:solidFill>
                  <a:srgbClr val="FF0000"/>
                </a:solidFill>
                <a:latin typeface="Andalus" panose="02020603050405020304" pitchFamily="18" charset="-78"/>
                <a:cs typeface="Andalus" panose="02020603050405020304" pitchFamily="18" charset="-78"/>
              </a:rPr>
              <a:t>(</a:t>
            </a:r>
            <a:r>
              <a:rPr lang="fr-FR" sz="2400" b="1" dirty="0" smtClean="0">
                <a:solidFill>
                  <a:srgbClr val="FF0000"/>
                </a:solidFill>
                <a:latin typeface="Andalus" panose="02020603050405020304" pitchFamily="18" charset="-78"/>
                <a:cs typeface="Andalus" panose="02020603050405020304" pitchFamily="18" charset="-78"/>
              </a:rPr>
              <a:t> </a:t>
            </a:r>
            <a:r>
              <a:rPr lang="fr-FR" sz="2400" b="1" dirty="0">
                <a:solidFill>
                  <a:srgbClr val="FF0000"/>
                </a:solidFill>
                <a:latin typeface="Andalus" panose="02020603050405020304" pitchFamily="18" charset="-78"/>
                <a:cs typeface="Andalus" panose="02020603050405020304" pitchFamily="18" charset="-78"/>
              </a:rPr>
              <a:t>matveyve 1981</a:t>
            </a:r>
            <a:r>
              <a:rPr lang="fr-FR" sz="2400" dirty="0">
                <a:latin typeface="Andalus" panose="02020603050405020304" pitchFamily="18" charset="-78"/>
                <a:cs typeface="Andalus" panose="02020603050405020304" pitchFamily="18" charset="-78"/>
              </a:rPr>
              <a:t/>
            </a:r>
            <a:br>
              <a:rPr lang="fr-FR" sz="2400" dirty="0">
                <a:latin typeface="Andalus" panose="02020603050405020304" pitchFamily="18" charset="-78"/>
                <a:cs typeface="Andalus" panose="02020603050405020304" pitchFamily="18" charset="-78"/>
              </a:rPr>
            </a:br>
            <a:r>
              <a:rPr lang="ar-SA" sz="2400" dirty="0">
                <a:solidFill>
                  <a:srgbClr val="FF0000"/>
                </a:solidFill>
                <a:latin typeface="Andalus" panose="02020603050405020304" pitchFamily="18" charset="-78"/>
                <a:cs typeface="Andalus" panose="02020603050405020304" pitchFamily="18" charset="-78"/>
              </a:rPr>
              <a:t>هذه العوامل فيما يلي</a:t>
            </a:r>
            <a:r>
              <a:rPr lang="fr-FR" sz="2400" dirty="0">
                <a:solidFill>
                  <a:srgbClr val="FF0000"/>
                </a:solidFill>
                <a:latin typeface="Andalus" panose="02020603050405020304" pitchFamily="18" charset="-78"/>
                <a:cs typeface="Andalus" panose="02020603050405020304" pitchFamily="18" charset="-78"/>
              </a:rPr>
              <a:t>:</a:t>
            </a:r>
            <a:r>
              <a:rPr lang="fr-FR" sz="2400" dirty="0">
                <a:latin typeface="Andalus" panose="02020603050405020304" pitchFamily="18" charset="-78"/>
                <a:cs typeface="Andalus" panose="02020603050405020304" pitchFamily="18" charset="-78"/>
              </a:rPr>
              <a:t/>
            </a:r>
            <a:br>
              <a:rPr lang="fr-FR" sz="2400" dirty="0">
                <a:latin typeface="Andalus" panose="02020603050405020304" pitchFamily="18" charset="-78"/>
                <a:cs typeface="Andalus" panose="02020603050405020304" pitchFamily="18" charset="-78"/>
              </a:rPr>
            </a:br>
            <a:r>
              <a:rPr lang="ar-SA" sz="2400" dirty="0">
                <a:solidFill>
                  <a:srgbClr val="FF0000"/>
                </a:solidFill>
                <a:latin typeface="Andalus" panose="02020603050405020304" pitchFamily="18" charset="-78"/>
                <a:cs typeface="Andalus" panose="02020603050405020304" pitchFamily="18" charset="-78"/>
              </a:rPr>
              <a:t>1- </a:t>
            </a:r>
            <a:r>
              <a:rPr lang="ar-SA" sz="2400" u="sng" dirty="0">
                <a:solidFill>
                  <a:srgbClr val="FF0000"/>
                </a:solidFill>
                <a:latin typeface="Andalus" panose="02020603050405020304" pitchFamily="18" charset="-78"/>
                <a:cs typeface="Andalus" panose="02020603050405020304" pitchFamily="18" charset="-78"/>
              </a:rPr>
              <a:t>انظمة حياة الرياضي وخاصة النظام الغذائي </a:t>
            </a:r>
            <a:r>
              <a:rPr lang="ar-SA" sz="2400" u="sng" dirty="0" smtClean="0">
                <a:solidFill>
                  <a:srgbClr val="FF0000"/>
                </a:solidFill>
                <a:latin typeface="Andalus" panose="02020603050405020304" pitchFamily="18" charset="-78"/>
                <a:cs typeface="Andalus" panose="02020603050405020304" pitchFamily="18" charset="-78"/>
              </a:rPr>
              <a:t>والعمل</a:t>
            </a:r>
            <a:r>
              <a:rPr lang="ar-DZ" sz="2400" dirty="0" smtClean="0">
                <a:latin typeface="Andalus" panose="02020603050405020304" pitchFamily="18" charset="-78"/>
                <a:cs typeface="Andalus" panose="02020603050405020304" pitchFamily="18" charset="-78"/>
              </a:rPr>
              <a:t>،</a:t>
            </a:r>
            <a:r>
              <a:rPr lang="ar-SA" sz="2400" dirty="0" smtClean="0">
                <a:latin typeface="Andalus" panose="02020603050405020304" pitchFamily="18" charset="-78"/>
                <a:cs typeface="Andalus" panose="02020603050405020304" pitchFamily="18" charset="-78"/>
              </a:rPr>
              <a:t> </a:t>
            </a:r>
            <a:r>
              <a:rPr lang="ar-SA" sz="2400" dirty="0">
                <a:latin typeface="Andalus" panose="02020603050405020304" pitchFamily="18" charset="-78"/>
                <a:cs typeface="Andalus" panose="02020603050405020304" pitchFamily="18" charset="-78"/>
              </a:rPr>
              <a:t>فيجب ان يكون هناك ارتباط وتوفيق بين تنظيم الدورة التدريبية الصغرى والنظام الكلي لحياة الرياضي ومراعاة النظام الغذائي ومستوى العمل عند تشكيل الدورة</a:t>
            </a:r>
            <a:r>
              <a:rPr lang="fr-FR" sz="2400" dirty="0">
                <a:latin typeface="Andalus" panose="02020603050405020304" pitchFamily="18" charset="-78"/>
                <a:cs typeface="Andalus" panose="02020603050405020304" pitchFamily="18" charset="-78"/>
              </a:rPr>
              <a:t>.</a:t>
            </a:r>
            <a:br>
              <a:rPr lang="fr-FR" sz="2400" dirty="0">
                <a:latin typeface="Andalus" panose="02020603050405020304" pitchFamily="18" charset="-78"/>
                <a:cs typeface="Andalus" panose="02020603050405020304" pitchFamily="18" charset="-78"/>
              </a:rPr>
            </a:br>
            <a:r>
              <a:rPr lang="ar-SA" sz="2400" dirty="0">
                <a:solidFill>
                  <a:srgbClr val="FF0000"/>
                </a:solidFill>
                <a:latin typeface="Andalus" panose="02020603050405020304" pitchFamily="18" charset="-78"/>
                <a:cs typeface="Andalus" panose="02020603050405020304" pitchFamily="18" charset="-78"/>
              </a:rPr>
              <a:t>2- </a:t>
            </a:r>
            <a:r>
              <a:rPr lang="ar-SA" sz="2400" u="sng" dirty="0">
                <a:solidFill>
                  <a:srgbClr val="FF0000"/>
                </a:solidFill>
                <a:latin typeface="Andalus" panose="02020603050405020304" pitchFamily="18" charset="-78"/>
                <a:cs typeface="Andalus" panose="02020603050405020304" pitchFamily="18" charset="-78"/>
              </a:rPr>
              <a:t>عدد الجلسات التدريبية او الحصص التدريبية وقيم الحمل </a:t>
            </a:r>
            <a:r>
              <a:rPr lang="ar-SA" sz="2400" dirty="0">
                <a:solidFill>
                  <a:srgbClr val="FF0000"/>
                </a:solidFill>
                <a:latin typeface="Andalus" panose="02020603050405020304" pitchFamily="18" charset="-78"/>
                <a:cs typeface="Andalus" panose="02020603050405020304" pitchFamily="18" charset="-78"/>
              </a:rPr>
              <a:t>ككل </a:t>
            </a:r>
            <a:r>
              <a:rPr lang="ar-SA" sz="2400" dirty="0">
                <a:latin typeface="Andalus" panose="02020603050405020304" pitchFamily="18" charset="-78"/>
                <a:cs typeface="Andalus" panose="02020603050405020304" pitchFamily="18" charset="-78"/>
              </a:rPr>
              <a:t>والتي تتحدد طبقا لاتجاهات التدريب وخصائص النشاط الممارس </a:t>
            </a:r>
            <a:r>
              <a:rPr lang="ar-SA" sz="2400" dirty="0" smtClean="0">
                <a:latin typeface="Andalus" panose="02020603050405020304" pitchFamily="18" charset="-78"/>
                <a:cs typeface="Andalus" panose="02020603050405020304" pitchFamily="18" charset="-78"/>
              </a:rPr>
              <a:t>وحال</a:t>
            </a:r>
            <a:r>
              <a:rPr lang="ar-DZ" sz="2400" dirty="0" smtClean="0">
                <a:latin typeface="Andalus" panose="02020603050405020304" pitchFamily="18" charset="-78"/>
                <a:cs typeface="Andalus" panose="02020603050405020304" pitchFamily="18" charset="-78"/>
              </a:rPr>
              <a:t>ة</a:t>
            </a:r>
            <a:r>
              <a:rPr lang="ar-SA" sz="2400" dirty="0" smtClean="0">
                <a:latin typeface="Andalus" panose="02020603050405020304" pitchFamily="18" charset="-78"/>
                <a:cs typeface="Andalus" panose="02020603050405020304" pitchFamily="18" charset="-78"/>
              </a:rPr>
              <a:t> </a:t>
            </a:r>
            <a:r>
              <a:rPr lang="ar-SA" sz="2400" dirty="0">
                <a:latin typeface="Andalus" panose="02020603050405020304" pitchFamily="18" charset="-78"/>
                <a:cs typeface="Andalus" panose="02020603050405020304" pitchFamily="18" charset="-78"/>
              </a:rPr>
              <a:t>الرياضي</a:t>
            </a:r>
            <a:r>
              <a:rPr lang="fr-FR" sz="2400" dirty="0">
                <a:latin typeface="Andalus" panose="02020603050405020304" pitchFamily="18" charset="-78"/>
                <a:cs typeface="Andalus" panose="02020603050405020304" pitchFamily="18" charset="-78"/>
              </a:rPr>
              <a:t>.</a:t>
            </a:r>
            <a:br>
              <a:rPr lang="fr-FR" sz="2400" dirty="0">
                <a:latin typeface="Andalus" panose="02020603050405020304" pitchFamily="18" charset="-78"/>
                <a:cs typeface="Andalus" panose="02020603050405020304" pitchFamily="18" charset="-78"/>
              </a:rPr>
            </a:br>
            <a:r>
              <a:rPr lang="ar-SA" sz="2400" dirty="0">
                <a:solidFill>
                  <a:srgbClr val="FF0000"/>
                </a:solidFill>
                <a:latin typeface="Andalus" panose="02020603050405020304" pitchFamily="18" charset="-78"/>
                <a:cs typeface="Andalus" panose="02020603050405020304" pitchFamily="18" charset="-78"/>
              </a:rPr>
              <a:t>3- </a:t>
            </a:r>
            <a:r>
              <a:rPr lang="ar-SA" sz="2400" u="sng" dirty="0">
                <a:solidFill>
                  <a:srgbClr val="FF0000"/>
                </a:solidFill>
                <a:latin typeface="Andalus" panose="02020603050405020304" pitchFamily="18" charset="-78"/>
                <a:cs typeface="Andalus" panose="02020603050405020304" pitchFamily="18" charset="-78"/>
              </a:rPr>
              <a:t>ردة الفعل الفردية للأحمال التدريبية </a:t>
            </a:r>
            <a:r>
              <a:rPr lang="ar-SA" sz="2400" dirty="0">
                <a:latin typeface="Andalus" panose="02020603050405020304" pitchFamily="18" charset="-78"/>
                <a:cs typeface="Andalus" panose="02020603050405020304" pitchFamily="18" charset="-78"/>
              </a:rPr>
              <a:t>حيث تختلف ردود فعل الأجهزة الوظيفية الناتجة عن تأثيرات الاحمال التدريبية من رياضي لآخر ومن ثم القدرة على استعادة الشفاء ويستدعي ذلك مراعاة العلاقة بين قيم الحمل والراحة عند تشكيل دورة الحمل</a:t>
            </a:r>
            <a:r>
              <a:rPr lang="fr-FR" sz="2400" dirty="0">
                <a:latin typeface="Andalus" panose="02020603050405020304" pitchFamily="18" charset="-78"/>
                <a:cs typeface="Andalus" panose="02020603050405020304" pitchFamily="18" charset="-78"/>
              </a:rPr>
              <a:t>.</a:t>
            </a:r>
            <a:br>
              <a:rPr lang="fr-FR" sz="2400" dirty="0">
                <a:latin typeface="Andalus" panose="02020603050405020304" pitchFamily="18" charset="-78"/>
                <a:cs typeface="Andalus" panose="02020603050405020304" pitchFamily="18" charset="-78"/>
              </a:rPr>
            </a:br>
            <a:r>
              <a:rPr lang="ar-SA" sz="2400" u="sng" dirty="0">
                <a:solidFill>
                  <a:srgbClr val="FF0000"/>
                </a:solidFill>
                <a:latin typeface="Andalus" panose="02020603050405020304" pitchFamily="18" charset="-78"/>
                <a:cs typeface="Andalus" panose="02020603050405020304" pitchFamily="18" charset="-78"/>
              </a:rPr>
              <a:t>4-مكان دورة الحمل الصغرى في النظام العام لخطة التدريب </a:t>
            </a:r>
            <a:r>
              <a:rPr lang="ar-SA" sz="2400" dirty="0">
                <a:latin typeface="Andalus" panose="02020603050405020304" pitchFamily="18" charset="-78"/>
                <a:cs typeface="Andalus" panose="02020603050405020304" pitchFamily="18" charset="-78"/>
              </a:rPr>
              <a:t>حيث يتحدث الغرض المراد تحقيقه من الدورة التدريبية بناء على تكوين متغيراتها ويتوقف ذلك على مكان الدورة الصغرى داخل الدورة المتوسطة والكبيرة خلال الموسم التدريبي </a:t>
            </a:r>
            <a:r>
              <a:rPr lang="ar-SA" sz="2400" b="1" dirty="0">
                <a:latin typeface="Andalus" panose="02020603050405020304" pitchFamily="18" charset="-78"/>
                <a:cs typeface="Andalus" panose="02020603050405020304" pitchFamily="18" charset="-78"/>
              </a:rPr>
              <a:t>( فترة الاعداد العام او الخاص او الاعداد للمنافسة او المنافسة نفسها)</a:t>
            </a:r>
            <a:endParaRPr lang="fr-FR" sz="24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900495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solidFill>
                  <a:srgbClr val="FF0000"/>
                </a:solidFill>
                <a:latin typeface="Andalus" panose="02020603050405020304" pitchFamily="18" charset="-78"/>
                <a:cs typeface="Andalus" panose="02020603050405020304" pitchFamily="18" charset="-78"/>
              </a:rPr>
              <a:t>انواع الدورات التدريبية الصغرى </a:t>
            </a:r>
            <a:r>
              <a:rPr lang="fr-FR" b="1" dirty="0">
                <a:solidFill>
                  <a:srgbClr val="FF0000"/>
                </a:solidFill>
                <a:latin typeface="Andalus" panose="02020603050405020304" pitchFamily="18" charset="-78"/>
                <a:cs typeface="Andalus" panose="02020603050405020304" pitchFamily="18" charset="-78"/>
              </a:rPr>
              <a:t>microcycle</a:t>
            </a:r>
            <a:r>
              <a:rPr lang="ar-DZ" b="1" dirty="0">
                <a:solidFill>
                  <a:srgbClr val="FF0000"/>
                </a:solidFill>
                <a:latin typeface="Andalus" panose="02020603050405020304" pitchFamily="18" charset="-78"/>
                <a:cs typeface="Andalus" panose="02020603050405020304" pitchFamily="18" charset="-78"/>
              </a:rPr>
              <a:t>:</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838200" y="1427148"/>
            <a:ext cx="10515600" cy="5836777"/>
          </a:xfrm>
        </p:spPr>
        <p:txBody>
          <a:bodyPr>
            <a:noAutofit/>
          </a:bodyPr>
          <a:lstStyle/>
          <a:p>
            <a:pPr marL="0" indent="0" algn="r" rtl="1">
              <a:buNone/>
            </a:pPr>
            <a:r>
              <a:rPr lang="ar-SA" sz="2800" dirty="0">
                <a:latin typeface="Andalus" panose="02020603050405020304" pitchFamily="18" charset="-78"/>
                <a:cs typeface="Andalus" panose="02020603050405020304" pitchFamily="18" charset="-78"/>
              </a:rPr>
              <a:t>تقسم الدورات التدريبية الصغرى الى اشكال متنوعة يتم تنظيمها في تكوين معين عند تشكيل اطار الدورة التدريبية المتوسطة او الكبيرة طبقا للهدف المراد تحقيقه وحالة اللاعب </a:t>
            </a:r>
            <a:r>
              <a:rPr lang="ar-SA" sz="2800" dirty="0" smtClean="0">
                <a:latin typeface="Andalus" panose="02020603050405020304" pitchFamily="18" charset="-78"/>
                <a:cs typeface="Andalus" panose="02020603050405020304" pitchFamily="18" charset="-78"/>
              </a:rPr>
              <a:t>التدريبية </a:t>
            </a:r>
            <a:r>
              <a:rPr lang="ar-SA" sz="2800" dirty="0">
                <a:latin typeface="Andalus" panose="02020603050405020304" pitchFamily="18" charset="-78"/>
                <a:cs typeface="Andalus" panose="02020603050405020304" pitchFamily="18" charset="-78"/>
              </a:rPr>
              <a:t>وطبقا لراي ماتفيف تتكون انواع الدورات الصغرى كالتالي</a:t>
            </a:r>
            <a:r>
              <a:rPr lang="fr-FR" sz="2800" dirty="0" smtClean="0">
                <a:latin typeface="Andalus" panose="02020603050405020304" pitchFamily="18" charset="-78"/>
                <a:cs typeface="Andalus" panose="02020603050405020304" pitchFamily="18" charset="-78"/>
              </a:rPr>
              <a:t>:</a:t>
            </a:r>
            <a:r>
              <a:rPr lang="ar-SA" sz="2800" b="1" dirty="0">
                <a:latin typeface="Andalus" panose="02020603050405020304" pitchFamily="18" charset="-78"/>
                <a:cs typeface="Andalus" panose="02020603050405020304" pitchFamily="18" charset="-78"/>
              </a:rPr>
              <a:t> </a:t>
            </a:r>
            <a:endParaRPr lang="ar-DZ" sz="2800" b="1" dirty="0" smtClean="0">
              <a:latin typeface="Andalus" panose="02020603050405020304" pitchFamily="18" charset="-78"/>
              <a:cs typeface="Andalus" panose="02020603050405020304" pitchFamily="18" charset="-78"/>
            </a:endParaRPr>
          </a:p>
          <a:p>
            <a:pPr marL="0" indent="0" algn="r" rtl="1">
              <a:buNone/>
            </a:pPr>
            <a:r>
              <a:rPr lang="ar-SA" sz="2800" b="1" dirty="0" smtClean="0">
                <a:solidFill>
                  <a:srgbClr val="FF0000"/>
                </a:solidFill>
                <a:latin typeface="Andalus" panose="02020603050405020304" pitchFamily="18" charset="-78"/>
                <a:cs typeface="Andalus" panose="02020603050405020304" pitchFamily="18" charset="-78"/>
              </a:rPr>
              <a:t>اولا :الدور</a:t>
            </a:r>
            <a:r>
              <a:rPr lang="ar-DZ" sz="2800" b="1" dirty="0" smtClean="0">
                <a:solidFill>
                  <a:srgbClr val="FF0000"/>
                </a:solidFill>
                <a:latin typeface="Andalus" panose="02020603050405020304" pitchFamily="18" charset="-78"/>
                <a:cs typeface="Andalus" panose="02020603050405020304" pitchFamily="18" charset="-78"/>
              </a:rPr>
              <a:t>ة</a:t>
            </a:r>
            <a:r>
              <a:rPr lang="ar-SA" sz="2800" b="1" dirty="0" smtClean="0">
                <a:solidFill>
                  <a:srgbClr val="FF0000"/>
                </a:solidFill>
                <a:latin typeface="Andalus" panose="02020603050405020304" pitchFamily="18" charset="-78"/>
                <a:cs typeface="Andalus" panose="02020603050405020304" pitchFamily="18" charset="-78"/>
              </a:rPr>
              <a:t> الإعدادية</a:t>
            </a:r>
            <a:r>
              <a:rPr lang="ar-DZ" sz="2800" b="1" dirty="0" smtClean="0">
                <a:solidFill>
                  <a:srgbClr val="FF0000"/>
                </a:solidFill>
                <a:latin typeface="Andalus" panose="02020603050405020304" pitchFamily="18" charset="-78"/>
                <a:cs typeface="Andalus" panose="02020603050405020304" pitchFamily="18" charset="-78"/>
              </a:rPr>
              <a:t> التمهيدية</a:t>
            </a:r>
            <a:r>
              <a:rPr lang="ar-SA" sz="2800" b="1" dirty="0" smtClean="0">
                <a:solidFill>
                  <a:srgbClr val="FF0000"/>
                </a:solidFill>
                <a:latin typeface="Andalus" panose="02020603050405020304" pitchFamily="18" charset="-78"/>
                <a:cs typeface="Andalus" panose="02020603050405020304" pitchFamily="18" charset="-78"/>
              </a:rPr>
              <a:t> </a:t>
            </a:r>
            <a:r>
              <a:rPr lang="ar-SA" sz="2800" b="1" dirty="0" smtClean="0">
                <a:latin typeface="Andalus" panose="02020603050405020304" pitchFamily="18" charset="-78"/>
                <a:cs typeface="Andalus" panose="02020603050405020304" pitchFamily="18" charset="-78"/>
              </a:rPr>
              <a:t>:</a:t>
            </a:r>
            <a:r>
              <a:rPr lang="ar-SA" sz="2800" dirty="0" smtClean="0">
                <a:latin typeface="Andalus" panose="02020603050405020304" pitchFamily="18" charset="-78"/>
                <a:cs typeface="Andalus" panose="02020603050405020304" pitchFamily="18" charset="-78"/>
              </a:rPr>
              <a:t>تنقسم الدورات الى :</a:t>
            </a:r>
            <a:endParaRPr lang="fr-FR" sz="2800" dirty="0" smtClean="0">
              <a:latin typeface="Andalus" panose="02020603050405020304" pitchFamily="18" charset="-78"/>
              <a:cs typeface="Andalus" panose="02020603050405020304" pitchFamily="18" charset="-78"/>
            </a:endParaRPr>
          </a:p>
          <a:p>
            <a:pPr marL="0" indent="0" algn="r" rtl="1">
              <a:buNone/>
            </a:pPr>
            <a:r>
              <a:rPr lang="ar-SA" sz="2800" b="1" dirty="0" smtClean="0">
                <a:solidFill>
                  <a:srgbClr val="C00000"/>
                </a:solidFill>
                <a:latin typeface="Andalus" panose="02020603050405020304" pitchFamily="18" charset="-78"/>
                <a:cs typeface="Andalus" panose="02020603050405020304" pitchFamily="18" charset="-78"/>
              </a:rPr>
              <a:t>-</a:t>
            </a:r>
            <a:r>
              <a:rPr lang="ar-SA" sz="2800" b="1" dirty="0">
                <a:solidFill>
                  <a:srgbClr val="C00000"/>
                </a:solidFill>
                <a:latin typeface="Andalus" panose="02020603050405020304" pitchFamily="18" charset="-78"/>
                <a:cs typeface="Andalus" panose="02020603050405020304" pitchFamily="18" charset="-78"/>
              </a:rPr>
              <a:t>دورة اعدادية(تمهيدية) عامة</a:t>
            </a:r>
            <a:r>
              <a:rPr lang="fr-FR" sz="2800" b="1" dirty="0">
                <a:solidFill>
                  <a:srgbClr val="C00000"/>
                </a:solidFill>
                <a:latin typeface="Andalus" panose="02020603050405020304" pitchFamily="18" charset="-78"/>
                <a:cs typeface="Andalus" panose="02020603050405020304" pitchFamily="18" charset="-78"/>
              </a:rPr>
              <a:t>.</a:t>
            </a:r>
            <a:br>
              <a:rPr lang="fr-FR" sz="2800" b="1" dirty="0">
                <a:solidFill>
                  <a:srgbClr val="C00000"/>
                </a:solidFill>
                <a:latin typeface="Andalus" panose="02020603050405020304" pitchFamily="18" charset="-78"/>
                <a:cs typeface="Andalus" panose="02020603050405020304" pitchFamily="18" charset="-78"/>
              </a:rPr>
            </a:br>
            <a:r>
              <a:rPr lang="fr-FR" sz="2800" b="1" dirty="0">
                <a:solidFill>
                  <a:srgbClr val="C00000"/>
                </a:solidFill>
                <a:latin typeface="Andalus" panose="02020603050405020304" pitchFamily="18" charset="-78"/>
                <a:cs typeface="Andalus" panose="02020603050405020304" pitchFamily="18" charset="-78"/>
              </a:rPr>
              <a:t>- </a:t>
            </a:r>
            <a:r>
              <a:rPr lang="ar-SA" sz="2800" b="1" dirty="0">
                <a:solidFill>
                  <a:srgbClr val="C00000"/>
                </a:solidFill>
                <a:latin typeface="Andalus" panose="02020603050405020304" pitchFamily="18" charset="-78"/>
                <a:cs typeface="Andalus" panose="02020603050405020304" pitchFamily="18" charset="-78"/>
              </a:rPr>
              <a:t>دوره اعدادية (تمهيدية)خاصة</a:t>
            </a:r>
            <a:r>
              <a:rPr lang="fr-FR" sz="2800" b="1" dirty="0">
                <a:solidFill>
                  <a:srgbClr val="C00000"/>
                </a:solidFill>
                <a:latin typeface="Andalus" panose="02020603050405020304" pitchFamily="18" charset="-78"/>
                <a:cs typeface="Andalus" panose="02020603050405020304" pitchFamily="18" charset="-78"/>
              </a:rPr>
              <a:t> </a:t>
            </a:r>
            <a:r>
              <a:rPr lang="fr-FR" sz="2800" b="1" dirty="0">
                <a:solidFill>
                  <a:srgbClr val="FF0000"/>
                </a:solidFill>
                <a:latin typeface="Andalus" panose="02020603050405020304" pitchFamily="18" charset="-78"/>
                <a:cs typeface="Andalus" panose="02020603050405020304" pitchFamily="18" charset="-78"/>
              </a:rPr>
              <a:t>.</a:t>
            </a:r>
            <a:r>
              <a:rPr lang="fr-FR" sz="2800" dirty="0">
                <a:latin typeface="Andalus" panose="02020603050405020304" pitchFamily="18" charset="-78"/>
                <a:cs typeface="Andalus" panose="02020603050405020304" pitchFamily="18" charset="-78"/>
              </a:rPr>
              <a:t/>
            </a:r>
            <a:br>
              <a:rPr lang="fr-FR" sz="2800" dirty="0">
                <a:latin typeface="Andalus" panose="02020603050405020304" pitchFamily="18" charset="-78"/>
                <a:cs typeface="Andalus" panose="02020603050405020304" pitchFamily="18" charset="-78"/>
              </a:rPr>
            </a:br>
            <a:r>
              <a:rPr lang="ar-DZ" sz="2800" dirty="0" smtClean="0">
                <a:latin typeface="Andalus" panose="02020603050405020304" pitchFamily="18" charset="-78"/>
                <a:cs typeface="Andalus" panose="02020603050405020304" pitchFamily="18" charset="-78"/>
              </a:rPr>
              <a:t>- </a:t>
            </a:r>
            <a:r>
              <a:rPr lang="ar-SA" sz="2800" dirty="0" smtClean="0">
                <a:latin typeface="Andalus" panose="02020603050405020304" pitchFamily="18" charset="-78"/>
                <a:cs typeface="Andalus" panose="02020603050405020304" pitchFamily="18" charset="-78"/>
              </a:rPr>
              <a:t>تستخدم</a:t>
            </a:r>
            <a:r>
              <a:rPr lang="ar-SA" sz="2800" u="sng" dirty="0" smtClean="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الدورات</a:t>
            </a:r>
            <a:r>
              <a:rPr lang="ar-SA" sz="2800" b="1" u="sng" dirty="0">
                <a:latin typeface="Andalus" panose="02020603050405020304" pitchFamily="18" charset="-78"/>
                <a:cs typeface="Andalus" panose="02020603050405020304" pitchFamily="18" charset="-78"/>
              </a:rPr>
              <a:t> </a:t>
            </a:r>
            <a:r>
              <a:rPr lang="ar-SA" sz="2800" b="1" u="sng" dirty="0">
                <a:solidFill>
                  <a:srgbClr val="FF0000"/>
                </a:solidFill>
                <a:latin typeface="Andalus" panose="02020603050405020304" pitchFamily="18" charset="-78"/>
                <a:cs typeface="Andalus" panose="02020603050405020304" pitchFamily="18" charset="-78"/>
              </a:rPr>
              <a:t>الإعدادية العامة </a:t>
            </a:r>
            <a:r>
              <a:rPr lang="ar-SA" sz="2800" u="sng" dirty="0" smtClean="0">
                <a:latin typeface="Andalus" panose="02020603050405020304" pitchFamily="18" charset="-78"/>
                <a:cs typeface="Andalus" panose="02020603050405020304" pitchFamily="18" charset="-78"/>
              </a:rPr>
              <a:t>بصف</a:t>
            </a:r>
            <a:r>
              <a:rPr lang="ar-DZ" sz="2800" u="sng" dirty="0" smtClean="0">
                <a:latin typeface="Andalus" panose="02020603050405020304" pitchFamily="18" charset="-78"/>
                <a:cs typeface="Andalus" panose="02020603050405020304" pitchFamily="18" charset="-78"/>
              </a:rPr>
              <a:t>ة</a:t>
            </a:r>
            <a:r>
              <a:rPr lang="ar-SA" sz="2800" u="sng" dirty="0" smtClean="0">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اساسية في اول فترة من فترات الاعداد وفي بداية اي دورة متوسطة اخرى </a:t>
            </a:r>
            <a:r>
              <a:rPr lang="ar-DZ" sz="2800" dirty="0" smtClean="0">
                <a:latin typeface="Andalus" panose="02020603050405020304" pitchFamily="18" charset="-78"/>
                <a:cs typeface="Andalus" panose="02020603050405020304" pitchFamily="18" charset="-78"/>
              </a:rPr>
              <a:t>،</a:t>
            </a:r>
            <a:r>
              <a:rPr lang="ar-SA" sz="2800" dirty="0" smtClean="0">
                <a:latin typeface="Andalus" panose="02020603050405020304" pitchFamily="18" charset="-78"/>
                <a:cs typeface="Andalus" panose="02020603050405020304" pitchFamily="18" charset="-78"/>
              </a:rPr>
              <a:t>مرتبطة </a:t>
            </a:r>
            <a:r>
              <a:rPr lang="ar-SA" sz="2800" dirty="0">
                <a:latin typeface="Andalus" panose="02020603050405020304" pitchFamily="18" charset="-78"/>
                <a:cs typeface="Andalus" panose="02020603050405020304" pitchFamily="18" charset="-78"/>
              </a:rPr>
              <a:t>بزيادة نسبة الاعداد البدني العام وتكون موجهة لتأهيل اعضاء واجهزة الجسم </a:t>
            </a:r>
            <a:r>
              <a:rPr lang="ar-SA" sz="2800" dirty="0" smtClean="0">
                <a:latin typeface="Andalus" panose="02020603050405020304" pitchFamily="18" charset="-78"/>
                <a:cs typeface="Andalus" panose="02020603050405020304" pitchFamily="18" charset="-78"/>
              </a:rPr>
              <a:t>الوظيفية</a:t>
            </a:r>
            <a:r>
              <a:rPr lang="ar-DZ" sz="2800" dirty="0" smtClean="0">
                <a:latin typeface="Andalus" panose="02020603050405020304" pitchFamily="18" charset="-78"/>
                <a:cs typeface="Andalus" panose="02020603050405020304" pitchFamily="18" charset="-78"/>
              </a:rPr>
              <a:t>,</a:t>
            </a:r>
          </a:p>
          <a:p>
            <a:pPr marL="0" indent="0" algn="r" rtl="1">
              <a:buNone/>
            </a:pPr>
            <a:r>
              <a:rPr lang="ar-DZ" sz="2800" u="sng" dirty="0" smtClean="0">
                <a:latin typeface="Andalus" panose="02020603050405020304" pitchFamily="18" charset="-78"/>
                <a:cs typeface="Andalus" panose="02020603050405020304" pitchFamily="18" charset="-78"/>
              </a:rPr>
              <a:t>- </a:t>
            </a:r>
            <a:r>
              <a:rPr lang="ar-SA" sz="2800" u="sng" dirty="0" smtClean="0">
                <a:latin typeface="Andalus" panose="02020603050405020304" pitchFamily="18" charset="-78"/>
                <a:cs typeface="Andalus" panose="02020603050405020304" pitchFamily="18" charset="-78"/>
              </a:rPr>
              <a:t>بينما </a:t>
            </a:r>
            <a:r>
              <a:rPr lang="ar-SA" sz="2800" u="sng" dirty="0">
                <a:latin typeface="Andalus" panose="02020603050405020304" pitchFamily="18" charset="-78"/>
                <a:cs typeface="Andalus" panose="02020603050405020304" pitchFamily="18" charset="-78"/>
              </a:rPr>
              <a:t>تستخدم الدورة </a:t>
            </a:r>
            <a:r>
              <a:rPr lang="ar-SA" sz="2800" b="1" u="sng" dirty="0">
                <a:solidFill>
                  <a:srgbClr val="FF0000"/>
                </a:solidFill>
                <a:latin typeface="Andalus" panose="02020603050405020304" pitchFamily="18" charset="-78"/>
                <a:cs typeface="Andalus" panose="02020603050405020304" pitchFamily="18" charset="-78"/>
              </a:rPr>
              <a:t>الإعدادية الخاصة</a:t>
            </a:r>
            <a:r>
              <a:rPr lang="ar-SA" sz="2800" u="sng" dirty="0">
                <a:solidFill>
                  <a:srgbClr val="FF0000"/>
                </a:solidFill>
                <a:latin typeface="Andalus" panose="02020603050405020304" pitchFamily="18" charset="-78"/>
                <a:cs typeface="Andalus" panose="02020603050405020304" pitchFamily="18" charset="-78"/>
              </a:rPr>
              <a:t> </a:t>
            </a:r>
            <a:r>
              <a:rPr lang="ar-SA" sz="2800" u="sng" dirty="0">
                <a:latin typeface="Andalus" panose="02020603050405020304" pitchFamily="18" charset="-78"/>
                <a:cs typeface="Andalus" panose="02020603050405020304" pitchFamily="18" charset="-78"/>
              </a:rPr>
              <a:t>في مرحلة الاعداد الخاص والاعداد </a:t>
            </a:r>
            <a:r>
              <a:rPr lang="ar-SA" sz="2800" u="sng" dirty="0" smtClean="0">
                <a:latin typeface="Andalus" panose="02020603050405020304" pitchFamily="18" charset="-78"/>
                <a:cs typeface="Andalus" panose="02020603050405020304" pitchFamily="18" charset="-78"/>
              </a:rPr>
              <a:t>للم</a:t>
            </a:r>
            <a:r>
              <a:rPr lang="ar-DZ" sz="2800" u="sng" dirty="0" smtClean="0">
                <a:latin typeface="Andalus" panose="02020603050405020304" pitchFamily="18" charset="-78"/>
                <a:cs typeface="Andalus" panose="02020603050405020304" pitchFamily="18" charset="-78"/>
              </a:rPr>
              <a:t>نافسات</a:t>
            </a:r>
            <a:r>
              <a:rPr lang="fr-FR" sz="2800" u="sng" dirty="0" smtClean="0">
                <a:latin typeface="Andalus" panose="02020603050405020304" pitchFamily="18" charset="-78"/>
                <a:cs typeface="Andalus" panose="02020603050405020304" pitchFamily="18" charset="-78"/>
              </a:rPr>
              <a:t>.</a:t>
            </a:r>
            <a:r>
              <a:rPr lang="fr-FR" sz="2800" u="sng" dirty="0">
                <a:latin typeface="Andalus" panose="02020603050405020304" pitchFamily="18" charset="-78"/>
                <a:cs typeface="Andalus" panose="02020603050405020304" pitchFamily="18" charset="-78"/>
              </a:rPr>
              <a:t/>
            </a:r>
            <a:br>
              <a:rPr lang="fr-FR" sz="2800" u="sng" dirty="0">
                <a:latin typeface="Andalus" panose="02020603050405020304" pitchFamily="18" charset="-78"/>
                <a:cs typeface="Andalus" panose="02020603050405020304" pitchFamily="18" charset="-78"/>
              </a:rPr>
            </a:br>
            <a:r>
              <a:rPr lang="ar-SA" sz="2800" dirty="0">
                <a:latin typeface="Andalus" panose="02020603050405020304" pitchFamily="18" charset="-78"/>
                <a:cs typeface="Andalus" panose="02020603050405020304" pitchFamily="18" charset="-78"/>
              </a:rPr>
              <a:t>وتتنوع اشكال الدورات الإعدادية العامة والخاصة والاعداد </a:t>
            </a:r>
            <a:r>
              <a:rPr lang="ar-SA" sz="2800" dirty="0" smtClean="0">
                <a:latin typeface="Andalus" panose="02020603050405020304" pitchFamily="18" charset="-78"/>
                <a:cs typeface="Andalus" panose="02020603050405020304" pitchFamily="18" charset="-78"/>
              </a:rPr>
              <a:t>للم</a:t>
            </a:r>
            <a:r>
              <a:rPr lang="ar-DZ" sz="2800" dirty="0" smtClean="0">
                <a:latin typeface="Andalus" panose="02020603050405020304" pitchFamily="18" charset="-78"/>
                <a:cs typeface="Andalus" panose="02020603050405020304" pitchFamily="18" charset="-78"/>
              </a:rPr>
              <a:t>نافسات</a:t>
            </a:r>
            <a:r>
              <a:rPr lang="ar-SA" sz="2800" dirty="0" smtClean="0">
                <a:latin typeface="Andalus" panose="02020603050405020304" pitchFamily="18" charset="-78"/>
                <a:cs typeface="Andalus" panose="02020603050405020304" pitchFamily="18" charset="-78"/>
              </a:rPr>
              <a:t> </a:t>
            </a:r>
            <a:r>
              <a:rPr lang="ar-SA" sz="2800" dirty="0">
                <a:latin typeface="Andalus" panose="02020603050405020304" pitchFamily="18" charset="-78"/>
                <a:cs typeface="Andalus" panose="02020603050405020304" pitchFamily="18" charset="-78"/>
              </a:rPr>
              <a:t>(للمنافس طبقا للهدف منها وتأخذ احدى الشكلين</a:t>
            </a:r>
            <a:r>
              <a:rPr lang="fr-FR" sz="2800" dirty="0">
                <a:latin typeface="Andalus" panose="02020603050405020304" pitchFamily="18" charset="-78"/>
                <a:cs typeface="Andalus" panose="02020603050405020304" pitchFamily="18" charset="-78"/>
              </a:rPr>
              <a:t>:</a:t>
            </a:r>
            <a:r>
              <a:rPr lang="fr-FR" dirty="0">
                <a:latin typeface="Andalus" panose="02020603050405020304" pitchFamily="18" charset="-78"/>
                <a:cs typeface="Andalus" panose="02020603050405020304" pitchFamily="18" charset="-78"/>
              </a:rPr>
              <a:t/>
            </a:r>
            <a:br>
              <a:rPr lang="fr-FR" dirty="0">
                <a:latin typeface="Andalus" panose="02020603050405020304" pitchFamily="18" charset="-78"/>
                <a:cs typeface="Andalus" panose="02020603050405020304" pitchFamily="18" charset="-78"/>
              </a:rPr>
            </a:br>
            <a:endParaRPr lang="fr-FR"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232928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TM04033919[[fn=Circuit]]</Template>
  <TotalTime>275</TotalTime>
  <Words>253</Words>
  <Application>Microsoft Office PowerPoint</Application>
  <PresentationFormat>Grand écran</PresentationFormat>
  <Paragraphs>28</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Andalus</vt:lpstr>
      <vt:lpstr>Arial</vt:lpstr>
      <vt:lpstr>Century Gothic</vt:lpstr>
      <vt:lpstr>Wingdings</vt:lpstr>
      <vt:lpstr>Wingdings 3</vt:lpstr>
      <vt:lpstr>Brin</vt:lpstr>
      <vt:lpstr>المحاضرة رقم7</vt:lpstr>
      <vt:lpstr>الدورة التدريبية الصغرى microcycle: </vt:lpstr>
      <vt:lpstr>Présentation PowerPoint</vt:lpstr>
      <vt:lpstr> رسم يوضح متغيرات الدورة التدريبية الصغيرة. (أمر الله أحمد البساطئ ،التدريب الرياضي 1998,,ص137) </vt:lpstr>
      <vt:lpstr>Présentation PowerPoint</vt:lpstr>
      <vt:lpstr>Présentation PowerPoint</vt:lpstr>
      <vt:lpstr>Présentation PowerPoint</vt:lpstr>
      <vt:lpstr>العوامل والشروط المؤثرة في تركيب الدورة التدريبية الصغرى:</vt:lpstr>
      <vt:lpstr>انواع الدورات التدريبية الصغرى microcycle:</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رقم7</dc:title>
  <dc:creator>Hp</dc:creator>
  <cp:lastModifiedBy>Hp</cp:lastModifiedBy>
  <cp:revision>48</cp:revision>
  <dcterms:created xsi:type="dcterms:W3CDTF">2024-03-16T16:21:00Z</dcterms:created>
  <dcterms:modified xsi:type="dcterms:W3CDTF">2024-04-13T09:13:46Z</dcterms:modified>
</cp:coreProperties>
</file>