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76" r:id="rId2"/>
    <p:sldId id="258" r:id="rId3"/>
    <p:sldId id="259" r:id="rId4"/>
    <p:sldId id="260" r:id="rId5"/>
    <p:sldId id="261" r:id="rId6"/>
    <p:sldId id="262" r:id="rId7"/>
    <p:sldId id="263" r:id="rId8"/>
    <p:sldId id="264" r:id="rId9"/>
    <p:sldId id="265" r:id="rId10"/>
    <p:sldId id="272" r:id="rId11"/>
    <p:sldId id="266" r:id="rId12"/>
    <p:sldId id="267" r:id="rId13"/>
    <p:sldId id="268" r:id="rId14"/>
    <p:sldId id="273" r:id="rId15"/>
    <p:sldId id="269" r:id="rId16"/>
    <p:sldId id="270" r:id="rId17"/>
    <p:sldId id="271" r:id="rId18"/>
    <p:sldId id="277" r:id="rId19"/>
    <p:sldId id="274" r:id="rId20"/>
    <p:sldId id="27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154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4295EA-23A1-40FE-9E68-BB3F0595B6C4}" type="datetimeFigureOut">
              <a:rPr lang="en-US" smtClean="0"/>
              <a:t>2/28/2026</a:t>
            </a:fld>
            <a:endParaRPr lang="en-US"/>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97E852-55C0-40AB-B0F7-69E45EA71DDE}" type="slidenum">
              <a:rPr lang="en-US" smtClean="0"/>
              <a:t>‹N°›</a:t>
            </a:fld>
            <a:endParaRPr lang="en-US"/>
          </a:p>
        </p:txBody>
      </p:sp>
    </p:spTree>
    <p:extLst>
      <p:ext uri="{BB962C8B-B14F-4D97-AF65-F5344CB8AC3E}">
        <p14:creationId xmlns:p14="http://schemas.microsoft.com/office/powerpoint/2010/main" val="3916473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 are several possible definitions of operating systems.  </a:t>
            </a:r>
          </a:p>
          <a:p>
            <a:endParaRPr lang="en-US" dirty="0"/>
          </a:p>
        </p:txBody>
      </p:sp>
      <p:sp>
        <p:nvSpPr>
          <p:cNvPr id="4" name="Espace réservé du numéro de diapositive 3"/>
          <p:cNvSpPr>
            <a:spLocks noGrp="1"/>
          </p:cNvSpPr>
          <p:nvPr>
            <p:ph type="sldNum" sz="quarter" idx="10"/>
          </p:nvPr>
        </p:nvSpPr>
        <p:spPr/>
        <p:txBody>
          <a:bodyPr/>
          <a:lstStyle/>
          <a:p>
            <a:fld id="{5697E852-55C0-40AB-B0F7-69E45EA71DDE}" type="slidenum">
              <a:rPr lang="en-US" smtClean="0"/>
              <a:t>4</a:t>
            </a:fld>
            <a:endParaRPr lang="en-US"/>
          </a:p>
        </p:txBody>
      </p:sp>
    </p:spTree>
    <p:extLst>
      <p:ext uri="{BB962C8B-B14F-4D97-AF65-F5344CB8AC3E}">
        <p14:creationId xmlns:p14="http://schemas.microsoft.com/office/powerpoint/2010/main" val="71084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b="0" i="0" kern="1200" dirty="0">
                <a:solidFill>
                  <a:schemeClr val="tx1"/>
                </a:solidFill>
                <a:effectLst/>
                <a:latin typeface="+mn-lt"/>
                <a:ea typeface="+mn-ea"/>
                <a:cs typeface="+mn-cs"/>
              </a:rPr>
              <a:t>There are five main types of operating systems. These five OS types are likely what run your phone, computer, or other mobile devices like a tablet.</a:t>
            </a:r>
            <a:endParaRPr lang="en-US" dirty="0"/>
          </a:p>
        </p:txBody>
      </p:sp>
      <p:sp>
        <p:nvSpPr>
          <p:cNvPr id="4" name="Espace réservé du numéro de diapositive 3"/>
          <p:cNvSpPr>
            <a:spLocks noGrp="1"/>
          </p:cNvSpPr>
          <p:nvPr>
            <p:ph type="sldNum" sz="quarter" idx="10"/>
          </p:nvPr>
        </p:nvSpPr>
        <p:spPr/>
        <p:txBody>
          <a:bodyPr/>
          <a:lstStyle/>
          <a:p>
            <a:fld id="{5697E852-55C0-40AB-B0F7-69E45EA71DDE}" type="slidenum">
              <a:rPr lang="en-US" smtClean="0"/>
              <a:t>5</a:t>
            </a:fld>
            <a:endParaRPr lang="en-US"/>
          </a:p>
        </p:txBody>
      </p:sp>
    </p:spTree>
    <p:extLst>
      <p:ext uri="{BB962C8B-B14F-4D97-AF65-F5344CB8AC3E}">
        <p14:creationId xmlns:p14="http://schemas.microsoft.com/office/powerpoint/2010/main" val="15758252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4" name="Espace réservé de la date 3"/>
          <p:cNvSpPr>
            <a:spLocks noGrp="1"/>
          </p:cNvSpPr>
          <p:nvPr>
            <p:ph type="dt" sz="half" idx="10"/>
          </p:nvPr>
        </p:nvSpPr>
        <p:spPr/>
        <p:txBody>
          <a:bodyPr/>
          <a:lstStyle/>
          <a:p>
            <a:fld id="{DC7DDD85-6B0E-4B65-AFF9-5008D3F63A74}" type="datetime1">
              <a:rPr lang="en-US" smtClean="0"/>
              <a:t>2/28/2026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E8C89D60-970E-4636-B6F1-8113B31D60DE}" type="slidenum">
              <a:rPr lang="en-US" smtClean="0"/>
              <a:t>‹N°›</a:t>
            </a:fld>
            <a:endParaRPr lang="en-US"/>
          </a:p>
        </p:txBody>
      </p:sp>
    </p:spTree>
    <p:extLst>
      <p:ext uri="{BB962C8B-B14F-4D97-AF65-F5344CB8AC3E}">
        <p14:creationId xmlns:p14="http://schemas.microsoft.com/office/powerpoint/2010/main" val="614782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5DAC9D31-7771-40BE-A89F-9F9112BD9B11}" type="datetime1">
              <a:rPr lang="en-US" smtClean="0"/>
              <a:t>2/28/2026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E8C89D60-970E-4636-B6F1-8113B31D60DE}" type="slidenum">
              <a:rPr lang="en-US" smtClean="0"/>
              <a:t>‹N°›</a:t>
            </a:fld>
            <a:endParaRPr lang="en-US"/>
          </a:p>
        </p:txBody>
      </p:sp>
    </p:spTree>
    <p:extLst>
      <p:ext uri="{BB962C8B-B14F-4D97-AF65-F5344CB8AC3E}">
        <p14:creationId xmlns:p14="http://schemas.microsoft.com/office/powerpoint/2010/main" val="1911975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300DA52F-5D55-4577-B3A6-C53F90C69F1A}" type="datetime1">
              <a:rPr lang="en-US" smtClean="0"/>
              <a:t>2/28/2026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E8C89D60-970E-4636-B6F1-8113B31D60DE}" type="slidenum">
              <a:rPr lang="en-US" smtClean="0"/>
              <a:t>‹N°›</a:t>
            </a:fld>
            <a:endParaRPr lang="en-US"/>
          </a:p>
        </p:txBody>
      </p:sp>
    </p:spTree>
    <p:extLst>
      <p:ext uri="{BB962C8B-B14F-4D97-AF65-F5344CB8AC3E}">
        <p14:creationId xmlns:p14="http://schemas.microsoft.com/office/powerpoint/2010/main" val="2230926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5A5ADCAC-6983-4168-91AE-2277B2B870D8}" type="datetime1">
              <a:rPr lang="en-US" smtClean="0"/>
              <a:t>2/28/2026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E8C89D60-970E-4636-B6F1-8113B31D60DE}" type="slidenum">
              <a:rPr lang="en-US" smtClean="0"/>
              <a:t>‹N°›</a:t>
            </a:fld>
            <a:endParaRPr lang="en-US"/>
          </a:p>
        </p:txBody>
      </p:sp>
    </p:spTree>
    <p:extLst>
      <p:ext uri="{BB962C8B-B14F-4D97-AF65-F5344CB8AC3E}">
        <p14:creationId xmlns:p14="http://schemas.microsoft.com/office/powerpoint/2010/main" val="2841134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endParaRPr lang="en-US"/>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5BBDD4BE-14D5-443F-82F1-423F6ED907B5}" type="datetime1">
              <a:rPr lang="en-US" smtClean="0"/>
              <a:t>2/28/2026</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E8C89D60-970E-4636-B6F1-8113B31D60DE}" type="slidenum">
              <a:rPr lang="en-US" smtClean="0"/>
              <a:t>‹N°›</a:t>
            </a:fld>
            <a:endParaRPr lang="en-US"/>
          </a:p>
        </p:txBody>
      </p:sp>
    </p:spTree>
    <p:extLst>
      <p:ext uri="{BB962C8B-B14F-4D97-AF65-F5344CB8AC3E}">
        <p14:creationId xmlns:p14="http://schemas.microsoft.com/office/powerpoint/2010/main" val="562249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p:cNvSpPr>
            <a:spLocks noGrp="1"/>
          </p:cNvSpPr>
          <p:nvPr>
            <p:ph type="dt" sz="half" idx="10"/>
          </p:nvPr>
        </p:nvSpPr>
        <p:spPr/>
        <p:txBody>
          <a:bodyPr/>
          <a:lstStyle/>
          <a:p>
            <a:fld id="{D5FD5EAC-8FB5-4310-B1D2-D9963AAFBD99}" type="datetime1">
              <a:rPr lang="en-US" smtClean="0"/>
              <a:t>2/28/2026</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E8C89D60-970E-4636-B6F1-8113B31D60DE}" type="slidenum">
              <a:rPr lang="en-US" smtClean="0"/>
              <a:t>‹N°›</a:t>
            </a:fld>
            <a:endParaRPr lang="en-US"/>
          </a:p>
        </p:txBody>
      </p:sp>
    </p:spTree>
    <p:extLst>
      <p:ext uri="{BB962C8B-B14F-4D97-AF65-F5344CB8AC3E}">
        <p14:creationId xmlns:p14="http://schemas.microsoft.com/office/powerpoint/2010/main" val="3965136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endParaRPr lang="en-US"/>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p:cNvSpPr>
            <a:spLocks noGrp="1"/>
          </p:cNvSpPr>
          <p:nvPr>
            <p:ph type="dt" sz="half" idx="10"/>
          </p:nvPr>
        </p:nvSpPr>
        <p:spPr/>
        <p:txBody>
          <a:bodyPr/>
          <a:lstStyle/>
          <a:p>
            <a:fld id="{E2BFE14C-2511-4545-B9D5-C413B68F8582}" type="datetime1">
              <a:rPr lang="en-US" smtClean="0"/>
              <a:t>2/28/2026</a:t>
            </a:fld>
            <a:endParaRPr lang="en-US"/>
          </a:p>
        </p:txBody>
      </p:sp>
      <p:sp>
        <p:nvSpPr>
          <p:cNvPr id="8" name="Espace réservé du pied de page 7"/>
          <p:cNvSpPr>
            <a:spLocks noGrp="1"/>
          </p:cNvSpPr>
          <p:nvPr>
            <p:ph type="ftr" sz="quarter" idx="11"/>
          </p:nvPr>
        </p:nvSpPr>
        <p:spPr/>
        <p:txBody>
          <a:bodyPr/>
          <a:lstStyle/>
          <a:p>
            <a:endParaRPr lang="en-US"/>
          </a:p>
        </p:txBody>
      </p:sp>
      <p:sp>
        <p:nvSpPr>
          <p:cNvPr id="9" name="Espace réservé du numéro de diapositive 8"/>
          <p:cNvSpPr>
            <a:spLocks noGrp="1"/>
          </p:cNvSpPr>
          <p:nvPr>
            <p:ph type="sldNum" sz="quarter" idx="12"/>
          </p:nvPr>
        </p:nvSpPr>
        <p:spPr/>
        <p:txBody>
          <a:bodyPr/>
          <a:lstStyle/>
          <a:p>
            <a:fld id="{E8C89D60-970E-4636-B6F1-8113B31D60DE}" type="slidenum">
              <a:rPr lang="en-US" smtClean="0"/>
              <a:t>‹N°›</a:t>
            </a:fld>
            <a:endParaRPr lang="en-US"/>
          </a:p>
        </p:txBody>
      </p:sp>
    </p:spTree>
    <p:extLst>
      <p:ext uri="{BB962C8B-B14F-4D97-AF65-F5344CB8AC3E}">
        <p14:creationId xmlns:p14="http://schemas.microsoft.com/office/powerpoint/2010/main" val="101007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e la date 2"/>
          <p:cNvSpPr>
            <a:spLocks noGrp="1"/>
          </p:cNvSpPr>
          <p:nvPr>
            <p:ph type="dt" sz="half" idx="10"/>
          </p:nvPr>
        </p:nvSpPr>
        <p:spPr/>
        <p:txBody>
          <a:bodyPr/>
          <a:lstStyle/>
          <a:p>
            <a:fld id="{667E1E94-8C4E-41B4-A1DE-468DBE2025A6}" type="datetime1">
              <a:rPr lang="en-US" smtClean="0"/>
              <a:t>2/28/2026</a:t>
            </a:fld>
            <a:endParaRPr lang="en-US"/>
          </a:p>
        </p:txBody>
      </p:sp>
      <p:sp>
        <p:nvSpPr>
          <p:cNvPr id="4" name="Espace réservé du pied de page 3"/>
          <p:cNvSpPr>
            <a:spLocks noGrp="1"/>
          </p:cNvSpPr>
          <p:nvPr>
            <p:ph type="ftr" sz="quarter" idx="11"/>
          </p:nvPr>
        </p:nvSpPr>
        <p:spPr/>
        <p:txBody>
          <a:bodyPr/>
          <a:lstStyle/>
          <a:p>
            <a:endParaRPr lang="en-US"/>
          </a:p>
        </p:txBody>
      </p:sp>
      <p:sp>
        <p:nvSpPr>
          <p:cNvPr id="5" name="Espace réservé du numéro de diapositive 4"/>
          <p:cNvSpPr>
            <a:spLocks noGrp="1"/>
          </p:cNvSpPr>
          <p:nvPr>
            <p:ph type="sldNum" sz="quarter" idx="12"/>
          </p:nvPr>
        </p:nvSpPr>
        <p:spPr/>
        <p:txBody>
          <a:bodyPr/>
          <a:lstStyle/>
          <a:p>
            <a:fld id="{E8C89D60-970E-4636-B6F1-8113B31D60DE}" type="slidenum">
              <a:rPr lang="en-US" smtClean="0"/>
              <a:t>‹N°›</a:t>
            </a:fld>
            <a:endParaRPr lang="en-US"/>
          </a:p>
        </p:txBody>
      </p:sp>
    </p:spTree>
    <p:extLst>
      <p:ext uri="{BB962C8B-B14F-4D97-AF65-F5344CB8AC3E}">
        <p14:creationId xmlns:p14="http://schemas.microsoft.com/office/powerpoint/2010/main" val="3796250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398BF12-03FE-4B80-9565-46D45A1B98F9}" type="datetime1">
              <a:rPr lang="en-US" smtClean="0"/>
              <a:t>2/28/2026</a:t>
            </a:fld>
            <a:endParaRPr lang="en-US"/>
          </a:p>
        </p:txBody>
      </p:sp>
      <p:sp>
        <p:nvSpPr>
          <p:cNvPr id="3" name="Espace réservé du pied de page 2"/>
          <p:cNvSpPr>
            <a:spLocks noGrp="1"/>
          </p:cNvSpPr>
          <p:nvPr>
            <p:ph type="ftr" sz="quarter" idx="11"/>
          </p:nvPr>
        </p:nvSpPr>
        <p:spPr/>
        <p:txBody>
          <a:bodyPr/>
          <a:lstStyle/>
          <a:p>
            <a:endParaRPr lang="en-US"/>
          </a:p>
        </p:txBody>
      </p:sp>
      <p:sp>
        <p:nvSpPr>
          <p:cNvPr id="4" name="Espace réservé du numéro de diapositive 3"/>
          <p:cNvSpPr>
            <a:spLocks noGrp="1"/>
          </p:cNvSpPr>
          <p:nvPr>
            <p:ph type="sldNum" sz="quarter" idx="12"/>
          </p:nvPr>
        </p:nvSpPr>
        <p:spPr/>
        <p:txBody>
          <a:bodyPr/>
          <a:lstStyle/>
          <a:p>
            <a:fld id="{E8C89D60-970E-4636-B6F1-8113B31D60DE}" type="slidenum">
              <a:rPr lang="en-US" smtClean="0"/>
              <a:t>‹N°›</a:t>
            </a:fld>
            <a:endParaRPr lang="en-US"/>
          </a:p>
        </p:txBody>
      </p:sp>
    </p:spTree>
    <p:extLst>
      <p:ext uri="{BB962C8B-B14F-4D97-AF65-F5344CB8AC3E}">
        <p14:creationId xmlns:p14="http://schemas.microsoft.com/office/powerpoint/2010/main" val="39723276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endParaRPr lang="en-US"/>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85FA12F-7480-4A30-B29B-5EE7FF49B3EA}" type="datetime1">
              <a:rPr lang="en-US" smtClean="0"/>
              <a:t>2/28/2026</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E8C89D60-970E-4636-B6F1-8113B31D60DE}" type="slidenum">
              <a:rPr lang="en-US" smtClean="0"/>
              <a:t>‹N°›</a:t>
            </a:fld>
            <a:endParaRPr lang="en-US"/>
          </a:p>
        </p:txBody>
      </p:sp>
    </p:spTree>
    <p:extLst>
      <p:ext uri="{BB962C8B-B14F-4D97-AF65-F5344CB8AC3E}">
        <p14:creationId xmlns:p14="http://schemas.microsoft.com/office/powerpoint/2010/main" val="3718264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endParaRPr lang="en-US"/>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64F6D9A9-3FB3-4A15-99CF-BCEF2CB7E4A6}" type="datetime1">
              <a:rPr lang="en-US" smtClean="0"/>
              <a:t>2/28/2026</a:t>
            </a:fld>
            <a:endParaRPr lang="en-US"/>
          </a:p>
        </p:txBody>
      </p:sp>
      <p:sp>
        <p:nvSpPr>
          <p:cNvPr id="6" name="Espace réservé du pied de page 5"/>
          <p:cNvSpPr>
            <a:spLocks noGrp="1"/>
          </p:cNvSpPr>
          <p:nvPr>
            <p:ph type="ftr" sz="quarter" idx="11"/>
          </p:nvPr>
        </p:nvSpPr>
        <p:spPr/>
        <p:txBody>
          <a:bodyPr/>
          <a:lstStyle/>
          <a:p>
            <a:endParaRPr lang="en-US"/>
          </a:p>
        </p:txBody>
      </p:sp>
      <p:sp>
        <p:nvSpPr>
          <p:cNvPr id="7" name="Espace réservé du numéro de diapositive 6"/>
          <p:cNvSpPr>
            <a:spLocks noGrp="1"/>
          </p:cNvSpPr>
          <p:nvPr>
            <p:ph type="sldNum" sz="quarter" idx="12"/>
          </p:nvPr>
        </p:nvSpPr>
        <p:spPr/>
        <p:txBody>
          <a:bodyPr/>
          <a:lstStyle/>
          <a:p>
            <a:fld id="{E8C89D60-970E-4636-B6F1-8113B31D60DE}" type="slidenum">
              <a:rPr lang="en-US" smtClean="0"/>
              <a:t>‹N°›</a:t>
            </a:fld>
            <a:endParaRPr lang="en-US"/>
          </a:p>
        </p:txBody>
      </p:sp>
    </p:spTree>
    <p:extLst>
      <p:ext uri="{BB962C8B-B14F-4D97-AF65-F5344CB8AC3E}">
        <p14:creationId xmlns:p14="http://schemas.microsoft.com/office/powerpoint/2010/main" val="2420635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CD5950-533E-498F-9610-3C7A7159BD06}" type="datetime1">
              <a:rPr lang="en-US" smtClean="0"/>
              <a:t>2/28/2026</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C89D60-970E-4636-B6F1-8113B31D60DE}" type="slidenum">
              <a:rPr lang="en-US" smtClean="0"/>
              <a:t>‹N°›</a:t>
            </a:fld>
            <a:endParaRPr lang="en-US"/>
          </a:p>
        </p:txBody>
      </p:sp>
    </p:spTree>
    <p:extLst>
      <p:ext uri="{BB962C8B-B14F-4D97-AF65-F5344CB8AC3E}">
        <p14:creationId xmlns:p14="http://schemas.microsoft.com/office/powerpoint/2010/main" val="1675420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apple.com/macos/big-sur/"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59884" y="414051"/>
            <a:ext cx="6624736" cy="369332"/>
          </a:xfrm>
          <a:prstGeom prst="rect">
            <a:avLst/>
          </a:prstGeom>
          <a:noFill/>
        </p:spPr>
        <p:txBody>
          <a:bodyPr wrap="square" rtlCol="0">
            <a:spAutoFit/>
          </a:bodyPr>
          <a:lstStyle/>
          <a:p>
            <a:r>
              <a:rPr lang="en-US"/>
              <a:t>Djilali Boonaama University Khemis-Miliana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0"/>
            <a:ext cx="280035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ZoneTexte 2"/>
          <p:cNvSpPr txBox="1"/>
          <p:nvPr/>
        </p:nvSpPr>
        <p:spPr>
          <a:xfrm>
            <a:off x="899592" y="850822"/>
            <a:ext cx="6192688" cy="369332"/>
          </a:xfrm>
          <a:prstGeom prst="rect">
            <a:avLst/>
          </a:prstGeom>
          <a:noFill/>
        </p:spPr>
        <p:txBody>
          <a:bodyPr wrap="square" rtlCol="0">
            <a:spAutoFit/>
          </a:bodyPr>
          <a:lstStyle/>
          <a:p>
            <a:r>
              <a:rPr lang="en-US" u="sng"/>
              <a:t>Faculty of Matter Sciences and Computer Science-DBKM</a:t>
            </a:r>
          </a:p>
        </p:txBody>
      </p:sp>
      <p:sp>
        <p:nvSpPr>
          <p:cNvPr id="6" name="Organigramme : Alternative 5"/>
          <p:cNvSpPr/>
          <p:nvPr/>
        </p:nvSpPr>
        <p:spPr>
          <a:xfrm>
            <a:off x="791580" y="2252279"/>
            <a:ext cx="7776864" cy="1158055"/>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600" dirty="0"/>
          </a:p>
        </p:txBody>
      </p:sp>
      <p:sp>
        <p:nvSpPr>
          <p:cNvPr id="7" name="ZoneTexte 6"/>
          <p:cNvSpPr txBox="1"/>
          <p:nvPr/>
        </p:nvSpPr>
        <p:spPr>
          <a:xfrm>
            <a:off x="2169598" y="1703221"/>
            <a:ext cx="7488832" cy="400110"/>
          </a:xfrm>
          <a:prstGeom prst="rect">
            <a:avLst/>
          </a:prstGeom>
          <a:noFill/>
        </p:spPr>
        <p:txBody>
          <a:bodyPr wrap="square" rtlCol="0">
            <a:spAutoFit/>
          </a:bodyPr>
          <a:lstStyle/>
          <a:p>
            <a:r>
              <a:rPr lang="en-US" sz="2000" b="1" dirty="0">
                <a:solidFill>
                  <a:srgbClr val="FF0000"/>
                </a:solidFill>
              </a:rPr>
              <a:t>Matter: Information  Systems (IS)</a:t>
            </a:r>
          </a:p>
        </p:txBody>
      </p:sp>
      <p:sp>
        <p:nvSpPr>
          <p:cNvPr id="8" name="ZoneTexte 7"/>
          <p:cNvSpPr txBox="1"/>
          <p:nvPr/>
        </p:nvSpPr>
        <p:spPr>
          <a:xfrm>
            <a:off x="1388128" y="3410335"/>
            <a:ext cx="8784976" cy="400110"/>
          </a:xfrm>
          <a:prstGeom prst="rect">
            <a:avLst/>
          </a:prstGeom>
          <a:noFill/>
        </p:spPr>
        <p:txBody>
          <a:bodyPr wrap="square" rtlCol="0">
            <a:spAutoFit/>
          </a:bodyPr>
          <a:lstStyle/>
          <a:p>
            <a:r>
              <a:rPr lang="en-US" sz="2000" b="1" dirty="0">
                <a:solidFill>
                  <a:srgbClr val="FF0000"/>
                </a:solidFill>
              </a:rPr>
              <a:t>Level Students:2nd year bachelor's degree in Computer Science</a:t>
            </a:r>
          </a:p>
        </p:txBody>
      </p:sp>
      <p:sp>
        <p:nvSpPr>
          <p:cNvPr id="5" name="ZoneTexte 4"/>
          <p:cNvSpPr txBox="1"/>
          <p:nvPr/>
        </p:nvSpPr>
        <p:spPr>
          <a:xfrm>
            <a:off x="2051720" y="1300118"/>
            <a:ext cx="3312368" cy="369332"/>
          </a:xfrm>
          <a:prstGeom prst="rect">
            <a:avLst/>
          </a:prstGeom>
          <a:noFill/>
        </p:spPr>
        <p:txBody>
          <a:bodyPr wrap="square" rtlCol="0">
            <a:spAutoFit/>
          </a:bodyPr>
          <a:lstStyle/>
          <a:p>
            <a:r>
              <a:rPr lang="en-GB" dirty="0"/>
              <a:t>Computer Science Department</a:t>
            </a:r>
          </a:p>
        </p:txBody>
      </p:sp>
      <p:sp>
        <p:nvSpPr>
          <p:cNvPr id="9" name="Rectangle 8"/>
          <p:cNvSpPr/>
          <p:nvPr/>
        </p:nvSpPr>
        <p:spPr>
          <a:xfrm>
            <a:off x="631293" y="4797152"/>
            <a:ext cx="3076611" cy="369332"/>
          </a:xfrm>
          <a:prstGeom prst="rect">
            <a:avLst/>
          </a:prstGeom>
        </p:spPr>
        <p:txBody>
          <a:bodyPr wrap="none">
            <a:spAutoFit/>
          </a:bodyPr>
          <a:lstStyle/>
          <a:p>
            <a:r>
              <a:rPr lang="en-GB" dirty="0"/>
              <a:t>Professor: Omar BOUKADOUM</a:t>
            </a:r>
          </a:p>
        </p:txBody>
      </p:sp>
      <p:sp>
        <p:nvSpPr>
          <p:cNvPr id="10" name="Rectangle 9"/>
          <p:cNvSpPr/>
          <p:nvPr/>
        </p:nvSpPr>
        <p:spPr>
          <a:xfrm>
            <a:off x="3332688" y="5877272"/>
            <a:ext cx="2694648" cy="369332"/>
          </a:xfrm>
          <a:prstGeom prst="rect">
            <a:avLst/>
          </a:prstGeom>
        </p:spPr>
        <p:txBody>
          <a:bodyPr wrap="none">
            <a:spAutoFit/>
          </a:bodyPr>
          <a:lstStyle/>
          <a:p>
            <a:r>
              <a:rPr lang="en-GB" dirty="0"/>
              <a:t>Year university: 2025/2026</a:t>
            </a:r>
          </a:p>
        </p:txBody>
      </p:sp>
      <p:sp>
        <p:nvSpPr>
          <p:cNvPr id="4" name="ZoneTexte 3"/>
          <p:cNvSpPr txBox="1"/>
          <p:nvPr/>
        </p:nvSpPr>
        <p:spPr>
          <a:xfrm>
            <a:off x="991504" y="2252279"/>
            <a:ext cx="7377016" cy="833433"/>
          </a:xfrm>
          <a:prstGeom prst="rect">
            <a:avLst/>
          </a:prstGeom>
          <a:noFill/>
        </p:spPr>
        <p:txBody>
          <a:bodyPr wrap="square" rtlCol="0">
            <a:spAutoFit/>
          </a:bodyPr>
          <a:lstStyle/>
          <a:p>
            <a:pPr>
              <a:lnSpc>
                <a:spcPct val="200000"/>
              </a:lnSpc>
            </a:pPr>
            <a:r>
              <a:rPr lang="en-GB" sz="2800" b="1" dirty="0">
                <a:solidFill>
                  <a:srgbClr val="FF0000"/>
                </a:solidFill>
              </a:rPr>
              <a:t>Chapter 1: </a:t>
            </a:r>
            <a:r>
              <a:rPr lang="en-US" sz="2800" b="1" dirty="0">
                <a:solidFill>
                  <a:srgbClr val="FF0000"/>
                </a:solidFill>
              </a:rPr>
              <a:t>Introduction to Operating Systems</a:t>
            </a:r>
          </a:p>
        </p:txBody>
      </p:sp>
    </p:spTree>
    <p:extLst>
      <p:ext uri="{BB962C8B-B14F-4D97-AF65-F5344CB8AC3E}">
        <p14:creationId xmlns:p14="http://schemas.microsoft.com/office/powerpoint/2010/main" val="3908571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8C89D60-970E-4636-B6F1-8113B31D60DE}" type="slidenum">
              <a:rPr lang="en-US" smtClean="0"/>
              <a:t>10</a:t>
            </a:fld>
            <a:endParaRPr lang="en-US"/>
          </a:p>
        </p:txBody>
      </p:sp>
      <p:sp>
        <p:nvSpPr>
          <p:cNvPr id="3" name="Rectangle 2"/>
          <p:cNvSpPr/>
          <p:nvPr/>
        </p:nvSpPr>
        <p:spPr>
          <a:xfrm>
            <a:off x="250051" y="2819400"/>
            <a:ext cx="8420100" cy="1107996"/>
          </a:xfrm>
          <a:prstGeom prst="rect">
            <a:avLst/>
          </a:prstGeom>
        </p:spPr>
        <p:txBody>
          <a:bodyPr wrap="square">
            <a:spAutoFit/>
          </a:bodyPr>
          <a:lstStyle/>
          <a:p>
            <a:pPr marL="342900" indent="-342900" algn="just">
              <a:buFont typeface="Wingdings" panose="05000000000000000000" pitchFamily="2" charset="2"/>
              <a:buChar char="v"/>
            </a:pPr>
            <a:r>
              <a:rPr lang="en-US" sz="2200" b="1" dirty="0">
                <a:solidFill>
                  <a:srgbClr val="FF0000"/>
                </a:solidFill>
                <a:latin typeface="Times New Roman" panose="02020603050405020304" pitchFamily="18" charset="0"/>
                <a:cs typeface="Times New Roman" panose="02020603050405020304" pitchFamily="18" charset="0"/>
              </a:rPr>
              <a:t>Access Management</a:t>
            </a:r>
            <a:r>
              <a:rPr lang="en-US" sz="2200" dirty="0">
                <a:latin typeface="Times New Roman" panose="02020603050405020304" pitchFamily="18" charset="0"/>
                <a:cs typeface="Times New Roman" panose="02020603050405020304" pitchFamily="18" charset="0"/>
              </a:rPr>
              <a:t>: The operating system handles security related to program execution by ensuring that resources are only used by programs and users with the appropriate permissions.  </a:t>
            </a:r>
          </a:p>
        </p:txBody>
      </p:sp>
      <p:sp>
        <p:nvSpPr>
          <p:cNvPr id="4" name="Rectangle 3"/>
          <p:cNvSpPr/>
          <p:nvPr/>
        </p:nvSpPr>
        <p:spPr>
          <a:xfrm>
            <a:off x="457200" y="4267200"/>
            <a:ext cx="8392391" cy="1107996"/>
          </a:xfrm>
          <a:prstGeom prst="rect">
            <a:avLst/>
          </a:prstGeom>
        </p:spPr>
        <p:txBody>
          <a:bodyPr wrap="square">
            <a:spAutoFit/>
          </a:bodyPr>
          <a:lstStyle/>
          <a:p>
            <a:pPr marL="285750" indent="-285750" algn="just">
              <a:buFont typeface="Wingdings" panose="05000000000000000000" pitchFamily="2" charset="2"/>
              <a:buChar char="v"/>
            </a:pPr>
            <a:r>
              <a:rPr lang="en-US" sz="2200" b="1" dirty="0">
                <a:solidFill>
                  <a:srgbClr val="FF0000"/>
                </a:solidFill>
                <a:latin typeface="Times New Roman" panose="02020603050405020304" pitchFamily="18" charset="0"/>
                <a:cs typeface="Times New Roman" panose="02020603050405020304" pitchFamily="18" charset="0"/>
              </a:rPr>
              <a:t>File Management</a:t>
            </a:r>
            <a:r>
              <a:rPr lang="en-US" sz="2200" dirty="0">
                <a:latin typeface="Times New Roman" panose="02020603050405020304" pitchFamily="18" charset="0"/>
                <a:cs typeface="Times New Roman" panose="02020603050405020304" pitchFamily="18" charset="0"/>
              </a:rPr>
              <a:t>: The operating system manages reading and writing in the file system and controls user and application access rights to files.</a:t>
            </a:r>
          </a:p>
        </p:txBody>
      </p:sp>
      <p:sp>
        <p:nvSpPr>
          <p:cNvPr id="5" name="Rectangle 4"/>
          <p:cNvSpPr/>
          <p:nvPr/>
        </p:nvSpPr>
        <p:spPr>
          <a:xfrm>
            <a:off x="304800" y="1295400"/>
            <a:ext cx="8420100" cy="1107996"/>
          </a:xfrm>
          <a:prstGeom prst="rect">
            <a:avLst/>
          </a:prstGeom>
        </p:spPr>
        <p:txBody>
          <a:bodyPr wrap="square">
            <a:spAutoFit/>
          </a:bodyPr>
          <a:lstStyle/>
          <a:p>
            <a:pPr marL="342900" indent="-342900" algn="just">
              <a:buFont typeface="Wingdings" panose="05000000000000000000" pitchFamily="2" charset="2"/>
              <a:buChar char="v"/>
            </a:pPr>
            <a:r>
              <a:rPr lang="en-US" sz="2200" b="1" dirty="0">
                <a:solidFill>
                  <a:srgbClr val="FF0000"/>
                </a:solidFill>
                <a:latin typeface="Times New Roman" panose="02020603050405020304" pitchFamily="18" charset="0"/>
                <a:cs typeface="Times New Roman" panose="02020603050405020304" pitchFamily="18" charset="0"/>
              </a:rPr>
              <a:t>Application Execution Management</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The operating system ensures the proper execution of applications by allocating the necessary resources for their smooth operation. </a:t>
            </a:r>
          </a:p>
        </p:txBody>
      </p:sp>
      <p:sp>
        <p:nvSpPr>
          <p:cNvPr id="6" name="Rectangle 5"/>
          <p:cNvSpPr/>
          <p:nvPr/>
        </p:nvSpPr>
        <p:spPr>
          <a:xfrm>
            <a:off x="2535395" y="194147"/>
            <a:ext cx="5185522" cy="430887"/>
          </a:xfrm>
          <a:prstGeom prst="rect">
            <a:avLst/>
          </a:prstGeom>
        </p:spPr>
        <p:txBody>
          <a:bodyPr wrap="none">
            <a:spAutoFit/>
          </a:bodyPr>
          <a:lstStyle/>
          <a:p>
            <a:pPr algn="just"/>
            <a:r>
              <a:rPr lang="en-US" sz="2200" b="1" dirty="0">
                <a:solidFill>
                  <a:srgbClr val="FF0000"/>
                </a:solidFill>
                <a:latin typeface="Times New Roman" panose="02020603050405020304" pitchFamily="18" charset="0"/>
                <a:cs typeface="Times New Roman" panose="02020603050405020304" pitchFamily="18" charset="0"/>
              </a:rPr>
              <a:t>3. Tasks (Roles) of an Operating System </a:t>
            </a:r>
          </a:p>
        </p:txBody>
      </p:sp>
    </p:spTree>
    <p:extLst>
      <p:ext uri="{BB962C8B-B14F-4D97-AF65-F5344CB8AC3E}">
        <p14:creationId xmlns:p14="http://schemas.microsoft.com/office/powerpoint/2010/main" val="4080181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5" y="752475"/>
            <a:ext cx="6877050" cy="535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8200" y="228600"/>
            <a:ext cx="1420517" cy="369332"/>
          </a:xfrm>
          <a:prstGeom prst="rect">
            <a:avLst/>
          </a:prstGeom>
        </p:spPr>
        <p:txBody>
          <a:bodyPr wrap="none">
            <a:spAutoFit/>
          </a:bodyPr>
          <a:lstStyle/>
          <a:p>
            <a:r>
              <a:rPr lang="en-US" b="1" dirty="0">
                <a:solidFill>
                  <a:srgbClr val="FF0000"/>
                </a:solidFill>
              </a:rPr>
              <a:t>ENIAC (1945)</a:t>
            </a:r>
          </a:p>
        </p:txBody>
      </p:sp>
      <p:sp>
        <p:nvSpPr>
          <p:cNvPr id="3" name="Espace réservé du numéro de diapositive 2"/>
          <p:cNvSpPr>
            <a:spLocks noGrp="1"/>
          </p:cNvSpPr>
          <p:nvPr>
            <p:ph type="sldNum" sz="quarter" idx="12"/>
          </p:nvPr>
        </p:nvSpPr>
        <p:spPr/>
        <p:txBody>
          <a:bodyPr/>
          <a:lstStyle/>
          <a:p>
            <a:fld id="{E8C89D60-970E-4636-B6F1-8113B31D60DE}" type="slidenum">
              <a:rPr lang="en-US" smtClean="0"/>
              <a:t>11</a:t>
            </a:fld>
            <a:endParaRPr lang="en-US"/>
          </a:p>
        </p:txBody>
      </p:sp>
      <p:sp>
        <p:nvSpPr>
          <p:cNvPr id="4" name="Rectangle 3"/>
          <p:cNvSpPr/>
          <p:nvPr/>
        </p:nvSpPr>
        <p:spPr>
          <a:xfrm>
            <a:off x="2743200" y="58994"/>
            <a:ext cx="4585999" cy="369332"/>
          </a:xfrm>
          <a:prstGeom prst="rect">
            <a:avLst/>
          </a:prstGeom>
        </p:spPr>
        <p:txBody>
          <a:bodyPr wrap="none">
            <a:spAutoFit/>
          </a:bodyPr>
          <a:lstStyle/>
          <a:p>
            <a:r>
              <a:rPr lang="en-GB" b="1" dirty="0"/>
              <a:t>Electronic Numerical Integrator and Computer</a:t>
            </a:r>
            <a:endParaRPr lang="en-GB" dirty="0"/>
          </a:p>
        </p:txBody>
      </p:sp>
    </p:spTree>
    <p:extLst>
      <p:ext uri="{BB962C8B-B14F-4D97-AF65-F5344CB8AC3E}">
        <p14:creationId xmlns:p14="http://schemas.microsoft.com/office/powerpoint/2010/main" val="4204308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982" y="4514850"/>
            <a:ext cx="8324850"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 y="152400"/>
            <a:ext cx="8715375"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E8C89D60-970E-4636-B6F1-8113B31D60DE}" type="slidenum">
              <a:rPr lang="en-US" smtClean="0"/>
              <a:t>12</a:t>
            </a:fld>
            <a:endParaRPr lang="en-US"/>
          </a:p>
        </p:txBody>
      </p:sp>
    </p:spTree>
    <p:extLst>
      <p:ext uri="{BB962C8B-B14F-4D97-AF65-F5344CB8AC3E}">
        <p14:creationId xmlns:p14="http://schemas.microsoft.com/office/powerpoint/2010/main" val="4211707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8171" y="1219200"/>
            <a:ext cx="8458200" cy="2631490"/>
          </a:xfrm>
          <a:prstGeom prst="rect">
            <a:avLst/>
          </a:prstGeom>
        </p:spPr>
        <p:txBody>
          <a:bodyPr wrap="square">
            <a:spAutoFit/>
          </a:bodyPr>
          <a:lstStyle/>
          <a:p>
            <a:pPr algn="just">
              <a:lnSpc>
                <a:spcPct val="150000"/>
              </a:lnSpc>
            </a:pPr>
            <a:r>
              <a:rPr lang="en-US" sz="2200" b="1" dirty="0">
                <a:solidFill>
                  <a:srgbClr val="FF0000"/>
                </a:solidFill>
                <a:cs typeface="+mj-cs"/>
              </a:rPr>
              <a:t>6.1 The Open Door: </a:t>
            </a:r>
            <a:r>
              <a:rPr lang="en-US" sz="2200" dirty="0">
                <a:cs typeface="+mj-cs"/>
              </a:rPr>
              <a:t>Early computer systems did not have operating systems. The computer, devoid of any software, was used in turn by the users. Each programmer had his or her program in the form of a pack of </a:t>
            </a:r>
            <a:r>
              <a:rPr lang="en-US" sz="2200" b="1" dirty="0">
                <a:solidFill>
                  <a:srgbClr val="FF0000"/>
                </a:solidFill>
                <a:cs typeface="+mj-cs"/>
              </a:rPr>
              <a:t>punched cards</a:t>
            </a:r>
            <a:r>
              <a:rPr lang="en-US" sz="2200" dirty="0">
                <a:cs typeface="+mj-cs"/>
              </a:rPr>
              <a:t>, ribbons, paper, or magnetic tapes. In this case, the user assumes the role of the operator; </a:t>
            </a:r>
          </a:p>
        </p:txBody>
      </p:sp>
      <p:sp>
        <p:nvSpPr>
          <p:cNvPr id="3" name="Rectangle 2"/>
          <p:cNvSpPr/>
          <p:nvPr/>
        </p:nvSpPr>
        <p:spPr>
          <a:xfrm>
            <a:off x="2637496" y="59975"/>
            <a:ext cx="3979551" cy="430887"/>
          </a:xfrm>
          <a:prstGeom prst="rect">
            <a:avLst/>
          </a:prstGeom>
        </p:spPr>
        <p:txBody>
          <a:bodyPr wrap="none">
            <a:spAutoFit/>
          </a:bodyPr>
          <a:lstStyle/>
          <a:p>
            <a:r>
              <a:rPr lang="en-US" sz="2200" b="1" dirty="0">
                <a:solidFill>
                  <a:srgbClr val="FF0000"/>
                </a:solidFill>
                <a:cs typeface="+mj-cs"/>
              </a:rPr>
              <a:t>. Evolution of operating systems </a:t>
            </a:r>
          </a:p>
        </p:txBody>
      </p:sp>
      <p:sp>
        <p:nvSpPr>
          <p:cNvPr id="5" name="Espace réservé du numéro de diapositive 4"/>
          <p:cNvSpPr>
            <a:spLocks noGrp="1"/>
          </p:cNvSpPr>
          <p:nvPr>
            <p:ph type="sldNum" sz="quarter" idx="12"/>
          </p:nvPr>
        </p:nvSpPr>
        <p:spPr/>
        <p:txBody>
          <a:bodyPr/>
          <a:lstStyle/>
          <a:p>
            <a:fld id="{E8C89D60-970E-4636-B6F1-8113B31D60DE}" type="slidenum">
              <a:rPr lang="en-US" smtClean="0"/>
              <a:t>13</a:t>
            </a:fld>
            <a:endParaRPr lang="en-US"/>
          </a:p>
        </p:txBody>
      </p:sp>
      <p:pic>
        <p:nvPicPr>
          <p:cNvPr id="1026" name="Picture 2" descr="undefin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796" y="4038600"/>
            <a:ext cx="4090475" cy="19621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600200" y="6324600"/>
            <a:ext cx="1568699" cy="369332"/>
          </a:xfrm>
          <a:prstGeom prst="rect">
            <a:avLst/>
          </a:prstGeom>
        </p:spPr>
        <p:txBody>
          <a:bodyPr wrap="none">
            <a:spAutoFit/>
          </a:bodyPr>
          <a:lstStyle/>
          <a:p>
            <a:r>
              <a:rPr lang="en-US" b="1" dirty="0">
                <a:solidFill>
                  <a:srgbClr val="FF0000"/>
                </a:solidFill>
              </a:rPr>
              <a:t>punched cards</a:t>
            </a:r>
            <a:endParaRPr lang="en-GB" dirty="0"/>
          </a:p>
        </p:txBody>
      </p:sp>
      <p:pic>
        <p:nvPicPr>
          <p:cNvPr id="1028" name="Picture 4" descr="https://upload.wikimedia.org/wikipedia/commons/thumb/d/d2/Kaseta_magnetofonowa_ubt.jpeg/250px-Kaseta_magnetofonowa_ubt.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6422" y="3850690"/>
            <a:ext cx="2381250" cy="183832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943600" y="5970328"/>
            <a:ext cx="1639551" cy="369332"/>
          </a:xfrm>
          <a:prstGeom prst="rect">
            <a:avLst/>
          </a:prstGeom>
        </p:spPr>
        <p:txBody>
          <a:bodyPr wrap="none">
            <a:spAutoFit/>
          </a:bodyPr>
          <a:lstStyle/>
          <a:p>
            <a:r>
              <a:rPr lang="en-US" b="1" dirty="0">
                <a:solidFill>
                  <a:srgbClr val="FF0000"/>
                </a:solidFill>
              </a:rPr>
              <a:t>magnetic tapes</a:t>
            </a:r>
            <a:endParaRPr lang="en-GB" b="1" dirty="0">
              <a:solidFill>
                <a:srgbClr val="FF0000"/>
              </a:solidFill>
            </a:endParaRPr>
          </a:p>
        </p:txBody>
      </p:sp>
      <p:sp>
        <p:nvSpPr>
          <p:cNvPr id="8" name="Rectangle 7"/>
          <p:cNvSpPr/>
          <p:nvPr/>
        </p:nvSpPr>
        <p:spPr>
          <a:xfrm>
            <a:off x="2209800" y="591080"/>
            <a:ext cx="5181600" cy="430887"/>
          </a:xfrm>
          <a:prstGeom prst="rect">
            <a:avLst/>
          </a:prstGeom>
        </p:spPr>
        <p:txBody>
          <a:bodyPr wrap="square">
            <a:spAutoFit/>
          </a:bodyPr>
          <a:lstStyle/>
          <a:p>
            <a:r>
              <a:rPr lang="en-US" sz="2200" b="1" dirty="0">
                <a:solidFill>
                  <a:srgbClr val="FF0000"/>
                </a:solidFill>
              </a:rPr>
              <a:t>Open Door  or </a:t>
            </a:r>
            <a:r>
              <a:rPr lang="en-GB" sz="2200" b="1" dirty="0">
                <a:solidFill>
                  <a:srgbClr val="FF0000"/>
                </a:solidFill>
              </a:rPr>
              <a:t>self service (1945-1955) </a:t>
            </a:r>
          </a:p>
        </p:txBody>
      </p:sp>
    </p:spTree>
    <p:extLst>
      <p:ext uri="{BB962C8B-B14F-4D97-AF65-F5344CB8AC3E}">
        <p14:creationId xmlns:p14="http://schemas.microsoft.com/office/powerpoint/2010/main" val="1520370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8C89D60-970E-4636-B6F1-8113B31D60DE}" type="slidenum">
              <a:rPr lang="en-US" smtClean="0"/>
              <a:t>14</a:t>
            </a:fld>
            <a:endParaRPr lang="en-US"/>
          </a:p>
        </p:txBody>
      </p:sp>
      <p:sp>
        <p:nvSpPr>
          <p:cNvPr id="3" name="Rectangle 2"/>
          <p:cNvSpPr/>
          <p:nvPr/>
        </p:nvSpPr>
        <p:spPr>
          <a:xfrm>
            <a:off x="366216" y="1497687"/>
            <a:ext cx="8458200" cy="2123658"/>
          </a:xfrm>
          <a:prstGeom prst="rect">
            <a:avLst/>
          </a:prstGeom>
        </p:spPr>
        <p:txBody>
          <a:bodyPr wrap="square">
            <a:spAutoFit/>
          </a:bodyPr>
          <a:lstStyle/>
          <a:p>
            <a:pPr marL="457200" indent="-457200" algn="just">
              <a:buFont typeface="+mj-lt"/>
              <a:buAutoNum type="arabicPeriod"/>
            </a:pPr>
            <a:r>
              <a:rPr lang="en-US" sz="2200" dirty="0">
                <a:cs typeface="+mj-cs"/>
              </a:rPr>
              <a:t> Place the source program cards in the drive or input unit. </a:t>
            </a:r>
            <a:endParaRPr lang="ar-DZ" sz="2200" dirty="0">
              <a:cs typeface="+mj-cs"/>
            </a:endParaRPr>
          </a:p>
          <a:p>
            <a:pPr marL="457200" indent="-457200" algn="just">
              <a:buFont typeface="+mj-lt"/>
              <a:buAutoNum type="arabicPeriod"/>
            </a:pPr>
            <a:r>
              <a:rPr lang="en-US" sz="2200" dirty="0">
                <a:cs typeface="+mj-cs"/>
              </a:rPr>
              <a:t> </a:t>
            </a:r>
            <a:r>
              <a:rPr lang="en-US" sz="2200" dirty="0" err="1">
                <a:cs typeface="+mj-cs"/>
              </a:rPr>
              <a:t>Initialise</a:t>
            </a:r>
            <a:r>
              <a:rPr lang="en-US" sz="2200" dirty="0">
                <a:cs typeface="+mj-cs"/>
              </a:rPr>
              <a:t> a card reader </a:t>
            </a:r>
            <a:r>
              <a:rPr lang="en-US" sz="2200" dirty="0" err="1">
                <a:cs typeface="+mj-cs"/>
              </a:rPr>
              <a:t>programme</a:t>
            </a:r>
            <a:r>
              <a:rPr lang="en-US" sz="2200" dirty="0">
                <a:cs typeface="+mj-cs"/>
              </a:rPr>
              <a:t>. </a:t>
            </a:r>
            <a:endParaRPr lang="ar-DZ" sz="2200" dirty="0">
              <a:cs typeface="+mj-cs"/>
            </a:endParaRPr>
          </a:p>
          <a:p>
            <a:pPr marL="457200" indent="-457200" algn="just">
              <a:buFont typeface="+mj-lt"/>
              <a:buAutoNum type="arabicPeriod"/>
            </a:pPr>
            <a:r>
              <a:rPr lang="en-US" sz="2200" dirty="0">
                <a:cs typeface="+mj-cs"/>
              </a:rPr>
              <a:t> Start compiling the source </a:t>
            </a:r>
            <a:r>
              <a:rPr lang="en-US" sz="2200" dirty="0" err="1">
                <a:cs typeface="+mj-cs"/>
              </a:rPr>
              <a:t>programme</a:t>
            </a:r>
            <a:r>
              <a:rPr lang="en-US" sz="2200" dirty="0">
                <a:cs typeface="+mj-cs"/>
              </a:rPr>
              <a:t>. </a:t>
            </a:r>
          </a:p>
          <a:p>
            <a:pPr marL="457200" indent="-457200" algn="just">
              <a:buFont typeface="+mj-lt"/>
              <a:buAutoNum type="arabicPeriod"/>
            </a:pPr>
            <a:r>
              <a:rPr lang="en-US" sz="2200" dirty="0">
                <a:cs typeface="+mj-cs"/>
              </a:rPr>
              <a:t>Place the given cards (if any) in the card reader. </a:t>
            </a:r>
            <a:endParaRPr lang="ar-DZ" sz="2200" dirty="0">
              <a:cs typeface="+mj-cs"/>
            </a:endParaRPr>
          </a:p>
          <a:p>
            <a:pPr marL="457200" indent="-457200" algn="just">
              <a:buFont typeface="+mj-lt"/>
              <a:buAutoNum type="arabicPeriod"/>
            </a:pPr>
            <a:r>
              <a:rPr lang="en-US" sz="2200" dirty="0" err="1">
                <a:cs typeface="+mj-cs"/>
              </a:rPr>
              <a:t>Initialise</a:t>
            </a:r>
            <a:r>
              <a:rPr lang="en-US" sz="2200" dirty="0">
                <a:cs typeface="+mj-cs"/>
              </a:rPr>
              <a:t> the execution of the compiled </a:t>
            </a:r>
            <a:r>
              <a:rPr lang="en-US" sz="2200" dirty="0" err="1">
                <a:cs typeface="+mj-cs"/>
              </a:rPr>
              <a:t>programme</a:t>
            </a:r>
            <a:r>
              <a:rPr lang="en-US" sz="2200" dirty="0">
                <a:cs typeface="+mj-cs"/>
              </a:rPr>
              <a:t>. </a:t>
            </a:r>
            <a:endParaRPr lang="ar-DZ" sz="2200" dirty="0">
              <a:cs typeface="+mj-cs"/>
            </a:endParaRPr>
          </a:p>
          <a:p>
            <a:pPr marL="457200" indent="-457200" algn="just">
              <a:buFont typeface="+mj-lt"/>
              <a:buAutoNum type="arabicPeriod"/>
            </a:pPr>
            <a:r>
              <a:rPr lang="en-US" sz="2200" dirty="0">
                <a:cs typeface="+mj-cs"/>
              </a:rPr>
              <a:t> Extract the results from the printer.</a:t>
            </a:r>
          </a:p>
        </p:txBody>
      </p:sp>
      <p:sp>
        <p:nvSpPr>
          <p:cNvPr id="4" name="Rectangle 3"/>
          <p:cNvSpPr/>
          <p:nvPr/>
        </p:nvSpPr>
        <p:spPr>
          <a:xfrm>
            <a:off x="685800" y="1066800"/>
            <a:ext cx="5794856" cy="430887"/>
          </a:xfrm>
          <a:prstGeom prst="rect">
            <a:avLst/>
          </a:prstGeom>
        </p:spPr>
        <p:txBody>
          <a:bodyPr wrap="none">
            <a:spAutoFit/>
          </a:bodyPr>
          <a:lstStyle/>
          <a:p>
            <a:r>
              <a:rPr lang="en-US" sz="2200" dirty="0">
                <a:cs typeface="+mj-cs"/>
              </a:rPr>
              <a:t>the user must carry out the following operations:</a:t>
            </a:r>
            <a:endParaRPr lang="en-GB" sz="2200" dirty="0">
              <a:cs typeface="+mj-cs"/>
            </a:endParaRPr>
          </a:p>
        </p:txBody>
      </p:sp>
      <p:sp>
        <p:nvSpPr>
          <p:cNvPr id="5" name="Rectangle 4"/>
          <p:cNvSpPr/>
          <p:nvPr/>
        </p:nvSpPr>
        <p:spPr>
          <a:xfrm>
            <a:off x="2246671" y="160193"/>
            <a:ext cx="3979551" cy="430887"/>
          </a:xfrm>
          <a:prstGeom prst="rect">
            <a:avLst/>
          </a:prstGeom>
        </p:spPr>
        <p:txBody>
          <a:bodyPr wrap="none">
            <a:spAutoFit/>
          </a:bodyPr>
          <a:lstStyle/>
          <a:p>
            <a:r>
              <a:rPr lang="en-US" sz="2200" b="1" dirty="0">
                <a:solidFill>
                  <a:srgbClr val="FF0000"/>
                </a:solidFill>
                <a:cs typeface="+mj-cs"/>
              </a:rPr>
              <a:t>. Evolution of operating systems </a:t>
            </a:r>
          </a:p>
        </p:txBody>
      </p:sp>
      <p:sp>
        <p:nvSpPr>
          <p:cNvPr id="6" name="Rectangle 5"/>
          <p:cNvSpPr/>
          <p:nvPr/>
        </p:nvSpPr>
        <p:spPr>
          <a:xfrm>
            <a:off x="2209800" y="591080"/>
            <a:ext cx="5181600" cy="430887"/>
          </a:xfrm>
          <a:prstGeom prst="rect">
            <a:avLst/>
          </a:prstGeom>
        </p:spPr>
        <p:txBody>
          <a:bodyPr wrap="square">
            <a:spAutoFit/>
          </a:bodyPr>
          <a:lstStyle/>
          <a:p>
            <a:r>
              <a:rPr lang="en-US" sz="2200" b="1" dirty="0">
                <a:solidFill>
                  <a:srgbClr val="FF0000"/>
                </a:solidFill>
              </a:rPr>
              <a:t>Open Door  or </a:t>
            </a:r>
            <a:r>
              <a:rPr lang="en-GB" sz="2200" b="1" dirty="0">
                <a:solidFill>
                  <a:srgbClr val="FF0000"/>
                </a:solidFill>
              </a:rPr>
              <a:t>self service (1945-1955)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128" y="3810000"/>
            <a:ext cx="7524750" cy="2762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638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19200"/>
            <a:ext cx="8305800" cy="4601260"/>
          </a:xfrm>
          <a:prstGeom prst="rect">
            <a:avLst/>
          </a:prstGeom>
        </p:spPr>
        <p:txBody>
          <a:bodyPr wrap="square">
            <a:spAutoFit/>
          </a:bodyPr>
          <a:lstStyle/>
          <a:p>
            <a:pPr>
              <a:lnSpc>
                <a:spcPct val="200000"/>
              </a:lnSpc>
            </a:pPr>
            <a:r>
              <a:rPr lang="en-US" sz="2500" b="1" dirty="0">
                <a:solidFill>
                  <a:srgbClr val="FF0000"/>
                </a:solidFill>
                <a:latin typeface="Times New Roman" panose="02020603050405020304" pitchFamily="18" charset="0"/>
                <a:cs typeface="Times New Roman" panose="02020603050405020304" pitchFamily="18" charset="0"/>
              </a:rPr>
              <a:t>Disadvantages:</a:t>
            </a:r>
            <a:br>
              <a:rPr lang="en-US" sz="2500" dirty="0">
                <a:latin typeface="Times New Roman" panose="02020603050405020304" pitchFamily="18" charset="0"/>
                <a:cs typeface="Times New Roman" panose="02020603050405020304" pitchFamily="18" charset="0"/>
              </a:rPr>
            </a:br>
            <a:r>
              <a:rPr lang="en-US" sz="2500" dirty="0">
                <a:latin typeface="Times New Roman" panose="02020603050405020304" pitchFamily="18" charset="0"/>
                <a:cs typeface="Times New Roman" panose="02020603050405020304" pitchFamily="18" charset="0"/>
              </a:rPr>
              <a:t>• Time wasted waiting to start running a </a:t>
            </a:r>
            <a:r>
              <a:rPr lang="en-US" sz="2500" dirty="0" err="1">
                <a:latin typeface="Times New Roman" panose="02020603050405020304" pitchFamily="18" charset="0"/>
                <a:cs typeface="Times New Roman" panose="02020603050405020304" pitchFamily="18" charset="0"/>
              </a:rPr>
              <a:t>programme</a:t>
            </a:r>
            <a:r>
              <a:rPr lang="en-US" sz="2500" dirty="0">
                <a:latin typeface="Times New Roman" panose="02020603050405020304" pitchFamily="18" charset="0"/>
                <a:cs typeface="Times New Roman" panose="02020603050405020304" pitchFamily="18" charset="0"/>
              </a:rPr>
              <a:t>.</a:t>
            </a:r>
            <a:br>
              <a:rPr lang="en-US" sz="2500" dirty="0">
                <a:latin typeface="Times New Roman" panose="02020603050405020304" pitchFamily="18" charset="0"/>
                <a:cs typeface="Times New Roman" panose="02020603050405020304" pitchFamily="18" charset="0"/>
              </a:rPr>
            </a:br>
            <a:r>
              <a:rPr lang="en-US" sz="2500" dirty="0">
                <a:latin typeface="Times New Roman" panose="02020603050405020304" pitchFamily="18" charset="0"/>
                <a:cs typeface="Times New Roman" panose="02020603050405020304" pitchFamily="18" charset="0"/>
              </a:rPr>
              <a:t>• Machine execution speed limited by the speed of the operator pressing buttons and powering peripherals.</a:t>
            </a:r>
            <a:br>
              <a:rPr lang="en-US" sz="2500" dirty="0">
                <a:latin typeface="Times New Roman" panose="02020603050405020304" pitchFamily="18" charset="0"/>
                <a:cs typeface="Times New Roman" panose="02020603050405020304" pitchFamily="18" charset="0"/>
              </a:rPr>
            </a:br>
            <a:r>
              <a:rPr lang="en-US" sz="2500" dirty="0">
                <a:latin typeface="Times New Roman" panose="02020603050405020304" pitchFamily="18" charset="0"/>
                <a:cs typeface="Times New Roman" panose="02020603050405020304" pitchFamily="18" charset="0"/>
              </a:rPr>
              <a:t>• Only the sequence of instructions in a </a:t>
            </a:r>
            <a:r>
              <a:rPr lang="en-US" sz="2500" dirty="0" err="1">
                <a:latin typeface="Times New Roman" panose="02020603050405020304" pitchFamily="18" charset="0"/>
                <a:cs typeface="Times New Roman" panose="02020603050405020304" pitchFamily="18" charset="0"/>
              </a:rPr>
              <a:t>programme</a:t>
            </a:r>
            <a:r>
              <a:rPr lang="en-US" sz="2500" dirty="0">
                <a:latin typeface="Times New Roman" panose="02020603050405020304" pitchFamily="18" charset="0"/>
                <a:cs typeface="Times New Roman" panose="02020603050405020304" pitchFamily="18" charset="0"/>
              </a:rPr>
              <a:t> is automatic.</a:t>
            </a:r>
          </a:p>
        </p:txBody>
      </p:sp>
      <p:sp>
        <p:nvSpPr>
          <p:cNvPr id="3" name="Espace réservé du numéro de diapositive 2"/>
          <p:cNvSpPr>
            <a:spLocks noGrp="1"/>
          </p:cNvSpPr>
          <p:nvPr>
            <p:ph type="sldNum" sz="quarter" idx="12"/>
          </p:nvPr>
        </p:nvSpPr>
        <p:spPr/>
        <p:txBody>
          <a:bodyPr/>
          <a:lstStyle/>
          <a:p>
            <a:fld id="{E8C89D60-970E-4636-B6F1-8113B31D60DE}" type="slidenum">
              <a:rPr lang="en-US" smtClean="0"/>
              <a:t>15</a:t>
            </a:fld>
            <a:endParaRPr lang="en-US"/>
          </a:p>
        </p:txBody>
      </p:sp>
      <p:sp>
        <p:nvSpPr>
          <p:cNvPr id="4" name="Rectangle 3"/>
          <p:cNvSpPr/>
          <p:nvPr/>
        </p:nvSpPr>
        <p:spPr>
          <a:xfrm>
            <a:off x="2286000" y="264835"/>
            <a:ext cx="4642618" cy="477054"/>
          </a:xfrm>
          <a:prstGeom prst="rect">
            <a:avLst/>
          </a:prstGeom>
        </p:spPr>
        <p:txBody>
          <a:bodyPr wrap="none">
            <a:spAutoFit/>
          </a:bodyPr>
          <a:lstStyle/>
          <a:p>
            <a:r>
              <a:rPr lang="en-US" sz="2500" b="1" dirty="0">
                <a:solidFill>
                  <a:srgbClr val="FF0000"/>
                </a:solidFill>
                <a:latin typeface="Times New Roman" panose="02020603050405020304" pitchFamily="18" charset="0"/>
                <a:cs typeface="Times New Roman" panose="02020603050405020304" pitchFamily="18" charset="0"/>
              </a:rPr>
              <a:t>. Evolution of operating systems </a:t>
            </a:r>
          </a:p>
        </p:txBody>
      </p:sp>
      <p:sp>
        <p:nvSpPr>
          <p:cNvPr id="6" name="Rectangle 5"/>
          <p:cNvSpPr/>
          <p:nvPr/>
        </p:nvSpPr>
        <p:spPr>
          <a:xfrm>
            <a:off x="2209800" y="591080"/>
            <a:ext cx="5181600" cy="430887"/>
          </a:xfrm>
          <a:prstGeom prst="rect">
            <a:avLst/>
          </a:prstGeom>
        </p:spPr>
        <p:txBody>
          <a:bodyPr wrap="square">
            <a:spAutoFit/>
          </a:bodyPr>
          <a:lstStyle/>
          <a:p>
            <a:r>
              <a:rPr lang="en-US" sz="2200" b="1" dirty="0">
                <a:solidFill>
                  <a:srgbClr val="FF0000"/>
                </a:solidFill>
              </a:rPr>
              <a:t>Open Door  or </a:t>
            </a:r>
            <a:r>
              <a:rPr lang="en-GB" sz="2200" b="1" dirty="0">
                <a:solidFill>
                  <a:srgbClr val="FF0000"/>
                </a:solidFill>
              </a:rPr>
              <a:t>self service (1945-1955) </a:t>
            </a:r>
          </a:p>
        </p:txBody>
      </p:sp>
    </p:spTree>
    <p:extLst>
      <p:ext uri="{BB962C8B-B14F-4D97-AF65-F5344CB8AC3E}">
        <p14:creationId xmlns:p14="http://schemas.microsoft.com/office/powerpoint/2010/main" val="3989429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0"/>
            <a:ext cx="8534400" cy="2570704"/>
          </a:xfrm>
          <a:prstGeom prst="rect">
            <a:avLst/>
          </a:prstGeom>
        </p:spPr>
        <p:txBody>
          <a:bodyPr wrap="square">
            <a:spAutoFit/>
          </a:bodyPr>
          <a:lstStyle/>
          <a:p>
            <a:pPr algn="just">
              <a:lnSpc>
                <a:spcPct val="150000"/>
              </a:lnSpc>
            </a:pPr>
            <a:r>
              <a:rPr lang="en-US" sz="2200" dirty="0">
                <a:latin typeface="Times New Roman" panose="02020603050405020304" pitchFamily="18" charset="0"/>
                <a:cs typeface="Times New Roman" panose="02020603050405020304" pitchFamily="18" charset="0"/>
              </a:rPr>
              <a:t>An improvement on the previous system consists in having the machine (the flow monitor) take over the operations: reading, compiling, loading and executing the </a:t>
            </a:r>
            <a:r>
              <a:rPr lang="en-US" sz="2200" dirty="0" err="1">
                <a:latin typeface="Times New Roman" panose="02020603050405020304" pitchFamily="18" charset="0"/>
                <a:cs typeface="Times New Roman" panose="02020603050405020304" pitchFamily="18" charset="0"/>
              </a:rPr>
              <a:t>programmes</a:t>
            </a:r>
            <a:r>
              <a:rPr lang="en-US" sz="2200" dirty="0">
                <a:latin typeface="Times New Roman" panose="02020603050405020304" pitchFamily="18" charset="0"/>
                <a:cs typeface="Times New Roman" panose="02020603050405020304" pitchFamily="18" charset="0"/>
              </a:rPr>
              <a:t>, without operator intervention. The operator's role is then reduced to loading the cards at one end of the machine and extracting the results on paper from the other. </a:t>
            </a:r>
          </a:p>
        </p:txBody>
      </p:sp>
      <p:sp>
        <p:nvSpPr>
          <p:cNvPr id="3" name="Rectangle 2"/>
          <p:cNvSpPr/>
          <p:nvPr/>
        </p:nvSpPr>
        <p:spPr>
          <a:xfrm>
            <a:off x="2514600" y="653534"/>
            <a:ext cx="3092513" cy="430887"/>
          </a:xfrm>
          <a:prstGeom prst="rect">
            <a:avLst/>
          </a:prstGeom>
        </p:spPr>
        <p:txBody>
          <a:bodyPr wrap="none">
            <a:spAutoFit/>
          </a:bodyPr>
          <a:lstStyle/>
          <a:p>
            <a:r>
              <a:rPr lang="en-US" sz="2200" b="1" dirty="0">
                <a:solidFill>
                  <a:srgbClr val="FF0000"/>
                </a:solidFill>
                <a:latin typeface="Times New Roman" panose="02020603050405020304" pitchFamily="18" charset="0"/>
                <a:cs typeface="Times New Roman" panose="02020603050405020304" pitchFamily="18" charset="0"/>
              </a:rPr>
              <a:t>The Sequence Monitor: </a:t>
            </a:r>
          </a:p>
        </p:txBody>
      </p:sp>
      <p:sp>
        <p:nvSpPr>
          <p:cNvPr id="4" name="Rectangle 3"/>
          <p:cNvSpPr/>
          <p:nvPr/>
        </p:nvSpPr>
        <p:spPr>
          <a:xfrm>
            <a:off x="304800" y="3517643"/>
            <a:ext cx="8534400" cy="2123658"/>
          </a:xfrm>
          <a:prstGeom prst="rect">
            <a:avLst/>
          </a:prstGeom>
        </p:spPr>
        <p:txBody>
          <a:bodyPr wrap="square">
            <a:spAutoFit/>
          </a:bodyPr>
          <a:lstStyle/>
          <a:p>
            <a:pPr algn="just">
              <a:lnSpc>
                <a:spcPct val="150000"/>
              </a:lnSpc>
            </a:pPr>
            <a:r>
              <a:rPr lang="en-US" sz="2200" b="1" dirty="0">
                <a:solidFill>
                  <a:srgbClr val="FF0000"/>
                </a:solidFill>
                <a:latin typeface="Times New Roman" panose="02020603050405020304" pitchFamily="18" charset="0"/>
                <a:cs typeface="Times New Roman" panose="02020603050405020304" pitchFamily="18" charset="0"/>
              </a:rPr>
              <a:t>Disadvantages</a:t>
            </a:r>
            <a:r>
              <a:rPr lang="en-US" sz="2200" dirty="0">
                <a:latin typeface="Times New Roman" panose="02020603050405020304" pitchFamily="18" charset="0"/>
                <a:cs typeface="Times New Roman" panose="02020603050405020304" pitchFamily="18" charset="0"/>
              </a:rPr>
              <a:t>: </a:t>
            </a:r>
          </a:p>
          <a:p>
            <a:pPr algn="just">
              <a:lnSpc>
                <a:spcPct val="150000"/>
              </a:lnSpc>
            </a:pPr>
            <a:endParaRPr lang="en-US" sz="2200" dirty="0">
              <a:latin typeface="Times New Roman" panose="02020603050405020304" pitchFamily="18" charset="0"/>
              <a:cs typeface="Times New Roman" panose="02020603050405020304" pitchFamily="18" charset="0"/>
            </a:endParaRPr>
          </a:p>
          <a:p>
            <a:pPr algn="just">
              <a:lnSpc>
                <a:spcPct val="150000"/>
              </a:lnSpc>
            </a:pPr>
            <a:r>
              <a:rPr lang="en-US" sz="2200" dirty="0">
                <a:latin typeface="Times New Roman" panose="02020603050405020304" pitchFamily="18" charset="0"/>
                <a:cs typeface="Times New Roman" panose="02020603050405020304" pitchFamily="18" charset="0"/>
              </a:rPr>
              <a:t>• On the other hand, the machine is busy during data input or output results (the system is mostly limited by I/O performance).</a:t>
            </a:r>
          </a:p>
        </p:txBody>
      </p:sp>
      <p:sp>
        <p:nvSpPr>
          <p:cNvPr id="5" name="Espace réservé du numéro de diapositive 4"/>
          <p:cNvSpPr>
            <a:spLocks noGrp="1"/>
          </p:cNvSpPr>
          <p:nvPr>
            <p:ph type="sldNum" sz="quarter" idx="12"/>
          </p:nvPr>
        </p:nvSpPr>
        <p:spPr/>
        <p:txBody>
          <a:bodyPr/>
          <a:lstStyle/>
          <a:p>
            <a:fld id="{E8C89D60-970E-4636-B6F1-8113B31D60DE}" type="slidenum">
              <a:rPr lang="en-US" smtClean="0"/>
              <a:t>16</a:t>
            </a:fld>
            <a:endParaRPr lang="en-US"/>
          </a:p>
        </p:txBody>
      </p:sp>
      <p:sp>
        <p:nvSpPr>
          <p:cNvPr id="7" name="Rectangle 6"/>
          <p:cNvSpPr/>
          <p:nvPr/>
        </p:nvSpPr>
        <p:spPr>
          <a:xfrm>
            <a:off x="2286000" y="176480"/>
            <a:ext cx="4104009" cy="430887"/>
          </a:xfrm>
          <a:prstGeom prst="rect">
            <a:avLst/>
          </a:prstGeom>
        </p:spPr>
        <p:txBody>
          <a:bodyPr wrap="none">
            <a:spAutoFit/>
          </a:bodyPr>
          <a:lstStyle/>
          <a:p>
            <a:r>
              <a:rPr lang="en-US" sz="2200" b="1" dirty="0">
                <a:solidFill>
                  <a:srgbClr val="FF0000"/>
                </a:solidFill>
                <a:latin typeface="Times New Roman" panose="02020603050405020304" pitchFamily="18" charset="0"/>
                <a:cs typeface="Times New Roman" panose="02020603050405020304" pitchFamily="18" charset="0"/>
              </a:rPr>
              <a:t>. Evolution of operating systems </a:t>
            </a:r>
          </a:p>
        </p:txBody>
      </p:sp>
    </p:spTree>
    <p:extLst>
      <p:ext uri="{BB962C8B-B14F-4D97-AF65-F5344CB8AC3E}">
        <p14:creationId xmlns:p14="http://schemas.microsoft.com/office/powerpoint/2010/main" val="3291588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165024"/>
            <a:ext cx="8077200" cy="4737322"/>
          </a:xfrm>
          <a:prstGeom prst="rect">
            <a:avLst/>
          </a:prstGeom>
        </p:spPr>
        <p:txBody>
          <a:bodyPr wrap="square">
            <a:spAutoFit/>
          </a:bodyPr>
          <a:lstStyle/>
          <a:p>
            <a:pPr algn="just">
              <a:lnSpc>
                <a:spcPct val="200000"/>
              </a:lnSpc>
            </a:pPr>
            <a:r>
              <a:rPr lang="en-US" sz="2200" dirty="0">
                <a:latin typeface="Times New Roman" panose="02020603050405020304" pitchFamily="18" charset="0"/>
                <a:cs typeface="Times New Roman" panose="02020603050405020304" pitchFamily="18" charset="0"/>
              </a:rPr>
              <a:t>The operator groups a series of jobs into a </a:t>
            </a:r>
            <a:r>
              <a:rPr lang="en-US" sz="2200" dirty="0">
                <a:solidFill>
                  <a:srgbClr val="FF0000"/>
                </a:solidFill>
                <a:latin typeface="Times New Roman" panose="02020603050405020304" pitchFamily="18" charset="0"/>
                <a:cs typeface="Times New Roman" panose="02020603050405020304" pitchFamily="18" charset="0"/>
              </a:rPr>
              <a:t>batch</a:t>
            </a:r>
            <a:r>
              <a:rPr lang="en-US" sz="2200" dirty="0">
                <a:latin typeface="Times New Roman" panose="02020603050405020304" pitchFamily="18" charset="0"/>
                <a:cs typeface="Times New Roman" panose="02020603050405020304" pitchFamily="18" charset="0"/>
              </a:rPr>
              <a:t> that will be submitted to the machine. When the control indicates that a program is running, the Flow Monitor loads the program and transfers control to it. Once completed, the program returns control to the flow monitor which continues with the next control board. These actions are repeated until all the cards in the current job are explored. Then the monitor moves on to the next job.</a:t>
            </a:r>
          </a:p>
        </p:txBody>
      </p:sp>
      <p:sp>
        <p:nvSpPr>
          <p:cNvPr id="3" name="Rectangle 2"/>
          <p:cNvSpPr/>
          <p:nvPr/>
        </p:nvSpPr>
        <p:spPr>
          <a:xfrm>
            <a:off x="3124200" y="622738"/>
            <a:ext cx="2404569" cy="430887"/>
          </a:xfrm>
          <a:prstGeom prst="rect">
            <a:avLst/>
          </a:prstGeom>
        </p:spPr>
        <p:txBody>
          <a:bodyPr wrap="none">
            <a:spAutoFit/>
          </a:bodyPr>
          <a:lstStyle/>
          <a:p>
            <a:pPr algn="just"/>
            <a:r>
              <a:rPr lang="en-US" sz="2200" b="1" dirty="0">
                <a:solidFill>
                  <a:srgbClr val="FF0000"/>
                </a:solidFill>
                <a:latin typeface="Times New Roman" panose="02020603050405020304" pitchFamily="18" charset="0"/>
                <a:cs typeface="Times New Roman" panose="02020603050405020304" pitchFamily="18" charset="0"/>
              </a:rPr>
              <a:t>Batch Processing: </a:t>
            </a:r>
          </a:p>
        </p:txBody>
      </p:sp>
      <p:sp>
        <p:nvSpPr>
          <p:cNvPr id="4" name="Espace réservé du numéro de diapositive 3"/>
          <p:cNvSpPr>
            <a:spLocks noGrp="1"/>
          </p:cNvSpPr>
          <p:nvPr>
            <p:ph type="sldNum" sz="quarter" idx="12"/>
          </p:nvPr>
        </p:nvSpPr>
        <p:spPr/>
        <p:txBody>
          <a:bodyPr/>
          <a:lstStyle/>
          <a:p>
            <a:fld id="{E8C89D60-970E-4636-B6F1-8113B31D60DE}" type="slidenum">
              <a:rPr lang="en-US" smtClean="0"/>
              <a:t>17</a:t>
            </a:fld>
            <a:endParaRPr lang="en-US"/>
          </a:p>
        </p:txBody>
      </p:sp>
      <p:sp>
        <p:nvSpPr>
          <p:cNvPr id="5" name="Rectangle 4"/>
          <p:cNvSpPr/>
          <p:nvPr/>
        </p:nvSpPr>
        <p:spPr>
          <a:xfrm>
            <a:off x="2286000" y="176480"/>
            <a:ext cx="4104009" cy="430887"/>
          </a:xfrm>
          <a:prstGeom prst="rect">
            <a:avLst/>
          </a:prstGeom>
        </p:spPr>
        <p:txBody>
          <a:bodyPr wrap="none">
            <a:spAutoFit/>
          </a:bodyPr>
          <a:lstStyle/>
          <a:p>
            <a:pPr algn="just"/>
            <a:r>
              <a:rPr lang="en-US" sz="2200" b="1" dirty="0">
                <a:solidFill>
                  <a:srgbClr val="FF0000"/>
                </a:solidFill>
                <a:latin typeface="Times New Roman" panose="02020603050405020304" pitchFamily="18" charset="0"/>
                <a:cs typeface="Times New Roman" panose="02020603050405020304" pitchFamily="18" charset="0"/>
              </a:rPr>
              <a:t>. Evolution of operating systems </a:t>
            </a:r>
          </a:p>
        </p:txBody>
      </p:sp>
      <p:sp>
        <p:nvSpPr>
          <p:cNvPr id="6" name="Rectangle 5"/>
          <p:cNvSpPr/>
          <p:nvPr/>
        </p:nvSpPr>
        <p:spPr>
          <a:xfrm>
            <a:off x="5410200" y="649527"/>
            <a:ext cx="1447800" cy="369332"/>
          </a:xfrm>
          <a:prstGeom prst="rect">
            <a:avLst/>
          </a:prstGeom>
        </p:spPr>
        <p:txBody>
          <a:bodyPr wrap="square">
            <a:spAutoFit/>
          </a:bodyPr>
          <a:lstStyle/>
          <a:p>
            <a:r>
              <a:rPr lang="en-GB" b="1" dirty="0">
                <a:solidFill>
                  <a:srgbClr val="FF0000"/>
                </a:solidFill>
              </a:rPr>
              <a:t>1955-1965 </a:t>
            </a:r>
          </a:p>
        </p:txBody>
      </p:sp>
    </p:spTree>
    <p:extLst>
      <p:ext uri="{BB962C8B-B14F-4D97-AF65-F5344CB8AC3E}">
        <p14:creationId xmlns:p14="http://schemas.microsoft.com/office/powerpoint/2010/main" val="466607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8C89D60-970E-4636-B6F1-8113B31D60DE}" type="slidenum">
              <a:rPr lang="en-US" smtClean="0"/>
              <a:t>18</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676400"/>
            <a:ext cx="6543429" cy="3443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0" y="176480"/>
            <a:ext cx="4104009" cy="430887"/>
          </a:xfrm>
          <a:prstGeom prst="rect">
            <a:avLst/>
          </a:prstGeom>
        </p:spPr>
        <p:txBody>
          <a:bodyPr wrap="none">
            <a:spAutoFit/>
          </a:bodyPr>
          <a:lstStyle/>
          <a:p>
            <a:pPr algn="just"/>
            <a:r>
              <a:rPr lang="en-US" sz="2200" b="1" dirty="0">
                <a:solidFill>
                  <a:srgbClr val="FF0000"/>
                </a:solidFill>
                <a:latin typeface="Times New Roman" panose="02020603050405020304" pitchFamily="18" charset="0"/>
                <a:cs typeface="Times New Roman" panose="02020603050405020304" pitchFamily="18" charset="0"/>
              </a:rPr>
              <a:t>. Evolution of operating systems </a:t>
            </a:r>
          </a:p>
        </p:txBody>
      </p:sp>
      <p:sp>
        <p:nvSpPr>
          <p:cNvPr id="5" name="Rectangle 4"/>
          <p:cNvSpPr/>
          <p:nvPr/>
        </p:nvSpPr>
        <p:spPr>
          <a:xfrm>
            <a:off x="3124200" y="622738"/>
            <a:ext cx="2404569" cy="430887"/>
          </a:xfrm>
          <a:prstGeom prst="rect">
            <a:avLst/>
          </a:prstGeom>
        </p:spPr>
        <p:txBody>
          <a:bodyPr wrap="none">
            <a:spAutoFit/>
          </a:bodyPr>
          <a:lstStyle/>
          <a:p>
            <a:pPr algn="just"/>
            <a:r>
              <a:rPr lang="en-US" sz="2200" b="1" dirty="0">
                <a:solidFill>
                  <a:srgbClr val="FF0000"/>
                </a:solidFill>
                <a:latin typeface="Times New Roman" panose="02020603050405020304" pitchFamily="18" charset="0"/>
                <a:cs typeface="Times New Roman" panose="02020603050405020304" pitchFamily="18" charset="0"/>
              </a:rPr>
              <a:t>Batch Processing: </a:t>
            </a:r>
          </a:p>
        </p:txBody>
      </p:sp>
      <p:sp>
        <p:nvSpPr>
          <p:cNvPr id="6" name="Rectangle 5"/>
          <p:cNvSpPr/>
          <p:nvPr/>
        </p:nvSpPr>
        <p:spPr>
          <a:xfrm>
            <a:off x="5410200" y="649527"/>
            <a:ext cx="1447800" cy="369332"/>
          </a:xfrm>
          <a:prstGeom prst="rect">
            <a:avLst/>
          </a:prstGeom>
        </p:spPr>
        <p:txBody>
          <a:bodyPr wrap="square">
            <a:spAutoFit/>
          </a:bodyPr>
          <a:lstStyle/>
          <a:p>
            <a:r>
              <a:rPr lang="en-GB" b="1" dirty="0">
                <a:solidFill>
                  <a:srgbClr val="FF0000"/>
                </a:solidFill>
              </a:rPr>
              <a:t>1955-1965 </a:t>
            </a:r>
          </a:p>
        </p:txBody>
      </p:sp>
    </p:spTree>
    <p:extLst>
      <p:ext uri="{BB962C8B-B14F-4D97-AF65-F5344CB8AC3E}">
        <p14:creationId xmlns:p14="http://schemas.microsoft.com/office/powerpoint/2010/main" val="2911257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8C89D60-970E-4636-B6F1-8113B31D60DE}" type="slidenum">
              <a:rPr lang="en-US" smtClean="0"/>
              <a:t>19</a:t>
            </a:fld>
            <a:endParaRPr lang="en-US"/>
          </a:p>
        </p:txBody>
      </p:sp>
      <p:sp>
        <p:nvSpPr>
          <p:cNvPr id="3" name="Rectangle 2"/>
          <p:cNvSpPr/>
          <p:nvPr/>
        </p:nvSpPr>
        <p:spPr>
          <a:xfrm>
            <a:off x="218768" y="1158639"/>
            <a:ext cx="8763000" cy="2570704"/>
          </a:xfrm>
          <a:prstGeom prst="rect">
            <a:avLst/>
          </a:prstGeom>
        </p:spPr>
        <p:txBody>
          <a:bodyPr wrap="square">
            <a:spAutoFit/>
          </a:bodyPr>
          <a:lstStyle/>
          <a:p>
            <a:pPr algn="just">
              <a:lnSpc>
                <a:spcPct val="150000"/>
              </a:lnSpc>
            </a:pPr>
            <a:r>
              <a:rPr lang="en-GB" sz="2200" dirty="0">
                <a:latin typeface="Times New Roman" panose="02020603050405020304" pitchFamily="18" charset="0"/>
                <a:cs typeface="Times New Roman" panose="02020603050405020304" pitchFamily="18" charset="0"/>
              </a:rPr>
              <a:t>To overcome the drawbacks of the process monitor, which requires maintaining multiple jobs or processes in memory ready to execute and efficiently sharing machine resources among these jobs, a fundamental technique emerged: multiprogramming.</a:t>
            </a:r>
          </a:p>
          <a:p>
            <a:pPr>
              <a:lnSpc>
                <a:spcPct val="150000"/>
              </a:lnSpc>
            </a:pPr>
            <a:endParaRPr lang="en-GB" sz="2200" dirty="0">
              <a:latin typeface="Times New Roman" panose="02020603050405020304" pitchFamily="18" charset="0"/>
              <a:cs typeface="Times New Roman" panose="02020603050405020304" pitchFamily="18" charset="0"/>
            </a:endParaRPr>
          </a:p>
        </p:txBody>
      </p:sp>
      <p:sp>
        <p:nvSpPr>
          <p:cNvPr id="4" name="Rectangle 3"/>
          <p:cNvSpPr/>
          <p:nvPr/>
        </p:nvSpPr>
        <p:spPr>
          <a:xfrm>
            <a:off x="255638" y="3262030"/>
            <a:ext cx="8726129" cy="3647152"/>
          </a:xfrm>
          <a:prstGeom prst="rect">
            <a:avLst/>
          </a:prstGeom>
        </p:spPr>
        <p:txBody>
          <a:bodyPr wrap="square">
            <a:spAutoFit/>
          </a:bodyPr>
          <a:lstStyle/>
          <a:p>
            <a:pPr algn="just">
              <a:lnSpc>
                <a:spcPct val="150000"/>
              </a:lnSpc>
            </a:pPr>
            <a:r>
              <a:rPr lang="en-GB" sz="2200" dirty="0">
                <a:latin typeface="Times New Roman" panose="02020603050405020304" pitchFamily="18" charset="0"/>
                <a:cs typeface="Times New Roman" panose="02020603050405020304" pitchFamily="18" charset="0"/>
              </a:rPr>
              <a:t>Multiprogramming aims to increase CPU utilization by ensuring the CPU is always occupied. This necessitates the simultaneous presence of several programs in memory.</a:t>
            </a:r>
          </a:p>
          <a:p>
            <a:pPr algn="just">
              <a:lnSpc>
                <a:spcPct val="150000"/>
              </a:lnSpc>
            </a:pPr>
            <a:r>
              <a:rPr lang="en-GB" sz="2200" dirty="0">
                <a:latin typeface="Times New Roman" panose="02020603050405020304" pitchFamily="18" charset="0"/>
                <a:cs typeface="Times New Roman" panose="02020603050405020304" pitchFamily="18" charset="0"/>
              </a:rPr>
              <a:t>Multiprogramming (or multitasking) provides a solution to the problem of process waiting and the resulting loss of CPU utilization. In this context, we will consider the process to be the primary execution unit corresponding to a task that must be performed by the processor.</a:t>
            </a:r>
          </a:p>
        </p:txBody>
      </p:sp>
      <p:sp>
        <p:nvSpPr>
          <p:cNvPr id="5" name="Rectangle 4"/>
          <p:cNvSpPr/>
          <p:nvPr/>
        </p:nvSpPr>
        <p:spPr>
          <a:xfrm>
            <a:off x="2286000" y="2683"/>
            <a:ext cx="4191000" cy="430887"/>
          </a:xfrm>
          <a:prstGeom prst="rect">
            <a:avLst/>
          </a:prstGeom>
        </p:spPr>
        <p:txBody>
          <a:bodyPr wrap="square">
            <a:spAutoFit/>
          </a:bodyPr>
          <a:lstStyle/>
          <a:p>
            <a:pPr algn="just"/>
            <a:r>
              <a:rPr lang="en-US" sz="2200" b="1" dirty="0">
                <a:solidFill>
                  <a:srgbClr val="FF0000"/>
                </a:solidFill>
                <a:latin typeface="Times New Roman" panose="02020603050405020304" pitchFamily="18" charset="0"/>
                <a:cs typeface="Times New Roman" panose="02020603050405020304" pitchFamily="18" charset="0"/>
              </a:rPr>
              <a:t>. Evolution of operating systems </a:t>
            </a:r>
          </a:p>
        </p:txBody>
      </p:sp>
      <p:sp>
        <p:nvSpPr>
          <p:cNvPr id="6" name="Rectangle 5"/>
          <p:cNvSpPr/>
          <p:nvPr/>
        </p:nvSpPr>
        <p:spPr>
          <a:xfrm>
            <a:off x="2491305" y="442657"/>
            <a:ext cx="3985695" cy="430887"/>
          </a:xfrm>
          <a:prstGeom prst="rect">
            <a:avLst/>
          </a:prstGeom>
        </p:spPr>
        <p:txBody>
          <a:bodyPr wrap="square">
            <a:spAutoFit/>
          </a:bodyPr>
          <a:lstStyle/>
          <a:p>
            <a:r>
              <a:rPr lang="en-GB" sz="2200" dirty="0">
                <a:solidFill>
                  <a:srgbClr val="FF0000"/>
                </a:solidFill>
                <a:latin typeface="Times New Roman" panose="02020603050405020304" pitchFamily="18" charset="0"/>
                <a:cs typeface="Times New Roman" panose="02020603050405020304" pitchFamily="18" charset="0"/>
              </a:rPr>
              <a:t>Multiprogramming (Parallelism)</a:t>
            </a:r>
          </a:p>
        </p:txBody>
      </p:sp>
    </p:spTree>
    <p:extLst>
      <p:ext uri="{BB962C8B-B14F-4D97-AF65-F5344CB8AC3E}">
        <p14:creationId xmlns:p14="http://schemas.microsoft.com/office/powerpoint/2010/main" val="3609997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667000"/>
            <a:ext cx="8153400" cy="2283446"/>
          </a:xfrm>
          <a:prstGeom prst="rect">
            <a:avLst/>
          </a:prstGeom>
        </p:spPr>
        <p:txBody>
          <a:bodyPr wrap="square">
            <a:spAutoFit/>
          </a:bodyPr>
          <a:lstStyle/>
          <a:p>
            <a:pPr marL="285750" indent="-285750" algn="just">
              <a:lnSpc>
                <a:spcPct val="200000"/>
              </a:lnSpc>
              <a:buFont typeface="Wingdings" pitchFamily="2" charset="2"/>
              <a:buChar char="q"/>
            </a:pPr>
            <a:r>
              <a:rPr lang="en-US" sz="2500" dirty="0">
                <a:solidFill>
                  <a:srgbClr val="FF0000"/>
                </a:solidFill>
                <a:latin typeface="Times New Roman" panose="02020603050405020304" pitchFamily="18" charset="0"/>
                <a:cs typeface="Times New Roman" panose="02020603050405020304" pitchFamily="18" charset="0"/>
              </a:rPr>
              <a:t>Manage the resources </a:t>
            </a:r>
            <a:r>
              <a:rPr lang="en-US" sz="2500" dirty="0">
                <a:latin typeface="Times New Roman" panose="02020603050405020304" pitchFamily="18" charset="0"/>
                <a:cs typeface="Times New Roman" panose="02020603050405020304" pitchFamily="18" charset="0"/>
              </a:rPr>
              <a:t>of the hardware installation by ensuring their sharing among a potentially large number of users.  </a:t>
            </a:r>
          </a:p>
        </p:txBody>
      </p:sp>
      <p:sp>
        <p:nvSpPr>
          <p:cNvPr id="4" name="Rectangle 3"/>
          <p:cNvSpPr/>
          <p:nvPr/>
        </p:nvSpPr>
        <p:spPr>
          <a:xfrm>
            <a:off x="457200" y="4648200"/>
            <a:ext cx="8305800" cy="1631216"/>
          </a:xfrm>
          <a:prstGeom prst="rect">
            <a:avLst/>
          </a:prstGeom>
        </p:spPr>
        <p:txBody>
          <a:bodyPr wrap="square">
            <a:spAutoFit/>
          </a:bodyPr>
          <a:lstStyle/>
          <a:p>
            <a:pPr marL="285750" indent="-285750" algn="just">
              <a:lnSpc>
                <a:spcPct val="200000"/>
              </a:lnSpc>
              <a:buFont typeface="Wingdings" pitchFamily="2" charset="2"/>
              <a:buChar char="q"/>
            </a:pPr>
            <a:r>
              <a:rPr lang="en-US" sz="2500" dirty="0">
                <a:latin typeface="Times New Roman" panose="02020603050405020304" pitchFamily="18" charset="0"/>
                <a:cs typeface="Times New Roman" panose="02020603050405020304" pitchFamily="18" charset="0"/>
              </a:rPr>
              <a:t> </a:t>
            </a:r>
            <a:r>
              <a:rPr lang="en-US" sz="2500" dirty="0">
                <a:solidFill>
                  <a:srgbClr val="FF0000"/>
                </a:solidFill>
                <a:latin typeface="Times New Roman" panose="02020603050405020304" pitchFamily="18" charset="0"/>
                <a:cs typeface="Times New Roman" panose="02020603050405020304" pitchFamily="18" charset="0"/>
              </a:rPr>
              <a:t>Provide a set of services </a:t>
            </a:r>
            <a:r>
              <a:rPr lang="en-US" sz="2500" dirty="0">
                <a:latin typeface="Times New Roman" panose="02020603050405020304" pitchFamily="18" charset="0"/>
                <a:cs typeface="Times New Roman" panose="02020603050405020304" pitchFamily="18" charset="0"/>
              </a:rPr>
              <a:t>by offering users an interface better suited to their needs than that of the physical machine.  </a:t>
            </a:r>
          </a:p>
        </p:txBody>
      </p:sp>
      <p:sp>
        <p:nvSpPr>
          <p:cNvPr id="5" name="Rectangle 4"/>
          <p:cNvSpPr/>
          <p:nvPr/>
        </p:nvSpPr>
        <p:spPr>
          <a:xfrm>
            <a:off x="533400" y="713246"/>
            <a:ext cx="8153400" cy="2283446"/>
          </a:xfrm>
          <a:prstGeom prst="rect">
            <a:avLst/>
          </a:prstGeom>
        </p:spPr>
        <p:txBody>
          <a:bodyPr wrap="square">
            <a:spAutoFit/>
          </a:bodyPr>
          <a:lstStyle/>
          <a:p>
            <a:pPr algn="just">
              <a:lnSpc>
                <a:spcPct val="200000"/>
              </a:lnSpc>
            </a:pPr>
            <a:r>
              <a:rPr lang="en-US" sz="2500" dirty="0">
                <a:latin typeface="Times New Roman" panose="02020603050405020304" pitchFamily="18" charset="0"/>
                <a:cs typeface="Times New Roman" panose="02020603050405020304" pitchFamily="18" charset="0"/>
              </a:rPr>
              <a:t>The operating system of a computer or a computing installation is a set of programs that fulfill two main functions:  </a:t>
            </a:r>
          </a:p>
        </p:txBody>
      </p:sp>
      <p:sp>
        <p:nvSpPr>
          <p:cNvPr id="6" name="Rectangle 5"/>
          <p:cNvSpPr/>
          <p:nvPr/>
        </p:nvSpPr>
        <p:spPr>
          <a:xfrm>
            <a:off x="1239493" y="43980"/>
            <a:ext cx="2407069" cy="744563"/>
          </a:xfrm>
          <a:prstGeom prst="rect">
            <a:avLst/>
          </a:prstGeom>
        </p:spPr>
        <p:txBody>
          <a:bodyPr wrap="none">
            <a:spAutoFit/>
          </a:bodyPr>
          <a:lstStyle/>
          <a:p>
            <a:pPr algn="just">
              <a:lnSpc>
                <a:spcPct val="200000"/>
              </a:lnSpc>
            </a:pPr>
            <a:r>
              <a:rPr lang="en-US" sz="2500" b="1" dirty="0">
                <a:solidFill>
                  <a:srgbClr val="FF0000"/>
                </a:solidFill>
                <a:latin typeface="Times New Roman" panose="02020603050405020304" pitchFamily="18" charset="0"/>
                <a:cs typeface="Times New Roman" panose="02020603050405020304" pitchFamily="18" charset="0"/>
              </a:rPr>
              <a:t>1. Introduction  </a:t>
            </a:r>
          </a:p>
        </p:txBody>
      </p:sp>
      <p:sp>
        <p:nvSpPr>
          <p:cNvPr id="3" name="Espace réservé du numéro de diapositive 2"/>
          <p:cNvSpPr>
            <a:spLocks noGrp="1"/>
          </p:cNvSpPr>
          <p:nvPr>
            <p:ph type="sldNum" sz="quarter" idx="12"/>
          </p:nvPr>
        </p:nvSpPr>
        <p:spPr/>
        <p:txBody>
          <a:bodyPr/>
          <a:lstStyle/>
          <a:p>
            <a:fld id="{E8C89D60-970E-4636-B6F1-8113B31D60DE}" type="slidenum">
              <a:rPr lang="en-US" smtClean="0"/>
              <a:t>2</a:t>
            </a:fld>
            <a:endParaRPr lang="en-US"/>
          </a:p>
        </p:txBody>
      </p:sp>
    </p:spTree>
    <p:extLst>
      <p:ext uri="{BB962C8B-B14F-4D97-AF65-F5344CB8AC3E}">
        <p14:creationId xmlns:p14="http://schemas.microsoft.com/office/powerpoint/2010/main" val="6424142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E8C89D60-970E-4636-B6F1-8113B31D60DE}" type="slidenum">
              <a:rPr lang="en-US" smtClean="0"/>
              <a:t>20</a:t>
            </a:fld>
            <a:endParaRPr lang="en-US"/>
          </a:p>
        </p:txBody>
      </p:sp>
      <p:sp>
        <p:nvSpPr>
          <p:cNvPr id="3" name="Rectangle 2"/>
          <p:cNvSpPr/>
          <p:nvPr/>
        </p:nvSpPr>
        <p:spPr>
          <a:xfrm>
            <a:off x="228600" y="990600"/>
            <a:ext cx="8382000" cy="769441"/>
          </a:xfrm>
          <a:prstGeom prst="rect">
            <a:avLst/>
          </a:prstGeom>
        </p:spPr>
        <p:txBody>
          <a:bodyPr wrap="square">
            <a:spAutoFit/>
          </a:bodyPr>
          <a:lstStyle/>
          <a:p>
            <a:r>
              <a:rPr lang="en-GB" sz="2200" dirty="0">
                <a:latin typeface="Times New Roman" panose="02020603050405020304" pitchFamily="18" charset="0"/>
                <a:cs typeface="Times New Roman" panose="02020603050405020304" pitchFamily="18" charset="0"/>
              </a:rPr>
              <a:t>Example of multiprogramming: We assume we have a single I/O device. The two jobs A and B:</a:t>
            </a:r>
          </a:p>
        </p:txBody>
      </p:sp>
      <p:sp>
        <p:nvSpPr>
          <p:cNvPr id="4" name="Rectangle 3"/>
          <p:cNvSpPr/>
          <p:nvPr/>
        </p:nvSpPr>
        <p:spPr>
          <a:xfrm>
            <a:off x="2286000" y="2683"/>
            <a:ext cx="4191000" cy="430887"/>
          </a:xfrm>
          <a:prstGeom prst="rect">
            <a:avLst/>
          </a:prstGeom>
        </p:spPr>
        <p:txBody>
          <a:bodyPr wrap="square">
            <a:spAutoFit/>
          </a:bodyPr>
          <a:lstStyle/>
          <a:p>
            <a:pPr algn="just"/>
            <a:r>
              <a:rPr lang="en-US" sz="2200" b="1" dirty="0">
                <a:solidFill>
                  <a:srgbClr val="FF0000"/>
                </a:solidFill>
                <a:latin typeface="Times New Roman" panose="02020603050405020304" pitchFamily="18" charset="0"/>
                <a:cs typeface="Times New Roman" panose="02020603050405020304" pitchFamily="18" charset="0"/>
              </a:rPr>
              <a:t>. Evolution of operating systems </a:t>
            </a:r>
          </a:p>
        </p:txBody>
      </p:sp>
      <p:sp>
        <p:nvSpPr>
          <p:cNvPr id="5" name="Rectangle 4"/>
          <p:cNvSpPr/>
          <p:nvPr/>
        </p:nvSpPr>
        <p:spPr>
          <a:xfrm>
            <a:off x="2491305" y="442657"/>
            <a:ext cx="3985695" cy="430887"/>
          </a:xfrm>
          <a:prstGeom prst="rect">
            <a:avLst/>
          </a:prstGeom>
        </p:spPr>
        <p:txBody>
          <a:bodyPr wrap="square">
            <a:spAutoFit/>
          </a:bodyPr>
          <a:lstStyle/>
          <a:p>
            <a:r>
              <a:rPr lang="en-GB" sz="2200" dirty="0">
                <a:solidFill>
                  <a:srgbClr val="FF0000"/>
                </a:solidFill>
                <a:latin typeface="Times New Roman" panose="02020603050405020304" pitchFamily="18" charset="0"/>
                <a:cs typeface="Times New Roman" panose="02020603050405020304" pitchFamily="18" charset="0"/>
              </a:rPr>
              <a:t>Multiprogramming (Parallelism)</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386013"/>
            <a:ext cx="8458199" cy="3633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1439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276600"/>
            <a:ext cx="7204869"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
          <p:cNvSpPr txBox="1"/>
          <p:nvPr/>
        </p:nvSpPr>
        <p:spPr>
          <a:xfrm>
            <a:off x="1462548" y="5867400"/>
            <a:ext cx="5943600" cy="477054"/>
          </a:xfrm>
          <a:prstGeom prst="rect">
            <a:avLst/>
          </a:prstGeom>
          <a:solidFill>
            <a:schemeClr val="bg1"/>
          </a:solidFill>
        </p:spPr>
        <p:txBody>
          <a:bodyPr wrap="square" rtlCol="0">
            <a:spAutoFit/>
          </a:bodyPr>
          <a:lstStyle/>
          <a:p>
            <a:r>
              <a:rPr lang="en-US" sz="2500" b="1" dirty="0">
                <a:solidFill>
                  <a:srgbClr val="FF0000"/>
                </a:solidFill>
                <a:latin typeface="Times New Roman" panose="02020603050405020304" pitchFamily="18" charset="0"/>
                <a:cs typeface="Times New Roman" panose="02020603050405020304" pitchFamily="18" charset="0"/>
              </a:rPr>
              <a:t>Von Neumann's General Architecture</a:t>
            </a:r>
          </a:p>
        </p:txBody>
      </p:sp>
      <p:sp>
        <p:nvSpPr>
          <p:cNvPr id="5" name="Rectangle 4"/>
          <p:cNvSpPr/>
          <p:nvPr/>
        </p:nvSpPr>
        <p:spPr>
          <a:xfrm>
            <a:off x="360218" y="533400"/>
            <a:ext cx="8458200" cy="2292935"/>
          </a:xfrm>
          <a:prstGeom prst="rect">
            <a:avLst/>
          </a:prstGeom>
        </p:spPr>
        <p:txBody>
          <a:bodyPr wrap="square">
            <a:spAutoFit/>
          </a:bodyPr>
          <a:lstStyle/>
          <a:p>
            <a:pPr algn="just">
              <a:lnSpc>
                <a:spcPct val="200000"/>
              </a:lnSpc>
            </a:pPr>
            <a:r>
              <a:rPr lang="en-US" sz="2500" dirty="0">
                <a:latin typeface="Times New Roman" panose="02020603050405020304" pitchFamily="18" charset="0"/>
                <a:cs typeface="Times New Roman" panose="02020603050405020304" pitchFamily="18" charset="0"/>
              </a:rPr>
              <a:t>The three essential components of a computer are the </a:t>
            </a:r>
            <a:r>
              <a:rPr lang="en-US" sz="2500" b="1" dirty="0">
                <a:solidFill>
                  <a:srgbClr val="FF0000"/>
                </a:solidFill>
                <a:latin typeface="Times New Roman" panose="02020603050405020304" pitchFamily="18" charset="0"/>
                <a:cs typeface="Times New Roman" panose="02020603050405020304" pitchFamily="18" charset="0"/>
              </a:rPr>
              <a:t>processor, memory, and the input-output management device</a:t>
            </a:r>
            <a:r>
              <a:rPr lang="en-US" sz="2500" dirty="0">
                <a:latin typeface="Times New Roman" panose="02020603050405020304" pitchFamily="18" charset="0"/>
                <a:cs typeface="Times New Roman" panose="02020603050405020304" pitchFamily="18" charset="0"/>
              </a:rPr>
              <a:t>. They communicate with each other through the bus.</a:t>
            </a:r>
          </a:p>
        </p:txBody>
      </p:sp>
      <p:sp>
        <p:nvSpPr>
          <p:cNvPr id="2" name="Espace réservé du numéro de diapositive 1"/>
          <p:cNvSpPr>
            <a:spLocks noGrp="1"/>
          </p:cNvSpPr>
          <p:nvPr>
            <p:ph type="sldNum" sz="quarter" idx="12"/>
          </p:nvPr>
        </p:nvSpPr>
        <p:spPr/>
        <p:txBody>
          <a:bodyPr/>
          <a:lstStyle/>
          <a:p>
            <a:fld id="{E8C89D60-970E-4636-B6F1-8113B31D60DE}" type="slidenum">
              <a:rPr lang="en-US" smtClean="0"/>
              <a:t>3</a:t>
            </a:fld>
            <a:endParaRPr lang="en-US"/>
          </a:p>
        </p:txBody>
      </p:sp>
    </p:spTree>
    <p:extLst>
      <p:ext uri="{BB962C8B-B14F-4D97-AF65-F5344CB8AC3E}">
        <p14:creationId xmlns:p14="http://schemas.microsoft.com/office/powerpoint/2010/main" val="3004264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382000" cy="1569660"/>
          </a:xfrm>
          <a:prstGeom prst="rect">
            <a:avLst/>
          </a:prstGeom>
        </p:spPr>
        <p:txBody>
          <a:bodyPr wrap="square">
            <a:spAutoFit/>
          </a:bodyPr>
          <a:lstStyle/>
          <a:p>
            <a:pPr algn="just"/>
            <a:endParaRPr lang="en-US" sz="2400" dirty="0">
              <a:latin typeface="Times New Roman" panose="02020603050405020304" pitchFamily="18" charset="0"/>
              <a:cs typeface="Times New Roman" panose="02020603050405020304" pitchFamily="18" charset="0"/>
            </a:endParaRPr>
          </a:p>
          <a:p>
            <a:pPr algn="just"/>
            <a:r>
              <a:rPr lang="en-US" sz="2400" b="1" dirty="0">
                <a:solidFill>
                  <a:srgbClr val="FF0000"/>
                </a:solidFill>
                <a:latin typeface="Times New Roman" panose="02020603050405020304" pitchFamily="18" charset="0"/>
                <a:cs typeface="Times New Roman" panose="02020603050405020304" pitchFamily="18" charset="0"/>
              </a:rPr>
              <a:t>Definition 01</a:t>
            </a:r>
            <a:r>
              <a:rPr lang="en-US" sz="2400" dirty="0">
                <a:latin typeface="Times New Roman" panose="02020603050405020304" pitchFamily="18" charset="0"/>
                <a:cs typeface="Times New Roman" panose="02020603050405020304" pitchFamily="18" charset="0"/>
              </a:rPr>
              <a:t>: An OS is a set of programs that work together to manage the resources of a machine (computer).  </a:t>
            </a:r>
          </a:p>
          <a:p>
            <a:pPr algn="just"/>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297426" y="4351318"/>
            <a:ext cx="8672052" cy="1200329"/>
          </a:xfrm>
          <a:prstGeom prst="rect">
            <a:avLst/>
          </a:prstGeom>
        </p:spPr>
        <p:txBody>
          <a:bodyPr wrap="square">
            <a:spAutoFit/>
          </a:bodyPr>
          <a:lstStyle/>
          <a:p>
            <a:pPr algn="just"/>
            <a:r>
              <a:rPr lang="en-US" sz="2400" b="1" dirty="0">
                <a:solidFill>
                  <a:srgbClr val="FF0000"/>
                </a:solidFill>
                <a:latin typeface="Times New Roman" panose="02020603050405020304" pitchFamily="18" charset="0"/>
                <a:cs typeface="Times New Roman" panose="02020603050405020304" pitchFamily="18" charset="0"/>
              </a:rPr>
              <a:t>Definition 04</a:t>
            </a:r>
            <a:r>
              <a:rPr lang="en-US" sz="2400" dirty="0">
                <a:latin typeface="Times New Roman" panose="02020603050405020304" pitchFamily="18" charset="0"/>
                <a:cs typeface="Times New Roman" panose="02020603050405020304" pitchFamily="18" charset="0"/>
              </a:rPr>
              <a:t>: An OS is the main component in a computer system. It allows the exploitation of the physical machine's characteristics without worrying about its details.  </a:t>
            </a:r>
          </a:p>
        </p:txBody>
      </p:sp>
      <p:sp>
        <p:nvSpPr>
          <p:cNvPr id="3" name="Rectangle 2"/>
          <p:cNvSpPr/>
          <p:nvPr/>
        </p:nvSpPr>
        <p:spPr>
          <a:xfrm>
            <a:off x="152400" y="5783491"/>
            <a:ext cx="8817078" cy="830997"/>
          </a:xfrm>
          <a:prstGeom prst="rect">
            <a:avLst/>
          </a:prstGeom>
        </p:spPr>
        <p:txBody>
          <a:bodyPr wrap="square">
            <a:spAutoFit/>
          </a:bodyPr>
          <a:lstStyle/>
          <a:p>
            <a:pPr algn="just"/>
            <a:r>
              <a:rPr lang="en-US" sz="2400" b="1" dirty="0">
                <a:solidFill>
                  <a:srgbClr val="FF0000"/>
                </a:solidFill>
                <a:latin typeface="Times New Roman" panose="02020603050405020304" pitchFamily="18" charset="0"/>
                <a:cs typeface="Times New Roman" panose="02020603050405020304" pitchFamily="18" charset="0"/>
              </a:rPr>
              <a:t>Definition 05</a:t>
            </a:r>
            <a:r>
              <a:rPr lang="en-US" sz="2400" dirty="0">
                <a:latin typeface="Times New Roman" panose="02020603050405020304" pitchFamily="18" charset="0"/>
                <a:cs typeface="Times New Roman" panose="02020603050405020304" pitchFamily="18" charset="0"/>
              </a:rPr>
              <a:t>: An OS is a set of programs that ensure the management and control of a computer's resources. [1]</a:t>
            </a:r>
          </a:p>
        </p:txBody>
      </p:sp>
      <p:sp>
        <p:nvSpPr>
          <p:cNvPr id="5" name="Rectangle 4"/>
          <p:cNvSpPr/>
          <p:nvPr/>
        </p:nvSpPr>
        <p:spPr>
          <a:xfrm>
            <a:off x="282678" y="2542012"/>
            <a:ext cx="8444345" cy="1569660"/>
          </a:xfrm>
          <a:prstGeom prst="rect">
            <a:avLst/>
          </a:prstGeom>
        </p:spPr>
        <p:txBody>
          <a:bodyPr wrap="square">
            <a:spAutoFit/>
          </a:bodyPr>
          <a:lstStyle/>
          <a:p>
            <a:pPr algn="just"/>
            <a:r>
              <a:rPr lang="en-US" sz="2400" b="1" dirty="0">
                <a:solidFill>
                  <a:srgbClr val="FF0000"/>
                </a:solidFill>
                <a:latin typeface="Times New Roman" panose="02020603050405020304" pitchFamily="18" charset="0"/>
                <a:cs typeface="Times New Roman" panose="02020603050405020304" pitchFamily="18" charset="0"/>
              </a:rPr>
              <a:t>Definition 03</a:t>
            </a:r>
            <a:r>
              <a:rPr lang="en-US" sz="2400" dirty="0">
                <a:latin typeface="Times New Roman" panose="02020603050405020304" pitchFamily="18" charset="0"/>
                <a:cs typeface="Times New Roman" panose="02020603050405020304" pitchFamily="18" charset="0"/>
              </a:rPr>
              <a:t>: The OS is software whose goal is to free the computer user from the complexity of hardware programming. It provides flexible and optimized management of its various components (processor, display, storage, etc.).  </a:t>
            </a:r>
          </a:p>
        </p:txBody>
      </p:sp>
      <p:sp>
        <p:nvSpPr>
          <p:cNvPr id="6" name="Rectangle 5"/>
          <p:cNvSpPr/>
          <p:nvPr/>
        </p:nvSpPr>
        <p:spPr>
          <a:xfrm>
            <a:off x="282678" y="1676400"/>
            <a:ext cx="8686800" cy="830997"/>
          </a:xfrm>
          <a:prstGeom prst="rect">
            <a:avLst/>
          </a:prstGeom>
        </p:spPr>
        <p:txBody>
          <a:bodyPr wrap="square">
            <a:spAutoFit/>
          </a:bodyPr>
          <a:lstStyle/>
          <a:p>
            <a:pPr algn="just"/>
            <a:r>
              <a:rPr lang="en-US" sz="2400" b="1" dirty="0">
                <a:solidFill>
                  <a:srgbClr val="FF0000"/>
                </a:solidFill>
                <a:latin typeface="Times New Roman" panose="02020603050405020304" pitchFamily="18" charset="0"/>
                <a:cs typeface="Times New Roman" panose="02020603050405020304" pitchFamily="18" charset="0"/>
              </a:rPr>
              <a:t>Definition 02</a:t>
            </a:r>
            <a:r>
              <a:rPr lang="en-US" sz="2400" dirty="0">
                <a:latin typeface="Times New Roman" panose="02020603050405020304" pitchFamily="18" charset="0"/>
                <a:cs typeface="Times New Roman" panose="02020603050405020304" pitchFamily="18" charset="0"/>
              </a:rPr>
              <a:t>: An OS can be seen as a program acting as an intermediary between the user and the computer hardware.  </a:t>
            </a:r>
          </a:p>
        </p:txBody>
      </p:sp>
      <p:sp>
        <p:nvSpPr>
          <p:cNvPr id="7" name="Rectangle 6"/>
          <p:cNvSpPr/>
          <p:nvPr/>
        </p:nvSpPr>
        <p:spPr>
          <a:xfrm>
            <a:off x="2057400" y="196334"/>
            <a:ext cx="5835252" cy="461665"/>
          </a:xfrm>
          <a:prstGeom prst="rect">
            <a:avLst/>
          </a:prstGeom>
        </p:spPr>
        <p:txBody>
          <a:bodyPr wrap="none">
            <a:spAutoFit/>
          </a:bodyPr>
          <a:lstStyle/>
          <a:p>
            <a:pPr algn="just"/>
            <a:r>
              <a:rPr lang="en-US" sz="2400" b="1" dirty="0">
                <a:solidFill>
                  <a:srgbClr val="FF0000"/>
                </a:solidFill>
                <a:latin typeface="Times New Roman" panose="02020603050405020304" pitchFamily="18" charset="0"/>
                <a:cs typeface="Times New Roman" panose="02020603050405020304" pitchFamily="18" charset="0"/>
              </a:rPr>
              <a:t>2. Definition of an Operating System (OS)  </a:t>
            </a:r>
          </a:p>
        </p:txBody>
      </p:sp>
      <p:sp>
        <p:nvSpPr>
          <p:cNvPr id="8" name="Espace réservé du numéro de diapositive 7"/>
          <p:cNvSpPr>
            <a:spLocks noGrp="1"/>
          </p:cNvSpPr>
          <p:nvPr>
            <p:ph type="sldNum" sz="quarter" idx="12"/>
          </p:nvPr>
        </p:nvSpPr>
        <p:spPr/>
        <p:txBody>
          <a:bodyPr/>
          <a:lstStyle/>
          <a:p>
            <a:fld id="{E8C89D60-970E-4636-B6F1-8113B31D60DE}" type="slidenum">
              <a:rPr lang="en-US" smtClean="0"/>
              <a:t>4</a:t>
            </a:fld>
            <a:endParaRPr lang="en-US"/>
          </a:p>
        </p:txBody>
      </p:sp>
    </p:spTree>
    <p:extLst>
      <p:ext uri="{BB962C8B-B14F-4D97-AF65-F5344CB8AC3E}">
        <p14:creationId xmlns:p14="http://schemas.microsoft.com/office/powerpoint/2010/main" val="324516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81200" y="31504"/>
            <a:ext cx="5481822" cy="461665"/>
          </a:xfrm>
          <a:prstGeom prst="rect">
            <a:avLst/>
          </a:prstGeom>
        </p:spPr>
        <p:txBody>
          <a:bodyPr wrap="none">
            <a:spAutoFit/>
          </a:bodyPr>
          <a:lstStyle/>
          <a:p>
            <a:r>
              <a:rPr lang="en-US" sz="2400" b="1" dirty="0">
                <a:solidFill>
                  <a:srgbClr val="FF0000"/>
                </a:solidFill>
              </a:rPr>
              <a:t>The Five Most Popular Operating Systems</a:t>
            </a:r>
          </a:p>
        </p:txBody>
      </p:sp>
      <p:graphicFrame>
        <p:nvGraphicFramePr>
          <p:cNvPr id="4" name="Tableau 3"/>
          <p:cNvGraphicFramePr>
            <a:graphicFrameLocks noGrp="1"/>
          </p:cNvGraphicFramePr>
          <p:nvPr>
            <p:extLst>
              <p:ext uri="{D42A27DB-BD31-4B8C-83A1-F6EECF244321}">
                <p14:modId xmlns:p14="http://schemas.microsoft.com/office/powerpoint/2010/main" val="1981394593"/>
              </p:ext>
            </p:extLst>
          </p:nvPr>
        </p:nvGraphicFramePr>
        <p:xfrm>
          <a:off x="228600" y="493169"/>
          <a:ext cx="8534400" cy="5882640"/>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20000"/>
                    </a:ext>
                  </a:extLst>
                </a:gridCol>
                <a:gridCol w="6248400">
                  <a:extLst>
                    <a:ext uri="{9D8B030D-6E8A-4147-A177-3AD203B41FA5}">
                      <a16:colId xmlns:a16="http://schemas.microsoft.com/office/drawing/2014/main" val="20001"/>
                    </a:ext>
                  </a:extLst>
                </a:gridCol>
              </a:tblGrid>
              <a:tr h="125163">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5863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dirty="0">
                          <a:solidFill>
                            <a:srgbClr val="FF0000"/>
                          </a:solidFill>
                        </a:rPr>
                        <a:t>Microsoft Windows.</a:t>
                      </a:r>
                    </a:p>
                    <a:p>
                      <a:endParaRPr lang="en-US" sz="2200" dirty="0">
                        <a:solidFill>
                          <a:srgbClr val="FF0000"/>
                        </a:solidFill>
                      </a:endParaRPr>
                    </a:p>
                  </a:txBody>
                  <a:tcPr/>
                </a:tc>
                <a:tc>
                  <a:txBody>
                    <a:bodyPr/>
                    <a:lstStyle/>
                    <a:p>
                      <a:r>
                        <a:rPr lang="en-US" sz="2200" b="0" i="0" kern="1200" dirty="0">
                          <a:solidFill>
                            <a:schemeClr val="dk1"/>
                          </a:solidFill>
                          <a:effectLst/>
                          <a:latin typeface="+mn-lt"/>
                          <a:ea typeface="+mn-ea"/>
                          <a:cs typeface="+mn-cs"/>
                        </a:rPr>
                        <a:t>Windows 95, Windows Vista, Windows 7/8/10,, 11 </a:t>
                      </a:r>
                      <a:r>
                        <a:rPr lang="en-US" sz="2200" b="0" i="0" kern="1200" dirty="0" err="1">
                          <a:solidFill>
                            <a:schemeClr val="dk1"/>
                          </a:solidFill>
                          <a:effectLst/>
                          <a:latin typeface="+mn-lt"/>
                          <a:ea typeface="+mn-ea"/>
                          <a:cs typeface="+mn-cs"/>
                        </a:rPr>
                        <a:t>etc</a:t>
                      </a:r>
                      <a:endParaRPr lang="en-US" sz="2200" dirty="0"/>
                    </a:p>
                  </a:txBody>
                  <a:tcPr/>
                </a:tc>
                <a:extLst>
                  <a:ext uri="{0D108BD9-81ED-4DB2-BD59-A6C34878D82A}">
                    <a16:rowId xmlns:a16="http://schemas.microsoft.com/office/drawing/2014/main" val="10001"/>
                  </a:ext>
                </a:extLst>
              </a:tr>
              <a:tr h="29936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1" i="0" kern="1200" dirty="0">
                          <a:solidFill>
                            <a:srgbClr val="FF0000"/>
                          </a:solidFill>
                          <a:effectLst/>
                          <a:latin typeface="+mn-lt"/>
                          <a:ea typeface="+mn-ea"/>
                          <a:cs typeface="+mn-cs"/>
                        </a:rPr>
                        <a:t>Apple </a:t>
                      </a:r>
                      <a:r>
                        <a:rPr lang="en-US" sz="2200" b="1" i="0" kern="1200" dirty="0" err="1">
                          <a:solidFill>
                            <a:srgbClr val="FF0000"/>
                          </a:solidFill>
                          <a:effectLst/>
                          <a:latin typeface="+mn-lt"/>
                          <a:ea typeface="+mn-ea"/>
                          <a:cs typeface="+mn-cs"/>
                        </a:rPr>
                        <a:t>macOS</a:t>
                      </a:r>
                      <a:endParaRPr lang="en-US" sz="2200" b="1" i="0" kern="1200" dirty="0">
                        <a:solidFill>
                          <a:srgbClr val="FF0000"/>
                        </a:solidFill>
                        <a:effectLst/>
                        <a:latin typeface="+mn-lt"/>
                        <a:ea typeface="+mn-ea"/>
                        <a:cs typeface="+mn-cs"/>
                      </a:endParaRPr>
                    </a:p>
                    <a:p>
                      <a:endParaRPr lang="en-US" sz="2200" dirty="0">
                        <a:solidFill>
                          <a:srgbClr val="FF0000"/>
                        </a:solidFill>
                      </a:endParaRPr>
                    </a:p>
                  </a:txBody>
                  <a:tcPr/>
                </a:tc>
                <a:tc>
                  <a:txBody>
                    <a:bodyPr/>
                    <a:lstStyle/>
                    <a:p>
                      <a:r>
                        <a:rPr lang="en-US" sz="2200" b="0" i="0" kern="1200" dirty="0">
                          <a:solidFill>
                            <a:schemeClr val="dk1"/>
                          </a:solidFill>
                          <a:effectLst/>
                          <a:latin typeface="+mn-lt"/>
                          <a:ea typeface="+mn-ea"/>
                          <a:cs typeface="+mn-cs"/>
                        </a:rPr>
                        <a:t>Kodiak (OS X 10 Beta)</a:t>
                      </a:r>
                      <a:br>
                        <a:rPr lang="en-US" sz="2200" b="0" i="0" kern="1200" dirty="0">
                          <a:solidFill>
                            <a:schemeClr val="dk1"/>
                          </a:solidFill>
                          <a:effectLst/>
                          <a:latin typeface="+mn-lt"/>
                          <a:ea typeface="+mn-ea"/>
                          <a:cs typeface="+mn-cs"/>
                        </a:rPr>
                      </a:br>
                      <a:r>
                        <a:rPr lang="en-US" sz="2200" b="0" i="0" kern="1200" dirty="0">
                          <a:solidFill>
                            <a:schemeClr val="dk1"/>
                          </a:solidFill>
                          <a:effectLst/>
                          <a:latin typeface="+mn-lt"/>
                          <a:ea typeface="+mn-ea"/>
                          <a:cs typeface="+mn-cs"/>
                        </a:rPr>
                        <a:t>Lion (OS X 10.7)</a:t>
                      </a:r>
                    </a:p>
                    <a:p>
                      <a:r>
                        <a:rPr lang="en-US" sz="2200" b="0" i="0" kern="1200" dirty="0">
                          <a:solidFill>
                            <a:schemeClr val="dk1"/>
                          </a:solidFill>
                          <a:effectLst/>
                          <a:latin typeface="+mn-lt"/>
                          <a:ea typeface="+mn-ea"/>
                          <a:cs typeface="+mn-cs"/>
                        </a:rPr>
                        <a:t>Mountain Lion (OS X 10.8)</a:t>
                      </a:r>
                    </a:p>
                    <a:p>
                      <a:r>
                        <a:rPr lang="en-US" sz="2200" b="0" i="0" kern="1200" dirty="0">
                          <a:solidFill>
                            <a:schemeClr val="dk1"/>
                          </a:solidFill>
                          <a:effectLst/>
                          <a:latin typeface="+mn-lt"/>
                          <a:ea typeface="+mn-ea"/>
                          <a:cs typeface="+mn-cs"/>
                        </a:rPr>
                        <a:t>Mavericks (OS X 10.9)</a:t>
                      </a:r>
                    </a:p>
                    <a:p>
                      <a:r>
                        <a:rPr lang="en-US" sz="2200" b="0" i="0" kern="1200" dirty="0">
                          <a:solidFill>
                            <a:schemeClr val="dk1"/>
                          </a:solidFill>
                          <a:effectLst/>
                          <a:latin typeface="+mn-lt"/>
                          <a:ea typeface="+mn-ea"/>
                          <a:cs typeface="+mn-cs"/>
                        </a:rPr>
                        <a:t>Yosemite (OS X 10.10)</a:t>
                      </a:r>
                    </a:p>
                    <a:p>
                      <a:r>
                        <a:rPr lang="en-US" sz="2200" b="0" i="0" kern="1200" dirty="0">
                          <a:solidFill>
                            <a:schemeClr val="dk1"/>
                          </a:solidFill>
                          <a:effectLst/>
                          <a:latin typeface="+mn-lt"/>
                          <a:ea typeface="+mn-ea"/>
                          <a:cs typeface="+mn-cs"/>
                        </a:rPr>
                        <a:t>El Capitan (OS X 10.11)</a:t>
                      </a:r>
                    </a:p>
                    <a:p>
                      <a:r>
                        <a:rPr lang="en-US" sz="2200" b="0" i="0" kern="1200" dirty="0">
                          <a:solidFill>
                            <a:schemeClr val="dk1"/>
                          </a:solidFill>
                          <a:effectLst/>
                          <a:latin typeface="+mn-lt"/>
                          <a:ea typeface="+mn-ea"/>
                          <a:cs typeface="+mn-cs"/>
                        </a:rPr>
                        <a:t>Sierra (</a:t>
                      </a:r>
                      <a:r>
                        <a:rPr lang="en-US" sz="2200" b="0" i="0" kern="1200" dirty="0" err="1">
                          <a:solidFill>
                            <a:schemeClr val="dk1"/>
                          </a:solidFill>
                          <a:effectLst/>
                          <a:latin typeface="+mn-lt"/>
                          <a:ea typeface="+mn-ea"/>
                          <a:cs typeface="+mn-cs"/>
                        </a:rPr>
                        <a:t>macOS</a:t>
                      </a:r>
                      <a:r>
                        <a:rPr lang="en-US" sz="2200" b="0" i="0" kern="1200" dirty="0">
                          <a:solidFill>
                            <a:schemeClr val="dk1"/>
                          </a:solidFill>
                          <a:effectLst/>
                          <a:latin typeface="+mn-lt"/>
                          <a:ea typeface="+mn-ea"/>
                          <a:cs typeface="+mn-cs"/>
                        </a:rPr>
                        <a:t> 10.12)</a:t>
                      </a:r>
                    </a:p>
                    <a:p>
                      <a:r>
                        <a:rPr lang="en-US" sz="2200" b="0" i="0" kern="1200" dirty="0">
                          <a:solidFill>
                            <a:schemeClr val="dk1"/>
                          </a:solidFill>
                          <a:effectLst/>
                          <a:latin typeface="+mn-lt"/>
                          <a:ea typeface="+mn-ea"/>
                          <a:cs typeface="+mn-cs"/>
                        </a:rPr>
                        <a:t>High Sierra (</a:t>
                      </a:r>
                      <a:r>
                        <a:rPr lang="en-US" sz="2200" b="0" i="0" kern="1200" dirty="0" err="1">
                          <a:solidFill>
                            <a:schemeClr val="dk1"/>
                          </a:solidFill>
                          <a:effectLst/>
                          <a:latin typeface="+mn-lt"/>
                          <a:ea typeface="+mn-ea"/>
                          <a:cs typeface="+mn-cs"/>
                        </a:rPr>
                        <a:t>macOS</a:t>
                      </a:r>
                      <a:r>
                        <a:rPr lang="en-US" sz="2200" b="0" i="0" kern="1200" dirty="0">
                          <a:solidFill>
                            <a:schemeClr val="dk1"/>
                          </a:solidFill>
                          <a:effectLst/>
                          <a:latin typeface="+mn-lt"/>
                          <a:ea typeface="+mn-ea"/>
                          <a:cs typeface="+mn-cs"/>
                        </a:rPr>
                        <a:t> 10.13)</a:t>
                      </a:r>
                    </a:p>
                    <a:p>
                      <a:r>
                        <a:rPr lang="en-US" sz="2200" b="0" i="0" kern="1200" dirty="0">
                          <a:solidFill>
                            <a:schemeClr val="dk1"/>
                          </a:solidFill>
                          <a:effectLst/>
                          <a:latin typeface="+mn-lt"/>
                          <a:ea typeface="+mn-ea"/>
                          <a:cs typeface="+mn-cs"/>
                        </a:rPr>
                        <a:t>Mojave (</a:t>
                      </a:r>
                      <a:r>
                        <a:rPr lang="en-US" sz="2200" b="0" i="0" kern="1200" dirty="0" err="1">
                          <a:solidFill>
                            <a:schemeClr val="dk1"/>
                          </a:solidFill>
                          <a:effectLst/>
                          <a:latin typeface="+mn-lt"/>
                          <a:ea typeface="+mn-ea"/>
                          <a:cs typeface="+mn-cs"/>
                        </a:rPr>
                        <a:t>macOS</a:t>
                      </a:r>
                      <a:r>
                        <a:rPr lang="en-US" sz="2200" b="0" i="0" kern="1200" dirty="0">
                          <a:solidFill>
                            <a:schemeClr val="dk1"/>
                          </a:solidFill>
                          <a:effectLst/>
                          <a:latin typeface="+mn-lt"/>
                          <a:ea typeface="+mn-ea"/>
                          <a:cs typeface="+mn-cs"/>
                        </a:rPr>
                        <a:t> 10.14)</a:t>
                      </a:r>
                    </a:p>
                    <a:p>
                      <a:r>
                        <a:rPr lang="en-US" sz="2200" b="0" i="0" kern="1200" dirty="0">
                          <a:solidFill>
                            <a:schemeClr val="dk1"/>
                          </a:solidFill>
                          <a:effectLst/>
                          <a:latin typeface="+mn-lt"/>
                          <a:ea typeface="+mn-ea"/>
                          <a:cs typeface="+mn-cs"/>
                        </a:rPr>
                        <a:t>Catalina (</a:t>
                      </a:r>
                      <a:r>
                        <a:rPr lang="en-US" sz="2200" b="0" i="0" kern="1200" dirty="0" err="1">
                          <a:solidFill>
                            <a:schemeClr val="dk1"/>
                          </a:solidFill>
                          <a:effectLst/>
                          <a:latin typeface="+mn-lt"/>
                          <a:ea typeface="+mn-ea"/>
                          <a:cs typeface="+mn-cs"/>
                        </a:rPr>
                        <a:t>macOS</a:t>
                      </a:r>
                      <a:r>
                        <a:rPr lang="en-US" sz="2200" b="0" i="0" kern="1200" dirty="0">
                          <a:solidFill>
                            <a:schemeClr val="dk1"/>
                          </a:solidFill>
                          <a:effectLst/>
                          <a:latin typeface="+mn-lt"/>
                          <a:ea typeface="+mn-ea"/>
                          <a:cs typeface="+mn-cs"/>
                        </a:rPr>
                        <a:t> 10.15)</a:t>
                      </a:r>
                    </a:p>
                    <a:p>
                      <a:r>
                        <a:rPr lang="en-US" sz="2200" b="0" i="0" kern="1200" dirty="0">
                          <a:solidFill>
                            <a:schemeClr val="dk1"/>
                          </a:solidFill>
                          <a:effectLst/>
                          <a:latin typeface="+mn-lt"/>
                          <a:ea typeface="+mn-ea"/>
                          <a:cs typeface="+mn-cs"/>
                          <a:hlinkClick r:id="rId3"/>
                        </a:rPr>
                        <a:t>Big Sur</a:t>
                      </a:r>
                      <a:r>
                        <a:rPr lang="en-US" sz="2200" b="0" i="0" kern="1200" dirty="0">
                          <a:solidFill>
                            <a:schemeClr val="dk1"/>
                          </a:solidFill>
                          <a:effectLst/>
                          <a:latin typeface="+mn-lt"/>
                          <a:ea typeface="+mn-ea"/>
                          <a:cs typeface="+mn-cs"/>
                        </a:rPr>
                        <a:t> (</a:t>
                      </a:r>
                      <a:r>
                        <a:rPr lang="en-US" sz="2200" b="0" i="0" kern="1200" dirty="0" err="1">
                          <a:solidFill>
                            <a:schemeClr val="dk1"/>
                          </a:solidFill>
                          <a:effectLst/>
                          <a:latin typeface="+mn-lt"/>
                          <a:ea typeface="+mn-ea"/>
                          <a:cs typeface="+mn-cs"/>
                        </a:rPr>
                        <a:t>macOS</a:t>
                      </a:r>
                      <a:r>
                        <a:rPr lang="en-US" sz="2200" b="0" i="0" kern="1200" dirty="0">
                          <a:solidFill>
                            <a:schemeClr val="dk1"/>
                          </a:solidFill>
                          <a:effectLst/>
                          <a:latin typeface="+mn-lt"/>
                          <a:ea typeface="+mn-ea"/>
                          <a:cs typeface="+mn-cs"/>
                        </a:rPr>
                        <a:t> 11)</a:t>
                      </a:r>
                    </a:p>
                    <a:p>
                      <a:endParaRPr lang="en-US" dirty="0"/>
                    </a:p>
                  </a:txBody>
                  <a:tcPr/>
                </a:tc>
                <a:extLst>
                  <a:ext uri="{0D108BD9-81ED-4DB2-BD59-A6C34878D82A}">
                    <a16:rowId xmlns:a16="http://schemas.microsoft.com/office/drawing/2014/main" val="10002"/>
                  </a:ext>
                </a:extLst>
              </a:tr>
              <a:tr h="125163">
                <a:tc>
                  <a:txBody>
                    <a:bodyPr/>
                    <a:lstStyle/>
                    <a:p>
                      <a:endParaRPr lang="en-US"/>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
        <p:nvSpPr>
          <p:cNvPr id="3" name="Espace réservé du numéro de diapositive 2"/>
          <p:cNvSpPr>
            <a:spLocks noGrp="1"/>
          </p:cNvSpPr>
          <p:nvPr>
            <p:ph type="sldNum" sz="quarter" idx="12"/>
          </p:nvPr>
        </p:nvSpPr>
        <p:spPr/>
        <p:txBody>
          <a:bodyPr/>
          <a:lstStyle/>
          <a:p>
            <a:fld id="{E8C89D60-970E-4636-B6F1-8113B31D60DE}" type="slidenum">
              <a:rPr lang="en-US" smtClean="0"/>
              <a:t>5</a:t>
            </a:fld>
            <a:endParaRPr lang="en-US"/>
          </a:p>
        </p:txBody>
      </p:sp>
    </p:spTree>
    <p:extLst>
      <p:ext uri="{BB962C8B-B14F-4D97-AF65-F5344CB8AC3E}">
        <p14:creationId xmlns:p14="http://schemas.microsoft.com/office/powerpoint/2010/main" val="3755664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nvGraphicFramePr>
        <p:xfrm>
          <a:off x="1524000" y="1397000"/>
          <a:ext cx="6096000" cy="22910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lt1"/>
                          </a:solidFill>
                          <a:effectLst/>
                          <a:latin typeface="+mn-lt"/>
                          <a:ea typeface="+mn-ea"/>
                          <a:cs typeface="+mn-cs"/>
                        </a:rPr>
                        <a:t>Google's Android OS</a:t>
                      </a:r>
                    </a:p>
                    <a:p>
                      <a:endParaRPr lang="en-US" dirty="0"/>
                    </a:p>
                  </a:txBody>
                  <a:tcPr/>
                </a:tc>
                <a:tc>
                  <a:txBody>
                    <a:bodyPr/>
                    <a:lstStyle/>
                    <a:p>
                      <a:r>
                        <a:rPr lang="en-US" sz="1800" b="0" i="0" kern="1200" dirty="0">
                          <a:solidFill>
                            <a:schemeClr val="lt1"/>
                          </a:solidFill>
                          <a:effectLst/>
                          <a:latin typeface="+mn-lt"/>
                          <a:ea typeface="+mn-ea"/>
                          <a:cs typeface="+mn-cs"/>
                        </a:rPr>
                        <a:t>smartphones and tablets</a:t>
                      </a:r>
                      <a:endParaRPr lang="en-US"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mn-lt"/>
                          <a:ea typeface="+mn-ea"/>
                          <a:cs typeface="+mn-cs"/>
                        </a:rPr>
                        <a:t>Apple </a:t>
                      </a:r>
                      <a:r>
                        <a:rPr lang="en-US" sz="1800" b="1" i="0" kern="1200" dirty="0" err="1">
                          <a:solidFill>
                            <a:schemeClr val="dk1"/>
                          </a:solidFill>
                          <a:effectLst/>
                          <a:latin typeface="+mn-lt"/>
                          <a:ea typeface="+mn-ea"/>
                          <a:cs typeface="+mn-cs"/>
                        </a:rPr>
                        <a:t>iOS</a:t>
                      </a:r>
                      <a:endParaRPr lang="en-US" sz="1800" b="1" i="0" kern="1200" dirty="0">
                        <a:solidFill>
                          <a:schemeClr val="dk1"/>
                        </a:solidFill>
                        <a:effectLst/>
                        <a:latin typeface="+mn-lt"/>
                        <a:ea typeface="+mn-ea"/>
                        <a:cs typeface="+mn-cs"/>
                      </a:endParaRPr>
                    </a:p>
                    <a:p>
                      <a:endParaRPr lang="en-US" dirty="0"/>
                    </a:p>
                  </a:txBody>
                  <a:tcPr/>
                </a:tc>
                <a:tc>
                  <a:txBody>
                    <a:bodyPr/>
                    <a:lstStyle/>
                    <a:p>
                      <a:r>
                        <a:rPr lang="en-US" sz="1800" b="0" i="0" kern="1200" dirty="0">
                          <a:solidFill>
                            <a:schemeClr val="dk1"/>
                          </a:solidFill>
                          <a:effectLst/>
                          <a:latin typeface="+mn-lt"/>
                          <a:ea typeface="+mn-ea"/>
                          <a:cs typeface="+mn-cs"/>
                        </a:rPr>
                        <a:t> exclusively for iPhones</a:t>
                      </a:r>
                      <a:endParaRPr lang="en-US" dirty="0"/>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dk1"/>
                          </a:solidFill>
                          <a:effectLst/>
                          <a:latin typeface="+mn-lt"/>
                          <a:ea typeface="+mn-ea"/>
                          <a:cs typeface="+mn-cs"/>
                        </a:rPr>
                        <a:t>Linux Operating System</a:t>
                      </a:r>
                    </a:p>
                    <a:p>
                      <a:endParaRPr lang="en-US" dirty="0"/>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bl>
          </a:graphicData>
        </a:graphic>
      </p:graphicFrame>
      <p:pic>
        <p:nvPicPr>
          <p:cNvPr id="2050" name="Picture 2" descr="Operating System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733800"/>
            <a:ext cx="4762500" cy="2628900"/>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p:cNvSpPr>
            <a:spLocks noGrp="1"/>
          </p:cNvSpPr>
          <p:nvPr>
            <p:ph type="sldNum" sz="quarter" idx="12"/>
          </p:nvPr>
        </p:nvSpPr>
        <p:spPr/>
        <p:txBody>
          <a:bodyPr/>
          <a:lstStyle/>
          <a:p>
            <a:fld id="{E8C89D60-970E-4636-B6F1-8113B31D60DE}" type="slidenum">
              <a:rPr lang="en-US" smtClean="0"/>
              <a:t>6</a:t>
            </a:fld>
            <a:endParaRPr lang="en-US"/>
          </a:p>
        </p:txBody>
      </p:sp>
    </p:spTree>
    <p:extLst>
      <p:ext uri="{BB962C8B-B14F-4D97-AF65-F5344CB8AC3E}">
        <p14:creationId xmlns:p14="http://schemas.microsoft.com/office/powerpoint/2010/main" val="42002860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Operating System Ex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81000"/>
            <a:ext cx="7769997" cy="28194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3886200"/>
            <a:ext cx="7769997"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u numéro de diapositive 1"/>
          <p:cNvSpPr>
            <a:spLocks noGrp="1"/>
          </p:cNvSpPr>
          <p:nvPr>
            <p:ph type="sldNum" sz="quarter" idx="12"/>
          </p:nvPr>
        </p:nvSpPr>
        <p:spPr/>
        <p:txBody>
          <a:bodyPr/>
          <a:lstStyle/>
          <a:p>
            <a:fld id="{E8C89D60-970E-4636-B6F1-8113B31D60DE}" type="slidenum">
              <a:rPr lang="en-US" smtClean="0"/>
              <a:t>7</a:t>
            </a:fld>
            <a:endParaRPr lang="en-US"/>
          </a:p>
        </p:txBody>
      </p:sp>
    </p:spTree>
    <p:extLst>
      <p:ext uri="{BB962C8B-B14F-4D97-AF65-F5344CB8AC3E}">
        <p14:creationId xmlns:p14="http://schemas.microsoft.com/office/powerpoint/2010/main" val="2297292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0945" y="4562112"/>
            <a:ext cx="8686800" cy="1938992"/>
          </a:xfrm>
          <a:prstGeom prst="rect">
            <a:avLst/>
          </a:prstGeom>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Operations on Resources</a:t>
            </a:r>
            <a:endParaRPr lang="en-US" sz="2400" dirty="0">
              <a:solidFill>
                <a:srgbClr val="FF0000"/>
              </a:solidFill>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Each type of resource is associated with a set of operations that can be applied to it. However, they all share the following common operations:  </a:t>
            </a:r>
          </a:p>
          <a:p>
            <a:r>
              <a:rPr lang="en-US" sz="2400" dirty="0">
                <a:latin typeface="Times New Roman" panose="02020603050405020304" pitchFamily="18" charset="0"/>
                <a:cs typeface="Times New Roman" panose="02020603050405020304" pitchFamily="18" charset="0"/>
              </a:rPr>
              <a:t>- </a:t>
            </a:r>
            <a:r>
              <a:rPr lang="en-US" sz="2400" b="1" dirty="0">
                <a:solidFill>
                  <a:srgbClr val="FF0000"/>
                </a:solidFill>
                <a:latin typeface="Times New Roman" panose="02020603050405020304" pitchFamily="18" charset="0"/>
                <a:cs typeface="Times New Roman" panose="02020603050405020304" pitchFamily="18" charset="0"/>
              </a:rPr>
              <a:t>Request  	- Allocate  	- Use       - Release</a:t>
            </a:r>
          </a:p>
        </p:txBody>
      </p:sp>
      <p:sp>
        <p:nvSpPr>
          <p:cNvPr id="3" name="Rectangle 2"/>
          <p:cNvSpPr/>
          <p:nvPr/>
        </p:nvSpPr>
        <p:spPr>
          <a:xfrm>
            <a:off x="1600200" y="41336"/>
            <a:ext cx="6354496" cy="461665"/>
          </a:xfrm>
          <a:prstGeom prst="rect">
            <a:avLst/>
          </a:prstGeom>
        </p:spPr>
        <p:txBody>
          <a:bodyPr wrap="none">
            <a:spAutoFit/>
          </a:bodyPr>
          <a:lstStyle/>
          <a:p>
            <a:r>
              <a:rPr lang="en-US" sz="2400" b="1" dirty="0">
                <a:solidFill>
                  <a:srgbClr val="FF0000"/>
                </a:solidFill>
                <a:latin typeface="Times New Roman" panose="02020603050405020304" pitchFamily="18" charset="0"/>
                <a:cs typeface="Times New Roman" panose="02020603050405020304" pitchFamily="18" charset="0"/>
              </a:rPr>
              <a:t>A computer consists of two main components:  </a:t>
            </a:r>
          </a:p>
        </p:txBody>
      </p:sp>
      <p:sp>
        <p:nvSpPr>
          <p:cNvPr id="4" name="Rectangle 3"/>
          <p:cNvSpPr/>
          <p:nvPr/>
        </p:nvSpPr>
        <p:spPr>
          <a:xfrm>
            <a:off x="152400" y="578839"/>
            <a:ext cx="8534400" cy="1133965"/>
          </a:xfrm>
          <a:prstGeom prst="rect">
            <a:avLst/>
          </a:prstGeom>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1. </a:t>
            </a:r>
            <a:r>
              <a:rPr lang="en-US" sz="2400" b="1" dirty="0">
                <a:solidFill>
                  <a:srgbClr val="FF0000"/>
                </a:solidFill>
                <a:latin typeface="Times New Roman" panose="02020603050405020304" pitchFamily="18" charset="0"/>
                <a:cs typeface="Times New Roman" panose="02020603050405020304" pitchFamily="18" charset="0"/>
              </a:rPr>
              <a:t>Hardware</a:t>
            </a:r>
            <a:r>
              <a:rPr lang="en-US" sz="2400" dirty="0">
                <a:latin typeface="Times New Roman" panose="02020603050405020304" pitchFamily="18" charset="0"/>
                <a:cs typeface="Times New Roman" panose="02020603050405020304" pitchFamily="18" charset="0"/>
              </a:rPr>
              <a:t>: This provides the physical resources. It includes: the processor(s), memory, and input/output (I/O) devices. </a:t>
            </a:r>
          </a:p>
        </p:txBody>
      </p:sp>
      <p:sp>
        <p:nvSpPr>
          <p:cNvPr id="5" name="Rectangle 4"/>
          <p:cNvSpPr/>
          <p:nvPr/>
        </p:nvSpPr>
        <p:spPr>
          <a:xfrm>
            <a:off x="152400" y="1757049"/>
            <a:ext cx="8458200" cy="2805063"/>
          </a:xfrm>
          <a:prstGeom prst="rect">
            <a:avLst/>
          </a:prstGeom>
        </p:spPr>
        <p:txBody>
          <a:bodyPr wrap="square">
            <a:spAutoFit/>
          </a:bodyPr>
          <a:lstStyle/>
          <a:p>
            <a:pPr algn="just">
              <a:lnSpc>
                <a:spcPct val="150000"/>
              </a:lnSpc>
            </a:pPr>
            <a:r>
              <a:rPr lang="en-US" sz="2400" dirty="0">
                <a:latin typeface="Times New Roman" panose="02020603050405020304" pitchFamily="18" charset="0"/>
                <a:cs typeface="Times New Roman" panose="02020603050405020304" pitchFamily="18" charset="0"/>
              </a:rPr>
              <a:t>2.</a:t>
            </a:r>
            <a:r>
              <a:rPr lang="en-US" sz="2400" b="1" dirty="0">
                <a:solidFill>
                  <a:srgbClr val="FF0000"/>
                </a:solidFill>
                <a:latin typeface="Times New Roman" panose="02020603050405020304" pitchFamily="18" charset="0"/>
                <a:cs typeface="Times New Roman" panose="02020603050405020304" pitchFamily="18" charset="0"/>
              </a:rPr>
              <a:t>Software</a:t>
            </a:r>
            <a:r>
              <a:rPr lang="en-US" sz="2400" dirty="0">
                <a:latin typeface="Times New Roman" panose="02020603050405020304" pitchFamily="18" charset="0"/>
                <a:cs typeface="Times New Roman" panose="02020603050405020304" pitchFamily="18" charset="0"/>
              </a:rPr>
              <a:t>**: This utilizes the hardware to perform the expected functions of a computer. It includes: user application programs, such as word processors, accounting software, banking management applications, etc., as well as user data, such as databases.  </a:t>
            </a:r>
          </a:p>
        </p:txBody>
      </p:sp>
      <p:sp>
        <p:nvSpPr>
          <p:cNvPr id="6" name="Espace réservé du numéro de diapositive 5"/>
          <p:cNvSpPr>
            <a:spLocks noGrp="1"/>
          </p:cNvSpPr>
          <p:nvPr>
            <p:ph type="sldNum" sz="quarter" idx="12"/>
          </p:nvPr>
        </p:nvSpPr>
        <p:spPr/>
        <p:txBody>
          <a:bodyPr/>
          <a:lstStyle/>
          <a:p>
            <a:fld id="{E8C89D60-970E-4636-B6F1-8113B31D60DE}" type="slidenum">
              <a:rPr lang="en-US" smtClean="0"/>
              <a:t>8</a:t>
            </a:fld>
            <a:endParaRPr lang="en-US"/>
          </a:p>
        </p:txBody>
      </p:sp>
    </p:spTree>
    <p:extLst>
      <p:ext uri="{BB962C8B-B14F-4D97-AF65-F5344CB8AC3E}">
        <p14:creationId xmlns:p14="http://schemas.microsoft.com/office/powerpoint/2010/main" val="1553803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9550" y="762000"/>
            <a:ext cx="8610600" cy="1107996"/>
          </a:xfrm>
          <a:prstGeom prst="rect">
            <a:avLst/>
          </a:prstGeom>
        </p:spPr>
        <p:txBody>
          <a:bodyPr wrap="square">
            <a:spAutoFit/>
          </a:bodyPr>
          <a:lstStyle/>
          <a:p>
            <a:pPr marL="342900" indent="-342900" algn="just">
              <a:buFont typeface="Wingdings" panose="05000000000000000000" pitchFamily="2" charset="2"/>
              <a:buChar char="v"/>
            </a:pPr>
            <a:r>
              <a:rPr lang="en-US" sz="2200" b="1" dirty="0">
                <a:solidFill>
                  <a:srgbClr val="FF0000"/>
                </a:solidFill>
                <a:latin typeface="Times New Roman" panose="02020603050405020304" pitchFamily="18" charset="0"/>
                <a:cs typeface="Times New Roman" panose="02020603050405020304" pitchFamily="18" charset="0"/>
              </a:rPr>
              <a:t>Process Management</a:t>
            </a:r>
            <a:r>
              <a:rPr lang="en-US" sz="2200" dirty="0">
                <a:latin typeface="Times New Roman" panose="02020603050405020304" pitchFamily="18" charset="0"/>
                <a:cs typeface="Times New Roman" panose="02020603050405020304" pitchFamily="18" charset="0"/>
              </a:rPr>
              <a:t>: The operating system is responsible for managing the allocation of the </a:t>
            </a:r>
            <a:r>
              <a:rPr lang="en-US" sz="2200" dirty="0">
                <a:solidFill>
                  <a:srgbClr val="FF0000"/>
                </a:solidFill>
                <a:latin typeface="Times New Roman" panose="02020603050405020304" pitchFamily="18" charset="0"/>
                <a:cs typeface="Times New Roman" panose="02020603050405020304" pitchFamily="18" charset="0"/>
              </a:rPr>
              <a:t>processor</a:t>
            </a:r>
            <a:r>
              <a:rPr lang="en-US" sz="2200" dirty="0">
                <a:latin typeface="Times New Roman" panose="02020603050405020304" pitchFamily="18" charset="0"/>
                <a:cs typeface="Times New Roman" panose="02020603050405020304" pitchFamily="18" charset="0"/>
              </a:rPr>
              <a:t> among different programs using a </a:t>
            </a:r>
            <a:r>
              <a:rPr lang="en-US" sz="2200" dirty="0">
                <a:solidFill>
                  <a:srgbClr val="FF0000"/>
                </a:solidFill>
                <a:latin typeface="Times New Roman" panose="02020603050405020304" pitchFamily="18" charset="0"/>
                <a:cs typeface="Times New Roman" panose="02020603050405020304" pitchFamily="18" charset="0"/>
              </a:rPr>
              <a:t>scheduling algorithm</a:t>
            </a:r>
            <a:r>
              <a:rPr lang="en-US" sz="2200" dirty="0">
                <a:latin typeface="Times New Roman" panose="02020603050405020304" pitchFamily="18" charset="0"/>
                <a:cs typeface="Times New Roman" panose="02020603050405020304" pitchFamily="18" charset="0"/>
              </a:rPr>
              <a:t>.  </a:t>
            </a:r>
          </a:p>
        </p:txBody>
      </p:sp>
      <p:sp>
        <p:nvSpPr>
          <p:cNvPr id="3" name="Rectangle 2"/>
          <p:cNvSpPr/>
          <p:nvPr/>
        </p:nvSpPr>
        <p:spPr>
          <a:xfrm>
            <a:off x="2535395" y="194147"/>
            <a:ext cx="5185522" cy="430887"/>
          </a:xfrm>
          <a:prstGeom prst="rect">
            <a:avLst/>
          </a:prstGeom>
        </p:spPr>
        <p:txBody>
          <a:bodyPr wrap="none">
            <a:spAutoFit/>
          </a:bodyPr>
          <a:lstStyle/>
          <a:p>
            <a:pPr algn="just"/>
            <a:r>
              <a:rPr lang="en-US" sz="2200" b="1" dirty="0">
                <a:solidFill>
                  <a:srgbClr val="FF0000"/>
                </a:solidFill>
                <a:latin typeface="Times New Roman" panose="02020603050405020304" pitchFamily="18" charset="0"/>
                <a:cs typeface="Times New Roman" panose="02020603050405020304" pitchFamily="18" charset="0"/>
              </a:rPr>
              <a:t>3. Tasks (Roles) of an Operating System </a:t>
            </a:r>
          </a:p>
        </p:txBody>
      </p:sp>
      <p:sp>
        <p:nvSpPr>
          <p:cNvPr id="7" name="Espace réservé du numéro de diapositive 6"/>
          <p:cNvSpPr>
            <a:spLocks noGrp="1"/>
          </p:cNvSpPr>
          <p:nvPr>
            <p:ph type="sldNum" sz="quarter" idx="12"/>
          </p:nvPr>
        </p:nvSpPr>
        <p:spPr/>
        <p:txBody>
          <a:bodyPr/>
          <a:lstStyle/>
          <a:p>
            <a:fld id="{E8C89D60-970E-4636-B6F1-8113B31D60DE}" type="slidenum">
              <a:rPr lang="en-US" smtClean="0"/>
              <a:t>9</a:t>
            </a:fld>
            <a:endParaRPr lang="en-US"/>
          </a:p>
        </p:txBody>
      </p:sp>
      <p:sp>
        <p:nvSpPr>
          <p:cNvPr id="8" name="Rectangle 7"/>
          <p:cNvSpPr/>
          <p:nvPr/>
        </p:nvSpPr>
        <p:spPr>
          <a:xfrm>
            <a:off x="304800" y="4953000"/>
            <a:ext cx="8420100" cy="1107996"/>
          </a:xfrm>
          <a:prstGeom prst="rect">
            <a:avLst/>
          </a:prstGeom>
        </p:spPr>
        <p:txBody>
          <a:bodyPr wrap="square">
            <a:spAutoFit/>
          </a:bodyPr>
          <a:lstStyle/>
          <a:p>
            <a:pPr marL="342900" indent="-342900" algn="just">
              <a:buFont typeface="Wingdings" panose="05000000000000000000" pitchFamily="2" charset="2"/>
              <a:buChar char="v"/>
            </a:pPr>
            <a:r>
              <a:rPr lang="en-US" sz="2200" dirty="0">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Input/Output</a:t>
            </a:r>
            <a:r>
              <a:rPr lang="en-US" sz="2200" b="1" dirty="0">
                <a:solidFill>
                  <a:srgbClr val="FF0000"/>
                </a:solidFill>
                <a:latin typeface="Times New Roman" panose="02020603050405020304" pitchFamily="18" charset="0"/>
                <a:cs typeface="Times New Roman" panose="02020603050405020304" pitchFamily="18" charset="0"/>
              </a:rPr>
              <a:t> Management </a:t>
            </a:r>
            <a:r>
              <a:rPr lang="en-US" sz="2200" dirty="0">
                <a:latin typeface="Times New Roman" panose="02020603050405020304" pitchFamily="18" charset="0"/>
                <a:cs typeface="Times New Roman" panose="02020603050405020304" pitchFamily="18" charset="0"/>
              </a:rPr>
              <a:t>(Managing I/O Operations): The operating system controls program access to </a:t>
            </a:r>
            <a:r>
              <a:rPr lang="en-US" sz="2200" dirty="0">
                <a:solidFill>
                  <a:srgbClr val="FF0000"/>
                </a:solidFill>
                <a:latin typeface="Times New Roman" panose="02020603050405020304" pitchFamily="18" charset="0"/>
                <a:cs typeface="Times New Roman" panose="02020603050405020304" pitchFamily="18" charset="0"/>
              </a:rPr>
              <a:t>hardware resources </a:t>
            </a:r>
            <a:r>
              <a:rPr lang="en-US" sz="2200" dirty="0">
                <a:latin typeface="Times New Roman" panose="02020603050405020304" pitchFamily="18" charset="0"/>
                <a:cs typeface="Times New Roman" panose="02020603050405020304" pitchFamily="18" charset="0"/>
              </a:rPr>
              <a:t>through </a:t>
            </a:r>
            <a:r>
              <a:rPr lang="en-US" sz="2200" dirty="0">
                <a:solidFill>
                  <a:srgbClr val="FF0000"/>
                </a:solidFill>
                <a:latin typeface="Times New Roman" panose="02020603050405020304" pitchFamily="18" charset="0"/>
                <a:cs typeface="Times New Roman" panose="02020603050405020304" pitchFamily="18" charset="0"/>
              </a:rPr>
              <a:t>drivers</a:t>
            </a:r>
            <a:r>
              <a:rPr lang="en-US" sz="2200" dirty="0">
                <a:latin typeface="Times New Roman" panose="02020603050405020304" pitchFamily="18" charset="0"/>
                <a:cs typeface="Times New Roman" panose="02020603050405020304" pitchFamily="18" charset="0"/>
              </a:rPr>
              <a:t> (also called device managers or I/O managers).  </a:t>
            </a:r>
          </a:p>
        </p:txBody>
      </p:sp>
      <p:sp>
        <p:nvSpPr>
          <p:cNvPr id="9" name="Rectangle 8"/>
          <p:cNvSpPr/>
          <p:nvPr/>
        </p:nvSpPr>
        <p:spPr>
          <a:xfrm>
            <a:off x="209550" y="2514600"/>
            <a:ext cx="8610600" cy="2123658"/>
          </a:xfrm>
          <a:prstGeom prst="rect">
            <a:avLst/>
          </a:prstGeom>
        </p:spPr>
        <p:txBody>
          <a:bodyPr wrap="square">
            <a:spAutoFit/>
          </a:bodyPr>
          <a:lstStyle/>
          <a:p>
            <a:pPr marL="342900" indent="-342900" algn="just">
              <a:buFont typeface="Wingdings" panose="05000000000000000000" pitchFamily="2" charset="2"/>
              <a:buChar char="v"/>
            </a:pPr>
            <a:r>
              <a:rPr lang="en-US" sz="2200" b="1" dirty="0">
                <a:solidFill>
                  <a:srgbClr val="FF0000"/>
                </a:solidFill>
                <a:latin typeface="Times New Roman" panose="02020603050405020304" pitchFamily="18" charset="0"/>
                <a:cs typeface="Times New Roman" panose="02020603050405020304" pitchFamily="18" charset="0"/>
              </a:rPr>
              <a:t>Memory Management </a:t>
            </a:r>
            <a:r>
              <a:rPr lang="en-US" sz="2200" dirty="0">
                <a:latin typeface="Times New Roman" panose="02020603050405020304" pitchFamily="18" charset="0"/>
                <a:cs typeface="Times New Roman" panose="02020603050405020304" pitchFamily="18" charset="0"/>
              </a:rPr>
              <a:t>(Managing RAM Usage): The operating system is responsible for managing the </a:t>
            </a:r>
            <a:r>
              <a:rPr lang="en-US" sz="2200" dirty="0">
                <a:solidFill>
                  <a:srgbClr val="FF0000"/>
                </a:solidFill>
                <a:latin typeface="Times New Roman" panose="02020603050405020304" pitchFamily="18" charset="0"/>
                <a:cs typeface="Times New Roman" panose="02020603050405020304" pitchFamily="18" charset="0"/>
              </a:rPr>
              <a:t>memory space </a:t>
            </a:r>
            <a:r>
              <a:rPr lang="en-US" sz="2200" dirty="0">
                <a:latin typeface="Times New Roman" panose="02020603050405020304" pitchFamily="18" charset="0"/>
                <a:cs typeface="Times New Roman" panose="02020603050405020304" pitchFamily="18" charset="0"/>
              </a:rPr>
              <a:t>allocated to each application. In case of </a:t>
            </a:r>
            <a:r>
              <a:rPr lang="en-US" sz="2200" dirty="0">
                <a:solidFill>
                  <a:srgbClr val="FF0000"/>
                </a:solidFill>
                <a:latin typeface="Times New Roman" panose="02020603050405020304" pitchFamily="18" charset="0"/>
                <a:cs typeface="Times New Roman" panose="02020603050405020304" pitchFamily="18" charset="0"/>
              </a:rPr>
              <a:t>insufficient physical memory</a:t>
            </a:r>
            <a:r>
              <a:rPr lang="en-US" sz="2200" dirty="0">
                <a:latin typeface="Times New Roman" panose="02020603050405020304" pitchFamily="18" charset="0"/>
                <a:cs typeface="Times New Roman" panose="02020603050405020304" pitchFamily="18" charset="0"/>
              </a:rPr>
              <a:t>, the operating system can create a memory area on the </a:t>
            </a:r>
            <a:r>
              <a:rPr lang="en-US" sz="2200" dirty="0">
                <a:solidFill>
                  <a:srgbClr val="FF0000"/>
                </a:solidFill>
                <a:latin typeface="Times New Roman" panose="02020603050405020304" pitchFamily="18" charset="0"/>
                <a:cs typeface="Times New Roman" panose="02020603050405020304" pitchFamily="18" charset="0"/>
              </a:rPr>
              <a:t>hard disk</a:t>
            </a:r>
            <a:r>
              <a:rPr lang="en-US" sz="2200" dirty="0">
                <a:latin typeface="Times New Roman" panose="02020603050405020304" pitchFamily="18" charset="0"/>
                <a:cs typeface="Times New Roman" panose="02020603050405020304" pitchFamily="18" charset="0"/>
              </a:rPr>
              <a:t>, called </a:t>
            </a:r>
            <a:r>
              <a:rPr lang="en-US" sz="2200" dirty="0">
                <a:solidFill>
                  <a:srgbClr val="FF0000"/>
                </a:solidFill>
                <a:latin typeface="Times New Roman" panose="02020603050405020304" pitchFamily="18" charset="0"/>
                <a:cs typeface="Times New Roman" panose="02020603050405020304" pitchFamily="18" charset="0"/>
              </a:rPr>
              <a:t>"</a:t>
            </a:r>
            <a:r>
              <a:rPr lang="en-US" sz="2200" b="1" dirty="0">
                <a:solidFill>
                  <a:srgbClr val="FF0000"/>
                </a:solidFill>
                <a:latin typeface="Times New Roman" panose="02020603050405020304" pitchFamily="18" charset="0"/>
                <a:cs typeface="Times New Roman" panose="02020603050405020304" pitchFamily="18" charset="0"/>
              </a:rPr>
              <a:t>virtual memory</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Virtual memory allows running applications that require more memory than the available RAM on the system.  </a:t>
            </a:r>
          </a:p>
        </p:txBody>
      </p:sp>
    </p:spTree>
    <p:extLst>
      <p:ext uri="{BB962C8B-B14F-4D97-AF65-F5344CB8AC3E}">
        <p14:creationId xmlns:p14="http://schemas.microsoft.com/office/powerpoint/2010/main" val="191313262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478</TotalTime>
  <Words>1384</Words>
  <Application>Microsoft Office PowerPoint</Application>
  <PresentationFormat>Affichage à l'écran (4:3)</PresentationFormat>
  <Paragraphs>117</Paragraphs>
  <Slides>20</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Arial</vt:lpstr>
      <vt:lpstr>Calibri</vt:lpstr>
      <vt:lpstr>Times New Roman</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of Matter Sciences and Computer Science</dc:title>
  <dc:creator>omario</dc:creator>
  <cp:lastModifiedBy>Abdo Y70</cp:lastModifiedBy>
  <cp:revision>67</cp:revision>
  <dcterms:created xsi:type="dcterms:W3CDTF">2025-02-02T22:50:44Z</dcterms:created>
  <dcterms:modified xsi:type="dcterms:W3CDTF">2026-02-28T08:00:27Z</dcterms:modified>
</cp:coreProperties>
</file>