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86D216-7561-4312-B5CF-6850AE08C49F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61F00AC-3662-4B80-A308-C09C633AA41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30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D216-7561-4312-B5CF-6850AE08C49F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0AC-3662-4B80-A308-C09C633AA4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4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D216-7561-4312-B5CF-6850AE08C49F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0AC-3662-4B80-A308-C09C633AA41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296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D216-7561-4312-B5CF-6850AE08C49F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0AC-3662-4B80-A308-C09C633AA41B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184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D216-7561-4312-B5CF-6850AE08C49F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0AC-3662-4B80-A308-C09C633AA4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619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D216-7561-4312-B5CF-6850AE08C49F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0AC-3662-4B80-A308-C09C633AA41B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719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D216-7561-4312-B5CF-6850AE08C49F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0AC-3662-4B80-A308-C09C633AA41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879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D216-7561-4312-B5CF-6850AE08C49F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0AC-3662-4B80-A308-C09C633AA41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280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D216-7561-4312-B5CF-6850AE08C49F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0AC-3662-4B80-A308-C09C633AA41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93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D216-7561-4312-B5CF-6850AE08C49F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0AC-3662-4B80-A308-C09C633AA4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9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D216-7561-4312-B5CF-6850AE08C49F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0AC-3662-4B80-A308-C09C633AA41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98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D216-7561-4312-B5CF-6850AE08C49F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0AC-3662-4B80-A308-C09C633AA4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03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D216-7561-4312-B5CF-6850AE08C49F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0AC-3662-4B80-A308-C09C633AA41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6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D216-7561-4312-B5CF-6850AE08C49F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0AC-3662-4B80-A308-C09C633AA41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29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D216-7561-4312-B5CF-6850AE08C49F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0AC-3662-4B80-A308-C09C633AA4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73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D216-7561-4312-B5CF-6850AE08C49F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0AC-3662-4B80-A308-C09C633AA41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99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D216-7561-4312-B5CF-6850AE08C49F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00AC-3662-4B80-A308-C09C633AA4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63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86D216-7561-4312-B5CF-6850AE08C49F}" type="datetimeFigureOut">
              <a:rPr lang="fr-FR" smtClean="0"/>
              <a:t>06/04/2024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1F00AC-3662-4B80-A308-C09C633AA4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49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DZ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المحاضرة رقم 6</a:t>
            </a:r>
            <a:endParaRPr lang="fr-FR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DZ" sz="60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التخطيط القصير المدى</a:t>
            </a:r>
            <a:r>
              <a:rPr lang="ar-DZ" sz="60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</a:p>
          <a:p>
            <a:endParaRPr lang="fr-FR" sz="60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871" y="4762500"/>
            <a:ext cx="4751462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08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sz="54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التخطيط القصير المدى:</a:t>
            </a:r>
            <a:endParaRPr lang="fr-FR" sz="5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DZ" sz="3600" dirty="0">
                <a:latin typeface="Andalus" panose="02020603050405020304" pitchFamily="18" charset="-78"/>
                <a:cs typeface="Andalus" panose="02020603050405020304" pitchFamily="18" charset="-78"/>
              </a:rPr>
              <a:t>هو عبارة عن خطط تدريب سنوية لان الموسم الرياضي يشكل دورة زمنية مغلقة تقع خلالها فترة المنافسات </a:t>
            </a:r>
            <a:r>
              <a:rPr lang="ar-DZ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،فخطة </a:t>
            </a:r>
            <a:r>
              <a:rPr lang="ar-DZ" sz="3600" dirty="0">
                <a:latin typeface="Andalus" panose="02020603050405020304" pitchFamily="18" charset="-78"/>
                <a:cs typeface="Andalus" panose="02020603050405020304" pitchFamily="18" charset="-78"/>
              </a:rPr>
              <a:t>التدريب السنوية توضع لتحقيق تصور عن </a:t>
            </a:r>
            <a:r>
              <a:rPr lang="ar-DZ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هدف، </a:t>
            </a:r>
            <a:r>
              <a:rPr lang="ar-DZ" sz="3600" dirty="0">
                <a:latin typeface="Andalus" panose="02020603050405020304" pitchFamily="18" charset="-78"/>
                <a:cs typeface="Andalus" panose="02020603050405020304" pitchFamily="18" charset="-78"/>
              </a:rPr>
              <a:t>و يجب أن لا يقتصر الأمر على مجرد  تحقيق الهدف و إنما يجب تحديده على أساس واضح, ومنه لابد تكون الحالة التدريبية الفعلية للاعبين في متناول المدرب و لذلك لابد من أساليب المتابعة و مواعيد أدائها.</a:t>
            </a:r>
            <a:endParaRPr lang="fr-FR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512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DZ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الخطة السنوية تتضمن الجوانب التالية: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r" rtl="1"/>
            <a:r>
              <a:rPr lang="ar-DZ" sz="4000" dirty="0">
                <a:latin typeface="Andalus" panose="02020603050405020304" pitchFamily="18" charset="-78"/>
                <a:cs typeface="Andalus" panose="02020603050405020304" pitchFamily="18" charset="-78"/>
              </a:rPr>
              <a:t>- </a:t>
            </a:r>
            <a:r>
              <a:rPr lang="ar-DZ" sz="4000" u="sng" dirty="0">
                <a:latin typeface="Andalus" panose="02020603050405020304" pitchFamily="18" charset="-78"/>
                <a:cs typeface="Andalus" panose="02020603050405020304" pitchFamily="18" charset="-78"/>
              </a:rPr>
              <a:t>الأهداف التدريبية </a:t>
            </a:r>
            <a:r>
              <a:rPr lang="ar-DZ" sz="4000" dirty="0">
                <a:latin typeface="Andalus" panose="02020603050405020304" pitchFamily="18" charset="-78"/>
                <a:cs typeface="Andalus" panose="02020603050405020304" pitchFamily="18" charset="-78"/>
              </a:rPr>
              <a:t>التي ينتظر تحقيقها في السنة (هذا العام).</a:t>
            </a:r>
            <a:endParaRPr lang="fr-FR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r>
              <a:rPr lang="ar-DZ" sz="4000" dirty="0">
                <a:latin typeface="Andalus" panose="02020603050405020304" pitchFamily="18" charset="-78"/>
                <a:cs typeface="Andalus" panose="02020603050405020304" pitchFamily="18" charset="-78"/>
              </a:rPr>
              <a:t>- </a:t>
            </a:r>
            <a:r>
              <a:rPr lang="ar-DZ" sz="4000" u="sng" dirty="0">
                <a:latin typeface="Andalus" panose="02020603050405020304" pitchFamily="18" charset="-78"/>
                <a:cs typeface="Andalus" panose="02020603050405020304" pitchFamily="18" charset="-78"/>
              </a:rPr>
              <a:t>الأهداف الفرعية </a:t>
            </a:r>
            <a:r>
              <a:rPr lang="ar-DZ" sz="4000" dirty="0">
                <a:latin typeface="Andalus" panose="02020603050405020304" pitchFamily="18" charset="-78"/>
                <a:cs typeface="Andalus" panose="02020603050405020304" pitchFamily="18" charset="-78"/>
              </a:rPr>
              <a:t>التي يتعين تحقيقها في فترات زمنية ومواعيد محددة في السنة التدريبية.</a:t>
            </a:r>
            <a:endParaRPr lang="fr-FR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r>
              <a:rPr lang="ar-DZ" sz="4000" dirty="0">
                <a:latin typeface="Andalus" panose="02020603050405020304" pitchFamily="18" charset="-78"/>
                <a:cs typeface="Andalus" panose="02020603050405020304" pitchFamily="18" charset="-78"/>
              </a:rPr>
              <a:t>- تحديد </a:t>
            </a:r>
            <a:r>
              <a:rPr lang="ar-DZ" sz="4000" u="sng" dirty="0">
                <a:latin typeface="Andalus" panose="02020603050405020304" pitchFamily="18" charset="-78"/>
                <a:cs typeface="Andalus" panose="02020603050405020304" pitchFamily="18" charset="-78"/>
              </a:rPr>
              <a:t>الطرق ومحتويات التدريب</a:t>
            </a:r>
            <a:r>
              <a:rPr lang="ar-DZ" sz="4000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fr-FR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r>
              <a:rPr lang="ar-DZ" sz="4000" dirty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  <a:r>
              <a:rPr lang="ar-DZ" sz="4000" u="sng" dirty="0">
                <a:latin typeface="Andalus" panose="02020603050405020304" pitchFamily="18" charset="-78"/>
                <a:cs typeface="Andalus" panose="02020603050405020304" pitchFamily="18" charset="-78"/>
              </a:rPr>
              <a:t>ديناميكية العمل مع وضع فترة المنافسة في الحسبان </a:t>
            </a:r>
            <a:r>
              <a:rPr lang="ar-DZ" sz="4000" dirty="0">
                <a:latin typeface="Andalus" panose="02020603050405020304" pitchFamily="18" charset="-78"/>
                <a:cs typeface="Andalus" panose="02020603050405020304" pitchFamily="18" charset="-78"/>
              </a:rPr>
              <a:t>وتحديد </a:t>
            </a:r>
            <a:r>
              <a:rPr lang="ar-DZ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مواعيد المنافسات </a:t>
            </a:r>
            <a:r>
              <a:rPr lang="ar-DZ" sz="4000" dirty="0">
                <a:latin typeface="Andalus" panose="02020603050405020304" pitchFamily="18" charset="-78"/>
                <a:cs typeface="Andalus" panose="02020603050405020304" pitchFamily="18" charset="-78"/>
              </a:rPr>
              <a:t>(الودية التجريبية).</a:t>
            </a:r>
            <a:endParaRPr lang="fr-FR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r>
              <a:rPr lang="ar-DZ" sz="4000" dirty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  <a:r>
              <a:rPr lang="ar-DZ" sz="4000" u="sng" dirty="0">
                <a:latin typeface="Andalus" panose="02020603050405020304" pitchFamily="18" charset="-78"/>
                <a:cs typeface="Andalus" panose="02020603050405020304" pitchFamily="18" charset="-78"/>
              </a:rPr>
              <a:t>مواعيد الاختبارات </a:t>
            </a:r>
            <a:r>
              <a:rPr lang="ar-DZ" sz="4000" dirty="0">
                <a:latin typeface="Andalus" panose="02020603050405020304" pitchFamily="18" charset="-78"/>
                <a:cs typeface="Andalus" panose="02020603050405020304" pitchFamily="18" charset="-78"/>
              </a:rPr>
              <a:t>ومتابعة الانجاز لمعرفة مدى فاعلية أسلوب التدريب.</a:t>
            </a:r>
            <a:endParaRPr lang="fr-FR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772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957129"/>
            <a:ext cx="10515600" cy="5219834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DZ" sz="3500" dirty="0">
                <a:latin typeface="Andalus" panose="02020603050405020304" pitchFamily="18" charset="-78"/>
                <a:cs typeface="Andalus" panose="02020603050405020304" pitchFamily="18" charset="-78"/>
              </a:rPr>
              <a:t>فعند التخطيط لعملية التدريب في خطة التدريب السنوية </a:t>
            </a:r>
            <a:r>
              <a:rPr lang="ar-DZ" sz="35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،تقسم </a:t>
            </a:r>
            <a:r>
              <a:rPr lang="ar-DZ" sz="3500" dirty="0">
                <a:latin typeface="Andalus" panose="02020603050405020304" pitchFamily="18" charset="-78"/>
                <a:cs typeface="Andalus" panose="02020603050405020304" pitchFamily="18" charset="-78"/>
              </a:rPr>
              <a:t>السنة إلى عدد من الفترات التي تختلف في الهدف والواجبات التي تسعى إلى تحقيقها </a:t>
            </a:r>
            <a:r>
              <a:rPr lang="ar-DZ" sz="35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،وبذلك </a:t>
            </a:r>
            <a:r>
              <a:rPr lang="ar-DZ" sz="3500" dirty="0">
                <a:latin typeface="Andalus" panose="02020603050405020304" pitchFamily="18" charset="-78"/>
                <a:cs typeface="Andalus" panose="02020603050405020304" pitchFamily="18" charset="-78"/>
              </a:rPr>
              <a:t>الوصول باللاعب أو الفريق إلى المستوى المطلوب والاحتفاظ بها خلال فترة المنافسات لتحقيق أفضل النتائج.</a:t>
            </a:r>
            <a:endParaRPr lang="fr-FR" sz="35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r>
              <a:rPr lang="ar-DZ" sz="3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1- </a:t>
            </a:r>
            <a:r>
              <a:rPr lang="ar-DZ" sz="30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فترة الإعداد</a:t>
            </a:r>
            <a:r>
              <a:rPr lang="ar-DZ" sz="3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  <a:endParaRPr lang="fr-FR" sz="30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r>
              <a:rPr lang="ar-DZ" sz="3000" dirty="0">
                <a:latin typeface="Andalus" panose="02020603050405020304" pitchFamily="18" charset="-78"/>
                <a:cs typeface="Andalus" panose="02020603050405020304" pitchFamily="18" charset="-78"/>
              </a:rPr>
              <a:t>- </a:t>
            </a:r>
            <a:r>
              <a:rPr lang="ar-DZ" sz="3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الإعداد عام</a:t>
            </a:r>
            <a:endParaRPr lang="fr-FR" sz="3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r>
              <a:rPr lang="ar-DZ" sz="3000" dirty="0">
                <a:latin typeface="Andalus" panose="02020603050405020304" pitchFamily="18" charset="-78"/>
                <a:cs typeface="Andalus" panose="02020603050405020304" pitchFamily="18" charset="-78"/>
              </a:rPr>
              <a:t>- </a:t>
            </a:r>
            <a:r>
              <a:rPr lang="ar-DZ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ar-DZ" sz="3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الإعداد خاص</a:t>
            </a:r>
            <a:endParaRPr lang="fr-FR" sz="3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r>
              <a:rPr lang="ar-DZ" sz="3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2- </a:t>
            </a:r>
            <a:r>
              <a:rPr lang="ar-DZ" sz="3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فترة ما قبل المنافسة</a:t>
            </a:r>
            <a:endParaRPr lang="fr-FR" sz="30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r>
              <a:rPr lang="ar-DZ" sz="3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3-  </a:t>
            </a:r>
            <a:r>
              <a:rPr lang="ar-DZ" sz="3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فترة المنافسة</a:t>
            </a:r>
            <a:endParaRPr lang="fr-FR" sz="30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r>
              <a:rPr lang="ar-DZ" sz="3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4- </a:t>
            </a:r>
            <a:r>
              <a:rPr lang="ar-DZ" sz="30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الفترة </a:t>
            </a:r>
            <a:r>
              <a:rPr lang="ar-DZ" sz="3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الانتقالية</a:t>
            </a:r>
            <a:endParaRPr lang="fr-FR" sz="30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935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1427148"/>
            <a:ext cx="9601196" cy="4448720"/>
          </a:xfrm>
        </p:spPr>
        <p:txBody>
          <a:bodyPr>
            <a:noAutofit/>
          </a:bodyPr>
          <a:lstStyle/>
          <a:p>
            <a:pPr algn="r" rtl="1"/>
            <a:r>
              <a:rPr lang="ar-DZ" sz="3600" dirty="0">
                <a:latin typeface="Andalus" panose="02020603050405020304" pitchFamily="18" charset="-78"/>
                <a:cs typeface="Andalus" panose="02020603050405020304" pitchFamily="18" charset="-78"/>
              </a:rPr>
              <a:t>وتختلف كل فترة  عن الأخرى من حيث استمرارها و أهدافها و محتوياتها و تخطيط الأحمال التدريبية و تشكيلها </a:t>
            </a:r>
            <a:r>
              <a:rPr lang="ar-DZ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،كما </a:t>
            </a:r>
            <a:r>
              <a:rPr lang="ar-DZ" sz="3600" dirty="0">
                <a:latin typeface="Andalus" panose="02020603050405020304" pitchFamily="18" charset="-78"/>
                <a:cs typeface="Andalus" panose="02020603050405020304" pitchFamily="18" charset="-78"/>
              </a:rPr>
              <a:t>تقسم كل فترة زمنية إلى مراحل تدريبية تحتوي كل منها على عدة أسابيع كما ينقسم الأسبوع الواحد إلى عدة جرعات </a:t>
            </a:r>
            <a:r>
              <a:rPr lang="ar-DZ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تدريبية،  </a:t>
            </a:r>
            <a:r>
              <a:rPr lang="ar-DZ" sz="3600" dirty="0">
                <a:latin typeface="Andalus" panose="02020603050405020304" pitchFamily="18" charset="-78"/>
                <a:cs typeface="Andalus" panose="02020603050405020304" pitchFamily="18" charset="-78"/>
              </a:rPr>
              <a:t>حيث تتطلب عند التخطيط لبرامجها الدقة و تحديد الحمولة الأنسب في كل فترات الموسم التدريبي و بالشكل الأمثل مع اختيار انسب الوسائل و الطرق لذلك, لتحقيق  كل الجوانب  الواجب توفرها في اللاعب الحقيقي و المميز( </a:t>
            </a:r>
            <a:r>
              <a:rPr lang="ar-DZ" sz="3600" b="1" dirty="0">
                <a:latin typeface="Andalus" panose="02020603050405020304" pitchFamily="18" charset="-78"/>
                <a:cs typeface="Andalus" panose="02020603050405020304" pitchFamily="18" charset="-78"/>
              </a:rPr>
              <a:t>الفورمة الرياضية</a:t>
            </a:r>
            <a:r>
              <a:rPr lang="ar-DZ" sz="3600" dirty="0">
                <a:latin typeface="Andalus" panose="02020603050405020304" pitchFamily="18" charset="-78"/>
                <a:cs typeface="Andalus" panose="02020603050405020304" pitchFamily="18" charset="-78"/>
              </a:rPr>
              <a:t>) من الناحية البدنية و المهارية و الخططية و الذهنية و النفسية و التربوية.</a:t>
            </a:r>
            <a:endParaRPr lang="fr-FR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816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r>
              <a:rPr lang="ar-DZ" sz="96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نشكر لكم حسب الإصغاء والاستماع وبارك الله فيكم </a:t>
            </a:r>
            <a:endParaRPr lang="fr-FR" sz="9600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 rt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083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309</Words>
  <Application>Microsoft Office PowerPoint</Application>
  <PresentationFormat>Grand écran</PresentationFormat>
  <Paragraphs>19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Andalus</vt:lpstr>
      <vt:lpstr>Arial</vt:lpstr>
      <vt:lpstr>Garamond</vt:lpstr>
      <vt:lpstr>Organique</vt:lpstr>
      <vt:lpstr>المحاضرة رقم 6</vt:lpstr>
      <vt:lpstr>التخطيط القصير المدى:</vt:lpstr>
      <vt:lpstr>الخطة السنوية تتضمن الجوانب التالية: 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رقم 6</dc:title>
  <dc:creator>Hp</dc:creator>
  <cp:lastModifiedBy>Hp</cp:lastModifiedBy>
  <cp:revision>4</cp:revision>
  <dcterms:created xsi:type="dcterms:W3CDTF">2024-03-06T22:06:16Z</dcterms:created>
  <dcterms:modified xsi:type="dcterms:W3CDTF">2024-04-06T22:40:56Z</dcterms:modified>
</cp:coreProperties>
</file>