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Lst>
  <p:sldIdLst>
    <p:sldId id="256" r:id="rId2"/>
    <p:sldId id="257" r:id="rId3"/>
    <p:sldId id="375" r:id="rId4"/>
    <p:sldId id="259" r:id="rId5"/>
    <p:sldId id="354" r:id="rId6"/>
    <p:sldId id="357" r:id="rId7"/>
    <p:sldId id="372" r:id="rId8"/>
    <p:sldId id="376" r:id="rId9"/>
    <p:sldId id="373" r:id="rId10"/>
    <p:sldId id="258" r:id="rId11"/>
    <p:sldId id="261" r:id="rId12"/>
    <p:sldId id="262" r:id="rId13"/>
    <p:sldId id="263" r:id="rId14"/>
    <p:sldId id="265" r:id="rId15"/>
    <p:sldId id="266" r:id="rId16"/>
    <p:sldId id="377" r:id="rId17"/>
    <p:sldId id="267" r:id="rId18"/>
    <p:sldId id="268" r:id="rId19"/>
    <p:sldId id="378" r:id="rId20"/>
    <p:sldId id="414" r:id="rId21"/>
    <p:sldId id="415" r:id="rId22"/>
    <p:sldId id="269" r:id="rId23"/>
    <p:sldId id="270" r:id="rId24"/>
    <p:sldId id="272" r:id="rId25"/>
    <p:sldId id="273" r:id="rId26"/>
    <p:sldId id="307" r:id="rId27"/>
    <p:sldId id="271" r:id="rId28"/>
    <p:sldId id="287" r:id="rId29"/>
    <p:sldId id="308" r:id="rId30"/>
    <p:sldId id="288" r:id="rId31"/>
    <p:sldId id="289" r:id="rId32"/>
    <p:sldId id="290" r:id="rId33"/>
    <p:sldId id="379" r:id="rId34"/>
    <p:sldId id="380" r:id="rId35"/>
    <p:sldId id="413" r:id="rId36"/>
    <p:sldId id="381" r:id="rId37"/>
    <p:sldId id="382" r:id="rId38"/>
    <p:sldId id="383" r:id="rId39"/>
    <p:sldId id="385" r:id="rId40"/>
    <p:sldId id="386" r:id="rId41"/>
    <p:sldId id="387" r:id="rId42"/>
    <p:sldId id="388" r:id="rId43"/>
    <p:sldId id="389" r:id="rId44"/>
    <p:sldId id="390" r:id="rId45"/>
    <p:sldId id="391" r:id="rId46"/>
    <p:sldId id="392" r:id="rId47"/>
    <p:sldId id="393" r:id="rId48"/>
    <p:sldId id="394" r:id="rId49"/>
    <p:sldId id="395" r:id="rId50"/>
    <p:sldId id="396" r:id="rId51"/>
    <p:sldId id="397" r:id="rId52"/>
    <p:sldId id="398" r:id="rId53"/>
    <p:sldId id="399" r:id="rId54"/>
    <p:sldId id="400" r:id="rId55"/>
    <p:sldId id="401" r:id="rId56"/>
    <p:sldId id="402" r:id="rId57"/>
    <p:sldId id="403" r:id="rId58"/>
    <p:sldId id="404" r:id="rId59"/>
    <p:sldId id="405" r:id="rId60"/>
    <p:sldId id="406" r:id="rId61"/>
    <p:sldId id="291" r:id="rId62"/>
    <p:sldId id="297" r:id="rId63"/>
    <p:sldId id="298" r:id="rId64"/>
    <p:sldId id="299" r:id="rId65"/>
    <p:sldId id="300" r:id="rId66"/>
    <p:sldId id="416" r:id="rId67"/>
    <p:sldId id="417" r:id="rId68"/>
    <p:sldId id="418" r:id="rId69"/>
    <p:sldId id="419" r:id="rId70"/>
    <p:sldId id="420" r:id="rId71"/>
    <p:sldId id="421" r:id="rId72"/>
    <p:sldId id="422" r:id="rId73"/>
    <p:sldId id="425" r:id="rId74"/>
    <p:sldId id="426" r:id="rId75"/>
    <p:sldId id="427" r:id="rId76"/>
    <p:sldId id="428" r:id="rId77"/>
    <p:sldId id="429" r:id="rId78"/>
    <p:sldId id="430" r:id="rId79"/>
    <p:sldId id="431" r:id="rId80"/>
    <p:sldId id="453" r:id="rId81"/>
    <p:sldId id="454" r:id="rId82"/>
    <p:sldId id="455" r:id="rId83"/>
    <p:sldId id="432" r:id="rId84"/>
    <p:sldId id="433" r:id="rId85"/>
    <p:sldId id="434" r:id="rId86"/>
    <p:sldId id="452" r:id="rId87"/>
    <p:sldId id="435" r:id="rId88"/>
    <p:sldId id="436" r:id="rId89"/>
    <p:sldId id="437" r:id="rId90"/>
    <p:sldId id="438" r:id="rId91"/>
    <p:sldId id="439" r:id="rId92"/>
    <p:sldId id="440" r:id="rId9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à coins arrondis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r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fr-FR" smtClean="0"/>
              <a:t>Cliquez pour modifier le style du titre</a:t>
            </a:r>
            <a:endParaRPr kumimoji="0" lang="en-US"/>
          </a:p>
        </p:txBody>
      </p:sp>
      <p:sp>
        <p:nvSpPr>
          <p:cNvPr id="20" name="Sous-titr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19" name="Espace réservé de la date 18"/>
          <p:cNvSpPr>
            <a:spLocks noGrp="1"/>
          </p:cNvSpPr>
          <p:nvPr>
            <p:ph type="dt" sz="half" idx="10"/>
          </p:nvPr>
        </p:nvSpPr>
        <p:spPr/>
        <p:txBody>
          <a:bodyPr/>
          <a:lstStyle>
            <a:extLst/>
          </a:lstStyle>
          <a:p>
            <a:fld id="{85074063-8BE6-4740-91F3-C15B81AD9DBB}" type="datetimeFigureOut">
              <a:rPr lang="fr-FR" smtClean="0"/>
              <a:pPr/>
              <a:t>05/05/2024</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11" name="Espace réservé du numéro de diapositive 10"/>
          <p:cNvSpPr>
            <a:spLocks noGrp="1"/>
          </p:cNvSpPr>
          <p:nvPr>
            <p:ph type="sldNum" sz="quarter" idx="12"/>
          </p:nvPr>
        </p:nvSpPr>
        <p:spPr/>
        <p:txBody>
          <a:bodyPr/>
          <a:lstStyle>
            <a:extLst/>
          </a:lstStyle>
          <a:p>
            <a:fld id="{21E7BEB1-79C0-4508-88EB-BB49420179AB}"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502920" y="530352"/>
            <a:ext cx="8183880" cy="4187952"/>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5074063-8BE6-4740-91F3-C15B81AD9DBB}" type="datetimeFigureOut">
              <a:rPr lang="fr-FR" smtClean="0"/>
              <a:pPr/>
              <a:t>05/05/2024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21E7BEB1-79C0-4508-88EB-BB49420179A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533404"/>
            <a:ext cx="1981200" cy="5257799"/>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533400" y="533402"/>
            <a:ext cx="5943600" cy="5257801"/>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5074063-8BE6-4740-91F3-C15B81AD9DBB}" type="datetimeFigureOut">
              <a:rPr lang="fr-FR" smtClean="0"/>
              <a:pPr/>
              <a:t>05/05/2024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21E7BEB1-79C0-4508-88EB-BB49420179A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a:xfrm>
            <a:off x="502920" y="530352"/>
            <a:ext cx="8183880" cy="4187952"/>
          </a:xfrm>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5074063-8BE6-4740-91F3-C15B81AD9DBB}" type="datetimeFigureOut">
              <a:rPr lang="fr-FR" smtClean="0"/>
              <a:pPr/>
              <a:t>05/05/2024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21E7BEB1-79C0-4508-88EB-BB49420179A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ectangle à coins arrondis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à coins arrondis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85074063-8BE6-4740-91F3-C15B81AD9DBB}" type="datetimeFigureOut">
              <a:rPr lang="fr-FR" smtClean="0"/>
              <a:pPr/>
              <a:t>05/05/2024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21E7BEB1-79C0-4508-88EB-BB49420179AB}"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85074063-8BE6-4740-91F3-C15B81AD9DBB}" type="datetimeFigureOut">
              <a:rPr lang="fr-FR" smtClean="0"/>
              <a:pPr/>
              <a:t>05/05/2024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21E7BEB1-79C0-4508-88EB-BB49420179A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502920" y="4983480"/>
            <a:ext cx="8183880" cy="1051560"/>
          </a:xfrm>
        </p:spPr>
        <p:txBody>
          <a:bodyPr anchor="b"/>
          <a:lstStyle>
            <a:lvl1pPr>
              <a:defRPr b="1"/>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85074063-8BE6-4740-91F3-C15B81AD9DBB}" type="datetimeFigureOut">
              <a:rPr lang="fr-FR" smtClean="0"/>
              <a:pPr/>
              <a:t>05/05/2024</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21E7BEB1-79C0-4508-88EB-BB49420179A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85074063-8BE6-4740-91F3-C15B81AD9DBB}" type="datetimeFigureOut">
              <a:rPr lang="fr-FR" smtClean="0"/>
              <a:pPr/>
              <a:t>05/05/2024</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21E7BEB1-79C0-4508-88EB-BB49420179A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85074063-8BE6-4740-91F3-C15B81AD9DBB}" type="datetimeFigureOut">
              <a:rPr lang="fr-FR" smtClean="0"/>
              <a:pPr/>
              <a:t>05/05/2024</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21E7BEB1-79C0-4508-88EB-BB49420179A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85074063-8BE6-4740-91F3-C15B81AD9DBB}" type="datetimeFigureOut">
              <a:rPr lang="fr-FR" smtClean="0"/>
              <a:pPr/>
              <a:t>05/05/2024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21E7BEB1-79C0-4508-88EB-BB49420179A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ectangle à coins arrond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Arrondir un rectangle à un seul coin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85074063-8BE6-4740-91F3-C15B81AD9DBB}" type="datetimeFigureOut">
              <a:rPr lang="fr-FR" smtClean="0"/>
              <a:pPr/>
              <a:t>05/05/2024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21E7BEB1-79C0-4508-88EB-BB49420179AB}" type="slidenum">
              <a:rPr lang="fr-FR" smtClean="0"/>
              <a:pPr/>
              <a:t>‹N°›</a:t>
            </a:fld>
            <a:endParaRPr lang="fr-FR"/>
          </a:p>
        </p:txBody>
      </p:sp>
      <p:sp>
        <p:nvSpPr>
          <p:cNvPr id="3" name="Espace réservé pour une image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fr-FR" smtClean="0"/>
              <a:t>Cliquez sur l'icône pour ajouter une image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à coins arrond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à coins arrondis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Espace réservé du titre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fr-FR" smtClean="0"/>
              <a:t>Cliquez pour modifier le style du titre</a:t>
            </a:r>
            <a:endParaRPr kumimoji="0" lang="en-US"/>
          </a:p>
        </p:txBody>
      </p:sp>
      <p:sp>
        <p:nvSpPr>
          <p:cNvPr id="4" name="Espace réservé du texte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5" name="Espace réservé de la date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85074063-8BE6-4740-91F3-C15B81AD9DBB}" type="datetimeFigureOut">
              <a:rPr lang="fr-FR" smtClean="0"/>
              <a:pPr/>
              <a:t>05/05/2024</a:t>
            </a:fld>
            <a:endParaRPr lang="fr-FR"/>
          </a:p>
        </p:txBody>
      </p:sp>
      <p:sp>
        <p:nvSpPr>
          <p:cNvPr id="18" name="Espace réservé du pied de page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fr-FR"/>
          </a:p>
        </p:txBody>
      </p:sp>
      <p:sp>
        <p:nvSpPr>
          <p:cNvPr id="5" name="Espace réservé du numéro de diapositive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21E7BEB1-79C0-4508-88EB-BB49420179AB}"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428604"/>
            <a:ext cx="7772400" cy="5715040"/>
          </a:xfrm>
        </p:spPr>
        <p:txBody>
          <a:bodyPr>
            <a:normAutofit fontScale="90000"/>
          </a:bodyPr>
          <a:lstStyle/>
          <a:p>
            <a:pPr rtl="1"/>
            <a:r>
              <a:rPr lang="ar-DZ" sz="3100" b="1" dirty="0" smtClean="0">
                <a:latin typeface="Traditional Arabic" pitchFamily="18" charset="-78"/>
              </a:rPr>
              <a:t>        جامعة </a:t>
            </a:r>
            <a:r>
              <a:rPr lang="ar-SA" sz="3100" b="1" dirty="0" err="1" smtClean="0">
                <a:latin typeface="Traditional Arabic" pitchFamily="18" charset="-78"/>
              </a:rPr>
              <a:t>الجيلالي</a:t>
            </a:r>
            <a:r>
              <a:rPr lang="ar-SA" sz="3100" b="1" dirty="0" smtClean="0">
                <a:latin typeface="Traditional Arabic" pitchFamily="18" charset="-78"/>
              </a:rPr>
              <a:t> </a:t>
            </a:r>
            <a:r>
              <a:rPr lang="ar-SA" sz="3100" b="1" dirty="0" err="1" smtClean="0">
                <a:latin typeface="Traditional Arabic" pitchFamily="18" charset="-78"/>
              </a:rPr>
              <a:t>بونعامة</a:t>
            </a:r>
            <a:r>
              <a:rPr lang="ar-SA" sz="3100" b="1" dirty="0" smtClean="0">
                <a:latin typeface="Traditional Arabic" pitchFamily="18" charset="-78"/>
              </a:rPr>
              <a:t> </a:t>
            </a:r>
            <a:r>
              <a:rPr lang="ar-DZ" sz="3100" b="1" dirty="0" smtClean="0">
                <a:latin typeface="Traditional Arabic" pitchFamily="18" charset="-78"/>
              </a:rPr>
              <a:t>–</a:t>
            </a:r>
            <a:r>
              <a:rPr lang="ar-SA" sz="3100" b="1" dirty="0" smtClean="0">
                <a:latin typeface="Traditional Arabic" pitchFamily="18" charset="-78"/>
              </a:rPr>
              <a:t>خميس </a:t>
            </a:r>
            <a:r>
              <a:rPr lang="ar-SA" sz="3100" b="1" dirty="0" err="1" smtClean="0">
                <a:latin typeface="Traditional Arabic" pitchFamily="18" charset="-78"/>
              </a:rPr>
              <a:t>مليانة</a:t>
            </a:r>
            <a:r>
              <a:rPr lang="ar-DZ" sz="3100" b="1" dirty="0" smtClean="0">
                <a:latin typeface="Traditional Arabic" pitchFamily="18" charset="-78"/>
              </a:rPr>
              <a:t>-</a:t>
            </a:r>
            <a:r>
              <a:rPr lang="ar-DZ" sz="3100" b="1" dirty="0" smtClean="0">
                <a:latin typeface="Traditional Arabic" pitchFamily="18" charset="-78"/>
              </a:rPr>
              <a:t/>
            </a:r>
            <a:br>
              <a:rPr lang="ar-DZ" sz="3100" b="1" dirty="0" smtClean="0">
                <a:latin typeface="Traditional Arabic" pitchFamily="18" charset="-78"/>
              </a:rPr>
            </a:br>
            <a:r>
              <a:rPr lang="ar-DZ" sz="3100" b="1" dirty="0" smtClean="0">
                <a:latin typeface="Traditional Arabic" pitchFamily="18" charset="-78"/>
              </a:rPr>
              <a:t>كلية العلوم الاقتصادية </a:t>
            </a:r>
            <a:r>
              <a:rPr lang="ar-DZ" sz="3100" b="1" dirty="0" err="1" smtClean="0">
                <a:latin typeface="Traditional Arabic" pitchFamily="18" charset="-78"/>
              </a:rPr>
              <a:t>و</a:t>
            </a:r>
            <a:r>
              <a:rPr lang="ar-DZ" sz="3100" b="1" dirty="0" smtClean="0">
                <a:latin typeface="Traditional Arabic" pitchFamily="18" charset="-78"/>
              </a:rPr>
              <a:t> التجارية وعلوم    التسيير</a:t>
            </a:r>
            <a:br>
              <a:rPr lang="ar-DZ" sz="3100" b="1" dirty="0" smtClean="0">
                <a:latin typeface="Traditional Arabic" pitchFamily="18" charset="-78"/>
              </a:rPr>
            </a:br>
            <a:r>
              <a:rPr lang="ar-DZ" sz="2800" b="1" dirty="0" smtClean="0">
                <a:latin typeface="Traditional Arabic" pitchFamily="18" charset="-78"/>
              </a:rPr>
              <a:t> قسم </a:t>
            </a:r>
            <a:r>
              <a:rPr lang="ar-SA" sz="2800" b="1" dirty="0" smtClean="0">
                <a:latin typeface="Traditional Arabic" pitchFamily="18" charset="-78"/>
              </a:rPr>
              <a:t>العلوم التجارية </a:t>
            </a:r>
            <a:br>
              <a:rPr lang="ar-SA" sz="2800" b="1" dirty="0" smtClean="0">
                <a:latin typeface="Traditional Arabic" pitchFamily="18" charset="-78"/>
              </a:rPr>
            </a:br>
            <a:r>
              <a:rPr lang="ar-DZ" sz="2800" b="1" dirty="0" smtClean="0">
                <a:latin typeface="Traditional Arabic" pitchFamily="18" charset="-78"/>
              </a:rPr>
              <a:t>الجذع المشترك</a:t>
            </a:r>
            <a:r>
              <a:rPr lang="ar-SA" sz="2800" b="1" dirty="0" smtClean="0">
                <a:latin typeface="Traditional Arabic" pitchFamily="18" charset="-78"/>
              </a:rPr>
              <a:t> سنة أولى </a:t>
            </a:r>
            <a:r>
              <a:rPr lang="fr-FR" sz="2800" b="1" dirty="0" smtClean="0">
                <a:latin typeface="Traditional Arabic" pitchFamily="18" charset="-78"/>
              </a:rPr>
              <a:t>T2</a:t>
            </a:r>
            <a:r>
              <a:rPr lang="ar-DZ" sz="2800" b="1" dirty="0" smtClean="0">
                <a:latin typeface="Traditional Arabic" pitchFamily="18" charset="-78"/>
              </a:rPr>
              <a:t/>
            </a:r>
            <a:br>
              <a:rPr lang="ar-DZ" sz="2800" b="1" dirty="0" smtClean="0">
                <a:latin typeface="Traditional Arabic" pitchFamily="18" charset="-78"/>
              </a:rPr>
            </a:br>
            <a:r>
              <a:rPr lang="ar-DZ" sz="2800" b="1" dirty="0" smtClean="0">
                <a:latin typeface="Traditional Arabic" pitchFamily="18" charset="-78"/>
              </a:rPr>
              <a:t>                   </a:t>
            </a:r>
            <a:br>
              <a:rPr lang="ar-DZ" sz="2800" b="1" dirty="0" smtClean="0">
                <a:latin typeface="Traditional Arabic" pitchFamily="18" charset="-78"/>
              </a:rPr>
            </a:br>
            <a:r>
              <a:rPr lang="ar-SA" sz="2800" b="1" dirty="0" smtClean="0">
                <a:latin typeface="Traditional Arabic" pitchFamily="18" charset="-78"/>
              </a:rPr>
              <a:t>ملخص </a:t>
            </a:r>
            <a:r>
              <a:rPr lang="ar-DZ" sz="2800" b="1" dirty="0" smtClean="0">
                <a:latin typeface="Traditional Arabic" pitchFamily="18" charset="-78"/>
              </a:rPr>
              <a:t>محاضرات  </a:t>
            </a:r>
            <a:r>
              <a:rPr lang="ar-DZ" sz="2800" b="1" dirty="0" smtClean="0">
                <a:latin typeface="Traditional Arabic" pitchFamily="18" charset="-78"/>
              </a:rPr>
              <a:t>في مقياس</a:t>
            </a:r>
            <a:br>
              <a:rPr lang="ar-DZ" sz="2800" b="1" dirty="0" smtClean="0">
                <a:latin typeface="Traditional Arabic" pitchFamily="18" charset="-78"/>
              </a:rPr>
            </a:br>
            <a:r>
              <a:rPr lang="ar-DZ" sz="2800" b="1" dirty="0" smtClean="0">
                <a:latin typeface="Traditional Arabic" pitchFamily="18" charset="-78"/>
              </a:rPr>
              <a:t> تاريخ الفكر الاقتصادي</a:t>
            </a:r>
            <a:br>
              <a:rPr lang="ar-DZ" sz="2800" b="1" dirty="0" smtClean="0">
                <a:latin typeface="Traditional Arabic" pitchFamily="18" charset="-78"/>
              </a:rPr>
            </a:br>
            <a:r>
              <a:rPr lang="fr-FR" sz="3200" dirty="0" smtClean="0"/>
              <a:t/>
            </a:r>
            <a:br>
              <a:rPr lang="fr-FR" sz="3200" dirty="0" smtClean="0"/>
            </a:br>
            <a:r>
              <a:rPr lang="ar-DZ" sz="2800" b="1" dirty="0" smtClean="0">
                <a:latin typeface="Traditional Arabic" pitchFamily="18" charset="-78"/>
              </a:rPr>
              <a:t>إعداد : </a:t>
            </a:r>
            <a:r>
              <a:rPr lang="ar-DZ" sz="2800" b="1" dirty="0" err="1" smtClean="0">
                <a:latin typeface="Traditional Arabic" pitchFamily="18" charset="-78"/>
              </a:rPr>
              <a:t>د</a:t>
            </a:r>
            <a:r>
              <a:rPr lang="ar-SA" sz="2800" b="1" dirty="0" smtClean="0">
                <a:latin typeface="Traditional Arabic" pitchFamily="18" charset="-78"/>
              </a:rPr>
              <a:t>. </a:t>
            </a:r>
            <a:r>
              <a:rPr lang="ar-SA" sz="2800" b="1" dirty="0" err="1" smtClean="0">
                <a:latin typeface="Traditional Arabic" pitchFamily="18" charset="-78"/>
              </a:rPr>
              <a:t>غداوية</a:t>
            </a:r>
            <a:r>
              <a:rPr lang="ar-SA" sz="2800" b="1" dirty="0" smtClean="0">
                <a:latin typeface="Traditional Arabic" pitchFamily="18" charset="-78"/>
              </a:rPr>
              <a:t> معمر</a:t>
            </a:r>
            <a:r>
              <a:rPr lang="ar-DZ" sz="2800" b="1" dirty="0" smtClean="0">
                <a:effectLst/>
                <a:latin typeface="Traditional Arabic" pitchFamily="18" charset="-78"/>
              </a:rPr>
              <a:t/>
            </a:r>
            <a:br>
              <a:rPr lang="ar-DZ" sz="2800" b="1" dirty="0" smtClean="0">
                <a:effectLst/>
                <a:latin typeface="Traditional Arabic" pitchFamily="18" charset="-78"/>
              </a:rPr>
            </a:br>
            <a:r>
              <a:rPr lang="ar-DZ" sz="2800" b="1" dirty="0" smtClean="0">
                <a:effectLst/>
                <a:latin typeface="Traditional Arabic" pitchFamily="18" charset="-78"/>
              </a:rPr>
              <a:t>           </a:t>
            </a:r>
            <a:r>
              <a:rPr lang="ar-DZ" sz="2800" b="1" dirty="0" smtClean="0">
                <a:latin typeface="Traditional Arabic" pitchFamily="18" charset="-78"/>
              </a:rPr>
              <a:t/>
            </a:r>
            <a:br>
              <a:rPr lang="ar-DZ" sz="2800" b="1" dirty="0" smtClean="0">
                <a:latin typeface="Traditional Arabic" pitchFamily="18" charset="-78"/>
              </a:rPr>
            </a:br>
            <a:r>
              <a:rPr lang="ar-DZ" sz="2800" b="1" dirty="0" smtClean="0">
                <a:latin typeface="Traditional Arabic" pitchFamily="18" charset="-78"/>
              </a:rPr>
              <a:t/>
            </a:r>
            <a:br>
              <a:rPr lang="ar-DZ" sz="2800" b="1" dirty="0" smtClean="0">
                <a:latin typeface="Traditional Arabic" pitchFamily="18" charset="-78"/>
              </a:rPr>
            </a:br>
            <a:r>
              <a:rPr lang="ar-DZ" sz="2800" b="1" dirty="0" smtClean="0">
                <a:latin typeface="Traditional Arabic" pitchFamily="18" charset="-78"/>
              </a:rPr>
              <a:t>                 السنة الجامعية : </a:t>
            </a:r>
            <a:r>
              <a:rPr lang="ar-DZ" sz="2400" b="1" dirty="0" smtClean="0">
                <a:latin typeface="Traditional Arabic" pitchFamily="18" charset="-78"/>
              </a:rPr>
              <a:t>202</a:t>
            </a:r>
            <a:r>
              <a:rPr lang="ar-SA" sz="2400" b="1" dirty="0" smtClean="0">
                <a:latin typeface="Traditional Arabic" pitchFamily="18" charset="-78"/>
              </a:rPr>
              <a:t>4</a:t>
            </a:r>
            <a:r>
              <a:rPr lang="ar-DZ" sz="2400" b="1" dirty="0" smtClean="0">
                <a:latin typeface="Traditional Arabic" pitchFamily="18" charset="-78"/>
              </a:rPr>
              <a:t>/202</a:t>
            </a:r>
            <a:r>
              <a:rPr lang="ar-SA" sz="2400" b="1" dirty="0" smtClean="0">
                <a:latin typeface="Traditional Arabic" pitchFamily="18" charset="-78"/>
              </a:rPr>
              <a:t>3</a:t>
            </a:r>
            <a:r>
              <a:rPr lang="ar-DZ" sz="2800" b="1" dirty="0" smtClean="0">
                <a:latin typeface="Traditional Arabic" pitchFamily="18" charset="-78"/>
              </a:rPr>
              <a:t/>
            </a:r>
            <a:br>
              <a:rPr lang="ar-DZ" sz="2800" b="1" dirty="0" smtClean="0">
                <a:latin typeface="Traditional Arabic" pitchFamily="18" charset="-78"/>
              </a:rPr>
            </a:br>
            <a:endParaRPr lang="fr-FR" sz="2800" b="1" dirty="0">
              <a:latin typeface="Traditional Arabic" pitchFamily="18" charset="-7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256102"/>
          </a:xfrm>
        </p:spPr>
        <p:txBody>
          <a:bodyPr>
            <a:normAutofit fontScale="92500" lnSpcReduction="20000"/>
          </a:bodyPr>
          <a:lstStyle/>
          <a:p>
            <a:pPr algn="ctr" rtl="1">
              <a:lnSpc>
                <a:spcPct val="150000"/>
              </a:lnSpc>
              <a:buNone/>
            </a:pPr>
            <a:r>
              <a:rPr lang="ar-DZ" sz="3600" b="1" dirty="0" smtClean="0">
                <a:solidFill>
                  <a:schemeClr val="accent6">
                    <a:lumMod val="50000"/>
                  </a:schemeClr>
                </a:solidFill>
                <a:latin typeface="Traditional Arabic" pitchFamily="18" charset="-78"/>
              </a:rPr>
              <a:t>أولا : الفكر الاقتصادي في المجتمعات الغربية القديمة</a:t>
            </a:r>
          </a:p>
          <a:p>
            <a:pPr algn="just" rtl="1">
              <a:lnSpc>
                <a:spcPct val="150000"/>
              </a:lnSpc>
              <a:buNone/>
            </a:pPr>
            <a:r>
              <a:rPr lang="ar-DZ" dirty="0" smtClean="0">
                <a:latin typeface="Traditional Arabic" pitchFamily="18" charset="-78"/>
              </a:rPr>
              <a:t> </a:t>
            </a:r>
            <a:r>
              <a:rPr lang="ar-DZ" b="1" dirty="0" smtClean="0">
                <a:solidFill>
                  <a:schemeClr val="accent1">
                    <a:lumMod val="75000"/>
                  </a:schemeClr>
                </a:solidFill>
                <a:latin typeface="Traditional Arabic" pitchFamily="18" charset="-78"/>
              </a:rPr>
              <a:t>1-</a:t>
            </a:r>
            <a:r>
              <a:rPr lang="ar-DZ" dirty="0" smtClean="0">
                <a:solidFill>
                  <a:schemeClr val="accent1">
                    <a:lumMod val="75000"/>
                  </a:schemeClr>
                </a:solidFill>
                <a:latin typeface="Traditional Arabic" pitchFamily="18" charset="-78"/>
              </a:rPr>
              <a:t> </a:t>
            </a:r>
            <a:r>
              <a:rPr lang="ar-DZ" b="1" dirty="0" smtClean="0">
                <a:solidFill>
                  <a:schemeClr val="accent1">
                    <a:lumMod val="75000"/>
                  </a:schemeClr>
                </a:solidFill>
              </a:rPr>
              <a:t>الأفكار الاقتصادية  عند اليونان</a:t>
            </a:r>
            <a:endParaRPr lang="ar-DZ" dirty="0" smtClean="0">
              <a:solidFill>
                <a:schemeClr val="accent1">
                  <a:lumMod val="75000"/>
                </a:schemeClr>
              </a:solidFill>
            </a:endParaRPr>
          </a:p>
          <a:p>
            <a:pPr marL="0" lvl="0" indent="0" algn="justLow" rtl="1" fontAlgn="base">
              <a:lnSpc>
                <a:spcPct val="150000"/>
              </a:lnSpc>
              <a:spcBef>
                <a:spcPct val="0"/>
              </a:spcBef>
              <a:spcAft>
                <a:spcPct val="0"/>
              </a:spcAft>
              <a:buClrTx/>
              <a:buSzTx/>
              <a:buNone/>
            </a:pPr>
            <a:r>
              <a:rPr lang="ar-DZ" dirty="0" smtClean="0">
                <a:latin typeface="Calibri" pitchFamily="34" charset="0"/>
                <a:ea typeface="Calibri" pitchFamily="34" charset="0"/>
              </a:rPr>
              <a:t>    </a:t>
            </a:r>
            <a:r>
              <a:rPr lang="ar-IQ" dirty="0" smtClean="0">
                <a:latin typeface="Calibri" pitchFamily="34" charset="0"/>
                <a:ea typeface="Calibri" pitchFamily="34" charset="0"/>
              </a:rPr>
              <a:t>تستنبط أفكارهم من تلك التي جاءت </a:t>
            </a:r>
            <a:r>
              <a:rPr lang="ar-IQ" dirty="0" err="1" smtClean="0">
                <a:latin typeface="Calibri" pitchFamily="34" charset="0"/>
                <a:ea typeface="Calibri" pitchFamily="34" charset="0"/>
              </a:rPr>
              <a:t>بها</a:t>
            </a:r>
            <a:r>
              <a:rPr lang="ar-IQ" dirty="0" smtClean="0">
                <a:latin typeface="Calibri" pitchFamily="34" charset="0"/>
                <a:ea typeface="Calibri" pitchFamily="34" charset="0"/>
              </a:rPr>
              <a:t> دراسات الفلاسفة اليونانيين مثل </a:t>
            </a:r>
            <a:r>
              <a:rPr lang="ar-IQ" dirty="0" err="1" smtClean="0">
                <a:latin typeface="Calibri" pitchFamily="34" charset="0"/>
                <a:ea typeface="Calibri" pitchFamily="34" charset="0"/>
              </a:rPr>
              <a:t>افلاطون</a:t>
            </a:r>
            <a:r>
              <a:rPr lang="ar-IQ" dirty="0" smtClean="0">
                <a:latin typeface="Calibri" pitchFamily="34" charset="0"/>
                <a:ea typeface="Calibri" pitchFamily="34" charset="0"/>
              </a:rPr>
              <a:t> و</a:t>
            </a:r>
            <a:r>
              <a:rPr lang="ar-DZ" dirty="0" smtClean="0">
                <a:latin typeface="Calibri" pitchFamily="34" charset="0"/>
                <a:ea typeface="Calibri" pitchFamily="34" charset="0"/>
              </a:rPr>
              <a:t> </a:t>
            </a:r>
            <a:r>
              <a:rPr lang="ar-IQ" dirty="0" err="1" smtClean="0">
                <a:latin typeface="Calibri" pitchFamily="34" charset="0"/>
                <a:ea typeface="Calibri" pitchFamily="34" charset="0"/>
              </a:rPr>
              <a:t>ارسطو</a:t>
            </a:r>
            <a:r>
              <a:rPr lang="ar-IQ" dirty="0" smtClean="0">
                <a:latin typeface="Calibri" pitchFamily="34" charset="0"/>
                <a:ea typeface="Calibri" pitchFamily="34" charset="0"/>
              </a:rPr>
              <a:t> .</a:t>
            </a:r>
            <a:endParaRPr lang="en-US" dirty="0" smtClean="0">
              <a:latin typeface="Arial" pitchFamily="34" charset="0"/>
            </a:endParaRPr>
          </a:p>
          <a:p>
            <a:pPr marL="0" lvl="0" indent="0" algn="justLow" rtl="1" eaLnBrk="0" fontAlgn="base" hangingPunct="0">
              <a:lnSpc>
                <a:spcPct val="150000"/>
              </a:lnSpc>
              <a:spcBef>
                <a:spcPct val="0"/>
              </a:spcBef>
              <a:spcAft>
                <a:spcPct val="0"/>
              </a:spcAft>
              <a:buClrTx/>
              <a:buSzTx/>
              <a:buFontTx/>
              <a:buChar char="•"/>
            </a:pPr>
            <a:r>
              <a:rPr lang="ar-IQ" dirty="0" smtClean="0">
                <a:latin typeface="Calibri" pitchFamily="34" charset="0"/>
                <a:ea typeface="Calibri" pitchFamily="34" charset="0"/>
              </a:rPr>
              <a:t>استخدم</a:t>
            </a:r>
            <a:r>
              <a:rPr lang="ar-DZ" dirty="0" smtClean="0">
                <a:latin typeface="Calibri" pitchFamily="34" charset="0"/>
                <a:ea typeface="Calibri" pitchFamily="34" charset="0"/>
              </a:rPr>
              <a:t>  </a:t>
            </a:r>
            <a:r>
              <a:rPr lang="ar-IQ" dirty="0" smtClean="0">
                <a:latin typeface="Calibri" pitchFamily="34" charset="0"/>
                <a:ea typeface="Calibri" pitchFamily="34" charset="0"/>
              </a:rPr>
              <a:t> اليونانيون </a:t>
            </a:r>
            <a:r>
              <a:rPr lang="ar-IQ" dirty="0" err="1" smtClean="0">
                <a:latin typeface="Calibri" pitchFamily="34" charset="0"/>
                <a:ea typeface="Calibri" pitchFamily="34" charset="0"/>
              </a:rPr>
              <a:t>لاول</a:t>
            </a:r>
            <a:r>
              <a:rPr lang="ar-IQ" dirty="0" smtClean="0">
                <a:latin typeface="Calibri" pitchFamily="34" charset="0"/>
                <a:ea typeface="Calibri" pitchFamily="34" charset="0"/>
              </a:rPr>
              <a:t> مرة مصطلح اقتصاد </a:t>
            </a:r>
            <a:r>
              <a:rPr lang="en-US" dirty="0" smtClean="0">
                <a:latin typeface="Calibri" pitchFamily="34" charset="0"/>
                <a:ea typeface="Calibri" pitchFamily="34" charset="0"/>
              </a:rPr>
              <a:t>Economics  </a:t>
            </a:r>
            <a:r>
              <a:rPr lang="ar-IQ" dirty="0" smtClean="0">
                <a:latin typeface="Calibri" pitchFamily="34" charset="0"/>
                <a:ea typeface="Calibri" pitchFamily="34" charset="0"/>
              </a:rPr>
              <a:t>والذي كان يعني فن إدارة شؤون المنزل .</a:t>
            </a:r>
            <a:endParaRPr lang="ar-IQ" dirty="0" smtClean="0">
              <a:latin typeface="Arial" pitchFamily="34" charset="0"/>
            </a:endParaRPr>
          </a:p>
          <a:p>
            <a:pPr algn="just" rtl="1">
              <a:lnSpc>
                <a:spcPct val="150000"/>
              </a:lnSpc>
              <a:buNone/>
            </a:pPr>
            <a:endParaRPr lang="ar-DZ" b="1" dirty="0" smtClean="0">
              <a:latin typeface="Traditional Arabic" pitchFamily="18" charset="-78"/>
            </a:endParaRPr>
          </a:p>
          <a:p>
            <a:pPr algn="just" rtl="1">
              <a:lnSpc>
                <a:spcPct val="150000"/>
              </a:lnSpc>
              <a:buNone/>
            </a:pPr>
            <a:r>
              <a:rPr lang="ar-DZ" b="1" dirty="0" smtClean="0">
                <a:solidFill>
                  <a:schemeClr val="accent1">
                    <a:lumMod val="75000"/>
                  </a:schemeClr>
                </a:solidFill>
                <a:latin typeface="Traditional Arabic" pitchFamily="18" charset="-78"/>
              </a:rPr>
              <a:t> </a:t>
            </a:r>
            <a:endParaRPr lang="ar-DZ" dirty="0" smtClean="0">
              <a:solidFill>
                <a:schemeClr val="accent1">
                  <a:lumMod val="75000"/>
                </a:schemeClr>
              </a:solidFill>
              <a:latin typeface="Traditional Arabic" pitchFamily="18" charset="-78"/>
            </a:endParaRPr>
          </a:p>
          <a:p>
            <a:pPr algn="just" rtl="1">
              <a:lnSpc>
                <a:spcPct val="150000"/>
              </a:lnSpc>
              <a:buFont typeface="Wingdings" pitchFamily="2" charset="2"/>
              <a:buChar char="Ø"/>
            </a:pPr>
            <a:endParaRPr lang="ar-DZ" b="1" dirty="0" smtClean="0">
              <a:latin typeface="Traditional Arabic" pitchFamily="18" charset="-78"/>
              <a:cs typeface="Traditional Arabic" pitchFamily="18" charset="-78"/>
            </a:endParaRPr>
          </a:p>
          <a:p>
            <a:pPr algn="just" rtl="1">
              <a:buFont typeface="Wingdings" pitchFamily="2" charset="2"/>
              <a:buChar char="Ø"/>
            </a:pPr>
            <a:endParaRPr lang="ar-DZ" b="1" dirty="0" smtClean="0">
              <a:latin typeface="Traditional Arabic" pitchFamily="18" charset="-78"/>
              <a:cs typeface="Traditional Arabic" pitchFamily="18" charset="-78"/>
            </a:endParaRPr>
          </a:p>
          <a:p>
            <a:pPr algn="ctr"/>
            <a:endParaRPr lang="fr-FR" dirty="0">
              <a:latin typeface="Traditional Arabic" pitchFamily="18" charset="-78"/>
              <a:cs typeface="Traditional Arabic" pitchFamily="18" charset="-7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184664"/>
          </a:xfrm>
        </p:spPr>
        <p:txBody>
          <a:bodyPr>
            <a:normAutofit fontScale="25000" lnSpcReduction="20000"/>
          </a:bodyPr>
          <a:lstStyle/>
          <a:p>
            <a:pPr algn="r" rtl="1">
              <a:buNone/>
            </a:pPr>
            <a:endParaRPr lang="fr-FR" dirty="0" smtClean="0">
              <a:latin typeface="Traditional Arabic" pitchFamily="18" charset="-78"/>
              <a:cs typeface="Traditional Arabic" pitchFamily="18" charset="-78"/>
            </a:endParaRPr>
          </a:p>
          <a:p>
            <a:pPr algn="r" rtl="1">
              <a:lnSpc>
                <a:spcPct val="170000"/>
              </a:lnSpc>
              <a:buFont typeface="Wingdings" pitchFamily="2" charset="2"/>
              <a:buChar char="Ø"/>
            </a:pPr>
            <a:r>
              <a:rPr lang="ar-DZ" sz="5100" b="1" dirty="0" smtClean="0"/>
              <a:t> </a:t>
            </a:r>
            <a:r>
              <a:rPr lang="ar-DZ" sz="7400" b="1" dirty="0" smtClean="0"/>
              <a:t>الأفكار الاقتصادية لأفلاطون(427-347 )ق.م</a:t>
            </a:r>
            <a:endParaRPr lang="ar-DZ" sz="7400" dirty="0" smtClean="0"/>
          </a:p>
          <a:p>
            <a:pPr algn="just" rtl="1">
              <a:lnSpc>
                <a:spcPct val="170000"/>
              </a:lnSpc>
              <a:buNone/>
            </a:pPr>
            <a:r>
              <a:rPr lang="ar-DZ" sz="7400" dirty="0" smtClean="0"/>
              <a:t>  </a:t>
            </a:r>
            <a:r>
              <a:rPr lang="ar-DZ" sz="7400" dirty="0" smtClean="0">
                <a:latin typeface="Tahoma" pitchFamily="34" charset="0"/>
                <a:ea typeface="Tahoma" pitchFamily="34" charset="0"/>
              </a:rPr>
              <a:t>يعرض أفلاطون أفكاره الاقتصادية في كتابه الشهير ( جمهورية</a:t>
            </a:r>
            <a:r>
              <a:rPr lang="ar-IQ" sz="7400" dirty="0" smtClean="0">
                <a:latin typeface="Tahoma" pitchFamily="34" charset="0"/>
                <a:ea typeface="Tahoma" pitchFamily="34" charset="0"/>
              </a:rPr>
              <a:t> </a:t>
            </a:r>
            <a:r>
              <a:rPr lang="ar-IQ" sz="7400" dirty="0" err="1" smtClean="0">
                <a:latin typeface="Tahoma" pitchFamily="34" charset="0"/>
                <a:ea typeface="Tahoma" pitchFamily="34" charset="0"/>
              </a:rPr>
              <a:t>افلاطون</a:t>
            </a:r>
            <a:r>
              <a:rPr lang="ar-IQ" sz="7400" dirty="0" smtClean="0">
                <a:latin typeface="Tahoma" pitchFamily="34" charset="0"/>
                <a:ea typeface="Tahoma" pitchFamily="34" charset="0"/>
              </a:rPr>
              <a:t>)</a:t>
            </a:r>
            <a:r>
              <a:rPr lang="ar-DZ" sz="7400" dirty="0" smtClean="0">
                <a:latin typeface="Tahoma" pitchFamily="34" charset="0"/>
                <a:ea typeface="Tahoma" pitchFamily="34" charset="0"/>
              </a:rPr>
              <a:t> </a:t>
            </a:r>
            <a:r>
              <a:rPr lang="ar-IQ" sz="7400" dirty="0" smtClean="0">
                <a:latin typeface="Tahoma" pitchFamily="34" charset="0"/>
                <a:ea typeface="Tahoma" pitchFamily="34" charset="0"/>
              </a:rPr>
              <a:t>أو ما يعرف بالمدينة الفاضلة </a:t>
            </a:r>
            <a:r>
              <a:rPr lang="ar-DZ" sz="7400" dirty="0" smtClean="0">
                <a:latin typeface="Tahoma" pitchFamily="34" charset="0"/>
                <a:ea typeface="Tahoma" pitchFamily="34" charset="0"/>
              </a:rPr>
              <a:t> لتنظيم الدولة  كما يلي:</a:t>
            </a:r>
          </a:p>
          <a:p>
            <a:pPr lvl="0" algn="just" rtl="1">
              <a:lnSpc>
                <a:spcPct val="170000"/>
              </a:lnSpc>
              <a:buNone/>
            </a:pPr>
            <a:r>
              <a:rPr lang="ar-DZ" sz="7400" dirty="0" smtClean="0">
                <a:latin typeface="Tahoma" pitchFamily="34" charset="0"/>
                <a:ea typeface="Tahoma" pitchFamily="34" charset="0"/>
              </a:rPr>
              <a:t> </a:t>
            </a:r>
            <a:r>
              <a:rPr lang="ar-IQ" sz="7400" dirty="0" smtClean="0">
                <a:latin typeface="Tahoma" pitchFamily="34" charset="0"/>
                <a:ea typeface="Tahoma" pitchFamily="34" charset="0"/>
              </a:rPr>
              <a:t>-أكد </a:t>
            </a:r>
            <a:r>
              <a:rPr lang="ar-DZ" sz="7400" dirty="0" smtClean="0">
                <a:latin typeface="Tahoma" pitchFamily="34" charset="0"/>
                <a:ea typeface="Tahoma" pitchFamily="34" charset="0"/>
              </a:rPr>
              <a:t> </a:t>
            </a:r>
            <a:r>
              <a:rPr lang="ar-DZ" sz="7400" dirty="0" err="1" smtClean="0">
                <a:latin typeface="Tahoma" pitchFamily="34" charset="0"/>
                <a:ea typeface="Tahoma" pitchFamily="34" charset="0"/>
              </a:rPr>
              <a:t>افلاطون</a:t>
            </a:r>
            <a:r>
              <a:rPr lang="ar-DZ" sz="7400" dirty="0" smtClean="0">
                <a:latin typeface="Tahoma" pitchFamily="34" charset="0"/>
                <a:ea typeface="Tahoma" pitchFamily="34" charset="0"/>
              </a:rPr>
              <a:t> </a:t>
            </a:r>
            <a:r>
              <a:rPr lang="ar-IQ" sz="7400" dirty="0" smtClean="0">
                <a:latin typeface="Tahoma" pitchFamily="34" charset="0"/>
                <a:ea typeface="Tahoma" pitchFamily="34" charset="0"/>
              </a:rPr>
              <a:t>على تقسيم العمل والتخصص في العمل ،فكل فرد له مواهبه وكفائتة الخاصة </a:t>
            </a:r>
            <a:r>
              <a:rPr lang="ar-IQ" sz="7400" dirty="0" err="1" smtClean="0">
                <a:latin typeface="Tahoma" pitchFamily="34" charset="0"/>
                <a:ea typeface="Tahoma" pitchFamily="34" charset="0"/>
              </a:rPr>
              <a:t>به</a:t>
            </a:r>
            <a:r>
              <a:rPr lang="ar-DZ" sz="7400" dirty="0" smtClean="0">
                <a:latin typeface="Tahoma" pitchFamily="34" charset="0"/>
                <a:ea typeface="Tahoma" pitchFamily="34" charset="0"/>
              </a:rPr>
              <a:t>،</a:t>
            </a:r>
            <a:r>
              <a:rPr lang="ar-IQ" sz="7400" dirty="0" smtClean="0">
                <a:latin typeface="Tahoma" pitchFamily="34" charset="0"/>
                <a:ea typeface="Tahoma" pitchFamily="34" charset="0"/>
              </a:rPr>
              <a:t> وان تخصص كل شخص في مهنه معينة يؤدي إلى زيادة الإنتاج كما ونوعا ويزيد من الإنتاجية</a:t>
            </a:r>
            <a:r>
              <a:rPr lang="ar-DZ" sz="7400" dirty="0" smtClean="0">
                <a:latin typeface="Tahoma" pitchFamily="34" charset="0"/>
                <a:ea typeface="Tahoma" pitchFamily="34" charset="0"/>
              </a:rPr>
              <a:t>.</a:t>
            </a:r>
          </a:p>
          <a:p>
            <a:pPr marL="0" lvl="0" indent="0" algn="just" rtl="1" fontAlgn="base">
              <a:lnSpc>
                <a:spcPct val="170000"/>
              </a:lnSpc>
              <a:spcBef>
                <a:spcPct val="0"/>
              </a:spcBef>
              <a:spcAft>
                <a:spcPct val="0"/>
              </a:spcAft>
              <a:buClrTx/>
              <a:buSzTx/>
              <a:buFontTx/>
              <a:buChar char="•"/>
            </a:pPr>
            <a:r>
              <a:rPr lang="ar-DZ" sz="7400" dirty="0" smtClean="0">
                <a:latin typeface="Tahoma" pitchFamily="34" charset="0"/>
                <a:ea typeface="Tahoma" pitchFamily="34" charset="0"/>
              </a:rPr>
              <a:t>-</a:t>
            </a:r>
            <a:r>
              <a:rPr lang="ar-IQ" sz="7400" dirty="0" smtClean="0">
                <a:latin typeface="Tahoma" pitchFamily="34" charset="0"/>
                <a:ea typeface="Tahoma" pitchFamily="34" charset="0"/>
              </a:rPr>
              <a:t>يقسم </a:t>
            </a:r>
            <a:r>
              <a:rPr lang="ar-IQ" sz="7400" dirty="0" err="1" smtClean="0">
                <a:latin typeface="Tahoma" pitchFamily="34" charset="0"/>
                <a:ea typeface="Tahoma" pitchFamily="34" charset="0"/>
              </a:rPr>
              <a:t>افلاطون</a:t>
            </a:r>
            <a:r>
              <a:rPr lang="ar-IQ" sz="7400" dirty="0" smtClean="0">
                <a:latin typeface="Tahoma" pitchFamily="34" charset="0"/>
                <a:ea typeface="Tahoma" pitchFamily="34" charset="0"/>
              </a:rPr>
              <a:t> المجتمع إلى ثلاث طبقات:</a:t>
            </a:r>
            <a:endParaRPr lang="en-US" sz="7400" dirty="0" smtClean="0">
              <a:latin typeface="Tahoma" pitchFamily="34" charset="0"/>
              <a:ea typeface="Tahoma" pitchFamily="34" charset="0"/>
            </a:endParaRPr>
          </a:p>
          <a:p>
            <a:pPr marL="0" lvl="0" indent="0" algn="just" rtl="1" eaLnBrk="0" fontAlgn="base" hangingPunct="0">
              <a:lnSpc>
                <a:spcPct val="170000"/>
              </a:lnSpc>
              <a:spcBef>
                <a:spcPct val="0"/>
              </a:spcBef>
              <a:spcAft>
                <a:spcPct val="0"/>
              </a:spcAft>
              <a:buClrTx/>
              <a:buSzTx/>
              <a:buNone/>
            </a:pPr>
            <a:r>
              <a:rPr lang="ar-DZ" sz="7400" dirty="0" smtClean="0">
                <a:latin typeface="Tahoma" pitchFamily="34" charset="0"/>
                <a:ea typeface="Tahoma" pitchFamily="34" charset="0"/>
              </a:rPr>
              <a:t> -</a:t>
            </a:r>
            <a:r>
              <a:rPr lang="ar-IQ" sz="7400" dirty="0" smtClean="0">
                <a:latin typeface="Tahoma" pitchFamily="34" charset="0"/>
                <a:ea typeface="Tahoma" pitchFamily="34" charset="0"/>
              </a:rPr>
              <a:t>طبقة الحكام ومهمتهم الحكم</a:t>
            </a:r>
            <a:endParaRPr lang="en-US" sz="7400" dirty="0" smtClean="0">
              <a:latin typeface="Tahoma" pitchFamily="34" charset="0"/>
              <a:ea typeface="Tahoma" pitchFamily="34" charset="0"/>
            </a:endParaRPr>
          </a:p>
          <a:p>
            <a:pPr marL="0" lvl="0" indent="0" algn="just" rtl="1" eaLnBrk="0" fontAlgn="base" hangingPunct="0">
              <a:lnSpc>
                <a:spcPct val="170000"/>
              </a:lnSpc>
              <a:spcBef>
                <a:spcPct val="0"/>
              </a:spcBef>
              <a:spcAft>
                <a:spcPct val="0"/>
              </a:spcAft>
              <a:buClrTx/>
              <a:buSzTx/>
              <a:buNone/>
            </a:pPr>
            <a:r>
              <a:rPr lang="ar-DZ" sz="7400" dirty="0" smtClean="0">
                <a:latin typeface="Tahoma" pitchFamily="34" charset="0"/>
                <a:ea typeface="Tahoma" pitchFamily="34" charset="0"/>
              </a:rPr>
              <a:t>-</a:t>
            </a:r>
            <a:r>
              <a:rPr lang="ar-IQ" sz="7400" dirty="0" smtClean="0">
                <a:latin typeface="Tahoma" pitchFamily="34" charset="0"/>
                <a:ea typeface="Tahoma" pitchFamily="34" charset="0"/>
              </a:rPr>
              <a:t>طبقة الجنود ومهمتهم الدفاع عن المدينة </a:t>
            </a:r>
            <a:endParaRPr lang="en-US" sz="7400" dirty="0" smtClean="0">
              <a:latin typeface="Tahoma" pitchFamily="34" charset="0"/>
              <a:ea typeface="Tahoma" pitchFamily="34" charset="0"/>
            </a:endParaRPr>
          </a:p>
          <a:p>
            <a:pPr marL="0" lvl="0" indent="0" algn="just" rtl="1" eaLnBrk="0" fontAlgn="base" hangingPunct="0">
              <a:lnSpc>
                <a:spcPct val="170000"/>
              </a:lnSpc>
              <a:spcBef>
                <a:spcPct val="0"/>
              </a:spcBef>
              <a:spcAft>
                <a:spcPct val="0"/>
              </a:spcAft>
              <a:buClrTx/>
              <a:buSzTx/>
              <a:buNone/>
            </a:pPr>
            <a:r>
              <a:rPr lang="ar-DZ" sz="7400" dirty="0" smtClean="0">
                <a:latin typeface="Tahoma" pitchFamily="34" charset="0"/>
                <a:ea typeface="Tahoma" pitchFamily="34" charset="0"/>
              </a:rPr>
              <a:t>-</a:t>
            </a:r>
            <a:r>
              <a:rPr lang="ar-IQ" sz="7400" dirty="0" smtClean="0">
                <a:latin typeface="Tahoma" pitchFamily="34" charset="0"/>
                <a:ea typeface="Tahoma" pitchFamily="34" charset="0"/>
              </a:rPr>
              <a:t>طبقة العمال والصناع</a:t>
            </a:r>
            <a:r>
              <a:rPr lang="en-US" sz="7400" dirty="0" smtClean="0">
                <a:latin typeface="Tahoma" pitchFamily="34" charset="0"/>
                <a:ea typeface="Tahoma" pitchFamily="34" charset="0"/>
              </a:rPr>
              <a:t>  </a:t>
            </a:r>
            <a:r>
              <a:rPr lang="ar-IQ" sz="7400" dirty="0" smtClean="0">
                <a:latin typeface="Tahoma" pitchFamily="34" charset="0"/>
                <a:ea typeface="Tahoma" pitchFamily="34" charset="0"/>
              </a:rPr>
              <a:t>الذين يعملون في النشاط الاقتصاد</a:t>
            </a:r>
            <a:r>
              <a:rPr lang="ar-IQ" sz="7400" dirty="0" smtClean="0">
                <a:latin typeface="Traditional Arabic" pitchFamily="18" charset="-78"/>
                <a:ea typeface="Calibri" pitchFamily="34" charset="0"/>
              </a:rPr>
              <a:t>ي</a:t>
            </a:r>
            <a:r>
              <a:rPr lang="ar-DZ" sz="7400" dirty="0" smtClean="0">
                <a:latin typeface="Traditional Arabic" pitchFamily="18" charset="-78"/>
                <a:ea typeface="Calibri" pitchFamily="34" charset="0"/>
              </a:rPr>
              <a:t>.</a:t>
            </a:r>
            <a:r>
              <a:rPr lang="en-US" sz="7400" dirty="0" smtClean="0">
                <a:latin typeface="Traditional Arabic" pitchFamily="18" charset="-78"/>
                <a:ea typeface="Calibri" pitchFamily="34" charset="0"/>
              </a:rPr>
              <a:t> </a:t>
            </a:r>
            <a:endParaRPr lang="en-US" sz="7400" dirty="0" smtClean="0">
              <a:latin typeface="Traditional Arabic" pitchFamily="18" charset="-78"/>
            </a:endParaRPr>
          </a:p>
          <a:p>
            <a:pPr lvl="0" algn="just" rtl="1">
              <a:lnSpc>
                <a:spcPct val="170000"/>
              </a:lnSpc>
              <a:buNone/>
            </a:pPr>
            <a:r>
              <a:rPr lang="en-US" sz="7400" dirty="0" smtClean="0">
                <a:latin typeface="Traditional Arabic" pitchFamily="18" charset="-78"/>
                <a:ea typeface="Calibri" pitchFamily="34" charset="0"/>
              </a:rPr>
              <a:t> </a:t>
            </a:r>
            <a:r>
              <a:rPr lang="en-US" sz="7400" dirty="0" smtClean="0">
                <a:latin typeface="Traditional Arabic" pitchFamily="18" charset="-78"/>
              </a:rPr>
              <a:t> </a:t>
            </a:r>
          </a:p>
          <a:p>
            <a:pPr algn="r" rtl="1">
              <a:lnSpc>
                <a:spcPct val="170000"/>
              </a:lnSpc>
              <a:buNone/>
            </a:pPr>
            <a:endParaRPr lang="ar-SA" sz="7400" dirty="0" smtClean="0">
              <a:latin typeface="Traditional Arabic" pitchFamily="18" charset="-78"/>
              <a:cs typeface="Traditional Arabic" pitchFamily="18"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a:bodyPr>
          <a:lstStyle/>
          <a:p>
            <a:pPr marL="0" lvl="0" indent="0" algn="just" rtl="1" fontAlgn="base">
              <a:lnSpc>
                <a:spcPct val="150000"/>
              </a:lnSpc>
              <a:spcBef>
                <a:spcPct val="0"/>
              </a:spcBef>
              <a:spcAft>
                <a:spcPct val="0"/>
              </a:spcAft>
              <a:buClrTx/>
              <a:buSzTx/>
              <a:buFontTx/>
              <a:buChar char="•"/>
            </a:pPr>
            <a:r>
              <a:rPr lang="ar-IQ" sz="2400" dirty="0" smtClean="0">
                <a:latin typeface="Tahoma" pitchFamily="34" charset="0"/>
                <a:ea typeface="Tahoma" pitchFamily="34" charset="0"/>
              </a:rPr>
              <a:t>النقود عند </a:t>
            </a:r>
            <a:r>
              <a:rPr lang="ar-IQ" sz="2400" dirty="0" err="1" smtClean="0">
                <a:latin typeface="Tahoma" pitchFamily="34" charset="0"/>
                <a:ea typeface="Tahoma" pitchFamily="34" charset="0"/>
              </a:rPr>
              <a:t>افلاطون</a:t>
            </a:r>
            <a:r>
              <a:rPr lang="ar-IQ" sz="2400" dirty="0" smtClean="0">
                <a:latin typeface="Tahoma" pitchFamily="34" charset="0"/>
                <a:ea typeface="Tahoma" pitchFamily="34" charset="0"/>
              </a:rPr>
              <a:t> وسيلة للتبادل </a:t>
            </a:r>
            <a:r>
              <a:rPr lang="ar-DZ" sz="2400" dirty="0" smtClean="0">
                <a:latin typeface="Tahoma" pitchFamily="34" charset="0"/>
                <a:ea typeface="Tahoma" pitchFamily="34" charset="0"/>
              </a:rPr>
              <a:t> </a:t>
            </a:r>
            <a:r>
              <a:rPr lang="ar-IQ" sz="2400" dirty="0" smtClean="0">
                <a:latin typeface="Tahoma" pitchFamily="34" charset="0"/>
                <a:ea typeface="Tahoma" pitchFamily="34" charset="0"/>
              </a:rPr>
              <a:t>،لذلك اقترح استخدام نوع من النقود له قيمة صورية وليس ذاتية </a:t>
            </a:r>
            <a:r>
              <a:rPr lang="ar-DZ" sz="2400" dirty="0" smtClean="0">
                <a:latin typeface="Tahoma" pitchFamily="34" charset="0"/>
                <a:ea typeface="Tahoma" pitchFamily="34" charset="0"/>
              </a:rPr>
              <a:t>.</a:t>
            </a:r>
            <a:endParaRPr lang="en-US" sz="2400" dirty="0" smtClean="0">
              <a:latin typeface="Tahoma" pitchFamily="34" charset="0"/>
              <a:ea typeface="Tahoma" pitchFamily="34" charset="0"/>
            </a:endParaRPr>
          </a:p>
          <a:p>
            <a:pPr marL="0" lvl="0" indent="0" algn="just" rtl="1" eaLnBrk="0" fontAlgn="base" hangingPunct="0">
              <a:lnSpc>
                <a:spcPct val="150000"/>
              </a:lnSpc>
              <a:spcBef>
                <a:spcPct val="0"/>
              </a:spcBef>
              <a:spcAft>
                <a:spcPct val="0"/>
              </a:spcAft>
              <a:buClrTx/>
              <a:buSzTx/>
              <a:buFontTx/>
              <a:buChar char="•"/>
            </a:pPr>
            <a:r>
              <a:rPr lang="ar-IQ" sz="2400" dirty="0" smtClean="0">
                <a:latin typeface="Tahoma" pitchFamily="34" charset="0"/>
                <a:ea typeface="Tahoma" pitchFamily="34" charset="0"/>
              </a:rPr>
              <a:t>وقف </a:t>
            </a:r>
            <a:r>
              <a:rPr lang="ar-IQ" sz="2400" dirty="0" err="1" smtClean="0">
                <a:latin typeface="Tahoma" pitchFamily="34" charset="0"/>
                <a:ea typeface="Tahoma" pitchFamily="34" charset="0"/>
              </a:rPr>
              <a:t>افلاطون</a:t>
            </a:r>
            <a:r>
              <a:rPr lang="ar-IQ" sz="2400" dirty="0" smtClean="0">
                <a:latin typeface="Tahoma" pitchFamily="34" charset="0"/>
                <a:ea typeface="Tahoma" pitchFamily="34" charset="0"/>
              </a:rPr>
              <a:t> ضد الربا والفائدة </a:t>
            </a:r>
            <a:r>
              <a:rPr lang="ar-DZ" sz="2400" dirty="0" smtClean="0">
                <a:latin typeface="Tahoma" pitchFamily="34" charset="0"/>
                <a:ea typeface="Tahoma" pitchFamily="34" charset="0"/>
              </a:rPr>
              <a:t> .</a:t>
            </a:r>
          </a:p>
          <a:p>
            <a:pPr marL="0" indent="0" algn="just" rtl="1" eaLnBrk="0" fontAlgn="base" hangingPunct="0">
              <a:lnSpc>
                <a:spcPct val="150000"/>
              </a:lnSpc>
              <a:spcBef>
                <a:spcPct val="0"/>
              </a:spcBef>
              <a:spcAft>
                <a:spcPct val="0"/>
              </a:spcAft>
              <a:buClrTx/>
              <a:buSzTx/>
              <a:buFontTx/>
              <a:buChar char="•"/>
            </a:pPr>
            <a:r>
              <a:rPr lang="ar-DZ" sz="2400" dirty="0" smtClean="0">
                <a:latin typeface="Tahoma" pitchFamily="34" charset="0"/>
                <a:ea typeface="Tahoma" pitchFamily="34" charset="0"/>
              </a:rPr>
              <a:t>يدعو </a:t>
            </a:r>
            <a:r>
              <a:rPr lang="ar-DZ" sz="2400" dirty="0" err="1" smtClean="0">
                <a:latin typeface="Tahoma" pitchFamily="34" charset="0"/>
                <a:ea typeface="Tahoma" pitchFamily="34" charset="0"/>
              </a:rPr>
              <a:t>افلاطون</a:t>
            </a:r>
            <a:r>
              <a:rPr lang="ar-DZ" sz="2400" dirty="0" smtClean="0">
                <a:latin typeface="Tahoma" pitchFamily="34" charset="0"/>
                <a:ea typeface="Tahoma" pitchFamily="34" charset="0"/>
              </a:rPr>
              <a:t> إلى إلغاء الملكية الخاصة </a:t>
            </a:r>
            <a:r>
              <a:rPr lang="ar-DZ" sz="2400" dirty="0" err="1" smtClean="0">
                <a:latin typeface="Tahoma" pitchFamily="34" charset="0"/>
                <a:ea typeface="Tahoma" pitchFamily="34" charset="0"/>
              </a:rPr>
              <a:t>و</a:t>
            </a:r>
            <a:r>
              <a:rPr lang="ar-DZ" sz="2400" dirty="0" smtClean="0">
                <a:latin typeface="Tahoma" pitchFamily="34" charset="0"/>
                <a:ea typeface="Tahoma" pitchFamily="34" charset="0"/>
              </a:rPr>
              <a:t> الميراث </a:t>
            </a:r>
            <a:r>
              <a:rPr lang="ar-DZ" sz="2400" dirty="0" err="1" smtClean="0">
                <a:latin typeface="Tahoma" pitchFamily="34" charset="0"/>
                <a:ea typeface="Tahoma" pitchFamily="34" charset="0"/>
              </a:rPr>
              <a:t>و</a:t>
            </a:r>
            <a:r>
              <a:rPr lang="ar-DZ" sz="2400" dirty="0" smtClean="0">
                <a:latin typeface="Tahoma" pitchFamily="34" charset="0"/>
                <a:ea typeface="Tahoma" pitchFamily="34" charset="0"/>
              </a:rPr>
              <a:t> الأسرة بالنسبة للطبقة الحاكمة حتى تتوافر لديهم الرغبة في الاستمرار في أداء الخدمة العامة ، لان من أسباب الانحراف حب الملكية الفردية </a:t>
            </a:r>
            <a:r>
              <a:rPr lang="ar-DZ" sz="2400" dirty="0" err="1" smtClean="0">
                <a:latin typeface="Tahoma" pitchFamily="34" charset="0"/>
                <a:ea typeface="Tahoma" pitchFamily="34" charset="0"/>
              </a:rPr>
              <a:t>و</a:t>
            </a:r>
            <a:r>
              <a:rPr lang="ar-DZ" sz="2400" dirty="0" smtClean="0">
                <a:latin typeface="Tahoma" pitchFamily="34" charset="0"/>
                <a:ea typeface="Tahoma" pitchFamily="34" charset="0"/>
              </a:rPr>
              <a:t> توريث الأولاد .ولكنه يرى العكس بالنسبة للمزارعين      </a:t>
            </a:r>
            <a:r>
              <a:rPr lang="ar-DZ" sz="2400" dirty="0" err="1" smtClean="0">
                <a:latin typeface="Tahoma" pitchFamily="34" charset="0"/>
                <a:ea typeface="Tahoma" pitchFamily="34" charset="0"/>
              </a:rPr>
              <a:t>و</a:t>
            </a:r>
            <a:r>
              <a:rPr lang="ar-DZ" sz="2400" dirty="0" smtClean="0">
                <a:latin typeface="Tahoma" pitchFamily="34" charset="0"/>
                <a:ea typeface="Tahoma" pitchFamily="34" charset="0"/>
              </a:rPr>
              <a:t> الحرفيين فا لملكية الفردية مهمة   لهم،  لأنهم يهدفون في نشاطهم إلى تحقيق الأرباح  ومصالحهم الخاصة . </a:t>
            </a:r>
            <a:endParaRPr lang="fr-FR" sz="2400" dirty="0" smtClean="0">
              <a:latin typeface="Tahoma" pitchFamily="34" charset="0"/>
              <a:ea typeface="Tahoma" pitchFamily="34" charset="0"/>
            </a:endParaRPr>
          </a:p>
          <a:p>
            <a:pPr marL="0" lvl="0" indent="0" algn="r" rtl="1" eaLnBrk="0" fontAlgn="base" hangingPunct="0">
              <a:lnSpc>
                <a:spcPct val="150000"/>
              </a:lnSpc>
              <a:spcBef>
                <a:spcPct val="0"/>
              </a:spcBef>
              <a:spcAft>
                <a:spcPct val="0"/>
              </a:spcAft>
              <a:buClrTx/>
              <a:buSzTx/>
              <a:buFontTx/>
              <a:buChar char="•"/>
            </a:pPr>
            <a:endParaRPr lang="ar-DZ" sz="2400" dirty="0" smtClean="0">
              <a:latin typeface="Tahoma" pitchFamily="34" charset="0"/>
              <a:ea typeface="Tahoma" pitchFamily="34" charset="0"/>
            </a:endParaRPr>
          </a:p>
          <a:p>
            <a:pPr marL="0" lvl="0" indent="0" algn="r" rtl="1" eaLnBrk="0" fontAlgn="base" hangingPunct="0">
              <a:spcBef>
                <a:spcPct val="0"/>
              </a:spcBef>
              <a:spcAft>
                <a:spcPct val="0"/>
              </a:spcAft>
              <a:buClrTx/>
              <a:buSzTx/>
              <a:buFontTx/>
              <a:buChar char="•"/>
            </a:pPr>
            <a:endParaRPr lang="en-US" sz="1100" dirty="0" smtClean="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98978"/>
          </a:xfrm>
        </p:spPr>
        <p:txBody>
          <a:bodyPr>
            <a:normAutofit fontScale="92500" lnSpcReduction="20000"/>
          </a:bodyPr>
          <a:lstStyle/>
          <a:p>
            <a:pPr marL="0" lvl="0" indent="0" algn="just" rtl="1" fontAlgn="base">
              <a:lnSpc>
                <a:spcPct val="120000"/>
              </a:lnSpc>
              <a:spcBef>
                <a:spcPct val="0"/>
              </a:spcBef>
              <a:spcAft>
                <a:spcPct val="0"/>
              </a:spcAft>
              <a:buClrTx/>
              <a:buSzTx/>
              <a:buFont typeface="Wingdings" pitchFamily="2" charset="2"/>
              <a:buChar char="Ø"/>
            </a:pPr>
            <a:r>
              <a:rPr lang="ar-IQ" sz="2400" b="1" dirty="0" smtClean="0">
                <a:latin typeface="Calibri" pitchFamily="34" charset="0"/>
                <a:ea typeface="Calibri" pitchFamily="34" charset="0"/>
                <a:cs typeface="+mj-cs"/>
              </a:rPr>
              <a:t>الأفكار الاقتصادية </a:t>
            </a:r>
            <a:r>
              <a:rPr lang="ar-IQ" sz="2400" b="1" dirty="0" err="1" smtClean="0">
                <a:latin typeface="Calibri" pitchFamily="34" charset="0"/>
                <a:ea typeface="Calibri" pitchFamily="34" charset="0"/>
                <a:cs typeface="+mj-cs"/>
              </a:rPr>
              <a:t>لارسطو</a:t>
            </a:r>
            <a:r>
              <a:rPr lang="ar-IQ" sz="2400" dirty="0" smtClean="0">
                <a:latin typeface="Calibri" pitchFamily="34" charset="0"/>
                <a:ea typeface="Calibri" pitchFamily="34" charset="0"/>
                <a:cs typeface="+mj-cs"/>
              </a:rPr>
              <a:t> </a:t>
            </a:r>
            <a:r>
              <a:rPr lang="ar-IQ" dirty="0" smtClean="0">
                <a:latin typeface="Calibri" pitchFamily="34" charset="0"/>
                <a:ea typeface="Calibri" pitchFamily="34" charset="0"/>
                <a:cs typeface="+mj-cs"/>
              </a:rPr>
              <a:t>322 – 384 </a:t>
            </a:r>
            <a:r>
              <a:rPr lang="ar-IQ" dirty="0" err="1" smtClean="0">
                <a:latin typeface="Calibri" pitchFamily="34" charset="0"/>
                <a:ea typeface="Calibri" pitchFamily="34" charset="0"/>
                <a:cs typeface="+mj-cs"/>
              </a:rPr>
              <a:t>ق</a:t>
            </a:r>
            <a:r>
              <a:rPr lang="ar-IQ" dirty="0" smtClean="0">
                <a:latin typeface="Calibri" pitchFamily="34" charset="0"/>
                <a:ea typeface="Calibri" pitchFamily="34" charset="0"/>
                <a:cs typeface="+mj-cs"/>
              </a:rPr>
              <a:t>.م</a:t>
            </a:r>
            <a:endParaRPr lang="ar-DZ" dirty="0" smtClean="0">
              <a:latin typeface="Calibri" pitchFamily="34" charset="0"/>
              <a:ea typeface="Calibri" pitchFamily="34" charset="0"/>
              <a:cs typeface="+mj-cs"/>
            </a:endParaRPr>
          </a:p>
          <a:p>
            <a:pPr marL="0" lvl="0" indent="0" algn="just" rtl="1" fontAlgn="base">
              <a:lnSpc>
                <a:spcPct val="120000"/>
              </a:lnSpc>
              <a:spcBef>
                <a:spcPct val="0"/>
              </a:spcBef>
              <a:spcAft>
                <a:spcPct val="0"/>
              </a:spcAft>
              <a:buClrTx/>
              <a:buSzTx/>
              <a:buFont typeface="Wingdings" pitchFamily="2" charset="2"/>
              <a:buChar char="Ø"/>
            </a:pPr>
            <a:endParaRPr lang="en-US" dirty="0" smtClean="0">
              <a:latin typeface="Arial" pitchFamily="34" charset="0"/>
              <a:cs typeface="+mj-cs"/>
            </a:endParaRPr>
          </a:p>
          <a:p>
            <a:pPr marL="0" lvl="0" indent="0" algn="just" rtl="1" fontAlgn="base">
              <a:lnSpc>
                <a:spcPct val="120000"/>
              </a:lnSpc>
              <a:spcBef>
                <a:spcPct val="0"/>
              </a:spcBef>
              <a:spcAft>
                <a:spcPct val="0"/>
              </a:spcAft>
              <a:buClrTx/>
              <a:buSzTx/>
              <a:buFont typeface="Wingdings" pitchFamily="2" charset="2"/>
              <a:buChar char="ü"/>
            </a:pPr>
            <a:r>
              <a:rPr lang="ar-IQ" sz="2400" b="1" dirty="0" smtClean="0">
                <a:latin typeface="Calibri" pitchFamily="34" charset="0"/>
                <a:ea typeface="Calibri" pitchFamily="34" charset="0"/>
              </a:rPr>
              <a:t>احترام الملكية الفردية </a:t>
            </a:r>
            <a:r>
              <a:rPr lang="ar-IQ" sz="2400" dirty="0" smtClean="0">
                <a:latin typeface="Calibri" pitchFamily="34" charset="0"/>
                <a:ea typeface="Calibri" pitchFamily="34" charset="0"/>
              </a:rPr>
              <a:t>(الخاصة) </a:t>
            </a:r>
            <a:r>
              <a:rPr lang="ar-DZ" sz="2400" dirty="0" smtClean="0">
                <a:latin typeface="Calibri" pitchFamily="34" charset="0"/>
                <a:ea typeface="Calibri" pitchFamily="34" charset="0"/>
              </a:rPr>
              <a:t>. </a:t>
            </a:r>
            <a:endParaRPr lang="en-US" sz="2400" dirty="0" smtClean="0">
              <a:latin typeface="Arial" pitchFamily="34" charset="0"/>
            </a:endParaRPr>
          </a:p>
          <a:p>
            <a:pPr marL="0" lvl="0" indent="0" algn="just" rtl="1" eaLnBrk="0" fontAlgn="base" hangingPunct="0">
              <a:lnSpc>
                <a:spcPct val="120000"/>
              </a:lnSpc>
              <a:spcBef>
                <a:spcPct val="0"/>
              </a:spcBef>
              <a:spcAft>
                <a:spcPct val="0"/>
              </a:spcAft>
              <a:buClrTx/>
              <a:buSzTx/>
              <a:buFont typeface="Wingdings" pitchFamily="2" charset="2"/>
              <a:buChar char="ü"/>
            </a:pPr>
            <a:r>
              <a:rPr lang="ar-IQ" sz="2400" b="1" dirty="0" smtClean="0">
                <a:latin typeface="Calibri" pitchFamily="34" charset="0"/>
                <a:ea typeface="Calibri" pitchFamily="34" charset="0"/>
              </a:rPr>
              <a:t>الدفاع عن نظام الرق </a:t>
            </a:r>
            <a:r>
              <a:rPr lang="ar-IQ" sz="2400" dirty="0" smtClean="0">
                <a:latin typeface="Calibri" pitchFamily="34" charset="0"/>
                <a:ea typeface="Calibri" pitchFamily="34" charset="0"/>
              </a:rPr>
              <a:t>:</a:t>
            </a:r>
            <a:r>
              <a:rPr lang="ar-DZ" sz="2400" dirty="0" smtClean="0">
                <a:latin typeface="Calibri" pitchFamily="34" charset="0"/>
                <a:ea typeface="Calibri" pitchFamily="34" charset="0"/>
              </a:rPr>
              <a:t> </a:t>
            </a:r>
            <a:r>
              <a:rPr lang="ar-IQ" sz="2400" dirty="0" smtClean="0">
                <a:latin typeface="Calibri" pitchFamily="34" charset="0"/>
                <a:ea typeface="Calibri" pitchFamily="34" charset="0"/>
              </a:rPr>
              <a:t>يميز بين نوعين من الرق </a:t>
            </a:r>
            <a:endParaRPr lang="en-US" sz="2400" dirty="0" smtClean="0">
              <a:latin typeface="Arial" pitchFamily="34" charset="0"/>
            </a:endParaRPr>
          </a:p>
          <a:p>
            <a:pPr marL="0" indent="0" algn="just" rtl="1" eaLnBrk="0" fontAlgn="base" hangingPunct="0">
              <a:lnSpc>
                <a:spcPct val="120000"/>
              </a:lnSpc>
              <a:spcBef>
                <a:spcPct val="0"/>
              </a:spcBef>
              <a:spcAft>
                <a:spcPct val="0"/>
              </a:spcAft>
              <a:buClrTx/>
              <a:buSzTx/>
              <a:buNone/>
            </a:pPr>
            <a:r>
              <a:rPr lang="ar-DZ" sz="2400" dirty="0" smtClean="0">
                <a:latin typeface="Calibri" pitchFamily="34" charset="0"/>
                <a:ea typeface="Calibri" pitchFamily="34" charset="0"/>
              </a:rPr>
              <a:t> </a:t>
            </a:r>
            <a:r>
              <a:rPr lang="ar-IQ" sz="2400" dirty="0" smtClean="0">
                <a:latin typeface="Calibri" pitchFamily="34" charset="0"/>
                <a:ea typeface="Calibri" pitchFamily="34" charset="0"/>
              </a:rPr>
              <a:t>الرق الطبيعي </a:t>
            </a:r>
            <a:r>
              <a:rPr lang="ar-DZ" sz="2400" dirty="0" smtClean="0">
                <a:latin typeface="Calibri" pitchFamily="34" charset="0"/>
                <a:ea typeface="Calibri" pitchFamily="34" charset="0"/>
              </a:rPr>
              <a:t> و</a:t>
            </a:r>
            <a:r>
              <a:rPr lang="ar-IQ" sz="2400" dirty="0" smtClean="0">
                <a:latin typeface="Calibri" pitchFamily="34" charset="0"/>
                <a:ea typeface="Calibri" pitchFamily="34" charset="0"/>
              </a:rPr>
              <a:t>الرق غير الطبيعي</a:t>
            </a:r>
            <a:r>
              <a:rPr lang="ar-DZ" sz="2400" dirty="0" smtClean="0">
                <a:latin typeface="Calibri" pitchFamily="34" charset="0"/>
                <a:ea typeface="Calibri" pitchFamily="34" charset="0"/>
              </a:rPr>
              <a:t> .</a:t>
            </a:r>
            <a:endParaRPr lang="en-US" sz="2400" dirty="0" smtClean="0">
              <a:latin typeface="Arial" pitchFamily="34" charset="0"/>
            </a:endParaRPr>
          </a:p>
          <a:p>
            <a:pPr marL="0" lvl="0" indent="0" algn="just" rtl="1" eaLnBrk="0" fontAlgn="base" hangingPunct="0">
              <a:lnSpc>
                <a:spcPct val="120000"/>
              </a:lnSpc>
              <a:spcBef>
                <a:spcPct val="0"/>
              </a:spcBef>
              <a:spcAft>
                <a:spcPct val="0"/>
              </a:spcAft>
              <a:buClrTx/>
              <a:buSzTx/>
              <a:buFont typeface="Arial" pitchFamily="34" charset="0"/>
              <a:buChar char="•"/>
            </a:pPr>
            <a:r>
              <a:rPr lang="ar-IQ" sz="2400" b="1" dirty="0" smtClean="0">
                <a:latin typeface="Calibri" pitchFamily="34" charset="0"/>
                <a:ea typeface="Calibri" pitchFamily="34" charset="0"/>
              </a:rPr>
              <a:t>نظرية القيمة </a:t>
            </a:r>
            <a:r>
              <a:rPr lang="ar-DZ" sz="2400" dirty="0" smtClean="0">
                <a:latin typeface="Calibri" pitchFamily="34" charset="0"/>
                <a:ea typeface="Calibri" pitchFamily="34" charset="0"/>
              </a:rPr>
              <a:t>: </a:t>
            </a:r>
            <a:r>
              <a:rPr lang="ar-IQ" sz="2400" dirty="0" smtClean="0">
                <a:latin typeface="Calibri" pitchFamily="34" charset="0"/>
                <a:ea typeface="Calibri" pitchFamily="34" charset="0"/>
              </a:rPr>
              <a:t>يميز بين نوعين من القيمة </a:t>
            </a:r>
            <a:endParaRPr lang="en-US" sz="2400" dirty="0" smtClean="0">
              <a:latin typeface="Arial" pitchFamily="34" charset="0"/>
            </a:endParaRPr>
          </a:p>
          <a:p>
            <a:pPr marL="0" lvl="0" indent="0" algn="just" rtl="1" eaLnBrk="0" fontAlgn="base" hangingPunct="0">
              <a:lnSpc>
                <a:spcPct val="120000"/>
              </a:lnSpc>
              <a:spcBef>
                <a:spcPct val="0"/>
              </a:spcBef>
              <a:spcAft>
                <a:spcPct val="0"/>
              </a:spcAft>
              <a:buClrTx/>
              <a:buSzTx/>
              <a:buFontTx/>
              <a:buChar char="•"/>
            </a:pPr>
            <a:r>
              <a:rPr lang="ar-IQ" sz="2400" dirty="0" smtClean="0">
                <a:latin typeface="Calibri" pitchFamily="34" charset="0"/>
                <a:ea typeface="Calibri" pitchFamily="34" charset="0"/>
              </a:rPr>
              <a:t>قيمة استعماليه للسلعة </a:t>
            </a:r>
            <a:r>
              <a:rPr lang="ar-DZ" sz="2400" dirty="0" smtClean="0">
                <a:latin typeface="Calibri" pitchFamily="34" charset="0"/>
                <a:ea typeface="Calibri" pitchFamily="34" charset="0"/>
              </a:rPr>
              <a:t> و</a:t>
            </a:r>
            <a:r>
              <a:rPr lang="ar-IQ" sz="2400" dirty="0" smtClean="0">
                <a:latin typeface="Calibri" pitchFamily="34" charset="0"/>
                <a:ea typeface="Calibri" pitchFamily="34" charset="0"/>
              </a:rPr>
              <a:t> </a:t>
            </a:r>
            <a:r>
              <a:rPr lang="ar-DZ" sz="2400" dirty="0" smtClean="0">
                <a:latin typeface="Calibri" pitchFamily="34" charset="0"/>
                <a:ea typeface="Calibri" pitchFamily="34" charset="0"/>
              </a:rPr>
              <a:t> </a:t>
            </a:r>
            <a:r>
              <a:rPr lang="ar-IQ" sz="2400" dirty="0" smtClean="0">
                <a:latin typeface="Calibri" pitchFamily="34" charset="0"/>
                <a:ea typeface="Calibri" pitchFamily="34" charset="0"/>
              </a:rPr>
              <a:t>قيمة استبدالية للسلعة </a:t>
            </a:r>
            <a:endParaRPr lang="en-US" sz="2400" dirty="0" smtClean="0">
              <a:latin typeface="Calibri" pitchFamily="34" charset="0"/>
              <a:ea typeface="Calibri" pitchFamily="34" charset="0"/>
            </a:endParaRPr>
          </a:p>
          <a:p>
            <a:pPr marL="0" lvl="0" indent="0" algn="just" rtl="1" eaLnBrk="0" fontAlgn="base" hangingPunct="0">
              <a:lnSpc>
                <a:spcPct val="120000"/>
              </a:lnSpc>
              <a:spcBef>
                <a:spcPct val="0"/>
              </a:spcBef>
              <a:spcAft>
                <a:spcPct val="0"/>
              </a:spcAft>
              <a:buClrTx/>
              <a:buSzTx/>
              <a:buFont typeface="Arial" pitchFamily="34" charset="0"/>
              <a:buChar char="•"/>
            </a:pPr>
            <a:r>
              <a:rPr lang="ar-DZ" sz="2400" dirty="0" smtClean="0"/>
              <a:t>وأكد على أن هناك علاقة بين الاثنين لكنه لم يحددها.</a:t>
            </a:r>
            <a:endParaRPr lang="ar-IQ" sz="2400" dirty="0" smtClean="0">
              <a:latin typeface="Arial" pitchFamily="34" charset="0"/>
            </a:endParaRPr>
          </a:p>
          <a:p>
            <a:pPr marL="0" indent="0" algn="just" rtl="1" eaLnBrk="0" fontAlgn="base" hangingPunct="0">
              <a:lnSpc>
                <a:spcPct val="120000"/>
              </a:lnSpc>
              <a:spcBef>
                <a:spcPct val="0"/>
              </a:spcBef>
              <a:spcAft>
                <a:spcPct val="0"/>
              </a:spcAft>
              <a:buClrTx/>
              <a:buSzTx/>
              <a:buNone/>
            </a:pPr>
            <a:r>
              <a:rPr lang="ar-IQ" sz="2400" b="1" dirty="0" smtClean="0">
                <a:latin typeface="Calibri" pitchFamily="34" charset="0"/>
                <a:ea typeface="Calibri" pitchFamily="34" charset="0"/>
              </a:rPr>
              <a:t>الاحتكار والأسعار </a:t>
            </a:r>
            <a:r>
              <a:rPr lang="ar-IQ" sz="2400" dirty="0" smtClean="0">
                <a:latin typeface="Calibri" pitchFamily="34" charset="0"/>
                <a:ea typeface="Calibri" pitchFamily="34" charset="0"/>
              </a:rPr>
              <a:t>ا</a:t>
            </a:r>
            <a:r>
              <a:rPr lang="ar-IQ" sz="2400" b="1" dirty="0" smtClean="0">
                <a:latin typeface="Calibri" pitchFamily="34" charset="0"/>
                <a:ea typeface="Calibri" pitchFamily="34" charset="0"/>
              </a:rPr>
              <a:t>لاحتكارية</a:t>
            </a:r>
            <a:r>
              <a:rPr lang="ar-DZ" sz="2400" dirty="0" smtClean="0">
                <a:latin typeface="Calibri" pitchFamily="34" charset="0"/>
                <a:ea typeface="Calibri" pitchFamily="34" charset="0"/>
              </a:rPr>
              <a:t> : </a:t>
            </a:r>
            <a:r>
              <a:rPr lang="ar-IQ" sz="2400" dirty="0" smtClean="0">
                <a:latin typeface="Calibri" pitchFamily="34" charset="0"/>
                <a:ea typeface="Calibri" pitchFamily="34" charset="0"/>
              </a:rPr>
              <a:t>يدين أرسطو </a:t>
            </a:r>
            <a:r>
              <a:rPr lang="ar-DZ" sz="2400" dirty="0" smtClean="0">
                <a:latin typeface="Calibri" pitchFamily="34" charset="0"/>
                <a:ea typeface="Calibri" pitchFamily="34" charset="0"/>
              </a:rPr>
              <a:t>الاحتكار</a:t>
            </a:r>
            <a:r>
              <a:rPr lang="ar-IQ" sz="2400" dirty="0" smtClean="0">
                <a:latin typeface="Calibri" pitchFamily="34" charset="0"/>
                <a:ea typeface="Calibri" pitchFamily="34" charset="0"/>
              </a:rPr>
              <a:t> واهتم بمسألة العدالة في تحديد الأثمان .</a:t>
            </a:r>
            <a:endParaRPr lang="ar-DZ" sz="2400" dirty="0" smtClean="0">
              <a:latin typeface="Calibri" pitchFamily="34" charset="0"/>
              <a:ea typeface="Calibri" pitchFamily="34" charset="0"/>
            </a:endParaRPr>
          </a:p>
          <a:p>
            <a:pPr marL="0" indent="0" algn="just" rtl="1" eaLnBrk="0" fontAlgn="base" hangingPunct="0">
              <a:lnSpc>
                <a:spcPct val="120000"/>
              </a:lnSpc>
              <a:spcBef>
                <a:spcPct val="0"/>
              </a:spcBef>
              <a:spcAft>
                <a:spcPct val="0"/>
              </a:spcAft>
              <a:buClrTx/>
              <a:buSzTx/>
              <a:buFont typeface="Wingdings" pitchFamily="2" charset="2"/>
              <a:buChar char="ü"/>
            </a:pPr>
            <a:r>
              <a:rPr lang="ar-IQ" sz="2400" b="1" dirty="0" smtClean="0"/>
              <a:t>النقود ووظائفها :</a:t>
            </a:r>
            <a:endParaRPr lang="ar-DZ" sz="2400" b="1" dirty="0" smtClean="0"/>
          </a:p>
          <a:p>
            <a:pPr marL="0" indent="0" algn="just" rtl="1" eaLnBrk="0" fontAlgn="base" hangingPunct="0">
              <a:lnSpc>
                <a:spcPct val="120000"/>
              </a:lnSpc>
              <a:spcBef>
                <a:spcPct val="0"/>
              </a:spcBef>
              <a:spcAft>
                <a:spcPct val="0"/>
              </a:spcAft>
              <a:buClrTx/>
              <a:buSzTx/>
              <a:buNone/>
            </a:pPr>
            <a:r>
              <a:rPr lang="ar-IQ" sz="2400" b="1" dirty="0" smtClean="0"/>
              <a:t> </a:t>
            </a:r>
            <a:r>
              <a:rPr lang="ar-IQ" sz="2400" dirty="0" smtClean="0"/>
              <a:t>يختلف عن أفلاطون الذي ذكر بأن النقود يجب أن تكون مستقلة عن قيمتها الذاتية ،فالنقود عند أرسطو تقبل بسبب </a:t>
            </a:r>
            <a:r>
              <a:rPr lang="ar-IQ" sz="2400" dirty="0" err="1" smtClean="0"/>
              <a:t>ا</a:t>
            </a:r>
            <a:r>
              <a:rPr lang="ar-DZ" sz="2400" dirty="0" smtClean="0"/>
              <a:t> </a:t>
            </a:r>
            <a:r>
              <a:rPr lang="ar-IQ" sz="2400" dirty="0" smtClean="0"/>
              <a:t>قيمة </a:t>
            </a:r>
            <a:r>
              <a:rPr lang="ar-DZ" sz="2400" dirty="0" smtClean="0"/>
              <a:t> </a:t>
            </a:r>
            <a:r>
              <a:rPr lang="ar-IQ" sz="2400" dirty="0" smtClean="0"/>
              <a:t>المادة التي تصنع منها لكي تؤدي الوظيفة الأولى كوسيط للتبادل .</a:t>
            </a:r>
            <a:endParaRPr lang="en-US" sz="2400" dirty="0" smtClean="0"/>
          </a:p>
          <a:p>
            <a:pPr marL="0" lvl="0" indent="0" algn="justLow" rtl="1" eaLnBrk="0" fontAlgn="base" hangingPunct="0">
              <a:lnSpc>
                <a:spcPct val="120000"/>
              </a:lnSpc>
              <a:spcBef>
                <a:spcPct val="0"/>
              </a:spcBef>
              <a:spcAft>
                <a:spcPct val="0"/>
              </a:spcAft>
              <a:buClrTx/>
              <a:buSzTx/>
              <a:buNone/>
            </a:pPr>
            <a:endParaRPr lang="ar-IQ" sz="3600" dirty="0" smtClean="0">
              <a:latin typeface="Arial" pitchFamily="34" charset="0"/>
              <a:cs typeface="Arial" pitchFamily="34" charset="0"/>
            </a:endParaRPr>
          </a:p>
          <a:p>
            <a:pPr algn="just" rtl="1">
              <a:buNone/>
            </a:pPr>
            <a:endParaRPr lang="ar-DZ" dirty="0" smtClean="0">
              <a:latin typeface="Traditional Arabic" pitchFamily="18" charset="-78"/>
              <a:cs typeface="Traditional Arabic" pitchFamily="18" charset="-78"/>
            </a:endParaRPr>
          </a:p>
          <a:p>
            <a:pPr algn="r" rtl="1">
              <a:buNone/>
            </a:pPr>
            <a:endParaRPr lang="ar-DZ" dirty="0" smtClean="0">
              <a:latin typeface="Traditional Arabic" pitchFamily="18" charset="-78"/>
              <a:cs typeface="Traditional Arabic" pitchFamily="18" charset="-7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500042"/>
            <a:ext cx="8183880" cy="5756168"/>
          </a:xfrm>
        </p:spPr>
        <p:txBody>
          <a:bodyPr>
            <a:normAutofit/>
          </a:bodyPr>
          <a:lstStyle/>
          <a:p>
            <a:pPr marL="0" indent="0" algn="justLow" rtl="1" eaLnBrk="0" fontAlgn="base" hangingPunct="0">
              <a:lnSpc>
                <a:spcPct val="150000"/>
              </a:lnSpc>
              <a:spcBef>
                <a:spcPct val="0"/>
              </a:spcBef>
              <a:spcAft>
                <a:spcPct val="0"/>
              </a:spcAft>
              <a:buClrTx/>
              <a:buSzTx/>
              <a:buFont typeface="Wingdings" pitchFamily="2" charset="2"/>
              <a:buChar char="ü"/>
            </a:pPr>
            <a:r>
              <a:rPr lang="ar-DZ" sz="2400" dirty="0" smtClean="0">
                <a:latin typeface="Calibri" pitchFamily="34" charset="0"/>
                <a:ea typeface="Calibri" pitchFamily="34" charset="0"/>
              </a:rPr>
              <a:t>أما عن </a:t>
            </a:r>
            <a:r>
              <a:rPr lang="ar-IQ" sz="2400" b="1" dirty="0" smtClean="0">
                <a:latin typeface="Calibri" pitchFamily="34" charset="0"/>
                <a:ea typeface="Calibri" pitchFamily="34" charset="0"/>
              </a:rPr>
              <a:t>وظائف النقود </a:t>
            </a:r>
            <a:r>
              <a:rPr lang="ar-DZ" sz="2400" b="1" dirty="0" smtClean="0">
                <a:latin typeface="Calibri" pitchFamily="34" charset="0"/>
                <a:ea typeface="Calibri" pitchFamily="34" charset="0"/>
              </a:rPr>
              <a:t> </a:t>
            </a:r>
            <a:r>
              <a:rPr lang="ar-DZ" sz="2400" dirty="0" smtClean="0">
                <a:latin typeface="Calibri" pitchFamily="34" charset="0"/>
                <a:ea typeface="Calibri" pitchFamily="34" charset="0"/>
              </a:rPr>
              <a:t>فهي :</a:t>
            </a:r>
            <a:endParaRPr lang="en-US" sz="2400" dirty="0" smtClean="0">
              <a:latin typeface="Arial" pitchFamily="34" charset="0"/>
            </a:endParaRPr>
          </a:p>
          <a:p>
            <a:pPr marL="0" lvl="0" indent="0" algn="r" rtl="1" eaLnBrk="0" fontAlgn="base" hangingPunct="0">
              <a:lnSpc>
                <a:spcPct val="150000"/>
              </a:lnSpc>
              <a:spcBef>
                <a:spcPct val="0"/>
              </a:spcBef>
              <a:spcAft>
                <a:spcPct val="0"/>
              </a:spcAft>
              <a:buClrTx/>
              <a:buSzTx/>
              <a:buFontTx/>
              <a:buChar char="•"/>
            </a:pPr>
            <a:r>
              <a:rPr lang="ar-IQ" sz="2400" dirty="0" smtClean="0">
                <a:latin typeface="Calibri" pitchFamily="34" charset="0"/>
                <a:ea typeface="Calibri" pitchFamily="34" charset="0"/>
              </a:rPr>
              <a:t>وسيط للمبادلة</a:t>
            </a:r>
            <a:endParaRPr lang="en-US" sz="2400" dirty="0" smtClean="0">
              <a:latin typeface="Arial" pitchFamily="34" charset="0"/>
            </a:endParaRPr>
          </a:p>
          <a:p>
            <a:pPr marL="0" lvl="0" indent="0" algn="r" rtl="1" eaLnBrk="0" fontAlgn="base" hangingPunct="0">
              <a:lnSpc>
                <a:spcPct val="150000"/>
              </a:lnSpc>
              <a:spcBef>
                <a:spcPct val="0"/>
              </a:spcBef>
              <a:spcAft>
                <a:spcPct val="0"/>
              </a:spcAft>
              <a:buClrTx/>
              <a:buSzTx/>
              <a:buFontTx/>
              <a:buChar char="•"/>
            </a:pPr>
            <a:r>
              <a:rPr lang="ar-IQ" sz="2400" dirty="0" smtClean="0">
                <a:latin typeface="Calibri" pitchFamily="34" charset="0"/>
                <a:ea typeface="Calibri" pitchFamily="34" charset="0"/>
              </a:rPr>
              <a:t>أداة لقياس القيمة</a:t>
            </a:r>
            <a:endParaRPr lang="en-US" sz="2400" dirty="0" smtClean="0">
              <a:latin typeface="Arial" pitchFamily="34" charset="0"/>
            </a:endParaRPr>
          </a:p>
          <a:p>
            <a:pPr marL="0" lvl="0" indent="0" algn="r" rtl="1" eaLnBrk="0" fontAlgn="base" hangingPunct="0">
              <a:lnSpc>
                <a:spcPct val="150000"/>
              </a:lnSpc>
              <a:spcBef>
                <a:spcPct val="0"/>
              </a:spcBef>
              <a:spcAft>
                <a:spcPct val="0"/>
              </a:spcAft>
              <a:buClrTx/>
              <a:buSzTx/>
              <a:buFontTx/>
              <a:buChar char="•"/>
            </a:pPr>
            <a:r>
              <a:rPr lang="ar-IQ" sz="2400" dirty="0" smtClean="0">
                <a:latin typeface="Calibri" pitchFamily="34" charset="0"/>
                <a:ea typeface="Calibri" pitchFamily="34" charset="0"/>
              </a:rPr>
              <a:t>حفظ الثروة (مخزن للقيمة)</a:t>
            </a:r>
            <a:endParaRPr lang="ar-DZ" sz="2400" dirty="0" smtClean="0">
              <a:latin typeface="Calibri" pitchFamily="34" charset="0"/>
              <a:ea typeface="Calibri" pitchFamily="34" charset="0"/>
            </a:endParaRPr>
          </a:p>
          <a:p>
            <a:pPr marL="0" indent="0" algn="r" rtl="1" eaLnBrk="0" fontAlgn="base" hangingPunct="0">
              <a:lnSpc>
                <a:spcPct val="150000"/>
              </a:lnSpc>
              <a:spcBef>
                <a:spcPct val="0"/>
              </a:spcBef>
              <a:spcAft>
                <a:spcPct val="0"/>
              </a:spcAft>
              <a:buClrTx/>
              <a:buSzTx/>
              <a:buFont typeface="Wingdings" pitchFamily="2" charset="2"/>
              <a:buChar char="ü"/>
            </a:pPr>
            <a:r>
              <a:rPr lang="ar-DZ" sz="2400" b="1" dirty="0" smtClean="0"/>
              <a:t>تحريم الفائدة: </a:t>
            </a:r>
            <a:r>
              <a:rPr lang="ar-DZ" sz="2400" dirty="0" smtClean="0"/>
              <a:t>هاجم  الفائدة باعتبارها ربا، ومن يعتمدون عليها في معاملاتهم. إذ اعتبر أن الربا غير مقبول اجتماعيا. فالنقود في رأيه أنما وجدت لتسهيل عملية المبادلة للسلع، ولكن عندما تستخدم النقود بواسطة صاحبها ليحصل من ورائها على ثروة فإنها تكون قد خرجت عن طبيعتها.</a:t>
            </a:r>
            <a:endParaRPr lang="fr-FR" sz="2400" dirty="0" smtClean="0"/>
          </a:p>
          <a:p>
            <a:pPr marL="0" lvl="0" indent="0" algn="r" rtl="1" eaLnBrk="0" fontAlgn="base" hangingPunct="0">
              <a:spcBef>
                <a:spcPct val="0"/>
              </a:spcBef>
              <a:spcAft>
                <a:spcPct val="0"/>
              </a:spcAft>
              <a:buClrTx/>
              <a:buSzTx/>
              <a:buFontTx/>
              <a:buChar char="•"/>
            </a:pPr>
            <a:endParaRPr lang="ar-IQ" sz="2400" dirty="0" smtClean="0">
              <a:latin typeface="Arial" pitchFamily="34" charset="0"/>
            </a:endParaRPr>
          </a:p>
          <a:p>
            <a:pPr marL="0" lvl="0" indent="0" algn="justLow" rtl="1" eaLnBrk="0" fontAlgn="base" hangingPunct="0">
              <a:spcBef>
                <a:spcPct val="0"/>
              </a:spcBef>
              <a:spcAft>
                <a:spcPct val="0"/>
              </a:spcAft>
              <a:buClrTx/>
              <a:buSzTx/>
              <a:buFont typeface="Wingdings" pitchFamily="2" charset="2"/>
              <a:buChar char="ü"/>
            </a:pPr>
            <a:endParaRPr lang="fr-FR" sz="4000" dirty="0">
              <a:latin typeface="Traditional Arabic" pitchFamily="18" charset="-78"/>
              <a:cs typeface="Traditional Arabic" pitchFamily="18" charset="-7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98978"/>
          </a:xfrm>
        </p:spPr>
        <p:txBody>
          <a:bodyPr>
            <a:normAutofit/>
          </a:bodyPr>
          <a:lstStyle/>
          <a:p>
            <a:pPr algn="just" rtl="1">
              <a:lnSpc>
                <a:spcPct val="150000"/>
              </a:lnSpc>
              <a:buFont typeface="Wingdings" pitchFamily="2" charset="2"/>
              <a:buChar char="ü"/>
            </a:pPr>
            <a:r>
              <a:rPr lang="ar-DZ" b="1" dirty="0" smtClean="0">
                <a:solidFill>
                  <a:schemeClr val="accent6">
                    <a:lumMod val="75000"/>
                  </a:schemeClr>
                </a:solidFill>
              </a:rPr>
              <a:t>الأفكار الاقتصادية   عند الرومان</a:t>
            </a:r>
          </a:p>
          <a:p>
            <a:pPr lvl="0" algn="just" rtl="1">
              <a:buFont typeface="Wingdings" pitchFamily="2" charset="2"/>
              <a:buChar char="Ø"/>
            </a:pPr>
            <a:r>
              <a:rPr lang="ar-DZ" b="1" dirty="0" smtClean="0"/>
              <a:t>فكرة القانون الطبيعي:</a:t>
            </a:r>
            <a:r>
              <a:rPr lang="ar-DZ" dirty="0" smtClean="0"/>
              <a:t> </a:t>
            </a:r>
          </a:p>
          <a:p>
            <a:pPr lvl="0" algn="just" rtl="1">
              <a:buNone/>
            </a:pPr>
            <a:r>
              <a:rPr lang="ar-DZ" dirty="0" smtClean="0"/>
              <a:t>وملخص هذه الفكرة هو الاعتقاد بان هناك قانونا طبيعيا ليس من وضع الإنسان ولكنه من خلق الطبيعة. وان هذا القانون الطبيعي يحكم وينظم الحياة الاقتصادية ، وان له صفتي الدوام والعمومية ،فهو دائم لا يتغير من زمن لآخر .وهو عام حيث ينطبق على كافة البلاد والناس.</a:t>
            </a:r>
          </a:p>
          <a:p>
            <a:pPr lvl="0" algn="just" rtl="1">
              <a:buNone/>
            </a:pPr>
            <a:r>
              <a:rPr lang="ar-DZ" dirty="0" smtClean="0"/>
              <a:t> وقد ساد هذا الاعتقاد على وجه الخصوص لدى مدرستين هما مدرسة الطبيعيين والمدرسة الكلاسيكية.</a:t>
            </a:r>
            <a:endParaRPr lang="fr-FR" dirty="0" smtClean="0"/>
          </a:p>
          <a:p>
            <a:pPr algn="just" rtl="1">
              <a:lnSpc>
                <a:spcPct val="150000"/>
              </a:lnSpc>
              <a:buFont typeface="Wingdings" pitchFamily="2" charset="2"/>
              <a:buChar char="ü"/>
            </a:pPr>
            <a:endParaRPr lang="fr-FR" dirty="0">
              <a:solidFill>
                <a:schemeClr val="accent6">
                  <a:lumMod val="75000"/>
                </a:schemeClr>
              </a:solidFill>
              <a:latin typeface="Traditional Arabic" pitchFamily="18" charset="-78"/>
              <a:cs typeface="Traditional Arabic" pitchFamily="18"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idx="1"/>
          </p:nvPr>
        </p:nvSpPr>
        <p:spPr>
          <a:xfrm>
            <a:off x="642938" y="357188"/>
            <a:ext cx="8183562" cy="5500687"/>
          </a:xfrm>
        </p:spPr>
        <p:txBody>
          <a:bodyPr/>
          <a:lstStyle/>
          <a:p>
            <a:pPr lvl="0" algn="just" rtl="1">
              <a:lnSpc>
                <a:spcPct val="150000"/>
              </a:lnSpc>
              <a:buNone/>
            </a:pPr>
            <a:r>
              <a:rPr lang="fr-FR" dirty="0" smtClean="0"/>
              <a:t> </a:t>
            </a:r>
            <a:r>
              <a:rPr lang="ar-DZ" b="1" dirty="0" smtClean="0"/>
              <a:t>المذهب الفردي </a:t>
            </a:r>
            <a:r>
              <a:rPr lang="ar-DZ" dirty="0" smtClean="0"/>
              <a:t>: </a:t>
            </a:r>
          </a:p>
          <a:p>
            <a:pPr lvl="0" algn="just" rtl="1">
              <a:lnSpc>
                <a:spcPct val="150000"/>
              </a:lnSpc>
              <a:buNone/>
            </a:pPr>
            <a:r>
              <a:rPr lang="ar-DZ" dirty="0" smtClean="0"/>
              <a:t>  من المبادئ القانونية التي قدرها الرومان ، حق كل فرد في أن يفعل ما يشاء بممتلكاته وان يمنع الغير منه كما يشاء .والمذهب الفردي من الناحية الاقتصادية يقرر أن النشاط الاقتصادي يجب أن يترك الأفراد يتعايشون في ظل حرية كاملة لا تتدخل الدولة فيها.  </a:t>
            </a:r>
            <a:endParaRPr lang="fr-FR"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98978"/>
          </a:xfrm>
        </p:spPr>
        <p:txBody>
          <a:bodyPr>
            <a:normAutofit/>
          </a:bodyPr>
          <a:lstStyle/>
          <a:p>
            <a:pPr algn="ctr">
              <a:buNone/>
            </a:pPr>
            <a:r>
              <a:rPr lang="ar-DZ" sz="3600" b="1" dirty="0" smtClean="0">
                <a:solidFill>
                  <a:schemeClr val="accent6">
                    <a:lumMod val="50000"/>
                  </a:schemeClr>
                </a:solidFill>
                <a:latin typeface="Traditional Arabic" pitchFamily="18" charset="-78"/>
                <a:cs typeface="Traditional Arabic" pitchFamily="18" charset="-78"/>
              </a:rPr>
              <a:t>ثانيا: الفكر الاقتصادي في المجتمعات الغربية في العصور الوسطى</a:t>
            </a:r>
          </a:p>
          <a:p>
            <a:pPr algn="just" rtl="1">
              <a:lnSpc>
                <a:spcPct val="150000"/>
              </a:lnSpc>
              <a:buNone/>
            </a:pPr>
            <a:r>
              <a:rPr lang="ar-DZ" sz="3200" dirty="0" smtClean="0">
                <a:latin typeface="Traditional Arabic" pitchFamily="18" charset="-78"/>
                <a:cs typeface="Traditional Arabic" pitchFamily="18" charset="-78"/>
              </a:rPr>
              <a:t>    </a:t>
            </a:r>
            <a:r>
              <a:rPr lang="ar-SA" sz="2400" dirty="0" smtClean="0">
                <a:latin typeface="Tahoma" pitchFamily="34" charset="0"/>
                <a:ea typeface="Tahoma" pitchFamily="34" charset="0"/>
                <a:cs typeface="Tahoma" pitchFamily="34" charset="0"/>
              </a:rPr>
              <a:t>تطلق عبارة العصور الوسطى عادة على الفترة التي بدأت منذ سقوط الإمبراطورية الرومانية في القرن الخامس الميلادي  سنة 476م </a:t>
            </a:r>
            <a:r>
              <a:rPr lang="ar-SA" sz="2400" dirty="0" err="1" smtClean="0">
                <a:latin typeface="Tahoma" pitchFamily="34" charset="0"/>
                <a:ea typeface="Tahoma" pitchFamily="34" charset="0"/>
                <a:cs typeface="Tahoma" pitchFamily="34" charset="0"/>
              </a:rPr>
              <a:t>و</a:t>
            </a:r>
            <a:r>
              <a:rPr lang="ar-SA" sz="2400" dirty="0" smtClean="0">
                <a:latin typeface="Tahoma" pitchFamily="34" charset="0"/>
                <a:ea typeface="Tahoma" pitchFamily="34" charset="0"/>
                <a:cs typeface="Tahoma" pitchFamily="34" charset="0"/>
              </a:rPr>
              <a:t> استمرت حتى سقوط القسطنطينية في يد الأتراك في منتصف القرن الخامس عشر الميلادي سنة 1453</a:t>
            </a:r>
            <a:r>
              <a:rPr lang="ar-DZ" sz="2400" dirty="0" smtClean="0">
                <a:latin typeface="Tahoma" pitchFamily="34" charset="0"/>
                <a:ea typeface="Tahoma" pitchFamily="34" charset="0"/>
                <a:cs typeface="Tahoma" pitchFamily="34" charset="0"/>
              </a:rPr>
              <a:t>على يد السلطان مجمد الفاتح </a:t>
            </a:r>
            <a:r>
              <a:rPr lang="ar-SA" sz="2400" dirty="0" smtClean="0">
                <a:latin typeface="Tahoma" pitchFamily="34" charset="0"/>
                <a:ea typeface="Tahoma" pitchFamily="34" charset="0"/>
                <a:cs typeface="Tahoma" pitchFamily="34" charset="0"/>
              </a:rPr>
              <a:t>. فهي فترة تقع مابين العصور القديمة والعصور الحديثة</a:t>
            </a:r>
            <a:r>
              <a:rPr lang="ar-DZ" sz="2400" dirty="0" smtClean="0">
                <a:latin typeface="Tahoma" pitchFamily="34" charset="0"/>
                <a:ea typeface="Tahoma" pitchFamily="34" charset="0"/>
                <a:cs typeface="Tahoma" pitchFamily="34" charset="0"/>
              </a:rPr>
              <a:t>.</a:t>
            </a:r>
          </a:p>
          <a:p>
            <a:pPr algn="just" rtl="1">
              <a:lnSpc>
                <a:spcPct val="150000"/>
              </a:lnSpc>
              <a:buNone/>
            </a:pPr>
            <a:r>
              <a:rPr lang="ar-DZ" sz="2400" dirty="0" smtClean="0">
                <a:latin typeface="Tahoma" pitchFamily="34" charset="0"/>
                <a:ea typeface="Tahoma" pitchFamily="34" charset="0"/>
                <a:cs typeface="Tahoma" pitchFamily="34" charset="0"/>
              </a:rPr>
              <a:t>اتسمت تلك الفترة  بسيطرة الكنيسة  ووجود النظام الإقطاعي.</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98978"/>
          </a:xfrm>
        </p:spPr>
        <p:txBody>
          <a:bodyPr>
            <a:normAutofit fontScale="92500"/>
          </a:bodyPr>
          <a:lstStyle/>
          <a:p>
            <a:pPr algn="just" rtl="1">
              <a:lnSpc>
                <a:spcPct val="160000"/>
              </a:lnSpc>
              <a:buNone/>
            </a:pPr>
            <a:r>
              <a:rPr lang="ar-DZ" dirty="0" smtClean="0"/>
              <a:t>    </a:t>
            </a:r>
            <a:r>
              <a:rPr lang="ar-DZ" sz="2400" dirty="0" smtClean="0"/>
              <a:t>حيث كانت مبادئ المسيحية، هي المرشد الوحيد لتصرفات ألأشخاص لذلك اتسمت بالطابع الديني  </a:t>
            </a:r>
            <a:r>
              <a:rPr lang="ar-DZ" sz="2400" dirty="0" err="1" smtClean="0"/>
              <a:t>و</a:t>
            </a:r>
            <a:r>
              <a:rPr lang="ar-DZ" sz="2400" dirty="0" smtClean="0"/>
              <a:t> ألأخلاقي وتجرد من كل منطق علمي، ومن رواد هذا الفكر (الاقتصاد المسيحي) القديس سان توماس </a:t>
            </a:r>
            <a:r>
              <a:rPr lang="ar-DZ" sz="2400" dirty="0" err="1" smtClean="0"/>
              <a:t>الاكويني</a:t>
            </a:r>
            <a:r>
              <a:rPr lang="ar-DZ" sz="2400" dirty="0" smtClean="0"/>
              <a:t> </a:t>
            </a:r>
            <a:r>
              <a:rPr lang="ar-SA" sz="2400" b="1" dirty="0" smtClean="0"/>
              <a:t>1226 – 1274.</a:t>
            </a:r>
            <a:endParaRPr lang="ar-DZ" sz="2400" dirty="0" smtClean="0"/>
          </a:p>
          <a:p>
            <a:pPr algn="just" rtl="1">
              <a:lnSpc>
                <a:spcPct val="160000"/>
              </a:lnSpc>
              <a:buNone/>
            </a:pPr>
            <a:r>
              <a:rPr lang="ar-DZ" dirty="0" smtClean="0"/>
              <a:t>يمكن تلخيص أفكار </a:t>
            </a:r>
            <a:r>
              <a:rPr lang="ar-DZ" dirty="0" err="1" smtClean="0"/>
              <a:t>الاكويتي</a:t>
            </a:r>
            <a:r>
              <a:rPr lang="ar-DZ" dirty="0" smtClean="0"/>
              <a:t> في:</a:t>
            </a:r>
          </a:p>
          <a:p>
            <a:pPr lvl="0" algn="just" rtl="1">
              <a:lnSpc>
                <a:spcPct val="160000"/>
              </a:lnSpc>
              <a:buFont typeface="Wingdings" pitchFamily="2" charset="2"/>
              <a:buChar char="ü"/>
            </a:pPr>
            <a:r>
              <a:rPr lang="ar-DZ" sz="2400" b="1" dirty="0" smtClean="0"/>
              <a:t>تمجيد العمل وعدم المساواة</a:t>
            </a:r>
            <a:r>
              <a:rPr lang="ar-DZ" sz="2400" dirty="0" smtClean="0"/>
              <a:t> بين الطبقات (على اعتبار أن هذا الاختلاف ضروري لتأدية كل طبقة لوظيفتها).</a:t>
            </a:r>
          </a:p>
          <a:p>
            <a:pPr lvl="0" algn="just" rtl="1">
              <a:lnSpc>
                <a:spcPct val="160000"/>
              </a:lnSpc>
              <a:buFont typeface="Wingdings" pitchFamily="2" charset="2"/>
              <a:buChar char="ü"/>
            </a:pPr>
            <a:r>
              <a:rPr lang="ar-DZ" sz="2400" b="1" dirty="0" smtClean="0"/>
              <a:t>يفضل الملكية الفردية على  الملكية الجماعية.</a:t>
            </a:r>
          </a:p>
          <a:p>
            <a:pPr lvl="0" algn="just" rtl="1">
              <a:lnSpc>
                <a:spcPct val="160000"/>
              </a:lnSpc>
              <a:buFont typeface="Wingdings" pitchFamily="2" charset="2"/>
              <a:buChar char="ü"/>
            </a:pPr>
            <a:r>
              <a:rPr lang="ar-DZ" sz="2400" dirty="0" smtClean="0"/>
              <a:t>الدعوة إلى</a:t>
            </a:r>
            <a:r>
              <a:rPr lang="ar-DZ" sz="2400" b="1" dirty="0" smtClean="0"/>
              <a:t> الاعتدال </a:t>
            </a:r>
            <a:r>
              <a:rPr lang="ar-DZ" sz="2400" dirty="0" smtClean="0"/>
              <a:t>في الحصول على الثروة المادية.</a:t>
            </a:r>
          </a:p>
          <a:p>
            <a:pPr lvl="0" algn="just" rtl="1">
              <a:lnSpc>
                <a:spcPct val="160000"/>
              </a:lnSpc>
              <a:buFont typeface="Wingdings" pitchFamily="2" charset="2"/>
              <a:buChar char="ü"/>
            </a:pPr>
            <a:endParaRPr lang="fr-FR" sz="2400" dirty="0" smtClean="0"/>
          </a:p>
          <a:p>
            <a:pPr algn="just" rtl="1">
              <a:lnSpc>
                <a:spcPct val="150000"/>
              </a:lnSpc>
              <a:buNone/>
            </a:pPr>
            <a:endParaRPr lang="fr-FR" sz="2400" dirty="0">
              <a:latin typeface="Traditional Arabic" pitchFamily="18" charset="-7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613292"/>
          </a:xfrm>
        </p:spPr>
        <p:txBody>
          <a:bodyPr>
            <a:normAutofit fontScale="85000" lnSpcReduction="20000"/>
          </a:bodyPr>
          <a:lstStyle/>
          <a:p>
            <a:pPr lvl="0" algn="just" rtl="1">
              <a:lnSpc>
                <a:spcPct val="150000"/>
              </a:lnSpc>
              <a:buFont typeface="Wingdings" pitchFamily="2" charset="2"/>
              <a:buChar char="ü"/>
            </a:pPr>
            <a:r>
              <a:rPr lang="ar-DZ" b="1" dirty="0" smtClean="0"/>
              <a:t>نظرته في التجارة</a:t>
            </a:r>
            <a:r>
              <a:rPr lang="ar-DZ" dirty="0" smtClean="0"/>
              <a:t> :وضع "</a:t>
            </a:r>
            <a:r>
              <a:rPr lang="ar-DZ" dirty="0" err="1" smtClean="0"/>
              <a:t>الاكويني</a:t>
            </a:r>
            <a:r>
              <a:rPr lang="ar-DZ" dirty="0" smtClean="0"/>
              <a:t>" شروطا ثلاثة لكي تصبح التجارة مقبولة ومشروعة </a:t>
            </a:r>
            <a:r>
              <a:rPr lang="ar-DZ" dirty="0" err="1" smtClean="0"/>
              <a:t>و</a:t>
            </a:r>
            <a:r>
              <a:rPr lang="ar-DZ" dirty="0" smtClean="0"/>
              <a:t> هي</a:t>
            </a:r>
          </a:p>
          <a:p>
            <a:pPr lvl="0" algn="just" rtl="1">
              <a:lnSpc>
                <a:spcPct val="150000"/>
              </a:lnSpc>
            </a:pPr>
            <a:r>
              <a:rPr lang="ar-DZ" dirty="0" smtClean="0"/>
              <a:t>عدالة التبادل بالمعنى الذي سبق لأرسطو إيضاحه (أي التبادل الخالي من عنصر الاحتكار).</a:t>
            </a:r>
            <a:endParaRPr lang="fr-FR" dirty="0" smtClean="0"/>
          </a:p>
          <a:p>
            <a:pPr lvl="0" algn="just" rtl="1">
              <a:lnSpc>
                <a:spcPct val="150000"/>
              </a:lnSpc>
            </a:pPr>
            <a:r>
              <a:rPr lang="ar-DZ" dirty="0" smtClean="0"/>
              <a:t>أن يسعى التجار بتجارته للإبقاء على حياته.</a:t>
            </a:r>
            <a:endParaRPr lang="fr-FR" dirty="0" smtClean="0"/>
          </a:p>
          <a:p>
            <a:pPr lvl="0" algn="just" rtl="1">
              <a:lnSpc>
                <a:spcPct val="150000"/>
              </a:lnSpc>
            </a:pPr>
            <a:r>
              <a:rPr lang="ar-DZ" dirty="0" smtClean="0"/>
              <a:t>أن يسعى التاجر بتجارته إلى جلب النفع إلى بلده. </a:t>
            </a:r>
            <a:endParaRPr lang="fr-FR" dirty="0" smtClean="0"/>
          </a:p>
          <a:p>
            <a:pPr algn="just" rtl="1">
              <a:lnSpc>
                <a:spcPct val="150000"/>
              </a:lnSpc>
              <a:buFont typeface="Wingdings" pitchFamily="2" charset="2"/>
              <a:buChar char="ü"/>
            </a:pPr>
            <a:r>
              <a:rPr lang="ar-DZ" b="1" dirty="0" smtClean="0"/>
              <a:t>فكرة الثمن العادل:</a:t>
            </a:r>
            <a:r>
              <a:rPr lang="ar-DZ" dirty="0" smtClean="0"/>
              <a:t>  مبدءا العدالة يجب أن يتوافر لكل من البائع والمشتري .</a:t>
            </a:r>
            <a:endParaRPr lang="ar-DZ" b="1" dirty="0" smtClean="0"/>
          </a:p>
          <a:p>
            <a:pPr algn="just" rtl="1">
              <a:lnSpc>
                <a:spcPct val="150000"/>
              </a:lnSpc>
              <a:buFont typeface="Wingdings" pitchFamily="2" charset="2"/>
              <a:buChar char="ü"/>
            </a:pPr>
            <a:r>
              <a:rPr lang="ar-DZ" b="1" dirty="0" smtClean="0"/>
              <a:t>تحريم القرض بفائدة:</a:t>
            </a:r>
            <a:r>
              <a:rPr lang="ar-DZ" dirty="0" smtClean="0"/>
              <a:t>  كان توماس </a:t>
            </a:r>
            <a:r>
              <a:rPr lang="ar-DZ" dirty="0" err="1" smtClean="0"/>
              <a:t>الاكويني</a:t>
            </a:r>
            <a:r>
              <a:rPr lang="ar-DZ" dirty="0" smtClean="0"/>
              <a:t> من أشد المعارضين للقرض بالفائدة . وقد استند في دعوته إلى هذا التحريم أقوال أرسطو والى قرارات الكنيسة.</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98978"/>
          </a:xfrm>
        </p:spPr>
        <p:txBody>
          <a:bodyPr>
            <a:normAutofit fontScale="85000" lnSpcReduction="10000"/>
          </a:bodyPr>
          <a:lstStyle/>
          <a:p>
            <a:pPr algn="r" rtl="1">
              <a:buNone/>
            </a:pPr>
            <a:endParaRPr lang="ar-DZ" dirty="0" smtClean="0"/>
          </a:p>
          <a:p>
            <a:pPr marL="265176" lvl="8" indent="-265176" algn="r" rtl="1">
              <a:spcBef>
                <a:spcPts val="250"/>
              </a:spcBef>
              <a:buClr>
                <a:schemeClr val="accent1"/>
              </a:buClr>
              <a:buSzPct val="80000"/>
              <a:buNone/>
            </a:pPr>
            <a:r>
              <a:rPr lang="ar-DZ" sz="4000" dirty="0" smtClean="0">
                <a:solidFill>
                  <a:srgbClr val="C00000"/>
                </a:solidFill>
                <a:latin typeface="Traditional Arabic" pitchFamily="18" charset="-78"/>
                <a:cs typeface="Traditional Arabic" pitchFamily="18" charset="-78"/>
              </a:rPr>
              <a:t>  </a:t>
            </a:r>
            <a:r>
              <a:rPr lang="ar-DZ" sz="3500" b="1" dirty="0" smtClean="0">
                <a:solidFill>
                  <a:srgbClr val="C00000"/>
                </a:solidFill>
                <a:latin typeface="Tahoma" pitchFamily="34" charset="0"/>
                <a:ea typeface="Tahoma" pitchFamily="34" charset="0"/>
                <a:cs typeface="Tahoma" pitchFamily="34" charset="0"/>
              </a:rPr>
              <a:t>مقدمة:</a:t>
            </a:r>
            <a:endParaRPr lang="ar-DZ" sz="3500" dirty="0" smtClean="0">
              <a:solidFill>
                <a:srgbClr val="C00000"/>
              </a:solidFill>
              <a:latin typeface="Tahoma" pitchFamily="34" charset="0"/>
              <a:ea typeface="Tahoma" pitchFamily="34" charset="0"/>
              <a:cs typeface="Tahoma" pitchFamily="34" charset="0"/>
            </a:endParaRPr>
          </a:p>
          <a:p>
            <a:pPr algn="just" rtl="1">
              <a:lnSpc>
                <a:spcPct val="150000"/>
              </a:lnSpc>
              <a:buNone/>
            </a:pPr>
            <a:r>
              <a:rPr lang="ar-DZ" sz="3000" dirty="0" smtClean="0"/>
              <a:t>      </a:t>
            </a:r>
            <a:r>
              <a:rPr lang="ar-DZ" sz="3300" dirty="0" smtClean="0"/>
              <a:t>يقصد بتاريخ الفكر الاقتصادي  دراسة التطور الذي لحق بالفكر الإنساني في مجال الحياة الاقتصادية ، فيما يتعلق بكشف وبتحديد القوانين التي تحكم الظواهر الاقتصادية،  </a:t>
            </a:r>
            <a:r>
              <a:rPr lang="ar-DZ" sz="3300" dirty="0" err="1" smtClean="0"/>
              <a:t>و</a:t>
            </a:r>
            <a:r>
              <a:rPr lang="ar-DZ" sz="3300" dirty="0" smtClean="0"/>
              <a:t> بالسياسات الواجب إتباعها في النطاق الاقتصادي، </a:t>
            </a:r>
            <a:r>
              <a:rPr lang="ar-DZ" sz="3300" dirty="0" err="1" smtClean="0"/>
              <a:t>و</a:t>
            </a:r>
            <a:r>
              <a:rPr lang="ar-DZ" sz="3300" dirty="0" smtClean="0"/>
              <a:t> بالنظم الاقتصادية التي يجب الأخذ </a:t>
            </a:r>
            <a:r>
              <a:rPr lang="ar-DZ" sz="3300" dirty="0" err="1" smtClean="0"/>
              <a:t>بها</a:t>
            </a:r>
            <a:r>
              <a:rPr lang="ar-DZ" sz="3300" dirty="0" smtClean="0"/>
              <a:t> </a:t>
            </a:r>
            <a:r>
              <a:rPr lang="ar-DZ" sz="3300" baseline="30000" dirty="0" smtClean="0"/>
              <a:t>.</a:t>
            </a:r>
            <a:endParaRPr lang="fr-FR" sz="3300" dirty="0" smtClean="0"/>
          </a:p>
          <a:p>
            <a:pPr algn="just" rtl="1">
              <a:buNone/>
            </a:pPr>
            <a:endParaRPr lang="fr-FR" sz="3000" b="1" dirty="0" smtClean="0"/>
          </a:p>
          <a:p>
            <a:pPr algn="just" rtl="1">
              <a:buNone/>
            </a:pPr>
            <a:r>
              <a:rPr lang="ar-DZ" sz="3000" dirty="0" smtClean="0">
                <a:latin typeface="Calibri" pitchFamily="34" charset="0"/>
                <a:ea typeface="Calibri" pitchFamily="34" charset="0"/>
                <a:cs typeface="Arial" pitchFamily="34" charset="0"/>
              </a:rPr>
              <a:t>  </a:t>
            </a:r>
            <a:endParaRPr lang="fr-FR" sz="3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a:spLocks noGrp="1"/>
          </p:cNvSpPr>
          <p:nvPr>
            <p:ph idx="1"/>
          </p:nvPr>
        </p:nvSpPr>
        <p:spPr>
          <a:xfrm>
            <a:off x="503238" y="530225"/>
            <a:ext cx="8183562" cy="5327650"/>
          </a:xfrm>
        </p:spPr>
        <p:txBody>
          <a:bodyPr>
            <a:normAutofit fontScale="92500" lnSpcReduction="20000"/>
          </a:bodyPr>
          <a:lstStyle/>
          <a:p>
            <a:pPr algn="ctr" rtl="1">
              <a:lnSpc>
                <a:spcPct val="110000"/>
              </a:lnSpc>
              <a:buNone/>
            </a:pPr>
            <a:r>
              <a:rPr lang="ar-DZ" sz="2400" b="1" dirty="0" smtClean="0">
                <a:solidFill>
                  <a:srgbClr val="C00000"/>
                </a:solidFill>
                <a:latin typeface="Tahoma" pitchFamily="34" charset="0"/>
                <a:ea typeface="Tahoma" pitchFamily="34" charset="0"/>
                <a:cs typeface="+mj-cs"/>
              </a:rPr>
              <a:t>المحور الثالث:</a:t>
            </a:r>
            <a:r>
              <a:rPr lang="ar-DZ" sz="2400" b="1" dirty="0" smtClean="0">
                <a:solidFill>
                  <a:srgbClr val="C00000"/>
                </a:solidFill>
                <a:latin typeface="Traditional Arabic" pitchFamily="18" charset="-78"/>
                <a:cs typeface="+mj-cs"/>
              </a:rPr>
              <a:t>الفكر الاقتصادي </a:t>
            </a:r>
            <a:r>
              <a:rPr lang="ar-DZ" sz="2400" b="1" dirty="0" err="1" smtClean="0">
                <a:solidFill>
                  <a:srgbClr val="C00000"/>
                </a:solidFill>
                <a:latin typeface="Traditional Arabic" pitchFamily="18" charset="-78"/>
                <a:cs typeface="+mj-cs"/>
              </a:rPr>
              <a:t>الماركنتيلي</a:t>
            </a:r>
            <a:endParaRPr lang="ar-DZ" sz="2400" b="1" dirty="0" smtClean="0">
              <a:solidFill>
                <a:srgbClr val="C00000"/>
              </a:solidFill>
              <a:latin typeface="Traditional Arabic" pitchFamily="18" charset="-78"/>
              <a:cs typeface="+mj-cs"/>
            </a:endParaRPr>
          </a:p>
          <a:p>
            <a:pPr algn="ctr" rtl="1">
              <a:lnSpc>
                <a:spcPct val="110000"/>
              </a:lnSpc>
              <a:buNone/>
            </a:pPr>
            <a:r>
              <a:rPr lang="ar-DZ" sz="2400" b="1" dirty="0" smtClean="0">
                <a:solidFill>
                  <a:srgbClr val="C00000"/>
                </a:solidFill>
                <a:latin typeface="Traditional Arabic" pitchFamily="18" charset="-78"/>
                <a:cs typeface="+mj-cs"/>
              </a:rPr>
              <a:t>(التجاريون</a:t>
            </a:r>
            <a:r>
              <a:rPr lang="ar-DZ" sz="3300" b="1" dirty="0" smtClean="0">
                <a:solidFill>
                  <a:srgbClr val="C00000"/>
                </a:solidFill>
                <a:latin typeface="Traditional Arabic" pitchFamily="18" charset="-78"/>
              </a:rPr>
              <a:t>)</a:t>
            </a:r>
            <a:endParaRPr lang="ar-DZ" sz="3300" b="1" dirty="0" smtClean="0">
              <a:solidFill>
                <a:srgbClr val="C00000"/>
              </a:solidFill>
              <a:latin typeface="Tahoma" pitchFamily="34" charset="0"/>
              <a:ea typeface="Tahoma" pitchFamily="34" charset="0"/>
            </a:endParaRPr>
          </a:p>
          <a:p>
            <a:pPr algn="ctr" rtl="1">
              <a:lnSpc>
                <a:spcPct val="110000"/>
              </a:lnSpc>
              <a:buNone/>
            </a:pPr>
            <a:endParaRPr lang="ar-DZ" b="1" dirty="0" smtClean="0">
              <a:solidFill>
                <a:srgbClr val="C00000"/>
              </a:solidFill>
              <a:latin typeface="Tahoma" pitchFamily="34" charset="0"/>
              <a:ea typeface="Tahoma" pitchFamily="34" charset="0"/>
            </a:endParaRPr>
          </a:p>
          <a:p>
            <a:pPr algn="just" rtl="1">
              <a:lnSpc>
                <a:spcPct val="160000"/>
              </a:lnSpc>
              <a:buNone/>
            </a:pPr>
            <a:r>
              <a:rPr lang="ar-DZ" dirty="0" smtClean="0"/>
              <a:t>   </a:t>
            </a:r>
            <a:r>
              <a:rPr lang="ar-DZ" sz="2400" dirty="0" smtClean="0">
                <a:latin typeface="Tahoma" pitchFamily="34" charset="0"/>
                <a:ea typeface="Tahoma" pitchFamily="34" charset="0"/>
                <a:cs typeface="Tahoma" pitchFamily="34" charset="0"/>
              </a:rPr>
              <a:t>التجارية أو </a:t>
            </a:r>
            <a:r>
              <a:rPr lang="ar-DZ" sz="2400" dirty="0" err="1" smtClean="0">
                <a:latin typeface="Tahoma" pitchFamily="34" charset="0"/>
                <a:ea typeface="Tahoma" pitchFamily="34" charset="0"/>
                <a:cs typeface="Tahoma" pitchFamily="34" charset="0"/>
              </a:rPr>
              <a:t>المركانتيلية</a:t>
            </a:r>
            <a:r>
              <a:rPr lang="ar-DZ" sz="2400" dirty="0" smtClean="0">
                <a:latin typeface="Tahoma" pitchFamily="34" charset="0"/>
                <a:ea typeface="Tahoma" pitchFamily="34" charset="0"/>
                <a:cs typeface="Tahoma" pitchFamily="34" charset="0"/>
              </a:rPr>
              <a:t> ( </a:t>
            </a:r>
            <a:r>
              <a:rPr lang="ar-DZ" sz="2400" dirty="0" err="1" smtClean="0">
                <a:latin typeface="Tahoma" pitchFamily="34" charset="0"/>
                <a:ea typeface="Tahoma" pitchFamily="34" charset="0"/>
                <a:cs typeface="Tahoma" pitchFamily="34" charset="0"/>
              </a:rPr>
              <a:t>و</a:t>
            </a:r>
            <a:r>
              <a:rPr lang="ar-DZ" sz="2400" dirty="0" smtClean="0">
                <a:latin typeface="Tahoma" pitchFamily="34" charset="0"/>
                <a:ea typeface="Tahoma" pitchFamily="34" charset="0"/>
                <a:cs typeface="Tahoma" pitchFamily="34" charset="0"/>
              </a:rPr>
              <a:t> تسمى أحيانا </a:t>
            </a:r>
            <a:r>
              <a:rPr lang="ar-SA" sz="2400" dirty="0" smtClean="0">
                <a:latin typeface="Tahoma" pitchFamily="34" charset="0"/>
                <a:ea typeface="Tahoma" pitchFamily="34" charset="0"/>
                <a:cs typeface="Tahoma" pitchFamily="34" charset="0"/>
              </a:rPr>
              <a:t>الرأسمالية التجارية) </a:t>
            </a:r>
            <a:r>
              <a:rPr lang="ar-DZ" sz="2400" dirty="0" smtClean="0">
                <a:latin typeface="Tahoma" pitchFamily="34" charset="0"/>
                <a:ea typeface="Tahoma" pitchFamily="34" charset="0"/>
                <a:cs typeface="Tahoma" pitchFamily="34" charset="0"/>
              </a:rPr>
              <a:t>هي مذهب سياسي اقتصادي ساد بأوروبا.  و  يعتقد   أنه يمتد ثلاثمائة عام </a:t>
            </a:r>
            <a:r>
              <a:rPr lang="ar-DZ" sz="2400" dirty="0" err="1" smtClean="0">
                <a:latin typeface="Tahoma" pitchFamily="34" charset="0"/>
                <a:ea typeface="Tahoma" pitchFamily="34" charset="0"/>
                <a:cs typeface="Tahoma" pitchFamily="34" charset="0"/>
              </a:rPr>
              <a:t>و</a:t>
            </a:r>
            <a:r>
              <a:rPr lang="ar-DZ" sz="2400" dirty="0" smtClean="0">
                <a:latin typeface="Tahoma" pitchFamily="34" charset="0"/>
                <a:ea typeface="Tahoma" pitchFamily="34" charset="0"/>
                <a:cs typeface="Tahoma" pitchFamily="34" charset="0"/>
              </a:rPr>
              <a:t> ذلك بالتقريب منذ حوالي منتصف القرن الخامس عشر إلى منتصف القرن الثامن عشر ميلادي. و ينتهي بوضوح ببداية الثورة الصناعية ، </a:t>
            </a:r>
            <a:r>
              <a:rPr lang="ar-DZ" sz="2400" dirty="0" err="1" smtClean="0">
                <a:latin typeface="Tahoma" pitchFamily="34" charset="0"/>
                <a:ea typeface="Tahoma" pitchFamily="34" charset="0"/>
                <a:cs typeface="Tahoma" pitchFamily="34" charset="0"/>
              </a:rPr>
              <a:t>و</a:t>
            </a:r>
            <a:r>
              <a:rPr lang="ar-DZ" sz="2400" dirty="0" smtClean="0">
                <a:latin typeface="Tahoma" pitchFamily="34" charset="0"/>
                <a:ea typeface="Tahoma" pitchFamily="34" charset="0"/>
                <a:cs typeface="Tahoma" pitchFamily="34" charset="0"/>
              </a:rPr>
              <a:t> صدور كتاب آدم سميث  ”ثروة الأمم ” عام 1776 </a:t>
            </a:r>
            <a:r>
              <a:rPr lang="ar-DZ" sz="2400" dirty="0" err="1" smtClean="0">
                <a:latin typeface="Tahoma" pitchFamily="34" charset="0"/>
                <a:ea typeface="Tahoma" pitchFamily="34" charset="0"/>
                <a:cs typeface="Tahoma" pitchFamily="34" charset="0"/>
              </a:rPr>
              <a:t>م</a:t>
            </a:r>
            <a:r>
              <a:rPr lang="ar-DZ" sz="2400" dirty="0" smtClean="0">
                <a:latin typeface="Tahoma" pitchFamily="34" charset="0"/>
                <a:ea typeface="Tahoma" pitchFamily="34" charset="0"/>
                <a:cs typeface="Tahoma" pitchFamily="34" charset="0"/>
              </a:rPr>
              <a:t>.  </a:t>
            </a:r>
            <a:r>
              <a:rPr lang="ar-SA" sz="2400" dirty="0" smtClean="0">
                <a:latin typeface="Tahoma" pitchFamily="34" charset="0"/>
                <a:ea typeface="Tahoma" pitchFamily="34" charset="0"/>
                <a:cs typeface="Tahoma" pitchFamily="34" charset="0"/>
              </a:rPr>
              <a:t>وقد قام هذا التيار الفكري بعد انهيار الإقطاع وما تلاه من حركات الهجرة التي سارع إليها رقيق الأرض من المناطق الزراعية إلى المدن وأصبحت المدن مركزا للتجارة </a:t>
            </a:r>
            <a:r>
              <a:rPr lang="ar-DZ" sz="2400" dirty="0" smtClean="0">
                <a:latin typeface="Tahoma" pitchFamily="34" charset="0"/>
                <a:ea typeface="Tahoma" pitchFamily="34" charset="0"/>
                <a:cs typeface="Tahoma" pitchFamily="34" charset="0"/>
              </a:rPr>
              <a:t>.</a:t>
            </a:r>
            <a:endParaRPr lang="fr-FR" sz="2400" b="1" dirty="0" smtClean="0">
              <a:solidFill>
                <a:srgbClr val="C00000"/>
              </a:solidFill>
              <a:latin typeface="Tahoma" pitchFamily="34" charset="0"/>
              <a:ea typeface="Tahoma" pitchFamily="34" charset="0"/>
              <a:cs typeface="Tahoma" pitchFamily="34" charset="0"/>
            </a:endParaRPr>
          </a:p>
          <a:p>
            <a:pPr algn="just" rtl="1">
              <a:lnSpc>
                <a:spcPct val="120000"/>
              </a:lnSpc>
              <a:buNone/>
            </a:pPr>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fontScale="70000" lnSpcReduction="20000"/>
          </a:bodyPr>
          <a:lstStyle/>
          <a:p>
            <a:pPr algn="just" rtl="1">
              <a:lnSpc>
                <a:spcPct val="170000"/>
              </a:lnSpc>
              <a:buNone/>
            </a:pPr>
            <a:r>
              <a:rPr lang="ar-DZ" b="1" dirty="0" smtClean="0">
                <a:solidFill>
                  <a:schemeClr val="accent6">
                    <a:lumMod val="50000"/>
                  </a:schemeClr>
                </a:solidFill>
                <a:latin typeface="Tahoma" pitchFamily="34" charset="0"/>
                <a:ea typeface="Tahoma" pitchFamily="34" charset="0"/>
                <a:cs typeface="Tahoma" pitchFamily="34" charset="0"/>
              </a:rPr>
              <a:t>أولا: عوامل ظهور  التجارية</a:t>
            </a:r>
          </a:p>
          <a:p>
            <a:pPr algn="just" rtl="1">
              <a:lnSpc>
                <a:spcPct val="170000"/>
              </a:lnSpc>
              <a:buNone/>
            </a:pPr>
            <a:r>
              <a:rPr lang="en-GB" dirty="0" smtClean="0">
                <a:latin typeface="Tahoma" pitchFamily="34" charset="0"/>
                <a:ea typeface="Tahoma" pitchFamily="34" charset="0"/>
                <a:cs typeface="Tahoma" pitchFamily="34" charset="0"/>
              </a:rPr>
              <a:t> </a:t>
            </a:r>
            <a:endParaRPr lang="ar-DZ" sz="2400" b="1" dirty="0" smtClean="0">
              <a:latin typeface="Tahoma" pitchFamily="34" charset="0"/>
              <a:ea typeface="Tahoma" pitchFamily="34" charset="0"/>
              <a:cs typeface="Tahoma" pitchFamily="34" charset="0"/>
            </a:endParaRPr>
          </a:p>
          <a:p>
            <a:pPr algn="just" rtl="1">
              <a:lnSpc>
                <a:spcPct val="170000"/>
              </a:lnSpc>
              <a:buNone/>
            </a:pPr>
            <a:r>
              <a:rPr lang="ar-DZ" sz="2400" b="1" dirty="0" smtClean="0">
                <a:latin typeface="Tahoma" pitchFamily="34" charset="0"/>
                <a:ea typeface="Tahoma" pitchFamily="34" charset="0"/>
                <a:cs typeface="Tahoma" pitchFamily="34" charset="0"/>
              </a:rPr>
              <a:t>1-</a:t>
            </a:r>
            <a:r>
              <a:rPr lang="ar-DZ" b="1" dirty="0" smtClean="0">
                <a:latin typeface="Tahoma" pitchFamily="34" charset="0"/>
                <a:ea typeface="Tahoma" pitchFamily="34" charset="0"/>
                <a:cs typeface="Tahoma" pitchFamily="34" charset="0"/>
              </a:rPr>
              <a:t> </a:t>
            </a:r>
            <a:r>
              <a:rPr lang="ar-DZ" b="1" dirty="0" err="1" smtClean="0">
                <a:latin typeface="Tahoma" pitchFamily="34" charset="0"/>
                <a:ea typeface="Tahoma" pitchFamily="34" charset="0"/>
                <a:cs typeface="Tahoma" pitchFamily="34" charset="0"/>
              </a:rPr>
              <a:t>ا</a:t>
            </a:r>
            <a:r>
              <a:rPr lang="ar-SA" b="1" dirty="0" smtClean="0">
                <a:latin typeface="Tahoma" pitchFamily="34" charset="0"/>
                <a:ea typeface="Tahoma" pitchFamily="34" charset="0"/>
                <a:cs typeface="Tahoma" pitchFamily="34" charset="0"/>
              </a:rPr>
              <a:t>لنهضة الأوروبية: </a:t>
            </a:r>
            <a:r>
              <a:rPr lang="ar-SA" dirty="0" smtClean="0">
                <a:latin typeface="Tahoma" pitchFamily="34" charset="0"/>
                <a:ea typeface="Tahoma" pitchFamily="34" charset="0"/>
                <a:cs typeface="Tahoma" pitchFamily="34" charset="0"/>
              </a:rPr>
              <a:t> </a:t>
            </a:r>
            <a:endParaRPr lang="ar-DZ" dirty="0" smtClean="0">
              <a:latin typeface="Tahoma" pitchFamily="34" charset="0"/>
              <a:ea typeface="Tahoma" pitchFamily="34" charset="0"/>
              <a:cs typeface="Tahoma" pitchFamily="34" charset="0"/>
            </a:endParaRPr>
          </a:p>
          <a:p>
            <a:pPr algn="just" rtl="1">
              <a:lnSpc>
                <a:spcPct val="170000"/>
              </a:lnSpc>
              <a:buNone/>
            </a:pPr>
            <a:r>
              <a:rPr lang="ar-DZ" dirty="0" smtClean="0">
                <a:latin typeface="Tahoma" pitchFamily="34" charset="0"/>
                <a:ea typeface="Tahoma" pitchFamily="34" charset="0"/>
                <a:cs typeface="Tahoma" pitchFamily="34" charset="0"/>
              </a:rPr>
              <a:t> </a:t>
            </a:r>
            <a:r>
              <a:rPr lang="en-GB" dirty="0" smtClean="0">
                <a:latin typeface="Tahoma" pitchFamily="34" charset="0"/>
                <a:ea typeface="Tahoma" pitchFamily="34" charset="0"/>
                <a:cs typeface="Tahoma" pitchFamily="34" charset="0"/>
              </a:rPr>
              <a:t>    </a:t>
            </a:r>
            <a:r>
              <a:rPr lang="ar-DZ" dirty="0" smtClean="0">
                <a:latin typeface="Tahoma" pitchFamily="34" charset="0"/>
                <a:ea typeface="Tahoma" pitchFamily="34" charset="0"/>
                <a:cs typeface="Tahoma" pitchFamily="34" charset="0"/>
              </a:rPr>
              <a:t> </a:t>
            </a:r>
            <a:r>
              <a:rPr lang="ar-SA" dirty="0" smtClean="0">
                <a:latin typeface="Tahoma" pitchFamily="34" charset="0"/>
                <a:ea typeface="Tahoma" pitchFamily="34" charset="0"/>
                <a:cs typeface="Tahoma" pitchFamily="34" charset="0"/>
              </a:rPr>
              <a:t>يطلق مفهوم النهضة الأوربية على التحولات التي عرفتها أوربا خـلال القـرنين الخامس عشر  </a:t>
            </a:r>
            <a:r>
              <a:rPr lang="ar-SA" dirty="0" err="1" smtClean="0">
                <a:latin typeface="Tahoma" pitchFamily="34" charset="0"/>
                <a:ea typeface="Tahoma" pitchFamily="34" charset="0"/>
                <a:cs typeface="Tahoma" pitchFamily="34" charset="0"/>
              </a:rPr>
              <a:t>و</a:t>
            </a:r>
            <a:r>
              <a:rPr lang="ar-SA" dirty="0" smtClean="0">
                <a:latin typeface="Tahoma" pitchFamily="34" charset="0"/>
                <a:ea typeface="Tahoma" pitchFamily="34" charset="0"/>
                <a:cs typeface="Tahoma" pitchFamily="34" charset="0"/>
              </a:rPr>
              <a:t> السادس عشر ميلادي، </a:t>
            </a:r>
            <a:r>
              <a:rPr lang="ar-SA" dirty="0" err="1" smtClean="0">
                <a:latin typeface="Tahoma" pitchFamily="34" charset="0"/>
                <a:ea typeface="Tahoma" pitchFamily="34" charset="0"/>
                <a:cs typeface="Tahoma" pitchFamily="34" charset="0"/>
              </a:rPr>
              <a:t>و</a:t>
            </a:r>
            <a:r>
              <a:rPr lang="ar-SA" dirty="0" smtClean="0">
                <a:latin typeface="Tahoma" pitchFamily="34" charset="0"/>
                <a:ea typeface="Tahoma" pitchFamily="34" charset="0"/>
                <a:cs typeface="Tahoma" pitchFamily="34" charset="0"/>
              </a:rPr>
              <a:t> التي شملت المجالات الفكرية </a:t>
            </a:r>
            <a:r>
              <a:rPr lang="en-GB" dirty="0" smtClean="0">
                <a:latin typeface="Tahoma" pitchFamily="34" charset="0"/>
                <a:ea typeface="Tahoma" pitchFamily="34" charset="0"/>
                <a:cs typeface="Tahoma" pitchFamily="34" charset="0"/>
              </a:rPr>
              <a:t>        </a:t>
            </a:r>
            <a:r>
              <a:rPr lang="ar-SA" dirty="0" smtClean="0">
                <a:latin typeface="Tahoma" pitchFamily="34" charset="0"/>
                <a:ea typeface="Tahoma" pitchFamily="34" charset="0"/>
                <a:cs typeface="Tahoma" pitchFamily="34" charset="0"/>
              </a:rPr>
              <a:t>و الفنية والدينية. </a:t>
            </a:r>
            <a:r>
              <a:rPr lang="en-GB" dirty="0" smtClean="0">
                <a:latin typeface="Tahoma" pitchFamily="34" charset="0"/>
                <a:ea typeface="Tahoma" pitchFamily="34" charset="0"/>
                <a:cs typeface="Tahoma" pitchFamily="34" charset="0"/>
              </a:rPr>
              <a:t> </a:t>
            </a:r>
            <a:endParaRPr lang="ar-DZ" dirty="0" smtClean="0">
              <a:latin typeface="Tahoma" pitchFamily="34" charset="0"/>
              <a:ea typeface="Tahoma" pitchFamily="34" charset="0"/>
              <a:cs typeface="Tahoma" pitchFamily="34" charset="0"/>
            </a:endParaRPr>
          </a:p>
          <a:p>
            <a:pPr algn="just" rtl="1">
              <a:lnSpc>
                <a:spcPct val="170000"/>
              </a:lnSpc>
              <a:buNone/>
            </a:pPr>
            <a:r>
              <a:rPr lang="ar-DZ" sz="2400" b="1" dirty="0" smtClean="0">
                <a:latin typeface="Tahoma" pitchFamily="34" charset="0"/>
                <a:ea typeface="Tahoma" pitchFamily="34" charset="0"/>
                <a:cs typeface="Tahoma" pitchFamily="34" charset="0"/>
              </a:rPr>
              <a:t>2-</a:t>
            </a:r>
            <a:r>
              <a:rPr lang="ar-SA" b="1" dirty="0" smtClean="0">
                <a:latin typeface="Tahoma" pitchFamily="34" charset="0"/>
                <a:ea typeface="Tahoma" pitchFamily="34" charset="0"/>
                <a:cs typeface="Tahoma" pitchFamily="34" charset="0"/>
              </a:rPr>
              <a:t>الاكتشافات الجغرافية :</a:t>
            </a:r>
            <a:endParaRPr lang="ar-DZ" dirty="0" smtClean="0">
              <a:latin typeface="Tahoma" pitchFamily="34" charset="0"/>
              <a:ea typeface="Tahoma" pitchFamily="34" charset="0"/>
              <a:cs typeface="Tahoma" pitchFamily="34" charset="0"/>
            </a:endParaRPr>
          </a:p>
          <a:p>
            <a:pPr algn="just" rtl="1">
              <a:lnSpc>
                <a:spcPct val="170000"/>
              </a:lnSpc>
              <a:buNone/>
            </a:pPr>
            <a:r>
              <a:rPr lang="ar-DZ" dirty="0" smtClean="0">
                <a:latin typeface="Tahoma" pitchFamily="34" charset="0"/>
                <a:ea typeface="Tahoma" pitchFamily="34" charset="0"/>
                <a:cs typeface="Tahoma" pitchFamily="34" charset="0"/>
              </a:rPr>
              <a:t>    </a:t>
            </a:r>
            <a:r>
              <a:rPr lang="ar-MA" dirty="0" smtClean="0">
                <a:latin typeface="Tahoma" pitchFamily="34" charset="0"/>
                <a:ea typeface="Tahoma" pitchFamily="34" charset="0"/>
                <a:cs typeface="Tahoma" pitchFamily="34" charset="0"/>
              </a:rPr>
              <a:t>تعد حركة الاكتشافات الجغرافية من أهم ملامح القرن الخامس عشر الميلادي، حيث أنها غيرت خريطة العالم،</a:t>
            </a:r>
            <a:r>
              <a:rPr lang="en-GB" dirty="0" smtClean="0">
                <a:latin typeface="Tahoma" pitchFamily="34" charset="0"/>
                <a:ea typeface="Tahoma" pitchFamily="34" charset="0"/>
                <a:cs typeface="Tahoma" pitchFamily="34" charset="0"/>
              </a:rPr>
              <a:t> </a:t>
            </a:r>
            <a:r>
              <a:rPr lang="ar-MA" dirty="0" smtClean="0">
                <a:latin typeface="Tahoma" pitchFamily="34" charset="0"/>
                <a:ea typeface="Tahoma" pitchFamily="34" charset="0"/>
                <a:cs typeface="Tahoma" pitchFamily="34" charset="0"/>
              </a:rPr>
              <a:t> و قد قامت </a:t>
            </a:r>
            <a:r>
              <a:rPr lang="ar-MA" dirty="0" err="1" smtClean="0">
                <a:latin typeface="Tahoma" pitchFamily="34" charset="0"/>
                <a:ea typeface="Tahoma" pitchFamily="34" charset="0"/>
                <a:cs typeface="Tahoma" pitchFamily="34" charset="0"/>
              </a:rPr>
              <a:t>بها</a:t>
            </a:r>
            <a:r>
              <a:rPr lang="ar-MA" dirty="0" smtClean="0">
                <a:latin typeface="Tahoma" pitchFamily="34" charset="0"/>
                <a:ea typeface="Tahoma" pitchFamily="34" charset="0"/>
                <a:cs typeface="Tahoma" pitchFamily="34" charset="0"/>
              </a:rPr>
              <a:t> مجموعة من الدول الأوربية </a:t>
            </a:r>
            <a:r>
              <a:rPr lang="ar-MA" dirty="0" err="1" smtClean="0">
                <a:latin typeface="Tahoma" pitchFamily="34" charset="0"/>
                <a:ea typeface="Tahoma" pitchFamily="34" charset="0"/>
                <a:cs typeface="Tahoma" pitchFamily="34" charset="0"/>
              </a:rPr>
              <a:t>و</a:t>
            </a:r>
            <a:r>
              <a:rPr lang="ar-MA" dirty="0" smtClean="0">
                <a:latin typeface="Tahoma" pitchFamily="34" charset="0"/>
                <a:ea typeface="Tahoma" pitchFamily="34" charset="0"/>
                <a:cs typeface="Tahoma" pitchFamily="34" charset="0"/>
              </a:rPr>
              <a:t> على رأسها البرتغال واسبانيا .</a:t>
            </a:r>
            <a:r>
              <a:rPr lang="ar-DZ" dirty="0" smtClean="0">
                <a:latin typeface="Tahoma" pitchFamily="34" charset="0"/>
                <a:ea typeface="Tahoma" pitchFamily="34" charset="0"/>
                <a:cs typeface="Tahoma" pitchFamily="34" charset="0"/>
              </a:rPr>
              <a:t> </a:t>
            </a:r>
            <a:r>
              <a:rPr lang="en-GB" dirty="0" smtClean="0">
                <a:latin typeface="Tahoma" pitchFamily="34" charset="0"/>
                <a:ea typeface="Tahoma" pitchFamily="34" charset="0"/>
                <a:cs typeface="Tahoma" pitchFamily="34" charset="0"/>
              </a:rPr>
              <a:t> </a:t>
            </a:r>
            <a:endParaRPr lang="fr-FR" dirty="0" smtClean="0">
              <a:latin typeface="Tahoma" pitchFamily="34" charset="0"/>
              <a:ea typeface="Tahoma" pitchFamily="34" charset="0"/>
              <a:cs typeface="Tahoma" pitchFamily="34" charset="0"/>
            </a:endParaRPr>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fontScale="77500" lnSpcReduction="20000"/>
          </a:bodyPr>
          <a:lstStyle/>
          <a:p>
            <a:pPr algn="just" rtl="1">
              <a:lnSpc>
                <a:spcPct val="170000"/>
              </a:lnSpc>
              <a:buNone/>
            </a:pPr>
            <a:r>
              <a:rPr lang="ar-DZ" sz="3600" dirty="0" smtClean="0">
                <a:latin typeface="Tahoma" pitchFamily="34" charset="0"/>
                <a:ea typeface="Tahoma" pitchFamily="34" charset="0"/>
                <a:cs typeface="Tahoma" pitchFamily="34" charset="0"/>
              </a:rPr>
              <a:t>    ومن  بين الاكتشافات : اكتشاف الطريق البحري نحو الهند عن طريق منعطف رأس الرجاء الصالح، واكتشاف أمريكا اللذين مهدا السبيل نحو تطور تيارات تجارية وانفتاح أسواق   أمام الشركات التجارية الأوربية، مما أدى  إلى دخول مرحلة المبادلات التجارية الواسعة واستولت الدول الأوربية على البلدان الإفريقية والأسيوية والأمريكية.</a:t>
            </a:r>
            <a:endParaRPr lang="ar-DZ" sz="3400" dirty="0" smtClean="0">
              <a:latin typeface="Tahoma" pitchFamily="34" charset="0"/>
              <a:ea typeface="Tahoma" pitchFamily="34" charset="0"/>
            </a:endParaRPr>
          </a:p>
          <a:p>
            <a:pPr algn="r" rtl="1">
              <a:lnSpc>
                <a:spcPct val="120000"/>
              </a:lnSpc>
              <a:buNone/>
            </a:pPr>
            <a:endParaRPr lang="fr-FR" sz="3600" dirty="0" smtClean="0">
              <a:latin typeface="Traditional Arabic" pitchFamily="18" charset="-78"/>
              <a:cs typeface="Traditional Arabic" pitchFamily="18" charset="-78"/>
            </a:endParaRPr>
          </a:p>
          <a:p>
            <a:pPr algn="r" rtl="1">
              <a:lnSpc>
                <a:spcPct val="120000"/>
              </a:lnSpc>
              <a:buNone/>
            </a:pPr>
            <a:endParaRPr lang="ar-DZ" sz="3600" dirty="0" smtClean="0">
              <a:latin typeface="Traditional Arabic" pitchFamily="18" charset="-78"/>
              <a:cs typeface="Traditional Arabic" pitchFamily="18" charset="-78"/>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42910" y="571480"/>
            <a:ext cx="8183880" cy="5398978"/>
          </a:xfrm>
        </p:spPr>
        <p:txBody>
          <a:bodyPr>
            <a:normAutofit fontScale="92500" lnSpcReduction="10000"/>
          </a:bodyPr>
          <a:lstStyle/>
          <a:p>
            <a:pPr algn="just" rtl="1">
              <a:lnSpc>
                <a:spcPct val="160000"/>
              </a:lnSpc>
              <a:buNone/>
            </a:pPr>
            <a:r>
              <a:rPr lang="ar-SA" sz="2400" b="1" dirty="0" smtClean="0">
                <a:latin typeface="Tahoma" pitchFamily="34" charset="0"/>
                <a:ea typeface="Tahoma" pitchFamily="34" charset="0"/>
                <a:cs typeface="Tahoma" pitchFamily="34" charset="0"/>
              </a:rPr>
              <a:t>3- نشوء الدولة الإقليمية : </a:t>
            </a:r>
            <a:endParaRPr lang="ar-DZ" sz="2400" b="1" dirty="0" smtClean="0">
              <a:latin typeface="Tahoma" pitchFamily="34" charset="0"/>
              <a:ea typeface="Tahoma" pitchFamily="34" charset="0"/>
              <a:cs typeface="Tahoma" pitchFamily="34" charset="0"/>
            </a:endParaRPr>
          </a:p>
          <a:p>
            <a:pPr algn="just" rtl="1">
              <a:lnSpc>
                <a:spcPct val="160000"/>
              </a:lnSpc>
              <a:buNone/>
            </a:pPr>
            <a:r>
              <a:rPr lang="ar-SA" sz="2400" dirty="0" smtClean="0">
                <a:latin typeface="Tahoma" pitchFamily="34" charset="0"/>
                <a:ea typeface="Tahoma" pitchFamily="34" charset="0"/>
                <a:cs typeface="Tahoma" pitchFamily="34" charset="0"/>
              </a:rPr>
              <a:t>بعدما كانت أوربا مقسمة إلى إقطاعيات عديدة </a:t>
            </a:r>
            <a:r>
              <a:rPr lang="ar-SA" sz="2400" dirty="0" err="1" smtClean="0">
                <a:latin typeface="Tahoma" pitchFamily="34" charset="0"/>
                <a:ea typeface="Tahoma" pitchFamily="34" charset="0"/>
                <a:cs typeface="Tahoma" pitchFamily="34" charset="0"/>
              </a:rPr>
              <a:t>و</a:t>
            </a:r>
            <a:r>
              <a:rPr lang="ar-SA" sz="2400" dirty="0" smtClean="0">
                <a:latin typeface="Tahoma" pitchFamily="34" charset="0"/>
                <a:ea typeface="Tahoma" pitchFamily="34" charset="0"/>
                <a:cs typeface="Tahoma" pitchFamily="34" charset="0"/>
              </a:rPr>
              <a:t> كثيرة أصبحت حتى القرنين السادس عشر </a:t>
            </a:r>
            <a:r>
              <a:rPr lang="ar-DZ" sz="2400" dirty="0" smtClean="0">
                <a:latin typeface="Tahoma" pitchFamily="34" charset="0"/>
                <a:ea typeface="Tahoma" pitchFamily="34" charset="0"/>
                <a:cs typeface="Tahoma" pitchFamily="34" charset="0"/>
              </a:rPr>
              <a:t> </a:t>
            </a:r>
            <a:r>
              <a:rPr lang="ar-SA" sz="2400" dirty="0" smtClean="0">
                <a:latin typeface="Tahoma" pitchFamily="34" charset="0"/>
                <a:ea typeface="Tahoma" pitchFamily="34" charset="0"/>
                <a:cs typeface="Tahoma" pitchFamily="34" charset="0"/>
              </a:rPr>
              <a:t>و السابع عشر مكونة من دول قائمة على أساس مفهوم الأمة </a:t>
            </a:r>
            <a:r>
              <a:rPr lang="ar-DZ" sz="2400" dirty="0" smtClean="0">
                <a:latin typeface="Tahoma" pitchFamily="34" charset="0"/>
                <a:ea typeface="Tahoma" pitchFamily="34" charset="0"/>
                <a:cs typeface="Tahoma" pitchFamily="34" charset="0"/>
              </a:rPr>
              <a:t>،</a:t>
            </a:r>
            <a:r>
              <a:rPr lang="ar-SA" sz="2400" dirty="0" smtClean="0">
                <a:latin typeface="Tahoma" pitchFamily="34" charset="0"/>
                <a:ea typeface="Tahoma" pitchFamily="34" charset="0"/>
                <a:cs typeface="Tahoma" pitchFamily="34" charset="0"/>
              </a:rPr>
              <a:t>أي دول تجمع بين سكانها </a:t>
            </a:r>
            <a:r>
              <a:rPr lang="ar-SA" sz="2400" dirty="0" err="1" smtClean="0">
                <a:latin typeface="Tahoma" pitchFamily="34" charset="0"/>
                <a:ea typeface="Tahoma" pitchFamily="34" charset="0"/>
                <a:cs typeface="Tahoma" pitchFamily="34" charset="0"/>
              </a:rPr>
              <a:t>و</a:t>
            </a:r>
            <a:r>
              <a:rPr lang="ar-SA" sz="2400" dirty="0" smtClean="0">
                <a:latin typeface="Tahoma" pitchFamily="34" charset="0"/>
                <a:ea typeface="Tahoma" pitchFamily="34" charset="0"/>
                <a:cs typeface="Tahoma" pitchFamily="34" charset="0"/>
              </a:rPr>
              <a:t> أقاليمها عوامل مشتركة </a:t>
            </a:r>
            <a:r>
              <a:rPr lang="ar-DZ" sz="2400" dirty="0" smtClean="0">
                <a:latin typeface="Tahoma" pitchFamily="34" charset="0"/>
                <a:ea typeface="Tahoma" pitchFamily="34" charset="0"/>
                <a:cs typeface="Tahoma" pitchFamily="34" charset="0"/>
              </a:rPr>
              <a:t>  </a:t>
            </a:r>
            <a:r>
              <a:rPr lang="ar-SA" sz="2400" dirty="0" smtClean="0">
                <a:latin typeface="Tahoma" pitchFamily="34" charset="0"/>
                <a:ea typeface="Tahoma" pitchFamily="34" charset="0"/>
                <a:cs typeface="Tahoma" pitchFamily="34" charset="0"/>
              </a:rPr>
              <a:t>( اللغة ، الدين ...الخ) </a:t>
            </a:r>
            <a:r>
              <a:rPr lang="ar-SA" sz="2400" dirty="0" err="1" smtClean="0">
                <a:latin typeface="Tahoma" pitchFamily="34" charset="0"/>
                <a:ea typeface="Tahoma" pitchFamily="34" charset="0"/>
                <a:cs typeface="Tahoma" pitchFamily="34" charset="0"/>
              </a:rPr>
              <a:t>و</a:t>
            </a:r>
            <a:r>
              <a:rPr lang="ar-SA" sz="2400" dirty="0" smtClean="0">
                <a:latin typeface="Tahoma" pitchFamily="34" charset="0"/>
                <a:ea typeface="Tahoma" pitchFamily="34" charset="0"/>
                <a:cs typeface="Tahoma" pitchFamily="34" charset="0"/>
              </a:rPr>
              <a:t> كان على رأس كل أمة ملك يجسد المصلحة العامة </a:t>
            </a:r>
            <a:r>
              <a:rPr lang="ar-SA" sz="2400" dirty="0" err="1" smtClean="0">
                <a:latin typeface="Tahoma" pitchFamily="34" charset="0"/>
                <a:ea typeface="Tahoma" pitchFamily="34" charset="0"/>
                <a:cs typeface="Tahoma" pitchFamily="34" charset="0"/>
              </a:rPr>
              <a:t>و</a:t>
            </a:r>
            <a:r>
              <a:rPr lang="ar-SA" sz="2400" dirty="0" smtClean="0">
                <a:latin typeface="Tahoma" pitchFamily="34" charset="0"/>
                <a:ea typeface="Tahoma" pitchFamily="34" charset="0"/>
                <a:cs typeface="Tahoma" pitchFamily="34" charset="0"/>
              </a:rPr>
              <a:t> يضمن هذه الوحدة  </a:t>
            </a:r>
            <a:r>
              <a:rPr lang="ar-SA" sz="2400" dirty="0" err="1" smtClean="0">
                <a:latin typeface="Tahoma" pitchFamily="34" charset="0"/>
                <a:ea typeface="Tahoma" pitchFamily="34" charset="0"/>
                <a:cs typeface="Tahoma" pitchFamily="34" charset="0"/>
              </a:rPr>
              <a:t>و</a:t>
            </a:r>
            <a:r>
              <a:rPr lang="ar-SA" sz="2400" dirty="0" smtClean="0">
                <a:latin typeface="Tahoma" pitchFamily="34" charset="0"/>
                <a:ea typeface="Tahoma" pitchFamily="34" charset="0"/>
                <a:cs typeface="Tahoma" pitchFamily="34" charset="0"/>
              </a:rPr>
              <a:t> يلعب دورا اقتصاديا كبيرا . </a:t>
            </a:r>
            <a:endParaRPr lang="fr-FR" sz="2400" dirty="0" smtClean="0">
              <a:latin typeface="Tahoma" pitchFamily="34" charset="0"/>
              <a:ea typeface="Tahoma" pitchFamily="34" charset="0"/>
              <a:cs typeface="Tahoma" pitchFamily="34" charset="0"/>
            </a:endParaRPr>
          </a:p>
          <a:p>
            <a:pPr algn="just" rtl="1">
              <a:lnSpc>
                <a:spcPct val="160000"/>
              </a:lnSpc>
              <a:buNone/>
            </a:pPr>
            <a:r>
              <a:rPr lang="ar-DZ" sz="2400" dirty="0" smtClean="0">
                <a:latin typeface="Tahoma" pitchFamily="34" charset="0"/>
                <a:ea typeface="Tahoma" pitchFamily="34" charset="0"/>
                <a:cs typeface="Tahoma" pitchFamily="34" charset="0"/>
              </a:rPr>
              <a:t>    </a:t>
            </a:r>
            <a:r>
              <a:rPr lang="ar-SA" sz="2400" dirty="0" smtClean="0">
                <a:latin typeface="Tahoma" pitchFamily="34" charset="0"/>
                <a:ea typeface="Tahoma" pitchFamily="34" charset="0"/>
                <a:cs typeface="Tahoma" pitchFamily="34" charset="0"/>
              </a:rPr>
              <a:t> </a:t>
            </a:r>
            <a:r>
              <a:rPr lang="ar-DZ" sz="2400" dirty="0" smtClean="0">
                <a:latin typeface="Tahoma" pitchFamily="34" charset="0"/>
                <a:ea typeface="Tahoma" pitchFamily="34" charset="0"/>
                <a:cs typeface="Tahoma" pitchFamily="34" charset="0"/>
              </a:rPr>
              <a:t>فقد تمت وحدة انجلترا في عهد هنري السابع خلال الفترة (1485-1509م) وتمت  وحدة فرنسا أيام لويس الحادي عشر  خلال الفترة ( 1461- 1483م)، </a:t>
            </a:r>
            <a:r>
              <a:rPr lang="ar-DZ" sz="2400" dirty="0" err="1" smtClean="0">
                <a:latin typeface="Tahoma" pitchFamily="34" charset="0"/>
                <a:ea typeface="Tahoma" pitchFamily="34" charset="0"/>
                <a:cs typeface="Tahoma" pitchFamily="34" charset="0"/>
              </a:rPr>
              <a:t>و</a:t>
            </a:r>
            <a:r>
              <a:rPr lang="ar-DZ" sz="2400" dirty="0" smtClean="0">
                <a:latin typeface="Tahoma" pitchFamily="34" charset="0"/>
                <a:ea typeface="Tahoma" pitchFamily="34" charset="0"/>
                <a:cs typeface="Tahoma" pitchFamily="34" charset="0"/>
              </a:rPr>
              <a:t> إسبانيا عام 1469 </a:t>
            </a:r>
            <a:r>
              <a:rPr lang="ar-DZ" sz="2400" dirty="0" err="1" smtClean="0">
                <a:latin typeface="Tahoma" pitchFamily="34" charset="0"/>
                <a:ea typeface="Tahoma" pitchFamily="34" charset="0"/>
                <a:cs typeface="Tahoma" pitchFamily="34" charset="0"/>
              </a:rPr>
              <a:t>م</a:t>
            </a:r>
            <a:r>
              <a:rPr lang="ar-DZ" sz="2400" dirty="0" smtClean="0">
                <a:latin typeface="Tahoma" pitchFamily="34" charset="0"/>
                <a:ea typeface="Tahoma" pitchFamily="34" charset="0"/>
                <a:cs typeface="Tahoma" pitchFamily="34" charset="0"/>
              </a:rPr>
              <a:t> .</a:t>
            </a:r>
          </a:p>
          <a:p>
            <a:pPr algn="r" rtl="1">
              <a:lnSpc>
                <a:spcPct val="150000"/>
              </a:lnSpc>
              <a:buFont typeface="Wingdings" pitchFamily="2" charset="2"/>
              <a:buChar char="ü"/>
            </a:pPr>
            <a:endParaRPr lang="fr-FR" sz="2400" dirty="0" smtClean="0">
              <a:latin typeface="Traditional Arabic" pitchFamily="18" charset="-78"/>
              <a:cs typeface="Traditional Arabic" pitchFamily="18" charset="-78"/>
            </a:endParaRPr>
          </a:p>
          <a:p>
            <a:pPr algn="just" rtl="1">
              <a:buFont typeface="Wingdings" pitchFamily="2" charset="2"/>
              <a:buChar char="ü"/>
            </a:pPr>
            <a:endParaRPr lang="fr-FR" sz="3000" dirty="0" smtClean="0">
              <a:latin typeface="Traditional Arabic" pitchFamily="18" charset="-78"/>
              <a:cs typeface="Traditional Arabic" pitchFamily="18" charset="-78"/>
            </a:endParaRPr>
          </a:p>
          <a:p>
            <a:pPr algn="just" rtl="1">
              <a:buNone/>
            </a:pPr>
            <a:endParaRPr lang="ar-DZ" sz="3000" dirty="0" smtClean="0">
              <a:latin typeface="Traditional Arabic" pitchFamily="18" charset="-78"/>
              <a:cs typeface="Traditional Arabic" pitchFamily="18" charset="-78"/>
            </a:endParaRPr>
          </a:p>
          <a:p>
            <a:pPr algn="just" rtl="1">
              <a:buNone/>
            </a:pPr>
            <a:endParaRPr lang="ar-DZ" dirty="0" smtClean="0">
              <a:latin typeface="Traditional Arabic" pitchFamily="18" charset="-78"/>
              <a:cs typeface="Traditional Arabic" pitchFamily="18" charset="-78"/>
            </a:endParaRPr>
          </a:p>
          <a:p>
            <a:pPr algn="r" rtl="1">
              <a:buFont typeface="Wingdings" pitchFamily="2" charset="2"/>
              <a:buChar char="ü"/>
            </a:pPr>
            <a:endParaRPr lang="fr-FR" dirty="0">
              <a:latin typeface="Traditional Arabic" pitchFamily="18" charset="-78"/>
              <a:cs typeface="Traditional Arabic" pitchFamily="18" charset="-7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256102"/>
          </a:xfrm>
        </p:spPr>
        <p:txBody>
          <a:bodyPr>
            <a:normAutofit/>
          </a:bodyPr>
          <a:lstStyle/>
          <a:p>
            <a:pPr algn="just" rtl="1">
              <a:buNone/>
            </a:pPr>
            <a:r>
              <a:rPr lang="ar-DZ" sz="2000" b="1" dirty="0" smtClean="0">
                <a:latin typeface="Tahoma" pitchFamily="34" charset="0"/>
                <a:ea typeface="Tahoma" pitchFamily="34" charset="0"/>
              </a:rPr>
              <a:t>4-</a:t>
            </a:r>
            <a:r>
              <a:rPr lang="ar-SA" sz="2400" b="1" dirty="0" smtClean="0">
                <a:latin typeface="Tahoma" pitchFamily="34" charset="0"/>
                <a:ea typeface="Tahoma" pitchFamily="34" charset="0"/>
              </a:rPr>
              <a:t>- التوسع الإمبراطوري: </a:t>
            </a:r>
            <a:endParaRPr lang="ar-DZ" sz="2400" b="1" dirty="0" smtClean="0">
              <a:latin typeface="Tahoma" pitchFamily="34" charset="0"/>
              <a:ea typeface="Tahoma" pitchFamily="34" charset="0"/>
            </a:endParaRPr>
          </a:p>
          <a:p>
            <a:pPr algn="just" rtl="1">
              <a:buNone/>
            </a:pPr>
            <a:r>
              <a:rPr lang="ar-DZ" sz="2400" b="1" dirty="0" smtClean="0">
                <a:latin typeface="Tahoma" pitchFamily="34" charset="0"/>
                <a:ea typeface="Tahoma" pitchFamily="34" charset="0"/>
              </a:rPr>
              <a:t>   </a:t>
            </a:r>
            <a:r>
              <a:rPr lang="ar-SA" sz="2400" b="1" dirty="0" smtClean="0">
                <a:latin typeface="Tahoma" pitchFamily="34" charset="0"/>
                <a:ea typeface="Tahoma" pitchFamily="34" charset="0"/>
              </a:rPr>
              <a:t> </a:t>
            </a:r>
            <a:r>
              <a:rPr lang="ar-SA" sz="2400" dirty="0" smtClean="0">
                <a:latin typeface="Tahoma" pitchFamily="34" charset="0"/>
                <a:ea typeface="Tahoma" pitchFamily="34" charset="0"/>
              </a:rPr>
              <a:t>ترتب عن </a:t>
            </a:r>
            <a:r>
              <a:rPr lang="ar-DZ" sz="2400" dirty="0" smtClean="0">
                <a:latin typeface="Tahoma" pitchFamily="34" charset="0"/>
                <a:ea typeface="Tahoma" pitchFamily="34" charset="0"/>
              </a:rPr>
              <a:t>نشوء الدول الإقليمية </a:t>
            </a:r>
            <a:r>
              <a:rPr lang="ar-SA" sz="2400" dirty="0" smtClean="0">
                <a:latin typeface="Tahoma" pitchFamily="34" charset="0"/>
                <a:ea typeface="Tahoma" pitchFamily="34" charset="0"/>
              </a:rPr>
              <a:t>قيام وحدات سياسية كبرى في بلاد  أوربا الغربية لا تؤمن إلا بمصلحتها القومية الخاصة</a:t>
            </a:r>
            <a:r>
              <a:rPr lang="ar-DZ" sz="2400" dirty="0" smtClean="0">
                <a:latin typeface="Tahoma" pitchFamily="34" charset="0"/>
                <a:ea typeface="Tahoma" pitchFamily="34" charset="0"/>
              </a:rPr>
              <a:t>      </a:t>
            </a:r>
            <a:r>
              <a:rPr lang="ar-SA" sz="2400" dirty="0" smtClean="0">
                <a:latin typeface="Tahoma" pitchFamily="34" charset="0"/>
                <a:ea typeface="Tahoma" pitchFamily="34" charset="0"/>
              </a:rPr>
              <a:t>و تعمل جاهدة </a:t>
            </a:r>
            <a:r>
              <a:rPr lang="ar-DZ" sz="2400" dirty="0" smtClean="0">
                <a:latin typeface="Tahoma" pitchFamily="34" charset="0"/>
                <a:ea typeface="Tahoma" pitchFamily="34" charset="0"/>
              </a:rPr>
              <a:t> على </a:t>
            </a:r>
            <a:r>
              <a:rPr lang="ar-SA" sz="2400" dirty="0" smtClean="0">
                <a:latin typeface="Tahoma" pitchFamily="34" charset="0"/>
                <a:ea typeface="Tahoma" pitchFamily="34" charset="0"/>
              </a:rPr>
              <a:t>توسيع رقعتها وإن كان على حساب البلاد الأخرى. </a:t>
            </a:r>
            <a:r>
              <a:rPr lang="ar-DZ" sz="2400" dirty="0" smtClean="0">
                <a:latin typeface="Tahoma" pitchFamily="34" charset="0"/>
                <a:ea typeface="Tahoma" pitchFamily="34" charset="0"/>
              </a:rPr>
              <a:t>مما أدى  إلى  ظهور </a:t>
            </a:r>
            <a:r>
              <a:rPr lang="ar-SA" sz="2400" dirty="0" smtClean="0">
                <a:latin typeface="Tahoma" pitchFamily="34" charset="0"/>
                <a:ea typeface="Tahoma" pitchFamily="34" charset="0"/>
              </a:rPr>
              <a:t>الحركة الاستعمارية</a:t>
            </a:r>
            <a:r>
              <a:rPr lang="ar-DZ" sz="2400" dirty="0" smtClean="0">
                <a:latin typeface="Tahoma" pitchFamily="34" charset="0"/>
                <a:ea typeface="Tahoma" pitchFamily="34" charset="0"/>
              </a:rPr>
              <a:t>         </a:t>
            </a:r>
            <a:r>
              <a:rPr lang="ar-SA" sz="2400" dirty="0" smtClean="0">
                <a:latin typeface="Tahoma" pitchFamily="34" charset="0"/>
                <a:ea typeface="Tahoma" pitchFamily="34" charset="0"/>
              </a:rPr>
              <a:t> و التوسع الإمبراطوري. و دخلت بلاد أوربا الغربية في سلسلة طويلة من الحروب باسم المولود الجديد</a:t>
            </a:r>
            <a:r>
              <a:rPr lang="ar-DZ" sz="2400" dirty="0" smtClean="0">
                <a:latin typeface="Tahoma" pitchFamily="34" charset="0"/>
                <a:ea typeface="Tahoma" pitchFamily="34" charset="0"/>
              </a:rPr>
              <a:t> </a:t>
            </a:r>
            <a:r>
              <a:rPr lang="ar-SA" sz="2400" dirty="0" smtClean="0">
                <a:latin typeface="Tahoma" pitchFamily="34" charset="0"/>
                <a:ea typeface="Tahoma" pitchFamily="34" charset="0"/>
              </a:rPr>
              <a:t>و هو عظمة بريطانيا </a:t>
            </a:r>
            <a:r>
              <a:rPr lang="ar-DZ" sz="2400" dirty="0" smtClean="0">
                <a:latin typeface="Tahoma" pitchFamily="34" charset="0"/>
                <a:ea typeface="Tahoma" pitchFamily="34" charset="0"/>
              </a:rPr>
              <a:t>    </a:t>
            </a:r>
            <a:r>
              <a:rPr lang="ar-SA" sz="2400" dirty="0" smtClean="0">
                <a:latin typeface="Tahoma" pitchFamily="34" charset="0"/>
                <a:ea typeface="Tahoma" pitchFamily="34" charset="0"/>
              </a:rPr>
              <a:t>و فرنسا </a:t>
            </a:r>
            <a:r>
              <a:rPr lang="ar-SA" sz="2400" dirty="0" err="1" smtClean="0">
                <a:latin typeface="Tahoma" pitchFamily="34" charset="0"/>
                <a:ea typeface="Tahoma" pitchFamily="34" charset="0"/>
              </a:rPr>
              <a:t>و</a:t>
            </a:r>
            <a:r>
              <a:rPr lang="ar-SA" sz="2400" dirty="0" smtClean="0">
                <a:latin typeface="Tahoma" pitchFamily="34" charset="0"/>
                <a:ea typeface="Tahoma" pitchFamily="34" charset="0"/>
              </a:rPr>
              <a:t> هولندا </a:t>
            </a:r>
            <a:r>
              <a:rPr lang="ar-SA" sz="2400" dirty="0" err="1" smtClean="0">
                <a:latin typeface="Tahoma" pitchFamily="34" charset="0"/>
                <a:ea typeface="Tahoma" pitchFamily="34" charset="0"/>
              </a:rPr>
              <a:t>و</a:t>
            </a:r>
            <a:r>
              <a:rPr lang="ar-SA" sz="2400" dirty="0" smtClean="0">
                <a:latin typeface="Tahoma" pitchFamily="34" charset="0"/>
                <a:ea typeface="Tahoma" pitchFamily="34" charset="0"/>
              </a:rPr>
              <a:t> اسبانيا. </a:t>
            </a:r>
            <a:endParaRPr lang="ar-DZ" sz="2400" dirty="0" smtClean="0">
              <a:latin typeface="Tahoma" pitchFamily="34" charset="0"/>
              <a:ea typeface="Tahoma" pitchFamily="34" charset="0"/>
            </a:endParaRPr>
          </a:p>
          <a:p>
            <a:pPr algn="just" rtl="1">
              <a:buNone/>
            </a:pPr>
            <a:endParaRPr lang="fr-FR" sz="1800" dirty="0" smtClean="0">
              <a:latin typeface="Tahoma" pitchFamily="34" charset="0"/>
              <a:ea typeface="Tahoma" pitchFamily="34" charset="0"/>
            </a:endParaRPr>
          </a:p>
          <a:p>
            <a:pPr algn="just" rtl="1">
              <a:buNone/>
            </a:pPr>
            <a:r>
              <a:rPr lang="ar-SA" sz="2400" b="1" dirty="0" smtClean="0">
                <a:latin typeface="Tahoma" pitchFamily="34" charset="0"/>
                <a:ea typeface="Tahoma" pitchFamily="34" charset="0"/>
              </a:rPr>
              <a:t>5-</a:t>
            </a:r>
            <a:r>
              <a:rPr lang="ar-DZ" sz="2400" b="1" dirty="0" smtClean="0">
                <a:latin typeface="Tahoma" pitchFamily="34" charset="0"/>
                <a:ea typeface="Tahoma" pitchFamily="34" charset="0"/>
              </a:rPr>
              <a:t> الثورة الفكرية </a:t>
            </a:r>
            <a:r>
              <a:rPr lang="ar-DZ" sz="2400" b="1" dirty="0" err="1" smtClean="0">
                <a:latin typeface="Tahoma" pitchFamily="34" charset="0"/>
                <a:ea typeface="Tahoma" pitchFamily="34" charset="0"/>
              </a:rPr>
              <a:t>و</a:t>
            </a:r>
            <a:r>
              <a:rPr lang="ar-SA" sz="2400" b="1" dirty="0" smtClean="0">
                <a:latin typeface="Tahoma" pitchFamily="34" charset="0"/>
                <a:ea typeface="Tahoma" pitchFamily="34" charset="0"/>
              </a:rPr>
              <a:t> تغيير </a:t>
            </a:r>
            <a:r>
              <a:rPr lang="ar-SA" sz="2400" b="1" dirty="0" err="1" smtClean="0">
                <a:latin typeface="Tahoma" pitchFamily="34" charset="0"/>
                <a:ea typeface="Tahoma" pitchFamily="34" charset="0"/>
              </a:rPr>
              <a:t>الذهنيات</a:t>
            </a:r>
            <a:r>
              <a:rPr lang="ar-SA" sz="2400" b="1" dirty="0" smtClean="0">
                <a:latin typeface="Tahoma" pitchFamily="34" charset="0"/>
                <a:ea typeface="Tahoma" pitchFamily="34" charset="0"/>
              </a:rPr>
              <a:t>: </a:t>
            </a:r>
            <a:r>
              <a:rPr lang="ar-DZ" sz="2400" b="1" dirty="0" smtClean="0">
                <a:latin typeface="Tahoma" pitchFamily="34" charset="0"/>
                <a:ea typeface="Tahoma" pitchFamily="34" charset="0"/>
              </a:rPr>
              <a:t> </a:t>
            </a:r>
          </a:p>
          <a:p>
            <a:pPr algn="just" rtl="1">
              <a:buNone/>
            </a:pPr>
            <a:r>
              <a:rPr lang="ar-DZ" sz="2400" b="1" dirty="0" smtClean="0">
                <a:latin typeface="Tahoma" pitchFamily="34" charset="0"/>
                <a:ea typeface="Tahoma" pitchFamily="34" charset="0"/>
              </a:rPr>
              <a:t>     </a:t>
            </a:r>
            <a:r>
              <a:rPr lang="ar-DZ" sz="2400" dirty="0" smtClean="0">
                <a:latin typeface="Tahoma" pitchFamily="34" charset="0"/>
                <a:ea typeface="Tahoma" pitchFamily="34" charset="0"/>
              </a:rPr>
              <a:t>كان للثورة الدينية التي  دعا إليها لوثر عام 1517م  والتي تمثلت في التيار البروتستانتي اثر كبير على تغير الدهنيات بأوربا .</a:t>
            </a:r>
            <a:r>
              <a:rPr lang="ar-SA" sz="2400" dirty="0" smtClean="0">
                <a:latin typeface="Tahoma" pitchFamily="34" charset="0"/>
                <a:ea typeface="Tahoma" pitchFamily="34" charset="0"/>
              </a:rPr>
              <a:t> </a:t>
            </a:r>
            <a:endParaRPr lang="fr-FR" sz="2400" dirty="0" smtClean="0">
              <a:latin typeface="Traditional Arabic" pitchFamily="18" charset="-78"/>
            </a:endParaRPr>
          </a:p>
          <a:p>
            <a:pPr algn="r" rtl="1">
              <a:lnSpc>
                <a:spcPct val="150000"/>
              </a:lnSpc>
              <a:buNone/>
            </a:pPr>
            <a:endParaRPr lang="fr-FR" sz="2400" dirty="0">
              <a:solidFill>
                <a:schemeClr val="accent1">
                  <a:lumMod val="75000"/>
                </a:schemeClr>
              </a:solidFill>
              <a:latin typeface="Traditional Arabic" pitchFamily="18" charset="-7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98978"/>
          </a:xfrm>
        </p:spPr>
        <p:txBody>
          <a:bodyPr>
            <a:normAutofit fontScale="62500" lnSpcReduction="20000"/>
          </a:bodyPr>
          <a:lstStyle/>
          <a:p>
            <a:pPr algn="just" rtl="1">
              <a:lnSpc>
                <a:spcPct val="170000"/>
              </a:lnSpc>
              <a:buNone/>
            </a:pPr>
            <a:r>
              <a:rPr lang="ar-DZ" sz="3400" dirty="0" smtClean="0">
                <a:latin typeface="Tahoma" pitchFamily="34" charset="0"/>
                <a:ea typeface="Tahoma" pitchFamily="34" charset="0"/>
                <a:cs typeface="Tahoma" pitchFamily="34" charset="0"/>
              </a:rPr>
              <a:t>    </a:t>
            </a:r>
            <a:r>
              <a:rPr lang="ar-SA" sz="3400" dirty="0" smtClean="0">
                <a:latin typeface="Tahoma" pitchFamily="34" charset="0"/>
                <a:ea typeface="Tahoma" pitchFamily="34" charset="0"/>
                <a:cs typeface="Tahoma" pitchFamily="34" charset="0"/>
              </a:rPr>
              <a:t>حيث عمل </a:t>
            </a:r>
            <a:r>
              <a:rPr lang="ar-DZ" sz="3400" dirty="0" smtClean="0">
                <a:latin typeface="Tahoma" pitchFamily="34" charset="0"/>
                <a:ea typeface="Tahoma" pitchFamily="34" charset="0"/>
                <a:cs typeface="Tahoma" pitchFamily="34" charset="0"/>
              </a:rPr>
              <a:t> هذا  التيار </a:t>
            </a:r>
            <a:r>
              <a:rPr lang="ar-SA" sz="3400" dirty="0" smtClean="0">
                <a:latin typeface="Tahoma" pitchFamily="34" charset="0"/>
                <a:ea typeface="Tahoma" pitchFamily="34" charset="0"/>
                <a:cs typeface="Tahoma" pitchFamily="34" charset="0"/>
              </a:rPr>
              <a:t>على إقرار حق الفائدة في القروض </a:t>
            </a:r>
            <a:r>
              <a:rPr lang="ar-SA" sz="3400" dirty="0" err="1" smtClean="0">
                <a:latin typeface="Tahoma" pitchFamily="34" charset="0"/>
                <a:ea typeface="Tahoma" pitchFamily="34" charset="0"/>
                <a:cs typeface="Tahoma" pitchFamily="34" charset="0"/>
              </a:rPr>
              <a:t>و</a:t>
            </a:r>
            <a:r>
              <a:rPr lang="ar-SA" sz="3400" dirty="0" smtClean="0">
                <a:latin typeface="Tahoma" pitchFamily="34" charset="0"/>
                <a:ea typeface="Tahoma" pitchFamily="34" charset="0"/>
                <a:cs typeface="Tahoma" pitchFamily="34" charset="0"/>
              </a:rPr>
              <a:t> جعل الربح </a:t>
            </a:r>
            <a:r>
              <a:rPr lang="ar-SA" sz="3400" dirty="0" err="1" smtClean="0">
                <a:latin typeface="Tahoma" pitchFamily="34" charset="0"/>
                <a:ea typeface="Tahoma" pitchFamily="34" charset="0"/>
                <a:cs typeface="Tahoma" pitchFamily="34" charset="0"/>
              </a:rPr>
              <a:t>و</a:t>
            </a:r>
            <a:r>
              <a:rPr lang="ar-SA" sz="3400" dirty="0" smtClean="0">
                <a:latin typeface="Tahoma" pitchFamily="34" charset="0"/>
                <a:ea typeface="Tahoma" pitchFamily="34" charset="0"/>
                <a:cs typeface="Tahoma" pitchFamily="34" charset="0"/>
              </a:rPr>
              <a:t> الثروة أمرا ضروريا </a:t>
            </a:r>
            <a:r>
              <a:rPr lang="ar-SA" sz="3400" dirty="0" err="1" smtClean="0">
                <a:latin typeface="Tahoma" pitchFamily="34" charset="0"/>
                <a:ea typeface="Tahoma" pitchFamily="34" charset="0"/>
                <a:cs typeface="Tahoma" pitchFamily="34" charset="0"/>
              </a:rPr>
              <a:t>و</a:t>
            </a:r>
            <a:r>
              <a:rPr lang="ar-SA" sz="3400" dirty="0" smtClean="0">
                <a:latin typeface="Tahoma" pitchFamily="34" charset="0"/>
                <a:ea typeface="Tahoma" pitchFamily="34" charset="0"/>
                <a:cs typeface="Tahoma" pitchFamily="34" charset="0"/>
              </a:rPr>
              <a:t> العمل عنصر مقدس من الناحية الدينية . لذا أدى هذا التيار خاصة في الدول </a:t>
            </a:r>
            <a:r>
              <a:rPr lang="ar-SA" sz="3400" dirty="0" err="1" smtClean="0">
                <a:latin typeface="Tahoma" pitchFamily="34" charset="0"/>
                <a:ea typeface="Tahoma" pitchFamily="34" charset="0"/>
                <a:cs typeface="Tahoma" pitchFamily="34" charset="0"/>
              </a:rPr>
              <a:t>الانجلوسكسونية</a:t>
            </a:r>
            <a:r>
              <a:rPr lang="ar-SA" sz="3400" dirty="0" smtClean="0">
                <a:latin typeface="Tahoma" pitchFamily="34" charset="0"/>
                <a:ea typeface="Tahoma" pitchFamily="34" charset="0"/>
                <a:cs typeface="Tahoma" pitchFamily="34" charset="0"/>
              </a:rPr>
              <a:t> إلى تداول أكبر لرؤوس الأموال </a:t>
            </a:r>
            <a:r>
              <a:rPr lang="ar-SA" sz="3400" dirty="0" err="1" smtClean="0">
                <a:latin typeface="Tahoma" pitchFamily="34" charset="0"/>
                <a:ea typeface="Tahoma" pitchFamily="34" charset="0"/>
                <a:cs typeface="Tahoma" pitchFamily="34" charset="0"/>
              </a:rPr>
              <a:t>و</a:t>
            </a:r>
            <a:r>
              <a:rPr lang="ar-SA" sz="3400" dirty="0" smtClean="0">
                <a:latin typeface="Tahoma" pitchFamily="34" charset="0"/>
                <a:ea typeface="Tahoma" pitchFamily="34" charset="0"/>
                <a:cs typeface="Tahoma" pitchFamily="34" charset="0"/>
              </a:rPr>
              <a:t> تمويل المشاريع الاقتصادية </a:t>
            </a:r>
            <a:r>
              <a:rPr lang="ar-DZ" sz="3400" dirty="0" smtClean="0">
                <a:latin typeface="Tahoma" pitchFamily="34" charset="0"/>
                <a:ea typeface="Tahoma" pitchFamily="34" charset="0"/>
                <a:cs typeface="Tahoma" pitchFamily="34" charset="0"/>
              </a:rPr>
              <a:t>.</a:t>
            </a:r>
            <a:endParaRPr lang="ar-DZ" sz="3400" b="1" dirty="0" smtClean="0">
              <a:latin typeface="Tahoma" pitchFamily="34" charset="0"/>
              <a:ea typeface="Tahoma" pitchFamily="34" charset="0"/>
              <a:cs typeface="Tahoma" pitchFamily="34" charset="0"/>
            </a:endParaRPr>
          </a:p>
          <a:p>
            <a:pPr algn="just" rtl="1">
              <a:lnSpc>
                <a:spcPct val="170000"/>
              </a:lnSpc>
              <a:buNone/>
            </a:pPr>
            <a:r>
              <a:rPr lang="ar-SA" sz="3400" b="1" dirty="0" smtClean="0">
                <a:latin typeface="Tahoma" pitchFamily="34" charset="0"/>
                <a:ea typeface="Tahoma" pitchFamily="34" charset="0"/>
                <a:cs typeface="Tahoma" pitchFamily="34" charset="0"/>
              </a:rPr>
              <a:t>6- التراكم النقدي : </a:t>
            </a:r>
            <a:endParaRPr lang="ar-DZ" sz="3400" b="1" dirty="0" smtClean="0">
              <a:latin typeface="Tahoma" pitchFamily="34" charset="0"/>
              <a:ea typeface="Tahoma" pitchFamily="34" charset="0"/>
              <a:cs typeface="Tahoma" pitchFamily="34" charset="0"/>
            </a:endParaRPr>
          </a:p>
          <a:p>
            <a:pPr algn="just" rtl="1">
              <a:lnSpc>
                <a:spcPct val="170000"/>
              </a:lnSpc>
              <a:buNone/>
            </a:pPr>
            <a:r>
              <a:rPr lang="ar-DZ" sz="3400" dirty="0" smtClean="0">
                <a:latin typeface="Tahoma" pitchFamily="34" charset="0"/>
                <a:ea typeface="Tahoma" pitchFamily="34" charset="0"/>
                <a:cs typeface="Tahoma" pitchFamily="34" charset="0"/>
              </a:rPr>
              <a:t>      </a:t>
            </a:r>
            <a:r>
              <a:rPr lang="ar-SA" sz="3400" dirty="0" smtClean="0">
                <a:latin typeface="Tahoma" pitchFamily="34" charset="0"/>
                <a:ea typeface="Tahoma" pitchFamily="34" charset="0"/>
                <a:cs typeface="Tahoma" pitchFamily="34" charset="0"/>
              </a:rPr>
              <a:t>جاء هذا التراكم نتيجة تدفق الأموال</a:t>
            </a:r>
            <a:r>
              <a:rPr lang="en-GB" sz="3400" dirty="0" smtClean="0">
                <a:latin typeface="Tahoma" pitchFamily="34" charset="0"/>
                <a:ea typeface="Tahoma" pitchFamily="34" charset="0"/>
                <a:cs typeface="Tahoma" pitchFamily="34" charset="0"/>
              </a:rPr>
              <a:t>  </a:t>
            </a:r>
            <a:r>
              <a:rPr lang="ar-SA" sz="3400" dirty="0" smtClean="0">
                <a:latin typeface="Tahoma" pitchFamily="34" charset="0"/>
                <a:ea typeface="Tahoma" pitchFamily="34" charset="0"/>
                <a:cs typeface="Tahoma" pitchFamily="34" charset="0"/>
              </a:rPr>
              <a:t>و خاصة الذهب الذي تم اكتشافه  و الحصول عليه في القرنين السادس</a:t>
            </a:r>
            <a:r>
              <a:rPr lang="ar-DZ" sz="3400" dirty="0" smtClean="0">
                <a:latin typeface="Tahoma" pitchFamily="34" charset="0"/>
                <a:ea typeface="Tahoma" pitchFamily="34" charset="0"/>
                <a:cs typeface="Tahoma" pitchFamily="34" charset="0"/>
              </a:rPr>
              <a:t> </a:t>
            </a:r>
            <a:r>
              <a:rPr lang="ar-SA" sz="3400" dirty="0" smtClean="0">
                <a:latin typeface="Tahoma" pitchFamily="34" charset="0"/>
                <a:ea typeface="Tahoma" pitchFamily="34" charset="0"/>
                <a:cs typeface="Tahoma" pitchFamily="34" charset="0"/>
              </a:rPr>
              <a:t>و السابع عشر الميلادي . وقد استطاعت الرأسمالية التجارية بشركاتها العملاقة ومن خلال ما كونته من إمبراطوريات واسعة، أن تكدس أرباحا ضخمة </a:t>
            </a:r>
            <a:r>
              <a:rPr lang="ar-DZ" sz="3400" dirty="0" smtClean="0">
                <a:latin typeface="Tahoma" pitchFamily="34" charset="0"/>
                <a:ea typeface="Tahoma" pitchFamily="34" charset="0"/>
                <a:cs typeface="Tahoma" pitchFamily="34" charset="0"/>
              </a:rPr>
              <a:t>.</a:t>
            </a:r>
          </a:p>
          <a:p>
            <a:pPr lvl="0" algn="r" rtl="1">
              <a:buFont typeface="Wingdings" pitchFamily="2" charset="2"/>
              <a:buChar char="ü"/>
            </a:pPr>
            <a:endParaRPr lang="fr-FR" sz="3600" dirty="0" smtClean="0">
              <a:latin typeface="Traditional Arabic" pitchFamily="18" charset="-78"/>
              <a:cs typeface="Traditional Arabic" pitchFamily="18" charset="-78"/>
            </a:endParaRPr>
          </a:p>
          <a:p>
            <a:pPr algn="r" rtl="1">
              <a:buFont typeface="Wingdings" pitchFamily="2" charset="2"/>
              <a:buChar char="ü"/>
            </a:pPr>
            <a:endParaRPr lang="ar-DZ" sz="3600" dirty="0" smtClean="0">
              <a:latin typeface="Traditional Arabic" pitchFamily="18" charset="-78"/>
              <a:cs typeface="Traditional Arabic" pitchFamily="18" charset="-78"/>
            </a:endParaRPr>
          </a:p>
          <a:p>
            <a:pPr algn="r" rtl="1">
              <a:buFont typeface="Wingdings" pitchFamily="2" charset="2"/>
              <a:buChar char="ü"/>
            </a:pPr>
            <a:endParaRPr lang="fr-FR" sz="3600" dirty="0" smtClean="0">
              <a:latin typeface="Traditional Arabic" pitchFamily="18" charset="-78"/>
              <a:cs typeface="Traditional Arabic" pitchFamily="18" charset="-78"/>
            </a:endParaRPr>
          </a:p>
          <a:p>
            <a:pPr algn="r" rtl="1">
              <a:buFontTx/>
              <a:buChar char="-"/>
            </a:pPr>
            <a:endParaRPr lang="ar-DZ" sz="4500" dirty="0" smtClean="0">
              <a:latin typeface="Traditional Arabic" pitchFamily="18" charset="-78"/>
              <a:cs typeface="Traditional Arabic" pitchFamily="18" charset="-78"/>
            </a:endParaRPr>
          </a:p>
          <a:p>
            <a:pPr algn="r" rtl="1"/>
            <a:endParaRPr lang="fr-FR" sz="4500" dirty="0" smtClean="0">
              <a:latin typeface="Traditional Arabic" pitchFamily="18" charset="-78"/>
              <a:cs typeface="Traditional Arabic" pitchFamily="18" charset="-78"/>
            </a:endParaRPr>
          </a:p>
          <a:p>
            <a:pPr algn="r" rtl="1"/>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fontScale="92500" lnSpcReduction="20000"/>
          </a:bodyPr>
          <a:lstStyle/>
          <a:p>
            <a:pPr algn="just" rtl="1">
              <a:buNone/>
            </a:pPr>
            <a:r>
              <a:rPr lang="ar-SA" sz="2600" b="1" dirty="0" smtClean="0">
                <a:solidFill>
                  <a:schemeClr val="accent6">
                    <a:lumMod val="50000"/>
                  </a:schemeClr>
                </a:solidFill>
                <a:latin typeface="Tahoma" pitchFamily="34" charset="0"/>
                <a:ea typeface="Tahoma" pitchFamily="34" charset="0"/>
                <a:cs typeface="Tahoma" pitchFamily="34" charset="0"/>
              </a:rPr>
              <a:t>ثانيا : أفكار ومبادئ التجاريين </a:t>
            </a:r>
            <a:endParaRPr lang="ar-DZ" sz="2600" b="1" dirty="0" smtClean="0">
              <a:solidFill>
                <a:schemeClr val="accent6">
                  <a:lumMod val="50000"/>
                </a:schemeClr>
              </a:solidFill>
              <a:latin typeface="Tahoma" pitchFamily="34" charset="0"/>
              <a:ea typeface="Tahoma" pitchFamily="34" charset="0"/>
              <a:cs typeface="Tahoma" pitchFamily="34" charset="0"/>
            </a:endParaRPr>
          </a:p>
          <a:p>
            <a:pPr algn="just" rtl="1">
              <a:buNone/>
            </a:pPr>
            <a:endParaRPr lang="ar-DZ" sz="1000" dirty="0" smtClean="0">
              <a:latin typeface="Tahoma" pitchFamily="34" charset="0"/>
              <a:ea typeface="Tahoma" pitchFamily="34" charset="0"/>
            </a:endParaRPr>
          </a:p>
          <a:p>
            <a:pPr marL="514350" indent="-514350" algn="just" rtl="1">
              <a:lnSpc>
                <a:spcPct val="150000"/>
              </a:lnSpc>
              <a:buNone/>
            </a:pPr>
            <a:r>
              <a:rPr lang="ar-SA" sz="2400" b="1" dirty="0" smtClean="0">
                <a:latin typeface="Tahoma" pitchFamily="34" charset="0"/>
                <a:ea typeface="Tahoma" pitchFamily="34" charset="0"/>
              </a:rPr>
              <a:t>1-تنمية الثروة</a:t>
            </a:r>
            <a:r>
              <a:rPr lang="fr-FR" sz="2400" dirty="0" smtClean="0">
                <a:latin typeface="Tahoma" pitchFamily="34" charset="0"/>
                <a:ea typeface="Tahoma" pitchFamily="34" charset="0"/>
              </a:rPr>
              <a:t>: </a:t>
            </a:r>
            <a:endParaRPr lang="ar-DZ" sz="2400" b="1" dirty="0" smtClean="0">
              <a:latin typeface="Tahoma" pitchFamily="34" charset="0"/>
              <a:ea typeface="Tahoma" pitchFamily="34" charset="0"/>
            </a:endParaRPr>
          </a:p>
          <a:p>
            <a:pPr marL="514350" indent="-514350" algn="just" rtl="1">
              <a:lnSpc>
                <a:spcPct val="150000"/>
              </a:lnSpc>
              <a:buNone/>
            </a:pPr>
            <a:r>
              <a:rPr lang="ar-DZ" sz="2400" dirty="0" smtClean="0">
                <a:latin typeface="Tahoma" pitchFamily="34" charset="0"/>
                <a:ea typeface="Tahoma" pitchFamily="34" charset="0"/>
              </a:rPr>
              <a:t>   </a:t>
            </a:r>
            <a:r>
              <a:rPr lang="ar-SA" sz="2400" dirty="0" smtClean="0">
                <a:latin typeface="Tahoma" pitchFamily="34" charset="0"/>
                <a:ea typeface="Tahoma" pitchFamily="34" charset="0"/>
              </a:rPr>
              <a:t>يقصد التجاريون بالثروة </a:t>
            </a:r>
            <a:r>
              <a:rPr lang="ar-SA" sz="2400" b="1" dirty="0" smtClean="0">
                <a:latin typeface="Tahoma" pitchFamily="34" charset="0"/>
                <a:ea typeface="Tahoma" pitchFamily="34" charset="0"/>
              </a:rPr>
              <a:t>المعادن الثمينة</a:t>
            </a:r>
            <a:r>
              <a:rPr lang="ar-DZ" sz="2400" b="1" dirty="0" smtClean="0">
                <a:latin typeface="Tahoma" pitchFamily="34" charset="0"/>
                <a:ea typeface="Tahoma" pitchFamily="34" charset="0"/>
              </a:rPr>
              <a:t> </a:t>
            </a:r>
            <a:r>
              <a:rPr lang="ar-SA" sz="2400" b="1" dirty="0" smtClean="0">
                <a:latin typeface="Tahoma" pitchFamily="34" charset="0"/>
                <a:ea typeface="Tahoma" pitchFamily="34" charset="0"/>
              </a:rPr>
              <a:t>أو النفيسة</a:t>
            </a:r>
            <a:r>
              <a:rPr lang="ar-SA" sz="2400" dirty="0" smtClean="0">
                <a:latin typeface="Tahoma" pitchFamily="34" charset="0"/>
                <a:ea typeface="Tahoma" pitchFamily="34" charset="0"/>
              </a:rPr>
              <a:t> ( الذهب والفضة) </a:t>
            </a:r>
            <a:r>
              <a:rPr lang="fr-FR" sz="2400" dirty="0" smtClean="0">
                <a:latin typeface="Tahoma" pitchFamily="34" charset="0"/>
                <a:ea typeface="Tahoma" pitchFamily="34" charset="0"/>
              </a:rPr>
              <a:t>.</a:t>
            </a:r>
            <a:r>
              <a:rPr lang="ar-SA" sz="2400" dirty="0" smtClean="0">
                <a:latin typeface="Tahoma" pitchFamily="34" charset="0"/>
                <a:ea typeface="Tahoma" pitchFamily="34" charset="0"/>
              </a:rPr>
              <a:t>  و كانت تعتبر وفرتها أساس قوة الدولة</a:t>
            </a:r>
            <a:r>
              <a:rPr lang="ar-DZ" sz="2400" dirty="0" smtClean="0">
                <a:latin typeface="Tahoma" pitchFamily="34" charset="0"/>
                <a:ea typeface="Tahoma" pitchFamily="34" charset="0"/>
              </a:rPr>
              <a:t>.</a:t>
            </a:r>
            <a:endParaRPr lang="fr-FR" sz="2400" dirty="0" smtClean="0">
              <a:latin typeface="Tahoma" pitchFamily="34" charset="0"/>
              <a:ea typeface="Tahoma" pitchFamily="34" charset="0"/>
            </a:endParaRPr>
          </a:p>
          <a:p>
            <a:pPr marL="514350" indent="-514350" algn="just" rtl="1">
              <a:lnSpc>
                <a:spcPct val="150000"/>
              </a:lnSpc>
              <a:buNone/>
            </a:pPr>
            <a:r>
              <a:rPr lang="ar-SA" sz="2400" b="1" dirty="0" smtClean="0">
                <a:latin typeface="Tahoma" pitchFamily="34" charset="0"/>
                <a:ea typeface="Tahoma" pitchFamily="34" charset="0"/>
              </a:rPr>
              <a:t>2-ترتيب أوجه النشاط الاقتصادي</a:t>
            </a:r>
            <a:r>
              <a:rPr lang="ar-SA" sz="2400" dirty="0" smtClean="0">
                <a:latin typeface="Tahoma" pitchFamily="34" charset="0"/>
                <a:ea typeface="Tahoma" pitchFamily="34" charset="0"/>
              </a:rPr>
              <a:t> :</a:t>
            </a:r>
            <a:endParaRPr lang="fr-FR" sz="2400" dirty="0" smtClean="0">
              <a:latin typeface="Tahoma" pitchFamily="34" charset="0"/>
              <a:ea typeface="Tahoma" pitchFamily="34" charset="0"/>
            </a:endParaRPr>
          </a:p>
          <a:p>
            <a:pPr marL="514350" indent="-514350" algn="just" rtl="1">
              <a:lnSpc>
                <a:spcPct val="150000"/>
              </a:lnSpc>
              <a:buNone/>
            </a:pPr>
            <a:r>
              <a:rPr lang="ar-SA" sz="2400" dirty="0" smtClean="0">
                <a:latin typeface="Tahoma" pitchFamily="34" charset="0"/>
                <a:ea typeface="Tahoma" pitchFamily="34" charset="0"/>
              </a:rPr>
              <a:t> تم ترتيب القطاعات الاقتصادية على النحو التالي :  </a:t>
            </a:r>
            <a:endParaRPr lang="fr-FR" sz="2400" dirty="0" smtClean="0">
              <a:latin typeface="Tahoma" pitchFamily="34" charset="0"/>
              <a:ea typeface="Tahoma" pitchFamily="34" charset="0"/>
            </a:endParaRPr>
          </a:p>
          <a:p>
            <a:pPr marL="514350" indent="-514350" algn="just" rtl="1">
              <a:lnSpc>
                <a:spcPct val="150000"/>
              </a:lnSpc>
              <a:buNone/>
            </a:pPr>
            <a:r>
              <a:rPr lang="ar-SA" sz="2400" b="1" dirty="0" smtClean="0">
                <a:latin typeface="Tahoma" pitchFamily="34" charset="0"/>
                <a:ea typeface="Tahoma" pitchFamily="34" charset="0"/>
              </a:rPr>
              <a:t> -</a:t>
            </a:r>
            <a:r>
              <a:rPr lang="ar-SA" sz="2400" dirty="0" smtClean="0">
                <a:latin typeface="Tahoma" pitchFamily="34" charset="0"/>
                <a:ea typeface="Tahoma" pitchFamily="34" charset="0"/>
              </a:rPr>
              <a:t> احتل   قطاع التجارة الخارجية  في  الفكر التجاري   </a:t>
            </a:r>
            <a:r>
              <a:rPr lang="ar-DZ" sz="2400" dirty="0" smtClean="0">
                <a:latin typeface="Tahoma" pitchFamily="34" charset="0"/>
                <a:ea typeface="Tahoma" pitchFamily="34" charset="0"/>
              </a:rPr>
              <a:t>الصدارة</a:t>
            </a:r>
            <a:r>
              <a:rPr lang="ar-SA" sz="2400" dirty="0" smtClean="0">
                <a:latin typeface="Tahoma" pitchFamily="34" charset="0"/>
                <a:ea typeface="Tahoma" pitchFamily="34" charset="0"/>
              </a:rPr>
              <a:t>، لأنه  القطاع  الوحيد  الذي يمكن  من زيادة رصيد الدولة من المعدن النفيس .و قد أشار التجاريين إلى أن التجارة الداخلية لا تزيد شيئا إلى الثروة ذلك أن ربح أحد الطرفين يشكل خسارة بالنسبة للطرف الآخر </a:t>
            </a:r>
            <a:r>
              <a:rPr lang="ar-DZ" sz="2400" dirty="0" smtClean="0">
                <a:latin typeface="Tahoma" pitchFamily="34" charset="0"/>
                <a:ea typeface="Tahoma" pitchFamily="34" charset="0"/>
              </a:rPr>
              <a:t>.</a:t>
            </a:r>
            <a:endParaRPr lang="fr-FR" sz="2400" dirty="0" smtClean="0">
              <a:latin typeface="Traditional Arabic" pitchFamily="18" charset="-78"/>
            </a:endParaRPr>
          </a:p>
          <a:p>
            <a:pPr algn="r" rtl="1">
              <a:buNone/>
            </a:pPr>
            <a:endParaRPr lang="ar-DZ" sz="2400" dirty="0" smtClean="0"/>
          </a:p>
          <a:p>
            <a:pPr algn="r" rtl="1">
              <a:buNone/>
            </a:pPr>
            <a:endParaRPr lang="ar-DZ" sz="2400" dirty="0" smtClean="0"/>
          </a:p>
          <a:p>
            <a:pPr algn="r" rtl="1">
              <a:buNone/>
            </a:pPr>
            <a:endParaRPr lang="fr-FR" sz="2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256102"/>
          </a:xfrm>
        </p:spPr>
        <p:txBody>
          <a:bodyPr>
            <a:normAutofit fontScale="92500" lnSpcReduction="10000"/>
          </a:bodyPr>
          <a:lstStyle/>
          <a:p>
            <a:pPr algn="just" rtl="1">
              <a:lnSpc>
                <a:spcPct val="150000"/>
              </a:lnSpc>
              <a:buNone/>
            </a:pPr>
            <a:r>
              <a:rPr lang="ar-SA" sz="2400" b="1" dirty="0" smtClean="0">
                <a:latin typeface="Tahoma" pitchFamily="34" charset="0"/>
                <a:ea typeface="Tahoma" pitchFamily="34" charset="0"/>
                <a:cs typeface="Tahoma" pitchFamily="34" charset="0"/>
              </a:rPr>
              <a:t>- أ</a:t>
            </a:r>
            <a:r>
              <a:rPr lang="ar-SA" sz="2400" dirty="0" smtClean="0">
                <a:latin typeface="Tahoma" pitchFamily="34" charset="0"/>
                <a:ea typeface="Tahoma" pitchFamily="34" charset="0"/>
                <a:cs typeface="Tahoma" pitchFamily="34" charset="0"/>
              </a:rPr>
              <a:t>عطى التجاريون الصناعة المرتبة الثانية من حيث الأهمية بعد التجارة الدولية </a:t>
            </a:r>
            <a:r>
              <a:rPr lang="ar-DZ" sz="2400" dirty="0" smtClean="0">
                <a:latin typeface="Tahoma" pitchFamily="34" charset="0"/>
                <a:ea typeface="Tahoma" pitchFamily="34" charset="0"/>
                <a:cs typeface="Tahoma" pitchFamily="34" charset="0"/>
              </a:rPr>
              <a:t>،</a:t>
            </a:r>
            <a:r>
              <a:rPr lang="ar-SA" sz="2400" dirty="0" smtClean="0">
                <a:latin typeface="Tahoma" pitchFamily="34" charset="0"/>
                <a:ea typeface="Tahoma" pitchFamily="34" charset="0"/>
                <a:cs typeface="Tahoma" pitchFamily="34" charset="0"/>
              </a:rPr>
              <a:t>فالصناعة هي أساس الصادرات </a:t>
            </a:r>
            <a:r>
              <a:rPr lang="ar-DZ" sz="2400" dirty="0" smtClean="0">
                <a:latin typeface="Tahoma" pitchFamily="34" charset="0"/>
                <a:ea typeface="Tahoma" pitchFamily="34" charset="0"/>
                <a:cs typeface="Tahoma" pitchFamily="34" charset="0"/>
              </a:rPr>
              <a:t> </a:t>
            </a:r>
            <a:r>
              <a:rPr lang="ar-SA" sz="2400" dirty="0" smtClean="0">
                <a:latin typeface="Tahoma" pitchFamily="34" charset="0"/>
                <a:ea typeface="Tahoma" pitchFamily="34" charset="0"/>
                <a:cs typeface="Tahoma" pitchFamily="34" charset="0"/>
              </a:rPr>
              <a:t>. </a:t>
            </a:r>
            <a:endParaRPr lang="fr-FR" sz="2400" dirty="0" smtClean="0">
              <a:latin typeface="Tahoma" pitchFamily="34" charset="0"/>
              <a:ea typeface="Tahoma" pitchFamily="34" charset="0"/>
              <a:cs typeface="Tahoma" pitchFamily="34" charset="0"/>
            </a:endParaRPr>
          </a:p>
          <a:p>
            <a:pPr algn="just" rtl="1">
              <a:lnSpc>
                <a:spcPct val="150000"/>
              </a:lnSpc>
              <a:buNone/>
            </a:pPr>
            <a:r>
              <a:rPr lang="ar-SA" sz="2400" b="1" dirty="0" smtClean="0">
                <a:latin typeface="Tahoma" pitchFamily="34" charset="0"/>
                <a:ea typeface="Tahoma" pitchFamily="34" charset="0"/>
                <a:cs typeface="Tahoma" pitchFamily="34" charset="0"/>
              </a:rPr>
              <a:t>- </a:t>
            </a:r>
            <a:r>
              <a:rPr lang="ar-SA" sz="2400" dirty="0" smtClean="0">
                <a:latin typeface="Tahoma" pitchFamily="34" charset="0"/>
                <a:ea typeface="Tahoma" pitchFamily="34" charset="0"/>
                <a:cs typeface="Tahoma" pitchFamily="34" charset="0"/>
              </a:rPr>
              <a:t>أما الزراعة فلم تحظى من التجاريين بتقدير </a:t>
            </a:r>
            <a:r>
              <a:rPr lang="ar-DZ" sz="2400" dirty="0" smtClean="0">
                <a:latin typeface="Tahoma" pitchFamily="34" charset="0"/>
                <a:ea typeface="Tahoma" pitchFamily="34" charset="0"/>
                <a:cs typeface="Tahoma" pitchFamily="34" charset="0"/>
              </a:rPr>
              <a:t>كبير لذا</a:t>
            </a:r>
            <a:r>
              <a:rPr lang="ar-SA" sz="2400" dirty="0" smtClean="0">
                <a:latin typeface="Tahoma" pitchFamily="34" charset="0"/>
                <a:ea typeface="Tahoma" pitchFamily="34" charset="0"/>
                <a:cs typeface="Tahoma" pitchFamily="34" charset="0"/>
              </a:rPr>
              <a:t> جاءت في ذيل أوجه النشاط الاقتصادي</a:t>
            </a:r>
            <a:r>
              <a:rPr lang="fr-FR" sz="2400" dirty="0" smtClean="0">
                <a:latin typeface="Tahoma" pitchFamily="34" charset="0"/>
                <a:ea typeface="Tahoma" pitchFamily="34" charset="0"/>
                <a:cs typeface="Tahoma" pitchFamily="34" charset="0"/>
              </a:rPr>
              <a:t>.</a:t>
            </a:r>
            <a:r>
              <a:rPr lang="fr-FR" sz="2400" b="1" dirty="0" smtClean="0">
                <a:latin typeface="Tahoma" pitchFamily="34" charset="0"/>
                <a:ea typeface="Tahoma" pitchFamily="34" charset="0"/>
                <a:cs typeface="Tahoma" pitchFamily="34" charset="0"/>
              </a:rPr>
              <a:t> </a:t>
            </a:r>
            <a:endParaRPr lang="ar-DZ" sz="2400" b="1" dirty="0" smtClean="0">
              <a:latin typeface="Tahoma" pitchFamily="34" charset="0"/>
              <a:ea typeface="Tahoma" pitchFamily="34" charset="0"/>
              <a:cs typeface="Tahoma" pitchFamily="34" charset="0"/>
            </a:endParaRPr>
          </a:p>
          <a:p>
            <a:pPr algn="just" rtl="1">
              <a:lnSpc>
                <a:spcPct val="150000"/>
              </a:lnSpc>
              <a:buNone/>
            </a:pPr>
            <a:r>
              <a:rPr lang="ar-DZ" sz="2400" b="1" dirty="0" smtClean="0">
                <a:latin typeface="Tahoma" pitchFamily="34" charset="0"/>
                <a:ea typeface="Tahoma" pitchFamily="34" charset="0"/>
                <a:cs typeface="Tahoma" pitchFamily="34" charset="0"/>
              </a:rPr>
              <a:t>3-ت</a:t>
            </a:r>
            <a:r>
              <a:rPr lang="ar-SA" sz="2400" b="1" dirty="0" smtClean="0">
                <a:latin typeface="Tahoma" pitchFamily="34" charset="0"/>
                <a:ea typeface="Tahoma" pitchFamily="34" charset="0"/>
                <a:cs typeface="Tahoma" pitchFamily="34" charset="0"/>
              </a:rPr>
              <a:t>حقيق ميزان تجاري موافق</a:t>
            </a:r>
            <a:r>
              <a:rPr lang="fr-FR" sz="2400" b="1" dirty="0" smtClean="0">
                <a:latin typeface="Tahoma" pitchFamily="34" charset="0"/>
                <a:ea typeface="Tahoma" pitchFamily="34" charset="0"/>
                <a:cs typeface="Tahoma" pitchFamily="34" charset="0"/>
              </a:rPr>
              <a:t>:</a:t>
            </a:r>
            <a:r>
              <a:rPr lang="fr-FR" sz="2400" dirty="0" smtClean="0">
                <a:latin typeface="Tahoma" pitchFamily="34" charset="0"/>
                <a:ea typeface="Tahoma" pitchFamily="34" charset="0"/>
                <a:cs typeface="Tahoma" pitchFamily="34" charset="0"/>
              </a:rPr>
              <a:t> </a:t>
            </a:r>
          </a:p>
          <a:p>
            <a:pPr algn="just" rtl="1">
              <a:lnSpc>
                <a:spcPct val="150000"/>
              </a:lnSpc>
              <a:buNone/>
            </a:pPr>
            <a:r>
              <a:rPr lang="ar-SA" sz="2400" dirty="0" smtClean="0">
                <a:latin typeface="Tahoma" pitchFamily="34" charset="0"/>
                <a:ea typeface="Tahoma" pitchFamily="34" charset="0"/>
                <a:cs typeface="Tahoma" pitchFamily="34" charset="0"/>
              </a:rPr>
              <a:t> </a:t>
            </a:r>
            <a:r>
              <a:rPr lang="ar-DZ" sz="2400" dirty="0" smtClean="0">
                <a:latin typeface="Tahoma" pitchFamily="34" charset="0"/>
                <a:ea typeface="Tahoma" pitchFamily="34" charset="0"/>
                <a:cs typeface="Tahoma" pitchFamily="34" charset="0"/>
              </a:rPr>
              <a:t> </a:t>
            </a:r>
            <a:r>
              <a:rPr lang="ar-SA" sz="2400" dirty="0" smtClean="0">
                <a:latin typeface="Tahoma" pitchFamily="34" charset="0"/>
                <a:ea typeface="Tahoma" pitchFamily="34" charset="0"/>
                <a:cs typeface="Tahoma" pitchFamily="34" charset="0"/>
              </a:rPr>
              <a:t>من أهم المبادئ التي أعطاها التجاريون أهمية كبرى هو مبدأ الاهتمام بالتجارة الخارجية    أو الدولية فمن وجهة نظرهم </a:t>
            </a:r>
            <a:r>
              <a:rPr lang="ar-DZ" sz="2400" dirty="0" smtClean="0">
                <a:latin typeface="Tahoma" pitchFamily="34" charset="0"/>
                <a:ea typeface="Tahoma" pitchFamily="34" charset="0"/>
                <a:cs typeface="Tahoma" pitchFamily="34" charset="0"/>
              </a:rPr>
              <a:t> هو القطاع الذي يمكنهم من زيادة </a:t>
            </a:r>
            <a:r>
              <a:rPr lang="ar-DZ" sz="2400" dirty="0" err="1" smtClean="0">
                <a:latin typeface="Tahoma" pitchFamily="34" charset="0"/>
                <a:ea typeface="Tahoma" pitchFamily="34" charset="0"/>
                <a:cs typeface="Tahoma" pitchFamily="34" charset="0"/>
              </a:rPr>
              <a:t>ال</a:t>
            </a:r>
            <a:r>
              <a:rPr lang="ar-SA" sz="2400" dirty="0" smtClean="0">
                <a:latin typeface="Tahoma" pitchFamily="34" charset="0"/>
                <a:ea typeface="Tahoma" pitchFamily="34" charset="0"/>
                <a:cs typeface="Tahoma" pitchFamily="34" charset="0"/>
              </a:rPr>
              <a:t>ثروة.وهذا لا يتحقق إلا إذا باع البلد سلعا للعالم الخارجي بقيمة تزيد عن كمية ما يشتريه منه وهذا ما يسمى تحقيق الفائض في الميزان التجاري</a:t>
            </a:r>
            <a:r>
              <a:rPr lang="ar-DZ" sz="2400" dirty="0" smtClean="0">
                <a:latin typeface="Tahoma" pitchFamily="34" charset="0"/>
                <a:ea typeface="Tahoma" pitchFamily="34" charset="0"/>
                <a:cs typeface="Tahoma" pitchFamily="34" charset="0"/>
              </a:rPr>
              <a:t>.</a:t>
            </a:r>
            <a:r>
              <a:rPr lang="ar-SA" sz="2400" dirty="0" smtClean="0">
                <a:latin typeface="Tahoma" pitchFamily="34" charset="0"/>
                <a:ea typeface="Tahoma" pitchFamily="34" charset="0"/>
                <a:cs typeface="Tahoma" pitchFamily="34" charset="0"/>
              </a:rPr>
              <a:t> </a:t>
            </a:r>
            <a:endParaRPr lang="fr-FR" sz="2400" dirty="0" smtClean="0">
              <a:latin typeface="Tahoma" pitchFamily="34" charset="0"/>
              <a:ea typeface="Tahoma" pitchFamily="34" charset="0"/>
              <a:cs typeface="Tahoma" pitchFamily="34" charset="0"/>
            </a:endParaRPr>
          </a:p>
          <a:p>
            <a:pPr algn="just" rtl="1">
              <a:lnSpc>
                <a:spcPct val="150000"/>
              </a:lnSpc>
              <a:buNone/>
            </a:pPr>
            <a:endParaRPr lang="fr-FR" sz="2400" dirty="0">
              <a:latin typeface="Tahoma" pitchFamily="34" charset="0"/>
              <a:ea typeface="Tahoma" pitchFamily="34" charset="0"/>
              <a:cs typeface="Tahoma"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256102"/>
          </a:xfrm>
        </p:spPr>
        <p:txBody>
          <a:bodyPr>
            <a:normAutofit fontScale="70000" lnSpcReduction="20000"/>
          </a:bodyPr>
          <a:lstStyle/>
          <a:p>
            <a:pPr algn="just" rtl="1">
              <a:lnSpc>
                <a:spcPct val="170000"/>
              </a:lnSpc>
              <a:buNone/>
            </a:pPr>
            <a:r>
              <a:rPr lang="ar-DZ" b="1" dirty="0" smtClean="0">
                <a:latin typeface="Tahoma" pitchFamily="34" charset="0"/>
                <a:ea typeface="Tahoma" pitchFamily="34" charset="0"/>
              </a:rPr>
              <a:t>4</a:t>
            </a:r>
            <a:r>
              <a:rPr lang="ar-SA" b="1" dirty="0" smtClean="0">
                <a:latin typeface="Tahoma" pitchFamily="34" charset="0"/>
                <a:ea typeface="Tahoma" pitchFamily="34" charset="0"/>
              </a:rPr>
              <a:t>-تدخل الدولة في الحياة الاقتصادية</a:t>
            </a:r>
            <a:r>
              <a:rPr lang="ar-SA" dirty="0" smtClean="0">
                <a:latin typeface="Tahoma" pitchFamily="34" charset="0"/>
                <a:ea typeface="Tahoma" pitchFamily="34" charset="0"/>
              </a:rPr>
              <a:t>: </a:t>
            </a:r>
            <a:endParaRPr lang="fr-FR" dirty="0" smtClean="0">
              <a:latin typeface="Tahoma" pitchFamily="34" charset="0"/>
              <a:ea typeface="Tahoma" pitchFamily="34" charset="0"/>
            </a:endParaRPr>
          </a:p>
          <a:p>
            <a:pPr algn="just" rtl="1">
              <a:lnSpc>
                <a:spcPct val="170000"/>
              </a:lnSpc>
              <a:buNone/>
            </a:pPr>
            <a:r>
              <a:rPr lang="ar-SA" dirty="0" smtClean="0">
                <a:latin typeface="Tahoma" pitchFamily="34" charset="0"/>
                <a:ea typeface="Tahoma" pitchFamily="34" charset="0"/>
              </a:rPr>
              <a:t>   واضح أن منطق التجاريين يقتضي تدخل الدولة في التجارة الخارجية. فقد نادي التجاريون بوجوب إخضاع التجارة الدولية لقيود بقصد تحقيق فائض دائم في الميزان التجاري.، وتتمثل هذه القيود في فرض ضرائب جمركية على الواردات وحضر بعضها ، كما  قد تتدخل الدولة  بمنح إعانة لبعض الصادرات</a:t>
            </a:r>
            <a:r>
              <a:rPr lang="fr-FR" dirty="0" smtClean="0">
                <a:latin typeface="Tahoma" pitchFamily="34" charset="0"/>
                <a:ea typeface="Tahoma" pitchFamily="34" charset="0"/>
              </a:rPr>
              <a:t>. </a:t>
            </a:r>
            <a:endParaRPr lang="ar-DZ" dirty="0" smtClean="0">
              <a:latin typeface="Tahoma" pitchFamily="34" charset="0"/>
              <a:ea typeface="Tahoma" pitchFamily="34" charset="0"/>
            </a:endParaRPr>
          </a:p>
          <a:p>
            <a:pPr algn="just" rtl="1">
              <a:lnSpc>
                <a:spcPct val="170000"/>
              </a:lnSpc>
              <a:buNone/>
            </a:pPr>
            <a:r>
              <a:rPr lang="ar-SA" b="1" dirty="0" smtClean="0"/>
              <a:t>5-زيادة السكان:</a:t>
            </a:r>
            <a:endParaRPr lang="fr-FR" dirty="0" smtClean="0"/>
          </a:p>
          <a:p>
            <a:pPr algn="just" rtl="1">
              <a:lnSpc>
                <a:spcPct val="170000"/>
              </a:lnSpc>
              <a:buNone/>
            </a:pPr>
            <a:r>
              <a:rPr lang="ar-SA" dirty="0" smtClean="0"/>
              <a:t>   يرى أنصار التجارية ضرورة زيادة السكان في البلد، فكلما زاد حجم السكان كانت الدولة  أقوى </a:t>
            </a:r>
            <a:r>
              <a:rPr lang="ar-SA" dirty="0" err="1" smtClean="0"/>
              <a:t>و</a:t>
            </a:r>
            <a:r>
              <a:rPr lang="ar-SA" dirty="0" smtClean="0"/>
              <a:t> كان بإمكانها إنشاء الجيوش القوية </a:t>
            </a:r>
            <a:r>
              <a:rPr lang="ar-DZ" dirty="0" smtClean="0"/>
              <a:t> </a:t>
            </a:r>
            <a:r>
              <a:rPr lang="ar-SA" dirty="0" smtClean="0"/>
              <a:t>،   هذا من جهة ، </a:t>
            </a:r>
            <a:r>
              <a:rPr lang="ar-SA" dirty="0" err="1" smtClean="0"/>
              <a:t>و</a:t>
            </a:r>
            <a:r>
              <a:rPr lang="ar-SA" dirty="0" smtClean="0"/>
              <a:t> من جهة أخرى فإن ازديـاد حجم السكان يؤدي إلى ازدياد اليد العاملة </a:t>
            </a:r>
            <a:r>
              <a:rPr lang="ar-SA" dirty="0" err="1" smtClean="0"/>
              <a:t>و</a:t>
            </a:r>
            <a:r>
              <a:rPr lang="ar-SA" dirty="0" smtClean="0"/>
              <a:t> رخصها وكلاهما يساعد على نمو الصناعة</a:t>
            </a:r>
            <a:r>
              <a:rPr lang="fr-FR" dirty="0" smtClean="0"/>
              <a:t>.</a:t>
            </a:r>
          </a:p>
          <a:p>
            <a:pPr algn="just" rtl="1">
              <a:buNone/>
            </a:pPr>
            <a:endParaRPr lang="fr-FR" dirty="0">
              <a:latin typeface="Tahoma" pitchFamily="34" charset="0"/>
              <a:ea typeface="Tahoma"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a:bodyPr>
          <a:lstStyle/>
          <a:p>
            <a:pPr algn="r" rtl="1">
              <a:lnSpc>
                <a:spcPct val="150000"/>
              </a:lnSpc>
              <a:buNone/>
            </a:pPr>
            <a:r>
              <a:rPr lang="ar-SA" sz="2400" b="1" dirty="0" smtClean="0"/>
              <a:t>6-العلاقة بين كمية النقود ومستوى الأسعار:</a:t>
            </a:r>
            <a:r>
              <a:rPr lang="ar-SA" sz="2400" dirty="0" smtClean="0"/>
              <a:t> </a:t>
            </a:r>
            <a:endParaRPr lang="fr-FR" sz="2400" dirty="0" smtClean="0"/>
          </a:p>
          <a:p>
            <a:pPr algn="just" rtl="1">
              <a:lnSpc>
                <a:spcPct val="150000"/>
              </a:lnSpc>
              <a:buNone/>
            </a:pPr>
            <a:r>
              <a:rPr lang="fr-FR" sz="2400" dirty="0" smtClean="0"/>
              <a:t> </a:t>
            </a:r>
            <a:r>
              <a:rPr lang="ar-SA" sz="2400" dirty="0" smtClean="0"/>
              <a:t>عرفت العلاقة بين كمية النقود ومستوى العام للأسعار </a:t>
            </a:r>
            <a:r>
              <a:rPr lang="ar-DZ" sz="2400" dirty="0" smtClean="0"/>
              <a:t>من طرف </a:t>
            </a:r>
            <a:r>
              <a:rPr lang="ar-SA" sz="2400" dirty="0" smtClean="0"/>
              <a:t>جان </a:t>
            </a:r>
            <a:r>
              <a:rPr lang="ar-SA" sz="2400" dirty="0" err="1" smtClean="0"/>
              <a:t>بودان</a:t>
            </a:r>
            <a:r>
              <a:rPr lang="ar-SA" sz="2400" dirty="0" smtClean="0"/>
              <a:t>  الذي أشار إلى أن ارتفاع الأسعار إنما يرجع إلى زيادة كمية النقود  المصنوعة من الذهب والفضة التي تدفقت إلى أوروبا من العالم الجديد. وتتلخص نظريته في أنه كلما زادت كمية النقود المتداولة، انخفضت قيمتها الشرائية وارتفعت الأسعار تبعا لذلك. </a:t>
            </a:r>
            <a:endParaRPr lang="fr-F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541854"/>
          </a:xfrm>
        </p:spPr>
        <p:txBody>
          <a:bodyPr>
            <a:normAutofit/>
          </a:bodyPr>
          <a:lstStyle/>
          <a:p>
            <a:pPr marL="0" lvl="0" indent="0" algn="justLow" rtl="1" fontAlgn="base">
              <a:lnSpc>
                <a:spcPct val="150000"/>
              </a:lnSpc>
              <a:spcBef>
                <a:spcPct val="0"/>
              </a:spcBef>
              <a:spcAft>
                <a:spcPct val="0"/>
              </a:spcAft>
              <a:buClrTx/>
              <a:buSzTx/>
              <a:buFontTx/>
              <a:buChar char="•"/>
            </a:pPr>
            <a:r>
              <a:rPr lang="ar-IQ" sz="2600" dirty="0" smtClean="0">
                <a:solidFill>
                  <a:srgbClr val="FF0000"/>
                </a:solidFill>
                <a:latin typeface="Tahoma" pitchFamily="34" charset="0"/>
                <a:ea typeface="Tahoma" pitchFamily="34" charset="0"/>
                <a:cs typeface="Tahoma" pitchFamily="34" charset="0"/>
              </a:rPr>
              <a:t>النظريات الاقتصادية</a:t>
            </a:r>
            <a:r>
              <a:rPr lang="ar-IQ" sz="2600" dirty="0" smtClean="0">
                <a:latin typeface="Tahoma" pitchFamily="34" charset="0"/>
                <a:ea typeface="Tahoma" pitchFamily="34" charset="0"/>
                <a:cs typeface="Tahoma" pitchFamily="34" charset="0"/>
              </a:rPr>
              <a:t>:تستهدف الكشف عن القوانين التي تحكم الظواهر الاقتصادية </a:t>
            </a:r>
            <a:endParaRPr lang="en-US" sz="2600" dirty="0" smtClean="0">
              <a:latin typeface="Tahoma" pitchFamily="34" charset="0"/>
              <a:ea typeface="Tahoma" pitchFamily="34" charset="0"/>
              <a:cs typeface="Tahoma" pitchFamily="34" charset="0"/>
            </a:endParaRPr>
          </a:p>
          <a:p>
            <a:pPr marL="0" lvl="0" indent="0" algn="justLow" rtl="1" eaLnBrk="0" fontAlgn="base" hangingPunct="0">
              <a:lnSpc>
                <a:spcPct val="150000"/>
              </a:lnSpc>
              <a:spcBef>
                <a:spcPct val="0"/>
              </a:spcBef>
              <a:spcAft>
                <a:spcPct val="0"/>
              </a:spcAft>
              <a:buClrTx/>
              <a:buSzTx/>
              <a:buFontTx/>
              <a:buChar char="•"/>
            </a:pPr>
            <a:r>
              <a:rPr lang="ar-IQ" sz="2600" dirty="0" smtClean="0">
                <a:solidFill>
                  <a:srgbClr val="FF0000"/>
                </a:solidFill>
                <a:latin typeface="Tahoma" pitchFamily="34" charset="0"/>
                <a:ea typeface="Tahoma" pitchFamily="34" charset="0"/>
                <a:cs typeface="Tahoma" pitchFamily="34" charset="0"/>
              </a:rPr>
              <a:t>السياسات الاقتصادية</a:t>
            </a:r>
            <a:r>
              <a:rPr lang="ar-IQ" sz="2600" dirty="0" smtClean="0">
                <a:latin typeface="Tahoma" pitchFamily="34" charset="0"/>
                <a:ea typeface="Tahoma" pitchFamily="34" charset="0"/>
                <a:cs typeface="Tahoma" pitchFamily="34" charset="0"/>
              </a:rPr>
              <a:t>: لدراسة أفضل السبل التي تتبعها السلطات العامة للوصول إلى هدف معين مثل معالجة البطالة </a:t>
            </a:r>
            <a:r>
              <a:rPr lang="ar-IQ" sz="2600" dirty="0" err="1" smtClean="0">
                <a:latin typeface="Tahoma" pitchFamily="34" charset="0"/>
                <a:ea typeface="Tahoma" pitchFamily="34" charset="0"/>
                <a:cs typeface="Tahoma" pitchFamily="34" charset="0"/>
              </a:rPr>
              <a:t>او</a:t>
            </a:r>
            <a:r>
              <a:rPr lang="ar-IQ" sz="2600" dirty="0" smtClean="0">
                <a:latin typeface="Tahoma" pitchFamily="34" charset="0"/>
                <a:ea typeface="Tahoma" pitchFamily="34" charset="0"/>
                <a:cs typeface="Tahoma" pitchFamily="34" charset="0"/>
              </a:rPr>
              <a:t> ارتفاع مستوى الأسعار</a:t>
            </a:r>
            <a:r>
              <a:rPr lang="ar-DZ" sz="2600" dirty="0" smtClean="0">
                <a:latin typeface="Tahoma" pitchFamily="34" charset="0"/>
                <a:ea typeface="Tahoma" pitchFamily="34" charset="0"/>
                <a:cs typeface="Tahoma" pitchFamily="34" charset="0"/>
              </a:rPr>
              <a:t>.</a:t>
            </a:r>
            <a:endParaRPr lang="en-US" sz="2600" dirty="0" smtClean="0">
              <a:latin typeface="Tahoma" pitchFamily="34" charset="0"/>
              <a:ea typeface="Tahoma" pitchFamily="34" charset="0"/>
              <a:cs typeface="Tahoma" pitchFamily="34" charset="0"/>
            </a:endParaRPr>
          </a:p>
          <a:p>
            <a:pPr marL="0" lvl="0" indent="0" algn="justLow" rtl="1" eaLnBrk="0" fontAlgn="base" hangingPunct="0">
              <a:lnSpc>
                <a:spcPct val="150000"/>
              </a:lnSpc>
              <a:spcBef>
                <a:spcPct val="0"/>
              </a:spcBef>
              <a:spcAft>
                <a:spcPct val="0"/>
              </a:spcAft>
              <a:buClrTx/>
              <a:buSzTx/>
              <a:buFontTx/>
              <a:buChar char="•"/>
            </a:pPr>
            <a:r>
              <a:rPr lang="ar-IQ" sz="2600" dirty="0" smtClean="0">
                <a:solidFill>
                  <a:srgbClr val="FF0000"/>
                </a:solidFill>
                <a:latin typeface="Tahoma" pitchFamily="34" charset="0"/>
                <a:ea typeface="Tahoma" pitchFamily="34" charset="0"/>
                <a:cs typeface="Tahoma" pitchFamily="34" charset="0"/>
              </a:rPr>
              <a:t>النظم الاقتصادية </a:t>
            </a:r>
            <a:r>
              <a:rPr lang="ar-IQ" sz="2600" dirty="0" smtClean="0">
                <a:latin typeface="Tahoma" pitchFamily="34" charset="0"/>
                <a:ea typeface="Tahoma" pitchFamily="34" charset="0"/>
                <a:cs typeface="Tahoma" pitchFamily="34" charset="0"/>
              </a:rPr>
              <a:t>:أي الموقف المذهبي لكل مدرسة من المدارس الفكرية الاقتصادية المختلفة .</a:t>
            </a:r>
          </a:p>
          <a:p>
            <a:endParaRPr lang="fr-FR"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42910" y="642918"/>
            <a:ext cx="8183880" cy="5327540"/>
          </a:xfrm>
        </p:spPr>
        <p:txBody>
          <a:bodyPr>
            <a:normAutofit fontScale="92500"/>
          </a:bodyPr>
          <a:lstStyle/>
          <a:p>
            <a:pPr algn="r" rtl="1">
              <a:buNone/>
            </a:pPr>
            <a:r>
              <a:rPr lang="ar-DZ" sz="2400" b="1" dirty="0" smtClean="0">
                <a:solidFill>
                  <a:schemeClr val="accent6">
                    <a:lumMod val="50000"/>
                  </a:schemeClr>
                </a:solidFill>
                <a:latin typeface="Tahoma" pitchFamily="34" charset="0"/>
                <a:ea typeface="Tahoma" pitchFamily="34" charset="0"/>
                <a:cs typeface="Tahoma" pitchFamily="34" charset="0"/>
              </a:rPr>
              <a:t>    ثالثا:</a:t>
            </a:r>
            <a:r>
              <a:rPr lang="ar-SA" sz="2400" b="1" dirty="0" smtClean="0">
                <a:solidFill>
                  <a:schemeClr val="accent6">
                    <a:lumMod val="50000"/>
                  </a:schemeClr>
                </a:solidFill>
                <a:latin typeface="Tahoma" pitchFamily="34" charset="0"/>
                <a:ea typeface="Tahoma" pitchFamily="34" charset="0"/>
                <a:cs typeface="Tahoma" pitchFamily="34" charset="0"/>
              </a:rPr>
              <a:t>السياسات   الاقتصادية التجارية</a:t>
            </a:r>
            <a:endParaRPr lang="ar-DZ" sz="2400" b="1" dirty="0" smtClean="0">
              <a:solidFill>
                <a:schemeClr val="accent6">
                  <a:lumMod val="50000"/>
                </a:schemeClr>
              </a:solidFill>
              <a:latin typeface="Tahoma" pitchFamily="34" charset="0"/>
              <a:ea typeface="Tahoma" pitchFamily="34" charset="0"/>
              <a:cs typeface="Tahoma" pitchFamily="34" charset="0"/>
            </a:endParaRPr>
          </a:p>
          <a:p>
            <a:pPr algn="r" rtl="1">
              <a:buNone/>
            </a:pPr>
            <a:endParaRPr lang="fr-FR" sz="1000" dirty="0" smtClean="0">
              <a:solidFill>
                <a:schemeClr val="accent6">
                  <a:lumMod val="50000"/>
                </a:schemeClr>
              </a:solidFill>
              <a:latin typeface="Tahoma" pitchFamily="34" charset="0"/>
              <a:ea typeface="Tahoma" pitchFamily="34" charset="0"/>
              <a:cs typeface="Tahoma" pitchFamily="34" charset="0"/>
            </a:endParaRPr>
          </a:p>
          <a:p>
            <a:pPr algn="r" rtl="1">
              <a:buNone/>
            </a:pPr>
            <a:r>
              <a:rPr lang="ar-SA" sz="2400" b="1" dirty="0" smtClean="0"/>
              <a:t>1-  </a:t>
            </a:r>
            <a:r>
              <a:rPr lang="ar-DZ" sz="2400" b="1" dirty="0" smtClean="0"/>
              <a:t>السياسة</a:t>
            </a:r>
            <a:r>
              <a:rPr lang="fr-FR" sz="2400" b="1" dirty="0" smtClean="0"/>
              <a:t> </a:t>
            </a:r>
            <a:r>
              <a:rPr lang="ar-SA" sz="2400" b="1" dirty="0" smtClean="0"/>
              <a:t>المعدنية</a:t>
            </a:r>
            <a:r>
              <a:rPr lang="fr-FR" sz="2400" b="1" dirty="0" smtClean="0"/>
              <a:t> </a:t>
            </a:r>
            <a:r>
              <a:rPr lang="ar-SA" sz="2400" b="1" dirty="0" smtClean="0"/>
              <a:t> في اسبانيا:</a:t>
            </a:r>
            <a:endParaRPr lang="fr-FR" sz="2400" dirty="0" smtClean="0"/>
          </a:p>
          <a:p>
            <a:pPr algn="just" rtl="1">
              <a:lnSpc>
                <a:spcPct val="120000"/>
              </a:lnSpc>
              <a:buNone/>
            </a:pPr>
            <a:r>
              <a:rPr lang="ar-SA" sz="2400" dirty="0" smtClean="0"/>
              <a:t>     عرفت هذه السياسة بالسياسة المعدنية لأنها تقوم على مبدأ الحصول على الذهب والفضة بطريق  مباشر  من خلال استغلال مناجم الذهب والفضة الموجودة في مستعمرات</a:t>
            </a:r>
            <a:r>
              <a:rPr lang="ar-DZ" sz="2400" dirty="0" smtClean="0"/>
              <a:t>  اسبانيا </a:t>
            </a:r>
            <a:r>
              <a:rPr lang="ar-SA" sz="2400" dirty="0" smtClean="0"/>
              <a:t>في العالم الجديد، وبطريق غير مباشر من خلال التجارة الخارجية عن طريق  منع خروج الذهب والفضة</a:t>
            </a:r>
            <a:r>
              <a:rPr lang="fr-FR" sz="2400" dirty="0" smtClean="0"/>
              <a:t>.</a:t>
            </a:r>
            <a:r>
              <a:rPr lang="ar-SA" sz="2400" dirty="0" smtClean="0"/>
              <a:t> </a:t>
            </a:r>
            <a:endParaRPr lang="ar-DZ" sz="2400" dirty="0" smtClean="0"/>
          </a:p>
          <a:p>
            <a:pPr algn="just" rtl="1">
              <a:lnSpc>
                <a:spcPct val="120000"/>
              </a:lnSpc>
              <a:buNone/>
            </a:pPr>
            <a:r>
              <a:rPr lang="ar-DZ" sz="2400" dirty="0" smtClean="0"/>
              <a:t>  </a:t>
            </a:r>
            <a:r>
              <a:rPr lang="ar-SA" sz="2400" dirty="0" smtClean="0"/>
              <a:t>فقد سنّت السلطات الإسبانية القوانين التي ألزمت البواخر التي تحمل البضائع المصدرة تسليم الدولة قيمتها بالذهب والفضة، كما منعت التجار الأجانب الذين يبيعون سلعهم داخل إسبانيا من إخراج الذهب والفضة وألزمتهم شراء سلع إسبانية مقابلها. ، كما  عملت على الحد من الاستيراد عن طريق فرض الحماية الجمركية. </a:t>
            </a:r>
            <a:endParaRPr lang="fr-FR" sz="2400" dirty="0" smtClean="0"/>
          </a:p>
          <a:p>
            <a:pPr algn="just" rtl="1">
              <a:buNone/>
            </a:pPr>
            <a:endParaRPr lang="ar-DZ" dirty="0" smtClean="0">
              <a:latin typeface="Traditional Arabic" pitchFamily="18" charset="-78"/>
              <a:cs typeface="Traditional Arabic" pitchFamily="18" charset="-78"/>
            </a:endParaRPr>
          </a:p>
          <a:p>
            <a:pPr algn="just" rtl="1">
              <a:buNone/>
            </a:pPr>
            <a:endParaRPr lang="fr-FR" dirty="0" smtClean="0">
              <a:latin typeface="Traditional Arabic" pitchFamily="18" charset="-78"/>
              <a:cs typeface="Traditional Arabic" pitchFamily="18" charset="-78"/>
            </a:endParaRPr>
          </a:p>
          <a:p>
            <a:pPr algn="just"/>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fontScale="92500" lnSpcReduction="20000"/>
          </a:bodyPr>
          <a:lstStyle/>
          <a:p>
            <a:pPr algn="r" rtl="1">
              <a:buNone/>
            </a:pPr>
            <a:r>
              <a:rPr lang="ar-SA" dirty="0" smtClean="0">
                <a:latin typeface="Tahoma" pitchFamily="34" charset="0"/>
                <a:ea typeface="Tahoma" pitchFamily="34" charset="0"/>
                <a:cs typeface="Tahoma" pitchFamily="34" charset="0"/>
              </a:rPr>
              <a:t> </a:t>
            </a:r>
            <a:r>
              <a:rPr lang="ar-DZ" sz="2400" b="1" dirty="0" smtClean="0">
                <a:latin typeface="Tahoma" pitchFamily="34" charset="0"/>
                <a:ea typeface="Tahoma" pitchFamily="34" charset="0"/>
                <a:cs typeface="Tahoma" pitchFamily="34" charset="0"/>
              </a:rPr>
              <a:t>2</a:t>
            </a:r>
            <a:r>
              <a:rPr lang="ar-DZ" sz="2400" b="1" dirty="0" smtClean="0"/>
              <a:t>-</a:t>
            </a:r>
            <a:r>
              <a:rPr lang="ar-SA" sz="2400" b="1" dirty="0" smtClean="0"/>
              <a:t>السياسة التجارية الفرنسية (السياسة الصناعية</a:t>
            </a:r>
            <a:r>
              <a:rPr lang="fr-FR" sz="2400" b="1" dirty="0" smtClean="0"/>
              <a:t>(</a:t>
            </a:r>
            <a:r>
              <a:rPr lang="ar-DZ" sz="2400" b="1" dirty="0" smtClean="0"/>
              <a:t> :</a:t>
            </a:r>
          </a:p>
          <a:p>
            <a:pPr algn="r" rtl="1">
              <a:buNone/>
            </a:pPr>
            <a:endParaRPr lang="fr-FR" sz="1000" dirty="0" smtClean="0"/>
          </a:p>
          <a:p>
            <a:pPr algn="just" rtl="1">
              <a:lnSpc>
                <a:spcPct val="120000"/>
              </a:lnSpc>
              <a:buNone/>
            </a:pPr>
            <a:r>
              <a:rPr lang="ar-DZ" sz="2400" dirty="0" smtClean="0"/>
              <a:t>    </a:t>
            </a:r>
            <a:r>
              <a:rPr lang="ar-SA" sz="2400" dirty="0" smtClean="0"/>
              <a:t>تنسب </a:t>
            </a:r>
            <a:r>
              <a:rPr lang="ar-DZ" sz="2400" dirty="0" smtClean="0"/>
              <a:t> </a:t>
            </a:r>
            <a:r>
              <a:rPr lang="ar-SA" sz="2400" dirty="0" smtClean="0"/>
              <a:t> السياسة </a:t>
            </a:r>
            <a:r>
              <a:rPr lang="ar-DZ" sz="2400" dirty="0" smtClean="0"/>
              <a:t> التجارية  بفرنسا </a:t>
            </a:r>
            <a:r>
              <a:rPr lang="ar-SA" sz="2400" dirty="0" smtClean="0"/>
              <a:t>إلى  وزير  المالية جان </a:t>
            </a:r>
            <a:r>
              <a:rPr lang="ar-DZ" sz="2400" dirty="0" smtClean="0"/>
              <a:t> </a:t>
            </a:r>
            <a:r>
              <a:rPr lang="ar-SA" sz="2400" dirty="0" err="1" smtClean="0"/>
              <a:t>كولبير</a:t>
            </a:r>
            <a:r>
              <a:rPr lang="ar-SA" sz="2400" dirty="0" smtClean="0"/>
              <a:t>  </a:t>
            </a:r>
            <a:r>
              <a:rPr lang="ar-DZ" sz="2400" dirty="0" smtClean="0"/>
              <a:t> </a:t>
            </a:r>
            <a:r>
              <a:rPr lang="ar-SA" sz="2400" dirty="0" smtClean="0"/>
              <a:t>الذي قام بتطبيقها </a:t>
            </a:r>
            <a:r>
              <a:rPr lang="ar-DZ" sz="2400" dirty="0" smtClean="0"/>
              <a:t> </a:t>
            </a:r>
            <a:r>
              <a:rPr lang="ar-SA" sz="2400" dirty="0" smtClean="0"/>
              <a:t>، حيث اتجهت لزيادة الصادرات على الواردات على أن تكون الصادرات من المنتجات الصناعية</a:t>
            </a:r>
            <a:r>
              <a:rPr lang="ar-DZ" sz="2400" dirty="0" smtClean="0"/>
              <a:t>.</a:t>
            </a:r>
            <a:r>
              <a:rPr lang="ar-SA" sz="2400" dirty="0" smtClean="0"/>
              <a:t> و قامت الدولة بتشجيع الصناعة من خلال الوسائل الآتية:</a:t>
            </a:r>
            <a:endParaRPr lang="fr-FR" sz="2400" dirty="0" smtClean="0"/>
          </a:p>
          <a:p>
            <a:pPr algn="just" rtl="1">
              <a:lnSpc>
                <a:spcPct val="120000"/>
              </a:lnSpc>
              <a:buNone/>
            </a:pPr>
            <a:r>
              <a:rPr lang="ar-SA" sz="2400" dirty="0" smtClean="0"/>
              <a:t>-قيام الدولة </a:t>
            </a:r>
            <a:r>
              <a:rPr lang="ar-DZ" sz="2400" dirty="0" smtClean="0"/>
              <a:t> </a:t>
            </a:r>
            <a:r>
              <a:rPr lang="ar-SA" sz="2400" dirty="0" smtClean="0"/>
              <a:t> بتأسيس صناعات حكومية</a:t>
            </a:r>
            <a:r>
              <a:rPr lang="ar-DZ" sz="2400" dirty="0" smtClean="0"/>
              <a:t>.</a:t>
            </a:r>
            <a:endParaRPr lang="fr-FR" sz="2400" dirty="0" smtClean="0"/>
          </a:p>
          <a:p>
            <a:pPr algn="just" rtl="1">
              <a:lnSpc>
                <a:spcPct val="120000"/>
              </a:lnSpc>
              <a:buNone/>
            </a:pPr>
            <a:r>
              <a:rPr lang="ar-SA" sz="2400" dirty="0" smtClean="0"/>
              <a:t> </a:t>
            </a:r>
            <a:r>
              <a:rPr lang="fr-FR" sz="2400" dirty="0" smtClean="0"/>
              <a:t>- </a:t>
            </a:r>
            <a:r>
              <a:rPr lang="ar-SA" sz="2400" dirty="0" smtClean="0"/>
              <a:t>قيام الدولة بتشجيع الصناعة الوطنية من خلال فرض الرسوم الجمركية المرتفعة على السلع المستوردة المنافسة للإنتاج الوطني</a:t>
            </a:r>
            <a:r>
              <a:rPr lang="ar-DZ" sz="2400" dirty="0" smtClean="0"/>
              <a:t>.</a:t>
            </a:r>
            <a:endParaRPr lang="fr-FR" sz="2600" dirty="0" smtClean="0"/>
          </a:p>
          <a:p>
            <a:pPr algn="just" rtl="1">
              <a:lnSpc>
                <a:spcPct val="120000"/>
              </a:lnSpc>
              <a:buNone/>
            </a:pPr>
            <a:r>
              <a:rPr lang="fr-FR" sz="2600" dirty="0" smtClean="0"/>
              <a:t>- </a:t>
            </a:r>
            <a:r>
              <a:rPr lang="ar-SA" sz="2600" dirty="0" smtClean="0"/>
              <a:t>قيام الدولة بإنشاء شركات مهمتها الرئيسية تسويق منتجات الصناعة الفرنسية إلى الخارج</a:t>
            </a:r>
            <a:r>
              <a:rPr lang="ar-DZ" sz="2600" dirty="0" smtClean="0"/>
              <a:t>،</a:t>
            </a:r>
            <a:endParaRPr lang="fr-FR" sz="2600" dirty="0" smtClean="0"/>
          </a:p>
          <a:p>
            <a:pPr algn="just" rtl="1">
              <a:lnSpc>
                <a:spcPct val="120000"/>
              </a:lnSpc>
              <a:buNone/>
            </a:pPr>
            <a:r>
              <a:rPr lang="ar-SA" sz="2600" dirty="0" smtClean="0"/>
              <a:t>- عملت الحكومة على تخفيض تكاليف الإنتاج من خلال تخفيض ثمن المواد الخام وأجور العمال</a:t>
            </a:r>
            <a:r>
              <a:rPr lang="ar-SA" sz="3200" dirty="0" smtClean="0"/>
              <a:t>.</a:t>
            </a:r>
            <a:endParaRPr lang="fr-FR" sz="3200"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a:bodyPr>
          <a:lstStyle/>
          <a:p>
            <a:pPr algn="r" rtl="1">
              <a:buNone/>
            </a:pPr>
            <a:r>
              <a:rPr lang="ar-DZ" sz="2400" b="1" dirty="0" smtClean="0"/>
              <a:t>3-</a:t>
            </a:r>
            <a:r>
              <a:rPr lang="ar-SA" sz="2400" b="1" dirty="0" smtClean="0"/>
              <a:t>السياسة التجارية الانجليزية(السياسة التجارية):</a:t>
            </a:r>
            <a:endParaRPr lang="fr-FR" sz="2400" dirty="0" smtClean="0"/>
          </a:p>
          <a:p>
            <a:pPr algn="just" rtl="1">
              <a:lnSpc>
                <a:spcPct val="150000"/>
              </a:lnSpc>
              <a:buNone/>
            </a:pPr>
            <a:r>
              <a:rPr lang="ar-SA" sz="2400" b="1" dirty="0" smtClean="0"/>
              <a:t>  </a:t>
            </a:r>
            <a:r>
              <a:rPr lang="ar-SA" sz="2400" dirty="0" smtClean="0"/>
              <a:t> اعتمدت هذه السياسة على تطوير وتشجيع التجارة الخارجية للحصول على المعادن النفيسة عن طريق تصدير السلع المحلية إلى الخارج وتقديم الخدمات التجارية لباقي بلدان العالم مقابل الحصول على الذهب والفضة. وقد ساعد انجلترا في تنفيذ هذه السياسة أسطولها التجاري المتميز</a:t>
            </a:r>
            <a:r>
              <a:rPr lang="ar-DZ" sz="2400" dirty="0" smtClean="0"/>
              <a:t>.</a:t>
            </a:r>
            <a:endParaRPr lang="fr-FR" sz="2400" dirty="0" smtClean="0"/>
          </a:p>
          <a:p>
            <a:pPr algn="just" rtl="1">
              <a:lnSpc>
                <a:spcPct val="120000"/>
              </a:lnSpc>
              <a:buNone/>
            </a:pPr>
            <a:endParaRPr lang="ar-DZ" sz="2400" dirty="0" smtClean="0">
              <a:latin typeface="Tahoma" pitchFamily="34" charset="0"/>
              <a:ea typeface="Tahoma" pitchFamily="34" charset="0"/>
              <a:cs typeface="Tahoma"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6041920"/>
          </a:xfrm>
        </p:spPr>
        <p:txBody>
          <a:bodyPr>
            <a:normAutofit/>
          </a:bodyPr>
          <a:lstStyle/>
          <a:p>
            <a:pPr algn="just" rtl="1">
              <a:buNone/>
            </a:pPr>
            <a:r>
              <a:rPr lang="ar-DZ" b="1" dirty="0" smtClean="0">
                <a:latin typeface="Tahoma" pitchFamily="34" charset="0"/>
                <a:ea typeface="Tahoma" pitchFamily="34" charset="0"/>
                <a:cs typeface="Tahoma" pitchFamily="34" charset="0"/>
              </a:rPr>
              <a:t> </a:t>
            </a:r>
            <a:r>
              <a:rPr lang="ar-DZ" sz="2400" b="1" dirty="0" smtClean="0">
                <a:solidFill>
                  <a:srgbClr val="C00000"/>
                </a:solidFill>
                <a:latin typeface="Traditional Arabic" pitchFamily="18" charset="-78"/>
              </a:rPr>
              <a:t>المحور الرابع : الفكر الاقتصادي في العصر الإسلامي</a:t>
            </a:r>
          </a:p>
          <a:p>
            <a:pPr algn="just" rtl="1">
              <a:buNone/>
            </a:pPr>
            <a:endParaRPr lang="ar-DZ" sz="2400" b="1" dirty="0" smtClean="0">
              <a:solidFill>
                <a:srgbClr val="C00000"/>
              </a:solidFill>
              <a:latin typeface="Traditional Arabic" pitchFamily="18" charset="-78"/>
            </a:endParaRPr>
          </a:p>
          <a:p>
            <a:pPr algn="just" rtl="1">
              <a:lnSpc>
                <a:spcPct val="120000"/>
              </a:lnSpc>
              <a:buNone/>
            </a:pPr>
            <a:r>
              <a:rPr lang="ar-DZ" sz="2400" dirty="0" smtClean="0"/>
              <a:t>   </a:t>
            </a:r>
            <a:r>
              <a:rPr lang="ar-DZ" sz="2400" dirty="0" smtClean="0">
                <a:latin typeface="Traditional Arabic" pitchFamily="18" charset="-78"/>
              </a:rPr>
              <a:t>إن الدين الإسلامي جاء بفلسفة عامة توجه سلوك الأفراد       </a:t>
            </a:r>
            <a:r>
              <a:rPr lang="ar-DZ" sz="2400" dirty="0" err="1" smtClean="0">
                <a:latin typeface="Traditional Arabic" pitchFamily="18" charset="-78"/>
              </a:rPr>
              <a:t>و</a:t>
            </a:r>
            <a:r>
              <a:rPr lang="ar-DZ" sz="2400" dirty="0" smtClean="0">
                <a:latin typeface="Traditional Arabic" pitchFamily="18" charset="-78"/>
              </a:rPr>
              <a:t> المجتمعات.، فظهور الإسلام في حد ذاته يعتبر ثورة كبرى من النهضة الاقتصادية </a:t>
            </a:r>
            <a:r>
              <a:rPr lang="ar-DZ" sz="2400" dirty="0" err="1" smtClean="0">
                <a:latin typeface="Traditional Arabic" pitchFamily="18" charset="-78"/>
              </a:rPr>
              <a:t>و</a:t>
            </a:r>
            <a:r>
              <a:rPr lang="ar-DZ" sz="2400" dirty="0" smtClean="0">
                <a:latin typeface="Traditional Arabic" pitchFamily="18" charset="-78"/>
              </a:rPr>
              <a:t> الاجتماعية .  </a:t>
            </a:r>
          </a:p>
          <a:p>
            <a:pPr algn="just" rtl="1">
              <a:lnSpc>
                <a:spcPct val="150000"/>
              </a:lnSpc>
              <a:buNone/>
            </a:pPr>
            <a:r>
              <a:rPr lang="ar-DZ" sz="2400" dirty="0" smtClean="0">
                <a:latin typeface="Traditional Arabic" pitchFamily="18" charset="-78"/>
              </a:rPr>
              <a:t>ومن  الأفكار الاقتصادية التي جاء </a:t>
            </a:r>
            <a:r>
              <a:rPr lang="ar-DZ" sz="2400" dirty="0" err="1" smtClean="0">
                <a:latin typeface="Traditional Arabic" pitchFamily="18" charset="-78"/>
              </a:rPr>
              <a:t>بها</a:t>
            </a:r>
            <a:r>
              <a:rPr lang="ar-DZ" sz="2400" dirty="0" smtClean="0">
                <a:latin typeface="Traditional Arabic" pitchFamily="18" charset="-78"/>
              </a:rPr>
              <a:t> الإسلام نذكر ما يلي :</a:t>
            </a:r>
          </a:p>
          <a:p>
            <a:pPr algn="just" rtl="1">
              <a:lnSpc>
                <a:spcPct val="150000"/>
              </a:lnSpc>
              <a:buFont typeface="Wingdings" pitchFamily="2" charset="2"/>
              <a:buChar char="ü"/>
            </a:pPr>
            <a:r>
              <a:rPr lang="ar-DZ" sz="2400" dirty="0" smtClean="0">
                <a:latin typeface="Traditional Arabic" pitchFamily="18" charset="-78"/>
              </a:rPr>
              <a:t>القضاء على الرق </a:t>
            </a:r>
            <a:r>
              <a:rPr lang="ar-DZ" sz="2400" dirty="0" err="1" smtClean="0">
                <a:latin typeface="Traditional Arabic" pitchFamily="18" charset="-78"/>
              </a:rPr>
              <a:t>و</a:t>
            </a:r>
            <a:r>
              <a:rPr lang="ar-DZ" sz="2400" dirty="0" smtClean="0">
                <a:latin typeface="Traditional Arabic" pitchFamily="18" charset="-78"/>
              </a:rPr>
              <a:t> العبودية،</a:t>
            </a:r>
          </a:p>
          <a:p>
            <a:pPr algn="just" rtl="1">
              <a:lnSpc>
                <a:spcPct val="150000"/>
              </a:lnSpc>
              <a:buFont typeface="Wingdings" pitchFamily="2" charset="2"/>
              <a:buChar char="ü"/>
            </a:pPr>
            <a:r>
              <a:rPr lang="ar-DZ" sz="2400" dirty="0" smtClean="0">
                <a:latin typeface="Traditional Arabic" pitchFamily="18" charset="-78"/>
              </a:rPr>
              <a:t>الرفع من المستوى الاجتماعي للمرأة، </a:t>
            </a:r>
          </a:p>
          <a:p>
            <a:pPr algn="just" rtl="1">
              <a:buFont typeface="Wingdings" pitchFamily="2" charset="2"/>
              <a:buChar char="ü"/>
            </a:pPr>
            <a:r>
              <a:rPr lang="ar-DZ" sz="2400" dirty="0" smtClean="0">
                <a:latin typeface="Traditional Arabic" pitchFamily="18" charset="-78"/>
              </a:rPr>
              <a:t> محاربة الاستغلال الاقتصادي </a:t>
            </a:r>
            <a:r>
              <a:rPr lang="ar-DZ" sz="2400" dirty="0" err="1" smtClean="0">
                <a:latin typeface="Traditional Arabic" pitchFamily="18" charset="-78"/>
              </a:rPr>
              <a:t>و</a:t>
            </a:r>
            <a:r>
              <a:rPr lang="ar-DZ" sz="2400" dirty="0" smtClean="0">
                <a:latin typeface="Traditional Arabic" pitchFamily="18" charset="-78"/>
              </a:rPr>
              <a:t> الأرباح غير الناتجة عن الاجتهاد،  </a:t>
            </a:r>
          </a:p>
          <a:p>
            <a:pPr algn="just" rtl="1">
              <a:buFont typeface="Wingdings" pitchFamily="2" charset="2"/>
              <a:buChar char="ü"/>
            </a:pPr>
            <a:r>
              <a:rPr lang="ar-DZ" sz="2400" dirty="0" smtClean="0">
                <a:latin typeface="Traditional Arabic" pitchFamily="18" charset="-78"/>
              </a:rPr>
              <a:t>تحريم الربا </a:t>
            </a:r>
            <a:r>
              <a:rPr lang="ar-DZ" sz="2400" dirty="0" err="1" smtClean="0">
                <a:latin typeface="Traditional Arabic" pitchFamily="18" charset="-78"/>
              </a:rPr>
              <a:t>و</a:t>
            </a:r>
            <a:r>
              <a:rPr lang="ar-DZ" sz="2400" dirty="0" smtClean="0">
                <a:latin typeface="Traditional Arabic" pitchFamily="18" charset="-78"/>
              </a:rPr>
              <a:t> فرض الزكاة </a:t>
            </a:r>
            <a:r>
              <a:rPr lang="ar-DZ" sz="2400" dirty="0" err="1" smtClean="0">
                <a:latin typeface="Traditional Arabic" pitchFamily="18" charset="-78"/>
              </a:rPr>
              <a:t>و</a:t>
            </a:r>
            <a:r>
              <a:rPr lang="ar-DZ" sz="2400" dirty="0" smtClean="0">
                <a:latin typeface="Traditional Arabic" pitchFamily="18" charset="-78"/>
              </a:rPr>
              <a:t> الحث على العمل والاجتهاد</a:t>
            </a:r>
            <a:endParaRPr lang="fr-FR" sz="2400" dirty="0">
              <a:latin typeface="Traditional Arabic" pitchFamily="18" charset="-78"/>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Autofit/>
          </a:bodyPr>
          <a:lstStyle/>
          <a:p>
            <a:pPr algn="just" rtl="1">
              <a:lnSpc>
                <a:spcPct val="150000"/>
              </a:lnSpc>
              <a:buFont typeface="Wingdings" pitchFamily="2" charset="2"/>
              <a:buChar char="ü"/>
            </a:pPr>
            <a:r>
              <a:rPr lang="ar-DZ" sz="2400" dirty="0" smtClean="0">
                <a:latin typeface="Traditional Arabic" pitchFamily="18" charset="-78"/>
              </a:rPr>
              <a:t>الحث على ممارسة النشاط الاقتصادي، </a:t>
            </a:r>
            <a:r>
              <a:rPr lang="ar-DZ" sz="2400" dirty="0" err="1" smtClean="0">
                <a:latin typeface="Traditional Arabic" pitchFamily="18" charset="-78"/>
              </a:rPr>
              <a:t>و</a:t>
            </a:r>
            <a:r>
              <a:rPr lang="ar-DZ" sz="2400" dirty="0" smtClean="0">
                <a:latin typeface="Traditional Arabic" pitchFamily="18" charset="-78"/>
              </a:rPr>
              <a:t> على السعي المادي للأفراد </a:t>
            </a:r>
            <a:r>
              <a:rPr lang="ar-DZ" sz="2400" dirty="0" err="1" smtClean="0">
                <a:latin typeface="Traditional Arabic" pitchFamily="18" charset="-78"/>
              </a:rPr>
              <a:t>و</a:t>
            </a:r>
            <a:r>
              <a:rPr lang="ar-DZ" sz="2400" dirty="0" smtClean="0">
                <a:latin typeface="Traditional Arabic" pitchFamily="18" charset="-78"/>
              </a:rPr>
              <a:t> يعتبر من حق وواجب المسلمون الاهتمام بالحياة المادية بقدر الاهتمام بالواجبات الدينية . ف</a:t>
            </a:r>
            <a:r>
              <a:rPr lang="ar-SA" sz="2400" dirty="0" smtClean="0">
                <a:latin typeface="Traditional Arabic" pitchFamily="18" charset="-78"/>
              </a:rPr>
              <a:t>لقد أعز الإسلام العامل ورعاه وكرمه، واعترف بحقوقه لأول مرة في تاريخ العمل</a:t>
            </a:r>
            <a:r>
              <a:rPr lang="ar-DZ" sz="2400" dirty="0" smtClean="0">
                <a:latin typeface="Traditional Arabic" pitchFamily="18" charset="-78"/>
              </a:rPr>
              <a:t>.</a:t>
            </a:r>
          </a:p>
          <a:p>
            <a:pPr algn="r" rtl="1">
              <a:lnSpc>
                <a:spcPct val="150000"/>
              </a:lnSpc>
              <a:buFont typeface="Wingdings" pitchFamily="2" charset="2"/>
              <a:buChar char="ü"/>
            </a:pPr>
            <a:r>
              <a:rPr lang="ar-DZ" sz="2400" dirty="0" smtClean="0">
                <a:latin typeface="Traditional Arabic" pitchFamily="18" charset="-78"/>
              </a:rPr>
              <a:t>قبول الملكية الخاصة </a:t>
            </a:r>
            <a:r>
              <a:rPr lang="ar-DZ" sz="2400" dirty="0" err="1" smtClean="0">
                <a:latin typeface="Traditional Arabic" pitchFamily="18" charset="-78"/>
              </a:rPr>
              <a:t>و</a:t>
            </a:r>
            <a:r>
              <a:rPr lang="ar-DZ" sz="2400" dirty="0" smtClean="0">
                <a:latin typeface="Traditional Arabic" pitchFamily="18" charset="-78"/>
              </a:rPr>
              <a:t> حرية التملك الفردي </a:t>
            </a:r>
            <a:r>
              <a:rPr lang="ar-DZ" sz="2400" dirty="0" err="1" smtClean="0">
                <a:latin typeface="Traditional Arabic" pitchFamily="18" charset="-78"/>
              </a:rPr>
              <a:t>و</a:t>
            </a:r>
            <a:r>
              <a:rPr lang="ar-DZ" sz="2400" dirty="0" smtClean="0">
                <a:latin typeface="Traditional Arabic" pitchFamily="18" charset="-78"/>
              </a:rPr>
              <a:t> التملك عن طريق الإرث </a:t>
            </a:r>
            <a:r>
              <a:rPr lang="ar-DZ" sz="2400" dirty="0" err="1" smtClean="0">
                <a:latin typeface="Traditional Arabic" pitchFamily="18" charset="-78"/>
              </a:rPr>
              <a:t>و</a:t>
            </a:r>
            <a:r>
              <a:rPr lang="ar-DZ" sz="2400" dirty="0" smtClean="0">
                <a:latin typeface="Traditional Arabic" pitchFamily="18" charset="-78"/>
              </a:rPr>
              <a:t> </a:t>
            </a:r>
            <a:r>
              <a:rPr lang="ar-DZ" sz="2400" dirty="0" err="1" smtClean="0">
                <a:latin typeface="Traditional Arabic" pitchFamily="18" charset="-78"/>
              </a:rPr>
              <a:t>الهبا</a:t>
            </a:r>
            <a:r>
              <a:rPr lang="ar-DZ" sz="2400" dirty="0" smtClean="0">
                <a:latin typeface="Traditional Arabic" pitchFamily="18" charset="-78"/>
              </a:rPr>
              <a:t> و الوصية.</a:t>
            </a:r>
            <a:endParaRPr lang="fr-FR" sz="2400" dirty="0" smtClean="0">
              <a:latin typeface="Traditional Arabic" pitchFamily="18" charset="-78"/>
            </a:endParaRPr>
          </a:p>
          <a:p>
            <a:pPr algn="r" rtl="1">
              <a:buFont typeface="Wingdings" pitchFamily="2" charset="2"/>
              <a:buChar char="ü"/>
            </a:pPr>
            <a:r>
              <a:rPr lang="ar-DZ" sz="2400" dirty="0" smtClean="0">
                <a:latin typeface="Traditional Arabic" pitchFamily="18" charset="-78"/>
              </a:rPr>
              <a:t>رفضه لكل استغلال </a:t>
            </a:r>
            <a:r>
              <a:rPr lang="ar-DZ" sz="2400" dirty="0" err="1" smtClean="0">
                <a:latin typeface="Traditional Arabic" pitchFamily="18" charset="-78"/>
              </a:rPr>
              <a:t>و</a:t>
            </a:r>
            <a:r>
              <a:rPr lang="ar-DZ" sz="2400" dirty="0" smtClean="0">
                <a:latin typeface="Traditional Arabic" pitchFamily="18" charset="-78"/>
              </a:rPr>
              <a:t> استعباد بسبب التملك.</a:t>
            </a:r>
            <a:endParaRPr lang="fr-FR" sz="2400" dirty="0" smtClean="0">
              <a:latin typeface="Tahoma" pitchFamily="34" charset="0"/>
              <a:ea typeface="Tahoma" pitchFamily="34" charset="0"/>
              <a:cs typeface="Tahoma"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470416"/>
          </a:xfrm>
        </p:spPr>
        <p:txBody>
          <a:bodyPr>
            <a:normAutofit fontScale="92500" lnSpcReduction="10000"/>
          </a:bodyPr>
          <a:lstStyle/>
          <a:p>
            <a:pPr lvl="0" algn="r" rtl="1">
              <a:buFont typeface="Wingdings" pitchFamily="2" charset="2"/>
              <a:buChar char="ü"/>
            </a:pPr>
            <a:r>
              <a:rPr lang="ar-DZ" sz="2200" b="1" dirty="0" smtClean="0"/>
              <a:t>محاربة الاحتكار:</a:t>
            </a:r>
          </a:p>
          <a:p>
            <a:pPr lvl="0" algn="just" rtl="1">
              <a:lnSpc>
                <a:spcPct val="110000"/>
              </a:lnSpc>
              <a:buNone/>
            </a:pPr>
            <a:r>
              <a:rPr lang="ar-DZ" dirty="0" smtClean="0"/>
              <a:t> </a:t>
            </a:r>
            <a:r>
              <a:rPr lang="ar-DZ" sz="2400" dirty="0" smtClean="0">
                <a:latin typeface="Tahoma" pitchFamily="34" charset="0"/>
                <a:ea typeface="Tahoma" pitchFamily="34" charset="0"/>
              </a:rPr>
              <a:t>نهى الإسلام عن الاحتكار حيث قال رسول الله (ص) ( لا يحتكر إلا خاطئ) وقد تبعه الحكام المسلمون في تطبيق عقوبات على المحتكرين لمنع استغلال المحتكر للمستهلكين من خلال رفع السعر.</a:t>
            </a:r>
          </a:p>
          <a:p>
            <a:pPr lvl="0" algn="just" rtl="1">
              <a:lnSpc>
                <a:spcPct val="110000"/>
              </a:lnSpc>
              <a:buNone/>
            </a:pPr>
            <a:endParaRPr lang="fr-FR" sz="900" dirty="0" smtClean="0">
              <a:latin typeface="Tahoma" pitchFamily="34" charset="0"/>
              <a:ea typeface="Tahoma" pitchFamily="34" charset="0"/>
            </a:endParaRPr>
          </a:p>
          <a:p>
            <a:pPr algn="just" rtl="1">
              <a:buNone/>
            </a:pPr>
            <a:r>
              <a:rPr lang="ar-DZ" sz="2400" b="1" dirty="0" smtClean="0"/>
              <a:t>   ومن أعلام الفكر الاقتصادي الإسلامي في العصور الوسطى نذكر العلامة عبد الرحمان ابن خلدون </a:t>
            </a:r>
            <a:r>
              <a:rPr lang="ar-DZ" sz="2000" b="1" dirty="0" smtClean="0"/>
              <a:t>(1332-1406م) </a:t>
            </a:r>
          </a:p>
          <a:p>
            <a:pPr algn="just" rtl="1">
              <a:buNone/>
            </a:pPr>
            <a:r>
              <a:rPr lang="ar-DZ" sz="2600" dirty="0" smtClean="0"/>
              <a:t>    يعتبر ابن خلدون أول من حدد المشكلات الاقتصادية              </a:t>
            </a:r>
            <a:r>
              <a:rPr lang="ar-DZ" sz="2600" dirty="0" err="1" smtClean="0"/>
              <a:t>و</a:t>
            </a:r>
            <a:r>
              <a:rPr lang="ar-DZ" sz="2600" dirty="0" smtClean="0"/>
              <a:t> الاجتماعية تحديدا علميا وقد حاول فصلهما عن الاعتبارات الدينية. </a:t>
            </a:r>
          </a:p>
          <a:p>
            <a:pPr algn="just" rtl="1">
              <a:buNone/>
            </a:pPr>
            <a:r>
              <a:rPr lang="ar-DZ" sz="2600" dirty="0" smtClean="0"/>
              <a:t>   ومن أشهر أعماله كتاب ”المقدمة ”الذي يعتبر   أول بحث علمي  في كيفية دراسة التاريخ على أسس علمية </a:t>
            </a:r>
            <a:r>
              <a:rPr lang="ar-DZ" sz="2600" dirty="0" err="1" smtClean="0"/>
              <a:t>و</a:t>
            </a:r>
            <a:r>
              <a:rPr lang="ar-DZ" sz="2600" dirty="0" smtClean="0"/>
              <a:t> تحليلية كما يعتبر ابن خلدون مؤسس علم الاجتماع.</a:t>
            </a:r>
          </a:p>
          <a:p>
            <a:pPr algn="just" rtl="1">
              <a:buNone/>
            </a:pPr>
            <a:r>
              <a:rPr lang="ar-DZ" sz="2600" dirty="0" smtClean="0"/>
              <a:t> </a:t>
            </a:r>
            <a:endParaRPr lang="fr-FR" sz="2600" dirty="0" smtClean="0">
              <a:solidFill>
                <a:schemeClr val="accent1">
                  <a:lumMod val="75000"/>
                </a:schemeClr>
              </a:solidFill>
              <a:latin typeface="Traditional Arabic" pitchFamily="18" charset="-78"/>
              <a:cs typeface="Traditional Arabic" pitchFamily="18" charset="-78"/>
            </a:endParaRPr>
          </a:p>
          <a:p>
            <a:pPr algn="just">
              <a:lnSpc>
                <a:spcPct val="150000"/>
              </a:lnSpc>
            </a:pPr>
            <a:endParaRPr lang="fr-FR" sz="2400" dirty="0">
              <a:latin typeface="Tahoma" pitchFamily="34" charset="0"/>
              <a:ea typeface="Tahoma"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idx="1"/>
          </p:nvPr>
        </p:nvSpPr>
        <p:spPr>
          <a:xfrm>
            <a:off x="503238" y="530225"/>
            <a:ext cx="8183562" cy="5399088"/>
          </a:xfrm>
        </p:spPr>
        <p:txBody>
          <a:bodyPr>
            <a:normAutofit/>
          </a:bodyPr>
          <a:lstStyle/>
          <a:p>
            <a:pPr algn="just" rtl="1">
              <a:lnSpc>
                <a:spcPct val="150000"/>
              </a:lnSpc>
              <a:buNone/>
            </a:pPr>
            <a:r>
              <a:rPr lang="ar-DZ" sz="2400" dirty="0" smtClean="0">
                <a:latin typeface="Tahoma" pitchFamily="34" charset="0"/>
                <a:ea typeface="Tahoma" pitchFamily="34" charset="0"/>
                <a:cs typeface="Tahoma" pitchFamily="34" charset="0"/>
              </a:rPr>
              <a:t>ومن الأفكار الاقتصادية التي تطرق إليها نذكر </a:t>
            </a:r>
            <a:r>
              <a:rPr lang="ar-DZ" sz="2400" dirty="0" err="1" smtClean="0">
                <a:latin typeface="Tahoma" pitchFamily="34" charset="0"/>
                <a:ea typeface="Tahoma" pitchFamily="34" charset="0"/>
                <a:cs typeface="Tahoma" pitchFamily="34" charset="0"/>
              </a:rPr>
              <a:t>مايلي</a:t>
            </a:r>
            <a:r>
              <a:rPr lang="ar-DZ" sz="2400" dirty="0" smtClean="0">
                <a:latin typeface="Tahoma" pitchFamily="34" charset="0"/>
                <a:ea typeface="Tahoma" pitchFamily="34" charset="0"/>
                <a:cs typeface="Tahoma" pitchFamily="34" charset="0"/>
              </a:rPr>
              <a:t>:  </a:t>
            </a:r>
            <a:r>
              <a:rPr lang="ar-SA" sz="2400" dirty="0" smtClean="0">
                <a:latin typeface="Tahoma" pitchFamily="34" charset="0"/>
                <a:ea typeface="Tahoma" pitchFamily="34" charset="0"/>
                <a:cs typeface="Tahoma" pitchFamily="34" charset="0"/>
              </a:rPr>
              <a:t> </a:t>
            </a:r>
            <a:endParaRPr lang="ar-DZ" sz="2400" dirty="0" smtClean="0">
              <a:latin typeface="Tahoma" pitchFamily="34" charset="0"/>
              <a:ea typeface="Tahoma" pitchFamily="34" charset="0"/>
              <a:cs typeface="Tahoma" pitchFamily="34" charset="0"/>
            </a:endParaRPr>
          </a:p>
          <a:p>
            <a:pPr algn="just" rtl="1">
              <a:lnSpc>
                <a:spcPct val="150000"/>
              </a:lnSpc>
              <a:buFont typeface="Wingdings" pitchFamily="2" charset="2"/>
              <a:buChar char="ü"/>
            </a:pPr>
            <a:r>
              <a:rPr lang="ar-DZ" sz="2400" b="1" dirty="0" smtClean="0">
                <a:latin typeface="Tahoma" pitchFamily="34" charset="0"/>
                <a:ea typeface="Tahoma" pitchFamily="34" charset="0"/>
                <a:cs typeface="Tahoma" pitchFamily="34" charset="0"/>
              </a:rPr>
              <a:t>العمران:</a:t>
            </a:r>
            <a:r>
              <a:rPr lang="ar-DZ" sz="2400" dirty="0" smtClean="0">
                <a:latin typeface="Tahoma" pitchFamily="34" charset="0"/>
                <a:ea typeface="Tahoma" pitchFamily="34" charset="0"/>
                <a:cs typeface="Tahoma" pitchFamily="34" charset="0"/>
              </a:rPr>
              <a:t>نقطة البدء عند ابن خلدون هي أن المجتمع ظاهرة طبيعية أدى إليها العمران وتقسيم العمل,</a:t>
            </a:r>
          </a:p>
          <a:p>
            <a:pPr lvl="0" algn="just" rtl="1">
              <a:lnSpc>
                <a:spcPct val="150000"/>
              </a:lnSpc>
              <a:buFont typeface="Wingdings" pitchFamily="2" charset="2"/>
              <a:buChar char="ü"/>
            </a:pPr>
            <a:r>
              <a:rPr lang="ar-DZ" sz="2400" b="1" dirty="0" smtClean="0">
                <a:latin typeface="Tahoma" pitchFamily="34" charset="0"/>
                <a:ea typeface="Tahoma" pitchFamily="34" charset="0"/>
                <a:cs typeface="Tahoma" pitchFamily="34" charset="0"/>
              </a:rPr>
              <a:t>تقسيم العمل : </a:t>
            </a:r>
            <a:r>
              <a:rPr lang="ar-DZ" sz="2400" dirty="0" smtClean="0">
                <a:latin typeface="Tahoma" pitchFamily="34" charset="0"/>
                <a:ea typeface="Tahoma" pitchFamily="34" charset="0"/>
                <a:cs typeface="Tahoma" pitchFamily="34" charset="0"/>
              </a:rPr>
              <a:t>يشير ابن خلدون إلى أهمية تقسيم العمل ،لان الفرد وحده لا يستطيع اشبع كافة حاجاته لوحده.</a:t>
            </a:r>
          </a:p>
          <a:p>
            <a:pPr lvl="0" algn="just" rtl="1">
              <a:lnSpc>
                <a:spcPct val="150000"/>
              </a:lnSpc>
              <a:buFont typeface="Wingdings" pitchFamily="2" charset="2"/>
              <a:buChar char="ü"/>
            </a:pPr>
            <a:r>
              <a:rPr lang="ar-SA" sz="2400" b="1" dirty="0" smtClean="0">
                <a:latin typeface="Tahoma" pitchFamily="34" charset="0"/>
                <a:ea typeface="Tahoma" pitchFamily="34" charset="0"/>
                <a:cs typeface="Tahoma" pitchFamily="34" charset="0"/>
              </a:rPr>
              <a:t>النشاط الاقتصادي</a:t>
            </a:r>
            <a:r>
              <a:rPr lang="ar-DZ" sz="2400" b="1" dirty="0" smtClean="0">
                <a:latin typeface="Tahoma" pitchFamily="34" charset="0"/>
                <a:ea typeface="Tahoma" pitchFamily="34" charset="0"/>
                <a:cs typeface="Tahoma" pitchFamily="34" charset="0"/>
              </a:rPr>
              <a:t>: </a:t>
            </a:r>
            <a:r>
              <a:rPr lang="ar-DZ" sz="2400" dirty="0" smtClean="0">
                <a:latin typeface="Tahoma" pitchFamily="34" charset="0"/>
                <a:ea typeface="Tahoma" pitchFamily="34" charset="0"/>
                <a:cs typeface="Tahoma" pitchFamily="34" charset="0"/>
              </a:rPr>
              <a:t>اعتبر أن النشاط الاقتصادي هو الركيزة الأساسية للمجتمعات البشرية وقد ميز بوضوح  بين أنواع  النشاط  الاقتصادي  وهي :-نشاط زراعي ،–نشاط صناعي ،  - نشاط تجاري </a:t>
            </a:r>
          </a:p>
          <a:p>
            <a:pPr algn="r" rtl="1">
              <a:buNone/>
            </a:pPr>
            <a:endParaRPr lang="fr-F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256102"/>
          </a:xfrm>
        </p:spPr>
        <p:txBody>
          <a:bodyPr>
            <a:normAutofit/>
          </a:bodyPr>
          <a:lstStyle/>
          <a:p>
            <a:pPr lvl="0" algn="just" rtl="1">
              <a:lnSpc>
                <a:spcPct val="150000"/>
              </a:lnSpc>
              <a:buFont typeface="Wingdings" pitchFamily="2" charset="2"/>
              <a:buChar char="ü"/>
            </a:pPr>
            <a:r>
              <a:rPr lang="ar-DZ" sz="2400" b="1" dirty="0" smtClean="0"/>
              <a:t>الجباية </a:t>
            </a:r>
            <a:r>
              <a:rPr lang="ar-DZ" sz="2400" b="1" dirty="0" err="1" smtClean="0"/>
              <a:t>و</a:t>
            </a:r>
            <a:r>
              <a:rPr lang="ar-DZ" sz="2400" b="1" dirty="0" smtClean="0"/>
              <a:t> الضرائب</a:t>
            </a:r>
            <a:endParaRPr lang="fr-FR" sz="2400" dirty="0" smtClean="0"/>
          </a:p>
          <a:p>
            <a:pPr algn="just" rtl="1">
              <a:lnSpc>
                <a:spcPct val="150000"/>
              </a:lnSpc>
              <a:buNone/>
            </a:pPr>
            <a:r>
              <a:rPr lang="ar-SA" sz="2400" dirty="0" smtClean="0"/>
              <a:t>تصور ابن خلدون بوضوح تأثير الضريبة على الحوافز والإنتاجية، بحيث يبدو أنه أدرك مفهوم التكليف الضريبي الأمثل</a:t>
            </a:r>
            <a:r>
              <a:rPr lang="ar-DZ" sz="2400" dirty="0" smtClean="0"/>
              <a:t>. </a:t>
            </a:r>
            <a:endParaRPr lang="fr-FR" sz="2400" dirty="0" smtClean="0"/>
          </a:p>
          <a:p>
            <a:pPr algn="just" rtl="1">
              <a:lnSpc>
                <a:spcPct val="150000"/>
              </a:lnSpc>
              <a:buNone/>
            </a:pPr>
            <a:r>
              <a:rPr lang="fr-FR" sz="2400" dirty="0" smtClean="0"/>
              <a:t> </a:t>
            </a:r>
          </a:p>
          <a:p>
            <a:pPr algn="just" rtl="1">
              <a:lnSpc>
                <a:spcPct val="150000"/>
              </a:lnSpc>
              <a:buFont typeface="Wingdings" pitchFamily="2" charset="2"/>
              <a:buChar char="ü"/>
            </a:pPr>
            <a:r>
              <a:rPr lang="ar-DZ" sz="2400" b="1" dirty="0" smtClean="0"/>
              <a:t>العمل هو المقياس الأساسي للقيمة والثروة:</a:t>
            </a:r>
            <a:endParaRPr lang="fr-FR" sz="2400" dirty="0" smtClean="0"/>
          </a:p>
          <a:p>
            <a:pPr algn="just" rtl="1">
              <a:lnSpc>
                <a:spcPct val="150000"/>
              </a:lnSpc>
              <a:buNone/>
            </a:pPr>
            <a:r>
              <a:rPr lang="ar-DZ" sz="2400" dirty="0" smtClean="0"/>
              <a:t>اعتبر ابن خلدون </a:t>
            </a:r>
            <a:r>
              <a:rPr lang="ar-DZ" sz="2400" dirty="0" err="1" smtClean="0"/>
              <a:t>ان</a:t>
            </a:r>
            <a:r>
              <a:rPr lang="ar-DZ" sz="2400" dirty="0" smtClean="0"/>
              <a:t> العمل هو المصدر الحقيقي للقيمة ، حيث </a:t>
            </a:r>
            <a:r>
              <a:rPr lang="ar-DZ" sz="2400" dirty="0" err="1" smtClean="0"/>
              <a:t>ان</a:t>
            </a:r>
            <a:r>
              <a:rPr lang="ar-DZ" sz="2400" dirty="0" smtClean="0"/>
              <a:t> العمل هو الذي يخلق المنافع الأساسية للموارد الطبيعية  وذلك من خلال إنتاج السلع والخدمات</a:t>
            </a:r>
            <a:endParaRPr lang="fr-FR" sz="2400" dirty="0" smtClean="0"/>
          </a:p>
          <a:p>
            <a:pPr lvl="8">
              <a:lnSpc>
                <a:spcPct val="120000"/>
              </a:lnSpc>
            </a:pPr>
            <a:endParaRPr lang="fr-FR" sz="31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256102"/>
          </a:xfrm>
        </p:spPr>
        <p:txBody>
          <a:bodyPr>
            <a:normAutofit/>
          </a:bodyPr>
          <a:lstStyle/>
          <a:p>
            <a:pPr lvl="0" algn="r" rtl="1">
              <a:lnSpc>
                <a:spcPct val="150000"/>
              </a:lnSpc>
              <a:buFont typeface="Wingdings" pitchFamily="2" charset="2"/>
              <a:buChar char="ü"/>
            </a:pPr>
            <a:r>
              <a:rPr lang="ar-SA" sz="2400" b="1" dirty="0" smtClean="0"/>
              <a:t>الحاجات البشرية </a:t>
            </a:r>
            <a:r>
              <a:rPr lang="ar-SA" sz="2400" b="1" dirty="0" err="1" smtClean="0"/>
              <a:t>و</a:t>
            </a:r>
            <a:r>
              <a:rPr lang="ar-SA" sz="2400" b="1" dirty="0" smtClean="0"/>
              <a:t> علاقتها بالسكان</a:t>
            </a:r>
            <a:endParaRPr lang="fr-FR" sz="2400" dirty="0" smtClean="0"/>
          </a:p>
          <a:p>
            <a:pPr algn="just" rtl="1">
              <a:lnSpc>
                <a:spcPct val="150000"/>
              </a:lnSpc>
              <a:buNone/>
            </a:pPr>
            <a:r>
              <a:rPr lang="ar-DZ" sz="2400" dirty="0" smtClean="0"/>
              <a:t>قسم ابن خلدون السلع إلى سلع ضرورية مثل الغذاء   </a:t>
            </a:r>
            <a:r>
              <a:rPr lang="ar-DZ" sz="2400" dirty="0" err="1" smtClean="0"/>
              <a:t>و</a:t>
            </a:r>
            <a:r>
              <a:rPr lang="ar-DZ" sz="2400" dirty="0" smtClean="0"/>
              <a:t> سلع كمالية مثل المراكب. و الطلب على هذه الأخيرة يتوقف على درجة العمران والتقدم. فالبلد الكثير العمران يكثر فيه الترف ومن ثم تصبح السلع الكمالية ضرورية.</a:t>
            </a:r>
            <a:r>
              <a:rPr lang="ar-SA" sz="2400" dirty="0" smtClean="0"/>
              <a:t> فمـع توسـع العمران وتزايد دخول الأفراد تنشأ الحاجات الكمالية أو الترفيهية، </a:t>
            </a:r>
            <a:r>
              <a:rPr lang="ar-DZ" sz="2400" dirty="0" smtClean="0"/>
              <a:t> </a:t>
            </a:r>
          </a:p>
          <a:p>
            <a:pPr algn="just" rtl="1">
              <a:lnSpc>
                <a:spcPct val="150000"/>
              </a:lnSpc>
              <a:buNone/>
            </a:pPr>
            <a:r>
              <a:rPr lang="ar-SA" sz="2400" dirty="0" smtClean="0"/>
              <a:t> كما أكد   أن حجم " السكان" عامل هام في تحديد حجم الاحتياجات الكلية للمجتمع، فهو يجعل النمو السـكاني العامل الأساس في النظرية التي تحرك النشاط الاقتصادي</a:t>
            </a:r>
            <a:r>
              <a:rPr lang="ar-DZ" sz="2400" dirty="0" smtClean="0"/>
              <a:t>.</a:t>
            </a:r>
            <a:endParaRPr lang="fr-FR" sz="2400" dirty="0" smtClean="0">
              <a:latin typeface="Traditional Arabic" pitchFamily="18" charset="-78"/>
            </a:endParaRPr>
          </a:p>
          <a:p>
            <a:pPr algn="r" rtl="1">
              <a:lnSpc>
                <a:spcPct val="150000"/>
              </a:lnSpc>
              <a:buNone/>
            </a:pPr>
            <a:endParaRPr lang="fr-FR" sz="24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642918"/>
            <a:ext cx="8183880" cy="5327540"/>
          </a:xfrm>
        </p:spPr>
        <p:txBody>
          <a:bodyPr>
            <a:normAutofit fontScale="77500" lnSpcReduction="20000"/>
          </a:bodyPr>
          <a:lstStyle/>
          <a:p>
            <a:pPr algn="r" rtl="1">
              <a:buNone/>
            </a:pPr>
            <a:r>
              <a:rPr lang="ar-DZ" b="1" dirty="0" smtClean="0"/>
              <a:t>    </a:t>
            </a:r>
            <a:r>
              <a:rPr lang="ar-SA" b="1" dirty="0" smtClean="0"/>
              <a:t> </a:t>
            </a:r>
            <a:r>
              <a:rPr lang="ar-SA" b="1" dirty="0" smtClean="0">
                <a:solidFill>
                  <a:srgbClr val="C00000"/>
                </a:solidFill>
              </a:rPr>
              <a:t>المح</a:t>
            </a:r>
            <a:r>
              <a:rPr lang="ar-DZ" b="1" dirty="0" smtClean="0">
                <a:solidFill>
                  <a:srgbClr val="C00000"/>
                </a:solidFill>
              </a:rPr>
              <a:t>ور</a:t>
            </a:r>
            <a:r>
              <a:rPr lang="ar-SA" b="1" dirty="0" smtClean="0">
                <a:solidFill>
                  <a:srgbClr val="C00000"/>
                </a:solidFill>
              </a:rPr>
              <a:t>الخامس : الفكر الاقتصادي الطبيعي </a:t>
            </a:r>
            <a:endParaRPr lang="ar-DZ" b="1" dirty="0" smtClean="0">
              <a:solidFill>
                <a:srgbClr val="C00000"/>
              </a:solidFill>
            </a:endParaRPr>
          </a:p>
          <a:p>
            <a:pPr algn="r" rtl="1">
              <a:buNone/>
            </a:pPr>
            <a:endParaRPr lang="ar-DZ" b="1" dirty="0" smtClean="0">
              <a:solidFill>
                <a:srgbClr val="C00000"/>
              </a:solidFill>
            </a:endParaRPr>
          </a:p>
          <a:p>
            <a:pPr algn="just" rtl="1">
              <a:lnSpc>
                <a:spcPct val="160000"/>
              </a:lnSpc>
              <a:buNone/>
            </a:pPr>
            <a:r>
              <a:rPr lang="ar-DZ" sz="3100" b="1" dirty="0" smtClean="0">
                <a:solidFill>
                  <a:schemeClr val="accent6">
                    <a:lumMod val="50000"/>
                  </a:schemeClr>
                </a:solidFill>
                <a:cs typeface="+mj-cs"/>
              </a:rPr>
              <a:t> </a:t>
            </a:r>
            <a:r>
              <a:rPr lang="ar-SA" sz="3100" b="1" dirty="0" smtClean="0">
                <a:solidFill>
                  <a:schemeClr val="accent6">
                    <a:lumMod val="50000"/>
                  </a:schemeClr>
                </a:solidFill>
                <a:cs typeface="+mj-cs"/>
              </a:rPr>
              <a:t>أولا:  نشأة المدرسة الطبيعة وأهم روادها</a:t>
            </a:r>
            <a:r>
              <a:rPr lang="ar-SA" sz="3100" dirty="0" smtClean="0">
                <a:solidFill>
                  <a:schemeClr val="accent6">
                    <a:lumMod val="50000"/>
                  </a:schemeClr>
                </a:solidFill>
                <a:cs typeface="+mj-cs"/>
              </a:rPr>
              <a:t> </a:t>
            </a:r>
            <a:endParaRPr lang="ar-DZ" sz="3100" b="1" dirty="0" smtClean="0">
              <a:solidFill>
                <a:srgbClr val="C00000"/>
              </a:solidFill>
            </a:endParaRPr>
          </a:p>
          <a:p>
            <a:pPr algn="just" rtl="1">
              <a:lnSpc>
                <a:spcPct val="160000"/>
              </a:lnSpc>
              <a:buNone/>
            </a:pPr>
            <a:r>
              <a:rPr lang="ar-DZ" dirty="0" smtClean="0"/>
              <a:t>  </a:t>
            </a:r>
            <a:r>
              <a:rPr lang="ar-SA" dirty="0" smtClean="0"/>
              <a:t> ظهرت المدرسة الطبيعية أو </a:t>
            </a:r>
            <a:r>
              <a:rPr lang="ar-SA" dirty="0" err="1" smtClean="0"/>
              <a:t>الفيزيوقراطية</a:t>
            </a:r>
            <a:r>
              <a:rPr lang="ar-SA" dirty="0" smtClean="0"/>
              <a:t>  في فرنسا في النصف الثاني من القرن الثامن عشر .</a:t>
            </a:r>
            <a:endParaRPr lang="fr-FR" dirty="0" smtClean="0"/>
          </a:p>
          <a:p>
            <a:pPr algn="just" rtl="1">
              <a:lnSpc>
                <a:spcPct val="160000"/>
              </a:lnSpc>
              <a:buNone/>
            </a:pPr>
            <a:r>
              <a:rPr lang="ar-SA" dirty="0" smtClean="0"/>
              <a:t>    و لقد تأسست هذه المدرسة على يد فرانسوا </a:t>
            </a:r>
            <a:r>
              <a:rPr lang="ar-SA" dirty="0" err="1" smtClean="0"/>
              <a:t>كيناي</a:t>
            </a:r>
            <a:r>
              <a:rPr lang="ar-SA" dirty="0" smtClean="0"/>
              <a:t> (</a:t>
            </a:r>
            <a:r>
              <a:rPr lang="ar-SA" sz="2600" dirty="0" smtClean="0"/>
              <a:t>1694</a:t>
            </a:r>
            <a:r>
              <a:rPr lang="ar-DZ" sz="2600" dirty="0" smtClean="0"/>
              <a:t>-</a:t>
            </a:r>
            <a:r>
              <a:rPr lang="ar-SA" sz="2600" dirty="0" smtClean="0"/>
              <a:t>1774</a:t>
            </a:r>
            <a:r>
              <a:rPr lang="ar-SA" dirty="0" smtClean="0"/>
              <a:t> ) طبيب لويس الخامس عشر آنذاك، </a:t>
            </a:r>
            <a:r>
              <a:rPr lang="ar-SA" dirty="0" err="1" smtClean="0"/>
              <a:t>و</a:t>
            </a:r>
            <a:r>
              <a:rPr lang="ar-SA" dirty="0" smtClean="0"/>
              <a:t> الذي نشر عدة مؤلفات  أهمها:    الجدول الاقتصادي   عام 1758،  </a:t>
            </a:r>
            <a:r>
              <a:rPr lang="ar-SA" dirty="0" err="1" smtClean="0"/>
              <a:t>و</a:t>
            </a:r>
            <a:r>
              <a:rPr lang="ar-SA" dirty="0" smtClean="0"/>
              <a:t> القانون الطبيعي 1765عام.  كما ساهم   عدة    مفكرين آخرين     في نشر الأفكار  الطبيعية  مثل: </a:t>
            </a:r>
            <a:r>
              <a:rPr lang="ar-SA" dirty="0" err="1" smtClean="0"/>
              <a:t>ميرابو</a:t>
            </a:r>
            <a:r>
              <a:rPr lang="ar-SA" dirty="0" smtClean="0"/>
              <a:t> ، آن </a:t>
            </a:r>
            <a:r>
              <a:rPr lang="ar-SA" dirty="0" err="1" smtClean="0"/>
              <a:t>روبير</a:t>
            </a:r>
            <a:r>
              <a:rPr lang="ar-SA" dirty="0" smtClean="0"/>
              <a:t> جاك </a:t>
            </a:r>
            <a:r>
              <a:rPr lang="ar-SA" dirty="0" err="1" smtClean="0"/>
              <a:t>تورجو</a:t>
            </a:r>
            <a:r>
              <a:rPr lang="ar-SA" dirty="0" smtClean="0"/>
              <a:t> </a:t>
            </a:r>
            <a:r>
              <a:rPr lang="ar-DZ" dirty="0" smtClean="0"/>
              <a:t>    </a:t>
            </a:r>
            <a:r>
              <a:rPr lang="ar-SA" dirty="0" smtClean="0"/>
              <a:t>( 1728-1781)   بيير صمويل </a:t>
            </a:r>
            <a:r>
              <a:rPr lang="ar-SA" dirty="0" err="1" smtClean="0"/>
              <a:t>ديبون</a:t>
            </a:r>
            <a:r>
              <a:rPr lang="ar-SA" dirty="0" smtClean="0"/>
              <a:t>  </a:t>
            </a:r>
            <a:r>
              <a:rPr lang="ar-SA" dirty="0" err="1" smtClean="0"/>
              <a:t>دي</a:t>
            </a:r>
            <a:r>
              <a:rPr lang="ar-SA" dirty="0" smtClean="0"/>
              <a:t> </a:t>
            </a:r>
            <a:r>
              <a:rPr lang="ar-SA" dirty="0" err="1" smtClean="0"/>
              <a:t>نيمور</a:t>
            </a:r>
            <a:r>
              <a:rPr lang="ar-SA" dirty="0" smtClean="0"/>
              <a:t>  </a:t>
            </a:r>
            <a:r>
              <a:rPr lang="ar-DZ" dirty="0" smtClean="0"/>
              <a:t>        </a:t>
            </a:r>
            <a:r>
              <a:rPr lang="ar-SA" dirty="0" smtClean="0"/>
              <a:t> ( 1739 -1817 ) .</a:t>
            </a:r>
            <a:endParaRPr lang="fr-FR" dirty="0">
              <a:solidFill>
                <a:srgbClr val="C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idx="1"/>
          </p:nvPr>
        </p:nvSpPr>
        <p:spPr>
          <a:xfrm>
            <a:off x="502920" y="530352"/>
            <a:ext cx="8183880" cy="5327540"/>
          </a:xfrm>
        </p:spPr>
        <p:txBody>
          <a:bodyPr>
            <a:normAutofit/>
          </a:bodyPr>
          <a:lstStyle/>
          <a:p>
            <a:pPr algn="just" rtl="1">
              <a:lnSpc>
                <a:spcPct val="150000"/>
              </a:lnSpc>
              <a:buNone/>
            </a:pPr>
            <a:r>
              <a:rPr lang="ar-DZ" sz="2400" dirty="0" smtClean="0"/>
              <a:t>     فالتاريخ الاقتصادي يسجل المشكلة الاقتصادية بمضمونها وأبعادها ، أما تاريخ الفكر الاقتصادي فيقدم فكرا نظريا يفسر علميا أسباب نشأة المشكلة ويعرض السياسة الاقتصادية الرامية إلى معالجتها.</a:t>
            </a:r>
            <a:endParaRPr lang="fr-FR" sz="2400" dirty="0" smtClean="0"/>
          </a:p>
          <a:p>
            <a:pPr algn="just" rtl="1">
              <a:lnSpc>
                <a:spcPct val="150000"/>
              </a:lnSpc>
              <a:buNone/>
            </a:pPr>
            <a:r>
              <a:rPr lang="ar-DZ" sz="2400" b="1" dirty="0" smtClean="0">
                <a:solidFill>
                  <a:srgbClr val="C00000"/>
                </a:solidFill>
                <a:latin typeface="Tahoma" pitchFamily="34" charset="0"/>
                <a:ea typeface="Tahoma" pitchFamily="34" charset="0"/>
                <a:cs typeface="Tahoma" pitchFamily="34" charset="0"/>
              </a:rPr>
              <a:t>أهمية دراسة  تاريخ  الفكر الاقتصادي   :</a:t>
            </a:r>
          </a:p>
          <a:p>
            <a:pPr marL="0" lvl="0" indent="0" algn="justLow" rtl="1" fontAlgn="base">
              <a:lnSpc>
                <a:spcPct val="150000"/>
              </a:lnSpc>
              <a:spcBef>
                <a:spcPct val="0"/>
              </a:spcBef>
              <a:spcAft>
                <a:spcPct val="0"/>
              </a:spcAft>
              <a:buClrTx/>
              <a:buSzTx/>
              <a:buFont typeface="Wingdings" pitchFamily="2" charset="2"/>
              <a:buChar char="ü"/>
            </a:pPr>
            <a:r>
              <a:rPr lang="ar-DZ" sz="2400" dirty="0" smtClean="0">
                <a:latin typeface="Tahoma" pitchFamily="34" charset="0"/>
                <a:ea typeface="Tahoma" pitchFamily="34" charset="0"/>
                <a:cs typeface="Tahoma" pitchFamily="34" charset="0"/>
              </a:rPr>
              <a:t>  </a:t>
            </a:r>
            <a:r>
              <a:rPr lang="ar-IQ" sz="2400" dirty="0" smtClean="0">
                <a:latin typeface="Tahoma" pitchFamily="34" charset="0"/>
                <a:ea typeface="Tahoma" pitchFamily="34" charset="0"/>
                <a:cs typeface="Tahoma" pitchFamily="34" charset="0"/>
              </a:rPr>
              <a:t>تؤكد الطابع العملي لعلم الاقتصاد ومساهمة التيار الفكري في إيجاد الحلول العملية للمشاكل الاقتصادية</a:t>
            </a:r>
            <a:r>
              <a:rPr lang="ar-DZ" sz="2400" dirty="0" smtClean="0">
                <a:latin typeface="Tahoma" pitchFamily="34" charset="0"/>
                <a:ea typeface="Tahoma" pitchFamily="34" charset="0"/>
                <a:cs typeface="Tahoma" pitchFamily="34" charset="0"/>
              </a:rPr>
              <a:t>.</a:t>
            </a:r>
            <a:endParaRPr lang="ar-IQ" sz="2400" dirty="0" smtClean="0">
              <a:latin typeface="Tahoma" pitchFamily="34" charset="0"/>
              <a:ea typeface="Tahoma" pitchFamily="34" charset="0"/>
              <a:cs typeface="Tahoma" pitchFamily="34" charset="0"/>
            </a:endParaRPr>
          </a:p>
          <a:p>
            <a:pPr algn="just" rtl="1">
              <a:lnSpc>
                <a:spcPct val="150000"/>
              </a:lnSpc>
              <a:buFont typeface="Wingdings" pitchFamily="2" charset="2"/>
              <a:buChar char="ü"/>
            </a:pPr>
            <a:r>
              <a:rPr lang="ar-DZ" sz="2400" dirty="0" smtClean="0">
                <a:latin typeface="Tahoma" pitchFamily="34" charset="0"/>
                <a:ea typeface="Tahoma" pitchFamily="34" charset="0"/>
                <a:cs typeface="Tahoma" pitchFamily="34" charset="0"/>
              </a:rPr>
              <a:t>  الاستفادة من الحلول السابقة ، وخاصة عندما تتشابه أوضاع الحاضر مع أوضاع الماضي .</a:t>
            </a:r>
          </a:p>
          <a:p>
            <a:pPr algn="just" rtl="1">
              <a:lnSpc>
                <a:spcPct val="150000"/>
              </a:lnSpc>
              <a:buNone/>
            </a:pPr>
            <a:endParaRPr lang="fr-FR" dirty="0">
              <a:latin typeface="Traditional Arabic" pitchFamily="18" charset="-78"/>
              <a:cs typeface="Traditional Arabic" pitchFamily="18" charset="-78"/>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184664"/>
          </a:xfrm>
        </p:spPr>
        <p:txBody>
          <a:bodyPr>
            <a:noAutofit/>
          </a:bodyPr>
          <a:lstStyle/>
          <a:p>
            <a:pPr algn="ctr" rtl="1">
              <a:lnSpc>
                <a:spcPct val="150000"/>
              </a:lnSpc>
              <a:buNone/>
            </a:pPr>
            <a:r>
              <a:rPr lang="ar-DZ" sz="2400" b="1" dirty="0" smtClean="0">
                <a:solidFill>
                  <a:schemeClr val="accent6">
                    <a:lumMod val="50000"/>
                  </a:schemeClr>
                </a:solidFill>
                <a:latin typeface="Traditional Arabic" pitchFamily="18" charset="-78"/>
              </a:rPr>
              <a:t>ثانيا: </a:t>
            </a:r>
            <a:r>
              <a:rPr lang="ar-SA" sz="2400" b="1" dirty="0" smtClean="0">
                <a:solidFill>
                  <a:schemeClr val="accent6">
                    <a:lumMod val="50000"/>
                  </a:schemeClr>
                </a:solidFill>
                <a:latin typeface="Tahoma" pitchFamily="34" charset="0"/>
                <a:ea typeface="Tahoma" pitchFamily="34" charset="0"/>
              </a:rPr>
              <a:t>الأفكار الاقتصادية لدى الطبيعيين </a:t>
            </a:r>
            <a:r>
              <a:rPr lang="ar-SA" sz="2400" dirty="0" smtClean="0">
                <a:solidFill>
                  <a:schemeClr val="accent6">
                    <a:lumMod val="50000"/>
                  </a:schemeClr>
                </a:solidFill>
                <a:latin typeface="Tahoma" pitchFamily="34" charset="0"/>
                <a:ea typeface="Tahoma" pitchFamily="34" charset="0"/>
              </a:rPr>
              <a:t> </a:t>
            </a:r>
            <a:endParaRPr lang="ar-DZ" sz="2400" dirty="0" smtClean="0">
              <a:solidFill>
                <a:schemeClr val="accent6">
                  <a:lumMod val="50000"/>
                </a:schemeClr>
              </a:solidFill>
              <a:latin typeface="Tahoma" pitchFamily="34" charset="0"/>
              <a:ea typeface="Tahoma" pitchFamily="34" charset="0"/>
            </a:endParaRPr>
          </a:p>
          <a:p>
            <a:pPr algn="ctr" rtl="1">
              <a:buNone/>
            </a:pPr>
            <a:endParaRPr lang="fr-FR" sz="900" dirty="0" smtClean="0">
              <a:solidFill>
                <a:schemeClr val="accent6">
                  <a:lumMod val="50000"/>
                </a:schemeClr>
              </a:solidFill>
              <a:latin typeface="Tahoma" pitchFamily="34" charset="0"/>
              <a:ea typeface="Tahoma" pitchFamily="34" charset="0"/>
            </a:endParaRPr>
          </a:p>
          <a:p>
            <a:pPr algn="r" rtl="1">
              <a:buNone/>
            </a:pPr>
            <a:r>
              <a:rPr lang="ar-SA" sz="2000" b="1" dirty="0" smtClean="0">
                <a:latin typeface="Tahoma" pitchFamily="34" charset="0"/>
                <a:ea typeface="Tahoma" pitchFamily="34" charset="0"/>
              </a:rPr>
              <a:t>1-فكرة النظام الطبيعي</a:t>
            </a:r>
            <a:r>
              <a:rPr lang="ar-SA" sz="2000" dirty="0" smtClean="0">
                <a:latin typeface="Tahoma" pitchFamily="34" charset="0"/>
                <a:ea typeface="Tahoma" pitchFamily="34" charset="0"/>
              </a:rPr>
              <a:t> :</a:t>
            </a:r>
            <a:endParaRPr lang="fr-FR" sz="2000" dirty="0" smtClean="0">
              <a:latin typeface="Tahoma" pitchFamily="34" charset="0"/>
              <a:ea typeface="Tahoma" pitchFamily="34" charset="0"/>
            </a:endParaRPr>
          </a:p>
          <a:p>
            <a:pPr algn="just" rtl="1">
              <a:buNone/>
            </a:pPr>
            <a:r>
              <a:rPr lang="ar-SA" sz="2000" dirty="0" smtClean="0">
                <a:latin typeface="Tahoma" pitchFamily="34" charset="0"/>
                <a:ea typeface="Tahoma" pitchFamily="34" charset="0"/>
              </a:rPr>
              <a:t> </a:t>
            </a:r>
            <a:r>
              <a:rPr lang="ar-DZ" sz="2000" dirty="0" smtClean="0">
                <a:latin typeface="Tahoma" pitchFamily="34" charset="0"/>
                <a:ea typeface="Tahoma" pitchFamily="34" charset="0"/>
              </a:rPr>
              <a:t>  </a:t>
            </a:r>
            <a:r>
              <a:rPr lang="ar-SA" sz="2000" dirty="0" smtClean="0">
                <a:latin typeface="Tahoma" pitchFamily="34" charset="0"/>
                <a:ea typeface="Tahoma" pitchFamily="34" charset="0"/>
              </a:rPr>
              <a:t>يرى الطبيعيون أن الظواهر الاقتصادية تخضع </a:t>
            </a:r>
            <a:r>
              <a:rPr lang="ar-DZ" sz="2000" dirty="0" smtClean="0">
                <a:latin typeface="Tahoma" pitchFamily="34" charset="0"/>
                <a:ea typeface="Tahoma" pitchFamily="34" charset="0"/>
              </a:rPr>
              <a:t>  </a:t>
            </a:r>
            <a:r>
              <a:rPr lang="ar-SA" sz="2000" b="1" dirty="0" smtClean="0">
                <a:latin typeface="Tahoma" pitchFamily="34" charset="0"/>
                <a:ea typeface="Tahoma" pitchFamily="34" charset="0"/>
              </a:rPr>
              <a:t>لقوانين طبيعية</a:t>
            </a:r>
            <a:r>
              <a:rPr lang="ar-SA" sz="2000" dirty="0" smtClean="0">
                <a:latin typeface="Tahoma" pitchFamily="34" charset="0"/>
                <a:ea typeface="Tahoma" pitchFamily="34" charset="0"/>
              </a:rPr>
              <a:t>   لا دخل لإرادة الإنسان  في إيجادها .  </a:t>
            </a:r>
            <a:r>
              <a:rPr lang="ar-DZ" sz="2000" dirty="0" smtClean="0">
                <a:latin typeface="Tahoma" pitchFamily="34" charset="0"/>
                <a:ea typeface="Tahoma" pitchFamily="34" charset="0"/>
              </a:rPr>
              <a:t>وبناء على هذا     نادوا بعدم تدخل الدولة في النشاط الاقتصادي ،وبضرورة إعطاء الأفراد حرية كاملة لتوجيه جهودهم إلى ما يعتقدون أن فيه مصالحهم الشخصية.</a:t>
            </a:r>
            <a:endParaRPr lang="fr-FR" sz="2000" dirty="0" smtClean="0">
              <a:latin typeface="Tahoma" pitchFamily="34" charset="0"/>
              <a:ea typeface="Tahoma" pitchFamily="34" charset="0"/>
            </a:endParaRPr>
          </a:p>
          <a:p>
            <a:pPr algn="just" rtl="1">
              <a:buNone/>
            </a:pPr>
            <a:r>
              <a:rPr lang="ar-DZ" sz="2000" dirty="0" smtClean="0">
                <a:latin typeface="Tahoma" pitchFamily="34" charset="0"/>
                <a:ea typeface="Tahoma" pitchFamily="34" charset="0"/>
              </a:rPr>
              <a:t> كما ارتبطت  فكرة النظام الطبيعي بالمناداة بحرية التجارة الخارجية              </a:t>
            </a:r>
            <a:r>
              <a:rPr lang="ar-DZ" sz="2000" dirty="0" err="1" smtClean="0">
                <a:latin typeface="Tahoma" pitchFamily="34" charset="0"/>
                <a:ea typeface="Tahoma" pitchFamily="34" charset="0"/>
              </a:rPr>
              <a:t>و</a:t>
            </a:r>
            <a:r>
              <a:rPr lang="ar-DZ" sz="2000" dirty="0" smtClean="0">
                <a:latin typeface="Tahoma" pitchFamily="34" charset="0"/>
                <a:ea typeface="Tahoma" pitchFamily="34" charset="0"/>
              </a:rPr>
              <a:t> الداخلية تحت شعار .     "</a:t>
            </a:r>
            <a:r>
              <a:rPr lang="ar-DZ" sz="2000" b="1" dirty="0" smtClean="0">
                <a:latin typeface="Tahoma" pitchFamily="34" charset="0"/>
                <a:ea typeface="Tahoma" pitchFamily="34" charset="0"/>
              </a:rPr>
              <a:t>دعه يعمل ، دعه يمر</a:t>
            </a:r>
            <a:r>
              <a:rPr lang="ar-DZ" sz="2000" dirty="0" smtClean="0">
                <a:latin typeface="Tahoma" pitchFamily="34" charset="0"/>
                <a:ea typeface="Tahoma" pitchFamily="34" charset="0"/>
              </a:rPr>
              <a:t>  ".  </a:t>
            </a:r>
          </a:p>
          <a:p>
            <a:pPr algn="just" rtl="1">
              <a:buNone/>
            </a:pPr>
            <a:endParaRPr lang="fr-FR" sz="2000" dirty="0" smtClean="0">
              <a:latin typeface="Tahoma" pitchFamily="34" charset="0"/>
              <a:ea typeface="Tahoma" pitchFamily="34" charset="0"/>
            </a:endParaRPr>
          </a:p>
          <a:p>
            <a:pPr algn="r" rtl="1">
              <a:buNone/>
            </a:pPr>
            <a:r>
              <a:rPr lang="ar-SA" sz="2000" b="1" dirty="0" smtClean="0">
                <a:latin typeface="Tahoma" pitchFamily="34" charset="0"/>
                <a:ea typeface="Tahoma" pitchFamily="34" charset="0"/>
              </a:rPr>
              <a:t>2-    الناتج الصافي :   </a:t>
            </a:r>
            <a:endParaRPr lang="fr-FR" sz="2000" dirty="0" smtClean="0">
              <a:latin typeface="Tahoma" pitchFamily="34" charset="0"/>
              <a:ea typeface="Tahoma" pitchFamily="34" charset="0"/>
            </a:endParaRPr>
          </a:p>
          <a:p>
            <a:pPr algn="r" rtl="1">
              <a:buNone/>
            </a:pPr>
            <a:r>
              <a:rPr lang="ar-DZ" sz="2000" dirty="0" smtClean="0">
                <a:latin typeface="Tahoma" pitchFamily="34" charset="0"/>
                <a:ea typeface="Tahoma" pitchFamily="34" charset="0"/>
              </a:rPr>
              <a:t> </a:t>
            </a:r>
            <a:r>
              <a:rPr lang="ar-SA" sz="2000" dirty="0" smtClean="0">
                <a:latin typeface="Tahoma" pitchFamily="34" charset="0"/>
                <a:ea typeface="Tahoma" pitchFamily="34" charset="0"/>
              </a:rPr>
              <a:t> بدا الطبيعيون تعريفهم  للثروة  باستبعاد فكرة  المعدن النفيس.  حيث بين   أن ثروة الأمم إنما تكون بما تقوم </a:t>
            </a:r>
            <a:r>
              <a:rPr lang="ar-SA" sz="2000" dirty="0" err="1" smtClean="0">
                <a:latin typeface="Tahoma" pitchFamily="34" charset="0"/>
                <a:ea typeface="Tahoma" pitchFamily="34" charset="0"/>
              </a:rPr>
              <a:t>به</a:t>
            </a:r>
            <a:r>
              <a:rPr lang="ar-SA" sz="2000" dirty="0" smtClean="0">
                <a:latin typeface="Tahoma" pitchFamily="34" charset="0"/>
                <a:ea typeface="Tahoma" pitchFamily="34" charset="0"/>
              </a:rPr>
              <a:t> من إنتاج. وقد عرفوا الإنتاج بأنه "</a:t>
            </a:r>
            <a:r>
              <a:rPr lang="ar-SA" sz="2000" b="1" dirty="0" smtClean="0">
                <a:latin typeface="Tahoma" pitchFamily="34" charset="0"/>
                <a:ea typeface="Tahoma" pitchFamily="34" charset="0"/>
              </a:rPr>
              <a:t>كل عمل يخلق ناتجا صافيا جديدا</a:t>
            </a:r>
            <a:r>
              <a:rPr lang="ar-SA" sz="2000" dirty="0" smtClean="0">
                <a:latin typeface="Tahoma" pitchFamily="34" charset="0"/>
                <a:ea typeface="Tahoma" pitchFamily="34" charset="0"/>
              </a:rPr>
              <a:t>" </a:t>
            </a:r>
            <a:r>
              <a:rPr lang="ar-DZ" sz="2000" dirty="0" smtClean="0">
                <a:latin typeface="Tahoma" pitchFamily="34" charset="0"/>
                <a:ea typeface="Tahoma" pitchFamily="34" charset="0"/>
              </a:rPr>
              <a:t>.</a:t>
            </a:r>
            <a:endParaRPr lang="fr-FR" sz="2000" dirty="0" smtClean="0">
              <a:latin typeface="Tahoma" pitchFamily="34" charset="0"/>
              <a:ea typeface="Tahoma" pitchFamily="34" charset="0"/>
            </a:endParaRPr>
          </a:p>
          <a:p>
            <a:pPr algn="r" rtl="1">
              <a:buNone/>
            </a:pPr>
            <a:endParaRPr lang="fr-FR" sz="2000" dirty="0">
              <a:latin typeface="Traditional Arabic" pitchFamily="18" charset="-78"/>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fontScale="92500" lnSpcReduction="20000"/>
          </a:bodyPr>
          <a:lstStyle/>
          <a:p>
            <a:pPr algn="just" rtl="1">
              <a:lnSpc>
                <a:spcPct val="150000"/>
              </a:lnSpc>
              <a:buNone/>
            </a:pPr>
            <a:r>
              <a:rPr lang="ar-SA" dirty="0" smtClean="0"/>
              <a:t>و</a:t>
            </a:r>
            <a:r>
              <a:rPr lang="ar-DZ" dirty="0" smtClean="0"/>
              <a:t> </a:t>
            </a:r>
            <a:r>
              <a:rPr lang="ar-SA" sz="2400" dirty="0" smtClean="0"/>
              <a:t>استخلصوا أن</a:t>
            </a:r>
            <a:r>
              <a:rPr lang="ar-SA" sz="2400" b="1" dirty="0" smtClean="0"/>
              <a:t> الزراعة</a:t>
            </a:r>
            <a:r>
              <a:rPr lang="ar-SA" sz="2400" dirty="0" smtClean="0"/>
              <a:t> هي وحدها النشاط الاقتصادي الذي يعتبر </a:t>
            </a:r>
            <a:r>
              <a:rPr lang="ar-SA" sz="2400" b="1" dirty="0" smtClean="0"/>
              <a:t>منتجا </a:t>
            </a:r>
            <a:r>
              <a:rPr lang="ar-DZ" sz="2400" b="1" dirty="0" smtClean="0"/>
              <a:t>. </a:t>
            </a:r>
            <a:r>
              <a:rPr lang="ar-DZ" sz="2400" dirty="0" smtClean="0"/>
              <a:t> </a:t>
            </a:r>
            <a:r>
              <a:rPr lang="ar-SA" sz="2400" dirty="0" smtClean="0"/>
              <a:t>أما بقية الأنشطة الاقتصادية الأخرى كالصناعة والتجارة فهي غير قادرة على خلق أو إعطاء قيمة جديدة  </a:t>
            </a:r>
            <a:r>
              <a:rPr lang="ar-SA" sz="2400" b="1" dirty="0" smtClean="0"/>
              <a:t> فهي قطاعات عقيمة</a:t>
            </a:r>
            <a:r>
              <a:rPr lang="ar-SA" sz="2400" dirty="0" smtClean="0"/>
              <a:t> لا تضيف شيئا، لأنها تقتصر على تحويل أو نقل المواد التي كانت موجودة من قبل دون أن تضيفا مواد مادية جديدة آو ناتج صافي جديد.  </a:t>
            </a:r>
            <a:endParaRPr lang="ar-DZ" sz="2400" dirty="0" smtClean="0"/>
          </a:p>
          <a:p>
            <a:pPr algn="just" rtl="1">
              <a:lnSpc>
                <a:spcPct val="150000"/>
              </a:lnSpc>
              <a:buNone/>
            </a:pPr>
            <a:r>
              <a:rPr lang="ar-SA" sz="2400" dirty="0" smtClean="0"/>
              <a:t>  </a:t>
            </a:r>
            <a:endParaRPr lang="ar-DZ" sz="2400" dirty="0" smtClean="0"/>
          </a:p>
          <a:p>
            <a:pPr algn="just" rtl="1">
              <a:lnSpc>
                <a:spcPct val="150000"/>
              </a:lnSpc>
              <a:buNone/>
            </a:pPr>
            <a:r>
              <a:rPr lang="ar-SA" sz="2400" b="1" dirty="0" smtClean="0"/>
              <a:t>2</a:t>
            </a:r>
            <a:r>
              <a:rPr lang="fr-FR" sz="2400" b="1" dirty="0" smtClean="0"/>
              <a:t>- </a:t>
            </a:r>
            <a:r>
              <a:rPr lang="ar-SA" sz="2400" b="1" dirty="0" smtClean="0"/>
              <a:t>الجدول الاقتصادي</a:t>
            </a:r>
            <a:r>
              <a:rPr lang="ar-DZ" sz="2400" b="1" dirty="0" smtClean="0"/>
              <a:t> ( دورة الناتج الصافي)</a:t>
            </a:r>
            <a:r>
              <a:rPr lang="ar-SA" sz="2400" b="1" dirty="0" smtClean="0"/>
              <a:t>:    </a:t>
            </a:r>
            <a:endParaRPr lang="fr-FR" sz="2400" dirty="0" smtClean="0">
              <a:latin typeface="Traditional Arabic" pitchFamily="18" charset="-78"/>
            </a:endParaRPr>
          </a:p>
          <a:p>
            <a:pPr algn="just" rtl="1">
              <a:lnSpc>
                <a:spcPct val="150000"/>
              </a:lnSpc>
              <a:buNone/>
            </a:pPr>
            <a:r>
              <a:rPr lang="ar-SA" sz="2400" b="1" dirty="0" smtClean="0">
                <a:latin typeface="Traditional Arabic" pitchFamily="18" charset="-78"/>
              </a:rPr>
              <a:t>     </a:t>
            </a:r>
            <a:r>
              <a:rPr lang="ar-SA" sz="2400" dirty="0" smtClean="0">
                <a:latin typeface="Traditional Arabic" pitchFamily="18" charset="-78"/>
              </a:rPr>
              <a:t>لقد حاول  فرانسوا </a:t>
            </a:r>
            <a:r>
              <a:rPr lang="ar-SA" sz="2400" dirty="0" err="1" smtClean="0">
                <a:latin typeface="Traditional Arabic" pitchFamily="18" charset="-78"/>
              </a:rPr>
              <a:t>كيناي</a:t>
            </a:r>
            <a:r>
              <a:rPr lang="ar-SA" sz="2400" dirty="0" smtClean="0">
                <a:latin typeface="Traditional Arabic" pitchFamily="18" charset="-78"/>
              </a:rPr>
              <a:t> من خلال  </a:t>
            </a:r>
            <a:r>
              <a:rPr lang="ar-SA" sz="2400" b="1" dirty="0" smtClean="0">
                <a:latin typeface="Traditional Arabic" pitchFamily="18" charset="-78"/>
              </a:rPr>
              <a:t>الجدول الاقتصادي </a:t>
            </a:r>
            <a:r>
              <a:rPr lang="ar-SA" sz="2400" dirty="0" smtClean="0">
                <a:latin typeface="Traditional Arabic" pitchFamily="18" charset="-78"/>
              </a:rPr>
              <a:t>أن يبين كيف يتم توزيع  الناتج الصافي بين طبقات  المجتمع . </a:t>
            </a:r>
            <a:r>
              <a:rPr lang="ar-DZ" sz="2400" dirty="0" smtClean="0">
                <a:latin typeface="Traditional Arabic" pitchFamily="18" charset="-78"/>
              </a:rPr>
              <a:t>      و </a:t>
            </a:r>
            <a:r>
              <a:rPr lang="ar-SA" sz="2400" dirty="0" smtClean="0">
                <a:latin typeface="Traditional Arabic" pitchFamily="18" charset="-78"/>
              </a:rPr>
              <a:t>أطلق فرانسوا </a:t>
            </a:r>
            <a:r>
              <a:rPr lang="ar-SA" sz="2400" dirty="0" err="1" smtClean="0">
                <a:latin typeface="Traditional Arabic" pitchFamily="18" charset="-78"/>
              </a:rPr>
              <a:t>كيناي</a:t>
            </a:r>
            <a:r>
              <a:rPr lang="ar-SA" sz="2400" dirty="0" smtClean="0">
                <a:latin typeface="Traditional Arabic" pitchFamily="18" charset="-78"/>
              </a:rPr>
              <a:t> على هذا التداول للناتج اسم  </a:t>
            </a:r>
            <a:r>
              <a:rPr lang="ar-SA" sz="2400" b="1" dirty="0" smtClean="0">
                <a:latin typeface="Traditional Arabic" pitchFamily="18" charset="-78"/>
              </a:rPr>
              <a:t>الدورة الاقتصادية.</a:t>
            </a:r>
            <a:endParaRPr lang="fr-FR" sz="2400" dirty="0" smtClean="0">
              <a:latin typeface="Traditional Arabic" pitchFamily="18" charset="-78"/>
            </a:endParaRPr>
          </a:p>
          <a:p>
            <a:pPr algn="just" rtl="1">
              <a:buNone/>
            </a:pPr>
            <a:endParaRPr lang="fr-FR" sz="2400" dirty="0" smtClean="0"/>
          </a:p>
          <a:p>
            <a:pPr algn="just" rtl="1"/>
            <a:endParaRPr lang="fr-FR" sz="24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256102"/>
          </a:xfrm>
        </p:spPr>
        <p:txBody>
          <a:bodyPr>
            <a:normAutofit fontScale="85000" lnSpcReduction="10000"/>
          </a:bodyPr>
          <a:lstStyle/>
          <a:p>
            <a:pPr marL="514350" indent="-514350" algn="just" rtl="1">
              <a:lnSpc>
                <a:spcPct val="150000"/>
              </a:lnSpc>
              <a:buNone/>
            </a:pPr>
            <a:r>
              <a:rPr lang="ar-SA" sz="2400" dirty="0" smtClean="0">
                <a:latin typeface="Traditional Arabic" pitchFamily="18" charset="-78"/>
              </a:rPr>
              <a:t>وقد قسم </a:t>
            </a:r>
            <a:r>
              <a:rPr lang="ar-SA" sz="2400" dirty="0" err="1" smtClean="0">
                <a:latin typeface="Traditional Arabic" pitchFamily="18" charset="-78"/>
              </a:rPr>
              <a:t>كيناي</a:t>
            </a:r>
            <a:r>
              <a:rPr lang="ar-SA" sz="2400" dirty="0" smtClean="0">
                <a:latin typeface="Traditional Arabic" pitchFamily="18" charset="-78"/>
              </a:rPr>
              <a:t> المجتمع إلى ثلاث طبقات هي :    </a:t>
            </a:r>
            <a:endParaRPr lang="fr-FR" sz="2400" dirty="0" smtClean="0">
              <a:latin typeface="Traditional Arabic" pitchFamily="18" charset="-78"/>
            </a:endParaRPr>
          </a:p>
          <a:p>
            <a:pPr marL="514350" indent="-514350" algn="just" rtl="1">
              <a:lnSpc>
                <a:spcPct val="150000"/>
              </a:lnSpc>
              <a:buNone/>
            </a:pPr>
            <a:r>
              <a:rPr lang="ar-SA" sz="2400" b="1" dirty="0" smtClean="0">
                <a:latin typeface="Traditional Arabic" pitchFamily="18" charset="-78"/>
              </a:rPr>
              <a:t>- الطبقة المنتجة:</a:t>
            </a:r>
            <a:r>
              <a:rPr lang="ar-SA" sz="2400" dirty="0" smtClean="0">
                <a:latin typeface="Traditional Arabic" pitchFamily="18" charset="-78"/>
              </a:rPr>
              <a:t> </a:t>
            </a:r>
            <a:r>
              <a:rPr lang="ar-SA" sz="2400" dirty="0" err="1" smtClean="0">
                <a:latin typeface="Traditional Arabic" pitchFamily="18" charset="-78"/>
              </a:rPr>
              <a:t>و</a:t>
            </a:r>
            <a:r>
              <a:rPr lang="ar-SA" sz="2400" dirty="0" smtClean="0">
                <a:latin typeface="Traditional Arabic" pitchFamily="18" charset="-78"/>
              </a:rPr>
              <a:t>  تشمل العمال الزراعيين </a:t>
            </a:r>
            <a:r>
              <a:rPr lang="ar-DZ" sz="2400" dirty="0" smtClean="0">
                <a:latin typeface="Traditional Arabic" pitchFamily="18" charset="-78"/>
              </a:rPr>
              <a:t> .</a:t>
            </a:r>
            <a:endParaRPr lang="fr-FR" sz="2400" dirty="0" smtClean="0">
              <a:latin typeface="Traditional Arabic" pitchFamily="18" charset="-78"/>
            </a:endParaRPr>
          </a:p>
          <a:p>
            <a:pPr marL="514350" indent="-514350" algn="just" rtl="1">
              <a:lnSpc>
                <a:spcPct val="150000"/>
              </a:lnSpc>
              <a:buNone/>
            </a:pPr>
            <a:r>
              <a:rPr lang="ar-SA" sz="2400" b="1" dirty="0" smtClean="0">
                <a:latin typeface="Traditional Arabic" pitchFamily="18" charset="-78"/>
              </a:rPr>
              <a:t>- طبقة الملاك العقاريين</a:t>
            </a:r>
            <a:r>
              <a:rPr lang="ar-SA" sz="2400" dirty="0" smtClean="0">
                <a:latin typeface="Traditional Arabic" pitchFamily="18" charset="-78"/>
              </a:rPr>
              <a:t>: </a:t>
            </a:r>
            <a:r>
              <a:rPr lang="ar-SA" sz="2400" dirty="0" err="1" smtClean="0">
                <a:latin typeface="Traditional Arabic" pitchFamily="18" charset="-78"/>
              </a:rPr>
              <a:t>و</a:t>
            </a:r>
            <a:r>
              <a:rPr lang="ar-SA" sz="2400" dirty="0" smtClean="0">
                <a:latin typeface="Traditional Arabic" pitchFamily="18" charset="-78"/>
              </a:rPr>
              <a:t> هم ملاك الأراضي الزراعية </a:t>
            </a:r>
            <a:r>
              <a:rPr lang="ar-SA" sz="2400" dirty="0" err="1" smtClean="0">
                <a:latin typeface="Traditional Arabic" pitchFamily="18" charset="-78"/>
              </a:rPr>
              <a:t>و</a:t>
            </a:r>
            <a:r>
              <a:rPr lang="ar-SA" sz="2400" dirty="0" smtClean="0">
                <a:latin typeface="Traditional Arabic" pitchFamily="18" charset="-78"/>
              </a:rPr>
              <a:t> احتلوا مكانا وسطا بين الطبقة المنتجة </a:t>
            </a:r>
            <a:r>
              <a:rPr lang="ar-SA" sz="2400" dirty="0" err="1" smtClean="0">
                <a:latin typeface="Traditional Arabic" pitchFamily="18" charset="-78"/>
              </a:rPr>
              <a:t>و</a:t>
            </a:r>
            <a:r>
              <a:rPr lang="ar-SA" sz="2400" dirty="0" smtClean="0">
                <a:latin typeface="Traditional Arabic" pitchFamily="18" charset="-78"/>
              </a:rPr>
              <a:t> الطبقة العقيمة .</a:t>
            </a:r>
            <a:endParaRPr lang="fr-FR" sz="2400" dirty="0" smtClean="0">
              <a:latin typeface="Traditional Arabic" pitchFamily="18" charset="-78"/>
            </a:endParaRPr>
          </a:p>
          <a:p>
            <a:pPr marL="514350" indent="-514350" algn="just" rtl="1">
              <a:lnSpc>
                <a:spcPct val="150000"/>
              </a:lnSpc>
              <a:buNone/>
            </a:pPr>
            <a:r>
              <a:rPr lang="ar-SA" sz="2400" b="1" dirty="0" smtClean="0">
                <a:latin typeface="Traditional Arabic" pitchFamily="18" charset="-78"/>
              </a:rPr>
              <a:t>- الطبقة العقيمة :</a:t>
            </a:r>
            <a:r>
              <a:rPr lang="ar-SA" sz="2400" dirty="0" smtClean="0">
                <a:latin typeface="Traditional Arabic" pitchFamily="18" charset="-78"/>
              </a:rPr>
              <a:t> </a:t>
            </a:r>
            <a:r>
              <a:rPr lang="ar-SA" sz="2400" dirty="0" err="1" smtClean="0">
                <a:latin typeface="Traditional Arabic" pitchFamily="18" charset="-78"/>
              </a:rPr>
              <a:t>و</a:t>
            </a:r>
            <a:r>
              <a:rPr lang="ar-SA" sz="2400" dirty="0" smtClean="0">
                <a:latin typeface="Traditional Arabic" pitchFamily="18" charset="-78"/>
              </a:rPr>
              <a:t> تشمل القطاعات الأخرى كالصناعة</a:t>
            </a:r>
            <a:r>
              <a:rPr lang="ar-DZ" sz="2400" dirty="0" smtClean="0">
                <a:latin typeface="Traditional Arabic" pitchFamily="18" charset="-78"/>
              </a:rPr>
              <a:t>    </a:t>
            </a:r>
            <a:r>
              <a:rPr lang="ar-SA" sz="2400" dirty="0" smtClean="0">
                <a:latin typeface="Traditional Arabic" pitchFamily="18" charset="-78"/>
              </a:rPr>
              <a:t> و التجارة .</a:t>
            </a:r>
            <a:endParaRPr lang="fr-FR" sz="2400" dirty="0" smtClean="0">
              <a:latin typeface="Traditional Arabic" pitchFamily="18" charset="-78"/>
            </a:endParaRPr>
          </a:p>
          <a:p>
            <a:pPr algn="just" rtl="1">
              <a:lnSpc>
                <a:spcPct val="150000"/>
              </a:lnSpc>
              <a:buNone/>
            </a:pPr>
            <a:r>
              <a:rPr lang="ar-SA" sz="2400" dirty="0" smtClean="0"/>
              <a:t>  و  يمكن </a:t>
            </a:r>
            <a:r>
              <a:rPr lang="ar-SA" sz="2400" dirty="0" err="1" smtClean="0"/>
              <a:t>ت</a:t>
            </a:r>
            <a:r>
              <a:rPr lang="ar-DZ" sz="2400" dirty="0" err="1" smtClean="0"/>
              <a:t>وضيح</a:t>
            </a:r>
            <a:r>
              <a:rPr lang="ar-SA" sz="2400" dirty="0" smtClean="0"/>
              <a:t>  دورة الناتج كما   يلي</a:t>
            </a:r>
            <a:r>
              <a:rPr lang="fr-FR" sz="2400" dirty="0" smtClean="0"/>
              <a:t>: </a:t>
            </a:r>
          </a:p>
          <a:p>
            <a:pPr lvl="0" algn="just" rtl="1">
              <a:lnSpc>
                <a:spcPct val="150000"/>
              </a:lnSpc>
              <a:buFont typeface="Wingdings" pitchFamily="2" charset="2"/>
              <a:buChar char="ü"/>
            </a:pPr>
            <a:r>
              <a:rPr lang="ar-DZ" sz="2400" dirty="0" smtClean="0"/>
              <a:t>  ي</a:t>
            </a:r>
            <a:r>
              <a:rPr lang="ar-SA" sz="2400" dirty="0" smtClean="0"/>
              <a:t>عط</a:t>
            </a:r>
            <a:r>
              <a:rPr lang="ar-DZ" sz="2400" dirty="0" smtClean="0"/>
              <a:t>ي </a:t>
            </a:r>
            <a:r>
              <a:rPr lang="ar-SA" sz="2400" dirty="0" smtClean="0"/>
              <a:t> المزارعون</a:t>
            </a:r>
            <a:r>
              <a:rPr lang="ar-DZ" sz="2400" dirty="0" smtClean="0"/>
              <a:t>  </a:t>
            </a:r>
            <a:r>
              <a:rPr lang="ar-SA" sz="2400" dirty="0" smtClean="0"/>
              <a:t>جزءا </a:t>
            </a:r>
            <a:r>
              <a:rPr lang="ar-DZ" sz="2400" dirty="0" smtClean="0"/>
              <a:t> من</a:t>
            </a:r>
            <a:r>
              <a:rPr lang="ar-SA" sz="2400" dirty="0" smtClean="0"/>
              <a:t> الناتج الصافي لملاك الأراضي الزراعية في مقابل استخدامهم لأراضيهم </a:t>
            </a:r>
            <a:r>
              <a:rPr lang="ar-DZ" sz="2400" dirty="0" smtClean="0"/>
              <a:t>، </a:t>
            </a:r>
            <a:r>
              <a:rPr lang="ar-DZ" sz="2400" dirty="0" err="1" smtClean="0"/>
              <a:t>و</a:t>
            </a:r>
            <a:r>
              <a:rPr lang="ar-DZ" sz="2400" dirty="0" smtClean="0"/>
              <a:t> جزءا  </a:t>
            </a:r>
            <a:r>
              <a:rPr lang="ar-DZ" sz="2400" dirty="0" err="1" smtClean="0"/>
              <a:t>ل</a:t>
            </a:r>
            <a:r>
              <a:rPr lang="ar-SA" sz="2400" dirty="0" smtClean="0"/>
              <a:t>لتجار والصناع  ويحتفظون بالباقي</a:t>
            </a:r>
            <a:r>
              <a:rPr lang="ar-DZ" sz="2400" dirty="0" smtClean="0"/>
              <a:t>.</a:t>
            </a:r>
            <a:r>
              <a:rPr lang="ar-SA" sz="2400" dirty="0" smtClean="0"/>
              <a:t> </a:t>
            </a:r>
            <a:endParaRPr lang="fr-FR" sz="2400" dirty="0" smtClean="0"/>
          </a:p>
          <a:p>
            <a:pPr lvl="0" algn="just" rtl="1">
              <a:lnSpc>
                <a:spcPct val="150000"/>
              </a:lnSpc>
              <a:buFont typeface="Wingdings" pitchFamily="2" charset="2"/>
              <a:buChar char="ü"/>
            </a:pPr>
            <a:r>
              <a:rPr lang="ar-SA" sz="2400" dirty="0" smtClean="0"/>
              <a:t>ينفق الملاك  بعض ما آل إليهم  للحصول على ما يلزمهم من </a:t>
            </a:r>
            <a:r>
              <a:rPr lang="ar-DZ" sz="2400" dirty="0" err="1" smtClean="0"/>
              <a:t>ال</a:t>
            </a:r>
            <a:r>
              <a:rPr lang="ar-SA" sz="2400" dirty="0" smtClean="0"/>
              <a:t>منتجات </a:t>
            </a:r>
            <a:r>
              <a:rPr lang="ar-SA" sz="2400" dirty="0" err="1" smtClean="0"/>
              <a:t>ال</a:t>
            </a:r>
            <a:r>
              <a:rPr lang="ar-DZ" sz="2400" dirty="0" smtClean="0"/>
              <a:t>زراعية </a:t>
            </a:r>
            <a:r>
              <a:rPr lang="ar-SA" sz="2400" dirty="0" smtClean="0"/>
              <a:t> والبعض الآخر على ما يلزمهم من التجار والصناع</a:t>
            </a:r>
            <a:r>
              <a:rPr lang="fr-FR" sz="2400" dirty="0" smtClean="0"/>
              <a:t> </a:t>
            </a:r>
          </a:p>
          <a:p>
            <a:endParaRPr lang="fr-F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256102"/>
          </a:xfrm>
        </p:spPr>
        <p:txBody>
          <a:bodyPr>
            <a:normAutofit/>
          </a:bodyPr>
          <a:lstStyle/>
          <a:p>
            <a:pPr algn="just" rtl="1">
              <a:lnSpc>
                <a:spcPct val="150000"/>
              </a:lnSpc>
              <a:buFont typeface="Wingdings" pitchFamily="2" charset="2"/>
              <a:buChar char="ü"/>
            </a:pPr>
            <a:r>
              <a:rPr lang="ar-SA" sz="2400" dirty="0" smtClean="0"/>
              <a:t>ينفق</a:t>
            </a:r>
            <a:r>
              <a:rPr lang="ar-DZ" sz="2400" dirty="0" smtClean="0"/>
              <a:t> </a:t>
            </a:r>
            <a:r>
              <a:rPr lang="ar-SA" sz="2400" dirty="0" smtClean="0"/>
              <a:t> التجار والصناع </a:t>
            </a:r>
            <a:r>
              <a:rPr lang="ar-DZ" sz="2400" dirty="0" smtClean="0"/>
              <a:t> ما تحصلوا عليه من  دخل </a:t>
            </a:r>
            <a:r>
              <a:rPr lang="ar-SA" sz="2400" dirty="0" smtClean="0"/>
              <a:t>لدى المزارعين </a:t>
            </a:r>
            <a:r>
              <a:rPr lang="ar-DZ" sz="2400" dirty="0" smtClean="0"/>
              <a:t>لشراء </a:t>
            </a:r>
            <a:r>
              <a:rPr lang="ar-SA" sz="2400" dirty="0" smtClean="0"/>
              <a:t>ما يلزمهم من المنتجات الغذائية والمواد الأولية لنشاطهم الاقتصادي. </a:t>
            </a:r>
            <a:endParaRPr lang="ar-DZ" sz="2400" dirty="0" smtClean="0"/>
          </a:p>
          <a:p>
            <a:pPr algn="just" rtl="1">
              <a:lnSpc>
                <a:spcPct val="150000"/>
              </a:lnSpc>
              <a:buNone/>
            </a:pPr>
            <a:r>
              <a:rPr lang="ar-DZ" sz="2400" dirty="0" smtClean="0"/>
              <a:t>     </a:t>
            </a:r>
            <a:r>
              <a:rPr lang="ar-SA" sz="2400" dirty="0" smtClean="0"/>
              <a:t>وهكذا نجد أن الدخل يؤول في النهاية إلى طبقة المزارعين.  فالمنتجات والدخول تمر بدوره تبدأ من من المزارعين وتنتهي بهم ، مما يعكس مدى أهمية الزراعة في النشاط الاقتصادي</a:t>
            </a:r>
            <a:r>
              <a:rPr lang="fr-FR" sz="2400" dirty="0" smtClean="0"/>
              <a:t> .</a:t>
            </a:r>
            <a:endParaRPr lang="ar-DZ" sz="2400" dirty="0" smtClean="0"/>
          </a:p>
          <a:p>
            <a:pPr algn="just" rtl="1">
              <a:lnSpc>
                <a:spcPct val="150000"/>
              </a:lnSpc>
              <a:buNone/>
            </a:pPr>
            <a:endParaRPr lang="fr-FR" dirty="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idx="1"/>
          </p:nvPr>
        </p:nvSpPr>
        <p:spPr>
          <a:xfrm>
            <a:off x="503238" y="530225"/>
            <a:ext cx="8183562" cy="5256213"/>
          </a:xfrm>
        </p:spPr>
        <p:txBody>
          <a:bodyPr>
            <a:normAutofit fontScale="25000" lnSpcReduction="20000"/>
          </a:bodyPr>
          <a:lstStyle/>
          <a:p>
            <a:pPr algn="just" rtl="1">
              <a:lnSpc>
                <a:spcPct val="170000"/>
              </a:lnSpc>
              <a:buNone/>
            </a:pPr>
            <a:r>
              <a:rPr lang="ar-DZ" sz="9600" b="1" dirty="0" smtClean="0">
                <a:latin typeface="Traditional Arabic" pitchFamily="18" charset="-78"/>
                <a:cs typeface="Traditional Arabic" pitchFamily="18" charset="-78"/>
              </a:rPr>
              <a:t>3- </a:t>
            </a:r>
            <a:r>
              <a:rPr lang="ar-SA" sz="7400" b="1" dirty="0" smtClean="0">
                <a:latin typeface="Traditional Arabic" pitchFamily="18" charset="-78"/>
              </a:rPr>
              <a:t>الضريبة المفردة:</a:t>
            </a:r>
            <a:r>
              <a:rPr lang="ar-SA" sz="7400" dirty="0" smtClean="0">
                <a:latin typeface="Traditional Arabic" pitchFamily="18" charset="-78"/>
              </a:rPr>
              <a:t>   </a:t>
            </a:r>
            <a:r>
              <a:rPr lang="ar-SA" sz="7400" b="1" dirty="0" smtClean="0">
                <a:latin typeface="Traditional Arabic" pitchFamily="18" charset="-78"/>
              </a:rPr>
              <a:t> </a:t>
            </a:r>
            <a:endParaRPr lang="fr-FR" sz="7400" dirty="0" smtClean="0">
              <a:latin typeface="Traditional Arabic" pitchFamily="18" charset="-78"/>
            </a:endParaRPr>
          </a:p>
          <a:p>
            <a:pPr algn="just" rtl="1">
              <a:lnSpc>
                <a:spcPct val="170000"/>
              </a:lnSpc>
              <a:buNone/>
            </a:pPr>
            <a:r>
              <a:rPr lang="ar-DZ" sz="7400" dirty="0" smtClean="0">
                <a:latin typeface="Traditional Arabic" pitchFamily="18" charset="-78"/>
              </a:rPr>
              <a:t>      </a:t>
            </a:r>
            <a:r>
              <a:rPr lang="ar-SA" sz="7400" dirty="0" smtClean="0">
                <a:latin typeface="Traditional Arabic" pitchFamily="18" charset="-78"/>
              </a:rPr>
              <a:t>نادي الطبيعيون بأن تقتصر الدولة على فرض ضريبة </a:t>
            </a:r>
            <a:r>
              <a:rPr lang="ar-SA" sz="7400" b="1" dirty="0" smtClean="0">
                <a:latin typeface="Traditional Arabic" pitchFamily="18" charset="-78"/>
              </a:rPr>
              <a:t>مفردة</a:t>
            </a:r>
            <a:r>
              <a:rPr lang="ar-SA" sz="7400" dirty="0" smtClean="0">
                <a:latin typeface="Traditional Arabic" pitchFamily="18" charset="-78"/>
              </a:rPr>
              <a:t> على ما ينتجه المزارعون من ناتج</a:t>
            </a:r>
            <a:r>
              <a:rPr lang="ar-DZ" sz="7400" dirty="0" smtClean="0">
                <a:latin typeface="Traditional Arabic" pitchFamily="18" charset="-78"/>
              </a:rPr>
              <a:t>، </a:t>
            </a:r>
            <a:r>
              <a:rPr lang="ar-SA" sz="7400" dirty="0" smtClean="0">
                <a:latin typeface="Traditional Arabic" pitchFamily="18" charset="-78"/>
              </a:rPr>
              <a:t> أي فرض ضريبة واحدة على الناتج الصافي فقط. لأنه من وجهة نظرهم عند فرض ضرائب على الصناع والتجار يلقون عبئها على المزارعين عن طريق رفع أسعار المنتجات التي يبيعونها لهم بمقدار الضريبة. وإذا فرضت على ملاك الأراضي فإنهم أيضا يلقونها على المزارعين عن طريق رفع العائد الذي يتقاضونه من المزارعين مقابل الأراضي.</a:t>
            </a:r>
            <a:r>
              <a:rPr lang="ar-SA" sz="7400" b="1" dirty="0" smtClean="0"/>
              <a:t> </a:t>
            </a:r>
            <a:endParaRPr lang="fr-FR" sz="7400" dirty="0" smtClean="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98978"/>
          </a:xfrm>
        </p:spPr>
        <p:txBody>
          <a:bodyPr>
            <a:normAutofit fontScale="92500"/>
          </a:bodyPr>
          <a:lstStyle/>
          <a:p>
            <a:pPr algn="ctr">
              <a:lnSpc>
                <a:spcPct val="150000"/>
              </a:lnSpc>
              <a:buNone/>
            </a:pPr>
            <a:r>
              <a:rPr lang="ar-SA" b="1" dirty="0" smtClean="0">
                <a:solidFill>
                  <a:srgbClr val="C00000"/>
                </a:solidFill>
              </a:rPr>
              <a:t>المح</a:t>
            </a:r>
            <a:r>
              <a:rPr lang="ar-DZ" b="1" dirty="0" smtClean="0">
                <a:solidFill>
                  <a:srgbClr val="C00000"/>
                </a:solidFill>
              </a:rPr>
              <a:t>و</a:t>
            </a:r>
            <a:r>
              <a:rPr lang="ar-SA" b="1" dirty="0" smtClean="0">
                <a:solidFill>
                  <a:srgbClr val="C00000"/>
                </a:solidFill>
              </a:rPr>
              <a:t>ر السادس :   الفكر  الاقتصادي الكلاسيكي</a:t>
            </a:r>
            <a:endParaRPr lang="ar-DZ" b="1" dirty="0" smtClean="0">
              <a:solidFill>
                <a:srgbClr val="C00000"/>
              </a:solidFill>
            </a:endParaRPr>
          </a:p>
          <a:p>
            <a:pPr algn="r" rtl="1">
              <a:lnSpc>
                <a:spcPct val="150000"/>
              </a:lnSpc>
              <a:buNone/>
            </a:pPr>
            <a:endParaRPr lang="ar-DZ" sz="2400" b="1" dirty="0" smtClean="0">
              <a:solidFill>
                <a:srgbClr val="C00000"/>
              </a:solidFill>
            </a:endParaRPr>
          </a:p>
          <a:p>
            <a:pPr algn="r" rtl="1">
              <a:lnSpc>
                <a:spcPct val="150000"/>
              </a:lnSpc>
              <a:buNone/>
            </a:pPr>
            <a:r>
              <a:rPr lang="ar-DZ" sz="2400" dirty="0" smtClean="0"/>
              <a:t>    تعود نشأة الفكر الاقتصادي الكلاسيكي (المدرسة الكلاسيكيّة ) إلى أواخر القرن الثامن عشر للميلاد، ويعتبر المُفكّر وعالم الاقتصاد آدم سميث أول من وضع قواعد هذه المدرسة . </a:t>
            </a:r>
          </a:p>
          <a:p>
            <a:pPr algn="r" rtl="1">
              <a:lnSpc>
                <a:spcPct val="150000"/>
              </a:lnSpc>
              <a:buNone/>
            </a:pPr>
            <a:r>
              <a:rPr lang="ar-DZ" sz="2400" dirty="0" smtClean="0"/>
              <a:t> و قد شهدت الكلاسيكيّة تطوّراً مع دراسات المُفكِّرَيْن أمثال دافيد ريكاردو ، وجون </a:t>
            </a:r>
            <a:r>
              <a:rPr lang="ar-DZ" sz="2400" dirty="0" err="1" smtClean="0"/>
              <a:t>باتيست</a:t>
            </a:r>
            <a:r>
              <a:rPr lang="ar-DZ" sz="2400" dirty="0" smtClean="0"/>
              <a:t> </a:t>
            </a:r>
            <a:r>
              <a:rPr lang="ar-DZ" sz="2400" dirty="0" err="1" smtClean="0"/>
              <a:t>ساي</a:t>
            </a:r>
            <a:r>
              <a:rPr lang="ar-DZ" sz="2400" dirty="0" smtClean="0"/>
              <a:t> ، </a:t>
            </a:r>
            <a:r>
              <a:rPr lang="ar-DZ" sz="2400" dirty="0" err="1" smtClean="0"/>
              <a:t>و</a:t>
            </a:r>
            <a:r>
              <a:rPr lang="ar-DZ" sz="2400" dirty="0" smtClean="0"/>
              <a:t> توماس روبرت </a:t>
            </a:r>
            <a:r>
              <a:rPr lang="ar-DZ" sz="2400" dirty="0" err="1" smtClean="0"/>
              <a:t>مالتوس</a:t>
            </a:r>
            <a:r>
              <a:rPr lang="ar-DZ" sz="2400" dirty="0" smtClean="0"/>
              <a:t> ،و جون ستيوارت ميل.</a:t>
            </a:r>
          </a:p>
          <a:p>
            <a:pPr algn="r" rtl="1">
              <a:lnSpc>
                <a:spcPct val="150000"/>
              </a:lnSpc>
              <a:buNone/>
            </a:pPr>
            <a:r>
              <a:rPr lang="ar-DZ" sz="2400" dirty="0" smtClean="0"/>
              <a:t>وقد جاء هؤلاء المفكرين  بعدة نظريات اقتصادية نذكر منها </a:t>
            </a:r>
            <a:r>
              <a:rPr lang="ar-DZ" sz="2400" dirty="0" err="1" smtClean="0"/>
              <a:t>مايلي</a:t>
            </a:r>
            <a:r>
              <a:rPr lang="ar-DZ" sz="2400" dirty="0" smtClean="0"/>
              <a:t>:</a:t>
            </a:r>
            <a:endParaRPr lang="fr-FR" sz="2400" dirty="0" smtClean="0"/>
          </a:p>
          <a:p>
            <a:pPr algn="r" rtl="1">
              <a:buNone/>
            </a:pPr>
            <a:endParaRPr lang="ar-DZ" dirty="0"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idx="1"/>
          </p:nvPr>
        </p:nvSpPr>
        <p:spPr>
          <a:xfrm>
            <a:off x="503238" y="530225"/>
            <a:ext cx="8183562" cy="5327650"/>
          </a:xfrm>
        </p:spPr>
        <p:txBody>
          <a:bodyPr>
            <a:normAutofit/>
          </a:bodyPr>
          <a:lstStyle/>
          <a:p>
            <a:pPr algn="r" rtl="1">
              <a:buNone/>
            </a:pPr>
            <a:r>
              <a:rPr lang="ar-DZ" sz="2400" b="1" dirty="0" smtClean="0"/>
              <a:t>1-النظرية الكلاسيكية في الإنتاج:</a:t>
            </a:r>
            <a:endParaRPr lang="fr-FR" sz="2400" dirty="0" smtClean="0"/>
          </a:p>
          <a:p>
            <a:pPr algn="just" rtl="1">
              <a:lnSpc>
                <a:spcPct val="150000"/>
              </a:lnSpc>
              <a:buNone/>
            </a:pPr>
            <a:r>
              <a:rPr lang="ar-DZ" sz="2400" dirty="0" smtClean="0"/>
              <a:t>     عرف </a:t>
            </a:r>
            <a:r>
              <a:rPr lang="ar-DZ" sz="2400" dirty="0" err="1" smtClean="0"/>
              <a:t>الكلاسيك</a:t>
            </a:r>
            <a:r>
              <a:rPr lang="ar-DZ" sz="2400" dirty="0" smtClean="0"/>
              <a:t> الإنتاج بأنه خلق المنافع أو زيادتها، وبذلك خرجوا عن أراء التجاريين وعن أراء الطبيعيين  في تحديد مفهوم الثروة </a:t>
            </a:r>
            <a:r>
              <a:rPr lang="ar-DZ" sz="2400" dirty="0" err="1" smtClean="0"/>
              <a:t>و</a:t>
            </a:r>
            <a:r>
              <a:rPr lang="ar-DZ" sz="2400" dirty="0" smtClean="0"/>
              <a:t> الإنتاج. فقد انتقد  ادم سميث  التجاريين   </a:t>
            </a:r>
            <a:r>
              <a:rPr lang="ar-DZ" sz="2400" dirty="0" err="1" smtClean="0"/>
              <a:t>الفيزيوقراط</a:t>
            </a:r>
            <a:r>
              <a:rPr lang="ar-DZ" sz="2400" dirty="0" smtClean="0"/>
              <a:t>  بخصوص الثروة . و </a:t>
            </a:r>
            <a:r>
              <a:rPr lang="ar-DZ" sz="2400" dirty="0" err="1" smtClean="0"/>
              <a:t>اكد</a:t>
            </a:r>
            <a:r>
              <a:rPr lang="ar-DZ" sz="2400" dirty="0" smtClean="0"/>
              <a:t> على المكانة  الحيوية للصناعة  في إنتاج الثروة.  لكن  سميث لم يدخل مع ذلك النشاطات الخدمية  ضمن النشاطات المنتجة على الرغم من إقراره بأهميتها. </a:t>
            </a:r>
            <a:endParaRPr lang="fr-FR" sz="2400" dirty="0" smtClean="0"/>
          </a:p>
          <a:p>
            <a:pPr algn="r" rtl="1">
              <a:lnSpc>
                <a:spcPct val="150000"/>
              </a:lnSpc>
              <a:buNone/>
            </a:pPr>
            <a:r>
              <a:rPr lang="ar-DZ" sz="2400" dirty="0" smtClean="0"/>
              <a:t>فالثروة لدى </a:t>
            </a:r>
            <a:r>
              <a:rPr lang="ar-DZ" sz="2400" dirty="0" err="1" smtClean="0"/>
              <a:t>الكلاسيك</a:t>
            </a:r>
            <a:r>
              <a:rPr lang="ar-DZ" sz="2400" dirty="0" smtClean="0"/>
              <a:t> هي إنتاج السلع والخدمات.</a:t>
            </a:r>
            <a:endParaRPr lang="fr-FR" sz="24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fontScale="92500" lnSpcReduction="10000"/>
          </a:bodyPr>
          <a:lstStyle/>
          <a:p>
            <a:pPr algn="r" rtl="1">
              <a:buNone/>
            </a:pPr>
            <a:r>
              <a:rPr lang="ar-DZ" b="1" dirty="0" smtClean="0"/>
              <a:t> </a:t>
            </a:r>
            <a:r>
              <a:rPr lang="ar-DZ" sz="2600" b="1" dirty="0" smtClean="0"/>
              <a:t>2-نظرية تقسيم العمل :</a:t>
            </a:r>
          </a:p>
          <a:p>
            <a:pPr algn="just" rtl="1">
              <a:lnSpc>
                <a:spcPct val="150000"/>
              </a:lnSpc>
              <a:buNone/>
            </a:pPr>
            <a:r>
              <a:rPr lang="ar-DZ" dirty="0" smtClean="0"/>
              <a:t>بالنسبة لآدم سميث تقسيم العمل يؤدي إلى زيادة الإنتاجية . فمن جهة يساعد تقسيم العمل على جني </a:t>
            </a:r>
          </a:p>
          <a:p>
            <a:pPr algn="just" rtl="1">
              <a:lnSpc>
                <a:spcPct val="150000"/>
              </a:lnSpc>
              <a:buNone/>
            </a:pPr>
            <a:r>
              <a:rPr lang="ar-DZ" dirty="0" smtClean="0"/>
              <a:t>منافع التخصص. ومن جهة أخرى يساعد في توفير الوقت الضائع في انتقال العامل الواحد من مهمة إلى مهمة أخرى مختلفة. كما أشار سميث إلى أن هناك علاقة إيجابية بن مستوى تقسيم العمل وبين حجم السوق، فكلما كان حجم السوق كبيرا كلما كان تقسيم العمل شديدا.</a:t>
            </a:r>
            <a:endParaRPr lang="fr-FR" dirty="0" smtClean="0"/>
          </a:p>
          <a:p>
            <a:pPr algn="just" rtl="1">
              <a:lnSpc>
                <a:spcPct val="150000"/>
              </a:lnSpc>
              <a:buNone/>
            </a:pPr>
            <a:endParaRPr lang="ar-DZ" dirty="0" smtClean="0"/>
          </a:p>
          <a:p>
            <a:pPr algn="r" rtl="1">
              <a:buNone/>
            </a:pPr>
            <a:endParaRPr lang="ar-DZ" dirty="0" smtClean="0"/>
          </a:p>
          <a:p>
            <a:pPr algn="r" rtl="1">
              <a:buNone/>
            </a:pPr>
            <a:endParaRPr lang="ar-DZ" dirty="0"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571480"/>
            <a:ext cx="8183880" cy="5256102"/>
          </a:xfrm>
        </p:spPr>
        <p:txBody>
          <a:bodyPr>
            <a:normAutofit fontScale="70000" lnSpcReduction="20000"/>
          </a:bodyPr>
          <a:lstStyle/>
          <a:p>
            <a:pPr algn="just" rtl="1">
              <a:lnSpc>
                <a:spcPct val="120000"/>
              </a:lnSpc>
              <a:buNone/>
            </a:pPr>
            <a:r>
              <a:rPr lang="ar-DZ" sz="3300" b="1" dirty="0" smtClean="0"/>
              <a:t>3- نظرية  القيمة :</a:t>
            </a:r>
          </a:p>
          <a:p>
            <a:pPr algn="just" rtl="1">
              <a:lnSpc>
                <a:spcPct val="120000"/>
              </a:lnSpc>
              <a:buNone/>
            </a:pPr>
            <a:r>
              <a:rPr lang="ar-DZ" sz="3300" dirty="0" smtClean="0"/>
              <a:t>   فرق آدم سميث بين القيمة </a:t>
            </a:r>
            <a:r>
              <a:rPr lang="ar-DZ" sz="3300" dirty="0" err="1" smtClean="0"/>
              <a:t>الاستعمالية</a:t>
            </a:r>
            <a:r>
              <a:rPr lang="ar-DZ" sz="3300" dirty="0" smtClean="0"/>
              <a:t> والقيمة التبادلية.   لكن  كيف يتم تحديد القيمة التبادلية للسلع ؟</a:t>
            </a:r>
          </a:p>
          <a:p>
            <a:pPr algn="just" rtl="1">
              <a:lnSpc>
                <a:spcPct val="120000"/>
              </a:lnSpc>
              <a:buNone/>
            </a:pPr>
            <a:r>
              <a:rPr lang="ar-DZ" sz="3300" dirty="0" smtClean="0"/>
              <a:t>بدأ سميث في تحديد القيمة التبادلية للسلع على أساس العمل المبذول في إنتاجها  ،أي أن قيمة كل سلعة تتحدد بما بذل فيها من عمل (   الأجر فقط)، </a:t>
            </a:r>
            <a:r>
              <a:rPr lang="ar-DZ" sz="3300" dirty="0" err="1" smtClean="0"/>
              <a:t>و</a:t>
            </a:r>
            <a:r>
              <a:rPr lang="ar-DZ" sz="3300" dirty="0" smtClean="0"/>
              <a:t> لكن مع تراكم رأس المال في المجتمعات الحديثة   أصبحت هذه النظرية لا تصلح إلا على المجتمعات البدائية . فقيمة السلعة لا تتحدد بما بذل فيها من عمل فقط </a:t>
            </a:r>
            <a:r>
              <a:rPr lang="ar-DZ" sz="3300" dirty="0" err="1" smtClean="0"/>
              <a:t>و</a:t>
            </a:r>
            <a:r>
              <a:rPr lang="ar-DZ" sz="3300" dirty="0" smtClean="0"/>
              <a:t> إنما يجب أيضا أن يؤخذ في الاعتبار رأس المال المستخدم فيها. </a:t>
            </a:r>
          </a:p>
          <a:p>
            <a:pPr algn="just" rtl="1">
              <a:lnSpc>
                <a:spcPct val="120000"/>
              </a:lnSpc>
              <a:buNone/>
            </a:pPr>
            <a:r>
              <a:rPr lang="ar-DZ" sz="3300" dirty="0" smtClean="0"/>
              <a:t> و بذلك ادخل سميث الربح إلى جانب الأجر </a:t>
            </a:r>
            <a:r>
              <a:rPr lang="ar-DZ" sz="3400" dirty="0" smtClean="0"/>
              <a:t>في مكونات القيمة .    و بهذا انتهى إلى نظرية  "</a:t>
            </a:r>
            <a:r>
              <a:rPr lang="ar-DZ" sz="3400" b="1" dirty="0" smtClean="0"/>
              <a:t>نفقة الإنتاج " </a:t>
            </a:r>
            <a:r>
              <a:rPr lang="ar-DZ" sz="3400" dirty="0" smtClean="0"/>
              <a:t>التي</a:t>
            </a:r>
            <a:r>
              <a:rPr lang="ar-DZ" sz="3400" b="1" dirty="0" smtClean="0"/>
              <a:t> </a:t>
            </a:r>
            <a:r>
              <a:rPr lang="ar-DZ" sz="3400" dirty="0" smtClean="0"/>
              <a:t> تأخذ إلى  جانب الأجر ، الربح    عند تحديد  قيمة السلعة . </a:t>
            </a:r>
          </a:p>
          <a:p>
            <a:pPr algn="r" rtl="1">
              <a:lnSpc>
                <a:spcPct val="120000"/>
              </a:lnSpc>
              <a:buNone/>
            </a:pPr>
            <a:endParaRPr lang="ar-DZ" sz="3300" dirty="0" smtClean="0"/>
          </a:p>
          <a:p>
            <a:pPr algn="r" rtl="1">
              <a:lnSpc>
                <a:spcPct val="120000"/>
              </a:lnSpc>
              <a:buNone/>
            </a:pPr>
            <a:endParaRPr lang="ar-DZ" sz="3300" dirty="0" smtClean="0"/>
          </a:p>
          <a:p>
            <a:pPr algn="r" rtl="1">
              <a:lnSpc>
                <a:spcPct val="120000"/>
              </a:lnSpc>
              <a:buNone/>
            </a:pPr>
            <a:endParaRPr lang="ar-DZ" sz="3300" dirty="0" smtClean="0"/>
          </a:p>
          <a:p>
            <a:pPr algn="r" rtl="1">
              <a:lnSpc>
                <a:spcPct val="120000"/>
              </a:lnSpc>
              <a:buNone/>
            </a:pPr>
            <a:endParaRPr lang="ar-DZ" sz="3300" dirty="0"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fontScale="85000" lnSpcReduction="20000"/>
          </a:bodyPr>
          <a:lstStyle/>
          <a:p>
            <a:pPr algn="r" rtl="1">
              <a:lnSpc>
                <a:spcPct val="160000"/>
              </a:lnSpc>
              <a:buNone/>
            </a:pPr>
            <a:r>
              <a:rPr lang="ar-DZ" b="1" dirty="0" smtClean="0"/>
              <a:t> 4- نظرية  التوزيع: </a:t>
            </a:r>
            <a:endParaRPr lang="fr-FR" dirty="0" smtClean="0"/>
          </a:p>
          <a:p>
            <a:pPr algn="just" rtl="1">
              <a:lnSpc>
                <a:spcPct val="160000"/>
              </a:lnSpc>
              <a:buNone/>
            </a:pPr>
            <a:r>
              <a:rPr lang="ar-DZ" dirty="0" smtClean="0"/>
              <a:t>    </a:t>
            </a:r>
            <a:r>
              <a:rPr lang="ar-DZ" sz="2600" dirty="0" smtClean="0"/>
              <a:t>اهتم </a:t>
            </a:r>
            <a:r>
              <a:rPr lang="ar-DZ" sz="2600" dirty="0" err="1" smtClean="0"/>
              <a:t>الكلاسيك</a:t>
            </a:r>
            <a:r>
              <a:rPr lang="ar-DZ" sz="2600" dirty="0" smtClean="0"/>
              <a:t> كثيرا بنظرية التوزيع باعتبار أن مكافأة  عوامل الإنتاج هو المشكلة الرئيسية في علم الاقتصاد </a:t>
            </a:r>
            <a:r>
              <a:rPr lang="ar-DZ" sz="2600" dirty="0" err="1" smtClean="0"/>
              <a:t>و</a:t>
            </a:r>
            <a:r>
              <a:rPr lang="ar-DZ" sz="2600" dirty="0" smtClean="0"/>
              <a:t> ليس الإنتاج.  فالمشكلة تنحصر في معرفة القوانين التي يخضع لها توزيع الناتج الكلي بين عوامل الإنتاج المختلفة التي أسهمت في إنتاجه.</a:t>
            </a:r>
            <a:endParaRPr lang="fr-FR" sz="2600" dirty="0" smtClean="0"/>
          </a:p>
          <a:p>
            <a:pPr algn="just" rtl="1">
              <a:lnSpc>
                <a:spcPct val="160000"/>
              </a:lnSpc>
              <a:buNone/>
            </a:pPr>
            <a:r>
              <a:rPr lang="ar-DZ" sz="2600" dirty="0" smtClean="0"/>
              <a:t>   و يرتبط تحليل التوزيع  بالمنهاج الطبقي الذي يتضمن توزيع الدخل تبعا للطبقات الاجتماعية التي كانت سائدة في ذلك العصر، وهي طبقة العمال وطبقة ملاك الأراضي وطبقة أصحاب رأس المال. فالأجور تدفع إلى العمال </a:t>
            </a:r>
            <a:r>
              <a:rPr lang="ar-DZ" sz="2600" dirty="0" err="1" smtClean="0"/>
              <a:t>و</a:t>
            </a:r>
            <a:r>
              <a:rPr lang="ar-DZ" sz="2600" dirty="0" smtClean="0"/>
              <a:t> الأرباح يحصل عليها الرأس ماليون            ( أو مالكو الأصول الثابتة) والريع يحصل عليه ملاك الأراضي. </a:t>
            </a:r>
            <a:endParaRPr lang="fr-FR" sz="2600" dirty="0" smtClean="0"/>
          </a:p>
          <a:p>
            <a:pPr algn="r" rtl="1">
              <a:buNone/>
            </a:pPr>
            <a:endParaRPr lang="ar-DZ" sz="2600" dirty="0" smtClean="0"/>
          </a:p>
          <a:p>
            <a:pPr algn="r" rtl="1">
              <a:buNone/>
            </a:pPr>
            <a:endParaRPr lang="ar-DZ" dirty="0" smtClean="0"/>
          </a:p>
          <a:p>
            <a:pPr algn="r" rtl="1">
              <a:buNone/>
            </a:pPr>
            <a:endParaRPr lang="ar-DZ"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541854"/>
          </a:xfrm>
        </p:spPr>
        <p:txBody>
          <a:bodyPr>
            <a:normAutofit fontScale="77500" lnSpcReduction="20000"/>
          </a:bodyPr>
          <a:lstStyle/>
          <a:p>
            <a:pPr algn="just" rtl="1">
              <a:lnSpc>
                <a:spcPct val="170000"/>
              </a:lnSpc>
              <a:buFont typeface="Wingdings" pitchFamily="2" charset="2"/>
              <a:buChar char="ü"/>
            </a:pPr>
            <a:r>
              <a:rPr lang="ar-DZ" sz="4600" dirty="0" smtClean="0">
                <a:latin typeface="Traditional Arabic" pitchFamily="18" charset="-78"/>
                <a:cs typeface="Traditional Arabic" pitchFamily="18" charset="-78"/>
              </a:rPr>
              <a:t> </a:t>
            </a:r>
            <a:r>
              <a:rPr lang="ar-DZ" sz="3800" dirty="0" smtClean="0">
                <a:latin typeface="Traditional Arabic" pitchFamily="18" charset="-78"/>
              </a:rPr>
              <a:t>ت</a:t>
            </a:r>
            <a:r>
              <a:rPr lang="ar-IQ" sz="3800" dirty="0" smtClean="0">
                <a:latin typeface="Tahoma" pitchFamily="34" charset="0"/>
                <a:ea typeface="Tahoma" pitchFamily="34" charset="0"/>
              </a:rPr>
              <a:t>ساعد </a:t>
            </a:r>
            <a:r>
              <a:rPr lang="ar-IQ" sz="3400" dirty="0" smtClean="0">
                <a:latin typeface="Tahoma" pitchFamily="34" charset="0"/>
                <a:ea typeface="Tahoma" pitchFamily="34" charset="0"/>
                <a:cs typeface="Tahoma" pitchFamily="34" charset="0"/>
              </a:rPr>
              <a:t>على تجنب الوقوع بالأخطاء السابقة في السياسات الاقتصادية والاستفادة منها عند وجود أوجه للشبه بين الحاضر والماضي</a:t>
            </a:r>
            <a:r>
              <a:rPr lang="ar-DZ" sz="3400" dirty="0" smtClean="0">
                <a:latin typeface="Tahoma" pitchFamily="34" charset="0"/>
                <a:ea typeface="Tahoma" pitchFamily="34" charset="0"/>
                <a:cs typeface="Tahoma" pitchFamily="34" charset="0"/>
              </a:rPr>
              <a:t>.</a:t>
            </a:r>
          </a:p>
          <a:p>
            <a:pPr algn="just" rtl="1">
              <a:lnSpc>
                <a:spcPct val="170000"/>
              </a:lnSpc>
              <a:buFont typeface="Wingdings" pitchFamily="2" charset="2"/>
              <a:buChar char="ü"/>
            </a:pPr>
            <a:r>
              <a:rPr lang="ar-DZ" sz="3400" dirty="0" smtClean="0">
                <a:latin typeface="Tahoma" pitchFamily="34" charset="0"/>
                <a:ea typeface="Tahoma" pitchFamily="34" charset="0"/>
                <a:cs typeface="Tahoma" pitchFamily="34" charset="0"/>
              </a:rPr>
              <a:t>تفتح الأذهان وتمكن من استلهام أفكار علمية جديدة ، ذلك لان هذه الدراسة تمكننا من فهم النظريات العلمية في تطورها على مر الزمن :كيف نشأت ؟ وعلى أي افتراضات اعتمدت ولماذا؟   وما هي النتائج التي توصلت إليها ؟ وهل كان لها فائدة من الناحية التطبيقية ؟ .</a:t>
            </a:r>
            <a:endParaRPr lang="fr-FR" sz="3400" dirty="0" smtClean="0">
              <a:latin typeface="Tahoma" pitchFamily="34" charset="0"/>
              <a:ea typeface="Tahoma" pitchFamily="34" charset="0"/>
              <a:cs typeface="Tahoma" pitchFamily="34" charset="0"/>
            </a:endParaRPr>
          </a:p>
          <a:p>
            <a:pPr algn="just" rtl="1">
              <a:buFont typeface="Wingdings" pitchFamily="2" charset="2"/>
              <a:buChar char="ü"/>
            </a:pPr>
            <a:endParaRPr lang="ar-DZ" sz="3600" dirty="0" smtClean="0"/>
          </a:p>
          <a:p>
            <a:pPr algn="r" rtl="1">
              <a:buFont typeface="Wingdings" pitchFamily="2" charset="2"/>
              <a:buChar char="ü"/>
            </a:pPr>
            <a:endParaRPr lang="ar-DZ" sz="3600" dirty="0" smtClean="0">
              <a:latin typeface="Traditional Arabic" pitchFamily="18" charset="-78"/>
              <a:cs typeface="Traditional Arabic" pitchFamily="18" charset="-78"/>
            </a:endParaRPr>
          </a:p>
          <a:p>
            <a:pPr algn="r" rtl="1">
              <a:buFont typeface="Wingdings" pitchFamily="2" charset="2"/>
              <a:buChar char="ü"/>
            </a:pPr>
            <a:endParaRPr lang="fr-F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98978"/>
          </a:xfrm>
        </p:spPr>
        <p:txBody>
          <a:bodyPr>
            <a:normAutofit fontScale="92500"/>
          </a:bodyPr>
          <a:lstStyle/>
          <a:p>
            <a:pPr algn="r" rtl="1">
              <a:lnSpc>
                <a:spcPct val="150000"/>
              </a:lnSpc>
              <a:buNone/>
            </a:pPr>
            <a:r>
              <a:rPr lang="ar-DZ" sz="2400" b="1" dirty="0" smtClean="0"/>
              <a:t>5-نظرية  التشغيل</a:t>
            </a:r>
            <a:r>
              <a:rPr lang="ar-DZ" sz="2400" dirty="0" smtClean="0"/>
              <a:t> :</a:t>
            </a:r>
            <a:endParaRPr lang="fr-FR" sz="2400" dirty="0" smtClean="0"/>
          </a:p>
          <a:p>
            <a:pPr algn="just" rtl="1">
              <a:lnSpc>
                <a:spcPct val="150000"/>
              </a:lnSpc>
              <a:buNone/>
            </a:pPr>
            <a:r>
              <a:rPr lang="ar-DZ" sz="2400" dirty="0" smtClean="0"/>
              <a:t> اعتقد </a:t>
            </a:r>
            <a:r>
              <a:rPr lang="ar-DZ" sz="2400" dirty="0" err="1" smtClean="0"/>
              <a:t>الكلاسيك</a:t>
            </a:r>
            <a:r>
              <a:rPr lang="ar-DZ" sz="2400" dirty="0" smtClean="0"/>
              <a:t> </a:t>
            </a:r>
            <a:r>
              <a:rPr lang="ar-DZ" sz="2400" dirty="0" err="1" smtClean="0"/>
              <a:t>ان</a:t>
            </a:r>
            <a:r>
              <a:rPr lang="ar-DZ" sz="2400" dirty="0" smtClean="0"/>
              <a:t> حجم التشغيل لا بد أن يتحدد عند مستوى التشغيل الأول . وان كل بطالة بين العمال لا يمكن أن تكون إلا ظاهرة عابرة،  وحجتهم في ذلك انه إذا وجدت لأي سبب فسوف يتنافس العمال فيما بينهم للاشتغال لدى المنظمين فيترتب على ذلك انخفاض اجر العمال مما يدفع المنظمين إلى تشغيل العمال العاطلين، وتنتهي البطالة.   </a:t>
            </a:r>
            <a:endParaRPr lang="fr-FR" sz="2400" dirty="0" smtClean="0"/>
          </a:p>
          <a:p>
            <a:pPr algn="just" rtl="1">
              <a:lnSpc>
                <a:spcPct val="150000"/>
              </a:lnSpc>
              <a:buNone/>
            </a:pPr>
            <a:r>
              <a:rPr lang="ar-DZ" sz="2400" b="1" dirty="0" smtClean="0"/>
              <a:t>6-نظرية النقود:   </a:t>
            </a:r>
            <a:endParaRPr lang="fr-FR" sz="2400" dirty="0" smtClean="0"/>
          </a:p>
          <a:p>
            <a:pPr algn="just" rtl="1">
              <a:lnSpc>
                <a:spcPct val="150000"/>
              </a:lnSpc>
              <a:buNone/>
            </a:pPr>
            <a:r>
              <a:rPr lang="ar-DZ" sz="2400" dirty="0" smtClean="0"/>
              <a:t>  يعتبر </a:t>
            </a:r>
            <a:r>
              <a:rPr lang="ar-DZ" sz="2400" dirty="0" err="1" smtClean="0"/>
              <a:t>الكلاسيك</a:t>
            </a:r>
            <a:r>
              <a:rPr lang="ar-DZ" sz="2400" dirty="0" smtClean="0"/>
              <a:t>  النقود   مجرد وسيط للمبادلة وأداة لقياس القيم  ولم يعطوها أهمية لوظيفتها كمخزن للقيم   وأداة لحفظ المدخرات.  </a:t>
            </a:r>
            <a:endParaRPr lang="fr-FR" sz="24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a:bodyPr>
          <a:lstStyle/>
          <a:p>
            <a:pPr algn="r" rtl="1">
              <a:buNone/>
            </a:pPr>
            <a:r>
              <a:rPr lang="ar-DZ" sz="2400" b="1" dirty="0" smtClean="0"/>
              <a:t>7-نظرية </a:t>
            </a:r>
            <a:r>
              <a:rPr lang="ar-DZ" sz="2400" b="1" dirty="0" err="1" smtClean="0"/>
              <a:t>الكلاسيك</a:t>
            </a:r>
            <a:r>
              <a:rPr lang="ar-DZ" sz="2400" b="1" dirty="0" smtClean="0"/>
              <a:t> في التجارة الخارجية </a:t>
            </a:r>
            <a:r>
              <a:rPr lang="ar-DZ" sz="2400" dirty="0" smtClean="0"/>
              <a:t>:</a:t>
            </a:r>
          </a:p>
          <a:p>
            <a:pPr algn="r" rtl="1">
              <a:buNone/>
            </a:pPr>
            <a:endParaRPr lang="ar-DZ" sz="1400" dirty="0" smtClean="0"/>
          </a:p>
          <a:p>
            <a:pPr algn="just" rtl="1">
              <a:lnSpc>
                <a:spcPct val="150000"/>
              </a:lnSpc>
              <a:buNone/>
            </a:pPr>
            <a:r>
              <a:rPr lang="ar-DZ" dirty="0" smtClean="0"/>
              <a:t> </a:t>
            </a:r>
            <a:r>
              <a:rPr lang="ar-DZ" sz="2400" dirty="0" smtClean="0"/>
              <a:t>دافع </a:t>
            </a:r>
            <a:r>
              <a:rPr lang="ar-DZ" sz="2400" dirty="0" err="1" smtClean="0"/>
              <a:t>الكلاسيك</a:t>
            </a:r>
            <a:r>
              <a:rPr lang="ar-DZ" sz="2400" dirty="0" smtClean="0"/>
              <a:t> عن الحرية الاقتصادية في نطاق التجارة الدولية، واهتموا </a:t>
            </a:r>
            <a:r>
              <a:rPr lang="ar-DZ" sz="2400" dirty="0" err="1" smtClean="0"/>
              <a:t>بها</a:t>
            </a:r>
            <a:r>
              <a:rPr lang="ar-DZ" sz="2400" dirty="0" smtClean="0"/>
              <a:t>  ، على أساس أن إتباع سياسة تجارية حرة يؤدي بكل بلد إلى التخصص في إنتاج السلع التي يتمتع فيها بأكبر ميزة نسبية. وعليه حاولت النظرية الكلاسيكية أن تبين أن التبادل الدولي مفيد لجميع الدول المشاركة فيه. كما حاولت أن تبين كيف، ولماذا يتم هذا التبادل الدولي. </a:t>
            </a:r>
          </a:p>
          <a:p>
            <a:pPr algn="just" rtl="1">
              <a:lnSpc>
                <a:spcPct val="150000"/>
              </a:lnSpc>
              <a:buNone/>
            </a:pPr>
            <a:endParaRPr lang="fr-FR" dirty="0" smtClean="0"/>
          </a:p>
          <a:p>
            <a:pPr algn="just" rtl="1">
              <a:buNone/>
            </a:pPr>
            <a:endParaRPr lang="ar-DZ" dirty="0" smtClean="0"/>
          </a:p>
          <a:p>
            <a:pPr algn="r" rtl="1">
              <a:buNone/>
            </a:pPr>
            <a:endParaRPr lang="ar-DZ" dirty="0" smtClean="0"/>
          </a:p>
          <a:p>
            <a:pPr algn="r" rtl="1">
              <a:buNone/>
            </a:pPr>
            <a:endParaRPr lang="ar-DZ" dirty="0" smtClean="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500042"/>
            <a:ext cx="8183880" cy="5357850"/>
          </a:xfrm>
        </p:spPr>
        <p:txBody>
          <a:bodyPr>
            <a:normAutofit fontScale="70000" lnSpcReduction="20000"/>
          </a:bodyPr>
          <a:lstStyle/>
          <a:p>
            <a:pPr algn="just" rtl="1">
              <a:lnSpc>
                <a:spcPct val="120000"/>
              </a:lnSpc>
              <a:buNone/>
            </a:pPr>
            <a:r>
              <a:rPr lang="ar-DZ" b="1" dirty="0" smtClean="0"/>
              <a:t> أ-نظرية التكاليف المطلقة لآدم سميث:</a:t>
            </a:r>
          </a:p>
          <a:p>
            <a:pPr algn="just" rtl="1">
              <a:lnSpc>
                <a:spcPct val="120000"/>
              </a:lnSpc>
              <a:buNone/>
            </a:pPr>
            <a:r>
              <a:rPr lang="ar-DZ" dirty="0" smtClean="0"/>
              <a:t>  </a:t>
            </a:r>
            <a:r>
              <a:rPr lang="ar-DZ" sz="3100" dirty="0" smtClean="0"/>
              <a:t>أهم ما أتى </a:t>
            </a:r>
            <a:r>
              <a:rPr lang="ar-DZ" sz="3100" dirty="0" err="1" smtClean="0"/>
              <a:t>به</a:t>
            </a:r>
            <a:r>
              <a:rPr lang="ar-DZ" sz="3100" dirty="0" smtClean="0"/>
              <a:t> آ.سميث فيما يخص المبادلات الخارجية هو تخصص بلد ما في إنتاج </a:t>
            </a:r>
            <a:r>
              <a:rPr lang="ar-DZ" sz="3100" dirty="0" err="1" smtClean="0"/>
              <a:t>منتوج</a:t>
            </a:r>
            <a:r>
              <a:rPr lang="ar-DZ" sz="3100" dirty="0" smtClean="0"/>
              <a:t> معين على أساس التكلفة المطلقة . إذ يرى </a:t>
            </a:r>
            <a:r>
              <a:rPr lang="ar-DZ" sz="3100" dirty="0" err="1" smtClean="0"/>
              <a:t>آ</a:t>
            </a:r>
            <a:r>
              <a:rPr lang="ar-DZ" sz="3100" dirty="0" smtClean="0"/>
              <a:t>.سميث إنه من صالح أي بلد التخصص في </a:t>
            </a:r>
            <a:r>
              <a:rPr lang="ar-DZ" sz="3100" dirty="0" err="1" smtClean="0"/>
              <a:t>منتوج</a:t>
            </a:r>
            <a:r>
              <a:rPr lang="ar-DZ" sz="3100" dirty="0" smtClean="0"/>
              <a:t> معين وتصديره إلى البلدان الأحرى، إذا كانت تكلفته المطلقة أقل من التكلفة المطلقة المسجلة في البلدان الأخرى.</a:t>
            </a:r>
          </a:p>
          <a:p>
            <a:pPr algn="just" rtl="1">
              <a:lnSpc>
                <a:spcPct val="120000"/>
              </a:lnSpc>
              <a:buNone/>
            </a:pPr>
            <a:r>
              <a:rPr lang="ar-DZ" sz="3100" dirty="0" smtClean="0"/>
              <a:t> </a:t>
            </a:r>
          </a:p>
          <a:p>
            <a:pPr algn="just" rtl="1">
              <a:lnSpc>
                <a:spcPct val="120000"/>
              </a:lnSpc>
              <a:buNone/>
            </a:pPr>
            <a:r>
              <a:rPr lang="ar-DZ" sz="3100" b="1" dirty="0" smtClean="0"/>
              <a:t>ب-</a:t>
            </a:r>
            <a:r>
              <a:rPr lang="ar-DZ" sz="3100" dirty="0" smtClean="0"/>
              <a:t>  </a:t>
            </a:r>
            <a:r>
              <a:rPr lang="ar-DZ" sz="3100" b="1" dirty="0" smtClean="0"/>
              <a:t>نظرية التكاليف النسبية لدافيد ريكاردو:</a:t>
            </a:r>
          </a:p>
          <a:p>
            <a:pPr algn="just" rtl="1">
              <a:lnSpc>
                <a:spcPct val="120000"/>
              </a:lnSpc>
              <a:buNone/>
            </a:pPr>
            <a:r>
              <a:rPr lang="ar-DZ" sz="3100" dirty="0" smtClean="0"/>
              <a:t>       دافيد ريكاردو يرى أن هناك مصلحة لقيام التجارة بين بلدين دون حاجة إلى اختلاف في النفقات المطلقة. و يكفي في هذا الصدد أن يوجد اختلاف نسبي بين التكاليف   في البلدين حتى تحقق التجارة نفعا لكل منهما. فالعبرة بالمزايا النسبية  أو المقارنة   </a:t>
            </a:r>
            <a:r>
              <a:rPr lang="ar-DZ" sz="3100" dirty="0" err="1" smtClean="0"/>
              <a:t>و</a:t>
            </a:r>
            <a:r>
              <a:rPr lang="ar-DZ" sz="3100" dirty="0" smtClean="0"/>
              <a:t> ليس بالمزايا المطلقة.</a:t>
            </a:r>
          </a:p>
          <a:p>
            <a:pPr algn="just" rtl="1">
              <a:lnSpc>
                <a:spcPct val="120000"/>
              </a:lnSpc>
              <a:buNone/>
            </a:pPr>
            <a:r>
              <a:rPr lang="ar-DZ" sz="3100" dirty="0" smtClean="0"/>
              <a:t> </a:t>
            </a:r>
          </a:p>
          <a:p>
            <a:pPr algn="just" rtl="1">
              <a:lnSpc>
                <a:spcPct val="120000"/>
              </a:lnSpc>
              <a:buNone/>
            </a:pPr>
            <a:endParaRPr lang="ar-DZ" sz="3100" dirty="0" smtClean="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fontScale="70000" lnSpcReduction="20000"/>
          </a:bodyPr>
          <a:lstStyle/>
          <a:p>
            <a:pPr algn="r" rtl="1">
              <a:lnSpc>
                <a:spcPct val="160000"/>
              </a:lnSpc>
              <a:buNone/>
            </a:pPr>
            <a:r>
              <a:rPr lang="ar-DZ" b="1" dirty="0" smtClean="0"/>
              <a:t>8-نظرية السكان :</a:t>
            </a:r>
          </a:p>
          <a:p>
            <a:pPr algn="just" rtl="1">
              <a:lnSpc>
                <a:spcPct val="160000"/>
              </a:lnSpc>
              <a:buNone/>
            </a:pPr>
            <a:r>
              <a:rPr lang="ar-DZ" dirty="0" smtClean="0"/>
              <a:t>   تعود نظرية السكان إلى المفكر توماس روبرت </a:t>
            </a:r>
            <a:r>
              <a:rPr lang="ar-DZ" dirty="0" err="1" smtClean="0"/>
              <a:t>مالتوس</a:t>
            </a:r>
            <a:r>
              <a:rPr lang="ar-DZ" dirty="0" smtClean="0"/>
              <a:t>. لاحظ </a:t>
            </a:r>
            <a:r>
              <a:rPr lang="ar-DZ" dirty="0" err="1" smtClean="0"/>
              <a:t>مالتوس</a:t>
            </a:r>
            <a:r>
              <a:rPr lang="ar-DZ" dirty="0" smtClean="0"/>
              <a:t> أن عدد السكان والموارد الغذائية لا يتزايدان بنفس المعدل مع مرور الزمن. وعليه لن يتمكن المجتمع في النهاية من إنتاج ما يكفي من الغذاء لتلبية حاجيات الأفراد. وسيؤدي هذا الاختلال  إلى ظهور المجاعة </a:t>
            </a:r>
            <a:r>
              <a:rPr lang="ar-DZ" dirty="0" err="1" smtClean="0"/>
              <a:t>و</a:t>
            </a:r>
            <a:r>
              <a:rPr lang="ar-DZ" dirty="0" smtClean="0"/>
              <a:t> الفقر </a:t>
            </a:r>
            <a:r>
              <a:rPr lang="ar-DZ" dirty="0" err="1" smtClean="0"/>
              <a:t>و</a:t>
            </a:r>
            <a:r>
              <a:rPr lang="ar-DZ" dirty="0" smtClean="0"/>
              <a:t> الأمراض </a:t>
            </a:r>
            <a:r>
              <a:rPr lang="ar-DZ" dirty="0" err="1" smtClean="0"/>
              <a:t>و</a:t>
            </a:r>
            <a:r>
              <a:rPr lang="ar-DZ" dirty="0" smtClean="0"/>
              <a:t> غيرها . </a:t>
            </a:r>
          </a:p>
          <a:p>
            <a:pPr algn="just" rtl="1">
              <a:lnSpc>
                <a:spcPct val="160000"/>
              </a:lnSpc>
              <a:buNone/>
            </a:pPr>
            <a:r>
              <a:rPr lang="ar-DZ" dirty="0" smtClean="0"/>
              <a:t>  ولإبراز فكرته، عمد </a:t>
            </a:r>
            <a:r>
              <a:rPr lang="ar-DZ" dirty="0" err="1" smtClean="0"/>
              <a:t>مالتوس</a:t>
            </a:r>
            <a:r>
              <a:rPr lang="ar-DZ" dirty="0" smtClean="0"/>
              <a:t> إلى تشبيه زيادة السكان بمتوالية هندسية في حين أن زيادة المواد الغذائية تكون في شكل متوالية عددية أو حسابية. </a:t>
            </a:r>
            <a:r>
              <a:rPr lang="ar-DZ" dirty="0" err="1" smtClean="0"/>
              <a:t>وللقضاءعلى</a:t>
            </a:r>
            <a:r>
              <a:rPr lang="ar-DZ" dirty="0" smtClean="0"/>
              <a:t> الاختلال بين نمو السكان </a:t>
            </a:r>
            <a:r>
              <a:rPr lang="ar-DZ" dirty="0" err="1" smtClean="0"/>
              <a:t>و</a:t>
            </a:r>
            <a:r>
              <a:rPr lang="ar-DZ" dirty="0" smtClean="0"/>
              <a:t> نمو المواد الغذائية وإعادة التوازن صاغ </a:t>
            </a:r>
            <a:r>
              <a:rPr lang="ar-DZ" dirty="0" err="1" smtClean="0"/>
              <a:t>مالتوس</a:t>
            </a:r>
            <a:r>
              <a:rPr lang="ar-DZ" dirty="0" smtClean="0"/>
              <a:t> </a:t>
            </a:r>
            <a:r>
              <a:rPr lang="ar-SA" dirty="0" smtClean="0"/>
              <a:t>بعض الحلول في شكل  موانع ايجابية </a:t>
            </a:r>
            <a:r>
              <a:rPr lang="ar-SA" dirty="0" err="1" smtClean="0"/>
              <a:t>و</a:t>
            </a:r>
            <a:r>
              <a:rPr lang="ar-SA" dirty="0" smtClean="0"/>
              <a:t> موانع أخلاقية </a:t>
            </a:r>
            <a:r>
              <a:rPr lang="ar-DZ" dirty="0" smtClean="0"/>
              <a:t> </a:t>
            </a:r>
            <a:r>
              <a:rPr lang="ar-SA" dirty="0" smtClean="0"/>
              <a:t>جاءت في مقاله  عام 1803 . </a:t>
            </a:r>
            <a:endParaRPr lang="fr-FR" dirty="0" smtClean="0"/>
          </a:p>
          <a:p>
            <a:pPr algn="just" rtl="1">
              <a:lnSpc>
                <a:spcPct val="160000"/>
              </a:lnSpc>
              <a:buNone/>
            </a:pPr>
            <a:endParaRPr lang="ar-DZ" dirty="0" smtClean="0"/>
          </a:p>
          <a:p>
            <a:pPr algn="r" rtl="1">
              <a:buNone/>
            </a:pPr>
            <a:endParaRPr lang="ar-DZ" dirty="0" smtClean="0"/>
          </a:p>
          <a:p>
            <a:pPr algn="r" rtl="1">
              <a:buNone/>
            </a:pPr>
            <a:endParaRPr lang="ar-DZ" dirty="0" smtClean="0"/>
          </a:p>
          <a:p>
            <a:pPr algn="r" rtl="1">
              <a:buNone/>
            </a:pPr>
            <a:endParaRPr lang="fr-FR" dirty="0" smtClean="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256102"/>
          </a:xfrm>
        </p:spPr>
        <p:txBody>
          <a:bodyPr>
            <a:normAutofit fontScale="92500"/>
          </a:bodyPr>
          <a:lstStyle/>
          <a:p>
            <a:pPr algn="r" rtl="1">
              <a:lnSpc>
                <a:spcPct val="160000"/>
              </a:lnSpc>
            </a:pPr>
            <a:r>
              <a:rPr lang="ar-SA" sz="2600" b="1" dirty="0" smtClean="0"/>
              <a:t>الموانع الإيجابية :</a:t>
            </a:r>
            <a:r>
              <a:rPr lang="ar-SA" sz="2600" dirty="0" smtClean="0"/>
              <a:t> </a:t>
            </a:r>
            <a:endParaRPr lang="ar-DZ" sz="2600" dirty="0" smtClean="0"/>
          </a:p>
          <a:p>
            <a:pPr algn="just" rtl="1">
              <a:lnSpc>
                <a:spcPct val="160000"/>
              </a:lnSpc>
              <a:buNone/>
            </a:pPr>
            <a:r>
              <a:rPr lang="ar-DZ" sz="2600" dirty="0" smtClean="0"/>
              <a:t>  </a:t>
            </a:r>
            <a:r>
              <a:rPr lang="ar-SA" sz="2600" dirty="0" smtClean="0"/>
              <a:t>موانع تفرضها الطبيعة، ويمكن حصرها في البؤس   والأمراض والأوبئة والحروب والقحط والمجاعات. و هذه الموانع تعمل على تحقيق التوازن بين الموارد الغذائية والسكانية.</a:t>
            </a:r>
            <a:endParaRPr lang="fr-FR" sz="2600" dirty="0" smtClean="0"/>
          </a:p>
          <a:p>
            <a:pPr algn="r" rtl="1">
              <a:lnSpc>
                <a:spcPct val="160000"/>
              </a:lnSpc>
            </a:pPr>
            <a:r>
              <a:rPr lang="ar-SA" sz="2600" b="1" dirty="0" smtClean="0"/>
              <a:t>الموانع الأخلاقية :</a:t>
            </a:r>
            <a:r>
              <a:rPr lang="ar-SA" sz="2600" dirty="0" smtClean="0"/>
              <a:t> </a:t>
            </a:r>
            <a:endParaRPr lang="ar-DZ" sz="2600" dirty="0" smtClean="0"/>
          </a:p>
          <a:p>
            <a:pPr algn="just" rtl="1">
              <a:lnSpc>
                <a:spcPct val="160000"/>
              </a:lnSpc>
              <a:buNone/>
            </a:pPr>
            <a:r>
              <a:rPr lang="ar-DZ" sz="2600" dirty="0" smtClean="0"/>
              <a:t> </a:t>
            </a:r>
            <a:r>
              <a:rPr lang="ar-SA" sz="2600" dirty="0" smtClean="0"/>
              <a:t> و هي موانع وقائية مثل تأخير سن الزواج، الامتناع عن الزواج  </a:t>
            </a:r>
            <a:r>
              <a:rPr lang="ar-SA" sz="2600" dirty="0" err="1" smtClean="0"/>
              <a:t>او</a:t>
            </a:r>
            <a:r>
              <a:rPr lang="ar-SA" sz="2600" dirty="0" smtClean="0"/>
              <a:t> الرهبنة  ، العفة  واتخاذ  الإجراءات التي من شأنها أن تمنع الفقراء من الزواج وكثرة الإنجاب</a:t>
            </a:r>
            <a:r>
              <a:rPr lang="fr-FR" sz="2600" dirty="0" smtClean="0"/>
              <a:t>.</a:t>
            </a:r>
          </a:p>
          <a:p>
            <a:pPr algn="just">
              <a:lnSpc>
                <a:spcPct val="150000"/>
              </a:lnSpc>
              <a:buNone/>
            </a:pPr>
            <a:endParaRPr lang="fr-F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256102"/>
          </a:xfrm>
        </p:spPr>
        <p:txBody>
          <a:bodyPr>
            <a:normAutofit/>
          </a:bodyPr>
          <a:lstStyle/>
          <a:p>
            <a:pPr algn="r" rtl="1">
              <a:lnSpc>
                <a:spcPct val="150000"/>
              </a:lnSpc>
              <a:buNone/>
            </a:pPr>
            <a:r>
              <a:rPr lang="ar-DZ" sz="2400" b="1" dirty="0" smtClean="0"/>
              <a:t>9- قانون الأسواق أو قانون المنافذ</a:t>
            </a:r>
          </a:p>
          <a:p>
            <a:pPr algn="just" rtl="1">
              <a:lnSpc>
                <a:spcPct val="150000"/>
              </a:lnSpc>
              <a:buNone/>
            </a:pPr>
            <a:r>
              <a:rPr lang="ar-DZ" sz="2400" dirty="0" smtClean="0"/>
              <a:t>يعود قانون الأسواق إلى المفكر جان </a:t>
            </a:r>
            <a:r>
              <a:rPr lang="ar-DZ" sz="2400" dirty="0" err="1" smtClean="0"/>
              <a:t>باتيست</a:t>
            </a:r>
            <a:r>
              <a:rPr lang="ar-DZ" sz="2400" dirty="0" smtClean="0"/>
              <a:t> </a:t>
            </a:r>
            <a:r>
              <a:rPr lang="ar-DZ" sz="2400" dirty="0" err="1" smtClean="0"/>
              <a:t>ساي</a:t>
            </a:r>
            <a:r>
              <a:rPr lang="ar-DZ" sz="2400" dirty="0" smtClean="0"/>
              <a:t> الذي أطلق عليه اسم قانون </a:t>
            </a:r>
            <a:r>
              <a:rPr lang="ar-DZ" sz="2400" dirty="0" err="1" smtClean="0"/>
              <a:t>ساي</a:t>
            </a:r>
            <a:r>
              <a:rPr lang="ar-DZ" sz="2400" dirty="0" smtClean="0"/>
              <a:t> للأسواق. وجوهره أن العرض يخلق الطلب المساوي له. أي أن أن عملية إنتاج السلع تولد قدراً من الدخل يعادل تماماً قيمة السلع المنتجة (أن كل منتج جديد يخلق بذاته قوة شرائية توفر له سوقاً أو منفذاً).</a:t>
            </a:r>
          </a:p>
          <a:p>
            <a:pPr algn="just" rtl="1">
              <a:lnSpc>
                <a:spcPct val="150000"/>
              </a:lnSpc>
              <a:buNone/>
            </a:pPr>
            <a:r>
              <a:rPr lang="ar-DZ" sz="2400" dirty="0" smtClean="0"/>
              <a:t>   بمعنى أن إنتاج أي قدر من الناتج إنما يولد تلقائياً المال الكافي لسحب هذا الناتج. فالعرض السلعي يخلق الطلب النقدي المقابل والمعادل له.</a:t>
            </a:r>
            <a:endParaRPr lang="fr-FR" sz="2400" dirty="0" smtClean="0"/>
          </a:p>
          <a:p>
            <a:pPr algn="just" rtl="1">
              <a:lnSpc>
                <a:spcPct val="150000"/>
              </a:lnSpc>
              <a:buNone/>
            </a:pPr>
            <a:endParaRPr lang="ar-DZ" sz="2400" dirty="0" smtClean="0"/>
          </a:p>
          <a:p>
            <a:pPr algn="r" rtl="1">
              <a:lnSpc>
                <a:spcPct val="150000"/>
              </a:lnSpc>
              <a:buNone/>
            </a:pPr>
            <a:endParaRPr lang="ar-DZ" sz="2400" dirty="0" smtClean="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lstStyle/>
          <a:p>
            <a:pPr algn="ctr">
              <a:lnSpc>
                <a:spcPct val="150000"/>
              </a:lnSpc>
              <a:buNone/>
            </a:pPr>
            <a:r>
              <a:rPr lang="ar-DZ" b="1" dirty="0" smtClean="0">
                <a:solidFill>
                  <a:srgbClr val="C00000"/>
                </a:solidFill>
              </a:rPr>
              <a:t>المحور السابع :الفكر الاقتصادي الليبرالي </a:t>
            </a:r>
          </a:p>
          <a:p>
            <a:pPr algn="ctr">
              <a:lnSpc>
                <a:spcPct val="150000"/>
              </a:lnSpc>
              <a:buNone/>
            </a:pPr>
            <a:r>
              <a:rPr lang="ar-DZ" b="1" dirty="0" smtClean="0">
                <a:solidFill>
                  <a:srgbClr val="C00000"/>
                </a:solidFill>
              </a:rPr>
              <a:t>الرأسمالي </a:t>
            </a:r>
            <a:r>
              <a:rPr lang="ar-DZ" b="1" dirty="0" err="1" smtClean="0">
                <a:solidFill>
                  <a:srgbClr val="C00000"/>
                </a:solidFill>
              </a:rPr>
              <a:t>و</a:t>
            </a:r>
            <a:r>
              <a:rPr lang="ar-DZ" b="1" dirty="0" smtClean="0">
                <a:solidFill>
                  <a:srgbClr val="C00000"/>
                </a:solidFill>
              </a:rPr>
              <a:t> مراحله</a:t>
            </a:r>
          </a:p>
          <a:p>
            <a:pPr algn="ctr">
              <a:lnSpc>
                <a:spcPct val="150000"/>
              </a:lnSpc>
              <a:buNone/>
            </a:pPr>
            <a:endParaRPr lang="fr-FR" dirty="0" smtClean="0">
              <a:solidFill>
                <a:srgbClr val="C00000"/>
              </a:solidFill>
            </a:endParaRPr>
          </a:p>
          <a:p>
            <a:pPr algn="r" rtl="1">
              <a:lnSpc>
                <a:spcPct val="150000"/>
              </a:lnSpc>
            </a:pPr>
            <a:r>
              <a:rPr lang="ar-SA" b="1" dirty="0" smtClean="0"/>
              <a:t>أولا:</a:t>
            </a:r>
            <a:r>
              <a:rPr lang="ar-DZ" b="1" dirty="0" smtClean="0"/>
              <a:t> الفكر الاقتصادي الليبرالي الرأسمالي</a:t>
            </a:r>
            <a:endParaRPr lang="ar-DZ" dirty="0" smtClean="0"/>
          </a:p>
          <a:p>
            <a:pPr algn="r" rtl="1">
              <a:lnSpc>
                <a:spcPct val="150000"/>
              </a:lnSpc>
            </a:pPr>
            <a:r>
              <a:rPr lang="ar-SA" b="1" dirty="0" smtClean="0"/>
              <a:t>ثانيا:مراحل تطور الرأسمالية</a:t>
            </a:r>
            <a:endParaRPr lang="fr-FR" dirty="0" smtClean="0"/>
          </a:p>
          <a:p>
            <a:pPr algn="r" rtl="1"/>
            <a:endParaRPr lang="fr-FR" dirty="0" smtClean="0"/>
          </a:p>
          <a:p>
            <a:endParaRPr lang="fr-F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fontScale="85000" lnSpcReduction="10000"/>
          </a:bodyPr>
          <a:lstStyle/>
          <a:p>
            <a:pPr algn="r" rtl="1">
              <a:lnSpc>
                <a:spcPct val="120000"/>
              </a:lnSpc>
              <a:buNone/>
            </a:pPr>
            <a:r>
              <a:rPr lang="ar-SA" b="1" dirty="0" smtClean="0">
                <a:solidFill>
                  <a:schemeClr val="accent6">
                    <a:lumMod val="50000"/>
                  </a:schemeClr>
                </a:solidFill>
              </a:rPr>
              <a:t>أولا:</a:t>
            </a:r>
            <a:r>
              <a:rPr lang="ar-DZ" b="1" dirty="0" smtClean="0">
                <a:solidFill>
                  <a:schemeClr val="accent6">
                    <a:lumMod val="50000"/>
                  </a:schemeClr>
                </a:solidFill>
              </a:rPr>
              <a:t> الفكر الاقتصادي الليبرالي الرأسمالي</a:t>
            </a:r>
          </a:p>
          <a:p>
            <a:pPr algn="r" rtl="1">
              <a:lnSpc>
                <a:spcPct val="120000"/>
              </a:lnSpc>
              <a:buNone/>
            </a:pPr>
            <a:endParaRPr lang="fr-FR" dirty="0" smtClean="0"/>
          </a:p>
          <a:p>
            <a:pPr algn="r" rtl="1">
              <a:lnSpc>
                <a:spcPct val="120000"/>
              </a:lnSpc>
              <a:buNone/>
            </a:pPr>
            <a:r>
              <a:rPr lang="ar-DZ" b="1" dirty="0" smtClean="0"/>
              <a:t>1- </a:t>
            </a:r>
            <a:r>
              <a:rPr lang="ar-SA" b="1" dirty="0" smtClean="0"/>
              <a:t>تعريف الليبرالية </a:t>
            </a:r>
            <a:endParaRPr lang="fr-FR" dirty="0" smtClean="0"/>
          </a:p>
          <a:p>
            <a:pPr algn="just" rtl="1">
              <a:lnSpc>
                <a:spcPct val="120000"/>
              </a:lnSpc>
              <a:buNone/>
            </a:pPr>
            <a:r>
              <a:rPr lang="ar-SA" dirty="0" smtClean="0"/>
              <a:t>    الليبرالية</a:t>
            </a:r>
            <a:r>
              <a:rPr lang="fr-FR" dirty="0" smtClean="0"/>
              <a:t> </a:t>
            </a:r>
            <a:r>
              <a:rPr lang="ar-SA" dirty="0" smtClean="0"/>
              <a:t>مصطلح أجنبي معرب مأخوذ من</a:t>
            </a:r>
            <a:r>
              <a:rPr lang="fr-FR" dirty="0" smtClean="0"/>
              <a:t> (</a:t>
            </a:r>
            <a:r>
              <a:rPr lang="fr-FR" dirty="0" err="1" smtClean="0"/>
              <a:t>Liberalism</a:t>
            </a:r>
            <a:r>
              <a:rPr lang="fr-FR" dirty="0" smtClean="0"/>
              <a:t>) </a:t>
            </a:r>
            <a:r>
              <a:rPr lang="ar-SA" dirty="0" smtClean="0"/>
              <a:t>في الإنجليزية، </a:t>
            </a:r>
            <a:r>
              <a:rPr lang="ar-SA" dirty="0" err="1" smtClean="0"/>
              <a:t>و</a:t>
            </a:r>
            <a:r>
              <a:rPr lang="fr-FR" dirty="0" smtClean="0"/>
              <a:t> (</a:t>
            </a:r>
            <a:r>
              <a:rPr lang="fr-FR" dirty="0" err="1" smtClean="0"/>
              <a:t>Liberalisme</a:t>
            </a:r>
            <a:r>
              <a:rPr lang="fr-FR" dirty="0" smtClean="0"/>
              <a:t>) </a:t>
            </a:r>
            <a:r>
              <a:rPr lang="ar-SA" dirty="0" smtClean="0"/>
              <a:t>في الفرنسية، وهي تعني ” التحررية “، ويعود اشتقاقها إلى</a:t>
            </a:r>
            <a:r>
              <a:rPr lang="fr-FR" dirty="0" smtClean="0"/>
              <a:t> (Liberty) </a:t>
            </a:r>
            <a:r>
              <a:rPr lang="ar-SA" dirty="0" smtClean="0"/>
              <a:t>في الإنجليزية أو</a:t>
            </a:r>
            <a:r>
              <a:rPr lang="fr-FR" dirty="0" smtClean="0"/>
              <a:t> (Liberté) </a:t>
            </a:r>
            <a:r>
              <a:rPr lang="ar-SA" dirty="0" smtClean="0"/>
              <a:t>في الفرنسية، ومعناها الحرية المطلقة.</a:t>
            </a:r>
            <a:r>
              <a:rPr lang="ar-DZ" dirty="0" smtClean="0"/>
              <a:t> </a:t>
            </a:r>
            <a:endParaRPr lang="fr-FR" dirty="0" smtClean="0"/>
          </a:p>
          <a:p>
            <a:pPr algn="just" rtl="1">
              <a:lnSpc>
                <a:spcPct val="120000"/>
              </a:lnSpc>
              <a:buNone/>
            </a:pPr>
            <a:r>
              <a:rPr lang="ar-SA" dirty="0" smtClean="0"/>
              <a:t> و يعتبر الفكر  الليبرالي من الاتجاهات الفكرية التي نجحت في اعتماد مرتكزات وأسس تمثلت في الحريـة الفردية والعقلانية </a:t>
            </a:r>
            <a:r>
              <a:rPr lang="ar-DZ" dirty="0" smtClean="0"/>
              <a:t>.</a:t>
            </a:r>
            <a:r>
              <a:rPr lang="ar-SA" dirty="0" smtClean="0"/>
              <a:t> </a:t>
            </a:r>
            <a:endParaRPr lang="fr-FR" dirty="0" smtClean="0"/>
          </a:p>
          <a:p>
            <a:pPr algn="just" rtl="1">
              <a:lnSpc>
                <a:spcPct val="120000"/>
              </a:lnSpc>
              <a:buNone/>
            </a:pPr>
            <a:r>
              <a:rPr lang="ar-SA" dirty="0" smtClean="0"/>
              <a:t>و الليبرالية أنواع  منها: الليبرالية   السياسية ،الليبرالية   الدينية ، الليبرالية الاقتصادية.</a:t>
            </a:r>
            <a:endParaRPr lang="fr-FR" dirty="0" smtClean="0"/>
          </a:p>
          <a:p>
            <a:pPr algn="just">
              <a:buNone/>
            </a:pPr>
            <a:endParaRPr lang="fr-FR"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fontScale="77500" lnSpcReduction="20000"/>
          </a:bodyPr>
          <a:lstStyle/>
          <a:p>
            <a:pPr algn="just" rtl="1">
              <a:lnSpc>
                <a:spcPct val="120000"/>
              </a:lnSpc>
              <a:buNone/>
            </a:pPr>
            <a:r>
              <a:rPr lang="ar-SA" b="1" dirty="0" smtClean="0"/>
              <a:t>2-الليبرالية الاقتصادية </a:t>
            </a:r>
            <a:r>
              <a:rPr lang="ar-SA" b="1" dirty="0" err="1" smtClean="0"/>
              <a:t>و</a:t>
            </a:r>
            <a:r>
              <a:rPr lang="ar-SA" b="1" dirty="0" smtClean="0"/>
              <a:t> النظام الرأسمالي :</a:t>
            </a:r>
            <a:r>
              <a:rPr lang="ar-SA" dirty="0" smtClean="0"/>
              <a:t> </a:t>
            </a:r>
            <a:endParaRPr lang="ar-DZ" dirty="0" smtClean="0"/>
          </a:p>
          <a:p>
            <a:pPr algn="just" rtl="1">
              <a:lnSpc>
                <a:spcPct val="120000"/>
              </a:lnSpc>
              <a:buNone/>
            </a:pPr>
            <a:endParaRPr lang="fr-FR" dirty="0" smtClean="0"/>
          </a:p>
          <a:p>
            <a:pPr algn="just" rtl="1">
              <a:lnSpc>
                <a:spcPct val="120000"/>
              </a:lnSpc>
              <a:buNone/>
            </a:pPr>
            <a:r>
              <a:rPr lang="ar-SA" dirty="0" smtClean="0"/>
              <a:t>   تعرف الليبرالية الاقتصادية</a:t>
            </a:r>
            <a:r>
              <a:rPr lang="ar-SA" b="1" dirty="0" smtClean="0"/>
              <a:t> </a:t>
            </a:r>
            <a:r>
              <a:rPr lang="ar-SA" dirty="0" smtClean="0"/>
              <a:t>على أنها مذهب فكري يركز على الحرية الفردية، </a:t>
            </a:r>
            <a:r>
              <a:rPr lang="ar-DZ" dirty="0" smtClean="0"/>
              <a:t> </a:t>
            </a:r>
            <a:r>
              <a:rPr lang="ar-SA" dirty="0" smtClean="0"/>
              <a:t>و</a:t>
            </a:r>
            <a:r>
              <a:rPr lang="ar-DZ" dirty="0" smtClean="0"/>
              <a:t> </a:t>
            </a:r>
            <a:r>
              <a:rPr lang="ar-SA" dirty="0" smtClean="0"/>
              <a:t> أن الوظيفة الأساسية للدولة هي حماية حريات المواطنين مثل حرية التفكير، والتعبير، والملكية الخاصة، والحرية الشخصية </a:t>
            </a:r>
            <a:r>
              <a:rPr lang="ar-DZ" dirty="0" smtClean="0"/>
              <a:t> ،</a:t>
            </a:r>
            <a:r>
              <a:rPr lang="ar-SA" dirty="0" smtClean="0"/>
              <a:t>حرية حركة المال والتجـارة، وحريـة العمـل وحريـة التعاقـد، وحريـة ممارسة أي </a:t>
            </a:r>
            <a:r>
              <a:rPr lang="ar-DZ" dirty="0" smtClean="0"/>
              <a:t> </a:t>
            </a:r>
            <a:r>
              <a:rPr lang="ar-SA" dirty="0" smtClean="0"/>
              <a:t>نشاط اقتصادي آخذا من الشعار الشهير للثورة الفرنسية " دعه يعمل دعه يمر</a:t>
            </a:r>
            <a:r>
              <a:rPr lang="fr-FR" dirty="0" smtClean="0"/>
              <a:t>."  </a:t>
            </a:r>
            <a:endParaRPr lang="ar-DZ" dirty="0" smtClean="0"/>
          </a:p>
          <a:p>
            <a:pPr algn="just" rtl="1">
              <a:lnSpc>
                <a:spcPct val="120000"/>
              </a:lnSpc>
              <a:buNone/>
            </a:pPr>
            <a:r>
              <a:rPr lang="ar-SA" dirty="0" smtClean="0"/>
              <a:t>وأبـرز الـنظم الاقتصـادية الليبراليـة هـو نظـام الرأسماليـة   الذي رتـب أفكـاره عـالم الاقتصـاد</a:t>
            </a:r>
            <a:r>
              <a:rPr lang="ar-DZ" dirty="0" smtClean="0"/>
              <a:t> </a:t>
            </a:r>
            <a:r>
              <a:rPr lang="ar-SA" dirty="0" smtClean="0"/>
              <a:t>آدم سميث  في كتابه</a:t>
            </a:r>
            <a:r>
              <a:rPr lang="ar-DZ" dirty="0" smtClean="0"/>
              <a:t> </a:t>
            </a:r>
            <a:r>
              <a:rPr lang="ar-SA" dirty="0" smtClean="0"/>
              <a:t>( ثروة الأمم)</a:t>
            </a:r>
            <a:r>
              <a:rPr lang="fr-FR" dirty="0" smtClean="0"/>
              <a:t>.</a:t>
            </a:r>
            <a:r>
              <a:rPr lang="ar-DZ" dirty="0" smtClean="0"/>
              <a:t> </a:t>
            </a:r>
            <a:endParaRPr lang="fr-FR" dirty="0" smtClean="0"/>
          </a:p>
          <a:p>
            <a:pPr algn="just" rtl="1">
              <a:lnSpc>
                <a:spcPct val="170000"/>
              </a:lnSpc>
              <a:buNone/>
            </a:pPr>
            <a:r>
              <a:rPr lang="ar-SA" dirty="0" smtClean="0"/>
              <a:t>و عليه فالرأسمالية  نظام اقتصادي  ذو فلسفة اجتماعية</a:t>
            </a:r>
            <a:r>
              <a:rPr lang="ar-DZ" dirty="0" smtClean="0"/>
              <a:t>   </a:t>
            </a:r>
            <a:r>
              <a:rPr lang="ar-SA" dirty="0" smtClean="0"/>
              <a:t> و سياسية يقوم على أساس الملكية الفردية لوسائل الإنتاج </a:t>
            </a:r>
            <a:r>
              <a:rPr lang="ar-DZ" dirty="0" smtClean="0"/>
              <a:t> </a:t>
            </a:r>
            <a:r>
              <a:rPr lang="ar-SA" dirty="0" smtClean="0"/>
              <a:t>معتمدا  مفهوم الحرية الاقتصادية  </a:t>
            </a:r>
            <a:r>
              <a:rPr lang="ar-SA" dirty="0" err="1" smtClean="0"/>
              <a:t>و</a:t>
            </a:r>
            <a:r>
              <a:rPr lang="ar-SA" dirty="0" smtClean="0"/>
              <a:t> آلية السوق في تحديد الأسعار. </a:t>
            </a:r>
            <a:endParaRPr lang="fr-FR" dirty="0" smtClean="0"/>
          </a:p>
          <a:p>
            <a:pPr>
              <a:lnSpc>
                <a:spcPct val="170000"/>
              </a:lnSpc>
            </a:pPr>
            <a:endParaRPr lang="fr-FR"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827606"/>
          </a:xfrm>
        </p:spPr>
        <p:txBody>
          <a:bodyPr>
            <a:normAutofit fontScale="62500" lnSpcReduction="20000"/>
          </a:bodyPr>
          <a:lstStyle/>
          <a:p>
            <a:pPr algn="r" rtl="1">
              <a:lnSpc>
                <a:spcPct val="170000"/>
              </a:lnSpc>
              <a:buNone/>
            </a:pPr>
            <a:r>
              <a:rPr lang="ar-DZ" b="1" dirty="0" smtClean="0"/>
              <a:t>3</a:t>
            </a:r>
            <a:r>
              <a:rPr lang="ar-SA" b="1" dirty="0" smtClean="0"/>
              <a:t>- الأسس الفلسفية للرأسمالية:  </a:t>
            </a:r>
            <a:endParaRPr lang="fr-FR" dirty="0" smtClean="0"/>
          </a:p>
          <a:p>
            <a:pPr algn="just" rtl="1">
              <a:lnSpc>
                <a:spcPct val="170000"/>
              </a:lnSpc>
              <a:buNone/>
            </a:pPr>
            <a:r>
              <a:rPr lang="ar-SA" b="1" dirty="0" smtClean="0"/>
              <a:t>- </a:t>
            </a:r>
            <a:r>
              <a:rPr lang="ar-SA" dirty="0" smtClean="0"/>
              <a:t>تنطلق الرأسمالية من فكرة  </a:t>
            </a:r>
            <a:r>
              <a:rPr lang="ar-DZ" dirty="0" smtClean="0"/>
              <a:t> </a:t>
            </a:r>
            <a:r>
              <a:rPr lang="ar-SA" dirty="0" smtClean="0"/>
              <a:t>أن الإنسان</a:t>
            </a:r>
            <a:r>
              <a:rPr lang="ar-SA" b="1" dirty="0" smtClean="0"/>
              <a:t> رشيد عقلاني </a:t>
            </a:r>
            <a:r>
              <a:rPr lang="ar-SA" dirty="0" smtClean="0"/>
              <a:t>، يبحث دائما عن تعظيم منافعه الشخصيةـ  بأقل التكاليف . </a:t>
            </a:r>
            <a:r>
              <a:rPr lang="ar-DZ" dirty="0" smtClean="0"/>
              <a:t> </a:t>
            </a:r>
            <a:r>
              <a:rPr lang="ar-SA" dirty="0" smtClean="0"/>
              <a:t>لذا فالفرد في النظام الرأسمالي يطلق عليه اسم </a:t>
            </a:r>
            <a:r>
              <a:rPr lang="ar-SA" sz="2400" dirty="0" smtClean="0"/>
              <a:t>“</a:t>
            </a:r>
            <a:r>
              <a:rPr lang="ar-SA" sz="2400" b="1" dirty="0" smtClean="0"/>
              <a:t>الر</a:t>
            </a:r>
            <a:r>
              <a:rPr lang="ar-DZ" sz="2400" b="1" dirty="0" smtClean="0"/>
              <a:t>ج</a:t>
            </a:r>
            <a:r>
              <a:rPr lang="ar-SA" sz="2400" b="1" dirty="0" smtClean="0"/>
              <a:t>ل الاقتصادي</a:t>
            </a:r>
            <a:r>
              <a:rPr lang="fr-FR" sz="2400" dirty="0" smtClean="0"/>
              <a:t>”.</a:t>
            </a:r>
          </a:p>
          <a:p>
            <a:pPr algn="just" rtl="1">
              <a:lnSpc>
                <a:spcPct val="170000"/>
              </a:lnSpc>
              <a:buFontTx/>
              <a:buChar char="-"/>
            </a:pPr>
            <a:r>
              <a:rPr lang="ar-SA" dirty="0" smtClean="0"/>
              <a:t>البحث عن الربح </a:t>
            </a:r>
            <a:r>
              <a:rPr lang="ar-DZ" dirty="0" smtClean="0"/>
              <a:t> </a:t>
            </a:r>
            <a:r>
              <a:rPr lang="ar-SA" dirty="0" smtClean="0"/>
              <a:t>أمر مشروع ومطلوب</a:t>
            </a:r>
            <a:r>
              <a:rPr lang="ar-DZ" dirty="0" smtClean="0"/>
              <a:t>.</a:t>
            </a:r>
            <a:r>
              <a:rPr lang="ar-SA" dirty="0" smtClean="0"/>
              <a:t>   </a:t>
            </a:r>
            <a:r>
              <a:rPr lang="ar-DZ" dirty="0" smtClean="0"/>
              <a:t> </a:t>
            </a:r>
          </a:p>
          <a:p>
            <a:pPr algn="just" rtl="1">
              <a:lnSpc>
                <a:spcPct val="170000"/>
              </a:lnSpc>
              <a:buFontTx/>
              <a:buChar char="-"/>
            </a:pPr>
            <a:r>
              <a:rPr lang="ar-DZ" dirty="0" smtClean="0"/>
              <a:t>-   </a:t>
            </a:r>
            <a:r>
              <a:rPr lang="ar-DZ" dirty="0" err="1" smtClean="0"/>
              <a:t>ي</a:t>
            </a:r>
            <a:r>
              <a:rPr lang="ar-SA" dirty="0" smtClean="0"/>
              <a:t>تحقق الانسجام بين المصالح الخاصة والعامة</a:t>
            </a:r>
            <a:r>
              <a:rPr lang="ar-DZ" dirty="0" smtClean="0"/>
              <a:t>  حسب ادم سميث </a:t>
            </a:r>
            <a:r>
              <a:rPr lang="ar-SA" dirty="0" smtClean="0"/>
              <a:t>عن طريق “</a:t>
            </a:r>
            <a:r>
              <a:rPr lang="ar-SA" b="1" dirty="0" smtClean="0"/>
              <a:t>اليد الخفية</a:t>
            </a:r>
            <a:r>
              <a:rPr lang="ar-SA" dirty="0" smtClean="0"/>
              <a:t>” </a:t>
            </a:r>
            <a:r>
              <a:rPr lang="ar-DZ" dirty="0" smtClean="0"/>
              <a:t>.</a:t>
            </a:r>
            <a:endParaRPr lang="fr-FR" dirty="0" smtClean="0"/>
          </a:p>
          <a:p>
            <a:pPr algn="just" rtl="1">
              <a:lnSpc>
                <a:spcPct val="170000"/>
              </a:lnSpc>
              <a:buNone/>
            </a:pPr>
            <a:r>
              <a:rPr lang="fr-FR" dirty="0" smtClean="0"/>
              <a:t>- </a:t>
            </a:r>
            <a:r>
              <a:rPr lang="ar-SA" dirty="0" smtClean="0"/>
              <a:t>الملكية الخاصة أمر مقدس ، وعلى الدولة توفير البيئة القانونية اللازمة لدعمها </a:t>
            </a:r>
            <a:r>
              <a:rPr lang="ar-SA" dirty="0" err="1" smtClean="0"/>
              <a:t>و</a:t>
            </a:r>
            <a:r>
              <a:rPr lang="ar-SA" dirty="0" smtClean="0"/>
              <a:t> تطويرها وحمايتها. </a:t>
            </a:r>
            <a:endParaRPr lang="fr-FR" dirty="0" smtClean="0"/>
          </a:p>
          <a:p>
            <a:pPr algn="just" rtl="1">
              <a:lnSpc>
                <a:spcPct val="170000"/>
              </a:lnSpc>
              <a:buNone/>
            </a:pPr>
            <a:r>
              <a:rPr lang="ar-SA" dirty="0" smtClean="0"/>
              <a:t>-</a:t>
            </a:r>
            <a:r>
              <a:rPr lang="ar-DZ" dirty="0" smtClean="0"/>
              <a:t> ترتكز </a:t>
            </a:r>
            <a:r>
              <a:rPr lang="ar-SA" dirty="0" smtClean="0"/>
              <a:t> الرأسمالية </a:t>
            </a:r>
            <a:r>
              <a:rPr lang="ar-DZ" dirty="0" smtClean="0"/>
              <a:t> على </a:t>
            </a:r>
            <a:r>
              <a:rPr lang="ar-SA" dirty="0" smtClean="0"/>
              <a:t>السوق وآلية العرض والطلب، ونظام حرية الأسعار، والمنافسة الحرة بين المؤسسات والأفراد</a:t>
            </a:r>
            <a:r>
              <a:rPr lang="ar-DZ" dirty="0" smtClean="0"/>
              <a:t>.  </a:t>
            </a:r>
            <a:endParaRPr lang="fr-FR" dirty="0" smtClean="0"/>
          </a:p>
          <a:p>
            <a:pPr algn="just" rtl="1">
              <a:lnSpc>
                <a:spcPct val="170000"/>
              </a:lnSpc>
              <a:buNone/>
            </a:pPr>
            <a:r>
              <a:rPr lang="fr-FR" dirty="0" smtClean="0"/>
              <a:t>- </a:t>
            </a:r>
            <a:r>
              <a:rPr lang="ar-DZ" dirty="0" smtClean="0"/>
              <a:t> عدم </a:t>
            </a:r>
            <a:r>
              <a:rPr lang="ar-SA" dirty="0" smtClean="0"/>
              <a:t>تدخل الدولة في النشاط الاقتصادي وحياديتها تماما.</a:t>
            </a:r>
            <a:endParaRPr lang="fr-FR" dirty="0" smtClean="0"/>
          </a:p>
          <a:p>
            <a:pPr algn="r" rtl="1">
              <a:lnSpc>
                <a:spcPct val="120000"/>
              </a:lnSpc>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714356"/>
            <a:ext cx="8183880" cy="5072098"/>
          </a:xfrm>
        </p:spPr>
        <p:txBody>
          <a:bodyPr>
            <a:normAutofit/>
          </a:bodyPr>
          <a:lstStyle/>
          <a:p>
            <a:pPr algn="ctr" rtl="1">
              <a:buNone/>
            </a:pPr>
            <a:r>
              <a:rPr lang="ar-DZ" b="1" dirty="0" smtClean="0">
                <a:solidFill>
                  <a:srgbClr val="C00000"/>
                </a:solidFill>
                <a:latin typeface="Tahoma" pitchFamily="34" charset="0"/>
                <a:ea typeface="Tahoma" pitchFamily="34" charset="0"/>
                <a:cs typeface="Tahoma" pitchFamily="34" charset="0"/>
              </a:rPr>
              <a:t>المحور الأول : </a:t>
            </a:r>
            <a:r>
              <a:rPr lang="ar-IQ" b="1" dirty="0" smtClean="0">
                <a:solidFill>
                  <a:srgbClr val="C00000"/>
                </a:solidFill>
                <a:latin typeface="Tahoma" pitchFamily="34" charset="0"/>
                <a:ea typeface="Tahoma" pitchFamily="34" charset="0"/>
                <a:cs typeface="Tahoma" pitchFamily="34" charset="0"/>
              </a:rPr>
              <a:t>الفكر الاقتصادي في</a:t>
            </a:r>
            <a:r>
              <a:rPr lang="ar-DZ" b="1" dirty="0" smtClean="0">
                <a:solidFill>
                  <a:srgbClr val="C00000"/>
                </a:solidFill>
                <a:latin typeface="Tahoma" pitchFamily="34" charset="0"/>
                <a:ea typeface="Tahoma" pitchFamily="34" charset="0"/>
                <a:cs typeface="Tahoma" pitchFamily="34" charset="0"/>
              </a:rPr>
              <a:t> الحضارات        الشرقية القديمة</a:t>
            </a:r>
          </a:p>
          <a:p>
            <a:pPr algn="just" rtl="1">
              <a:lnSpc>
                <a:spcPct val="150000"/>
              </a:lnSpc>
              <a:buNone/>
            </a:pPr>
            <a:r>
              <a:rPr lang="ar-DZ" sz="4000" dirty="0" smtClean="0">
                <a:latin typeface="Traditional Arabic" pitchFamily="18" charset="-78"/>
                <a:cs typeface="Traditional Arabic" pitchFamily="18" charset="-78"/>
              </a:rPr>
              <a:t>     </a:t>
            </a:r>
            <a:r>
              <a:rPr lang="ar-DZ" sz="2600" dirty="0" smtClean="0">
                <a:latin typeface="Tahoma" pitchFamily="34" charset="0"/>
                <a:ea typeface="Tahoma" pitchFamily="34" charset="0"/>
                <a:cs typeface="Tahoma" pitchFamily="34" charset="0"/>
              </a:rPr>
              <a:t>عرفت الحضارات القديمة في الشرق ازدهارا كبيرا ، مما يوحي بوجود تنظيم اجتماعي </a:t>
            </a:r>
            <a:r>
              <a:rPr lang="ar-DZ" sz="2600" dirty="0" err="1" smtClean="0">
                <a:latin typeface="Tahoma" pitchFamily="34" charset="0"/>
                <a:ea typeface="Tahoma" pitchFamily="34" charset="0"/>
                <a:cs typeface="Tahoma" pitchFamily="34" charset="0"/>
              </a:rPr>
              <a:t>و</a:t>
            </a:r>
            <a:r>
              <a:rPr lang="ar-DZ" sz="2600" dirty="0" smtClean="0">
                <a:latin typeface="Tahoma" pitchFamily="34" charset="0"/>
                <a:ea typeface="Tahoma" pitchFamily="34" charset="0"/>
                <a:cs typeface="Tahoma" pitchFamily="34" charset="0"/>
              </a:rPr>
              <a:t> اقتصادي دقيق. </a:t>
            </a:r>
          </a:p>
          <a:p>
            <a:pPr algn="just" rtl="1">
              <a:lnSpc>
                <a:spcPct val="150000"/>
              </a:lnSpc>
              <a:buNone/>
            </a:pPr>
            <a:r>
              <a:rPr lang="ar-DZ" sz="2600" dirty="0" smtClean="0">
                <a:latin typeface="Tahoma" pitchFamily="34" charset="0"/>
                <a:ea typeface="Tahoma" pitchFamily="34" charset="0"/>
                <a:cs typeface="Tahoma" pitchFamily="34" charset="0"/>
              </a:rPr>
              <a:t> فالحضارة البابلية </a:t>
            </a:r>
            <a:r>
              <a:rPr lang="ar-DZ" sz="2600" dirty="0" err="1" smtClean="0">
                <a:latin typeface="Tahoma" pitchFamily="34" charset="0"/>
                <a:ea typeface="Tahoma" pitchFamily="34" charset="0"/>
                <a:cs typeface="Tahoma" pitchFamily="34" charset="0"/>
              </a:rPr>
              <a:t>و</a:t>
            </a:r>
            <a:r>
              <a:rPr lang="ar-DZ" sz="2600" dirty="0" smtClean="0">
                <a:latin typeface="Tahoma" pitchFamily="34" charset="0"/>
                <a:ea typeface="Tahoma" pitchFamily="34" charset="0"/>
                <a:cs typeface="Tahoma" pitchFamily="34" charset="0"/>
              </a:rPr>
              <a:t> حضارة مصر القديمة عرفت مجتمعات منظمة منذ زمن بعيد. وكانت هذه الحضارات شديدة المركزية، </a:t>
            </a:r>
            <a:r>
              <a:rPr lang="ar-DZ" sz="2600" dirty="0" err="1" smtClean="0">
                <a:latin typeface="Tahoma" pitchFamily="34" charset="0"/>
                <a:ea typeface="Tahoma" pitchFamily="34" charset="0"/>
                <a:cs typeface="Tahoma" pitchFamily="34" charset="0"/>
              </a:rPr>
              <a:t>و</a:t>
            </a:r>
            <a:r>
              <a:rPr lang="ar-DZ" sz="2600" dirty="0" smtClean="0">
                <a:latin typeface="Tahoma" pitchFamily="34" charset="0"/>
                <a:ea typeface="Tahoma" pitchFamily="34" charset="0"/>
                <a:cs typeface="Tahoma" pitchFamily="34" charset="0"/>
              </a:rPr>
              <a:t> الدولة تسيطر على تنظيم  أمور الحياة الاقتصادية </a:t>
            </a:r>
            <a:r>
              <a:rPr lang="ar-DZ" sz="2600" dirty="0" err="1" smtClean="0">
                <a:latin typeface="Tahoma" pitchFamily="34" charset="0"/>
                <a:ea typeface="Tahoma" pitchFamily="34" charset="0"/>
                <a:cs typeface="Tahoma" pitchFamily="34" charset="0"/>
              </a:rPr>
              <a:t>و</a:t>
            </a:r>
            <a:r>
              <a:rPr lang="ar-DZ" sz="2600" dirty="0" smtClean="0">
                <a:latin typeface="Tahoma" pitchFamily="34" charset="0"/>
                <a:ea typeface="Tahoma" pitchFamily="34" charset="0"/>
                <a:cs typeface="Tahoma" pitchFamily="34" charset="0"/>
              </a:rPr>
              <a:t> الاجتماعية. </a:t>
            </a:r>
          </a:p>
          <a:p>
            <a:pPr algn="just" rtl="1">
              <a:buNone/>
            </a:pPr>
            <a:endParaRPr lang="ar-DZ" sz="4000" dirty="0" smtClean="0">
              <a:latin typeface="Traditional Arabic" pitchFamily="18" charset="-78"/>
              <a:cs typeface="Traditional Arabic" pitchFamily="18" charset="-78"/>
            </a:endParaRPr>
          </a:p>
          <a:p>
            <a:pPr algn="just" rtl="1">
              <a:buNone/>
            </a:pPr>
            <a:endParaRPr lang="fr-FR" sz="4000" dirty="0" smtClean="0">
              <a:latin typeface="Traditional Arabic" pitchFamily="18" charset="-78"/>
              <a:cs typeface="Traditional Arabic" pitchFamily="18" charset="-78"/>
            </a:endParaRPr>
          </a:p>
          <a:p>
            <a:pPr algn="justLow" rtl="1">
              <a:buNone/>
            </a:pPr>
            <a:endParaRPr lang="en-US" sz="4000" dirty="0">
              <a:solidFill>
                <a:srgbClr val="C00000"/>
              </a:solidFill>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184664"/>
          </a:xfrm>
        </p:spPr>
        <p:txBody>
          <a:bodyPr>
            <a:normAutofit fontScale="70000" lnSpcReduction="20000"/>
          </a:bodyPr>
          <a:lstStyle/>
          <a:p>
            <a:pPr algn="r" rtl="1">
              <a:lnSpc>
                <a:spcPct val="170000"/>
              </a:lnSpc>
              <a:buNone/>
            </a:pPr>
            <a:r>
              <a:rPr lang="ar-SA" b="1" dirty="0" smtClean="0">
                <a:solidFill>
                  <a:schemeClr val="accent6">
                    <a:lumMod val="50000"/>
                  </a:schemeClr>
                </a:solidFill>
                <a:latin typeface="Tahoma" pitchFamily="34" charset="0"/>
                <a:ea typeface="Tahoma" pitchFamily="34" charset="0"/>
                <a:cs typeface="Tahoma" pitchFamily="34" charset="0"/>
              </a:rPr>
              <a:t>ثانيا:مراحل تطور الرأسمالية</a:t>
            </a:r>
            <a:endParaRPr lang="fr-FR" dirty="0" smtClean="0">
              <a:solidFill>
                <a:schemeClr val="accent6">
                  <a:lumMod val="50000"/>
                </a:schemeClr>
              </a:solidFill>
              <a:latin typeface="Tahoma" pitchFamily="34" charset="0"/>
              <a:ea typeface="Tahoma" pitchFamily="34" charset="0"/>
              <a:cs typeface="Tahoma" pitchFamily="34" charset="0"/>
            </a:endParaRPr>
          </a:p>
          <a:p>
            <a:pPr algn="r" rtl="1">
              <a:lnSpc>
                <a:spcPct val="170000"/>
              </a:lnSpc>
              <a:buNone/>
            </a:pPr>
            <a:r>
              <a:rPr lang="ar-SA" dirty="0" smtClean="0"/>
              <a:t>تطورت الرأسمالية عبر ثلاث مراحل كبرى هي</a:t>
            </a:r>
            <a:r>
              <a:rPr lang="fr-FR" dirty="0" smtClean="0"/>
              <a:t>: </a:t>
            </a:r>
            <a:r>
              <a:rPr lang="ar-SA" dirty="0" smtClean="0"/>
              <a:t>الرأسمالية التجارية والرأسمالية الصناعية والرأسمالية المالية .</a:t>
            </a:r>
            <a:endParaRPr lang="fr-FR" dirty="0" smtClean="0"/>
          </a:p>
          <a:p>
            <a:pPr algn="just" rtl="1">
              <a:lnSpc>
                <a:spcPct val="170000"/>
              </a:lnSpc>
              <a:buNone/>
            </a:pPr>
            <a:r>
              <a:rPr lang="ar-SA" b="1" dirty="0" smtClean="0">
                <a:solidFill>
                  <a:schemeClr val="accent6"/>
                </a:solidFill>
              </a:rPr>
              <a:t>1-الرأسمالية التجارية :</a:t>
            </a:r>
            <a:endParaRPr lang="fr-FR" dirty="0" smtClean="0">
              <a:solidFill>
                <a:schemeClr val="accent6"/>
              </a:solidFill>
            </a:endParaRPr>
          </a:p>
          <a:p>
            <a:pPr algn="just" rtl="1">
              <a:lnSpc>
                <a:spcPct val="170000"/>
              </a:lnSpc>
              <a:buNone/>
            </a:pPr>
            <a:r>
              <a:rPr lang="ar-SA" dirty="0" smtClean="0"/>
              <a:t>   وهي المرحلة التي تمتد من منتصف القرن الخامس عشر وحتى النصف الثاني من القرن الثامن عشر، والتي سيطر فيها رأس المال التجاري الأوروبي على أسواق العالم وظهر فيها ما يسمى بالدول القومية. </a:t>
            </a:r>
            <a:r>
              <a:rPr lang="fr-FR" dirty="0" smtClean="0"/>
              <a:t/>
            </a:r>
            <a:br>
              <a:rPr lang="fr-FR" dirty="0" smtClean="0"/>
            </a:br>
            <a:r>
              <a:rPr lang="ar-SA" dirty="0" smtClean="0"/>
              <a:t>وقد استطاعت الرأسمالية التجارية بشركاتها الاحتكارية العملاقة الكبرى (مثل شركة الهند الشرقية، وشركة الهند الغربية...)  ومن خلال ما كونته من إمبراطوريات واسعة، أن تكدس أرباحا ضخمة</a:t>
            </a:r>
            <a:r>
              <a:rPr lang="ar-DZ" dirty="0" smtClean="0"/>
              <a:t> و تحقق التراكم النقدي  . </a:t>
            </a:r>
            <a:r>
              <a:rPr lang="ar-SA" dirty="0" smtClean="0"/>
              <a:t> </a:t>
            </a:r>
            <a:r>
              <a:rPr lang="ar-DZ" dirty="0" smtClean="0"/>
              <a:t> </a:t>
            </a:r>
            <a:endParaRPr lang="fr-FR" dirty="0" smtClean="0"/>
          </a:p>
          <a:p>
            <a:pPr algn="r">
              <a:lnSpc>
                <a:spcPct val="170000"/>
              </a:lnSpc>
              <a:buNone/>
            </a:pPr>
            <a:endParaRPr lang="fr-F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fontScale="85000" lnSpcReduction="10000"/>
          </a:bodyPr>
          <a:lstStyle/>
          <a:p>
            <a:pPr algn="just" rtl="1">
              <a:lnSpc>
                <a:spcPct val="150000"/>
              </a:lnSpc>
              <a:buNone/>
            </a:pPr>
            <a:r>
              <a:rPr lang="ar-DZ" sz="2400" b="1" dirty="0" smtClean="0">
                <a:solidFill>
                  <a:schemeClr val="accent1">
                    <a:lumMod val="75000"/>
                  </a:schemeClr>
                </a:solidFill>
                <a:latin typeface="Tahoma" pitchFamily="34" charset="0"/>
                <a:ea typeface="Tahoma" pitchFamily="34" charset="0"/>
                <a:cs typeface="Tahoma" pitchFamily="34" charset="0"/>
              </a:rPr>
              <a:t>2-</a:t>
            </a:r>
            <a:r>
              <a:rPr lang="ar-SA" sz="2400" b="1" dirty="0" smtClean="0">
                <a:solidFill>
                  <a:schemeClr val="accent1">
                    <a:lumMod val="75000"/>
                  </a:schemeClr>
                </a:solidFill>
                <a:latin typeface="Tahoma" pitchFamily="34" charset="0"/>
                <a:ea typeface="Tahoma" pitchFamily="34" charset="0"/>
                <a:cs typeface="Tahoma" pitchFamily="34" charset="0"/>
              </a:rPr>
              <a:t> مرحلة الرأسمالية الصناعية </a:t>
            </a:r>
            <a:endParaRPr lang="ar-DZ" sz="2400" b="1" dirty="0" smtClean="0">
              <a:solidFill>
                <a:schemeClr val="accent1">
                  <a:lumMod val="75000"/>
                </a:schemeClr>
              </a:solidFill>
              <a:latin typeface="Tahoma" pitchFamily="34" charset="0"/>
              <a:ea typeface="Tahoma" pitchFamily="34" charset="0"/>
              <a:cs typeface="Tahoma" pitchFamily="34" charset="0"/>
            </a:endParaRPr>
          </a:p>
          <a:p>
            <a:pPr algn="just" rtl="1">
              <a:lnSpc>
                <a:spcPct val="150000"/>
              </a:lnSpc>
              <a:buNone/>
            </a:pPr>
            <a:endParaRPr lang="fr-FR" sz="1600" dirty="0" smtClean="0">
              <a:solidFill>
                <a:schemeClr val="accent1">
                  <a:lumMod val="75000"/>
                </a:schemeClr>
              </a:solidFill>
              <a:latin typeface="Tahoma" pitchFamily="34" charset="0"/>
              <a:ea typeface="Tahoma" pitchFamily="34" charset="0"/>
              <a:cs typeface="Tahoma" pitchFamily="34" charset="0"/>
            </a:endParaRPr>
          </a:p>
          <a:p>
            <a:pPr algn="just" rtl="1">
              <a:lnSpc>
                <a:spcPct val="150000"/>
              </a:lnSpc>
              <a:buNone/>
            </a:pPr>
            <a:r>
              <a:rPr lang="ar-SA" dirty="0" smtClean="0">
                <a:latin typeface="Traditional Arabic" pitchFamily="18" charset="-78"/>
                <a:cs typeface="Traditional Arabic" pitchFamily="18" charset="-78"/>
              </a:rPr>
              <a:t> </a:t>
            </a:r>
            <a:r>
              <a:rPr lang="ar-SA" dirty="0" smtClean="0"/>
              <a:t> بدأت هذه المرحلة مع ظهور رأس المال الصناعي، </a:t>
            </a:r>
            <a:r>
              <a:rPr lang="ar-SA" dirty="0" err="1" smtClean="0"/>
              <a:t>و</a:t>
            </a:r>
            <a:r>
              <a:rPr lang="ar-SA" dirty="0" smtClean="0"/>
              <a:t>  الثورة الصناعية. تقوم الرأسمالية الصناعية على أساس الفصل بين رأس المال وبين العامل، أي بين الإِنسان وبين الآلة</a:t>
            </a:r>
            <a:r>
              <a:rPr lang="fr-FR" dirty="0" smtClean="0"/>
              <a:t>. </a:t>
            </a:r>
            <a:endParaRPr lang="ar-DZ" dirty="0" smtClean="0"/>
          </a:p>
          <a:p>
            <a:pPr algn="just" rtl="1">
              <a:lnSpc>
                <a:spcPct val="150000"/>
              </a:lnSpc>
              <a:buNone/>
            </a:pPr>
            <a:r>
              <a:rPr lang="ar-DZ" dirty="0" smtClean="0"/>
              <a:t>      </a:t>
            </a:r>
            <a:r>
              <a:rPr lang="ar-IQ" dirty="0" smtClean="0"/>
              <a:t>كان من بين نتائج الثورة الصناعية </a:t>
            </a:r>
            <a:r>
              <a:rPr lang="ar-DZ" dirty="0" smtClean="0"/>
              <a:t> </a:t>
            </a:r>
            <a:r>
              <a:rPr lang="ar-IQ" dirty="0" smtClean="0"/>
              <a:t> ظهور الطبقية في المجتمع الرأسمالي وتعميقها</a:t>
            </a:r>
            <a:r>
              <a:rPr lang="ar-DZ" dirty="0" smtClean="0"/>
              <a:t>، </a:t>
            </a:r>
            <a:r>
              <a:rPr lang="ar-IQ" dirty="0" smtClean="0"/>
              <a:t>فكانت الطبقتين الرئيسيتين والأساسيتين هما الطبقة الرأسمالية المالكة لوسائل الإنتاج والطبقة العاملة التي لا تملك سوى قوة عملها</a:t>
            </a:r>
            <a:r>
              <a:rPr lang="ar-DZ" dirty="0" smtClean="0"/>
              <a:t>.</a:t>
            </a:r>
            <a:endParaRPr lang="fr-FR" dirty="0" smtClean="0"/>
          </a:p>
          <a:p>
            <a:pPr algn="just" rtl="1">
              <a:lnSpc>
                <a:spcPct val="120000"/>
              </a:lnSpc>
              <a:buNone/>
            </a:pPr>
            <a:r>
              <a:rPr lang="ar-SA" dirty="0" smtClean="0">
                <a:latin typeface="Traditional Arabic" pitchFamily="18" charset="-78"/>
                <a:cs typeface="Traditional Arabic" pitchFamily="18" charset="-78"/>
              </a:rPr>
              <a:t>  </a:t>
            </a:r>
            <a:r>
              <a:rPr lang="ar-DZ" sz="2600" dirty="0" smtClean="0">
                <a:latin typeface="Traditional Arabic" pitchFamily="18" charset="-78"/>
                <a:cs typeface="Traditional Arabic" pitchFamily="18" charset="-78"/>
              </a:rPr>
              <a:t> </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256102"/>
          </a:xfrm>
        </p:spPr>
        <p:txBody>
          <a:bodyPr>
            <a:normAutofit fontScale="92500"/>
          </a:bodyPr>
          <a:lstStyle/>
          <a:p>
            <a:pPr algn="r" rtl="1">
              <a:lnSpc>
                <a:spcPct val="150000"/>
              </a:lnSpc>
              <a:buNone/>
            </a:pPr>
            <a:r>
              <a:rPr lang="ar-DZ" b="1" dirty="0" smtClean="0">
                <a:solidFill>
                  <a:schemeClr val="accent1">
                    <a:lumMod val="75000"/>
                  </a:schemeClr>
                </a:solidFill>
                <a:latin typeface="Tahoma" pitchFamily="34" charset="0"/>
                <a:ea typeface="Tahoma" pitchFamily="34" charset="0"/>
                <a:cs typeface="Tahoma" pitchFamily="34" charset="0"/>
              </a:rPr>
              <a:t>ثالثا:مرحلة الرأسمالية المالية </a:t>
            </a:r>
          </a:p>
          <a:p>
            <a:pPr algn="r" rtl="1">
              <a:lnSpc>
                <a:spcPct val="150000"/>
              </a:lnSpc>
              <a:buNone/>
            </a:pPr>
            <a:r>
              <a:rPr lang="ar-DZ" sz="2600" dirty="0" smtClean="0">
                <a:latin typeface="Tahoma" pitchFamily="34" charset="0"/>
                <a:ea typeface="Tahoma" pitchFamily="34" charset="0"/>
                <a:cs typeface="Tahoma" pitchFamily="34" charset="0"/>
              </a:rPr>
              <a:t>   </a:t>
            </a:r>
            <a:r>
              <a:rPr lang="ar-SA" sz="2600" dirty="0" smtClean="0">
                <a:latin typeface="Tahoma" pitchFamily="34" charset="0"/>
                <a:ea typeface="Tahoma" pitchFamily="34" charset="0"/>
                <a:cs typeface="Tahoma" pitchFamily="34" charset="0"/>
              </a:rPr>
              <a:t>بدأت هذه المرحلة مع دخول الرأسمالية مرحلة الاحتكار في النصف الثاني من القرن التاسع عشر </a:t>
            </a:r>
            <a:r>
              <a:rPr lang="ar-DZ" sz="2600" dirty="0" smtClean="0">
                <a:latin typeface="Tahoma" pitchFamily="34" charset="0"/>
                <a:ea typeface="Tahoma" pitchFamily="34" charset="0"/>
                <a:cs typeface="Tahoma" pitchFamily="34" charset="0"/>
              </a:rPr>
              <a:t> </a:t>
            </a:r>
            <a:r>
              <a:rPr lang="ar-SA" sz="2600" dirty="0" smtClean="0">
                <a:latin typeface="Tahoma" pitchFamily="34" charset="0"/>
                <a:ea typeface="Tahoma" pitchFamily="34" charset="0"/>
                <a:cs typeface="Tahoma" pitchFamily="34" charset="0"/>
              </a:rPr>
              <a:t>، حيث زادت درجة تركز الإنتاج ورأس المال، وأخذت المؤسسات الصناعية الكبيرة تزيح من أمامها المؤسسات الصغيرة والمتوسطة، وبرزت قوة رأس المال المالي، </a:t>
            </a:r>
            <a:r>
              <a:rPr lang="ar-IQ" sz="2600" dirty="0" smtClean="0">
                <a:latin typeface="Tahoma" pitchFamily="34" charset="0"/>
                <a:ea typeface="Tahoma" pitchFamily="34" charset="0"/>
                <a:cs typeface="Tahoma" pitchFamily="34" charset="0"/>
              </a:rPr>
              <a:t>نتيجة سيطرة الجهات المالية وبالذات المصارف التجارية الأمر الذي نجم عنه سيطرة رأس المال </a:t>
            </a:r>
            <a:r>
              <a:rPr lang="ar-DZ" sz="2600" dirty="0" smtClean="0">
                <a:latin typeface="Tahoma" pitchFamily="34" charset="0"/>
                <a:ea typeface="Tahoma" pitchFamily="34" charset="0"/>
                <a:cs typeface="Tahoma" pitchFamily="34" charset="0"/>
              </a:rPr>
              <a:t>.  </a:t>
            </a:r>
            <a:endParaRPr lang="fr-FR" sz="2600" dirty="0" smtClean="0">
              <a:latin typeface="Tahoma" pitchFamily="34" charset="0"/>
              <a:ea typeface="Tahoma" pitchFamily="34" charset="0"/>
              <a:cs typeface="Tahoma" pitchFamily="34" charset="0"/>
            </a:endParaRPr>
          </a:p>
          <a:p>
            <a:pPr algn="just" rtl="1">
              <a:lnSpc>
                <a:spcPct val="150000"/>
              </a:lnSpc>
              <a:buNone/>
            </a:pPr>
            <a:r>
              <a:rPr lang="ar-DZ" sz="2600" dirty="0" smtClean="0">
                <a:latin typeface="Tahoma" pitchFamily="34" charset="0"/>
                <a:ea typeface="Tahoma" pitchFamily="34" charset="0"/>
                <a:cs typeface="Tahoma" pitchFamily="34" charset="0"/>
              </a:rPr>
              <a:t> </a:t>
            </a:r>
            <a:r>
              <a:rPr lang="ar-SA" sz="2600" dirty="0" smtClean="0">
                <a:latin typeface="Tahoma" pitchFamily="34" charset="0"/>
                <a:ea typeface="Tahoma" pitchFamily="34" charset="0"/>
                <a:cs typeface="Tahoma" pitchFamily="34" charset="0"/>
              </a:rPr>
              <a:t> </a:t>
            </a:r>
            <a:r>
              <a:rPr lang="ar-DZ" sz="2600" dirty="0" smtClean="0">
                <a:latin typeface="Tahoma" pitchFamily="34" charset="0"/>
                <a:ea typeface="Tahoma" pitchFamily="34" charset="0"/>
                <a:cs typeface="Tahoma" pitchFamily="34" charset="0"/>
              </a:rPr>
              <a:t> </a:t>
            </a:r>
            <a:r>
              <a:rPr lang="ar-SA" sz="2600" dirty="0" smtClean="0">
                <a:latin typeface="Tahoma" pitchFamily="34" charset="0"/>
                <a:ea typeface="Tahoma" pitchFamily="34" charset="0"/>
                <a:cs typeface="Tahoma" pitchFamily="34" charset="0"/>
              </a:rPr>
              <a:t>تعتبر بريطانيا أول دولة وصلت إلى هذه المرحلة قبل الدول الأوربية الأخرى التي لحقتها  فيما بعد .</a:t>
            </a:r>
            <a:endParaRPr lang="ar-DZ" sz="2600" dirty="0" smtClean="0">
              <a:latin typeface="Tahoma" pitchFamily="34" charset="0"/>
              <a:ea typeface="Tahoma" pitchFamily="34" charset="0"/>
              <a:cs typeface="Tahoma" pitchFamily="34" charset="0"/>
            </a:endParaRPr>
          </a:p>
          <a:p>
            <a:pPr algn="just" rtl="1">
              <a:buNone/>
            </a:pPr>
            <a:endParaRPr lang="fr-FR" sz="2600" dirty="0">
              <a:latin typeface="Traditional Arabic" pitchFamily="18" charset="-78"/>
              <a:cs typeface="Traditional Arabic" pitchFamily="18" charset="-78"/>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fontScale="77500" lnSpcReduction="20000"/>
          </a:bodyPr>
          <a:lstStyle/>
          <a:p>
            <a:pPr algn="just" rtl="1">
              <a:lnSpc>
                <a:spcPct val="170000"/>
              </a:lnSpc>
              <a:buNone/>
            </a:pPr>
            <a:r>
              <a:rPr lang="ar-DZ" dirty="0" smtClean="0">
                <a:latin typeface="Traditional Arabic" pitchFamily="18" charset="-78"/>
                <a:cs typeface="Traditional Arabic" pitchFamily="18" charset="-78"/>
              </a:rPr>
              <a:t>   </a:t>
            </a:r>
            <a:r>
              <a:rPr lang="ar-SA" dirty="0" smtClean="0">
                <a:latin typeface="Tahoma" pitchFamily="34" charset="0"/>
                <a:ea typeface="Tahoma" pitchFamily="34" charset="0"/>
                <a:cs typeface="Tahoma" pitchFamily="34" charset="0"/>
              </a:rPr>
              <a:t>وعند هذه المرحلة يسعى الرأسماليون للبحث عن مجالات خارجية للاستثمار يكون  فيها متوسط معدل الربح أعلى من نظيره في الداخل. ولهذا شهدت الفترة </a:t>
            </a:r>
            <a:r>
              <a:rPr lang="ar-SA" sz="2400" dirty="0" smtClean="0">
                <a:latin typeface="Tahoma" pitchFamily="34" charset="0"/>
                <a:ea typeface="Tahoma" pitchFamily="34" charset="0"/>
                <a:cs typeface="Tahoma" pitchFamily="34" charset="0"/>
              </a:rPr>
              <a:t>1875</a:t>
            </a:r>
            <a:r>
              <a:rPr lang="ar-SA" dirty="0" smtClean="0">
                <a:latin typeface="Tahoma" pitchFamily="34" charset="0"/>
                <a:ea typeface="Tahoma" pitchFamily="34" charset="0"/>
                <a:cs typeface="Tahoma" pitchFamily="34" charset="0"/>
              </a:rPr>
              <a:t>م وحتى  عشية اندلاع الحرب العالمية الأولى، سباقا محموما، بين الدول  الرأسمالية الصناعية</a:t>
            </a:r>
            <a:r>
              <a:rPr lang="ar-DZ" dirty="0" smtClean="0">
                <a:latin typeface="Tahoma" pitchFamily="34" charset="0"/>
                <a:ea typeface="Tahoma" pitchFamily="34" charset="0"/>
                <a:cs typeface="Tahoma" pitchFamily="34" charset="0"/>
              </a:rPr>
              <a:t>.</a:t>
            </a:r>
            <a:r>
              <a:rPr lang="ar-SA" dirty="0" smtClean="0">
                <a:latin typeface="Tahoma" pitchFamily="34" charset="0"/>
                <a:ea typeface="Tahoma" pitchFamily="34" charset="0"/>
                <a:cs typeface="Tahoma" pitchFamily="34" charset="0"/>
              </a:rPr>
              <a:t> </a:t>
            </a:r>
            <a:r>
              <a:rPr lang="ar-DZ" dirty="0" smtClean="0">
                <a:latin typeface="Tahoma" pitchFamily="34" charset="0"/>
                <a:ea typeface="Tahoma" pitchFamily="34" charset="0"/>
                <a:cs typeface="Tahoma" pitchFamily="34" charset="0"/>
              </a:rPr>
              <a:t> </a:t>
            </a:r>
            <a:r>
              <a:rPr lang="ar-SA" dirty="0" smtClean="0">
                <a:latin typeface="Tahoma" pitchFamily="34" charset="0"/>
                <a:ea typeface="Tahoma" pitchFamily="34" charset="0"/>
                <a:cs typeface="Tahoma" pitchFamily="34" charset="0"/>
              </a:rPr>
              <a:t>.</a:t>
            </a:r>
            <a:br>
              <a:rPr lang="ar-SA" dirty="0" smtClean="0">
                <a:latin typeface="Tahoma" pitchFamily="34" charset="0"/>
                <a:ea typeface="Tahoma" pitchFamily="34" charset="0"/>
                <a:cs typeface="Tahoma" pitchFamily="34" charset="0"/>
              </a:rPr>
            </a:br>
            <a:r>
              <a:rPr lang="ar-DZ" dirty="0" smtClean="0">
                <a:latin typeface="Tahoma" pitchFamily="34" charset="0"/>
                <a:ea typeface="Tahoma" pitchFamily="34" charset="0"/>
                <a:cs typeface="Tahoma" pitchFamily="34" charset="0"/>
              </a:rPr>
              <a:t>كما</a:t>
            </a:r>
            <a:r>
              <a:rPr lang="ar-SA" dirty="0" smtClean="0">
                <a:latin typeface="Tahoma" pitchFamily="34" charset="0"/>
                <a:ea typeface="Tahoma" pitchFamily="34" charset="0"/>
                <a:cs typeface="Tahoma" pitchFamily="34" charset="0"/>
              </a:rPr>
              <a:t> أصبح البحث - في هذه المرحلة- عن مغانم جديدة في إفريقيا وآسيا وأمريكا اللاتينية  من خلال تصدير رأس المال إليها للاستثمار في مجال إنتاج المواد الخام،</a:t>
            </a:r>
            <a:r>
              <a:rPr lang="ar-DZ" dirty="0" smtClean="0">
                <a:latin typeface="Tahoma" pitchFamily="34" charset="0"/>
                <a:ea typeface="Tahoma" pitchFamily="34" charset="0"/>
                <a:cs typeface="Tahoma" pitchFamily="34" charset="0"/>
              </a:rPr>
              <a:t> </a:t>
            </a:r>
            <a:r>
              <a:rPr lang="ar-SA" dirty="0" smtClean="0">
                <a:latin typeface="Tahoma" pitchFamily="34" charset="0"/>
                <a:ea typeface="Tahoma" pitchFamily="34" charset="0"/>
                <a:cs typeface="Tahoma" pitchFamily="34" charset="0"/>
              </a:rPr>
              <a:t>حقلاً للتنافس </a:t>
            </a:r>
            <a:r>
              <a:rPr lang="ar-DZ" dirty="0" smtClean="0">
                <a:latin typeface="Tahoma" pitchFamily="34" charset="0"/>
                <a:ea typeface="Tahoma" pitchFamily="34" charset="0"/>
                <a:cs typeface="Tahoma" pitchFamily="34" charset="0"/>
              </a:rPr>
              <a:t> </a:t>
            </a:r>
            <a:r>
              <a:rPr lang="ar-SA" dirty="0" smtClean="0">
                <a:latin typeface="Tahoma" pitchFamily="34" charset="0"/>
                <a:ea typeface="Tahoma" pitchFamily="34" charset="0"/>
                <a:cs typeface="Tahoma" pitchFamily="34" charset="0"/>
              </a:rPr>
              <a:t> بين الدول الرأسمالية الصناعية. </a:t>
            </a:r>
            <a:endParaRPr lang="ar-DZ" dirty="0" smtClean="0">
              <a:latin typeface="Tahoma" pitchFamily="34" charset="0"/>
              <a:ea typeface="Tahoma" pitchFamily="34" charset="0"/>
              <a:cs typeface="Tahoma" pitchFamily="34" charset="0"/>
            </a:endParaRPr>
          </a:p>
          <a:p>
            <a:pPr algn="just" rtl="1">
              <a:lnSpc>
                <a:spcPct val="170000"/>
              </a:lnSpc>
              <a:buNone/>
            </a:pPr>
            <a:r>
              <a:rPr lang="ar-SA" dirty="0" smtClean="0">
                <a:latin typeface="Tahoma" pitchFamily="34" charset="0"/>
                <a:ea typeface="Tahoma" pitchFamily="34" charset="0"/>
                <a:cs typeface="Tahoma" pitchFamily="34" charset="0"/>
              </a:rPr>
              <a:t>و </a:t>
            </a:r>
            <a:r>
              <a:rPr lang="ar-SA" sz="3000" dirty="0" smtClean="0">
                <a:latin typeface="Tahoma" pitchFamily="34" charset="0"/>
                <a:ea typeface="Tahoma" pitchFamily="34" charset="0"/>
                <a:cs typeface="Tahoma" pitchFamily="34" charset="0"/>
              </a:rPr>
              <a:t>يمكن تلخيص أهم مميزات هذه الفترة في النقاط التالية :</a:t>
            </a:r>
            <a:endParaRPr lang="fr-FR" sz="3000" dirty="0" smtClean="0">
              <a:latin typeface="Tahoma" pitchFamily="34" charset="0"/>
              <a:ea typeface="Tahoma" pitchFamily="34" charset="0"/>
              <a:cs typeface="Tahoma" pitchFamily="34"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256102"/>
          </a:xfrm>
        </p:spPr>
        <p:txBody>
          <a:bodyPr>
            <a:normAutofit fontScale="92500" lnSpcReduction="20000"/>
          </a:bodyPr>
          <a:lstStyle/>
          <a:p>
            <a:pPr algn="just" rtl="1">
              <a:buNone/>
            </a:pPr>
            <a:r>
              <a:rPr lang="ar-SA" sz="2400" b="1" dirty="0" smtClean="0">
                <a:latin typeface="Tahoma" pitchFamily="34" charset="0"/>
                <a:ea typeface="Tahoma" pitchFamily="34" charset="0"/>
                <a:cs typeface="Tahoma" pitchFamily="34" charset="0"/>
              </a:rPr>
              <a:t>1-  تطور المؤسسات المالية :</a:t>
            </a:r>
            <a:endParaRPr lang="ar-DZ" sz="2400" b="1" dirty="0" smtClean="0">
              <a:latin typeface="Tahoma" pitchFamily="34" charset="0"/>
              <a:ea typeface="Tahoma" pitchFamily="34" charset="0"/>
              <a:cs typeface="Tahoma" pitchFamily="34" charset="0"/>
            </a:endParaRPr>
          </a:p>
          <a:p>
            <a:pPr algn="just" rtl="1">
              <a:lnSpc>
                <a:spcPct val="150000"/>
              </a:lnSpc>
              <a:buNone/>
            </a:pPr>
            <a:r>
              <a:rPr lang="ar-DZ" sz="2400" dirty="0" smtClean="0">
                <a:latin typeface="Tahoma" pitchFamily="34" charset="0"/>
                <a:ea typeface="Tahoma" pitchFamily="34" charset="0"/>
                <a:cs typeface="Tahoma" pitchFamily="34" charset="0"/>
              </a:rPr>
              <a:t>   أصبحت </a:t>
            </a:r>
            <a:r>
              <a:rPr lang="ar-SA" sz="2400" dirty="0" smtClean="0">
                <a:latin typeface="Tahoma" pitchFamily="34" charset="0"/>
                <a:ea typeface="Tahoma" pitchFamily="34" charset="0"/>
                <a:cs typeface="Tahoma" pitchFamily="34" charset="0"/>
              </a:rPr>
              <a:t>البنوك </a:t>
            </a:r>
            <a:r>
              <a:rPr lang="ar-DZ" sz="2400" dirty="0" smtClean="0">
                <a:latin typeface="Tahoma" pitchFamily="34" charset="0"/>
                <a:ea typeface="Tahoma" pitchFamily="34" charset="0"/>
                <a:cs typeface="Tahoma" pitchFamily="34" charset="0"/>
              </a:rPr>
              <a:t> </a:t>
            </a:r>
            <a:r>
              <a:rPr lang="ar-SA" sz="2400" dirty="0" smtClean="0">
                <a:latin typeface="Tahoma" pitchFamily="34" charset="0"/>
                <a:ea typeface="Tahoma" pitchFamily="34" charset="0"/>
                <a:cs typeface="Tahoma" pitchFamily="34" charset="0"/>
              </a:rPr>
              <a:t>الممول الأساسي للمؤسسات الكبيرة </a:t>
            </a:r>
            <a:r>
              <a:rPr lang="ar-DZ" sz="2400" dirty="0" smtClean="0">
                <a:latin typeface="Tahoma" pitchFamily="34" charset="0"/>
                <a:ea typeface="Tahoma" pitchFamily="34" charset="0"/>
                <a:cs typeface="Tahoma" pitchFamily="34" charset="0"/>
              </a:rPr>
              <a:t> </a:t>
            </a:r>
            <a:r>
              <a:rPr lang="ar-SA" sz="2400" dirty="0" smtClean="0">
                <a:latin typeface="Tahoma" pitchFamily="34" charset="0"/>
                <a:ea typeface="Tahoma" pitchFamily="34" charset="0"/>
                <a:cs typeface="Tahoma" pitchFamily="34" charset="0"/>
              </a:rPr>
              <a:t>و  أصبح بالتالي القطاع الصناعي خاضع أكثر مما كان عليه في الماضي لاختيارات القطاع البنكي. و لهذا سميت هذه المرحلة بالمرحلة المالية .</a:t>
            </a:r>
            <a:endParaRPr lang="ar-DZ" sz="2400" dirty="0" smtClean="0">
              <a:latin typeface="Tahoma" pitchFamily="34" charset="0"/>
              <a:ea typeface="Tahoma" pitchFamily="34" charset="0"/>
              <a:cs typeface="Tahoma" pitchFamily="34" charset="0"/>
            </a:endParaRPr>
          </a:p>
          <a:p>
            <a:pPr algn="just" rtl="1">
              <a:lnSpc>
                <a:spcPct val="120000"/>
              </a:lnSpc>
              <a:buNone/>
            </a:pPr>
            <a:endParaRPr lang="fr-FR" sz="2400" dirty="0" smtClean="0">
              <a:latin typeface="Tahoma" pitchFamily="34" charset="0"/>
              <a:ea typeface="Tahoma" pitchFamily="34" charset="0"/>
              <a:cs typeface="Tahoma" pitchFamily="34" charset="0"/>
            </a:endParaRPr>
          </a:p>
          <a:p>
            <a:pPr algn="r" rtl="1">
              <a:lnSpc>
                <a:spcPct val="150000"/>
              </a:lnSpc>
              <a:buNone/>
            </a:pPr>
            <a:r>
              <a:rPr lang="ar-SA" sz="2400" b="1" dirty="0" smtClean="0">
                <a:latin typeface="Tahoma" pitchFamily="34" charset="0"/>
                <a:ea typeface="Tahoma" pitchFamily="34" charset="0"/>
                <a:cs typeface="Tahoma" pitchFamily="34" charset="0"/>
              </a:rPr>
              <a:t>2- تطور قطاعات اقتصادية جديدة :</a:t>
            </a:r>
            <a:endParaRPr lang="ar-DZ" sz="2400" b="1" dirty="0" smtClean="0">
              <a:latin typeface="Tahoma" pitchFamily="34" charset="0"/>
              <a:ea typeface="Tahoma" pitchFamily="34" charset="0"/>
              <a:cs typeface="Tahoma" pitchFamily="34" charset="0"/>
            </a:endParaRPr>
          </a:p>
          <a:p>
            <a:pPr algn="just" rtl="1">
              <a:lnSpc>
                <a:spcPct val="150000"/>
              </a:lnSpc>
              <a:buNone/>
            </a:pPr>
            <a:r>
              <a:rPr lang="ar-DZ" sz="2400" b="1" dirty="0" smtClean="0">
                <a:latin typeface="Tahoma" pitchFamily="34" charset="0"/>
                <a:ea typeface="Tahoma" pitchFamily="34" charset="0"/>
                <a:cs typeface="Tahoma" pitchFamily="34" charset="0"/>
              </a:rPr>
              <a:t> </a:t>
            </a:r>
            <a:r>
              <a:rPr lang="ar-SA" sz="2400" b="1" dirty="0" smtClean="0">
                <a:latin typeface="Tahoma" pitchFamily="34" charset="0"/>
                <a:ea typeface="Tahoma" pitchFamily="34" charset="0"/>
                <a:cs typeface="Tahoma" pitchFamily="34" charset="0"/>
              </a:rPr>
              <a:t> </a:t>
            </a:r>
            <a:r>
              <a:rPr lang="ar-SA" sz="2400" dirty="0" smtClean="0">
                <a:latin typeface="Tahoma" pitchFamily="34" charset="0"/>
                <a:ea typeface="Tahoma" pitchFamily="34" charset="0"/>
                <a:cs typeface="Tahoma" pitchFamily="34" charset="0"/>
              </a:rPr>
              <a:t>بعد أن كانت صناعة النسيج </a:t>
            </a:r>
            <a:r>
              <a:rPr lang="ar-SA" sz="2400" dirty="0" err="1" smtClean="0">
                <a:latin typeface="Tahoma" pitchFamily="34" charset="0"/>
                <a:ea typeface="Tahoma" pitchFamily="34" charset="0"/>
                <a:cs typeface="Tahoma" pitchFamily="34" charset="0"/>
              </a:rPr>
              <a:t>و</a:t>
            </a:r>
            <a:r>
              <a:rPr lang="ar-SA" sz="2400" dirty="0" smtClean="0">
                <a:latin typeface="Tahoma" pitchFamily="34" charset="0"/>
                <a:ea typeface="Tahoma" pitchFamily="34" charset="0"/>
                <a:cs typeface="Tahoma" pitchFamily="34" charset="0"/>
              </a:rPr>
              <a:t> التعدين تشكلان القطاع المحرك للنشاط الاقتصادي ، أنتقل هذا الدور بعد سنة 1850 </a:t>
            </a:r>
            <a:r>
              <a:rPr lang="ar-DZ" sz="2400" dirty="0" smtClean="0">
                <a:latin typeface="Tahoma" pitchFamily="34" charset="0"/>
                <a:ea typeface="Tahoma" pitchFamily="34" charset="0"/>
                <a:cs typeface="Tahoma" pitchFamily="34" charset="0"/>
              </a:rPr>
              <a:t> </a:t>
            </a:r>
            <a:r>
              <a:rPr lang="ar-SA" sz="2400" dirty="0" smtClean="0">
                <a:latin typeface="Tahoma" pitchFamily="34" charset="0"/>
                <a:ea typeface="Tahoma" pitchFamily="34" charset="0"/>
                <a:cs typeface="Tahoma" pitchFamily="34" charset="0"/>
              </a:rPr>
              <a:t> إلى السكك الحديدية التي ساهمت في أتساع الأسواق الداخلية للدول الأوربية </a:t>
            </a:r>
            <a:r>
              <a:rPr lang="ar-SA" sz="2400" dirty="0" err="1" smtClean="0">
                <a:latin typeface="Tahoma" pitchFamily="34" charset="0"/>
                <a:ea typeface="Tahoma" pitchFamily="34" charset="0"/>
                <a:cs typeface="Tahoma" pitchFamily="34" charset="0"/>
              </a:rPr>
              <a:t>و</a:t>
            </a:r>
            <a:r>
              <a:rPr lang="ar-SA" sz="2400" dirty="0" smtClean="0">
                <a:latin typeface="Tahoma" pitchFamily="34" charset="0"/>
                <a:ea typeface="Tahoma" pitchFamily="34" charset="0"/>
                <a:cs typeface="Tahoma" pitchFamily="34" charset="0"/>
              </a:rPr>
              <a:t> كذلك ظهرت صناعات جديدة مثل صناعة السيارات ، صناعات ميكانيكية </a:t>
            </a:r>
            <a:r>
              <a:rPr lang="ar-SA" sz="2400" dirty="0" err="1" smtClean="0">
                <a:latin typeface="Tahoma" pitchFamily="34" charset="0"/>
                <a:ea typeface="Tahoma" pitchFamily="34" charset="0"/>
                <a:cs typeface="Tahoma" pitchFamily="34" charset="0"/>
              </a:rPr>
              <a:t>و</a:t>
            </a:r>
            <a:r>
              <a:rPr lang="ar-SA" sz="2400" dirty="0" smtClean="0">
                <a:latin typeface="Tahoma" pitchFamily="34" charset="0"/>
                <a:ea typeface="Tahoma" pitchFamily="34" charset="0"/>
                <a:cs typeface="Tahoma" pitchFamily="34" charset="0"/>
              </a:rPr>
              <a:t> كيماوية . </a:t>
            </a:r>
            <a:r>
              <a:rPr lang="ar-DZ" sz="2400" dirty="0" smtClean="0">
                <a:latin typeface="Tahoma" pitchFamily="34" charset="0"/>
                <a:ea typeface="Tahoma" pitchFamily="34" charset="0"/>
                <a:cs typeface="Tahoma" pitchFamily="34" charset="0"/>
              </a:rPr>
              <a:t> </a:t>
            </a:r>
            <a:endParaRPr lang="fr-FR" sz="2400" dirty="0" smtClean="0">
              <a:latin typeface="Tahoma" pitchFamily="34" charset="0"/>
              <a:ea typeface="Tahoma" pitchFamily="34" charset="0"/>
              <a:cs typeface="Tahoma" pitchFamily="34"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fontScale="85000" lnSpcReduction="20000"/>
          </a:bodyPr>
          <a:lstStyle/>
          <a:p>
            <a:pPr algn="r" rtl="1">
              <a:lnSpc>
                <a:spcPct val="170000"/>
              </a:lnSpc>
              <a:buNone/>
            </a:pPr>
            <a:r>
              <a:rPr lang="ar-SA" sz="2400" b="1" dirty="0" smtClean="0">
                <a:latin typeface="Tahoma" pitchFamily="34" charset="0"/>
                <a:ea typeface="Tahoma" pitchFamily="34" charset="0"/>
                <a:cs typeface="Tahoma" pitchFamily="34" charset="0"/>
              </a:rPr>
              <a:t>3 - </a:t>
            </a:r>
            <a:r>
              <a:rPr lang="ar-SA" sz="2600" b="1" dirty="0" smtClean="0">
                <a:latin typeface="Tahoma" pitchFamily="34" charset="0"/>
                <a:ea typeface="Tahoma" pitchFamily="34" charset="0"/>
                <a:cs typeface="Tahoma" pitchFamily="34" charset="0"/>
              </a:rPr>
              <a:t>استعمار بلدان جديدة : </a:t>
            </a:r>
            <a:endParaRPr lang="ar-DZ" sz="2600" b="1" dirty="0" smtClean="0">
              <a:latin typeface="Tahoma" pitchFamily="34" charset="0"/>
              <a:ea typeface="Tahoma" pitchFamily="34" charset="0"/>
              <a:cs typeface="Tahoma" pitchFamily="34" charset="0"/>
            </a:endParaRPr>
          </a:p>
          <a:p>
            <a:pPr algn="just" rtl="1">
              <a:lnSpc>
                <a:spcPct val="170000"/>
              </a:lnSpc>
              <a:buNone/>
            </a:pPr>
            <a:r>
              <a:rPr lang="ar-DZ" sz="2600" b="1" dirty="0" smtClean="0">
                <a:latin typeface="Tahoma" pitchFamily="34" charset="0"/>
                <a:ea typeface="Tahoma" pitchFamily="34" charset="0"/>
                <a:cs typeface="Tahoma" pitchFamily="34" charset="0"/>
              </a:rPr>
              <a:t>   </a:t>
            </a:r>
            <a:r>
              <a:rPr lang="ar-SA" sz="2600" b="1" dirty="0" smtClean="0">
                <a:latin typeface="Tahoma" pitchFamily="34" charset="0"/>
                <a:ea typeface="Tahoma" pitchFamily="34" charset="0"/>
                <a:cs typeface="Tahoma" pitchFamily="34" charset="0"/>
              </a:rPr>
              <a:t> </a:t>
            </a:r>
            <a:r>
              <a:rPr lang="ar-SA" dirty="0" smtClean="0">
                <a:latin typeface="Tahoma" pitchFamily="34" charset="0"/>
                <a:ea typeface="Tahoma" pitchFamily="34" charset="0"/>
                <a:cs typeface="Tahoma" pitchFamily="34" charset="0"/>
              </a:rPr>
              <a:t>من المظاهر التي عاشها العالم في نهاية القرن التاسع عشر ميلادي هو استيلاء أوربا على بلدان إفريقيا </a:t>
            </a:r>
            <a:r>
              <a:rPr lang="ar-SA" dirty="0" err="1" smtClean="0">
                <a:latin typeface="Tahoma" pitchFamily="34" charset="0"/>
                <a:ea typeface="Tahoma" pitchFamily="34" charset="0"/>
                <a:cs typeface="Tahoma" pitchFamily="34" charset="0"/>
              </a:rPr>
              <a:t>و</a:t>
            </a:r>
            <a:r>
              <a:rPr lang="ar-SA" dirty="0" smtClean="0">
                <a:latin typeface="Tahoma" pitchFamily="34" charset="0"/>
                <a:ea typeface="Tahoma" pitchFamily="34" charset="0"/>
                <a:cs typeface="Tahoma" pitchFamily="34" charset="0"/>
              </a:rPr>
              <a:t> آسيا </a:t>
            </a:r>
            <a:r>
              <a:rPr lang="ar-SA" dirty="0" err="1" smtClean="0">
                <a:latin typeface="Tahoma" pitchFamily="34" charset="0"/>
                <a:ea typeface="Tahoma" pitchFamily="34" charset="0"/>
                <a:cs typeface="Tahoma" pitchFamily="34" charset="0"/>
              </a:rPr>
              <a:t>و</a:t>
            </a:r>
            <a:r>
              <a:rPr lang="ar-SA" dirty="0" smtClean="0">
                <a:latin typeface="Tahoma" pitchFamily="34" charset="0"/>
                <a:ea typeface="Tahoma" pitchFamily="34" charset="0"/>
                <a:cs typeface="Tahoma" pitchFamily="34" charset="0"/>
              </a:rPr>
              <a:t> كذلك بعض المقاطعات في أمريكا اللاتينية. و كان هذا الاستعمار امتداد للنظام الرأسمالي الذي يبحث دوما عن أسواق جديدة للمواد الأولية وأسواق لبيع المنتجات. و كان لهذا الاستيلاء أثر كبير في العلاقات بين الدول الأوربية، إذ كانت هذه الدول تتنازع حول هذه الأراضي. مما أدى إلى قيام الحرب العالمية الأولى</a:t>
            </a:r>
            <a:r>
              <a:rPr lang="ar-DZ" dirty="0" smtClean="0">
                <a:latin typeface="Tahoma" pitchFamily="34" charset="0"/>
                <a:ea typeface="Tahoma" pitchFamily="34" charset="0"/>
                <a:cs typeface="Tahoma" pitchFamily="34" charset="0"/>
              </a:rPr>
              <a:t>    </a:t>
            </a:r>
            <a:r>
              <a:rPr lang="ar-SA" dirty="0" smtClean="0">
                <a:latin typeface="Tahoma" pitchFamily="34" charset="0"/>
                <a:ea typeface="Tahoma" pitchFamily="34" charset="0"/>
                <a:cs typeface="Tahoma" pitchFamily="34" charset="0"/>
              </a:rPr>
              <a:t> و التي كانت بريطانيا تتحكم آنذاك في قسط كبير من العالم.</a:t>
            </a:r>
            <a:endParaRPr lang="ar-DZ" dirty="0" smtClean="0">
              <a:latin typeface="Tahoma" pitchFamily="34" charset="0"/>
              <a:ea typeface="Tahoma" pitchFamily="34" charset="0"/>
              <a:cs typeface="Tahoma" pitchFamily="34" charset="0"/>
            </a:endParaRPr>
          </a:p>
          <a:p>
            <a:pPr algn="just" rtl="1">
              <a:lnSpc>
                <a:spcPct val="170000"/>
              </a:lnSpc>
              <a:buNone/>
            </a:pPr>
            <a:endParaRPr lang="fr-FR"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fontScale="77500" lnSpcReduction="20000"/>
          </a:bodyPr>
          <a:lstStyle/>
          <a:p>
            <a:pPr algn="ctr" rtl="1">
              <a:lnSpc>
                <a:spcPct val="120000"/>
              </a:lnSpc>
              <a:buNone/>
            </a:pPr>
            <a:r>
              <a:rPr lang="ar-DZ" sz="3400" b="1" dirty="0" smtClean="0">
                <a:solidFill>
                  <a:srgbClr val="C00000"/>
                </a:solidFill>
              </a:rPr>
              <a:t>المحور الثامن  :الفكر الاشتراكي الفرنسي       </a:t>
            </a:r>
          </a:p>
          <a:p>
            <a:pPr algn="ctr" rtl="1">
              <a:lnSpc>
                <a:spcPct val="120000"/>
              </a:lnSpc>
              <a:buNone/>
            </a:pPr>
            <a:r>
              <a:rPr lang="ar-DZ" sz="3400" b="1" dirty="0" smtClean="0">
                <a:solidFill>
                  <a:srgbClr val="C00000"/>
                </a:solidFill>
              </a:rPr>
              <a:t>  و الفكر الماركسي</a:t>
            </a:r>
          </a:p>
          <a:p>
            <a:pPr algn="ctr" rtl="1">
              <a:lnSpc>
                <a:spcPct val="120000"/>
              </a:lnSpc>
              <a:buNone/>
            </a:pPr>
            <a:endParaRPr lang="fr-FR" dirty="0" smtClean="0">
              <a:solidFill>
                <a:srgbClr val="C00000"/>
              </a:solidFill>
            </a:endParaRPr>
          </a:p>
          <a:p>
            <a:pPr algn="r" rtl="1">
              <a:lnSpc>
                <a:spcPct val="120000"/>
              </a:lnSpc>
              <a:buNone/>
            </a:pPr>
            <a:r>
              <a:rPr lang="ar-DZ" b="1" dirty="0" smtClean="0">
                <a:solidFill>
                  <a:srgbClr val="C00000"/>
                </a:solidFill>
                <a:latin typeface="Traditional Arabic" pitchFamily="18" charset="-78"/>
                <a:cs typeface="Traditional Arabic" pitchFamily="18" charset="-78"/>
              </a:rPr>
              <a:t> </a:t>
            </a:r>
            <a:r>
              <a:rPr lang="ar-DZ" b="1" dirty="0" smtClean="0">
                <a:solidFill>
                  <a:schemeClr val="accent6">
                    <a:lumMod val="50000"/>
                  </a:schemeClr>
                </a:solidFill>
              </a:rPr>
              <a:t>أولا:الفكر الاشتراكي الفرنسي</a:t>
            </a:r>
            <a:endParaRPr lang="fr-FR" dirty="0" smtClean="0">
              <a:solidFill>
                <a:schemeClr val="accent6">
                  <a:lumMod val="50000"/>
                </a:schemeClr>
              </a:solidFill>
            </a:endParaRPr>
          </a:p>
          <a:p>
            <a:pPr algn="r" rtl="1">
              <a:lnSpc>
                <a:spcPct val="120000"/>
              </a:lnSpc>
              <a:buNone/>
            </a:pPr>
            <a:r>
              <a:rPr lang="ar-DZ" dirty="0" smtClean="0"/>
              <a:t> عرف  الفكر الاشتراكي الفرنسي   بالاشتراكية </a:t>
            </a:r>
            <a:r>
              <a:rPr lang="ar-DZ" b="1" dirty="0" smtClean="0"/>
              <a:t>المثالية أو الطوباوية</a:t>
            </a:r>
            <a:r>
              <a:rPr lang="ar-DZ" dirty="0" smtClean="0"/>
              <a:t>.   ويقسم   هذا التيار الاشتراكي إلى قسمين، احدهما تحكمي  </a:t>
            </a:r>
            <a:r>
              <a:rPr lang="ar-DZ" dirty="0" err="1" smtClean="0"/>
              <a:t>و</a:t>
            </a:r>
            <a:r>
              <a:rPr lang="ar-DZ" dirty="0" smtClean="0"/>
              <a:t> الآخر تعاوني.</a:t>
            </a:r>
            <a:endParaRPr lang="fr-FR" dirty="0" smtClean="0"/>
          </a:p>
          <a:p>
            <a:pPr algn="r" rtl="1">
              <a:lnSpc>
                <a:spcPct val="120000"/>
              </a:lnSpc>
              <a:buNone/>
            </a:pPr>
            <a:r>
              <a:rPr lang="ar-DZ" b="1" dirty="0" smtClean="0"/>
              <a:t>1-التيار </a:t>
            </a:r>
            <a:r>
              <a:rPr lang="ar-DZ" b="1" dirty="0" err="1" smtClean="0"/>
              <a:t>التحكمي</a:t>
            </a:r>
            <a:r>
              <a:rPr lang="ar-DZ" dirty="0" smtClean="0"/>
              <a:t>: </a:t>
            </a:r>
            <a:endParaRPr lang="fr-FR" dirty="0" smtClean="0"/>
          </a:p>
          <a:p>
            <a:pPr algn="r" rtl="1">
              <a:lnSpc>
                <a:spcPct val="120000"/>
              </a:lnSpc>
              <a:buNone/>
            </a:pPr>
            <a:r>
              <a:rPr lang="ar-DZ" dirty="0" smtClean="0"/>
              <a:t>   يعود  هذا التيار إلى سان </a:t>
            </a:r>
            <a:r>
              <a:rPr lang="ar-DZ" dirty="0" err="1" smtClean="0"/>
              <a:t>سيمون</a:t>
            </a:r>
            <a:r>
              <a:rPr lang="ar-DZ" dirty="0" smtClean="0"/>
              <a:t>  </a:t>
            </a:r>
            <a:r>
              <a:rPr lang="ar-SA" dirty="0" smtClean="0"/>
              <a:t>وأتباعه ( </a:t>
            </a:r>
            <a:r>
              <a:rPr lang="ar-SA" dirty="0" err="1" smtClean="0"/>
              <a:t>السانسيمونين</a:t>
            </a:r>
            <a:r>
              <a:rPr lang="ar-SA" dirty="0" smtClean="0"/>
              <a:t> )</a:t>
            </a:r>
            <a:r>
              <a:rPr lang="ar-SA" b="1" dirty="0" smtClean="0"/>
              <a:t>. </a:t>
            </a:r>
            <a:r>
              <a:rPr lang="ar-SA" dirty="0" smtClean="0"/>
              <a:t>يعتبر </a:t>
            </a:r>
            <a:r>
              <a:rPr lang="ar-DZ" dirty="0" smtClean="0"/>
              <a:t>سان </a:t>
            </a:r>
            <a:r>
              <a:rPr lang="ar-DZ" dirty="0" err="1" smtClean="0"/>
              <a:t>سيمون</a:t>
            </a:r>
            <a:r>
              <a:rPr lang="ar-DZ" dirty="0" smtClean="0"/>
              <a:t>  </a:t>
            </a:r>
            <a:r>
              <a:rPr lang="ar-DZ" b="1" dirty="0" smtClean="0"/>
              <a:t> </a:t>
            </a:r>
            <a:r>
              <a:rPr lang="ar-SA" dirty="0" smtClean="0"/>
              <a:t>أن دور الدولة مهم جداً في زيادة الرفاهية </a:t>
            </a:r>
            <a:r>
              <a:rPr lang="ar-DZ" dirty="0" smtClean="0"/>
              <a:t> </a:t>
            </a:r>
            <a:r>
              <a:rPr lang="ar-SA" dirty="0" smtClean="0"/>
              <a:t>لم يدعو إلى إلغاء الملكية الخاصة،  لكن أتباعه    انتقدوا الملكية الخاصة </a:t>
            </a:r>
            <a:r>
              <a:rPr lang="ar-DZ" dirty="0" smtClean="0"/>
              <a:t> </a:t>
            </a:r>
            <a:r>
              <a:rPr lang="ar-SA" dirty="0" smtClean="0"/>
              <a:t> كما هاجموا مبدأ الإرث لأنه لا وجود لضمان بأن يكون الوارث أكفأ من غيره في استخدام الأموال الموروثة لذلك دعوا بأن تكون الدولة الوارث الوحيد </a:t>
            </a:r>
            <a:r>
              <a:rPr lang="ar-DZ" dirty="0" smtClean="0"/>
              <a:t> </a:t>
            </a:r>
            <a:r>
              <a:rPr lang="ar-SA" dirty="0" smtClean="0"/>
              <a:t>. </a:t>
            </a:r>
            <a:endParaRPr lang="fr-FR"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256102"/>
          </a:xfrm>
        </p:spPr>
        <p:txBody>
          <a:bodyPr>
            <a:normAutofit fontScale="92500"/>
          </a:bodyPr>
          <a:lstStyle/>
          <a:p>
            <a:pPr algn="just" rtl="1">
              <a:lnSpc>
                <a:spcPct val="150000"/>
              </a:lnSpc>
              <a:buNone/>
            </a:pPr>
            <a:r>
              <a:rPr lang="ar-DZ" sz="2400" b="1" dirty="0" smtClean="0"/>
              <a:t>2-التيار التعاوني</a:t>
            </a:r>
            <a:r>
              <a:rPr lang="ar-DZ" sz="2400" dirty="0" smtClean="0"/>
              <a:t>: </a:t>
            </a:r>
            <a:endParaRPr lang="fr-FR" sz="2400" dirty="0" smtClean="0"/>
          </a:p>
          <a:p>
            <a:pPr algn="just" rtl="1">
              <a:lnSpc>
                <a:spcPct val="150000"/>
              </a:lnSpc>
              <a:buNone/>
            </a:pPr>
            <a:r>
              <a:rPr lang="ar-DZ" sz="2400" dirty="0" smtClean="0"/>
              <a:t>       ويهدف هذا النوع من الفكر الاشتراكي إلى إحداث تحولات في النظام القائم عن  طريق إرساء النظام التعاوني   الهادف إلى تحقيق النفع العام بدلا من هدف الربحية. من أهم رواد هذا الفكر   بفرنسا، شارل فوريه (</a:t>
            </a:r>
            <a:r>
              <a:rPr lang="fr-FR" sz="2400" dirty="0" smtClean="0"/>
              <a:t>1772 </a:t>
            </a:r>
            <a:r>
              <a:rPr lang="ar-SA" sz="2400" dirty="0" smtClean="0"/>
              <a:t> - 1837 )  وهو صاحب نظرية</a:t>
            </a:r>
            <a:r>
              <a:rPr lang="fr-FR" sz="2400" dirty="0" smtClean="0"/>
              <a:t>   </a:t>
            </a:r>
            <a:r>
              <a:rPr lang="ar-SA" sz="2400" dirty="0" smtClean="0"/>
              <a:t>اجتماعية </a:t>
            </a:r>
            <a:r>
              <a:rPr lang="ar-SA" sz="2400" dirty="0" err="1" smtClean="0"/>
              <a:t>و</a:t>
            </a:r>
            <a:r>
              <a:rPr lang="ar-SA" sz="2400" dirty="0" smtClean="0"/>
              <a:t> اقتصادية</a:t>
            </a:r>
            <a:r>
              <a:rPr lang="fr-FR" sz="2400" dirty="0" smtClean="0"/>
              <a:t> </a:t>
            </a:r>
            <a:r>
              <a:rPr lang="ar-SA" sz="2400" dirty="0" smtClean="0"/>
              <a:t> عرفت باسمه .  لم يكن اشتراكيًّا بالمعنى الدقيق فهو لم يطالب بإلغاء الملكية وإنما كان يدعو إلى الاتحاد في الإنتاج </a:t>
            </a:r>
            <a:r>
              <a:rPr lang="fr-FR" sz="2400" dirty="0" smtClean="0"/>
              <a:t> </a:t>
            </a:r>
            <a:r>
              <a:rPr lang="ar-SA" sz="2400" dirty="0" smtClean="0"/>
              <a:t> بطريق المشاركة الاختيارية </a:t>
            </a:r>
            <a:r>
              <a:rPr lang="ar-SA" sz="2400" dirty="0" err="1" smtClean="0"/>
              <a:t>و</a:t>
            </a:r>
            <a:r>
              <a:rPr lang="ar-SA" sz="2400" dirty="0" smtClean="0"/>
              <a:t> أن يتاح لكل شخص العمل حسب قابليته الشخصية وله الحق في تغيير نوع العمل.</a:t>
            </a:r>
            <a:r>
              <a:rPr lang="fr-FR" sz="2400" dirty="0" smtClean="0"/>
              <a:t>  </a:t>
            </a:r>
          </a:p>
          <a:p>
            <a:endParaRPr lang="fr-FR"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256102"/>
          </a:xfrm>
        </p:spPr>
        <p:txBody>
          <a:bodyPr>
            <a:normAutofit fontScale="77500" lnSpcReduction="20000"/>
          </a:bodyPr>
          <a:lstStyle/>
          <a:p>
            <a:pPr algn="just" rtl="1">
              <a:lnSpc>
                <a:spcPct val="160000"/>
              </a:lnSpc>
              <a:buNone/>
            </a:pPr>
            <a:r>
              <a:rPr lang="ar-DZ" b="1" dirty="0" smtClean="0">
                <a:solidFill>
                  <a:schemeClr val="accent6">
                    <a:lumMod val="50000"/>
                  </a:schemeClr>
                </a:solidFill>
              </a:rPr>
              <a:t>ثانيا: الفكر الماركسي </a:t>
            </a:r>
            <a:endParaRPr lang="fr-FR" dirty="0" smtClean="0">
              <a:solidFill>
                <a:schemeClr val="accent6">
                  <a:lumMod val="50000"/>
                </a:schemeClr>
              </a:solidFill>
            </a:endParaRPr>
          </a:p>
          <a:p>
            <a:pPr algn="just" rtl="1">
              <a:lnSpc>
                <a:spcPct val="160000"/>
              </a:lnSpc>
              <a:buNone/>
            </a:pPr>
            <a:r>
              <a:rPr lang="ar-SA" dirty="0" smtClean="0"/>
              <a:t>  يعتبر المذهب الماركسي من أهم المذاهب تأثيرا في الحياة العملية، حيث .</a:t>
            </a:r>
            <a:r>
              <a:rPr lang="ar-DZ" dirty="0" smtClean="0"/>
              <a:t>يعود  الفضل لكارل ماركس (1818-1883 ) في انتشار وسيادة الأفكار الاشتراكية ابتداء من أواخر القرن التاسع عشر ، وذلك بصورة واسعة وعلمية . </a:t>
            </a:r>
            <a:r>
              <a:rPr lang="ar-SA" dirty="0" smtClean="0"/>
              <a:t>حلل ماركس نظام اقتصاد السوق في كتابه </a:t>
            </a:r>
            <a:r>
              <a:rPr lang="ar-DZ" dirty="0" smtClean="0"/>
              <a:t>   </a:t>
            </a:r>
            <a:r>
              <a:rPr lang="ar-SA" b="1" dirty="0" smtClean="0"/>
              <a:t>"رأس المال</a:t>
            </a:r>
            <a:r>
              <a:rPr lang="ar-SA" dirty="0" smtClean="0"/>
              <a:t>"   </a:t>
            </a:r>
            <a:r>
              <a:rPr lang="ar-SA" dirty="0" err="1" smtClean="0"/>
              <a:t>و</a:t>
            </a:r>
            <a:r>
              <a:rPr lang="ar-SA" dirty="0" smtClean="0"/>
              <a:t> </a:t>
            </a:r>
            <a:r>
              <a:rPr lang="fr-FR" dirty="0" smtClean="0"/>
              <a:t>.</a:t>
            </a:r>
            <a:r>
              <a:rPr lang="ar-SA" dirty="0" smtClean="0"/>
              <a:t>في عمله هذا ، استعار معظم المفاهيم من الاقتصاديين الإنجليز </a:t>
            </a:r>
            <a:r>
              <a:rPr lang="ar-SA" dirty="0" err="1" smtClean="0"/>
              <a:t>الكلاسكيين</a:t>
            </a:r>
            <a:r>
              <a:rPr lang="ar-SA" dirty="0" smtClean="0"/>
              <a:t> كسميث </a:t>
            </a:r>
            <a:r>
              <a:rPr lang="ar-SA" dirty="0" err="1" smtClean="0"/>
              <a:t>و</a:t>
            </a:r>
            <a:r>
              <a:rPr lang="ar-SA" dirty="0" smtClean="0"/>
              <a:t> ريكاردو   ليقدم مفاهيم جديدة كالقيمة المضافة.</a:t>
            </a:r>
            <a:endParaRPr lang="fr-FR" dirty="0" smtClean="0"/>
          </a:p>
          <a:p>
            <a:pPr algn="just" rtl="1">
              <a:lnSpc>
                <a:spcPct val="160000"/>
              </a:lnSpc>
              <a:buNone/>
            </a:pPr>
            <a:r>
              <a:rPr lang="ar-DZ" dirty="0" smtClean="0"/>
              <a:t>و   يتمحور التحليل الاقتصادي للمدرسة الماركسية حول الأفكار والنظريات الآتية:</a:t>
            </a:r>
            <a:endParaRPr lang="fr-FR" dirty="0" smtClean="0"/>
          </a:p>
          <a:p>
            <a:endParaRPr lang="fr-FR"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256102"/>
          </a:xfrm>
        </p:spPr>
        <p:txBody>
          <a:bodyPr>
            <a:normAutofit fontScale="77500" lnSpcReduction="20000"/>
          </a:bodyPr>
          <a:lstStyle/>
          <a:p>
            <a:pPr algn="just" rtl="1">
              <a:lnSpc>
                <a:spcPct val="160000"/>
              </a:lnSpc>
              <a:buNone/>
            </a:pPr>
            <a:r>
              <a:rPr lang="ar-DZ" sz="2600" b="1" dirty="0" smtClean="0"/>
              <a:t>1-نظرية قيمة  :</a:t>
            </a:r>
            <a:endParaRPr lang="fr-FR" sz="2600" dirty="0" smtClean="0"/>
          </a:p>
          <a:p>
            <a:pPr algn="just" rtl="1">
              <a:lnSpc>
                <a:spcPct val="160000"/>
              </a:lnSpc>
              <a:buNone/>
            </a:pPr>
            <a:r>
              <a:rPr lang="ar-DZ" sz="2600" dirty="0" smtClean="0"/>
              <a:t>  يفرق كارل ماركس  </a:t>
            </a:r>
            <a:r>
              <a:rPr lang="ar-IQ" sz="2600" dirty="0" smtClean="0"/>
              <a:t>كسابقيه من العلماء والمفكرين  </a:t>
            </a:r>
            <a:r>
              <a:rPr lang="ar-IQ" sz="2600" dirty="0" err="1" smtClean="0"/>
              <a:t>الكلاسيك</a:t>
            </a:r>
            <a:r>
              <a:rPr lang="ar-IQ" sz="2600" dirty="0" smtClean="0"/>
              <a:t>  </a:t>
            </a:r>
            <a:r>
              <a:rPr lang="ar-DZ" sz="2600" dirty="0" smtClean="0"/>
              <a:t> بين القيمة </a:t>
            </a:r>
            <a:r>
              <a:rPr lang="ar-DZ" sz="2600" dirty="0" err="1" smtClean="0"/>
              <a:t>الاستعمالية</a:t>
            </a:r>
            <a:r>
              <a:rPr lang="ar-DZ" sz="2600" dirty="0" smtClean="0"/>
              <a:t>  ويقصد </a:t>
            </a:r>
            <a:r>
              <a:rPr lang="ar-DZ" sz="2600" dirty="0" err="1" smtClean="0"/>
              <a:t>بها</a:t>
            </a:r>
            <a:r>
              <a:rPr lang="ar-DZ" sz="2600" dirty="0" smtClean="0"/>
              <a:t>  منفعة السلعة لإشباع حاجات الإنسان، </a:t>
            </a:r>
            <a:r>
              <a:rPr lang="ar-DZ" sz="2600" dirty="0" err="1" smtClean="0"/>
              <a:t>و</a:t>
            </a:r>
            <a:r>
              <a:rPr lang="ar-DZ" sz="2600" dirty="0" smtClean="0"/>
              <a:t> هي شخصية لأنها تتوقف على الأفراد.   و القيمة التبادلية       </a:t>
            </a:r>
            <a:r>
              <a:rPr lang="ar-DZ" sz="2600" dirty="0" err="1" smtClean="0"/>
              <a:t>و</a:t>
            </a:r>
            <a:r>
              <a:rPr lang="ar-DZ" sz="2600" dirty="0" smtClean="0"/>
              <a:t> يقصد </a:t>
            </a:r>
            <a:r>
              <a:rPr lang="ar-DZ" sz="2600" dirty="0" err="1" smtClean="0"/>
              <a:t>بها</a:t>
            </a:r>
            <a:r>
              <a:rPr lang="ar-DZ" sz="2600" dirty="0" smtClean="0"/>
              <a:t> قدرة السلعة على المبادلة بسلعة أخرى. والسؤال المطروح هو ما هو الشيء  المشترك الذي  تتضمنه  السلع  </a:t>
            </a:r>
            <a:r>
              <a:rPr lang="ar-DZ" sz="2600" dirty="0" err="1" smtClean="0"/>
              <a:t>و</a:t>
            </a:r>
            <a:r>
              <a:rPr lang="ar-DZ" sz="2600" dirty="0" smtClean="0"/>
              <a:t> يسمح بالمبادلة  ؟  </a:t>
            </a:r>
            <a:r>
              <a:rPr lang="ar-SA" sz="2600" dirty="0" smtClean="0"/>
              <a:t>يرى  ماركس بأن الشيء المشترك هو ما أسماه ببساطة “القيمة”، وأن القيمة تعكس وقت العمل المبذول . </a:t>
            </a:r>
            <a:r>
              <a:rPr lang="ar-SA" sz="2600" b="1" dirty="0" smtClean="0"/>
              <a:t> </a:t>
            </a:r>
            <a:r>
              <a:rPr lang="ar-SA" sz="2600" dirty="0" smtClean="0"/>
              <a:t>ويعني بالعمل  </a:t>
            </a:r>
            <a:r>
              <a:rPr lang="fr-FR" sz="2600" dirty="0" smtClean="0"/>
              <a:t>“</a:t>
            </a:r>
            <a:r>
              <a:rPr lang="ar-SA" sz="2600" b="1" dirty="0" smtClean="0"/>
              <a:t>وقت العمل اللازم اجتماعيا</a:t>
            </a:r>
            <a:r>
              <a:rPr lang="ar-SA" sz="2600" dirty="0" smtClean="0"/>
              <a:t>” ويعني مقدار وقت العمل المطلوب لإنتاج سلعة ما في ظروف نموذجية وبدرجة عادية من المهارة وكثافة العمل والأدوات.</a:t>
            </a:r>
            <a:endParaRPr lang="fr-FR" sz="2600" dirty="0" smtClean="0">
              <a:solidFill>
                <a:srgbClr val="C00000"/>
              </a:solidFill>
              <a:latin typeface="Traditional Arabic" pitchFamily="18" charset="-78"/>
              <a:cs typeface="Traditional Arabic" pitchFamily="18" charset="-78"/>
            </a:endParaRP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541854"/>
          </a:xfrm>
        </p:spPr>
        <p:txBody>
          <a:bodyPr>
            <a:normAutofit fontScale="92500"/>
          </a:bodyPr>
          <a:lstStyle/>
          <a:p>
            <a:pPr marL="0" lvl="0" indent="0" algn="justLow" rtl="1" fontAlgn="base">
              <a:lnSpc>
                <a:spcPct val="150000"/>
              </a:lnSpc>
              <a:spcBef>
                <a:spcPct val="0"/>
              </a:spcBef>
              <a:spcAft>
                <a:spcPct val="0"/>
              </a:spcAft>
              <a:buClrTx/>
              <a:buSzTx/>
              <a:buFont typeface="Wingdings" pitchFamily="2" charset="2"/>
              <a:buChar char="Ø"/>
            </a:pPr>
            <a:r>
              <a:rPr lang="ar-DZ" sz="2400" b="1" dirty="0" smtClean="0">
                <a:solidFill>
                  <a:schemeClr val="accent6">
                    <a:lumMod val="75000"/>
                  </a:schemeClr>
                </a:solidFill>
                <a:latin typeface="Traditional Arabic" pitchFamily="18" charset="-78"/>
                <a:ea typeface="Calibri" pitchFamily="34" charset="0"/>
              </a:rPr>
              <a:t>فالحضارة البابلية  </a:t>
            </a:r>
            <a:r>
              <a:rPr lang="ar-DZ" sz="2400" dirty="0" smtClean="0">
                <a:latin typeface="Traditional Arabic" pitchFamily="18" charset="-78"/>
                <a:ea typeface="Calibri" pitchFamily="34" charset="0"/>
              </a:rPr>
              <a:t>مثلا اشتهرت </a:t>
            </a:r>
            <a:r>
              <a:rPr lang="ar-DZ" sz="2400" dirty="0" err="1" smtClean="0">
                <a:latin typeface="Traditional Arabic" pitchFamily="18" charset="-78"/>
                <a:ea typeface="Calibri" pitchFamily="34" charset="0"/>
              </a:rPr>
              <a:t>ب</a:t>
            </a:r>
            <a:r>
              <a:rPr lang="ar-IQ" sz="2400" dirty="0" smtClean="0">
                <a:latin typeface="Traditional Arabic" pitchFamily="18" charset="-78"/>
                <a:ea typeface="Calibri" pitchFamily="34" charset="0"/>
              </a:rPr>
              <a:t>قوانين </a:t>
            </a:r>
            <a:r>
              <a:rPr lang="ar-DZ" sz="2400" dirty="0" smtClean="0">
                <a:latin typeface="Traditional Arabic" pitchFamily="18" charset="-78"/>
                <a:ea typeface="Calibri" pitchFamily="34" charset="0"/>
              </a:rPr>
              <a:t> </a:t>
            </a:r>
            <a:r>
              <a:rPr lang="ar-IQ" sz="2400" dirty="0" smtClean="0">
                <a:latin typeface="Traditional Arabic" pitchFamily="18" charset="-78"/>
                <a:ea typeface="Calibri" pitchFamily="34" charset="0"/>
              </a:rPr>
              <a:t>حمو</a:t>
            </a:r>
            <a:r>
              <a:rPr lang="ar-DZ" sz="2400" dirty="0" smtClean="0">
                <a:latin typeface="Traditional Arabic" pitchFamily="18" charset="-78"/>
                <a:ea typeface="Calibri" pitchFamily="34" charset="0"/>
              </a:rPr>
              <a:t> </a:t>
            </a:r>
            <a:r>
              <a:rPr lang="ar-IQ" sz="2400" dirty="0" smtClean="0">
                <a:latin typeface="Traditional Arabic" pitchFamily="18" charset="-78"/>
                <a:ea typeface="Calibri" pitchFamily="34" charset="0"/>
              </a:rPr>
              <a:t>رابي</a:t>
            </a:r>
            <a:r>
              <a:rPr lang="ar-DZ" sz="2400" dirty="0" smtClean="0">
                <a:latin typeface="Traditional Arabic" pitchFamily="18" charset="-78"/>
                <a:ea typeface="Calibri" pitchFamily="34" charset="0"/>
              </a:rPr>
              <a:t> التي تعطي </a:t>
            </a:r>
            <a:r>
              <a:rPr lang="ar-IQ" sz="2400" dirty="0" smtClean="0">
                <a:latin typeface="Traditional Arabic" pitchFamily="18" charset="-78"/>
                <a:ea typeface="Calibri" pitchFamily="34" charset="0"/>
              </a:rPr>
              <a:t> صورة متكاملة عن مستوى التطور الاقتصادي والاجتماعي والإداري للمجتمع البابلي .</a:t>
            </a:r>
            <a:endParaRPr lang="en-US" sz="2400" dirty="0" smtClean="0">
              <a:latin typeface="Traditional Arabic" pitchFamily="18" charset="-78"/>
            </a:endParaRPr>
          </a:p>
          <a:p>
            <a:pPr marL="0" lvl="0" indent="0" algn="r" rtl="1" fontAlgn="base">
              <a:lnSpc>
                <a:spcPct val="150000"/>
              </a:lnSpc>
              <a:spcBef>
                <a:spcPct val="0"/>
              </a:spcBef>
              <a:spcAft>
                <a:spcPct val="0"/>
              </a:spcAft>
              <a:buClrTx/>
              <a:buSzTx/>
              <a:buNone/>
            </a:pPr>
            <a:r>
              <a:rPr lang="ar-DZ" sz="2400" dirty="0" smtClean="0">
                <a:latin typeface="Traditional Arabic" pitchFamily="18" charset="-78"/>
                <a:ea typeface="Calibri" pitchFamily="34" charset="0"/>
              </a:rPr>
              <a:t>و  قد </a:t>
            </a:r>
            <a:r>
              <a:rPr lang="ar-IQ" sz="2400" dirty="0" smtClean="0">
                <a:latin typeface="Traditional Arabic" pitchFamily="18" charset="-78"/>
                <a:ea typeface="Calibri" pitchFamily="34" charset="0"/>
              </a:rPr>
              <a:t>قسم</a:t>
            </a:r>
            <a:r>
              <a:rPr lang="ar-DZ" sz="2400" dirty="0" smtClean="0">
                <a:latin typeface="Traditional Arabic" pitchFamily="18" charset="-78"/>
                <a:ea typeface="Calibri" pitchFamily="34" charset="0"/>
              </a:rPr>
              <a:t>ت</a:t>
            </a:r>
            <a:r>
              <a:rPr lang="ar-IQ" sz="2400" dirty="0" smtClean="0">
                <a:latin typeface="Traditional Arabic" pitchFamily="18" charset="-78"/>
                <a:ea typeface="Calibri" pitchFamily="34" charset="0"/>
              </a:rPr>
              <a:t> قوانين حمو</a:t>
            </a:r>
            <a:r>
              <a:rPr lang="ar-DZ" sz="2400" dirty="0" smtClean="0">
                <a:latin typeface="Traditional Arabic" pitchFamily="18" charset="-78"/>
                <a:ea typeface="Calibri" pitchFamily="34" charset="0"/>
              </a:rPr>
              <a:t> </a:t>
            </a:r>
            <a:r>
              <a:rPr lang="ar-IQ" sz="2400" dirty="0" smtClean="0">
                <a:latin typeface="Traditional Arabic" pitchFamily="18" charset="-78"/>
                <a:ea typeface="Calibri" pitchFamily="34" charset="0"/>
              </a:rPr>
              <a:t>رابي المجتمع البابلي إلى ثلاث طبقات:</a:t>
            </a:r>
            <a:endParaRPr lang="en-US" sz="2400" dirty="0" smtClean="0">
              <a:latin typeface="Traditional Arabic" pitchFamily="18" charset="-78"/>
            </a:endParaRPr>
          </a:p>
          <a:p>
            <a:pPr marL="0" lvl="0" indent="0" algn="r" rtl="1" eaLnBrk="0" fontAlgn="base" hangingPunct="0">
              <a:lnSpc>
                <a:spcPct val="150000"/>
              </a:lnSpc>
              <a:spcBef>
                <a:spcPct val="0"/>
              </a:spcBef>
              <a:spcAft>
                <a:spcPct val="0"/>
              </a:spcAft>
              <a:buClrTx/>
              <a:buSzTx/>
              <a:buFont typeface="Wingdings" pitchFamily="2" charset="2"/>
              <a:buChar char="ü"/>
            </a:pPr>
            <a:r>
              <a:rPr lang="ar-IQ" sz="2400" dirty="0" smtClean="0">
                <a:latin typeface="Traditional Arabic" pitchFamily="18" charset="-78"/>
                <a:ea typeface="Calibri" pitchFamily="34" charset="0"/>
              </a:rPr>
              <a:t> </a:t>
            </a:r>
            <a:r>
              <a:rPr lang="ar-DZ" sz="2400" dirty="0" smtClean="0">
                <a:solidFill>
                  <a:srgbClr val="FF0000"/>
                </a:solidFill>
                <a:latin typeface="Traditional Arabic" pitchFamily="18" charset="-78"/>
                <a:ea typeface="Calibri" pitchFamily="34" charset="0"/>
              </a:rPr>
              <a:t> </a:t>
            </a:r>
            <a:r>
              <a:rPr lang="ar-IQ" sz="2400" b="1" dirty="0" smtClean="0">
                <a:latin typeface="Traditional Arabic" pitchFamily="18" charset="-78"/>
                <a:ea typeface="Calibri" pitchFamily="34" charset="0"/>
              </a:rPr>
              <a:t>طبقة الأحرار </a:t>
            </a:r>
            <a:r>
              <a:rPr lang="ar-DZ" sz="2400" b="1" dirty="0" smtClean="0">
                <a:latin typeface="Traditional Arabic" pitchFamily="18" charset="-78"/>
                <a:ea typeface="Calibri" pitchFamily="34" charset="0"/>
              </a:rPr>
              <a:t> </a:t>
            </a:r>
            <a:r>
              <a:rPr lang="ar-IQ" sz="2400" b="1" dirty="0" smtClean="0">
                <a:latin typeface="Traditional Arabic" pitchFamily="18" charset="-78"/>
                <a:ea typeface="Calibri" pitchFamily="34" charset="0"/>
              </a:rPr>
              <a:t> والجنود </a:t>
            </a:r>
            <a:r>
              <a:rPr lang="ar-IQ" sz="2400" dirty="0" smtClean="0">
                <a:latin typeface="Traditional Arabic" pitchFamily="18" charset="-78"/>
                <a:ea typeface="Calibri" pitchFamily="34" charset="0"/>
              </a:rPr>
              <a:t>:</a:t>
            </a:r>
            <a:r>
              <a:rPr lang="ar-DZ" sz="2400" dirty="0" smtClean="0">
                <a:latin typeface="Traditional Arabic" pitchFamily="18" charset="-78"/>
                <a:ea typeface="Calibri" pitchFamily="34" charset="0"/>
              </a:rPr>
              <a:t> </a:t>
            </a:r>
            <a:r>
              <a:rPr lang="ar-IQ" sz="2400" dirty="0" smtClean="0">
                <a:latin typeface="Traditional Arabic" pitchFamily="18" charset="-78"/>
                <a:ea typeface="Calibri" pitchFamily="34" charset="0"/>
              </a:rPr>
              <a:t> أكدت القوانين على حق الأحرار في امتلاك الأراضي والرقيق والتصرف المطلق بهم .</a:t>
            </a:r>
            <a:endParaRPr lang="en-US" sz="2400" dirty="0" smtClean="0">
              <a:latin typeface="Traditional Arabic" pitchFamily="18" charset="-78"/>
            </a:endParaRPr>
          </a:p>
          <a:p>
            <a:pPr marL="0" lvl="0" indent="0" algn="r" rtl="1" eaLnBrk="0" fontAlgn="base" hangingPunct="0">
              <a:lnSpc>
                <a:spcPct val="150000"/>
              </a:lnSpc>
              <a:spcBef>
                <a:spcPct val="0"/>
              </a:spcBef>
              <a:spcAft>
                <a:spcPct val="0"/>
              </a:spcAft>
              <a:buClrTx/>
              <a:buSzTx/>
              <a:buFont typeface="Wingdings" pitchFamily="2" charset="2"/>
              <a:buChar char="ü"/>
            </a:pPr>
            <a:r>
              <a:rPr lang="ar-IQ" sz="2400" b="1" dirty="0" smtClean="0">
                <a:latin typeface="Traditional Arabic" pitchFamily="18" charset="-78"/>
                <a:ea typeface="Calibri" pitchFamily="34" charset="0"/>
              </a:rPr>
              <a:t>طبقة الحرفيين الأحرار والصناع </a:t>
            </a:r>
            <a:r>
              <a:rPr lang="ar-IQ" sz="2400" dirty="0" smtClean="0">
                <a:latin typeface="Traditional Arabic" pitchFamily="18" charset="-78"/>
                <a:ea typeface="Calibri" pitchFamily="34" charset="0"/>
              </a:rPr>
              <a:t>:. يملكون بعض المشاغل البسيطة</a:t>
            </a:r>
            <a:r>
              <a:rPr lang="ar-DZ" sz="2400" dirty="0" smtClean="0">
                <a:latin typeface="Traditional Arabic" pitchFamily="18" charset="-78"/>
                <a:ea typeface="Calibri" pitchFamily="34" charset="0"/>
              </a:rPr>
              <a:t>.</a:t>
            </a:r>
            <a:endParaRPr lang="en-US" sz="2400" dirty="0" smtClean="0">
              <a:latin typeface="Traditional Arabic" pitchFamily="18" charset="-78"/>
            </a:endParaRPr>
          </a:p>
          <a:p>
            <a:pPr marL="0" lvl="0" indent="0" algn="r" rtl="1" eaLnBrk="0" fontAlgn="base" hangingPunct="0">
              <a:lnSpc>
                <a:spcPct val="150000"/>
              </a:lnSpc>
              <a:spcBef>
                <a:spcPct val="0"/>
              </a:spcBef>
              <a:spcAft>
                <a:spcPct val="0"/>
              </a:spcAft>
              <a:buClrTx/>
              <a:buSzTx/>
              <a:buFont typeface="Wingdings" pitchFamily="2" charset="2"/>
              <a:buChar char="ü"/>
            </a:pPr>
            <a:r>
              <a:rPr lang="ar-IQ" sz="2400" b="1" dirty="0" smtClean="0">
                <a:latin typeface="Traditional Arabic" pitchFamily="18" charset="-78"/>
                <a:ea typeface="Calibri" pitchFamily="34" charset="0"/>
              </a:rPr>
              <a:t>طبقة الرقيق:</a:t>
            </a:r>
            <a:r>
              <a:rPr lang="ar-DZ" sz="2400" b="1" dirty="0" smtClean="0">
                <a:latin typeface="Traditional Arabic" pitchFamily="18" charset="-78"/>
                <a:ea typeface="Calibri" pitchFamily="34" charset="0"/>
              </a:rPr>
              <a:t> </a:t>
            </a:r>
            <a:r>
              <a:rPr lang="ar-IQ" sz="2400" b="1" dirty="0" smtClean="0">
                <a:latin typeface="Traditional Arabic" pitchFamily="18" charset="-78"/>
                <a:ea typeface="Calibri" pitchFamily="34" charset="0"/>
              </a:rPr>
              <a:t> </a:t>
            </a:r>
            <a:r>
              <a:rPr lang="ar-DZ" sz="2400" b="1" dirty="0" smtClean="0">
                <a:latin typeface="Traditional Arabic" pitchFamily="18" charset="-78"/>
                <a:ea typeface="Calibri" pitchFamily="34" charset="0"/>
              </a:rPr>
              <a:t> </a:t>
            </a:r>
            <a:r>
              <a:rPr lang="ar-IQ" sz="2400" dirty="0" smtClean="0">
                <a:latin typeface="Traditional Arabic" pitchFamily="18" charset="-78"/>
                <a:ea typeface="Calibri" pitchFamily="34" charset="0"/>
              </a:rPr>
              <a:t>وهي الطبقة العاملة والمنتجة </a:t>
            </a:r>
            <a:r>
              <a:rPr lang="ar-DZ" sz="2400" dirty="0" smtClean="0">
                <a:latin typeface="Traditional Arabic" pitchFamily="18" charset="-78"/>
                <a:ea typeface="Calibri" pitchFamily="34" charset="0"/>
              </a:rPr>
              <a:t>، </a:t>
            </a:r>
            <a:r>
              <a:rPr lang="ar-DZ" sz="2400" dirty="0" err="1" smtClean="0">
                <a:latin typeface="Traditional Arabic" pitchFamily="18" charset="-78"/>
                <a:ea typeface="Calibri" pitchFamily="34" charset="0"/>
              </a:rPr>
              <a:t>و</a:t>
            </a:r>
            <a:r>
              <a:rPr lang="ar-DZ" sz="2400" dirty="0" smtClean="0">
                <a:latin typeface="Traditional Arabic" pitchFamily="18" charset="-78"/>
                <a:ea typeface="Calibri" pitchFamily="34" charset="0"/>
              </a:rPr>
              <a:t> طبقة لا تتمتع بكامل حقوقها كبقية الطبقات الأخرى.    </a:t>
            </a:r>
            <a:endParaRPr lang="ar-IQ" sz="2400" dirty="0" smtClean="0">
              <a:latin typeface="Traditional Arabic" pitchFamily="18" charset="-78"/>
            </a:endParaRPr>
          </a:p>
          <a:p>
            <a:pPr marL="0" lvl="0" indent="0" algn="justLow" rtl="1" eaLnBrk="0" fontAlgn="base" hangingPunct="0">
              <a:lnSpc>
                <a:spcPct val="150000"/>
              </a:lnSpc>
              <a:spcBef>
                <a:spcPct val="0"/>
              </a:spcBef>
              <a:spcAft>
                <a:spcPct val="0"/>
              </a:spcAft>
              <a:buClrTx/>
              <a:buSzTx/>
              <a:buNone/>
            </a:pPr>
            <a:endParaRPr lang="ar-IQ" sz="3200" dirty="0" smtClean="0">
              <a:latin typeface="Arial" pitchFamily="34" charset="0"/>
              <a:cs typeface="Arial" pitchFamily="34" charset="0"/>
            </a:endParaRPr>
          </a:p>
          <a:p>
            <a:pPr algn="ctr" rtl="1">
              <a:lnSpc>
                <a:spcPct val="150000"/>
              </a:lnSpc>
              <a:buNone/>
            </a:pPr>
            <a:endParaRPr lang="fr-FR"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fontScale="85000" lnSpcReduction="20000"/>
          </a:bodyPr>
          <a:lstStyle/>
          <a:p>
            <a:pPr algn="just" rtl="1">
              <a:lnSpc>
                <a:spcPct val="150000"/>
              </a:lnSpc>
              <a:buNone/>
            </a:pPr>
            <a:r>
              <a:rPr lang="ar-SA" b="1" dirty="0" smtClean="0"/>
              <a:t>2-نظرية فائض القيمة:</a:t>
            </a:r>
            <a:endParaRPr lang="fr-FR" dirty="0" smtClean="0"/>
          </a:p>
          <a:p>
            <a:pPr algn="just" rtl="1">
              <a:lnSpc>
                <a:spcPct val="150000"/>
              </a:lnSpc>
              <a:buNone/>
            </a:pPr>
            <a:r>
              <a:rPr lang="ar-DZ" dirty="0" smtClean="0"/>
              <a:t> </a:t>
            </a:r>
            <a:r>
              <a:rPr lang="ar-SA" dirty="0" smtClean="0"/>
              <a:t> </a:t>
            </a:r>
            <a:r>
              <a:rPr lang="ar-DZ" dirty="0" smtClean="0"/>
              <a:t>  </a:t>
            </a:r>
            <a:r>
              <a:rPr lang="ar-SA" dirty="0" smtClean="0"/>
              <a:t> </a:t>
            </a:r>
            <a:r>
              <a:rPr lang="ar-DZ" dirty="0" smtClean="0"/>
              <a:t> </a:t>
            </a:r>
            <a:r>
              <a:rPr lang="ar-SA" dirty="0" smtClean="0"/>
              <a:t>يظهر  فائض القيمة حسب كارل ماركس</a:t>
            </a:r>
            <a:r>
              <a:rPr lang="ar-DZ" dirty="0" smtClean="0"/>
              <a:t> </a:t>
            </a:r>
            <a:r>
              <a:rPr lang="ar-SA" dirty="0" smtClean="0"/>
              <a:t>باستغلال صاحب العمل أو  الرأسمالي لجهد العامل .  </a:t>
            </a:r>
            <a:r>
              <a:rPr lang="ar-DZ" dirty="0" smtClean="0"/>
              <a:t> </a:t>
            </a:r>
            <a:endParaRPr lang="fr-FR" dirty="0" smtClean="0"/>
          </a:p>
          <a:p>
            <a:pPr algn="just" rtl="1">
              <a:lnSpc>
                <a:spcPct val="150000"/>
              </a:lnSpc>
              <a:buNone/>
            </a:pPr>
            <a:r>
              <a:rPr lang="fr-FR" dirty="0" smtClean="0"/>
              <a:t> </a:t>
            </a:r>
            <a:r>
              <a:rPr lang="ar-SA" dirty="0" smtClean="0"/>
              <a:t> حيث يشتغل العمال عند رب المعمل  مقابل اجر يساوي الحد الأدنى للمعيشة، في حين  ينتجون له مواد تساوي قيمتها مقدار العمل اللازم لإنتاج السلعة نفسها.    وبهذا يحصل صاحب رأس المال على الفارق الموجود بين قيمة السلعة أي العمل وقيمة الأجر وهو ما يسمى </a:t>
            </a:r>
            <a:r>
              <a:rPr lang="ar-SA" b="1" dirty="0" smtClean="0"/>
              <a:t>بفائض القيمة</a:t>
            </a:r>
            <a:r>
              <a:rPr lang="fr-FR" dirty="0" smtClean="0"/>
              <a:t>.</a:t>
            </a:r>
          </a:p>
          <a:p>
            <a:pPr algn="just" rtl="1">
              <a:lnSpc>
                <a:spcPct val="150000"/>
              </a:lnSpc>
            </a:pPr>
            <a:r>
              <a:rPr lang="ar-SA" dirty="0" smtClean="0"/>
              <a:t>ولهذا   فالقيمة الفائضة تقابل كمية العمل التي لا تدفع أجرا للعامل وتكون ربح  لصاحب رأس المال</a:t>
            </a:r>
            <a:r>
              <a:rPr lang="ar-DZ" dirty="0" smtClean="0"/>
              <a:t> .</a:t>
            </a:r>
            <a:r>
              <a:rPr lang="fr-FR" dirty="0" smtClean="0"/>
              <a:t>  </a:t>
            </a:r>
          </a:p>
          <a:p>
            <a:endParaRPr lang="fr-FR"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fontScale="92500" lnSpcReduction="10000"/>
          </a:bodyPr>
          <a:lstStyle/>
          <a:p>
            <a:pPr algn="just" rtl="1">
              <a:lnSpc>
                <a:spcPct val="150000"/>
              </a:lnSpc>
              <a:buNone/>
            </a:pPr>
            <a:r>
              <a:rPr lang="fr-FR" b="1" dirty="0" smtClean="0"/>
              <a:t>3</a:t>
            </a:r>
            <a:r>
              <a:rPr lang="ar-SA" b="1" dirty="0" smtClean="0"/>
              <a:t> - نظرية التراكم:</a:t>
            </a:r>
            <a:r>
              <a:rPr lang="ar-SA" dirty="0" smtClean="0"/>
              <a:t> </a:t>
            </a:r>
            <a:endParaRPr lang="fr-FR" dirty="0" smtClean="0"/>
          </a:p>
          <a:p>
            <a:pPr algn="just" rtl="1">
              <a:lnSpc>
                <a:spcPct val="150000"/>
              </a:lnSpc>
              <a:buNone/>
            </a:pPr>
            <a:r>
              <a:rPr lang="ar-DZ" dirty="0" smtClean="0"/>
              <a:t>يقر ماركس بان التراكم  يظهر في حصص الدخول التي يحصل عليها مالكو وسائل الإنتاج، ويؤكد ماركس بان الرأسماليون يستثمرون الجزء الأكبر من إرباحهم في إقامة رؤوس أموال جديدة .</a:t>
            </a:r>
            <a:endParaRPr lang="fr-FR" dirty="0" smtClean="0"/>
          </a:p>
          <a:p>
            <a:pPr algn="just" rtl="1">
              <a:lnSpc>
                <a:spcPct val="150000"/>
              </a:lnSpc>
              <a:buNone/>
            </a:pPr>
            <a:r>
              <a:rPr lang="ar-SA" b="1" dirty="0" smtClean="0"/>
              <a:t> </a:t>
            </a:r>
            <a:r>
              <a:rPr lang="ar-SA" dirty="0" smtClean="0"/>
              <a:t>ويقسم ماركس الرأسمال إلى قسمين</a:t>
            </a:r>
            <a:r>
              <a:rPr lang="fr-FR" dirty="0" smtClean="0"/>
              <a:t>:</a:t>
            </a:r>
            <a:r>
              <a:rPr lang="ar-SA" dirty="0" smtClean="0"/>
              <a:t> : الرأسمال القار والمتمثل في الآلات والمواد الأولية، وهناك الرأسمال المتغير وهو الذي تدفع منه الأجور ويعتبره ماركس بأنه مصدر فائض القيمة</a:t>
            </a:r>
            <a:r>
              <a:rPr lang="fr-FR" dirty="0" smtClean="0"/>
              <a:t>.</a:t>
            </a:r>
          </a:p>
          <a:p>
            <a:endParaRPr lang="fr-FR"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1"/>
          <p:cNvSpPr>
            <a:spLocks noGrp="1"/>
          </p:cNvSpPr>
          <p:nvPr>
            <p:ph idx="1"/>
          </p:nvPr>
        </p:nvSpPr>
        <p:spPr>
          <a:xfrm>
            <a:off x="503238" y="530225"/>
            <a:ext cx="8183562" cy="5327650"/>
          </a:xfrm>
        </p:spPr>
        <p:txBody>
          <a:bodyPr>
            <a:normAutofit fontScale="92500" lnSpcReduction="10000"/>
          </a:bodyPr>
          <a:lstStyle/>
          <a:p>
            <a:pPr algn="r" rtl="1">
              <a:lnSpc>
                <a:spcPct val="120000"/>
              </a:lnSpc>
              <a:buNone/>
            </a:pPr>
            <a:r>
              <a:rPr lang="ar-DZ" sz="2600" b="1" dirty="0" smtClean="0"/>
              <a:t>4</a:t>
            </a:r>
            <a:r>
              <a:rPr lang="ar-SA" sz="2600" b="1" dirty="0" smtClean="0"/>
              <a:t>- نظرية التركيز:</a:t>
            </a:r>
            <a:endParaRPr lang="fr-FR" sz="2600" dirty="0" smtClean="0"/>
          </a:p>
          <a:p>
            <a:pPr algn="just" rtl="1">
              <a:lnSpc>
                <a:spcPct val="120000"/>
              </a:lnSpc>
              <a:buNone/>
            </a:pPr>
            <a:r>
              <a:rPr lang="ar-DZ" sz="2600" dirty="0" smtClean="0"/>
              <a:t>    يؤكد ماركس أن النظام الرأسمالي يميل إلى تركيز رؤوس الأموال عن طريق المنافسة غير العادلة مما يؤدي بالمشروعات الكبيرة إلى إخراج المشروعات الصغيرة نهائيا، ويذلك تنفرد المشروعات الكبيرة (قليلة العدد) في السوق، وعليه فالنظام الرأسمالي يتجه في تطور نحو تركيز رؤوس الأموال في أيدي فئة قليلة وتحويل عدد كبير من المنتجين والتجار إلى مجرد عمال.</a:t>
            </a:r>
            <a:endParaRPr lang="fr-FR" sz="2600" dirty="0" smtClean="0"/>
          </a:p>
          <a:p>
            <a:pPr algn="just" rtl="1">
              <a:lnSpc>
                <a:spcPct val="120000"/>
              </a:lnSpc>
              <a:buNone/>
            </a:pPr>
            <a:r>
              <a:rPr lang="ar-SA" sz="2600" b="1" dirty="0" smtClean="0"/>
              <a:t>5- نظرية </a:t>
            </a:r>
            <a:r>
              <a:rPr lang="ar-SA" sz="2600" b="1" dirty="0" err="1" smtClean="0"/>
              <a:t>التفقير</a:t>
            </a:r>
            <a:r>
              <a:rPr lang="ar-SA" sz="2600" b="1" dirty="0" smtClean="0"/>
              <a:t>:</a:t>
            </a:r>
            <a:endParaRPr lang="fr-FR" sz="2600" dirty="0" smtClean="0"/>
          </a:p>
          <a:p>
            <a:pPr algn="just" rtl="1">
              <a:lnSpc>
                <a:spcPct val="120000"/>
              </a:lnSpc>
              <a:buNone/>
            </a:pPr>
            <a:r>
              <a:rPr lang="ar-SA" sz="2600" dirty="0" smtClean="0"/>
              <a:t>   نتيجة لظاهرة فائض القيمة ،</a:t>
            </a:r>
            <a:r>
              <a:rPr lang="ar-SA" sz="2600" b="1" dirty="0" smtClean="0"/>
              <a:t> </a:t>
            </a:r>
            <a:r>
              <a:rPr lang="ar-SA" sz="2600" dirty="0" smtClean="0"/>
              <a:t>ترتفع أرباح أصحاب رؤوس الأموال باستمرار، مما يترتب عليه انخفاض في مستوى الأجور. و هذا يؤدي  إلى تدني مستوى  معيشة العمال . </a:t>
            </a:r>
            <a:endParaRPr lang="fr-FR" sz="2600" dirty="0" smtClean="0"/>
          </a:p>
          <a:p>
            <a:pPr>
              <a:lnSpc>
                <a:spcPct val="120000"/>
              </a:lnSpc>
            </a:pPr>
            <a:endParaRPr lang="fr-FR"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fontScale="92500" lnSpcReduction="10000"/>
          </a:bodyPr>
          <a:lstStyle/>
          <a:p>
            <a:pPr algn="r" rtl="1">
              <a:lnSpc>
                <a:spcPct val="150000"/>
              </a:lnSpc>
              <a:buNone/>
            </a:pPr>
            <a:r>
              <a:rPr lang="ar-DZ" b="1" dirty="0" smtClean="0"/>
              <a:t>6-</a:t>
            </a:r>
            <a:r>
              <a:rPr lang="ar-SA" b="1" dirty="0" smtClean="0"/>
              <a:t>نظرية الأزمات:</a:t>
            </a:r>
            <a:endParaRPr lang="fr-FR" dirty="0" smtClean="0"/>
          </a:p>
          <a:p>
            <a:pPr algn="r" rtl="1">
              <a:lnSpc>
                <a:spcPct val="150000"/>
              </a:lnSpc>
              <a:buNone/>
            </a:pPr>
            <a:r>
              <a:rPr lang="ar-SA" b="1" dirty="0" smtClean="0"/>
              <a:t>     </a:t>
            </a:r>
            <a:r>
              <a:rPr lang="ar-SA" dirty="0" smtClean="0"/>
              <a:t>نتيجة </a:t>
            </a:r>
            <a:r>
              <a:rPr lang="ar-SA" dirty="0" err="1" smtClean="0"/>
              <a:t>لتفقير</a:t>
            </a:r>
            <a:r>
              <a:rPr lang="ar-SA" dirty="0" smtClean="0"/>
              <a:t> الطبقة العاملة العريضة ينقص ويتراجع طلب المستهلكين ،و بالتالي ينعدم التوازن بين العرض والطلب  مما يؤدى إلى تراكم </a:t>
            </a:r>
            <a:r>
              <a:rPr lang="ar-SA" dirty="0" err="1" smtClean="0"/>
              <a:t>المخزونات</a:t>
            </a:r>
            <a:r>
              <a:rPr lang="ar-SA" dirty="0" smtClean="0"/>
              <a:t> . و تبدأ الأزمة  في الظهور </a:t>
            </a:r>
            <a:r>
              <a:rPr lang="ar-SA" dirty="0" err="1" smtClean="0"/>
              <a:t>و</a:t>
            </a:r>
            <a:r>
              <a:rPr lang="ar-SA" dirty="0" smtClean="0"/>
              <a:t> التي  يترتب عنها إقفال المعامل </a:t>
            </a:r>
            <a:r>
              <a:rPr lang="ar-SA" dirty="0" err="1" smtClean="0"/>
              <a:t>و</a:t>
            </a:r>
            <a:r>
              <a:rPr lang="ar-SA" dirty="0" smtClean="0"/>
              <a:t> تسريح العمال </a:t>
            </a:r>
            <a:r>
              <a:rPr lang="ar-SA" dirty="0" err="1" smtClean="0"/>
              <a:t>و</a:t>
            </a:r>
            <a:r>
              <a:rPr lang="ar-SA" dirty="0" smtClean="0"/>
              <a:t> انتشار البطالة .   وتتوالى الأزمات إلى أن تصل الرأسمالية إلى أزمة كبرى تطيح </a:t>
            </a:r>
            <a:r>
              <a:rPr lang="ar-SA" dirty="0" err="1" smtClean="0"/>
              <a:t>بها</a:t>
            </a:r>
            <a:r>
              <a:rPr lang="ar-SA" dirty="0" smtClean="0"/>
              <a:t>، وهذه حتمية موضوعية  في نظر ماركس .</a:t>
            </a:r>
            <a:endParaRPr lang="fr-FR" dirty="0" smtClean="0"/>
          </a:p>
          <a:p>
            <a:pPr algn="r" rtl="1">
              <a:lnSpc>
                <a:spcPct val="150000"/>
              </a:lnSpc>
              <a:buNone/>
            </a:pPr>
            <a:r>
              <a:rPr lang="ar-DZ" b="1" dirty="0" smtClean="0"/>
              <a:t> </a:t>
            </a:r>
            <a:endParaRPr lang="fr-FR" dirty="0" smtClean="0"/>
          </a:p>
          <a:p>
            <a:endParaRPr lang="fr-FR"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fontScale="70000" lnSpcReduction="20000"/>
          </a:bodyPr>
          <a:lstStyle/>
          <a:p>
            <a:pPr algn="ctr" rtl="1">
              <a:lnSpc>
                <a:spcPct val="160000"/>
              </a:lnSpc>
              <a:buNone/>
            </a:pPr>
            <a:r>
              <a:rPr lang="ar-DZ" b="1" dirty="0" smtClean="0">
                <a:solidFill>
                  <a:srgbClr val="C00000"/>
                </a:solidFill>
              </a:rPr>
              <a:t>المحور التاسع : الفكر الاقتصادي  للمدرسة التاريخية في </a:t>
            </a:r>
            <a:r>
              <a:rPr lang="ar-DZ" b="1" dirty="0" err="1" smtClean="0">
                <a:solidFill>
                  <a:srgbClr val="C00000"/>
                </a:solidFill>
              </a:rPr>
              <a:t>المانيا</a:t>
            </a:r>
            <a:endParaRPr lang="fr-FR" dirty="0" smtClean="0">
              <a:solidFill>
                <a:srgbClr val="C00000"/>
              </a:solidFill>
            </a:endParaRPr>
          </a:p>
          <a:p>
            <a:pPr algn="r" rtl="1">
              <a:lnSpc>
                <a:spcPct val="160000"/>
              </a:lnSpc>
              <a:buNone/>
            </a:pPr>
            <a:r>
              <a:rPr lang="fr-FR" dirty="0" smtClean="0"/>
              <a:t> </a:t>
            </a:r>
          </a:p>
          <a:p>
            <a:pPr algn="r" rtl="1">
              <a:lnSpc>
                <a:spcPct val="160000"/>
              </a:lnSpc>
              <a:buNone/>
            </a:pPr>
            <a:r>
              <a:rPr lang="ar-DZ" dirty="0" smtClean="0"/>
              <a:t>   ظهرت هذه المدرسة </a:t>
            </a:r>
            <a:r>
              <a:rPr lang="ar-SA" dirty="0" smtClean="0"/>
              <a:t>التاريخية </a:t>
            </a:r>
            <a:r>
              <a:rPr lang="ar-DZ" dirty="0" smtClean="0"/>
              <a:t>في عام 1840 مع بداية كتابات (</a:t>
            </a:r>
            <a:r>
              <a:rPr lang="fr-FR" dirty="0" err="1" smtClean="0"/>
              <a:t>Fredrich</a:t>
            </a:r>
            <a:r>
              <a:rPr lang="fr-FR" dirty="0" smtClean="0"/>
              <a:t> List</a:t>
            </a:r>
            <a:r>
              <a:rPr lang="ar-DZ" dirty="0" smtClean="0"/>
              <a:t>) </a:t>
            </a:r>
            <a:r>
              <a:rPr lang="ar-DZ" dirty="0" err="1" smtClean="0"/>
              <a:t>و</a:t>
            </a:r>
            <a:r>
              <a:rPr lang="ar-DZ" dirty="0" smtClean="0"/>
              <a:t> (</a:t>
            </a:r>
            <a:r>
              <a:rPr lang="en-US" dirty="0" smtClean="0"/>
              <a:t>William </a:t>
            </a:r>
            <a:r>
              <a:rPr lang="en-US" dirty="0" err="1" smtClean="0"/>
              <a:t>Roscher</a:t>
            </a:r>
            <a:r>
              <a:rPr lang="ar-DZ" dirty="0" smtClean="0"/>
              <a:t>) وانتهت في عام 1917، مع وفاة (</a:t>
            </a:r>
            <a:r>
              <a:rPr lang="fr-FR" dirty="0" smtClean="0"/>
              <a:t>Gustav Schmoller</a:t>
            </a:r>
            <a:r>
              <a:rPr lang="ar-DZ" dirty="0" smtClean="0"/>
              <a:t>)، كما هو الحال مع الاشتراكيين، فان الاقتصاديين التاريخيين الألمان كانوا ناقدين للاقتصاد الكلاسيكي، ولم يكن غريبا ظهور إيديولوجية اقتصادية مختلفة لدى الألمان، حيث أن بعض المؤسسات الاقتصادية الرئيسية في ألمانيا كانت تختلف في القرن التاسع عشر عما هو موجود في بريطانيا، فالإجراءات التجارية (</a:t>
            </a:r>
            <a:r>
              <a:rPr lang="ar-DZ" dirty="0" err="1" smtClean="0"/>
              <a:t>الميركنتالية</a:t>
            </a:r>
            <a:r>
              <a:rPr lang="ar-DZ" dirty="0" smtClean="0"/>
              <a:t> ) بقيت في ألمانيا حتى تأسيس الإمبراطورية في 1871، أي بعد اختفائها من بريطانيا بفترة طويلة.</a:t>
            </a:r>
            <a:endParaRPr lang="fr-FR" dirty="0" smtClean="0"/>
          </a:p>
          <a:p>
            <a:endParaRPr lang="fr-FR"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98978"/>
          </a:xfrm>
        </p:spPr>
        <p:txBody>
          <a:bodyPr>
            <a:normAutofit fontScale="92500" lnSpcReduction="10000"/>
          </a:bodyPr>
          <a:lstStyle/>
          <a:p>
            <a:pPr algn="r" rtl="1">
              <a:lnSpc>
                <a:spcPct val="150000"/>
              </a:lnSpc>
              <a:buNone/>
            </a:pPr>
            <a:r>
              <a:rPr lang="ar-SA" b="1" dirty="0" smtClean="0"/>
              <a:t>مبادئ المدرسة التاريخية</a:t>
            </a:r>
            <a:r>
              <a:rPr lang="fr-FR" dirty="0" smtClean="0"/>
              <a:t>:</a:t>
            </a:r>
          </a:p>
          <a:p>
            <a:pPr algn="r" rtl="1">
              <a:lnSpc>
                <a:spcPct val="150000"/>
              </a:lnSpc>
              <a:buNone/>
            </a:pPr>
            <a:r>
              <a:rPr lang="ar-DZ" sz="2600" b="1" dirty="0" smtClean="0">
                <a:solidFill>
                  <a:schemeClr val="accent6">
                    <a:lumMod val="50000"/>
                  </a:schemeClr>
                </a:solidFill>
              </a:rPr>
              <a:t>1-</a:t>
            </a:r>
            <a:r>
              <a:rPr lang="ar-SA" sz="2600" b="1" dirty="0" smtClean="0">
                <a:solidFill>
                  <a:schemeClr val="accent6">
                    <a:lumMod val="50000"/>
                  </a:schemeClr>
                </a:solidFill>
              </a:rPr>
              <a:t>النهج التطوري في دراسة الاقتصاد</a:t>
            </a:r>
            <a:r>
              <a:rPr lang="fr-FR" sz="2600" b="1" dirty="0" smtClean="0">
                <a:solidFill>
                  <a:schemeClr val="accent6">
                    <a:lumMod val="50000"/>
                  </a:schemeClr>
                </a:solidFill>
              </a:rPr>
              <a:t>:</a:t>
            </a:r>
            <a:r>
              <a:rPr lang="fr-FR" sz="2600" dirty="0" smtClean="0">
                <a:solidFill>
                  <a:schemeClr val="accent6">
                    <a:lumMod val="50000"/>
                  </a:schemeClr>
                </a:solidFill>
              </a:rPr>
              <a:t> </a:t>
            </a:r>
          </a:p>
          <a:p>
            <a:pPr algn="r" rtl="1">
              <a:lnSpc>
                <a:spcPct val="150000"/>
              </a:lnSpc>
              <a:buNone/>
            </a:pPr>
            <a:r>
              <a:rPr lang="ar-SA" dirty="0" smtClean="0"/>
              <a:t>اسـتخدمت المدرسة التاريخية  منظـورا تطوريـا  ديناميكيـا  لدراسـة </a:t>
            </a:r>
            <a:r>
              <a:rPr lang="ar-SA" dirty="0" err="1" smtClean="0"/>
              <a:t>ا</a:t>
            </a:r>
            <a:r>
              <a:rPr lang="ar-SA" dirty="0" smtClean="0"/>
              <a:t> لمجتمعـات   . وركـزت علـى </a:t>
            </a:r>
            <a:r>
              <a:rPr lang="ar-DZ" dirty="0" smtClean="0"/>
              <a:t> </a:t>
            </a:r>
            <a:r>
              <a:rPr lang="ar-SA" dirty="0" smtClean="0"/>
              <a:t>التـراكم التنمـوي.   فـإن النظـام   الاجتمــاعي يولــد ويتطــور وينمــو وأخيــرا يتضــاءل ثــم يمــوت.  المجتمــع دائــم   التغير. ولذلك فإن ما </a:t>
            </a:r>
            <a:r>
              <a:rPr lang="ar-SA" dirty="0" err="1" smtClean="0"/>
              <a:t>يلائم</a:t>
            </a:r>
            <a:r>
              <a:rPr lang="ar-SA" dirty="0" smtClean="0"/>
              <a:t>  (من المبادئ الاقتصادية)  بلـدا فـي وقـت معـين قـد لا </a:t>
            </a:r>
            <a:r>
              <a:rPr lang="ar-SA" dirty="0" err="1" smtClean="0"/>
              <a:t>يلائـم</a:t>
            </a:r>
            <a:r>
              <a:rPr lang="ar-SA" dirty="0" smtClean="0"/>
              <a:t> بلـدا آخـر   وقـد لا </a:t>
            </a:r>
            <a:r>
              <a:rPr lang="ar-SA" dirty="0" err="1" smtClean="0"/>
              <a:t>يلائـم</a:t>
            </a:r>
            <a:r>
              <a:rPr lang="ar-SA" dirty="0" smtClean="0"/>
              <a:t> نفـس البلـد فـي وقـت آخـر. </a:t>
            </a:r>
            <a:endParaRPr lang="fr-FR" dirty="0" smtClean="0">
              <a:latin typeface="Traditional Arabic" pitchFamily="18" charset="-78"/>
              <a:cs typeface="Traditional Arabic" pitchFamily="18" charset="-78"/>
            </a:endParaRPr>
          </a:p>
          <a:p>
            <a:endParaRPr lang="fr-FR"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256102"/>
          </a:xfrm>
        </p:spPr>
        <p:txBody>
          <a:bodyPr>
            <a:normAutofit fontScale="62500" lnSpcReduction="20000"/>
          </a:bodyPr>
          <a:lstStyle/>
          <a:p>
            <a:pPr algn="just" rtl="1">
              <a:lnSpc>
                <a:spcPct val="170000"/>
              </a:lnSpc>
              <a:buNone/>
            </a:pPr>
            <a:r>
              <a:rPr lang="ar-SA" sz="3800" b="1" dirty="0" smtClean="0">
                <a:solidFill>
                  <a:schemeClr val="accent6">
                    <a:lumMod val="50000"/>
                  </a:schemeClr>
                </a:solidFill>
              </a:rPr>
              <a:t>2-التأكيد على الدور الإيجابي للحكومة</a:t>
            </a:r>
            <a:r>
              <a:rPr lang="fr-FR" sz="3800" dirty="0" smtClean="0">
                <a:solidFill>
                  <a:schemeClr val="accent6">
                    <a:lumMod val="50000"/>
                  </a:schemeClr>
                </a:solidFill>
              </a:rPr>
              <a:t>:</a:t>
            </a:r>
          </a:p>
          <a:p>
            <a:pPr algn="just" rtl="1">
              <a:lnSpc>
                <a:spcPct val="170000"/>
              </a:lnSpc>
              <a:buNone/>
            </a:pPr>
            <a:r>
              <a:rPr lang="ar-SA" dirty="0" smtClean="0"/>
              <a:t>أعطــت هــذه المدرســة أهميــة عظيمــة   لضـرورة التـدخل الحكـومي فـي الشـئون الاقتصـادية وأكـدت علـى أن الجماعـة لها مصالح خاصة تختلف عن مصالح الفرد</a:t>
            </a:r>
            <a:r>
              <a:rPr lang="fr-FR" dirty="0" smtClean="0"/>
              <a:t>.</a:t>
            </a:r>
            <a:r>
              <a:rPr lang="ar-SA" dirty="0" smtClean="0"/>
              <a:t> </a:t>
            </a:r>
            <a:r>
              <a:rPr lang="ar-DZ" dirty="0" smtClean="0"/>
              <a:t>ف</a:t>
            </a:r>
            <a:r>
              <a:rPr lang="ar-SA" dirty="0" smtClean="0"/>
              <a:t>فــي ألمانيــا كانــت الدولــة هــي التــي ترعــى الصــناعة والنقــل والنمــو الاقتصـادي</a:t>
            </a:r>
            <a:r>
              <a:rPr lang="ar-DZ" dirty="0" smtClean="0"/>
              <a:t>.</a:t>
            </a:r>
            <a:endParaRPr lang="ar-DZ" sz="3800" dirty="0" smtClean="0"/>
          </a:p>
          <a:p>
            <a:pPr algn="just" rtl="1">
              <a:lnSpc>
                <a:spcPct val="170000"/>
              </a:lnSpc>
              <a:buNone/>
            </a:pPr>
            <a:r>
              <a:rPr lang="ar-SA" sz="3800" b="1" dirty="0" smtClean="0">
                <a:solidFill>
                  <a:schemeClr val="accent6">
                    <a:lumMod val="50000"/>
                  </a:schemeClr>
                </a:solidFill>
              </a:rPr>
              <a:t>3</a:t>
            </a:r>
            <a:r>
              <a:rPr lang="fr-FR" sz="3800" b="1" dirty="0" smtClean="0">
                <a:solidFill>
                  <a:schemeClr val="accent6">
                    <a:lumMod val="50000"/>
                  </a:schemeClr>
                </a:solidFill>
              </a:rPr>
              <a:t> – </a:t>
            </a:r>
            <a:r>
              <a:rPr lang="ar-SA" sz="3800" b="1" dirty="0" smtClean="0">
                <a:solidFill>
                  <a:schemeClr val="accent6">
                    <a:lumMod val="50000"/>
                  </a:schemeClr>
                </a:solidFill>
              </a:rPr>
              <a:t>المنهج الاستقرائي التاريخي</a:t>
            </a:r>
            <a:r>
              <a:rPr lang="fr-FR" sz="3800" b="1" dirty="0" smtClean="0">
                <a:solidFill>
                  <a:schemeClr val="accent6">
                    <a:lumMod val="50000"/>
                  </a:schemeClr>
                </a:solidFill>
              </a:rPr>
              <a:t>:</a:t>
            </a:r>
          </a:p>
          <a:p>
            <a:pPr algn="just" rtl="1">
              <a:lnSpc>
                <a:spcPct val="170000"/>
              </a:lnSpc>
              <a:buNone/>
            </a:pPr>
            <a:r>
              <a:rPr lang="ar-SA" dirty="0" smtClean="0"/>
              <a:t>  ركــز رواد  هــذه المدرســة علــى أهميــة دراســة الاقتصــاد تاريخيــا كجـــزء مـــن الكـــل. ولان الظـــواهر الاقتصـــادية والظـــواهر الاجتماعيـــة الأخـــرى متشابكة فإن الاقتصاد السياسي لا يمكن دراسته إلا مع الفروع الأخرى للعلـوم الاجتماعية. انتقدت هذه المدرسة التجريد، الاسـتنتاج، التحليـل السـاكن، الغيـر حقيقــي، النوعيــة الغيــر تاريخيــة لمنهجيــة المدرســة الكلاســيكية والحريــة. </a:t>
            </a:r>
            <a:endParaRPr lang="fr-FR" dirty="0" smtClean="0"/>
          </a:p>
          <a:p>
            <a:pPr algn="r" rtl="1">
              <a:buNone/>
            </a:pPr>
            <a:endParaRPr lang="fr-FR" dirty="0" smtClean="0"/>
          </a:p>
          <a:p>
            <a:endParaRPr lang="fr-FR"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98978"/>
          </a:xfrm>
        </p:spPr>
        <p:txBody>
          <a:bodyPr>
            <a:normAutofit fontScale="70000" lnSpcReduction="20000"/>
          </a:bodyPr>
          <a:lstStyle/>
          <a:p>
            <a:pPr algn="ctr" rtl="1">
              <a:lnSpc>
                <a:spcPct val="120000"/>
              </a:lnSpc>
              <a:buNone/>
            </a:pPr>
            <a:r>
              <a:rPr lang="ar-DZ" b="1" dirty="0" smtClean="0">
                <a:solidFill>
                  <a:srgbClr val="C00000"/>
                </a:solidFill>
                <a:latin typeface="Tahoma" pitchFamily="34" charset="0"/>
                <a:ea typeface="Tahoma" pitchFamily="34" charset="0"/>
                <a:cs typeface="Tahoma" pitchFamily="34" charset="0"/>
              </a:rPr>
              <a:t>المحور العاشر :الفكر الاقتصادي الحدي </a:t>
            </a:r>
            <a:r>
              <a:rPr lang="ar-DZ" b="1" dirty="0" err="1" smtClean="0">
                <a:solidFill>
                  <a:srgbClr val="C00000"/>
                </a:solidFill>
                <a:latin typeface="Tahoma" pitchFamily="34" charset="0"/>
                <a:ea typeface="Tahoma" pitchFamily="34" charset="0"/>
                <a:cs typeface="Tahoma" pitchFamily="34" charset="0"/>
              </a:rPr>
              <a:t>النيوكلاسيكي</a:t>
            </a:r>
            <a:endParaRPr lang="ar-DZ" b="1" dirty="0" smtClean="0">
              <a:solidFill>
                <a:srgbClr val="C00000"/>
              </a:solidFill>
              <a:latin typeface="Tahoma" pitchFamily="34" charset="0"/>
              <a:ea typeface="Tahoma" pitchFamily="34" charset="0"/>
              <a:cs typeface="Tahoma" pitchFamily="34" charset="0"/>
            </a:endParaRPr>
          </a:p>
          <a:p>
            <a:pPr algn="r" rtl="1">
              <a:lnSpc>
                <a:spcPct val="120000"/>
              </a:lnSpc>
              <a:buNone/>
            </a:pPr>
            <a:r>
              <a:rPr lang="ar-DZ" dirty="0" smtClean="0"/>
              <a:t> </a:t>
            </a:r>
          </a:p>
          <a:p>
            <a:pPr algn="r" rtl="1">
              <a:lnSpc>
                <a:spcPct val="120000"/>
              </a:lnSpc>
              <a:buNone/>
            </a:pPr>
            <a:r>
              <a:rPr lang="ar-DZ" dirty="0" smtClean="0">
                <a:latin typeface="Tahoma" pitchFamily="34" charset="0"/>
                <a:ea typeface="Tahoma" pitchFamily="34" charset="0"/>
                <a:cs typeface="Tahoma" pitchFamily="34" charset="0"/>
              </a:rPr>
              <a:t>    ظهرت ألأفكار الحدية  وانتشرت بوضـوح مـع الأعمـال التـي قـام </a:t>
            </a:r>
            <a:r>
              <a:rPr lang="ar-DZ" dirty="0" err="1" smtClean="0">
                <a:latin typeface="Tahoma" pitchFamily="34" charset="0"/>
                <a:ea typeface="Tahoma" pitchFamily="34" charset="0"/>
                <a:cs typeface="Tahoma" pitchFamily="34" charset="0"/>
              </a:rPr>
              <a:t>بهـا</a:t>
            </a:r>
            <a:r>
              <a:rPr lang="ar-DZ" dirty="0" smtClean="0">
                <a:latin typeface="Tahoma" pitchFamily="34" charset="0"/>
                <a:ea typeface="Tahoma" pitchFamily="34" charset="0"/>
                <a:cs typeface="Tahoma" pitchFamily="34" charset="0"/>
              </a:rPr>
              <a:t> كل من:  </a:t>
            </a:r>
          </a:p>
          <a:p>
            <a:pPr algn="r" rtl="1">
              <a:lnSpc>
                <a:spcPct val="120000"/>
              </a:lnSpc>
              <a:buFont typeface="Arial" pitchFamily="34" charset="0"/>
              <a:buChar char="•"/>
            </a:pPr>
            <a:r>
              <a:rPr lang="ar-DZ" dirty="0" smtClean="0">
                <a:latin typeface="Tahoma" pitchFamily="34" charset="0"/>
                <a:ea typeface="Tahoma" pitchFamily="34" charset="0"/>
                <a:cs typeface="Tahoma" pitchFamily="34" charset="0"/>
              </a:rPr>
              <a:t>   </a:t>
            </a:r>
            <a:r>
              <a:rPr lang="ar-DZ" dirty="0" err="1" smtClean="0">
                <a:latin typeface="Tahoma" pitchFamily="34" charset="0"/>
                <a:ea typeface="Tahoma" pitchFamily="34" charset="0"/>
                <a:cs typeface="Tahoma" pitchFamily="34" charset="0"/>
              </a:rPr>
              <a:t>الانجليزيي</a:t>
            </a:r>
            <a:r>
              <a:rPr lang="ar-DZ" dirty="0" smtClean="0">
                <a:latin typeface="Tahoma" pitchFamily="34" charset="0"/>
                <a:ea typeface="Tahoma" pitchFamily="34" charset="0"/>
                <a:cs typeface="Tahoma" pitchFamily="34" charset="0"/>
              </a:rPr>
              <a:t> ستالين </a:t>
            </a:r>
            <a:r>
              <a:rPr lang="ar-DZ" dirty="0" err="1" smtClean="0">
                <a:latin typeface="Tahoma" pitchFamily="34" charset="0"/>
                <a:ea typeface="Tahoma" pitchFamily="34" charset="0"/>
                <a:cs typeface="Tahoma" pitchFamily="34" charset="0"/>
              </a:rPr>
              <a:t>جيفونس</a:t>
            </a:r>
            <a:r>
              <a:rPr lang="ar-DZ" dirty="0" smtClean="0">
                <a:latin typeface="Tahoma" pitchFamily="34" charset="0"/>
                <a:ea typeface="Tahoma" pitchFamily="34" charset="0"/>
                <a:cs typeface="Tahoma" pitchFamily="34" charset="0"/>
              </a:rPr>
              <a:t>(1855-1885)</a:t>
            </a:r>
          </a:p>
          <a:p>
            <a:pPr algn="r" rtl="1">
              <a:lnSpc>
                <a:spcPct val="120000"/>
              </a:lnSpc>
              <a:buFont typeface="Arial" pitchFamily="34" charset="0"/>
              <a:buChar char="•"/>
            </a:pPr>
            <a:r>
              <a:rPr lang="ar-DZ" dirty="0" smtClean="0">
                <a:latin typeface="Tahoma" pitchFamily="34" charset="0"/>
                <a:ea typeface="Tahoma" pitchFamily="34" charset="0"/>
                <a:cs typeface="Tahoma" pitchFamily="34" charset="0"/>
              </a:rPr>
              <a:t>    النمساوي كارل </a:t>
            </a:r>
            <a:r>
              <a:rPr lang="ar-DZ" dirty="0" err="1" smtClean="0">
                <a:latin typeface="Tahoma" pitchFamily="34" charset="0"/>
                <a:ea typeface="Tahoma" pitchFamily="34" charset="0"/>
                <a:cs typeface="Tahoma" pitchFamily="34" charset="0"/>
              </a:rPr>
              <a:t>منجر</a:t>
            </a:r>
            <a:r>
              <a:rPr lang="ar-DZ" dirty="0" smtClean="0">
                <a:latin typeface="Tahoma" pitchFamily="34" charset="0"/>
                <a:ea typeface="Tahoma" pitchFamily="34" charset="0"/>
                <a:cs typeface="Tahoma" pitchFamily="34" charset="0"/>
              </a:rPr>
              <a:t> (1840-1921) </a:t>
            </a:r>
          </a:p>
          <a:p>
            <a:pPr algn="r" rtl="1">
              <a:lnSpc>
                <a:spcPct val="120000"/>
              </a:lnSpc>
              <a:buFont typeface="Arial" pitchFamily="34" charset="0"/>
              <a:buChar char="•"/>
            </a:pPr>
            <a:r>
              <a:rPr lang="ar-DZ" dirty="0" smtClean="0">
                <a:latin typeface="Tahoma" pitchFamily="34" charset="0"/>
                <a:ea typeface="Tahoma" pitchFamily="34" charset="0"/>
                <a:cs typeface="Tahoma" pitchFamily="34" charset="0"/>
              </a:rPr>
              <a:t>   السويسري ليون </a:t>
            </a:r>
            <a:r>
              <a:rPr lang="ar-DZ" dirty="0" err="1" smtClean="0">
                <a:latin typeface="Tahoma" pitchFamily="34" charset="0"/>
                <a:ea typeface="Tahoma" pitchFamily="34" charset="0"/>
                <a:cs typeface="Tahoma" pitchFamily="34" charset="0"/>
              </a:rPr>
              <a:t>والراس</a:t>
            </a:r>
            <a:r>
              <a:rPr lang="ar-DZ" dirty="0" smtClean="0">
                <a:latin typeface="Tahoma" pitchFamily="34" charset="0"/>
                <a:ea typeface="Tahoma" pitchFamily="34" charset="0"/>
                <a:cs typeface="Tahoma" pitchFamily="34" charset="0"/>
              </a:rPr>
              <a:t> (1834-1910) </a:t>
            </a:r>
          </a:p>
          <a:p>
            <a:pPr algn="r" rtl="1">
              <a:lnSpc>
                <a:spcPct val="120000"/>
              </a:lnSpc>
              <a:buNone/>
            </a:pPr>
            <a:r>
              <a:rPr lang="ar-DZ" dirty="0" smtClean="0">
                <a:latin typeface="Tahoma" pitchFamily="34" charset="0"/>
                <a:ea typeface="Tahoma" pitchFamily="34" charset="0"/>
                <a:cs typeface="Tahoma" pitchFamily="34" charset="0"/>
              </a:rPr>
              <a:t>بمعزل  عن بعضهم البعض    لكن بأفكار </a:t>
            </a:r>
            <a:r>
              <a:rPr lang="ar-DZ" dirty="0" err="1" smtClean="0">
                <a:latin typeface="Tahoma" pitchFamily="34" charset="0"/>
                <a:ea typeface="Tahoma" pitchFamily="34" charset="0"/>
                <a:cs typeface="Tahoma" pitchFamily="34" charset="0"/>
              </a:rPr>
              <a:t>و</a:t>
            </a:r>
            <a:r>
              <a:rPr lang="ar-DZ" dirty="0" smtClean="0">
                <a:latin typeface="Tahoma" pitchFamily="34" charset="0"/>
                <a:ea typeface="Tahoma" pitchFamily="34" charset="0"/>
                <a:cs typeface="Tahoma" pitchFamily="34" charset="0"/>
              </a:rPr>
              <a:t> نتائج متشـــابهة تقريبـــا. وأن مـــا  يجمعهــــم  هــــو عــــدم قنــــاعتهم  بالنظريــــات الكلاســــيكية القائمــــة فــــي التحليــــل الاقتصادي آنذاك.</a:t>
            </a:r>
          </a:p>
          <a:p>
            <a:pPr algn="r" rtl="1">
              <a:lnSpc>
                <a:spcPct val="120000"/>
              </a:lnSpc>
              <a:buNone/>
            </a:pPr>
            <a:r>
              <a:rPr lang="ar-DZ" dirty="0" smtClean="0">
                <a:latin typeface="Tahoma" pitchFamily="34" charset="0"/>
                <a:ea typeface="Tahoma" pitchFamily="34" charset="0"/>
                <a:cs typeface="Tahoma" pitchFamily="34" charset="0"/>
              </a:rPr>
              <a:t>   حيث جاءوا بطريقة جديدة   لدراسة المشكلات الاقتصادية المختلفة والتي لا زالت تستعمل حتى يومنا هذا، وقد أقامت هذه المجموعة تحليلاتها على فكرة لمنفعة الحدية ،  أي منفعة الوحدة الأخيرة، ولهذا أطلق البعض عليها المدرسة الحدية (كما أطلق عليها آخرون المدرسة الرياضية لان  </a:t>
            </a:r>
            <a:r>
              <a:rPr lang="ar-DZ" dirty="0" err="1" smtClean="0">
                <a:latin typeface="Tahoma" pitchFamily="34" charset="0"/>
                <a:ea typeface="Tahoma" pitchFamily="34" charset="0"/>
                <a:cs typeface="Tahoma" pitchFamily="34" charset="0"/>
              </a:rPr>
              <a:t>والراس</a:t>
            </a:r>
            <a:r>
              <a:rPr lang="ar-DZ" dirty="0" smtClean="0">
                <a:latin typeface="Tahoma" pitchFamily="34" charset="0"/>
                <a:ea typeface="Tahoma" pitchFamily="34" charset="0"/>
                <a:cs typeface="Tahoma" pitchFamily="34" charset="0"/>
              </a:rPr>
              <a:t> </a:t>
            </a:r>
            <a:r>
              <a:rPr lang="ar-DZ" dirty="0" err="1" smtClean="0">
                <a:latin typeface="Tahoma" pitchFamily="34" charset="0"/>
                <a:ea typeface="Tahoma" pitchFamily="34" charset="0"/>
                <a:cs typeface="Tahoma" pitchFamily="34" charset="0"/>
              </a:rPr>
              <a:t>وجيفونس</a:t>
            </a:r>
            <a:r>
              <a:rPr lang="en-US" dirty="0" smtClean="0">
                <a:latin typeface="Tahoma" pitchFamily="34" charset="0"/>
                <a:ea typeface="Tahoma" pitchFamily="34" charset="0"/>
                <a:cs typeface="Tahoma" pitchFamily="34" charset="0"/>
              </a:rPr>
              <a:t> </a:t>
            </a:r>
            <a:r>
              <a:rPr lang="ar-DZ" dirty="0" smtClean="0">
                <a:latin typeface="Tahoma" pitchFamily="34" charset="0"/>
                <a:ea typeface="Tahoma" pitchFamily="34" charset="0"/>
                <a:cs typeface="Tahoma" pitchFamily="34" charset="0"/>
              </a:rPr>
              <a:t>طبقا طريقة رياضية في البحث. </a:t>
            </a:r>
          </a:p>
          <a:p>
            <a:endParaRPr lang="fr-FR"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470416"/>
          </a:xfrm>
        </p:spPr>
        <p:txBody>
          <a:bodyPr>
            <a:normAutofit fontScale="70000" lnSpcReduction="20000"/>
          </a:bodyPr>
          <a:lstStyle/>
          <a:p>
            <a:pPr algn="r" rtl="1">
              <a:lnSpc>
                <a:spcPct val="160000"/>
              </a:lnSpc>
              <a:buNone/>
            </a:pPr>
            <a:r>
              <a:rPr lang="ar-DZ" b="1" dirty="0" smtClean="0"/>
              <a:t>أهم المبادئ الر </a:t>
            </a:r>
            <a:r>
              <a:rPr lang="ar-DZ" b="1" dirty="0" err="1" smtClean="0"/>
              <a:t>ئيسية</a:t>
            </a:r>
            <a:r>
              <a:rPr lang="ar-DZ" b="1" dirty="0" smtClean="0"/>
              <a:t> للحديين</a:t>
            </a:r>
            <a:r>
              <a:rPr lang="ar-DZ" dirty="0" smtClean="0"/>
              <a:t>:   </a:t>
            </a:r>
          </a:p>
          <a:p>
            <a:pPr algn="r" rtl="1">
              <a:lnSpc>
                <a:spcPct val="160000"/>
              </a:lnSpc>
              <a:buNone/>
            </a:pPr>
            <a:r>
              <a:rPr lang="ar-DZ" dirty="0" smtClean="0"/>
              <a:t>  1-</a:t>
            </a:r>
            <a:r>
              <a:rPr lang="ar-DZ" b="1" dirty="0" smtClean="0">
                <a:latin typeface="Tahoma" pitchFamily="34" charset="0"/>
                <a:ea typeface="Tahoma" pitchFamily="34" charset="0"/>
                <a:cs typeface="Tahoma" pitchFamily="34" charset="0"/>
              </a:rPr>
              <a:t>التركيز على</a:t>
            </a:r>
            <a:r>
              <a:rPr lang="fr-FR" b="1" dirty="0" smtClean="0">
                <a:latin typeface="Tahoma" pitchFamily="34" charset="0"/>
                <a:ea typeface="Tahoma" pitchFamily="34" charset="0"/>
                <a:cs typeface="Tahoma" pitchFamily="34" charset="0"/>
              </a:rPr>
              <a:t> </a:t>
            </a:r>
            <a:r>
              <a:rPr lang="ar-DZ" b="1" dirty="0" smtClean="0">
                <a:latin typeface="Tahoma" pitchFamily="34" charset="0"/>
                <a:ea typeface="Tahoma" pitchFamily="34" charset="0"/>
                <a:cs typeface="Tahoma" pitchFamily="34" charset="0"/>
              </a:rPr>
              <a:t>النقطة الحدية </a:t>
            </a:r>
            <a:r>
              <a:rPr lang="ar-DZ" dirty="0" smtClean="0"/>
              <a:t>:التركيـز فـي التحليـل علـى نقطـة التغيـر والتـي علـى أساسـها يتخـذ القـرار.  </a:t>
            </a:r>
          </a:p>
          <a:p>
            <a:pPr algn="r" rtl="1">
              <a:lnSpc>
                <a:spcPct val="160000"/>
              </a:lnSpc>
              <a:buNone/>
            </a:pPr>
            <a:r>
              <a:rPr lang="ar-DZ" b="1" dirty="0" smtClean="0"/>
              <a:t>2- التركيز على التحليل الجزئي: </a:t>
            </a:r>
          </a:p>
          <a:p>
            <a:pPr algn="r" rtl="1">
              <a:lnSpc>
                <a:spcPct val="160000"/>
              </a:lnSpc>
              <a:buNone/>
            </a:pPr>
            <a:r>
              <a:rPr lang="ar-DZ" dirty="0" smtClean="0"/>
              <a:t>الشخص والمؤسسة هي مركز الاهتمام في تحليل الحديين  </a:t>
            </a:r>
          </a:p>
          <a:p>
            <a:pPr algn="r" rtl="1">
              <a:lnSpc>
                <a:spcPct val="160000"/>
              </a:lnSpc>
              <a:buNone/>
            </a:pPr>
            <a:r>
              <a:rPr lang="ar-DZ" b="1" dirty="0" smtClean="0"/>
              <a:t> 3- التأكيد على الكاملة المنافسة :</a:t>
            </a:r>
          </a:p>
          <a:p>
            <a:pPr algn="r" rtl="1">
              <a:lnSpc>
                <a:spcPct val="160000"/>
              </a:lnSpc>
              <a:buNone/>
            </a:pPr>
            <a:r>
              <a:rPr lang="ar-DZ" dirty="0" smtClean="0"/>
              <a:t>ينطلق تحليلهم في العـادة مـن افتـراض وجود شـروط المنافسـة الكاملـة .</a:t>
            </a:r>
          </a:p>
          <a:p>
            <a:pPr algn="r" rtl="1">
              <a:lnSpc>
                <a:spcPct val="160000"/>
              </a:lnSpc>
              <a:buNone/>
            </a:pPr>
            <a:r>
              <a:rPr lang="ar-DZ" b="1" dirty="0" smtClean="0"/>
              <a:t>4-استخدام التجريــد والمــنهج </a:t>
            </a:r>
            <a:r>
              <a:rPr lang="ar-DZ" b="1" dirty="0" err="1" smtClean="0"/>
              <a:t>الاســتنتاجي</a:t>
            </a:r>
            <a:r>
              <a:rPr lang="ar-DZ" b="1" dirty="0" smtClean="0"/>
              <a:t>:</a:t>
            </a:r>
          </a:p>
          <a:p>
            <a:pPr algn="r" rtl="1">
              <a:lnSpc>
                <a:spcPct val="160000"/>
              </a:lnSpc>
              <a:buNone/>
            </a:pPr>
            <a:r>
              <a:rPr lang="ar-DZ" dirty="0" smtClean="0"/>
              <a:t>يرفضــون المــنهج التــاريخي الاســتقرائي ويتخــذون المــنهج التحليلــي التجريــدي وعلى خطى ريكاردو.</a:t>
            </a:r>
            <a:endParaRPr lang="ar-DZ" b="1" dirty="0" smtClean="0"/>
          </a:p>
          <a:p>
            <a:endParaRPr lang="fr-FR"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256102"/>
          </a:xfrm>
        </p:spPr>
        <p:txBody>
          <a:bodyPr>
            <a:normAutofit fontScale="77500" lnSpcReduction="20000"/>
          </a:bodyPr>
          <a:lstStyle/>
          <a:p>
            <a:pPr lvl="0" algn="r" rtl="1">
              <a:lnSpc>
                <a:spcPct val="160000"/>
              </a:lnSpc>
              <a:buNone/>
            </a:pPr>
            <a:r>
              <a:rPr lang="ar-DZ" b="1" dirty="0" smtClean="0">
                <a:latin typeface="Tahoma" pitchFamily="34" charset="0"/>
                <a:ea typeface="Tahoma" pitchFamily="34" charset="0"/>
                <a:cs typeface="Tahoma" pitchFamily="34" charset="0"/>
              </a:rPr>
              <a:t>5-</a:t>
            </a:r>
            <a:r>
              <a:rPr lang="ar-DZ" dirty="0" smtClean="0">
                <a:latin typeface="Tahoma" pitchFamily="34" charset="0"/>
                <a:ea typeface="Tahoma" pitchFamily="34" charset="0"/>
                <a:cs typeface="Tahoma" pitchFamily="34" charset="0"/>
              </a:rPr>
              <a:t>أصبح الاقتصاد شيئا غير موضوعي ويخضع لأحكام الذاتية .</a:t>
            </a:r>
            <a:endParaRPr lang="fr-FR" dirty="0" smtClean="0">
              <a:latin typeface="Tahoma" pitchFamily="34" charset="0"/>
              <a:ea typeface="Tahoma" pitchFamily="34" charset="0"/>
              <a:cs typeface="Tahoma" pitchFamily="34" charset="0"/>
            </a:endParaRPr>
          </a:p>
          <a:p>
            <a:pPr lvl="0" algn="r" rtl="1">
              <a:lnSpc>
                <a:spcPct val="160000"/>
              </a:lnSpc>
              <a:buNone/>
            </a:pPr>
            <a:r>
              <a:rPr lang="ar-DZ" b="1" dirty="0" smtClean="0">
                <a:latin typeface="Tahoma" pitchFamily="34" charset="0"/>
                <a:ea typeface="Tahoma" pitchFamily="34" charset="0"/>
                <a:cs typeface="Tahoma" pitchFamily="34" charset="0"/>
              </a:rPr>
              <a:t>6-الطلب:</a:t>
            </a:r>
            <a:r>
              <a:rPr lang="ar-DZ" dirty="0" smtClean="0">
                <a:latin typeface="Tahoma" pitchFamily="34" charset="0"/>
                <a:ea typeface="Tahoma" pitchFamily="34" charset="0"/>
                <a:cs typeface="Tahoma" pitchFamily="34" charset="0"/>
              </a:rPr>
              <a:t> هو المحدد الرئيسي للسعر وليس تكاليف الإنتاج.</a:t>
            </a:r>
          </a:p>
          <a:p>
            <a:pPr algn="r" rtl="1">
              <a:lnSpc>
                <a:spcPct val="160000"/>
              </a:lnSpc>
              <a:buNone/>
            </a:pPr>
            <a:r>
              <a:rPr lang="ar-DZ" b="1" dirty="0" smtClean="0">
                <a:latin typeface="Tahoma" pitchFamily="34" charset="0"/>
                <a:ea typeface="Tahoma" pitchFamily="34" charset="0"/>
                <a:cs typeface="Tahoma" pitchFamily="34" charset="0"/>
              </a:rPr>
              <a:t>7-طريقة التوازن :</a:t>
            </a:r>
            <a:r>
              <a:rPr lang="ar-DZ" dirty="0" smtClean="0">
                <a:latin typeface="Tahoma" pitchFamily="34" charset="0"/>
                <a:ea typeface="Tahoma" pitchFamily="34" charset="0"/>
                <a:cs typeface="Tahoma" pitchFamily="34" charset="0"/>
              </a:rPr>
              <a:t>آلية السوق تحقق دائما التوازن في الاقتصاد.</a:t>
            </a:r>
            <a:endParaRPr lang="fr-FR" b="1" dirty="0" smtClean="0">
              <a:latin typeface="Tahoma" pitchFamily="34" charset="0"/>
              <a:ea typeface="Tahoma" pitchFamily="34" charset="0"/>
              <a:cs typeface="Tahoma" pitchFamily="34" charset="0"/>
            </a:endParaRPr>
          </a:p>
          <a:p>
            <a:pPr algn="r" rtl="1">
              <a:lnSpc>
                <a:spcPct val="160000"/>
              </a:lnSpc>
              <a:buNone/>
            </a:pPr>
            <a:r>
              <a:rPr lang="ar-DZ" b="1" dirty="0" smtClean="0">
                <a:latin typeface="Tahoma" pitchFamily="34" charset="0"/>
                <a:ea typeface="Tahoma" pitchFamily="34" charset="0"/>
                <a:cs typeface="Tahoma" pitchFamily="34" charset="0"/>
              </a:rPr>
              <a:t>8-السلوك الاقتصادي الرشيد : </a:t>
            </a:r>
            <a:r>
              <a:rPr lang="ar-DZ" dirty="0" smtClean="0">
                <a:latin typeface="Tahoma" pitchFamily="34" charset="0"/>
                <a:ea typeface="Tahoma" pitchFamily="34" charset="0"/>
                <a:cs typeface="Tahoma" pitchFamily="34" charset="0"/>
              </a:rPr>
              <a:t>يعتقـد </a:t>
            </a:r>
            <a:r>
              <a:rPr lang="ar-DZ" dirty="0" err="1" smtClean="0">
                <a:latin typeface="Tahoma" pitchFamily="34" charset="0"/>
                <a:ea typeface="Tahoma" pitchFamily="34" charset="0"/>
                <a:cs typeface="Tahoma" pitchFamily="34" charset="0"/>
              </a:rPr>
              <a:t>الحـديون</a:t>
            </a:r>
            <a:r>
              <a:rPr lang="ar-DZ" dirty="0" smtClean="0">
                <a:latin typeface="Tahoma" pitchFamily="34" charset="0"/>
                <a:ea typeface="Tahoma" pitchFamily="34" charset="0"/>
                <a:cs typeface="Tahoma" pitchFamily="34" charset="0"/>
              </a:rPr>
              <a:t> أن النـاس يتصـرفون بطريقـة عقلانيـة   فـي قيـاس المنفعـة الحديـة لمختلـف السـلع.</a:t>
            </a:r>
            <a:endParaRPr lang="ar-DZ" b="1" dirty="0" smtClean="0">
              <a:latin typeface="Tahoma" pitchFamily="34" charset="0"/>
              <a:ea typeface="Tahoma" pitchFamily="34" charset="0"/>
              <a:cs typeface="Tahoma" pitchFamily="34" charset="0"/>
            </a:endParaRPr>
          </a:p>
          <a:p>
            <a:pPr lvl="0" algn="r" rtl="1">
              <a:lnSpc>
                <a:spcPct val="160000"/>
              </a:lnSpc>
              <a:buNone/>
            </a:pPr>
            <a:r>
              <a:rPr lang="ar-DZ" sz="2600" b="1" dirty="0" smtClean="0">
                <a:latin typeface="Tahoma" pitchFamily="34" charset="0"/>
                <a:ea typeface="Tahoma" pitchFamily="34" charset="0"/>
                <a:cs typeface="Tahoma" pitchFamily="34" charset="0"/>
              </a:rPr>
              <a:t>9-اعتماد الحرية الاقتصادية:  </a:t>
            </a:r>
          </a:p>
          <a:p>
            <a:pPr lvl="0" algn="r" rtl="1">
              <a:lnSpc>
                <a:spcPct val="160000"/>
              </a:lnSpc>
              <a:buNone/>
            </a:pPr>
            <a:r>
              <a:rPr lang="ar-DZ" dirty="0" smtClean="0">
                <a:latin typeface="Tahoma" pitchFamily="34" charset="0"/>
                <a:ea typeface="Tahoma" pitchFamily="34" charset="0"/>
                <a:cs typeface="Tahoma" pitchFamily="34" charset="0"/>
              </a:rPr>
              <a:t>يطالبون بأدنــــى حــــد مــــن تــــدخل الحكومــــة</a:t>
            </a:r>
            <a:endParaRPr lang="fr-FR" dirty="0" smtClean="0">
              <a:latin typeface="Tahoma" pitchFamily="34" charset="0"/>
              <a:ea typeface="Tahoma" pitchFamily="34" charset="0"/>
              <a:cs typeface="Tahoma" pitchFamily="34" charset="0"/>
            </a:endParaRPr>
          </a:p>
          <a:p>
            <a:pPr algn="r" rtl="1">
              <a:lnSpc>
                <a:spcPct val="160000"/>
              </a:lnSpc>
              <a:buNone/>
            </a:pPr>
            <a:r>
              <a:rPr lang="ar-DZ" dirty="0" smtClean="0">
                <a:latin typeface="Tahoma" pitchFamily="34" charset="0"/>
                <a:ea typeface="Tahoma" pitchFamily="34" charset="0"/>
                <a:cs typeface="Tahoma" pitchFamily="34" charset="0"/>
              </a:rPr>
              <a:t> جعلت الاقتصاد علما قابلا للقياس.</a:t>
            </a:r>
            <a:r>
              <a:rPr lang="fr-FR" dirty="0" smtClean="0">
                <a:latin typeface="Tahoma" pitchFamily="34" charset="0"/>
                <a:ea typeface="Tahoma" pitchFamily="34" charset="0"/>
                <a:cs typeface="Tahoma" pitchFamily="34" charset="0"/>
              </a:rPr>
              <a:t> </a:t>
            </a:r>
            <a:endParaRPr lang="ar-DZ" dirty="0" smtClean="0">
              <a:latin typeface="Tahoma" pitchFamily="34" charset="0"/>
              <a:ea typeface="Tahoma" pitchFamily="34" charset="0"/>
              <a:cs typeface="Tahoma" pitchFamily="34" charset="0"/>
            </a:endParaRPr>
          </a:p>
          <a:p>
            <a:pPr algn="r" rtl="1">
              <a:lnSpc>
                <a:spcPct val="160000"/>
              </a:lnSpc>
              <a:buNone/>
            </a:pPr>
            <a:r>
              <a:rPr lang="ar-DZ" dirty="0" smtClean="0">
                <a:latin typeface="Tahoma" pitchFamily="34" charset="0"/>
                <a:ea typeface="Tahoma" pitchFamily="34" charset="0"/>
                <a:cs typeface="Tahoma" pitchFamily="34" charset="0"/>
              </a:rPr>
              <a:t>دمــج الأرض ضــمن الســلع الرأســمالية</a:t>
            </a:r>
            <a:r>
              <a:rPr lang="ar-DZ" dirty="0" smtClean="0"/>
              <a:t>.</a:t>
            </a:r>
            <a:r>
              <a:rPr lang="ar-SA" dirty="0" smtClean="0"/>
              <a:t> </a:t>
            </a:r>
            <a:endParaRPr lang="fr-FR" dirty="0" smtClean="0"/>
          </a:p>
          <a:p>
            <a:pPr>
              <a:buNone/>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256102"/>
          </a:xfrm>
        </p:spPr>
        <p:txBody>
          <a:bodyPr>
            <a:noAutofit/>
          </a:bodyPr>
          <a:lstStyle/>
          <a:p>
            <a:pPr algn="just" rtl="1">
              <a:lnSpc>
                <a:spcPct val="150000"/>
              </a:lnSpc>
              <a:buFont typeface="Wingdings" pitchFamily="2" charset="2"/>
              <a:buChar char="Ø"/>
            </a:pPr>
            <a:r>
              <a:rPr lang="ar-DZ" sz="4000" b="1" dirty="0" smtClean="0">
                <a:solidFill>
                  <a:schemeClr val="accent6">
                    <a:lumMod val="75000"/>
                  </a:schemeClr>
                </a:solidFill>
                <a:latin typeface="Traditional Arabic" pitchFamily="18" charset="-78"/>
                <a:cs typeface="Traditional Arabic" pitchFamily="18" charset="-78"/>
              </a:rPr>
              <a:t> </a:t>
            </a:r>
            <a:r>
              <a:rPr lang="ar-DZ" b="1" dirty="0" smtClean="0">
                <a:solidFill>
                  <a:schemeClr val="accent6">
                    <a:lumMod val="50000"/>
                  </a:schemeClr>
                </a:solidFill>
                <a:latin typeface="Tahoma" pitchFamily="34" charset="0"/>
                <a:ea typeface="Tahoma" pitchFamily="34" charset="0"/>
                <a:cs typeface="Tahoma" pitchFamily="34" charset="0"/>
              </a:rPr>
              <a:t>أما حضارة مصر الفرعونية  </a:t>
            </a:r>
            <a:r>
              <a:rPr lang="ar-DZ" b="1" dirty="0" smtClean="0">
                <a:latin typeface="Tahoma" pitchFamily="34" charset="0"/>
                <a:ea typeface="Tahoma" pitchFamily="34" charset="0"/>
                <a:cs typeface="Tahoma" pitchFamily="34" charset="0"/>
              </a:rPr>
              <a:t>: </a:t>
            </a:r>
            <a:r>
              <a:rPr lang="ar-DZ" dirty="0" smtClean="0">
                <a:latin typeface="Tahoma" pitchFamily="34" charset="0"/>
                <a:ea typeface="Tahoma" pitchFamily="34" charset="0"/>
                <a:cs typeface="Tahoma" pitchFamily="34" charset="0"/>
              </a:rPr>
              <a:t>فتميزت </a:t>
            </a:r>
            <a:r>
              <a:rPr lang="ar-DZ" b="1" dirty="0" smtClean="0">
                <a:latin typeface="Tahoma" pitchFamily="34" charset="0"/>
                <a:ea typeface="Tahoma" pitchFamily="34" charset="0"/>
                <a:cs typeface="Tahoma" pitchFamily="34" charset="0"/>
              </a:rPr>
              <a:t> </a:t>
            </a:r>
            <a:r>
              <a:rPr lang="ar-DZ" dirty="0" smtClean="0">
                <a:latin typeface="Tahoma" pitchFamily="34" charset="0"/>
                <a:ea typeface="Tahoma" pitchFamily="34" charset="0"/>
                <a:cs typeface="Tahoma" pitchFamily="34" charset="0"/>
              </a:rPr>
              <a:t> </a:t>
            </a:r>
          </a:p>
          <a:p>
            <a:pPr algn="just" rtl="1">
              <a:lnSpc>
                <a:spcPct val="150000"/>
              </a:lnSpc>
              <a:buFont typeface="Wingdings" pitchFamily="2" charset="2"/>
              <a:buChar char="ü"/>
            </a:pPr>
            <a:r>
              <a:rPr lang="ar-DZ" sz="2400" dirty="0" smtClean="0">
                <a:latin typeface="Tahoma" pitchFamily="34" charset="0"/>
                <a:ea typeface="Tahoma" pitchFamily="34" charset="0"/>
                <a:cs typeface="Tahoma" pitchFamily="34" charset="0"/>
              </a:rPr>
              <a:t> بوجود </a:t>
            </a:r>
            <a:r>
              <a:rPr lang="ar-IQ" sz="2400" dirty="0" smtClean="0">
                <a:latin typeface="Tahoma" pitchFamily="34" charset="0"/>
                <a:ea typeface="Tahoma" pitchFamily="34" charset="0"/>
                <a:cs typeface="Tahoma" pitchFamily="34" charset="0"/>
              </a:rPr>
              <a:t>سلطة مركزية قوية في مصر ذات أبعاد اقتصادية وسياسية وفكرية ودينية .</a:t>
            </a:r>
            <a:endParaRPr lang="ar-DZ" sz="2400" dirty="0" smtClean="0">
              <a:latin typeface="Tahoma" pitchFamily="34" charset="0"/>
              <a:ea typeface="Tahoma" pitchFamily="34" charset="0"/>
              <a:cs typeface="Tahoma" pitchFamily="34" charset="0"/>
            </a:endParaRPr>
          </a:p>
          <a:p>
            <a:pPr marL="0" lvl="0" indent="0" algn="just" rtl="1" eaLnBrk="0" fontAlgn="base" hangingPunct="0">
              <a:lnSpc>
                <a:spcPct val="150000"/>
              </a:lnSpc>
              <a:spcBef>
                <a:spcPct val="0"/>
              </a:spcBef>
              <a:spcAft>
                <a:spcPct val="0"/>
              </a:spcAft>
              <a:buClrTx/>
              <a:buSzTx/>
              <a:buFont typeface="Wingdings" pitchFamily="2" charset="2"/>
              <a:buChar char="ü"/>
            </a:pPr>
            <a:r>
              <a:rPr lang="ar-DZ" sz="2400" dirty="0" smtClean="0">
                <a:latin typeface="Tahoma" pitchFamily="34" charset="0"/>
                <a:ea typeface="Tahoma" pitchFamily="34" charset="0"/>
                <a:cs typeface="Tahoma" pitchFamily="34" charset="0"/>
              </a:rPr>
              <a:t>ب</a:t>
            </a:r>
            <a:r>
              <a:rPr lang="ar-IQ" sz="2400" dirty="0" smtClean="0">
                <a:latin typeface="Tahoma" pitchFamily="34" charset="0"/>
                <a:ea typeface="Tahoma" pitchFamily="34" charset="0"/>
                <a:cs typeface="Tahoma" pitchFamily="34" charset="0"/>
              </a:rPr>
              <a:t>تملك الدولة</a:t>
            </a:r>
            <a:r>
              <a:rPr lang="ar-DZ" sz="2400" dirty="0" smtClean="0">
                <a:latin typeface="Tahoma" pitchFamily="34" charset="0"/>
                <a:ea typeface="Tahoma" pitchFamily="34" charset="0"/>
                <a:cs typeface="Tahoma" pitchFamily="34" charset="0"/>
              </a:rPr>
              <a:t> ل</a:t>
            </a:r>
            <a:r>
              <a:rPr lang="ar-IQ" sz="2400" dirty="0" smtClean="0">
                <a:latin typeface="Tahoma" pitchFamily="34" charset="0"/>
                <a:ea typeface="Tahoma" pitchFamily="34" charset="0"/>
                <a:cs typeface="Tahoma" pitchFamily="34" charset="0"/>
              </a:rPr>
              <a:t>وسائل الإنتاج الرئيسية </a:t>
            </a:r>
            <a:r>
              <a:rPr lang="ar-DZ" sz="2400" dirty="0" smtClean="0">
                <a:latin typeface="Tahoma" pitchFamily="34" charset="0"/>
                <a:ea typeface="Tahoma" pitchFamily="34" charset="0"/>
                <a:cs typeface="Tahoma" pitchFamily="34" charset="0"/>
              </a:rPr>
              <a:t> </a:t>
            </a:r>
            <a:r>
              <a:rPr lang="ar-IQ" sz="2400" dirty="0" smtClean="0">
                <a:latin typeface="Tahoma" pitchFamily="34" charset="0"/>
                <a:ea typeface="Tahoma" pitchFamily="34" charset="0"/>
                <a:cs typeface="Tahoma" pitchFamily="34" charset="0"/>
              </a:rPr>
              <a:t>. </a:t>
            </a:r>
          </a:p>
          <a:p>
            <a:pPr marL="0" lvl="0" indent="0" algn="just" rtl="1" fontAlgn="base">
              <a:lnSpc>
                <a:spcPct val="150000"/>
              </a:lnSpc>
              <a:spcBef>
                <a:spcPct val="0"/>
              </a:spcBef>
              <a:spcAft>
                <a:spcPct val="0"/>
              </a:spcAft>
              <a:buClrTx/>
              <a:buSzTx/>
              <a:buFont typeface="Wingdings" pitchFamily="2" charset="2"/>
              <a:buChar char="ü"/>
            </a:pPr>
            <a:r>
              <a:rPr lang="ar-DZ" sz="2400" dirty="0" smtClean="0">
                <a:latin typeface="Tahoma" pitchFamily="34" charset="0"/>
                <a:ea typeface="Tahoma" pitchFamily="34" charset="0"/>
                <a:cs typeface="Tahoma" pitchFamily="34" charset="0"/>
              </a:rPr>
              <a:t> بوجود  نوعين</a:t>
            </a:r>
            <a:r>
              <a:rPr lang="ar-DZ" sz="2400" dirty="0" smtClean="0">
                <a:solidFill>
                  <a:srgbClr val="FF0000"/>
                </a:solidFill>
                <a:latin typeface="Tahoma" pitchFamily="34" charset="0"/>
                <a:ea typeface="Tahoma" pitchFamily="34" charset="0"/>
                <a:cs typeface="Tahoma" pitchFamily="34" charset="0"/>
              </a:rPr>
              <a:t> </a:t>
            </a:r>
            <a:r>
              <a:rPr lang="ar-IQ" sz="2400" dirty="0" smtClean="0">
                <a:latin typeface="Tahoma" pitchFamily="34" charset="0"/>
                <a:ea typeface="Tahoma" pitchFamily="34" charset="0"/>
                <a:cs typeface="Tahoma" pitchFamily="34" charset="0"/>
              </a:rPr>
              <a:t>من الملكية :</a:t>
            </a:r>
            <a:endParaRPr lang="en-US" sz="2400" dirty="0" smtClean="0">
              <a:latin typeface="Tahoma" pitchFamily="34" charset="0"/>
              <a:ea typeface="Tahoma" pitchFamily="34" charset="0"/>
              <a:cs typeface="Tahoma" pitchFamily="34" charset="0"/>
            </a:endParaRPr>
          </a:p>
          <a:p>
            <a:pPr marL="0" lvl="0" indent="0" algn="just" rtl="1" eaLnBrk="0" fontAlgn="base" hangingPunct="0">
              <a:lnSpc>
                <a:spcPct val="150000"/>
              </a:lnSpc>
              <a:spcBef>
                <a:spcPct val="0"/>
              </a:spcBef>
              <a:spcAft>
                <a:spcPct val="0"/>
              </a:spcAft>
              <a:buClrTx/>
              <a:buSzTx/>
              <a:buFont typeface="Arial" pitchFamily="34" charset="0"/>
              <a:buChar char="•"/>
            </a:pPr>
            <a:r>
              <a:rPr lang="ar-DZ" sz="2400" b="1" dirty="0" smtClean="0">
                <a:latin typeface="Tahoma" pitchFamily="34" charset="0"/>
                <a:ea typeface="Tahoma" pitchFamily="34" charset="0"/>
                <a:cs typeface="Tahoma" pitchFamily="34" charset="0"/>
              </a:rPr>
              <a:t>  </a:t>
            </a:r>
            <a:r>
              <a:rPr lang="ar-IQ" sz="2400" b="1" dirty="0" smtClean="0">
                <a:latin typeface="Tahoma" pitchFamily="34" charset="0"/>
                <a:ea typeface="Tahoma" pitchFamily="34" charset="0"/>
                <a:cs typeface="Tahoma" pitchFamily="34" charset="0"/>
              </a:rPr>
              <a:t>الملكية الفردية </a:t>
            </a:r>
            <a:r>
              <a:rPr lang="ar-DZ" sz="2400" dirty="0" smtClean="0">
                <a:latin typeface="Tahoma" pitchFamily="34" charset="0"/>
                <a:ea typeface="Tahoma" pitchFamily="34" charset="0"/>
                <a:cs typeface="Tahoma" pitchFamily="34" charset="0"/>
              </a:rPr>
              <a:t>: و</a:t>
            </a:r>
            <a:r>
              <a:rPr lang="ar-IQ" sz="2400" dirty="0" smtClean="0">
                <a:latin typeface="Tahoma" pitchFamily="34" charset="0"/>
                <a:ea typeface="Tahoma" pitchFamily="34" charset="0"/>
                <a:cs typeface="Tahoma" pitchFamily="34" charset="0"/>
              </a:rPr>
              <a:t> تتوزع بين ملكية صغيرة وملكيات كبيرة وكان حق المالك مطلق.</a:t>
            </a:r>
            <a:endParaRPr lang="en-US" sz="2400" dirty="0" smtClean="0">
              <a:latin typeface="Tahoma" pitchFamily="34" charset="0"/>
              <a:ea typeface="Tahoma" pitchFamily="34" charset="0"/>
              <a:cs typeface="Tahoma" pitchFamily="34" charset="0"/>
            </a:endParaRPr>
          </a:p>
          <a:p>
            <a:pPr marL="0" lvl="0" indent="0" algn="just" rtl="1" eaLnBrk="0" fontAlgn="base" hangingPunct="0">
              <a:lnSpc>
                <a:spcPct val="150000"/>
              </a:lnSpc>
              <a:spcBef>
                <a:spcPct val="0"/>
              </a:spcBef>
              <a:spcAft>
                <a:spcPct val="0"/>
              </a:spcAft>
              <a:buClrTx/>
              <a:buSzTx/>
              <a:buFont typeface="Arial" pitchFamily="34" charset="0"/>
              <a:buChar char="•"/>
            </a:pPr>
            <a:r>
              <a:rPr lang="ar-DZ" sz="2400" b="1" dirty="0" smtClean="0">
                <a:solidFill>
                  <a:srgbClr val="FF0000"/>
                </a:solidFill>
                <a:latin typeface="Tahoma" pitchFamily="34" charset="0"/>
                <a:ea typeface="Tahoma" pitchFamily="34" charset="0"/>
                <a:cs typeface="Tahoma" pitchFamily="34" charset="0"/>
              </a:rPr>
              <a:t> </a:t>
            </a:r>
            <a:r>
              <a:rPr lang="ar-DZ" sz="2400" b="1" dirty="0" smtClean="0">
                <a:latin typeface="Tahoma" pitchFamily="34" charset="0"/>
                <a:ea typeface="Tahoma" pitchFamily="34" charset="0"/>
                <a:cs typeface="Tahoma" pitchFamily="34" charset="0"/>
              </a:rPr>
              <a:t> </a:t>
            </a:r>
            <a:r>
              <a:rPr lang="ar-IQ" sz="2400" b="1" dirty="0" smtClean="0">
                <a:latin typeface="Tahoma" pitchFamily="34" charset="0"/>
                <a:ea typeface="Tahoma" pitchFamily="34" charset="0"/>
                <a:cs typeface="Tahoma" pitchFamily="34" charset="0"/>
              </a:rPr>
              <a:t>ملكية الانتفاع</a:t>
            </a:r>
            <a:r>
              <a:rPr lang="ar-DZ" sz="2400" b="1" dirty="0" smtClean="0">
                <a:latin typeface="Tahoma" pitchFamily="34" charset="0"/>
                <a:ea typeface="Tahoma" pitchFamily="34" charset="0"/>
                <a:cs typeface="Tahoma" pitchFamily="34" charset="0"/>
              </a:rPr>
              <a:t>  </a:t>
            </a:r>
            <a:r>
              <a:rPr lang="ar-DZ" sz="2400" dirty="0" smtClean="0">
                <a:latin typeface="Tahoma" pitchFamily="34" charset="0"/>
                <a:ea typeface="Tahoma" pitchFamily="34" charset="0"/>
                <a:cs typeface="Tahoma" pitchFamily="34" charset="0"/>
              </a:rPr>
              <a:t>:</a:t>
            </a:r>
            <a:r>
              <a:rPr lang="ar-IQ" sz="2400" dirty="0" smtClean="0">
                <a:latin typeface="Tahoma" pitchFamily="34" charset="0"/>
                <a:ea typeface="Tahoma" pitchFamily="34" charset="0"/>
                <a:cs typeface="Tahoma" pitchFamily="34" charset="0"/>
              </a:rPr>
              <a:t> إذ يمنح بعض الموظفين حق الانتفاع بقطعة </a:t>
            </a:r>
            <a:r>
              <a:rPr lang="ar-DZ" sz="2400" dirty="0" smtClean="0">
                <a:latin typeface="Tahoma" pitchFamily="34" charset="0"/>
                <a:ea typeface="Tahoma" pitchFamily="34" charset="0"/>
                <a:cs typeface="Tahoma" pitchFamily="34" charset="0"/>
              </a:rPr>
              <a:t>من </a:t>
            </a:r>
            <a:r>
              <a:rPr lang="ar-IQ" sz="2400" dirty="0" err="1" smtClean="0">
                <a:latin typeface="Tahoma" pitchFamily="34" charset="0"/>
                <a:ea typeface="Tahoma" pitchFamily="34" charset="0"/>
                <a:cs typeface="Tahoma" pitchFamily="34" charset="0"/>
              </a:rPr>
              <a:t>ال</a:t>
            </a:r>
            <a:r>
              <a:rPr lang="ar-DZ" sz="2400" dirty="0" smtClean="0">
                <a:latin typeface="Tahoma" pitchFamily="34" charset="0"/>
                <a:ea typeface="Tahoma" pitchFamily="34" charset="0"/>
                <a:cs typeface="Tahoma" pitchFamily="34" charset="0"/>
              </a:rPr>
              <a:t>أ</a:t>
            </a:r>
            <a:r>
              <a:rPr lang="ar-IQ" sz="2400" dirty="0" smtClean="0">
                <a:latin typeface="Tahoma" pitchFamily="34" charset="0"/>
                <a:ea typeface="Tahoma" pitchFamily="34" charset="0"/>
                <a:cs typeface="Tahoma" pitchFamily="34" charset="0"/>
              </a:rPr>
              <a:t>رض</a:t>
            </a:r>
            <a:r>
              <a:rPr lang="ar-DZ" sz="2400" dirty="0" smtClean="0">
                <a:latin typeface="Tahoma" pitchFamily="34" charset="0"/>
                <a:ea typeface="Tahoma" pitchFamily="34" charset="0"/>
                <a:cs typeface="Tahoma" pitchFamily="34" charset="0"/>
              </a:rPr>
              <a:t>.</a:t>
            </a:r>
            <a:endParaRPr lang="fr-FR" sz="2400" dirty="0">
              <a:latin typeface="Tahoma" pitchFamily="34" charset="0"/>
              <a:ea typeface="Tahoma" pitchFamily="34" charset="0"/>
              <a:cs typeface="Tahoma" pitchFamily="34" charset="0"/>
            </a:endParaRP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98978"/>
          </a:xfrm>
        </p:spPr>
        <p:txBody>
          <a:bodyPr>
            <a:normAutofit fontScale="77500" lnSpcReduction="20000"/>
          </a:bodyPr>
          <a:lstStyle/>
          <a:p>
            <a:pPr algn="just" rtl="1">
              <a:lnSpc>
                <a:spcPct val="150000"/>
              </a:lnSpc>
              <a:buNone/>
            </a:pPr>
            <a:r>
              <a:rPr lang="ar-DZ" sz="3100" b="1" dirty="0" smtClean="0">
                <a:solidFill>
                  <a:schemeClr val="accent6">
                    <a:lumMod val="50000"/>
                  </a:schemeClr>
                </a:solidFill>
                <a:latin typeface="Tahoma" pitchFamily="34" charset="0"/>
                <a:ea typeface="Tahoma" pitchFamily="34" charset="0"/>
                <a:cs typeface="Tahoma" pitchFamily="34" charset="0"/>
              </a:rPr>
              <a:t>ثانيا : </a:t>
            </a:r>
            <a:r>
              <a:rPr lang="ar-DZ" sz="3100" b="1" dirty="0" err="1" smtClean="0">
                <a:solidFill>
                  <a:schemeClr val="accent6">
                    <a:lumMod val="50000"/>
                  </a:schemeClr>
                </a:solidFill>
                <a:latin typeface="Tahoma" pitchFamily="34" charset="0"/>
                <a:ea typeface="Tahoma" pitchFamily="34" charset="0"/>
                <a:cs typeface="Tahoma" pitchFamily="34" charset="0"/>
              </a:rPr>
              <a:t>النيوكلاسيكية</a:t>
            </a:r>
            <a:r>
              <a:rPr lang="ar-DZ" sz="3100" b="1" dirty="0" smtClean="0">
                <a:solidFill>
                  <a:schemeClr val="accent6">
                    <a:lumMod val="50000"/>
                  </a:schemeClr>
                </a:solidFill>
                <a:latin typeface="Tahoma" pitchFamily="34" charset="0"/>
                <a:ea typeface="Tahoma" pitchFamily="34" charset="0"/>
                <a:cs typeface="Tahoma" pitchFamily="34" charset="0"/>
              </a:rPr>
              <a:t>  ( </a:t>
            </a:r>
            <a:r>
              <a:rPr lang="ar-DZ" sz="3100" b="1" dirty="0" err="1" smtClean="0">
                <a:solidFill>
                  <a:schemeClr val="accent6">
                    <a:lumMod val="50000"/>
                  </a:schemeClr>
                </a:solidFill>
                <a:latin typeface="Tahoma" pitchFamily="34" charset="0"/>
                <a:ea typeface="Tahoma" pitchFamily="34" charset="0"/>
                <a:cs typeface="Tahoma" pitchFamily="34" charset="0"/>
              </a:rPr>
              <a:t>الكلاسيك</a:t>
            </a:r>
            <a:r>
              <a:rPr lang="ar-DZ" sz="3100" b="1" dirty="0" smtClean="0">
                <a:solidFill>
                  <a:schemeClr val="accent6">
                    <a:lumMod val="50000"/>
                  </a:schemeClr>
                </a:solidFill>
                <a:latin typeface="Tahoma" pitchFamily="34" charset="0"/>
                <a:ea typeface="Tahoma" pitchFamily="34" charset="0"/>
                <a:cs typeface="Tahoma" pitchFamily="34" charset="0"/>
              </a:rPr>
              <a:t> الجدد )</a:t>
            </a:r>
          </a:p>
          <a:p>
            <a:pPr algn="just" rtl="1">
              <a:lnSpc>
                <a:spcPct val="150000"/>
              </a:lnSpc>
              <a:buNone/>
            </a:pPr>
            <a:r>
              <a:rPr lang="ar-DZ" dirty="0" smtClean="0"/>
              <a:t>   التحليل الجزئي للحديين تحول تدريجيا إلـى مـا يسـمى اليـوم الكلاسـيكية الجديدة وهي تعنـي صـيغة جديـدة </a:t>
            </a:r>
            <a:r>
              <a:rPr lang="ar-DZ" dirty="0" err="1" smtClean="0"/>
              <a:t>للكلاسـيك</a:t>
            </a:r>
            <a:r>
              <a:rPr lang="ar-DZ" dirty="0" smtClean="0"/>
              <a:t>. </a:t>
            </a:r>
            <a:r>
              <a:rPr lang="ar-DZ" dirty="0" err="1" smtClean="0"/>
              <a:t>فالكلاسـيك</a:t>
            </a:r>
            <a:r>
              <a:rPr lang="ar-DZ" dirty="0" smtClean="0"/>
              <a:t> الجـدد هـم </a:t>
            </a:r>
            <a:r>
              <a:rPr lang="ar-DZ" dirty="0" err="1" smtClean="0"/>
              <a:t>الحـديون</a:t>
            </a:r>
            <a:r>
              <a:rPr lang="ar-DZ" dirty="0" smtClean="0"/>
              <a:t> مـن حيـث المبـدأ حيـث أنهـم ركـزوا على أن مسألة اتخاذ القرار وتحديد السعر عند الحد (نقطة التغير).</a:t>
            </a:r>
          </a:p>
          <a:p>
            <a:pPr algn="just" rtl="1">
              <a:lnSpc>
                <a:spcPct val="150000"/>
              </a:lnSpc>
              <a:buNone/>
            </a:pPr>
            <a:r>
              <a:rPr lang="ar-DZ" dirty="0" smtClean="0"/>
              <a:t>   ويعتبــر خــط </a:t>
            </a:r>
            <a:r>
              <a:rPr lang="ar-DZ" dirty="0" err="1" smtClean="0"/>
              <a:t>الكلاســيك</a:t>
            </a:r>
            <a:r>
              <a:rPr lang="ar-DZ" dirty="0" smtClean="0"/>
              <a:t> الجــدد هــو الســائد بصــورة عامــة فــي التحليــل الاقتصـادي إلـى يومنـا هـذا مـع ملاحظـة أن الثـورة </a:t>
            </a:r>
            <a:r>
              <a:rPr lang="ar-DZ" dirty="0" err="1" smtClean="0"/>
              <a:t>الكيزيـة</a:t>
            </a:r>
            <a:r>
              <a:rPr lang="ar-DZ" dirty="0" smtClean="0"/>
              <a:t> جـاءت مـن رحـم الكلاسيكيون الجدد وجاء </a:t>
            </a:r>
            <a:r>
              <a:rPr lang="ar-DZ" dirty="0" err="1" smtClean="0"/>
              <a:t>النقوديـون</a:t>
            </a:r>
            <a:r>
              <a:rPr lang="ar-DZ" dirty="0" smtClean="0"/>
              <a:t> الجـدد وثـاروا علـى </a:t>
            </a:r>
            <a:r>
              <a:rPr lang="ar-DZ" dirty="0" err="1" smtClean="0"/>
              <a:t>الكينزيـة</a:t>
            </a:r>
            <a:r>
              <a:rPr lang="ar-DZ" dirty="0" smtClean="0"/>
              <a:t> وهكـذا، وكلهـم يعتبرون من الكلاسيكيين الجدد.</a:t>
            </a:r>
          </a:p>
          <a:p>
            <a:endParaRPr lang="fr-FR"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98978"/>
          </a:xfrm>
        </p:spPr>
        <p:txBody>
          <a:bodyPr>
            <a:normAutofit fontScale="70000" lnSpcReduction="20000"/>
          </a:bodyPr>
          <a:lstStyle/>
          <a:p>
            <a:pPr algn="just" rtl="1">
              <a:lnSpc>
                <a:spcPct val="170000"/>
              </a:lnSpc>
              <a:buNone/>
            </a:pPr>
            <a:r>
              <a:rPr lang="ar-DZ" dirty="0" smtClean="0"/>
              <a:t>ومن  أشهر  الكلاسيكيون الجدد: </a:t>
            </a:r>
          </a:p>
          <a:p>
            <a:pPr algn="just" rtl="1">
              <a:lnSpc>
                <a:spcPct val="170000"/>
              </a:lnSpc>
              <a:buFont typeface="Wingdings" pitchFamily="2" charset="2"/>
              <a:buChar char="§"/>
            </a:pPr>
            <a:r>
              <a:rPr lang="ar-DZ" dirty="0" smtClean="0"/>
              <a:t> </a:t>
            </a:r>
            <a:r>
              <a:rPr lang="ar-DZ" b="1" dirty="0" smtClean="0"/>
              <a:t>الفريد مارشال (1924 – 1848 )</a:t>
            </a:r>
            <a:r>
              <a:rPr lang="ar-DZ" dirty="0" smtClean="0"/>
              <a:t/>
            </a:r>
            <a:br>
              <a:rPr lang="ar-DZ" dirty="0" smtClean="0"/>
            </a:br>
            <a:r>
              <a:rPr lang="ar-DZ" dirty="0" smtClean="0"/>
              <a:t> إنجلیزي الجنسیة ،مثل أغلب مفكري المدرسة الحدیة، </a:t>
            </a:r>
            <a:r>
              <a:rPr lang="ar-DZ" dirty="0" err="1" smtClean="0"/>
              <a:t>و</a:t>
            </a:r>
            <a:r>
              <a:rPr lang="ar-DZ" dirty="0" smtClean="0"/>
              <a:t> یعتبر مؤسس المدرسة الحدیة في  جامعة كامبردج،  </a:t>
            </a:r>
            <a:r>
              <a:rPr lang="ar-DZ" dirty="0" err="1" smtClean="0"/>
              <a:t>و</a:t>
            </a:r>
            <a:r>
              <a:rPr lang="ar-DZ" dirty="0" smtClean="0"/>
              <a:t> یمكن تلخیص أهم أفكاره في : </a:t>
            </a:r>
          </a:p>
          <a:p>
            <a:pPr algn="just" rtl="1">
              <a:lnSpc>
                <a:spcPct val="170000"/>
              </a:lnSpc>
              <a:buNone/>
            </a:pPr>
            <a:r>
              <a:rPr lang="ar-DZ" dirty="0" smtClean="0"/>
              <a:t> - </a:t>
            </a:r>
            <a:r>
              <a:rPr lang="ar-DZ" b="1" dirty="0" smtClean="0"/>
              <a:t>نظریة القیمة : </a:t>
            </a:r>
            <a:r>
              <a:rPr lang="ar-DZ" dirty="0" smtClean="0"/>
              <a:t>جمع الفرد مارشال في تحدیده للقیمة بین نفقة الإنتاج </a:t>
            </a:r>
            <a:r>
              <a:rPr lang="ar-DZ" dirty="0" err="1" smtClean="0"/>
              <a:t>و</a:t>
            </a:r>
            <a:r>
              <a:rPr lang="ar-DZ" dirty="0" smtClean="0"/>
              <a:t> المنفعة </a:t>
            </a:r>
            <a:r>
              <a:rPr lang="ar-DZ" dirty="0" err="1" smtClean="0"/>
              <a:t>و</a:t>
            </a:r>
            <a:r>
              <a:rPr lang="ar-DZ" dirty="0" smtClean="0"/>
              <a:t> بهذا یكون قد جمع بین فكرة   </a:t>
            </a:r>
            <a:r>
              <a:rPr lang="ar-DZ" dirty="0" err="1" smtClean="0"/>
              <a:t>الكلاسكین</a:t>
            </a:r>
            <a:r>
              <a:rPr lang="ar-DZ" dirty="0" smtClean="0"/>
              <a:t> و الحدیین في تحدید مصادر القیمة. فالقیمة تتحدد عنده بالعرض </a:t>
            </a:r>
            <a:r>
              <a:rPr lang="ar-DZ" dirty="0" err="1" smtClean="0"/>
              <a:t>و</a:t>
            </a:r>
            <a:r>
              <a:rPr lang="ar-DZ" dirty="0" smtClean="0"/>
              <a:t> الطلب .</a:t>
            </a:r>
          </a:p>
          <a:p>
            <a:pPr algn="just" rtl="1">
              <a:lnSpc>
                <a:spcPct val="170000"/>
              </a:lnSpc>
              <a:buNone/>
            </a:pPr>
            <a:r>
              <a:rPr lang="ar-DZ" b="1" dirty="0" smtClean="0"/>
              <a:t>-</a:t>
            </a:r>
            <a:r>
              <a:rPr lang="ar-DZ" dirty="0" smtClean="0"/>
              <a:t>عدم اعتماده على الاقتصاد المجرد فقط بل وظف كذلك الاقتصاد التطبیقي.</a:t>
            </a:r>
          </a:p>
          <a:p>
            <a:pPr algn="just" rtl="1">
              <a:lnSpc>
                <a:spcPct val="170000"/>
              </a:lnSpc>
              <a:buNone/>
            </a:pPr>
            <a:r>
              <a:rPr lang="ar-DZ" b="1" dirty="0" smtClean="0"/>
              <a:t>-</a:t>
            </a:r>
            <a:r>
              <a:rPr lang="ar-DZ" dirty="0" smtClean="0"/>
              <a:t> ادخل فكرة المرونة في التحلیل الاقتصادي، </a:t>
            </a:r>
            <a:r>
              <a:rPr lang="ar-DZ" dirty="0" err="1" smtClean="0"/>
              <a:t>و</a:t>
            </a:r>
            <a:r>
              <a:rPr lang="ar-DZ" dirty="0" smtClean="0"/>
              <a:t> وظفها في تحلیلاته الاقتصادية.</a:t>
            </a:r>
            <a:endParaRPr lang="fr-FR" b="1" dirty="0" smtClean="0"/>
          </a:p>
          <a:p>
            <a:pPr algn="just">
              <a:lnSpc>
                <a:spcPct val="170000"/>
              </a:lnSpc>
              <a:buNone/>
            </a:pPr>
            <a:endParaRPr lang="fr-FR" dirty="0"/>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fontScale="62500" lnSpcReduction="20000"/>
          </a:bodyPr>
          <a:lstStyle/>
          <a:p>
            <a:pPr algn="r" rtl="1">
              <a:lnSpc>
                <a:spcPct val="170000"/>
              </a:lnSpc>
            </a:pPr>
            <a:r>
              <a:rPr lang="ar-DZ" b="1" dirty="0" err="1" smtClean="0"/>
              <a:t>باریتو</a:t>
            </a:r>
            <a:r>
              <a:rPr lang="ar-DZ" b="1" dirty="0" smtClean="0"/>
              <a:t> </a:t>
            </a:r>
            <a:r>
              <a:rPr lang="ar-DZ" b="1" dirty="0" err="1" smtClean="0"/>
              <a:t>الفریدو</a:t>
            </a:r>
            <a:r>
              <a:rPr lang="ar-DZ" b="1" dirty="0" smtClean="0"/>
              <a:t> (1848-1923):</a:t>
            </a:r>
          </a:p>
          <a:p>
            <a:pPr algn="just" rtl="1">
              <a:lnSpc>
                <a:spcPct val="170000"/>
              </a:lnSpc>
              <a:buNone/>
            </a:pPr>
            <a:r>
              <a:rPr lang="ar-DZ" dirty="0" smtClean="0"/>
              <a:t> اقتصادي إیطالي،اتبع </a:t>
            </a:r>
            <a:r>
              <a:rPr lang="ar-DZ" dirty="0" err="1" smtClean="0"/>
              <a:t>باریتو</a:t>
            </a:r>
            <a:r>
              <a:rPr lang="ar-DZ" dirty="0" smtClean="0"/>
              <a:t> نفس أسلوب والرأس في التحلیل الاقتصادي، مع الزیادة </a:t>
            </a:r>
            <a:r>
              <a:rPr lang="ar-DZ" dirty="0" err="1" smtClean="0"/>
              <a:t>و</a:t>
            </a:r>
            <a:r>
              <a:rPr lang="ar-DZ" dirty="0" smtClean="0"/>
              <a:t> التركیز على النماذج الریاضیة.</a:t>
            </a:r>
          </a:p>
          <a:p>
            <a:pPr algn="r" rtl="1">
              <a:lnSpc>
                <a:spcPct val="170000"/>
              </a:lnSpc>
            </a:pPr>
            <a:r>
              <a:rPr lang="ar-DZ" b="1" dirty="0" err="1" smtClean="0"/>
              <a:t>فون</a:t>
            </a:r>
            <a:r>
              <a:rPr lang="ar-DZ" b="1" dirty="0" smtClean="0"/>
              <a:t> بوم </a:t>
            </a:r>
            <a:r>
              <a:rPr lang="ar-DZ" b="1" dirty="0" err="1" smtClean="0"/>
              <a:t>بافراك</a:t>
            </a:r>
            <a:r>
              <a:rPr lang="ar-DZ" b="1" dirty="0" smtClean="0"/>
              <a:t> (1851-1914):</a:t>
            </a:r>
          </a:p>
          <a:p>
            <a:pPr algn="just" rtl="1">
              <a:lnSpc>
                <a:spcPct val="170000"/>
              </a:lnSpc>
              <a:buNone/>
            </a:pPr>
            <a:r>
              <a:rPr lang="ar-DZ" dirty="0" smtClean="0"/>
              <a:t>یعد </a:t>
            </a:r>
            <a:r>
              <a:rPr lang="ar-DZ" dirty="0" err="1" smtClean="0"/>
              <a:t>بافراك</a:t>
            </a:r>
            <a:r>
              <a:rPr lang="ar-DZ" dirty="0" smtClean="0"/>
              <a:t> من الأوائل اللذین قدموا انتقادات للأفكار الماركسیة      </a:t>
            </a:r>
            <a:r>
              <a:rPr lang="ar-DZ" dirty="0" err="1" smtClean="0"/>
              <a:t>و</a:t>
            </a:r>
            <a:r>
              <a:rPr lang="ar-DZ" dirty="0" smtClean="0"/>
              <a:t> على وجه الخصوص فیما یتعلق بنظریة العمل في القیمة،     </a:t>
            </a:r>
            <a:r>
              <a:rPr lang="ar-DZ" dirty="0" err="1" smtClean="0"/>
              <a:t>و</a:t>
            </a:r>
            <a:r>
              <a:rPr lang="ar-DZ" dirty="0" smtClean="0"/>
              <a:t> أهم ما اشتهر </a:t>
            </a:r>
            <a:r>
              <a:rPr lang="ar-DZ" dirty="0" err="1" smtClean="0"/>
              <a:t>به</a:t>
            </a:r>
            <a:r>
              <a:rPr lang="ar-DZ" dirty="0" smtClean="0"/>
              <a:t> هو نظریته لرأس المال </a:t>
            </a:r>
            <a:r>
              <a:rPr lang="ar-DZ" dirty="0" err="1" smtClean="0"/>
              <a:t>و</a:t>
            </a:r>
            <a:r>
              <a:rPr lang="ar-DZ" dirty="0" smtClean="0"/>
              <a:t> سعر الفائدة. فرأس المال بالنسبة </a:t>
            </a:r>
            <a:r>
              <a:rPr lang="ar-DZ" dirty="0" err="1" smtClean="0"/>
              <a:t>لبافراك</a:t>
            </a:r>
            <a:r>
              <a:rPr lang="ar-DZ" dirty="0" smtClean="0"/>
              <a:t> هو نتیجة لتطور الفن الإنتاجي. أكد أن الربح للمنظم </a:t>
            </a:r>
            <a:r>
              <a:rPr lang="ar-DZ" dirty="0" err="1" smtClean="0"/>
              <a:t>و</a:t>
            </a:r>
            <a:r>
              <a:rPr lang="ar-DZ" dirty="0" smtClean="0"/>
              <a:t> الفائدة لصاحب رأس المال.    </a:t>
            </a:r>
          </a:p>
          <a:p>
            <a:pPr algn="r" rtl="1">
              <a:lnSpc>
                <a:spcPct val="170000"/>
              </a:lnSpc>
            </a:pPr>
            <a:r>
              <a:rPr lang="ar-DZ" b="1" dirty="0" err="1" smtClean="0"/>
              <a:t>وفون</a:t>
            </a:r>
            <a:r>
              <a:rPr lang="ar-DZ" b="1" dirty="0" smtClean="0"/>
              <a:t> </a:t>
            </a:r>
            <a:r>
              <a:rPr lang="ar-DZ" b="1" dirty="0" err="1" smtClean="0"/>
              <a:t>ویرز</a:t>
            </a:r>
            <a:r>
              <a:rPr lang="ar-DZ" b="1" dirty="0" smtClean="0"/>
              <a:t> : (1851 -1926):</a:t>
            </a:r>
          </a:p>
          <a:p>
            <a:pPr algn="just" rtl="1">
              <a:lnSpc>
                <a:spcPct val="170000"/>
              </a:lnSpc>
              <a:buNone/>
            </a:pPr>
            <a:r>
              <a:rPr lang="ar-DZ" dirty="0" smtClean="0"/>
              <a:t>نمساوي الجنسیة، تتركز أفكاره على الإنتاجیة الحدیة لعوامل الإنتاج بمعنى إنتاجیة آخر وحدة 2 مستقلة من الرؤوس الأموال </a:t>
            </a:r>
            <a:r>
              <a:rPr lang="ar-DZ" dirty="0" err="1" smtClean="0"/>
              <a:t>و</a:t>
            </a:r>
            <a:r>
              <a:rPr lang="ar-DZ" dirty="0" smtClean="0"/>
              <a:t> العمل.</a:t>
            </a:r>
            <a:endParaRPr lang="fr-FR" dirty="0" smtClean="0"/>
          </a:p>
          <a:p>
            <a:endParaRPr lang="fr-FR"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98978"/>
          </a:xfrm>
        </p:spPr>
        <p:txBody>
          <a:bodyPr>
            <a:normAutofit fontScale="77500" lnSpcReduction="20000"/>
          </a:bodyPr>
          <a:lstStyle/>
          <a:p>
            <a:pPr algn="ctr" rtl="1">
              <a:lnSpc>
                <a:spcPct val="170000"/>
              </a:lnSpc>
              <a:buNone/>
            </a:pPr>
            <a:r>
              <a:rPr lang="ar-DZ" b="1" dirty="0" smtClean="0">
                <a:solidFill>
                  <a:srgbClr val="C00000"/>
                </a:solidFill>
              </a:rPr>
              <a:t>المحور الحادي عشر:الفكر الاقتصادي </a:t>
            </a:r>
            <a:r>
              <a:rPr lang="ar-DZ" b="1" dirty="0" err="1" smtClean="0">
                <a:solidFill>
                  <a:srgbClr val="C00000"/>
                </a:solidFill>
              </a:rPr>
              <a:t>الكنزي</a:t>
            </a:r>
            <a:r>
              <a:rPr lang="ar-DZ" b="1" dirty="0" smtClean="0">
                <a:solidFill>
                  <a:srgbClr val="C00000"/>
                </a:solidFill>
              </a:rPr>
              <a:t>                           و النظريات الاقتصادية المعاصرة </a:t>
            </a:r>
          </a:p>
          <a:p>
            <a:pPr algn="ctr" rtl="1">
              <a:lnSpc>
                <a:spcPct val="170000"/>
              </a:lnSpc>
              <a:buNone/>
            </a:pPr>
            <a:endParaRPr lang="ar-DZ" b="1" dirty="0" smtClean="0">
              <a:solidFill>
                <a:srgbClr val="C00000"/>
              </a:solidFill>
            </a:endParaRPr>
          </a:p>
          <a:p>
            <a:pPr algn="r" rtl="1">
              <a:lnSpc>
                <a:spcPct val="170000"/>
              </a:lnSpc>
              <a:buNone/>
            </a:pPr>
            <a:r>
              <a:rPr lang="ar-DZ" sz="2400" b="1" dirty="0" smtClean="0">
                <a:solidFill>
                  <a:schemeClr val="accent6">
                    <a:lumMod val="50000"/>
                  </a:schemeClr>
                </a:solidFill>
                <a:latin typeface="Tahoma" pitchFamily="34" charset="0"/>
                <a:ea typeface="Tahoma" pitchFamily="34" charset="0"/>
                <a:cs typeface="Tahoma" pitchFamily="34" charset="0"/>
              </a:rPr>
              <a:t>أولا : الفكر الاقتصادي </a:t>
            </a:r>
            <a:r>
              <a:rPr lang="ar-DZ" sz="2400" b="1" dirty="0" err="1" smtClean="0">
                <a:solidFill>
                  <a:schemeClr val="accent6">
                    <a:lumMod val="50000"/>
                  </a:schemeClr>
                </a:solidFill>
                <a:latin typeface="Tahoma" pitchFamily="34" charset="0"/>
                <a:ea typeface="Tahoma" pitchFamily="34" charset="0"/>
                <a:cs typeface="Tahoma" pitchFamily="34" charset="0"/>
              </a:rPr>
              <a:t>الكنزي</a:t>
            </a:r>
            <a:endParaRPr lang="ar-DZ" sz="2400" b="1" dirty="0" smtClean="0">
              <a:solidFill>
                <a:schemeClr val="accent6">
                  <a:lumMod val="50000"/>
                </a:schemeClr>
              </a:solidFill>
              <a:latin typeface="Tahoma" pitchFamily="34" charset="0"/>
              <a:ea typeface="Tahoma" pitchFamily="34" charset="0"/>
              <a:cs typeface="Tahoma" pitchFamily="34" charset="0"/>
            </a:endParaRPr>
          </a:p>
          <a:p>
            <a:pPr algn="just" rtl="1">
              <a:lnSpc>
                <a:spcPct val="170000"/>
              </a:lnSpc>
              <a:buNone/>
            </a:pPr>
            <a:r>
              <a:rPr lang="ar-DZ" b="1" dirty="0" smtClean="0"/>
              <a:t>      </a:t>
            </a:r>
            <a:r>
              <a:rPr lang="ar-DZ" dirty="0" smtClean="0"/>
              <a:t>تعد المدرسة </a:t>
            </a:r>
            <a:r>
              <a:rPr lang="ar-DZ" dirty="0" err="1" smtClean="0"/>
              <a:t>الكينزية</a:t>
            </a:r>
            <a:r>
              <a:rPr lang="ar-DZ" dirty="0" smtClean="0"/>
              <a:t> التي تنسب إلى  البريطاني المعروف (جون </a:t>
            </a:r>
            <a:r>
              <a:rPr lang="ar-DZ" dirty="0" err="1" smtClean="0"/>
              <a:t>منيارد</a:t>
            </a:r>
            <a:r>
              <a:rPr lang="ar-DZ" dirty="0" smtClean="0"/>
              <a:t> </a:t>
            </a:r>
            <a:r>
              <a:rPr lang="ar-DZ" dirty="0" err="1" smtClean="0"/>
              <a:t>كينز</a:t>
            </a:r>
            <a:r>
              <a:rPr lang="ar-DZ" dirty="0" smtClean="0"/>
              <a:t>)  من  أهم مدارس الفكر الاقتصادي وأكثرها بحثاً في إبلاء دور الدولة والاهتمام بموضوع البطالة.  وقد ظهرت على اثر الأزمة الاقتصادية العالمية التي حصلت في عام 1929 والتي سميت بأزمة الكساد الكبير، وأعطت العلاج بعد أن عجزت المدرسة الكلاسيكية </a:t>
            </a:r>
            <a:r>
              <a:rPr lang="ar-DZ" dirty="0" err="1" smtClean="0"/>
              <a:t>والنيوكلاسيكية</a:t>
            </a:r>
            <a:r>
              <a:rPr lang="ar-DZ" dirty="0" smtClean="0"/>
              <a:t> في حل المشكلة . </a:t>
            </a:r>
            <a:endParaRPr lang="fr-FR"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fontScale="92500"/>
          </a:bodyPr>
          <a:lstStyle/>
          <a:p>
            <a:pPr algn="just" rtl="1">
              <a:lnSpc>
                <a:spcPct val="150000"/>
              </a:lnSpc>
              <a:buNone/>
            </a:pPr>
            <a:r>
              <a:rPr lang="ar-DZ" dirty="0" smtClean="0">
                <a:latin typeface="Tahoma" pitchFamily="34" charset="0"/>
                <a:ea typeface="Tahoma" pitchFamily="34" charset="0"/>
                <a:cs typeface="Tahoma" pitchFamily="34" charset="0"/>
              </a:rPr>
              <a:t>    فالمشكلة الرئيسية بالنسبة </a:t>
            </a:r>
            <a:r>
              <a:rPr lang="ar-DZ" dirty="0" err="1" smtClean="0">
                <a:latin typeface="Tahoma" pitchFamily="34" charset="0"/>
                <a:ea typeface="Tahoma" pitchFamily="34" charset="0"/>
                <a:cs typeface="Tahoma" pitchFamily="34" charset="0"/>
              </a:rPr>
              <a:t>لكينز</a:t>
            </a:r>
            <a:r>
              <a:rPr lang="ar-DZ" dirty="0" smtClean="0">
                <a:latin typeface="Tahoma" pitchFamily="34" charset="0"/>
                <a:ea typeface="Tahoma" pitchFamily="34" charset="0"/>
                <a:cs typeface="Tahoma" pitchFamily="34" charset="0"/>
              </a:rPr>
              <a:t> كانت تتمثل في ضرورة القضاء على البطالة والعمل على تحقيق التشغيل الكامل. ولقد جاءت أفكار </a:t>
            </a:r>
            <a:r>
              <a:rPr lang="ar-DZ" dirty="0" err="1" smtClean="0">
                <a:latin typeface="Tahoma" pitchFamily="34" charset="0"/>
                <a:ea typeface="Tahoma" pitchFamily="34" charset="0"/>
                <a:cs typeface="Tahoma" pitchFamily="34" charset="0"/>
              </a:rPr>
              <a:t>كينز</a:t>
            </a:r>
            <a:r>
              <a:rPr lang="ar-DZ" dirty="0" smtClean="0">
                <a:latin typeface="Tahoma" pitchFamily="34" charset="0"/>
                <a:ea typeface="Tahoma" pitchFamily="34" charset="0"/>
                <a:cs typeface="Tahoma" pitchFamily="34" charset="0"/>
              </a:rPr>
              <a:t> الأساسية في كتابه  " النظرية العامة في التشغيل والفائدة والنقود "الذي صدر في عام 1936. والذي انتقد فيه بشدة النظرية الكلاسيكية وعرض فيه نظريته الجديدة في التشغيل .</a:t>
            </a:r>
          </a:p>
          <a:p>
            <a:pPr algn="just" rtl="1">
              <a:lnSpc>
                <a:spcPct val="150000"/>
              </a:lnSpc>
              <a:buNone/>
            </a:pPr>
            <a:r>
              <a:rPr lang="ar-DZ" dirty="0" smtClean="0"/>
              <a:t>قام </a:t>
            </a:r>
            <a:r>
              <a:rPr lang="ar-DZ" dirty="0" err="1" smtClean="0"/>
              <a:t>كٌينز</a:t>
            </a:r>
            <a:r>
              <a:rPr lang="ar-DZ" dirty="0" smtClean="0"/>
              <a:t> بنقد أفكار المدرسة الكلاسيكية   وقدم بدائل لها ، ومن أهم تلك الانتقادات  :</a:t>
            </a:r>
            <a:endParaRPr lang="fr-FR" dirty="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541854"/>
          </a:xfrm>
        </p:spPr>
        <p:txBody>
          <a:bodyPr>
            <a:normAutofit lnSpcReduction="10000"/>
          </a:bodyPr>
          <a:lstStyle/>
          <a:p>
            <a:pPr algn="just" rtl="1">
              <a:lnSpc>
                <a:spcPct val="150000"/>
              </a:lnSpc>
              <a:buNone/>
            </a:pPr>
            <a:r>
              <a:rPr lang="ar-DZ" dirty="0" smtClean="0"/>
              <a:t>-</a:t>
            </a:r>
            <a:r>
              <a:rPr lang="ar-DZ" sz="2600" dirty="0" smtClean="0"/>
              <a:t>انتقد </a:t>
            </a:r>
            <a:r>
              <a:rPr lang="ar-DZ" sz="2600" dirty="0" err="1" smtClean="0"/>
              <a:t>كينز</a:t>
            </a:r>
            <a:r>
              <a:rPr lang="ar-DZ" sz="2600" dirty="0" smtClean="0"/>
              <a:t> قانون </a:t>
            </a:r>
            <a:r>
              <a:rPr lang="ar-DZ" sz="2600" dirty="0" err="1" smtClean="0"/>
              <a:t>ساي</a:t>
            </a:r>
            <a:r>
              <a:rPr lang="ar-DZ" sz="2600" dirty="0" smtClean="0"/>
              <a:t> الذي </a:t>
            </a:r>
            <a:r>
              <a:rPr lang="ar-DZ" sz="2600" dirty="0" err="1" smtClean="0"/>
              <a:t>ينص</a:t>
            </a:r>
            <a:r>
              <a:rPr lang="ar-DZ" sz="2600" dirty="0" smtClean="0"/>
              <a:t> </a:t>
            </a:r>
            <a:r>
              <a:rPr lang="ar-DZ" sz="2600" dirty="0" err="1" smtClean="0"/>
              <a:t>ان</a:t>
            </a:r>
            <a:r>
              <a:rPr lang="ar-DZ" sz="2600" dirty="0" smtClean="0"/>
              <a:t> العرض يخلق الطلب المساوي له ، واعتبر إن الطلب هو الذي يخلق العرض ، ولذلك اهتم بدراسة مكونات الطلب الكلًي ) الاستهلاك – الاستثمار – القطاع الحكومًي – القطاع الخارجي  .</a:t>
            </a:r>
          </a:p>
          <a:p>
            <a:pPr algn="just" rtl="1">
              <a:lnSpc>
                <a:spcPct val="150000"/>
              </a:lnSpc>
              <a:buNone/>
            </a:pPr>
            <a:r>
              <a:rPr lang="ar-DZ" sz="2600" dirty="0" smtClean="0"/>
              <a:t>-انتقد </a:t>
            </a:r>
            <a:r>
              <a:rPr lang="ar-DZ" sz="2600" dirty="0" err="1" smtClean="0"/>
              <a:t>كٌينز</a:t>
            </a:r>
            <a:r>
              <a:rPr lang="ar-DZ" sz="2600" dirty="0" smtClean="0"/>
              <a:t> فكرة التوازن عند مستوى التشغيل التام واعتبر إن التشغيل الناقص (وجود بطالة) هي الحالة الطبيعية في الاقتصاد . كما أن العمل لٌيس وحده من  يحدد الطاقة الإنتاجية ، لان الإنتاج يعتمد على عناصر ذات أهمٌية كبيرة مثل رأس المال والتكنولوجيا.</a:t>
            </a:r>
            <a:endParaRPr lang="fr-FR" sz="2600" dirty="0" smtClean="0"/>
          </a:p>
          <a:p>
            <a:endParaRPr lang="fr-FR"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256102"/>
          </a:xfrm>
        </p:spPr>
        <p:txBody>
          <a:bodyPr>
            <a:normAutofit fontScale="77500" lnSpcReduction="20000"/>
          </a:bodyPr>
          <a:lstStyle/>
          <a:p>
            <a:pPr algn="r" rtl="1">
              <a:lnSpc>
                <a:spcPct val="150000"/>
              </a:lnSpc>
              <a:buNone/>
            </a:pPr>
            <a:r>
              <a:rPr lang="ar-DZ" sz="2600" dirty="0" smtClean="0"/>
              <a:t>-انتقد كٌنز فكرة المرونة التامة للأسعار والأجور، حٌيث رأى </a:t>
            </a:r>
            <a:r>
              <a:rPr lang="ar-DZ" sz="2600" dirty="0" err="1" smtClean="0"/>
              <a:t>ان</a:t>
            </a:r>
            <a:r>
              <a:rPr lang="ar-DZ" sz="2600" dirty="0" smtClean="0"/>
              <a:t> الأجور لا تتحرك بحرية تامة لان النقابات العمالية ترفض خفض الأجور ناهيك عن وجود قوانين تحدد الحد الأدنى للأجور .</a:t>
            </a:r>
          </a:p>
          <a:p>
            <a:pPr algn="r" rtl="1">
              <a:lnSpc>
                <a:spcPct val="150000"/>
              </a:lnSpc>
              <a:buNone/>
            </a:pPr>
            <a:r>
              <a:rPr lang="ar-DZ" sz="2600" dirty="0" smtClean="0"/>
              <a:t>-يرى </a:t>
            </a:r>
            <a:r>
              <a:rPr lang="ar-DZ" sz="2600" dirty="0" err="1" smtClean="0"/>
              <a:t>كٌينز</a:t>
            </a:r>
            <a:r>
              <a:rPr lang="ar-DZ" sz="2600" dirty="0" smtClean="0"/>
              <a:t> إن المنافسة التامة حالة ليس لها وجود في الواقع العملي</a:t>
            </a:r>
          </a:p>
          <a:p>
            <a:pPr algn="r" rtl="1">
              <a:lnSpc>
                <a:spcPct val="150000"/>
              </a:lnSpc>
              <a:buNone/>
            </a:pPr>
            <a:r>
              <a:rPr lang="ar-DZ" sz="2600" dirty="0" smtClean="0"/>
              <a:t>-يرى </a:t>
            </a:r>
            <a:r>
              <a:rPr lang="ar-DZ" sz="2600" dirty="0" err="1" smtClean="0"/>
              <a:t>كٌينز</a:t>
            </a:r>
            <a:r>
              <a:rPr lang="ar-DZ" sz="2600" dirty="0" smtClean="0"/>
              <a:t> ضرورة تدخل الدولة في النشاط الاقتصادي وخصوصا في أوقات الأزمات الاقتصادية . </a:t>
            </a:r>
          </a:p>
          <a:p>
            <a:pPr algn="r" rtl="1">
              <a:lnSpc>
                <a:spcPct val="150000"/>
              </a:lnSpc>
              <a:buNone/>
            </a:pPr>
            <a:r>
              <a:rPr lang="ar-DZ" sz="2600" dirty="0" smtClean="0"/>
              <a:t>-انتقد كٌنز فكرة حيادية النقود ، حيث يرى </a:t>
            </a:r>
            <a:r>
              <a:rPr lang="ar-DZ" sz="2600" dirty="0" err="1" smtClean="0"/>
              <a:t>كينز</a:t>
            </a:r>
            <a:r>
              <a:rPr lang="ar-DZ" sz="2600" dirty="0" smtClean="0"/>
              <a:t>   إن النقود تؤثر في النشاط الاقتصادي ، فمثلا  زيادة عرض النقود يؤدي إلى انخفاض سعر الفائدة وهذا يؤدي إلى زيادة الاستثمار وبالتالي زيادة الإنتاج وزيادة التشغيل (انخفاض البطالة).</a:t>
            </a:r>
          </a:p>
          <a:p>
            <a:pPr algn="r" rtl="1">
              <a:lnSpc>
                <a:spcPct val="150000"/>
              </a:lnSpc>
              <a:buNone/>
            </a:pPr>
            <a:r>
              <a:rPr lang="ar-DZ" sz="2600" dirty="0" smtClean="0"/>
              <a:t>-يرى </a:t>
            </a:r>
            <a:r>
              <a:rPr lang="ar-DZ" sz="2600" dirty="0" err="1" smtClean="0"/>
              <a:t>كينز</a:t>
            </a:r>
            <a:r>
              <a:rPr lang="ar-DZ" sz="2600" dirty="0" smtClean="0"/>
              <a:t> إن الادخار له علاقة بالدخل وليس بسعر الفائدة كما يعتقد </a:t>
            </a:r>
            <a:r>
              <a:rPr lang="ar-DZ" sz="2600" dirty="0" err="1" smtClean="0"/>
              <a:t>الكلاسيك</a:t>
            </a:r>
            <a:r>
              <a:rPr lang="ar-DZ" sz="2600" dirty="0" smtClean="0"/>
              <a:t> </a:t>
            </a:r>
            <a:r>
              <a:rPr lang="ar-DZ" dirty="0" smtClean="0"/>
              <a:t>.</a:t>
            </a:r>
            <a:endParaRPr lang="fr-FR" dirty="0" smtClean="0"/>
          </a:p>
          <a:p>
            <a:endParaRPr lang="fr-FR"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613292"/>
          </a:xfrm>
        </p:spPr>
        <p:txBody>
          <a:bodyPr>
            <a:normAutofit fontScale="85000" lnSpcReduction="10000"/>
          </a:bodyPr>
          <a:lstStyle/>
          <a:p>
            <a:pPr algn="just" rtl="1">
              <a:lnSpc>
                <a:spcPct val="120000"/>
              </a:lnSpc>
              <a:buNone/>
            </a:pPr>
            <a:r>
              <a:rPr lang="ar-DZ" sz="2400" b="1" dirty="0" smtClean="0">
                <a:solidFill>
                  <a:schemeClr val="accent6">
                    <a:lumMod val="50000"/>
                  </a:schemeClr>
                </a:solidFill>
              </a:rPr>
              <a:t>ثانيا : النظريات الاقتصادية المعاصرة</a:t>
            </a:r>
          </a:p>
          <a:p>
            <a:pPr algn="just" rtl="1">
              <a:lnSpc>
                <a:spcPct val="120000"/>
              </a:lnSpc>
              <a:buNone/>
            </a:pPr>
            <a:r>
              <a:rPr lang="ar-DZ" sz="2400" dirty="0" smtClean="0"/>
              <a:t>يندرج ضمن الفكر الليبرالي الجديد عدد متنوع من المدارس، أبرزها مدرسة شيكاغو، المدرسة النمساوية ومدرسة اقتصاديات جانب العرض</a:t>
            </a:r>
            <a:endParaRPr lang="ar-DZ" sz="2400" b="1" dirty="0" smtClean="0">
              <a:solidFill>
                <a:schemeClr val="accent6">
                  <a:lumMod val="50000"/>
                </a:schemeClr>
              </a:solidFill>
            </a:endParaRPr>
          </a:p>
          <a:p>
            <a:pPr algn="just" rtl="1">
              <a:lnSpc>
                <a:spcPct val="120000"/>
              </a:lnSpc>
              <a:buNone/>
            </a:pPr>
            <a:r>
              <a:rPr lang="ar-DZ" sz="2400" dirty="0" smtClean="0"/>
              <a:t> </a:t>
            </a:r>
            <a:r>
              <a:rPr lang="ar-DZ" sz="2400" b="1" dirty="0" smtClean="0">
                <a:solidFill>
                  <a:schemeClr val="accent1">
                    <a:lumMod val="75000"/>
                  </a:schemeClr>
                </a:solidFill>
              </a:rPr>
              <a:t>1</a:t>
            </a:r>
            <a:r>
              <a:rPr lang="fr-FR" sz="2400" b="1" dirty="0" smtClean="0">
                <a:solidFill>
                  <a:schemeClr val="accent1">
                    <a:lumMod val="75000"/>
                  </a:schemeClr>
                </a:solidFill>
              </a:rPr>
              <a:t>- </a:t>
            </a:r>
            <a:r>
              <a:rPr lang="ar-DZ" sz="2400" b="1" dirty="0" smtClean="0">
                <a:solidFill>
                  <a:schemeClr val="accent1">
                    <a:lumMod val="75000"/>
                  </a:schemeClr>
                </a:solidFill>
              </a:rPr>
              <a:t>المدرسة النقدية:</a:t>
            </a:r>
            <a:r>
              <a:rPr lang="ar-DZ" sz="2400" b="1" dirty="0" smtClean="0"/>
              <a:t> </a:t>
            </a:r>
          </a:p>
          <a:p>
            <a:pPr algn="just" rtl="1">
              <a:lnSpc>
                <a:spcPct val="120000"/>
              </a:lnSpc>
              <a:buNone/>
            </a:pPr>
            <a:r>
              <a:rPr lang="ar-DZ" sz="2400" dirty="0" smtClean="0"/>
              <a:t>تعتبر المدرسة النقدية (أو مدرسة شيكاغو) من أشهر المدارس الفكرية التي تمثل التيار الليبرالي الجديد ومن أهم روادها    ومؤسسها  </a:t>
            </a:r>
            <a:r>
              <a:rPr lang="ar-DZ" sz="2400" dirty="0" err="1" smtClean="0"/>
              <a:t>فريدمان</a:t>
            </a:r>
            <a:r>
              <a:rPr lang="ar-DZ" sz="2400" dirty="0" smtClean="0"/>
              <a:t> </a:t>
            </a:r>
            <a:r>
              <a:rPr lang="ar-DZ" sz="2400" dirty="0" err="1" smtClean="0"/>
              <a:t>ميلتون</a:t>
            </a:r>
            <a:r>
              <a:rPr lang="ar-DZ" sz="2400" dirty="0" smtClean="0"/>
              <a:t> </a:t>
            </a:r>
            <a:r>
              <a:rPr lang="fr-FR" sz="2400" dirty="0" smtClean="0"/>
              <a:t>Friedman Milton </a:t>
            </a:r>
            <a:r>
              <a:rPr lang="ar-DZ" sz="2400" dirty="0" smtClean="0"/>
              <a:t>. </a:t>
            </a:r>
            <a:r>
              <a:rPr lang="fr-FR" sz="2400" dirty="0" smtClean="0"/>
              <a:t> </a:t>
            </a:r>
            <a:r>
              <a:rPr lang="ar-DZ" sz="2400" dirty="0" smtClean="0"/>
              <a:t>  </a:t>
            </a:r>
          </a:p>
          <a:p>
            <a:pPr algn="just" rtl="1">
              <a:lnSpc>
                <a:spcPct val="120000"/>
              </a:lnSpc>
              <a:buNone/>
            </a:pPr>
            <a:r>
              <a:rPr lang="ar-DZ" sz="2400" dirty="0" smtClean="0"/>
              <a:t>يعتبر </a:t>
            </a:r>
            <a:r>
              <a:rPr lang="ar-DZ" sz="2400" dirty="0" err="1" smtClean="0"/>
              <a:t>فريدمان</a:t>
            </a:r>
            <a:r>
              <a:rPr lang="ar-DZ" sz="2400" dirty="0" smtClean="0"/>
              <a:t> اقتصاديا ليبراليا يدعو إلى الفردية والحرية، ويرى ضرورة حصر دور الدولة في أضيق الحدود، والرأسمالية بالنسبة إليه نظام لا ينطوي على عيوب بل التدخل الحكومي في النشاط الاقتصادي وتزمت العمال وإصرارهم على زيادة الأجور هي العوائق التي تحول دون عمل قوانين اقتصاد السوق، ولو توفرت الحرية واقتصرت مهمة الحكومات على حماية هذه الحرية عندها يمكن للنظام  </a:t>
            </a:r>
            <a:r>
              <a:rPr lang="ar-DZ" sz="2400" dirty="0" err="1" smtClean="0"/>
              <a:t>ان</a:t>
            </a:r>
            <a:r>
              <a:rPr lang="ar-DZ" sz="2400" dirty="0" smtClean="0"/>
              <a:t> يسير بسهولة والعودة إلى ما دعا إليه   ادم سميث ”اليد الخفية" التي باستطاعتها أن تحقق التوازن العام. </a:t>
            </a:r>
            <a:endParaRPr lang="fr-FR" sz="2400" b="1" dirty="0">
              <a:solidFill>
                <a:schemeClr val="accent6">
                  <a:lumMod val="50000"/>
                </a:schemeClr>
              </a:solidFill>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a:bodyPr>
          <a:lstStyle/>
          <a:p>
            <a:pPr algn="just" rtl="1">
              <a:lnSpc>
                <a:spcPct val="150000"/>
              </a:lnSpc>
              <a:buNone/>
            </a:pPr>
            <a:r>
              <a:rPr lang="ar-DZ" sz="2400" b="1" dirty="0" smtClean="0"/>
              <a:t>ومن مبادئ المدرسة النقدية:</a:t>
            </a:r>
          </a:p>
          <a:p>
            <a:pPr algn="just" rtl="1">
              <a:lnSpc>
                <a:spcPct val="150000"/>
              </a:lnSpc>
              <a:buNone/>
            </a:pPr>
            <a:r>
              <a:rPr lang="ar-DZ" sz="2400" dirty="0" smtClean="0"/>
              <a:t>-</a:t>
            </a:r>
            <a:r>
              <a:rPr lang="ar-DZ" sz="2400" b="1" dirty="0" smtClean="0"/>
              <a:t>رفض </a:t>
            </a:r>
            <a:r>
              <a:rPr lang="ar-DZ" sz="2400" b="1" dirty="0" err="1" smtClean="0"/>
              <a:t>الكينزية</a:t>
            </a:r>
            <a:r>
              <a:rPr lang="ar-DZ" sz="2400" b="1" dirty="0" smtClean="0"/>
              <a:t>: </a:t>
            </a:r>
            <a:r>
              <a:rPr lang="ar-DZ" sz="2400" dirty="0" smtClean="0"/>
              <a:t>الاقتصاد في ظل النظام الرأسمالي يتحقق بشكل آلي، ويجب على الدولة أن </a:t>
            </a:r>
            <a:r>
              <a:rPr lang="ar-DZ" sz="2400" dirty="0" err="1" smtClean="0"/>
              <a:t>ال</a:t>
            </a:r>
            <a:r>
              <a:rPr lang="ar-DZ" sz="2400" dirty="0" smtClean="0"/>
              <a:t> تتصدى لمشكلة البطالة، وتركها لكي تحل نفسها بنفسها عبر آليات السوق.</a:t>
            </a:r>
          </a:p>
          <a:p>
            <a:pPr algn="just" rtl="1">
              <a:lnSpc>
                <a:spcPct val="150000"/>
              </a:lnSpc>
              <a:buNone/>
            </a:pPr>
            <a:r>
              <a:rPr lang="ar-DZ" sz="2400" b="1" dirty="0" smtClean="0"/>
              <a:t>-سلوك أمثلي: </a:t>
            </a:r>
            <a:r>
              <a:rPr lang="ar-DZ" sz="2400" dirty="0" smtClean="0"/>
              <a:t>يؤكد اقتصاديو المدرسة النقدية على المبدأ الكلاسيكي بأن الناس يحاولون تعظيم أرباحهم، </a:t>
            </a:r>
            <a:r>
              <a:rPr lang="ar-DZ" sz="2400" dirty="0" err="1" smtClean="0"/>
              <a:t>و</a:t>
            </a:r>
            <a:r>
              <a:rPr lang="ar-DZ" sz="2400" dirty="0" smtClean="0"/>
              <a:t> أن الوحدة الاقتصادية الأساسية هي الفرد ويتجمع الأفراد لتحقيق منافع من التخصص والتبادل والناس يتخذون قرارات عقلانية، وأن المستهلكين والعمال والمنشآت يستجيبون للمحفزات المالية</a:t>
            </a:r>
            <a:r>
              <a:rPr lang="ar-DZ" dirty="0" smtClean="0"/>
              <a:t>.</a:t>
            </a:r>
            <a:endParaRPr lang="fr-FR"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fontScale="92500"/>
          </a:bodyPr>
          <a:lstStyle/>
          <a:p>
            <a:pPr algn="just" rtl="1">
              <a:lnSpc>
                <a:spcPct val="150000"/>
              </a:lnSpc>
              <a:buNone/>
            </a:pPr>
            <a:r>
              <a:rPr lang="ar-DZ" sz="2400" b="1" dirty="0" smtClean="0"/>
              <a:t>-دور النقود: </a:t>
            </a:r>
            <a:r>
              <a:rPr lang="ar-DZ" sz="2400" dirty="0" smtClean="0"/>
              <a:t>يؤكد النقديون على دور النقود في تحديد التوازن في الناتج المحلي الإجمالي الحقيقي والأسعار. فالتغيرات في عرض النقود في نظرهم لها آثار واسعة على الإنفاق من خلال كل من الاستهلاك والاستثمار.</a:t>
            </a:r>
          </a:p>
          <a:p>
            <a:pPr algn="just" rtl="1">
              <a:lnSpc>
                <a:spcPct val="150000"/>
              </a:lnSpc>
              <a:buNone/>
            </a:pPr>
            <a:r>
              <a:rPr lang="ar-DZ" sz="2400" dirty="0" smtClean="0"/>
              <a:t>-يعتقد النقديون أن النظام الرأسمالي بطبيعته مستقر، </a:t>
            </a:r>
            <a:r>
              <a:rPr lang="ar-DZ" sz="2400" dirty="0" err="1" smtClean="0"/>
              <a:t>و</a:t>
            </a:r>
            <a:r>
              <a:rPr lang="ar-DZ" sz="2400" dirty="0" smtClean="0"/>
              <a:t> أنه لا يتعرض بالضرورة للتضخم والبطالة والركود.</a:t>
            </a:r>
          </a:p>
          <a:p>
            <a:pPr algn="just" rtl="1">
              <a:lnSpc>
                <a:spcPct val="150000"/>
              </a:lnSpc>
              <a:buNone/>
            </a:pPr>
            <a:r>
              <a:rPr lang="ar-DZ" sz="2400" dirty="0" smtClean="0"/>
              <a:t>-</a:t>
            </a:r>
            <a:r>
              <a:rPr lang="ar-DZ" sz="2400" b="1" dirty="0" smtClean="0"/>
              <a:t>حكومة محدودة</a:t>
            </a:r>
            <a:r>
              <a:rPr lang="ar-DZ" sz="2400" dirty="0" smtClean="0"/>
              <a:t>: الحكومة في نظر النقديين بطبيعتها غير </a:t>
            </a:r>
            <a:r>
              <a:rPr lang="ar-DZ" sz="2400" dirty="0" err="1" smtClean="0"/>
              <a:t>كفؤة</a:t>
            </a:r>
            <a:r>
              <a:rPr lang="ar-DZ" sz="2400" dirty="0" smtClean="0"/>
              <a:t> كوكيل لتحقيق الأهداف التي يمكن أن تتحقق من خلال التبادل فيما بين الأفراد. </a:t>
            </a:r>
            <a:r>
              <a:rPr lang="ar-DZ" sz="2400" dirty="0" err="1" smtClean="0"/>
              <a:t>فالمسؤولون</a:t>
            </a:r>
            <a:r>
              <a:rPr lang="ar-DZ" sz="2400" dirty="0" smtClean="0"/>
              <a:t> الحكوميون لهم أهدافهم الخاصة بهم التي يسعون إلى تعظيمها.</a:t>
            </a:r>
            <a:endParaRPr lang="fr-FR"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98978"/>
          </a:xfrm>
        </p:spPr>
        <p:txBody>
          <a:bodyPr>
            <a:normAutofit/>
          </a:bodyPr>
          <a:lstStyle/>
          <a:p>
            <a:pPr algn="ctr" rtl="1">
              <a:lnSpc>
                <a:spcPct val="150000"/>
              </a:lnSpc>
              <a:buNone/>
            </a:pPr>
            <a:r>
              <a:rPr lang="ar-DZ" b="1" dirty="0" smtClean="0">
                <a:solidFill>
                  <a:srgbClr val="C00000"/>
                </a:solidFill>
                <a:latin typeface="Tahoma" pitchFamily="34" charset="0"/>
                <a:ea typeface="Tahoma" pitchFamily="34" charset="0"/>
                <a:cs typeface="Tahoma" pitchFamily="34" charset="0"/>
              </a:rPr>
              <a:t>المحور الثاني : </a:t>
            </a:r>
            <a:r>
              <a:rPr lang="ar-SA" b="1" dirty="0" smtClean="0">
                <a:solidFill>
                  <a:srgbClr val="C00000"/>
                </a:solidFill>
                <a:latin typeface="Tahoma" pitchFamily="34" charset="0"/>
                <a:ea typeface="Tahoma" pitchFamily="34" charset="0"/>
                <a:cs typeface="Tahoma" pitchFamily="34" charset="0"/>
              </a:rPr>
              <a:t> </a:t>
            </a:r>
            <a:r>
              <a:rPr lang="ar-DZ" b="1" dirty="0" smtClean="0">
                <a:solidFill>
                  <a:srgbClr val="C00000"/>
                </a:solidFill>
                <a:latin typeface="Tahoma" pitchFamily="34" charset="0"/>
                <a:ea typeface="Tahoma" pitchFamily="34" charset="0"/>
                <a:cs typeface="Tahoma" pitchFamily="34" charset="0"/>
              </a:rPr>
              <a:t>الفكر الاقتصادي في المجتمعات الغربية  القديمة  </a:t>
            </a:r>
            <a:r>
              <a:rPr lang="ar-DZ" b="1" dirty="0" err="1" smtClean="0">
                <a:solidFill>
                  <a:srgbClr val="C00000"/>
                </a:solidFill>
                <a:latin typeface="Tahoma" pitchFamily="34" charset="0"/>
                <a:ea typeface="Tahoma" pitchFamily="34" charset="0"/>
                <a:cs typeface="Tahoma" pitchFamily="34" charset="0"/>
              </a:rPr>
              <a:t>و</a:t>
            </a:r>
            <a:r>
              <a:rPr lang="ar-DZ" b="1" dirty="0" smtClean="0">
                <a:solidFill>
                  <a:srgbClr val="C00000"/>
                </a:solidFill>
                <a:latin typeface="Tahoma" pitchFamily="34" charset="0"/>
                <a:ea typeface="Tahoma" pitchFamily="34" charset="0"/>
                <a:cs typeface="Tahoma" pitchFamily="34" charset="0"/>
              </a:rPr>
              <a:t> العصور الوسطى             في أوروبا</a:t>
            </a:r>
          </a:p>
          <a:p>
            <a:pPr algn="ctr" rtl="1">
              <a:lnSpc>
                <a:spcPct val="150000"/>
              </a:lnSpc>
              <a:buNone/>
            </a:pPr>
            <a:endParaRPr lang="ar-DZ" sz="2400" b="1" dirty="0" smtClean="0">
              <a:solidFill>
                <a:srgbClr val="C00000"/>
              </a:solidFill>
              <a:latin typeface="Traditional Arabic" pitchFamily="18" charset="-78"/>
              <a:cs typeface="Traditional Arabic" pitchFamily="18" charset="-78"/>
            </a:endParaRPr>
          </a:p>
          <a:p>
            <a:pPr algn="r" rtl="1">
              <a:lnSpc>
                <a:spcPct val="150000"/>
              </a:lnSpc>
              <a:buNone/>
            </a:pPr>
            <a:r>
              <a:rPr lang="ar-DZ" sz="2400" b="1" dirty="0" smtClean="0">
                <a:solidFill>
                  <a:srgbClr val="C00000"/>
                </a:solidFill>
                <a:latin typeface="Tahoma" pitchFamily="34" charset="0"/>
                <a:ea typeface="Tahoma" pitchFamily="34" charset="0"/>
                <a:cs typeface="Tahoma" pitchFamily="34" charset="0"/>
              </a:rPr>
              <a:t>    </a:t>
            </a:r>
            <a:r>
              <a:rPr lang="ar-DZ" sz="2400" b="1" dirty="0" smtClean="0">
                <a:latin typeface="Tahoma" pitchFamily="34" charset="0"/>
                <a:ea typeface="Tahoma" pitchFamily="34" charset="0"/>
              </a:rPr>
              <a:t>أولا: </a:t>
            </a:r>
            <a:r>
              <a:rPr lang="ar-DZ" sz="2400" dirty="0" smtClean="0">
                <a:latin typeface="Tahoma" pitchFamily="34" charset="0"/>
                <a:ea typeface="Tahoma" pitchFamily="34" charset="0"/>
              </a:rPr>
              <a:t>الفكر الاقتصادي في المجتمعات الغربية القديمة</a:t>
            </a:r>
          </a:p>
          <a:p>
            <a:pPr algn="r">
              <a:lnSpc>
                <a:spcPct val="150000"/>
              </a:lnSpc>
              <a:buNone/>
            </a:pPr>
            <a:r>
              <a:rPr lang="ar-DZ" sz="2400" dirty="0" smtClean="0">
                <a:latin typeface="Tahoma" pitchFamily="34" charset="0"/>
                <a:ea typeface="Tahoma" pitchFamily="34" charset="0"/>
              </a:rPr>
              <a:t>   </a:t>
            </a:r>
            <a:r>
              <a:rPr lang="ar-DZ" sz="2400" b="1" dirty="0" smtClean="0">
                <a:latin typeface="Tahoma" pitchFamily="34" charset="0"/>
                <a:ea typeface="Tahoma" pitchFamily="34" charset="0"/>
              </a:rPr>
              <a:t>ثانيا: </a:t>
            </a:r>
            <a:r>
              <a:rPr lang="ar-DZ" sz="2400" dirty="0" smtClean="0">
                <a:latin typeface="Tahoma" pitchFamily="34" charset="0"/>
                <a:ea typeface="Tahoma" pitchFamily="34" charset="0"/>
              </a:rPr>
              <a:t>الفكر الاقتصادي في المجتمعات الغربية في العصور الوسطى</a:t>
            </a:r>
            <a:r>
              <a:rPr lang="ar-DZ" sz="2400" dirty="0" smtClean="0">
                <a:solidFill>
                  <a:srgbClr val="C00000"/>
                </a:solidFill>
                <a:latin typeface="Tahoma" pitchFamily="34" charset="0"/>
                <a:ea typeface="Tahoma" pitchFamily="34" charset="0"/>
              </a:rPr>
              <a:t> </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fontScale="92500" lnSpcReduction="10000"/>
          </a:bodyPr>
          <a:lstStyle/>
          <a:p>
            <a:pPr algn="r" rtl="1">
              <a:buNone/>
            </a:pPr>
            <a:r>
              <a:rPr lang="ar-DZ" sz="2600" b="1" dirty="0" smtClean="0">
                <a:solidFill>
                  <a:schemeClr val="accent1">
                    <a:lumMod val="75000"/>
                  </a:schemeClr>
                </a:solidFill>
              </a:rPr>
              <a:t>2-المدرسة النمساوية:</a:t>
            </a:r>
          </a:p>
          <a:p>
            <a:pPr algn="just" rtl="1">
              <a:lnSpc>
                <a:spcPct val="150000"/>
              </a:lnSpc>
              <a:buNone/>
            </a:pPr>
            <a:r>
              <a:rPr lang="ar-DZ" dirty="0" smtClean="0"/>
              <a:t>  </a:t>
            </a:r>
            <a:r>
              <a:rPr lang="ar-DZ" sz="2400" dirty="0" smtClean="0"/>
              <a:t>يعد المفكر النمساوي الأصل البريطاني الجنسية  </a:t>
            </a:r>
            <a:r>
              <a:rPr lang="fr-FR" sz="2400" dirty="0" smtClean="0"/>
              <a:t>Frederick Hayek</a:t>
            </a:r>
            <a:r>
              <a:rPr lang="ar-DZ" sz="2400" dirty="0" smtClean="0"/>
              <a:t> </a:t>
            </a:r>
            <a:r>
              <a:rPr lang="fr-FR" sz="2400" dirty="0" smtClean="0"/>
              <a:t> </a:t>
            </a:r>
            <a:r>
              <a:rPr lang="ar-DZ" sz="2400" dirty="0" smtClean="0"/>
              <a:t> </a:t>
            </a:r>
            <a:r>
              <a:rPr lang="fr-FR" sz="2400" dirty="0" smtClean="0"/>
              <a:t> </a:t>
            </a:r>
            <a:r>
              <a:rPr lang="ar-DZ" sz="2400" dirty="0" smtClean="0"/>
              <a:t>من أهم وأشهر المفكرين الليبراليين  في القرن العشرين، ينتمي إلى المدرسة النمساوية التي ظهرت في بداية السبعينيات من القرن التاسع عشر في النمسا.   أحيت المدرسة النمساوية الاتجاه الليبرالي وأعادت الأفكار الليبرالية الكلاسيكية المتعلقة بحرية السوق وبسياسات "دعه يعمل دعه يمر" وبأفضلية النظام الرأسمالي على بقية النظم. وذلك بقيادة </a:t>
            </a:r>
            <a:r>
              <a:rPr lang="fr-FR" sz="2400" dirty="0" smtClean="0"/>
              <a:t>Hayek )</a:t>
            </a:r>
            <a:r>
              <a:rPr lang="ar-DZ" sz="2400" dirty="0" smtClean="0"/>
              <a:t> )الذي كان آخر من بقي على قيد الحياة من الجيل القديم للمدرسة النمساوية، حيث تولى مهمة الترويج للأفكار الليبرالية   الجديدة على مستوى العالم الرأسمالي.</a:t>
            </a:r>
            <a:endParaRPr lang="fr-FR" sz="2400"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27540"/>
          </a:xfrm>
        </p:spPr>
        <p:txBody>
          <a:bodyPr>
            <a:normAutofit fontScale="92500"/>
          </a:bodyPr>
          <a:lstStyle/>
          <a:p>
            <a:pPr algn="just" rtl="1">
              <a:lnSpc>
                <a:spcPct val="150000"/>
              </a:lnSpc>
              <a:buNone/>
            </a:pPr>
            <a:r>
              <a:rPr lang="ar-DZ" sz="2400" dirty="0" smtClean="0"/>
              <a:t>وتدافع المدرسة النمساوية على النظام الرأسمالي من منطلق أنه النظام الأكفأ في تعبئة الموارد وتوظيفها وفي إبداع التكنولوجيا الجديدة وتطبيقها في الإنتاج وفي التخفيض  من تكاليف الإنتاج. و أن السوق الحرة المتروكة لقوانينها الخاصة سوف تصل إلى استقرار في الأسعار وتوازن بين العرض والطلب، وبين الموارد المتاحة والقدرة على تعبئتها وتشغيلها.</a:t>
            </a:r>
          </a:p>
          <a:p>
            <a:pPr algn="just" rtl="1">
              <a:lnSpc>
                <a:spcPct val="150000"/>
              </a:lnSpc>
              <a:buNone/>
            </a:pPr>
            <a:r>
              <a:rPr lang="ar-DZ" sz="2400" dirty="0" smtClean="0"/>
              <a:t>   وترى أن الرأسمالية عادلة لأنها تعطي لكل طرف في العملية الإنتاجية ما يساوي قيمة عمله.</a:t>
            </a:r>
          </a:p>
          <a:p>
            <a:pPr algn="just" rtl="1">
              <a:lnSpc>
                <a:spcPct val="150000"/>
              </a:lnSpc>
              <a:buNone/>
            </a:pPr>
            <a:r>
              <a:rPr lang="ar-DZ" sz="2400" dirty="0" smtClean="0"/>
              <a:t> كما تركز المدرسة النمساوية على مفاهيم الاقتصاد الجزئي والتصرفات الرشيدة للأفراد.</a:t>
            </a:r>
            <a:endParaRPr lang="fr-FR" sz="2400" dirty="0"/>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2920" y="530352"/>
            <a:ext cx="8183880" cy="5398978"/>
          </a:xfrm>
        </p:spPr>
        <p:txBody>
          <a:bodyPr>
            <a:normAutofit fontScale="85000" lnSpcReduction="10000"/>
          </a:bodyPr>
          <a:lstStyle/>
          <a:p>
            <a:pPr algn="just" rtl="1">
              <a:lnSpc>
                <a:spcPct val="150000"/>
              </a:lnSpc>
              <a:buNone/>
            </a:pPr>
            <a:r>
              <a:rPr lang="ar-DZ" sz="2400" b="1" dirty="0" smtClean="0">
                <a:solidFill>
                  <a:schemeClr val="accent1">
                    <a:lumMod val="75000"/>
                  </a:schemeClr>
                </a:solidFill>
              </a:rPr>
              <a:t>3-مدرسة اقتصاديات جانب العرض: </a:t>
            </a:r>
            <a:r>
              <a:rPr lang="ar-DZ" sz="2400" dirty="0" smtClean="0"/>
              <a:t>والتي تعرف أيضا باقتصاديات (</a:t>
            </a:r>
            <a:r>
              <a:rPr lang="fr-FR" sz="2400" dirty="0" smtClean="0"/>
              <a:t>Reagan</a:t>
            </a:r>
            <a:r>
              <a:rPr lang="ar-DZ" sz="2400" dirty="0" smtClean="0"/>
              <a:t>)، لان الرئيس الأمريكي </a:t>
            </a:r>
            <a:r>
              <a:rPr lang="fr-FR" sz="2400" dirty="0" smtClean="0"/>
              <a:t>Reagan Ronald </a:t>
            </a:r>
            <a:r>
              <a:rPr lang="ar-DZ" sz="2400" dirty="0" smtClean="0"/>
              <a:t> السابق أول من طبق سياسة جانب العرض، وساهم في نشر فكرتها الرئيسة والتي مفادها " أن تخفيض الضرائب على المستثمرين سيعطيهم الحافز للادخار والاستثمار وبالتالي تشجع الزيادة في الإنتاج مما يؤدي إلى رفع مستويات الدخول والتوظيف ويعم الرخاء.</a:t>
            </a:r>
          </a:p>
          <a:p>
            <a:pPr algn="just" rtl="1">
              <a:lnSpc>
                <a:spcPct val="150000"/>
              </a:lnSpc>
              <a:buNone/>
            </a:pPr>
            <a:r>
              <a:rPr lang="ar-DZ" sz="2400" dirty="0" smtClean="0"/>
              <a:t>   وتحاول هذه المدرسة تفسير الظواهر الاقتصادية الكلية، ومن ثم تقديم وصفات سياسية للنمو الاقتصادي المستقر، وبشكل عام ترتكز على ثلاث </a:t>
            </a:r>
            <a:r>
              <a:rPr lang="ar-DZ" sz="2400" b="1" dirty="0" smtClean="0"/>
              <a:t>ركائز:السياسة الضريبية</a:t>
            </a:r>
            <a:r>
              <a:rPr lang="ar-DZ" sz="2400" dirty="0" smtClean="0"/>
              <a:t>، </a:t>
            </a:r>
            <a:r>
              <a:rPr lang="ar-DZ" sz="2400" b="1" dirty="0" smtClean="0"/>
              <a:t>السياسة التنظيمية والسياسة النقدية</a:t>
            </a:r>
            <a:r>
              <a:rPr lang="ar-DZ" sz="2400" dirty="0" smtClean="0"/>
              <a:t>. ويعتبر الإنتاج الفكرة الرئيسية وراء هذه الركائز وهو المحدد الأكثر أهمية للنمو الاقتصادي. بعبارة أخرى إن هذه المدرسة ترى أن المنتجين واستعدادهم لخلق السلع والخدمات يحدد وتيرة النمو الاقتصادي. </a:t>
            </a:r>
            <a:endParaRPr lang="fr-FR" sz="2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4229</TotalTime>
  <Words>6652</Words>
  <Application>Microsoft Office PowerPoint</Application>
  <PresentationFormat>Affichage à l'écran (4:3)</PresentationFormat>
  <Paragraphs>411</Paragraphs>
  <Slides>92</Slides>
  <Notes>0</Notes>
  <HiddenSlides>0</HiddenSlides>
  <MMClips>0</MMClips>
  <ScaleCrop>false</ScaleCrop>
  <HeadingPairs>
    <vt:vector size="4" baseType="variant">
      <vt:variant>
        <vt:lpstr>Thème</vt:lpstr>
      </vt:variant>
      <vt:variant>
        <vt:i4>1</vt:i4>
      </vt:variant>
      <vt:variant>
        <vt:lpstr>Titres des diapositives</vt:lpstr>
      </vt:variant>
      <vt:variant>
        <vt:i4>92</vt:i4>
      </vt:variant>
    </vt:vector>
  </HeadingPairs>
  <TitlesOfParts>
    <vt:vector size="93" baseType="lpstr">
      <vt:lpstr>Aspect</vt:lpstr>
      <vt:lpstr>        جامعة الجيلالي بونعامة –خميس مليانة- كلية العلوم الاقتصادية و التجارية وعلوم    التسيير  قسم العلوم التجارية  الجذع المشترك سنة أولى T2                     ملخص محاضرات  في مقياس  تاريخ الفكر الاقتصادي  إعداد : د. غداوية معمر                               السنة الجامعية : 2024/2023 </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Diapositive 45</vt:lpstr>
      <vt:lpstr>Diapositive 46</vt:lpstr>
      <vt:lpstr>Diapositive 47</vt:lpstr>
      <vt:lpstr>Diapositive 48</vt:lpstr>
      <vt:lpstr>Diapositive 49</vt:lpstr>
      <vt:lpstr>Diapositive 50</vt:lpstr>
      <vt:lpstr>Diapositive 51</vt:lpstr>
      <vt:lpstr>Diapositive 52</vt:lpstr>
      <vt:lpstr>Diapositive 53</vt:lpstr>
      <vt:lpstr>Diapositive 54</vt:lpstr>
      <vt:lpstr>Diapositive 55</vt:lpstr>
      <vt:lpstr>Diapositive 56</vt:lpstr>
      <vt:lpstr>Diapositive 57</vt:lpstr>
      <vt:lpstr>Diapositive 58</vt:lpstr>
      <vt:lpstr>Diapositive 59</vt:lpstr>
      <vt:lpstr>Diapositive 60</vt:lpstr>
      <vt:lpstr>Diapositive 61</vt:lpstr>
      <vt:lpstr>Diapositive 62</vt:lpstr>
      <vt:lpstr>Diapositive 63</vt:lpstr>
      <vt:lpstr>Diapositive 64</vt:lpstr>
      <vt:lpstr>Diapositive 65</vt:lpstr>
      <vt:lpstr>Diapositive 66</vt:lpstr>
      <vt:lpstr>Diapositive 67</vt:lpstr>
      <vt:lpstr>Diapositive 68</vt:lpstr>
      <vt:lpstr>Diapositive 69</vt:lpstr>
      <vt:lpstr>Diapositive 70</vt:lpstr>
      <vt:lpstr>Diapositive 71</vt:lpstr>
      <vt:lpstr>Diapositive 72</vt:lpstr>
      <vt:lpstr>Diapositive 73</vt:lpstr>
      <vt:lpstr>Diapositive 74</vt:lpstr>
      <vt:lpstr>Diapositive 75</vt:lpstr>
      <vt:lpstr>Diapositive 76</vt:lpstr>
      <vt:lpstr>Diapositive 77</vt:lpstr>
      <vt:lpstr>Diapositive 78</vt:lpstr>
      <vt:lpstr>Diapositive 79</vt:lpstr>
      <vt:lpstr>Diapositive 80</vt:lpstr>
      <vt:lpstr>Diapositive 81</vt:lpstr>
      <vt:lpstr>Diapositive 82</vt:lpstr>
      <vt:lpstr>Diapositive 83</vt:lpstr>
      <vt:lpstr>Diapositive 84</vt:lpstr>
      <vt:lpstr>Diapositive 85</vt:lpstr>
      <vt:lpstr>Diapositive 86</vt:lpstr>
      <vt:lpstr>Diapositive 87</vt:lpstr>
      <vt:lpstr>Diapositive 88</vt:lpstr>
      <vt:lpstr>Diapositive 89</vt:lpstr>
      <vt:lpstr>Diapositive 90</vt:lpstr>
      <vt:lpstr>Diapositive 91</vt:lpstr>
      <vt:lpstr>Diapositive 92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حسيبة بن بوعلي –الشلف- كلية العلوم الاقتصادية و التجارية وعلوم التسيير قسم الجذع المشترك  المستوى: السنة الأولى</dc:title>
  <dc:creator>kast</dc:creator>
  <cp:lastModifiedBy>My_Pc</cp:lastModifiedBy>
  <cp:revision>381</cp:revision>
  <dcterms:created xsi:type="dcterms:W3CDTF">2020-12-26T13:55:53Z</dcterms:created>
  <dcterms:modified xsi:type="dcterms:W3CDTF">2024-05-05T15:53:00Z</dcterms:modified>
</cp:coreProperties>
</file>