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57" r:id="rId2"/>
    <p:sldId id="258" r:id="rId3"/>
    <p:sldId id="259" r:id="rId4"/>
    <p:sldId id="260" r:id="rId5"/>
    <p:sldId id="262" r:id="rId6"/>
    <p:sldId id="261" r:id="rId7"/>
    <p:sldId id="263" r:id="rId8"/>
    <p:sldId id="269" r:id="rId9"/>
    <p:sldId id="270" r:id="rId10"/>
    <p:sldId id="265" r:id="rId11"/>
    <p:sldId id="264" r:id="rId12"/>
    <p:sldId id="266" r:id="rId13"/>
    <p:sldId id="267" r:id="rId14"/>
    <p:sldId id="272" r:id="rId15"/>
    <p:sldId id="273" r:id="rId16"/>
    <p:sldId id="268" r:id="rId17"/>
    <p:sldId id="274" r:id="rId18"/>
    <p:sldId id="275" r:id="rId19"/>
    <p:sldId id="276" r:id="rId20"/>
    <p:sldId id="277" r:id="rId21"/>
    <p:sldId id="278" r:id="rId22"/>
    <p:sldId id="279" r:id="rId23"/>
    <p:sldId id="282" r:id="rId24"/>
    <p:sldId id="281" r:id="rId25"/>
    <p:sldId id="284" r:id="rId26"/>
    <p:sldId id="280" r:id="rId27"/>
    <p:sldId id="285" r:id="rId28"/>
    <p:sldId id="286" r:id="rId29"/>
    <p:sldId id="289" r:id="rId30"/>
    <p:sldId id="291" r:id="rId31"/>
    <p:sldId id="290"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sorterViewPr>
    <p:cViewPr>
      <p:scale>
        <a:sx n="100" d="100"/>
        <a:sy n="100" d="100"/>
      </p:scale>
      <p:origin x="0" y="44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02909-6E72-4DF8-A22A-5872934F04E3}" type="datetimeFigureOut">
              <a:rPr lang="fr-FR" smtClean="0"/>
              <a:t>24/11/2024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C68276-4621-4CC0-A3CF-84B94D8697CD}" type="slidenum">
              <a:rPr lang="fr-FR" smtClean="0"/>
              <a:t>‹N°›</a:t>
            </a:fld>
            <a:endParaRPr lang="fr-FR"/>
          </a:p>
        </p:txBody>
      </p:sp>
    </p:spTree>
    <p:extLst>
      <p:ext uri="{BB962C8B-B14F-4D97-AF65-F5344CB8AC3E}">
        <p14:creationId xmlns:p14="http://schemas.microsoft.com/office/powerpoint/2010/main" val="3770133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0F515C-998E-4189-99A3-226396F8A793}" type="datetimeFigureOut">
              <a:rPr lang="fr-FR" smtClean="0"/>
              <a:t>24/11/2024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FA53F8-D9B1-48F2-A443-B6F151F514E1}" type="slidenum">
              <a:rPr lang="fr-FR" smtClean="0"/>
              <a:t>‹N°›</a:t>
            </a:fld>
            <a:endParaRPr lang="fr-FR"/>
          </a:p>
        </p:txBody>
      </p:sp>
    </p:spTree>
    <p:extLst>
      <p:ext uri="{BB962C8B-B14F-4D97-AF65-F5344CB8AC3E}">
        <p14:creationId xmlns:p14="http://schemas.microsoft.com/office/powerpoint/2010/main" val="43437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CFA53F8-D9B1-48F2-A443-B6F151F514E1}" type="slidenum">
              <a:rPr lang="fr-FR" smtClean="0"/>
              <a:t>20</a:t>
            </a:fld>
            <a:endParaRPr lang="fr-FR"/>
          </a:p>
        </p:txBody>
      </p:sp>
    </p:spTree>
    <p:extLst>
      <p:ext uri="{BB962C8B-B14F-4D97-AF65-F5344CB8AC3E}">
        <p14:creationId xmlns:p14="http://schemas.microsoft.com/office/powerpoint/2010/main" val="62808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D424EE9-3E1A-406C-AE00-F9A83F8FCB51}" type="datetime1">
              <a:rPr lang="fr-FR" smtClean="0"/>
              <a:t>24/11/2024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3F7FFA-2012-4F62-B8BF-D72DDFC74BEE}" type="slidenum">
              <a:rPr lang="fr-FR" smtClean="0"/>
              <a:t>‹N°›</a:t>
            </a:fld>
            <a:endParaRPr lang="fr-FR"/>
          </a:p>
        </p:txBody>
      </p:sp>
    </p:spTree>
    <p:extLst>
      <p:ext uri="{BB962C8B-B14F-4D97-AF65-F5344CB8AC3E}">
        <p14:creationId xmlns:p14="http://schemas.microsoft.com/office/powerpoint/2010/main" val="80006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34C554-7E40-4A12-8538-9DDFBAA1FBD5}" type="datetime1">
              <a:rPr lang="fr-FR" smtClean="0"/>
              <a:t>24/11/2024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3F7FFA-2012-4F62-B8BF-D72DDFC74BEE}" type="slidenum">
              <a:rPr lang="fr-FR" smtClean="0"/>
              <a:t>‹N°›</a:t>
            </a:fld>
            <a:endParaRPr lang="fr-FR"/>
          </a:p>
        </p:txBody>
      </p:sp>
    </p:spTree>
    <p:extLst>
      <p:ext uri="{BB962C8B-B14F-4D97-AF65-F5344CB8AC3E}">
        <p14:creationId xmlns:p14="http://schemas.microsoft.com/office/powerpoint/2010/main" val="144470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B3AA1B-ADFB-4188-B18D-2A70D5BCCE32}" type="datetime1">
              <a:rPr lang="fr-FR" smtClean="0"/>
              <a:t>24/11/2024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3F7FFA-2012-4F62-B8BF-D72DDFC74BEE}" type="slidenum">
              <a:rPr lang="fr-FR" smtClean="0"/>
              <a:t>‹N°›</a:t>
            </a:fld>
            <a:endParaRPr lang="fr-FR"/>
          </a:p>
        </p:txBody>
      </p:sp>
    </p:spTree>
    <p:extLst>
      <p:ext uri="{BB962C8B-B14F-4D97-AF65-F5344CB8AC3E}">
        <p14:creationId xmlns:p14="http://schemas.microsoft.com/office/powerpoint/2010/main" val="86621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61B283-E0AF-4857-8E80-B150CB588A12}" type="datetime1">
              <a:rPr lang="fr-FR" smtClean="0"/>
              <a:t>24/11/2024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3F7FFA-2012-4F62-B8BF-D72DDFC74BEE}" type="slidenum">
              <a:rPr lang="fr-FR" smtClean="0"/>
              <a:t>‹N°›</a:t>
            </a:fld>
            <a:endParaRPr lang="fr-FR"/>
          </a:p>
        </p:txBody>
      </p:sp>
    </p:spTree>
    <p:extLst>
      <p:ext uri="{BB962C8B-B14F-4D97-AF65-F5344CB8AC3E}">
        <p14:creationId xmlns:p14="http://schemas.microsoft.com/office/powerpoint/2010/main" val="302342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355EEAC-5B9D-48F6-854F-C2E7746DD705}" type="datetime1">
              <a:rPr lang="fr-FR" smtClean="0"/>
              <a:t>24/11/2024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3F7FFA-2012-4F62-B8BF-D72DDFC74BEE}" type="slidenum">
              <a:rPr lang="fr-FR" smtClean="0"/>
              <a:t>‹N°›</a:t>
            </a:fld>
            <a:endParaRPr lang="fr-FR"/>
          </a:p>
        </p:txBody>
      </p:sp>
    </p:spTree>
    <p:extLst>
      <p:ext uri="{BB962C8B-B14F-4D97-AF65-F5344CB8AC3E}">
        <p14:creationId xmlns:p14="http://schemas.microsoft.com/office/powerpoint/2010/main" val="246897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7E2155-0ABD-4778-9FA2-01AA849D20B3}" type="datetime1">
              <a:rPr lang="fr-FR" smtClean="0"/>
              <a:t>24/11/2024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3F7FFA-2012-4F62-B8BF-D72DDFC74BEE}" type="slidenum">
              <a:rPr lang="fr-FR" smtClean="0"/>
              <a:t>‹N°›</a:t>
            </a:fld>
            <a:endParaRPr lang="fr-FR"/>
          </a:p>
        </p:txBody>
      </p:sp>
    </p:spTree>
    <p:extLst>
      <p:ext uri="{BB962C8B-B14F-4D97-AF65-F5344CB8AC3E}">
        <p14:creationId xmlns:p14="http://schemas.microsoft.com/office/powerpoint/2010/main" val="422607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624E5A-8991-47DA-B153-1F43E8A24CC2}" type="datetime1">
              <a:rPr lang="fr-FR" smtClean="0"/>
              <a:t>24/11/2024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3F7FFA-2012-4F62-B8BF-D72DDFC74BEE}" type="slidenum">
              <a:rPr lang="fr-FR" smtClean="0"/>
              <a:t>‹N°›</a:t>
            </a:fld>
            <a:endParaRPr lang="fr-FR"/>
          </a:p>
        </p:txBody>
      </p:sp>
    </p:spTree>
    <p:extLst>
      <p:ext uri="{BB962C8B-B14F-4D97-AF65-F5344CB8AC3E}">
        <p14:creationId xmlns:p14="http://schemas.microsoft.com/office/powerpoint/2010/main" val="318517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52E0F28-356C-4C47-AFD6-4D2367232722}" type="datetime1">
              <a:rPr lang="fr-FR" smtClean="0"/>
              <a:t>24/11/2024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3F7FFA-2012-4F62-B8BF-D72DDFC74BEE}" type="slidenum">
              <a:rPr lang="fr-FR" smtClean="0"/>
              <a:t>‹N°›</a:t>
            </a:fld>
            <a:endParaRPr lang="fr-FR"/>
          </a:p>
        </p:txBody>
      </p:sp>
    </p:spTree>
    <p:extLst>
      <p:ext uri="{BB962C8B-B14F-4D97-AF65-F5344CB8AC3E}">
        <p14:creationId xmlns:p14="http://schemas.microsoft.com/office/powerpoint/2010/main" val="166954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FA22CC-765A-4D0F-B2BF-F0E54580DC6C}" type="datetime1">
              <a:rPr lang="fr-FR" smtClean="0"/>
              <a:t>24/11/2024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3F7FFA-2012-4F62-B8BF-D72DDFC74BEE}" type="slidenum">
              <a:rPr lang="fr-FR" smtClean="0"/>
              <a:t>‹N°›</a:t>
            </a:fld>
            <a:endParaRPr lang="fr-FR"/>
          </a:p>
        </p:txBody>
      </p:sp>
    </p:spTree>
    <p:extLst>
      <p:ext uri="{BB962C8B-B14F-4D97-AF65-F5344CB8AC3E}">
        <p14:creationId xmlns:p14="http://schemas.microsoft.com/office/powerpoint/2010/main" val="248456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280EBF7-0CBF-415D-8715-6C2B952D8F2A}" type="datetime1">
              <a:rPr lang="fr-FR" smtClean="0"/>
              <a:t>24/11/2024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3F7FFA-2012-4F62-B8BF-D72DDFC74BEE}" type="slidenum">
              <a:rPr lang="fr-FR" smtClean="0"/>
              <a:t>‹N°›</a:t>
            </a:fld>
            <a:endParaRPr lang="fr-FR"/>
          </a:p>
        </p:txBody>
      </p:sp>
    </p:spTree>
    <p:extLst>
      <p:ext uri="{BB962C8B-B14F-4D97-AF65-F5344CB8AC3E}">
        <p14:creationId xmlns:p14="http://schemas.microsoft.com/office/powerpoint/2010/main" val="421344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4CE6347-09B2-4DEA-9FFD-07795441BDB9}" type="datetime1">
              <a:rPr lang="fr-FR" smtClean="0"/>
              <a:t>24/11/2024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3F7FFA-2012-4F62-B8BF-D72DDFC74BEE}" type="slidenum">
              <a:rPr lang="fr-FR" smtClean="0"/>
              <a:t>‹N°›</a:t>
            </a:fld>
            <a:endParaRPr lang="fr-FR"/>
          </a:p>
        </p:txBody>
      </p:sp>
    </p:spTree>
    <p:extLst>
      <p:ext uri="{BB962C8B-B14F-4D97-AF65-F5344CB8AC3E}">
        <p14:creationId xmlns:p14="http://schemas.microsoft.com/office/powerpoint/2010/main" val="235426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6DED7-9B23-44D1-B483-C1E3ADABB67F}" type="datetime1">
              <a:rPr lang="fr-FR" smtClean="0"/>
              <a:t>24/11/2024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F7FFA-2012-4F62-B8BF-D72DDFC74BEE}" type="slidenum">
              <a:rPr lang="fr-FR" smtClean="0"/>
              <a:t>‹N°›</a:t>
            </a:fld>
            <a:endParaRPr lang="fr-FR"/>
          </a:p>
        </p:txBody>
      </p:sp>
    </p:spTree>
    <p:extLst>
      <p:ext uri="{BB962C8B-B14F-4D97-AF65-F5344CB8AC3E}">
        <p14:creationId xmlns:p14="http://schemas.microsoft.com/office/powerpoint/2010/main" val="4152774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08720"/>
            <a:ext cx="8229600" cy="634082"/>
          </a:xfrm>
        </p:spPr>
        <p:txBody>
          <a:bodyPr>
            <a:noAutofit/>
          </a:bodyPr>
          <a:lstStyle/>
          <a:p>
            <a:r>
              <a:rPr lang="fr-FR" sz="2800" dirty="0" smtClean="0"/>
              <a:t>Chapitre 1</a:t>
            </a:r>
            <a:endParaRPr lang="fr-FR" sz="2800" dirty="0"/>
          </a:p>
        </p:txBody>
      </p:sp>
      <p:sp>
        <p:nvSpPr>
          <p:cNvPr id="3" name="Espace réservé du contenu 2"/>
          <p:cNvSpPr>
            <a:spLocks noGrp="1"/>
          </p:cNvSpPr>
          <p:nvPr>
            <p:ph sz="half" idx="1"/>
          </p:nvPr>
        </p:nvSpPr>
        <p:spPr>
          <a:xfrm>
            <a:off x="611560" y="3789040"/>
            <a:ext cx="3682752" cy="1152128"/>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buNone/>
            </a:pPr>
            <a:r>
              <a:rPr lang="fr-FR" b="1" dirty="0" smtClean="0"/>
              <a:t>Les principaux composants de base</a:t>
            </a:r>
            <a:endParaRPr lang="fr-FR" b="1" dirty="0"/>
          </a:p>
        </p:txBody>
      </p:sp>
      <p:sp>
        <p:nvSpPr>
          <p:cNvPr id="4" name="Espace réservé du contenu 3"/>
          <p:cNvSpPr>
            <a:spLocks noGrp="1"/>
          </p:cNvSpPr>
          <p:nvPr>
            <p:ph sz="half" idx="2"/>
          </p:nvPr>
        </p:nvSpPr>
        <p:spPr>
          <a:xfrm>
            <a:off x="4858859" y="3789040"/>
            <a:ext cx="3834541" cy="1080120"/>
          </a:xfrm>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lgn="ctr">
              <a:buNone/>
            </a:pPr>
            <a:r>
              <a:rPr lang="fr-FR" b="1" dirty="0"/>
              <a:t>Initiation au dessin en </a:t>
            </a:r>
            <a:r>
              <a:rPr lang="fr-FR" b="1" dirty="0" smtClean="0"/>
              <a:t>électronique</a:t>
            </a:r>
            <a:endParaRPr lang="fr-FR" dirty="0"/>
          </a:p>
        </p:txBody>
      </p:sp>
      <p:sp>
        <p:nvSpPr>
          <p:cNvPr id="5" name="Rectangle 4"/>
          <p:cNvSpPr/>
          <p:nvPr/>
        </p:nvSpPr>
        <p:spPr>
          <a:xfrm>
            <a:off x="1547663" y="2193263"/>
            <a:ext cx="6531147"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sz="3200" dirty="0" smtClean="0"/>
              <a:t>Techniques du dessin en électronique </a:t>
            </a:r>
          </a:p>
        </p:txBody>
      </p:sp>
      <p:sp>
        <p:nvSpPr>
          <p:cNvPr id="7" name="Flèche droite 6"/>
          <p:cNvSpPr/>
          <p:nvPr/>
        </p:nvSpPr>
        <p:spPr>
          <a:xfrm rot="5400000">
            <a:off x="6153619" y="3178959"/>
            <a:ext cx="792087" cy="207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rot="5400000">
            <a:off x="2191272" y="3178959"/>
            <a:ext cx="792087" cy="207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pied de page 8"/>
          <p:cNvSpPr>
            <a:spLocks noGrp="1"/>
          </p:cNvSpPr>
          <p:nvPr>
            <p:ph type="ftr" sz="quarter" idx="11"/>
          </p:nvPr>
        </p:nvSpPr>
        <p:spPr>
          <a:xfrm>
            <a:off x="8529085" y="6415092"/>
            <a:ext cx="583704" cy="412155"/>
          </a:xfrm>
        </p:spPr>
        <p:txBody>
          <a:bodyPr/>
          <a:lstStyle/>
          <a:p>
            <a:fld id="{EBF8BB19-627E-4CB6-B710-427B71BA2206}" type="slidenum">
              <a:rPr lang="fr-FR" sz="1800" b="1" smtClean="0"/>
              <a:t>1</a:t>
            </a:fld>
            <a:endParaRPr lang="fr-FR" sz="1800" b="1" dirty="0"/>
          </a:p>
        </p:txBody>
      </p:sp>
      <p:sp>
        <p:nvSpPr>
          <p:cNvPr id="6" name="Rectangle 5"/>
          <p:cNvSpPr/>
          <p:nvPr/>
        </p:nvSpPr>
        <p:spPr>
          <a:xfrm>
            <a:off x="1331641" y="5589240"/>
            <a:ext cx="5472608" cy="369332"/>
          </a:xfrm>
          <a:prstGeom prst="rect">
            <a:avLst/>
          </a:prstGeom>
        </p:spPr>
        <p:txBody>
          <a:bodyPr wrap="square">
            <a:spAutoFit/>
          </a:bodyPr>
          <a:lstStyle/>
          <a:p>
            <a:r>
              <a:rPr lang="fr-FR" dirty="0"/>
              <a:t>http://</a:t>
            </a:r>
            <a:r>
              <a:rPr lang="fr-FR" dirty="0" smtClean="0"/>
              <a:t>moodle.univdbkm.dz/course/view.php?id=1938</a:t>
            </a:r>
            <a:endParaRPr lang="fr-FR" dirty="0"/>
          </a:p>
        </p:txBody>
      </p:sp>
    </p:spTree>
    <p:extLst>
      <p:ext uri="{BB962C8B-B14F-4D97-AF65-F5344CB8AC3E}">
        <p14:creationId xmlns:p14="http://schemas.microsoft.com/office/powerpoint/2010/main" val="2421534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490066"/>
          </a:xfrm>
        </p:spPr>
        <p:txBody>
          <a:bodyPr>
            <a:noAutofit/>
          </a:bodyPr>
          <a:lstStyle/>
          <a:p>
            <a:r>
              <a:rPr lang="fr-FR" sz="3200" b="1" dirty="0" smtClean="0"/>
              <a:t>Les Résistances</a:t>
            </a:r>
            <a:endParaRPr lang="fr-FR" sz="3200" b="1" dirty="0"/>
          </a:p>
        </p:txBody>
      </p:sp>
      <p:sp>
        <p:nvSpPr>
          <p:cNvPr id="3" name="Rectangle 2"/>
          <p:cNvSpPr/>
          <p:nvPr/>
        </p:nvSpPr>
        <p:spPr>
          <a:xfrm>
            <a:off x="827584" y="2132856"/>
            <a:ext cx="7344816" cy="4108817"/>
          </a:xfrm>
          <a:prstGeom prst="rect">
            <a:avLst/>
          </a:prstGeom>
        </p:spPr>
        <p:txBody>
          <a:bodyPr wrap="square">
            <a:spAutoFit/>
          </a:bodyPr>
          <a:lstStyle/>
          <a:p>
            <a:pPr marL="342900" indent="-342900">
              <a:lnSpc>
                <a:spcPct val="150000"/>
              </a:lnSpc>
              <a:buFont typeface="+mj-lt"/>
              <a:buAutoNum type="alphaLcParenR"/>
            </a:pPr>
            <a:r>
              <a:rPr lang="fr-FR" b="1" dirty="0" smtClean="0"/>
              <a:t>La maniabilité </a:t>
            </a:r>
            <a:r>
              <a:rPr lang="fr-FR" dirty="0" smtClean="0"/>
              <a:t>(la possibilité de changer manuellement leur valeur.) </a:t>
            </a:r>
          </a:p>
          <a:p>
            <a:pPr>
              <a:lnSpc>
                <a:spcPct val="150000"/>
              </a:lnSpc>
            </a:pPr>
            <a:r>
              <a:rPr lang="fr-FR" dirty="0" smtClean="0"/>
              <a:t>         On distingue ainsi : </a:t>
            </a:r>
          </a:p>
          <a:p>
            <a:pPr marL="1076325" indent="-265113">
              <a:lnSpc>
                <a:spcPct val="150000"/>
              </a:lnSpc>
              <a:buFont typeface="Arial" pitchFamily="34" charset="0"/>
              <a:buChar char="•"/>
            </a:pPr>
            <a:r>
              <a:rPr lang="fr-FR" dirty="0" smtClean="0"/>
              <a:t>Les </a:t>
            </a:r>
            <a:r>
              <a:rPr lang="fr-FR" b="1" i="1" dirty="0"/>
              <a:t>résistances fixes </a:t>
            </a:r>
            <a:r>
              <a:rPr lang="fr-FR" dirty="0"/>
              <a:t>dont la valeur ne peut pas être modifiées ; </a:t>
            </a:r>
            <a:endParaRPr lang="fr-FR" dirty="0" smtClean="0"/>
          </a:p>
          <a:p>
            <a:pPr marL="1076325" indent="-265113">
              <a:lnSpc>
                <a:spcPct val="150000"/>
              </a:lnSpc>
              <a:buFont typeface="Arial" pitchFamily="34" charset="0"/>
              <a:buChar char="•"/>
            </a:pPr>
            <a:r>
              <a:rPr lang="fr-FR" dirty="0" smtClean="0"/>
              <a:t>Les </a:t>
            </a:r>
            <a:r>
              <a:rPr lang="fr-FR" b="1" i="1" dirty="0"/>
              <a:t>résistances variables </a:t>
            </a:r>
            <a:r>
              <a:rPr lang="fr-FR" dirty="0"/>
              <a:t>dont on peut faire varier leur valeur. </a:t>
            </a:r>
          </a:p>
          <a:p>
            <a:pPr marL="1076325"/>
            <a:endParaRPr lang="fr-FR" dirty="0"/>
          </a:p>
          <a:p>
            <a:pPr marL="342900" indent="-342900">
              <a:lnSpc>
                <a:spcPct val="150000"/>
              </a:lnSpc>
              <a:buFont typeface="+mj-lt"/>
              <a:buAutoNum type="alphaLcParenR" startAt="2"/>
            </a:pPr>
            <a:r>
              <a:rPr lang="fr-FR" b="1" dirty="0" smtClean="0"/>
              <a:t>La </a:t>
            </a:r>
            <a:r>
              <a:rPr lang="fr-FR" b="1" dirty="0"/>
              <a:t>dépendance de la valeur des grandeurs physiques. </a:t>
            </a:r>
            <a:r>
              <a:rPr lang="fr-FR" dirty="0"/>
              <a:t>On distingue : </a:t>
            </a:r>
          </a:p>
          <a:p>
            <a:pPr marL="1076325" indent="-176213">
              <a:lnSpc>
                <a:spcPct val="150000"/>
              </a:lnSpc>
              <a:buFont typeface="Arial" pitchFamily="34" charset="0"/>
              <a:buChar char="•"/>
            </a:pPr>
            <a:r>
              <a:rPr lang="fr-FR" dirty="0" smtClean="0"/>
              <a:t>Les </a:t>
            </a:r>
            <a:r>
              <a:rPr lang="fr-FR" b="1" i="1" dirty="0"/>
              <a:t>thermistances </a:t>
            </a:r>
            <a:r>
              <a:rPr lang="fr-FR" dirty="0"/>
              <a:t>qui sont des résistances dont la valeur dépend de la température ; </a:t>
            </a:r>
            <a:endParaRPr lang="fr-FR" dirty="0" smtClean="0"/>
          </a:p>
          <a:p>
            <a:pPr marL="1076325" indent="-176213">
              <a:lnSpc>
                <a:spcPct val="150000"/>
              </a:lnSpc>
              <a:buFont typeface="Arial" pitchFamily="34" charset="0"/>
              <a:buChar char="•"/>
            </a:pPr>
            <a:r>
              <a:rPr lang="fr-FR" dirty="0" smtClean="0"/>
              <a:t>Les </a:t>
            </a:r>
            <a:r>
              <a:rPr lang="fr-FR" b="1" i="1" dirty="0"/>
              <a:t>varistances </a:t>
            </a:r>
            <a:r>
              <a:rPr lang="fr-FR" dirty="0"/>
              <a:t>dont la valeur dépend de la tension ; </a:t>
            </a:r>
            <a:endParaRPr lang="fr-FR" dirty="0" smtClean="0"/>
          </a:p>
          <a:p>
            <a:pPr marL="1076325" indent="-176213">
              <a:lnSpc>
                <a:spcPct val="150000"/>
              </a:lnSpc>
              <a:buFont typeface="Arial" pitchFamily="34" charset="0"/>
              <a:buChar char="•"/>
            </a:pPr>
            <a:r>
              <a:rPr lang="fr-FR" dirty="0" smtClean="0"/>
              <a:t>Les </a:t>
            </a:r>
            <a:r>
              <a:rPr lang="fr-FR" b="1" i="1" dirty="0"/>
              <a:t>photorésistances </a:t>
            </a:r>
            <a:r>
              <a:rPr lang="fr-FR" dirty="0"/>
              <a:t>dont la valeur dépend de l’éclairement </a:t>
            </a:r>
          </a:p>
        </p:txBody>
      </p:sp>
      <p:sp>
        <p:nvSpPr>
          <p:cNvPr id="4" name="Rectangle 3"/>
          <p:cNvSpPr/>
          <p:nvPr/>
        </p:nvSpPr>
        <p:spPr>
          <a:xfrm>
            <a:off x="825810" y="995388"/>
            <a:ext cx="4139082" cy="461665"/>
          </a:xfrm>
          <a:prstGeom prst="rect">
            <a:avLst/>
          </a:prstGeom>
        </p:spPr>
        <p:txBody>
          <a:bodyPr wrap="none">
            <a:spAutoFit/>
          </a:bodyPr>
          <a:lstStyle/>
          <a:p>
            <a:pPr marL="285750" indent="-285750">
              <a:buFont typeface="Arial" pitchFamily="34" charset="0"/>
              <a:buChar char="•"/>
            </a:pPr>
            <a:r>
              <a:rPr lang="fr-FR" sz="2400" b="1" dirty="0" smtClean="0"/>
              <a:t>Classification des résistances</a:t>
            </a:r>
            <a:endParaRPr lang="fr-FR" sz="2400" dirty="0"/>
          </a:p>
        </p:txBody>
      </p:sp>
      <p:sp>
        <p:nvSpPr>
          <p:cNvPr id="5" name="Rectangle 4"/>
          <p:cNvSpPr/>
          <p:nvPr/>
        </p:nvSpPr>
        <p:spPr>
          <a:xfrm>
            <a:off x="1475656" y="1489276"/>
            <a:ext cx="5653682" cy="369332"/>
          </a:xfrm>
          <a:prstGeom prst="rect">
            <a:avLst/>
          </a:prstGeom>
        </p:spPr>
        <p:txBody>
          <a:bodyPr wrap="square">
            <a:spAutoFit/>
          </a:bodyPr>
          <a:lstStyle/>
          <a:p>
            <a:r>
              <a:rPr lang="fr-FR" dirty="0">
                <a:solidFill>
                  <a:prstClr val="black"/>
                </a:solidFill>
              </a:rPr>
              <a:t>On peut faire la classification </a:t>
            </a:r>
            <a:r>
              <a:rPr lang="fr-FR" dirty="0" smtClean="0">
                <a:solidFill>
                  <a:prstClr val="black"/>
                </a:solidFill>
              </a:rPr>
              <a:t>selon </a:t>
            </a:r>
            <a:r>
              <a:rPr lang="fr-FR" dirty="0">
                <a:solidFill>
                  <a:prstClr val="black"/>
                </a:solidFill>
              </a:rPr>
              <a:t>les critères </a:t>
            </a:r>
            <a:r>
              <a:rPr lang="fr-FR" dirty="0" smtClean="0">
                <a:solidFill>
                  <a:prstClr val="black"/>
                </a:solidFill>
              </a:rPr>
              <a:t>suivants: </a:t>
            </a:r>
            <a:endParaRPr lang="fr-FR" dirty="0"/>
          </a:p>
        </p:txBody>
      </p:sp>
      <p:sp>
        <p:nvSpPr>
          <p:cNvPr id="6" name="Espace réservé du pied de page 5"/>
          <p:cNvSpPr>
            <a:spLocks noGrp="1"/>
          </p:cNvSpPr>
          <p:nvPr>
            <p:ph type="ftr" sz="quarter" idx="11"/>
          </p:nvPr>
        </p:nvSpPr>
        <p:spPr>
          <a:xfrm>
            <a:off x="8543834" y="6378198"/>
            <a:ext cx="583704" cy="479802"/>
          </a:xfrm>
        </p:spPr>
        <p:txBody>
          <a:bodyPr/>
          <a:lstStyle/>
          <a:p>
            <a:fld id="{13D32593-5C6A-460F-9001-C60B938EC48A}" type="slidenum">
              <a:rPr lang="fr-FR" sz="1800" b="1" smtClean="0"/>
              <a:t>10</a:t>
            </a:fld>
            <a:endParaRPr lang="fr-FR" sz="1800" b="1" dirty="0"/>
          </a:p>
        </p:txBody>
      </p:sp>
    </p:spTree>
    <p:extLst>
      <p:ext uri="{BB962C8B-B14F-4D97-AF65-F5344CB8AC3E}">
        <p14:creationId xmlns:p14="http://schemas.microsoft.com/office/powerpoint/2010/main" val="949209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67544" y="260648"/>
            <a:ext cx="8229600" cy="490066"/>
          </a:xfrm>
        </p:spPr>
        <p:txBody>
          <a:bodyPr>
            <a:noAutofit/>
          </a:bodyPr>
          <a:lstStyle/>
          <a:p>
            <a:r>
              <a:rPr lang="fr-FR" sz="3200" b="1" dirty="0" smtClean="0"/>
              <a:t>Les Résistances</a:t>
            </a:r>
            <a:endParaRPr lang="fr-FR" sz="3200" b="1" dirty="0"/>
          </a:p>
        </p:txBody>
      </p:sp>
      <p:sp>
        <p:nvSpPr>
          <p:cNvPr id="5" name="Rectangle 4"/>
          <p:cNvSpPr/>
          <p:nvPr/>
        </p:nvSpPr>
        <p:spPr>
          <a:xfrm>
            <a:off x="418077" y="735086"/>
            <a:ext cx="3888432" cy="461665"/>
          </a:xfrm>
          <a:prstGeom prst="rect">
            <a:avLst/>
          </a:prstGeom>
        </p:spPr>
        <p:txBody>
          <a:bodyPr wrap="square">
            <a:spAutoFit/>
          </a:bodyPr>
          <a:lstStyle/>
          <a:p>
            <a:pPr marL="285750" indent="-285750">
              <a:buFont typeface="Arial" pitchFamily="34" charset="0"/>
              <a:buChar char="•"/>
            </a:pPr>
            <a:r>
              <a:rPr lang="fr-FR" sz="2400" b="1" dirty="0" smtClean="0"/>
              <a:t>Marquage </a:t>
            </a:r>
            <a:r>
              <a:rPr lang="fr-FR" sz="2400" b="1" dirty="0"/>
              <a:t>des résistances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93" y="1225789"/>
            <a:ext cx="485775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p:cNvSpPr>
            <a:spLocks noGrp="1"/>
          </p:cNvSpPr>
          <p:nvPr>
            <p:ph type="ftr" sz="quarter" idx="11"/>
          </p:nvPr>
        </p:nvSpPr>
        <p:spPr>
          <a:xfrm>
            <a:off x="8686116" y="6415309"/>
            <a:ext cx="439688" cy="352186"/>
          </a:xfrm>
        </p:spPr>
        <p:txBody>
          <a:bodyPr/>
          <a:lstStyle/>
          <a:p>
            <a:fld id="{E7422A2A-61C7-4A54-AED6-DA21E46E6F5E}" type="slidenum">
              <a:rPr lang="fr-FR" sz="1800" b="1" smtClean="0"/>
              <a:t>11</a:t>
            </a:fld>
            <a:endParaRPr lang="fr-FR" sz="1800" b="1" dirty="0"/>
          </a:p>
        </p:txBody>
      </p:sp>
    </p:spTree>
    <p:extLst>
      <p:ext uri="{BB962C8B-B14F-4D97-AF65-F5344CB8AC3E}">
        <p14:creationId xmlns:p14="http://schemas.microsoft.com/office/powerpoint/2010/main" val="2801301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Autofit/>
          </a:bodyPr>
          <a:lstStyle/>
          <a:p>
            <a:r>
              <a:rPr lang="fr-FR" sz="3200" b="1" dirty="0"/>
              <a:t>Les condensateurs </a:t>
            </a:r>
          </a:p>
        </p:txBody>
      </p:sp>
      <p:sp>
        <p:nvSpPr>
          <p:cNvPr id="3" name="Rectangle 2"/>
          <p:cNvSpPr/>
          <p:nvPr/>
        </p:nvSpPr>
        <p:spPr>
          <a:xfrm>
            <a:off x="995915" y="1285333"/>
            <a:ext cx="7920880" cy="1200329"/>
          </a:xfrm>
          <a:prstGeom prst="rect">
            <a:avLst/>
          </a:prstGeom>
        </p:spPr>
        <p:txBody>
          <a:bodyPr wrap="square" anchor="ctr">
            <a:spAutoFit/>
          </a:bodyPr>
          <a:lstStyle/>
          <a:p>
            <a:r>
              <a:rPr lang="fr-FR" dirty="0" smtClean="0"/>
              <a:t>Un </a:t>
            </a:r>
            <a:r>
              <a:rPr lang="fr-FR" dirty="0"/>
              <a:t>condensateur est formé de deux armatures métalliques séparées par un diélectrique. Lorsqu'on applique une tension continue entre ces bornes, des charges vont s’accumuler les unes en face des autres. La quantité de charge </a:t>
            </a:r>
            <a:r>
              <a:rPr lang="fr-FR" b="1" dirty="0"/>
              <a:t>Q</a:t>
            </a:r>
            <a:r>
              <a:rPr lang="fr-FR" dirty="0"/>
              <a:t> emmagasinée sous une tension</a:t>
            </a:r>
            <a:r>
              <a:rPr lang="fr-FR" b="1" dirty="0"/>
              <a:t> </a:t>
            </a:r>
            <a:r>
              <a:rPr lang="fr-FR" b="1" i="1" dirty="0"/>
              <a:t>U </a:t>
            </a:r>
            <a:r>
              <a:rPr lang="fr-FR" dirty="0"/>
              <a:t>donnée dépend du condensateur employé. </a:t>
            </a:r>
          </a:p>
        </p:txBody>
      </p:sp>
      <p:sp>
        <p:nvSpPr>
          <p:cNvPr id="4" name="Rectangle 3"/>
          <p:cNvSpPr/>
          <p:nvPr/>
        </p:nvSpPr>
        <p:spPr>
          <a:xfrm>
            <a:off x="582900" y="823668"/>
            <a:ext cx="3356432" cy="461665"/>
          </a:xfrm>
          <a:prstGeom prst="rect">
            <a:avLst/>
          </a:prstGeom>
        </p:spPr>
        <p:txBody>
          <a:bodyPr wrap="none">
            <a:spAutoFit/>
          </a:bodyPr>
          <a:lstStyle/>
          <a:p>
            <a:pPr marL="342900" indent="-342900">
              <a:buFont typeface="Arial" pitchFamily="34" charset="0"/>
              <a:buChar char="•"/>
            </a:pPr>
            <a:r>
              <a:rPr lang="fr-FR" sz="2400" b="1" dirty="0" smtClean="0"/>
              <a:t>Principe et propriétés </a:t>
            </a:r>
            <a:endParaRPr lang="fr-FR" sz="2400" b="1" dirty="0"/>
          </a:p>
        </p:txBody>
      </p:sp>
      <mc:AlternateContent xmlns:mc="http://schemas.openxmlformats.org/markup-compatibility/2006" xmlns:a14="http://schemas.microsoft.com/office/drawing/2010/main">
        <mc:Choice Requires="a14">
          <p:sp>
            <p:nvSpPr>
              <p:cNvPr id="5" name="ZoneTexte 4"/>
              <p:cNvSpPr txBox="1"/>
              <p:nvPr/>
            </p:nvSpPr>
            <p:spPr>
              <a:xfrm>
                <a:off x="3656098" y="2751471"/>
                <a:ext cx="1508746" cy="461665"/>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dirty="0" smtClean="0">
                          <a:latin typeface="Cambria Math"/>
                        </a:rPr>
                        <m:t>𝑸</m:t>
                      </m:r>
                      <m:r>
                        <a:rPr lang="fr-FR" sz="2400" b="1" i="1" dirty="0" smtClean="0">
                          <a:latin typeface="Cambria Math"/>
                        </a:rPr>
                        <m:t>=</m:t>
                      </m:r>
                      <m:r>
                        <a:rPr lang="fr-FR" sz="2400" b="1" i="1" dirty="0" smtClean="0">
                          <a:latin typeface="Cambria Math"/>
                        </a:rPr>
                        <m:t>𝑪</m:t>
                      </m:r>
                      <m:r>
                        <a:rPr lang="fr-FR" sz="2400" b="1" i="1" dirty="0" smtClean="0">
                          <a:latin typeface="Cambria Math"/>
                          <a:ea typeface="Cambria Math"/>
                        </a:rPr>
                        <m:t>∙</m:t>
                      </m:r>
                      <m:r>
                        <a:rPr lang="fr-FR" sz="2400" b="1" i="1" dirty="0" smtClean="0">
                          <a:latin typeface="Cambria Math"/>
                        </a:rPr>
                        <m:t>𝑼</m:t>
                      </m:r>
                    </m:oMath>
                  </m:oMathPara>
                </a14:m>
                <a:endParaRPr lang="fr-FR" sz="2400" b="1" dirty="0"/>
              </a:p>
            </p:txBody>
          </p:sp>
        </mc:Choice>
        <mc:Fallback xmlns="">
          <p:sp>
            <p:nvSpPr>
              <p:cNvPr id="5" name="ZoneTexte 4"/>
              <p:cNvSpPr txBox="1">
                <a:spLocks noRot="1" noChangeAspect="1" noMove="1" noResize="1" noEditPoints="1" noAdjustHandles="1" noChangeArrowheads="1" noChangeShapeType="1" noTextEdit="1"/>
              </p:cNvSpPr>
              <p:nvPr/>
            </p:nvSpPr>
            <p:spPr>
              <a:xfrm>
                <a:off x="3656098" y="2751471"/>
                <a:ext cx="1508746" cy="461665"/>
              </a:xfrm>
              <a:prstGeom prst="rect">
                <a:avLst/>
              </a:prstGeom>
              <a:blipFill rotWithShape="1">
                <a:blip r:embed="rId2"/>
                <a:stretch>
                  <a:fillRect b="-10256"/>
                </a:stretch>
              </a:blipFill>
              <a:ln>
                <a:solidFill>
                  <a:schemeClr val="tx1"/>
                </a:solidFill>
              </a:ln>
            </p:spPr>
            <p:txBody>
              <a:bodyPr/>
              <a:lstStyle/>
              <a:p>
                <a:r>
                  <a:rPr lang="fr-FR">
                    <a:noFill/>
                  </a:rPr>
                  <a:t> </a:t>
                </a:r>
              </a:p>
            </p:txBody>
          </p:sp>
        </mc:Fallback>
      </mc:AlternateContent>
      <p:sp>
        <p:nvSpPr>
          <p:cNvPr id="6" name="Rectangle 5"/>
          <p:cNvSpPr/>
          <p:nvPr/>
        </p:nvSpPr>
        <p:spPr>
          <a:xfrm>
            <a:off x="1979712" y="3284984"/>
            <a:ext cx="4903172" cy="923330"/>
          </a:xfrm>
          <a:prstGeom prst="rect">
            <a:avLst/>
          </a:prstGeom>
        </p:spPr>
        <p:txBody>
          <a:bodyPr wrap="square">
            <a:spAutoFit/>
          </a:bodyPr>
          <a:lstStyle/>
          <a:p>
            <a:r>
              <a:rPr lang="fr-FR" b="1" dirty="0"/>
              <a:t>𝑄</a:t>
            </a:r>
            <a:r>
              <a:rPr lang="fr-FR" dirty="0"/>
              <a:t>:𝑞𝑢𝑎𝑛𝑡𝑖𝑡é 𝑑𝑒 𝑐ℎ𝑎𝑟𝑔𝑒 𝑒𝑛 </a:t>
            </a:r>
            <a:r>
              <a:rPr lang="fr-FR" dirty="0" smtClean="0"/>
              <a:t>𝐶𝑜𝑢𝑙𝑜𝑚𝑏𝑠 </a:t>
            </a:r>
          </a:p>
          <a:p>
            <a:r>
              <a:rPr lang="fr-FR" b="1" dirty="0" smtClean="0"/>
              <a:t>𝑈</a:t>
            </a:r>
            <a:r>
              <a:rPr lang="fr-FR" dirty="0"/>
              <a:t>:𝑙𝑎 𝑡𝑒𝑛𝑠𝑖𝑜𝑛 𝑎𝑝𝑝𝑙𝑖𝑞𝑢</a:t>
            </a:r>
            <a:r>
              <a:rPr lang="fr-FR" i="1" dirty="0"/>
              <a:t>é</a:t>
            </a:r>
            <a:r>
              <a:rPr lang="fr-FR" dirty="0"/>
              <a:t>𝑒 </a:t>
            </a:r>
            <a:r>
              <a:rPr lang="fr-FR" i="1" dirty="0"/>
              <a:t>à </a:t>
            </a:r>
            <a:r>
              <a:rPr lang="fr-FR" dirty="0"/>
              <a:t>𝑠𝑒𝑠 𝑏𝑜𝑟𝑛𝑒𝑠 𝑒𝑛 𝑉𝑜𝑙𝑡𝑠 </a:t>
            </a:r>
            <a:endParaRPr lang="fr-FR" dirty="0" smtClean="0"/>
          </a:p>
          <a:p>
            <a:r>
              <a:rPr lang="fr-FR" b="1" dirty="0" smtClean="0"/>
              <a:t>𝐶</a:t>
            </a:r>
            <a:r>
              <a:rPr lang="fr-FR" dirty="0"/>
              <a:t>:𝐶𝑎𝑝𝑐𝑖𝑡é 𝑑𝑢 𝑐𝑜𝑛𝑑𝑒𝑛𝑠𝑎𝑡𝑒𝑢𝑟 𝑒𝑛 𝐹𝑎𝑟𝑎𝑑𝑠 </a:t>
            </a:r>
          </a:p>
        </p:txBody>
      </p:sp>
      <p:sp>
        <p:nvSpPr>
          <p:cNvPr id="7" name="Rectangle 6"/>
          <p:cNvSpPr/>
          <p:nvPr/>
        </p:nvSpPr>
        <p:spPr>
          <a:xfrm>
            <a:off x="582900" y="4421503"/>
            <a:ext cx="8333895" cy="646331"/>
          </a:xfrm>
          <a:prstGeom prst="rect">
            <a:avLst/>
          </a:prstGeom>
        </p:spPr>
        <p:txBody>
          <a:bodyPr wrap="square">
            <a:spAutoFit/>
          </a:bodyPr>
          <a:lstStyle/>
          <a:p>
            <a:r>
              <a:rPr lang="fr-FR" i="1" dirty="0"/>
              <a:t>La capacité </a:t>
            </a:r>
            <a:r>
              <a:rPr lang="fr-FR" b="1" i="1" dirty="0"/>
              <a:t>C </a:t>
            </a:r>
            <a:r>
              <a:rPr lang="fr-FR" i="1" dirty="0"/>
              <a:t>dépend à la fois de la géométrie des armatures et de la nature du diélectrique. </a:t>
            </a:r>
          </a:p>
        </p:txBody>
      </p:sp>
      <mc:AlternateContent xmlns:mc="http://schemas.openxmlformats.org/markup-compatibility/2006" xmlns:a14="http://schemas.microsoft.com/office/drawing/2010/main">
        <mc:Choice Requires="a14">
          <p:sp>
            <p:nvSpPr>
              <p:cNvPr id="9" name="Rectangle 8"/>
              <p:cNvSpPr/>
              <p:nvPr/>
            </p:nvSpPr>
            <p:spPr>
              <a:xfrm>
                <a:off x="3419872" y="5067834"/>
                <a:ext cx="2286000" cy="1017523"/>
              </a:xfrm>
              <a:prstGeom prst="rect">
                <a:avLst/>
              </a:prstGeom>
              <a:ln>
                <a:solidFill>
                  <a:schemeClr val="tx1"/>
                </a:solidFill>
              </a:ln>
            </p:spPr>
            <p:txBody>
              <a:bodyPr>
                <a:spAutoFit/>
              </a:bodyPr>
              <a:lstStyle/>
              <a:p>
                <a:pPr/>
                <a14:m>
                  <m:oMathPara xmlns:m="http://schemas.openxmlformats.org/officeDocument/2006/math">
                    <m:oMathParaPr>
                      <m:jc m:val="centerGroup"/>
                    </m:oMathParaPr>
                    <m:oMath xmlns:m="http://schemas.openxmlformats.org/officeDocument/2006/math">
                      <m:r>
                        <a:rPr lang="fr-FR" sz="3200" b="0" i="1" smtClean="0">
                          <a:solidFill>
                            <a:prstClr val="black"/>
                          </a:solidFill>
                          <a:latin typeface="Cambria Math"/>
                        </a:rPr>
                        <m:t>𝐶</m:t>
                      </m:r>
                      <m:r>
                        <a:rPr lang="fr-FR" sz="3200" b="0" i="1" smtClean="0">
                          <a:solidFill>
                            <a:prstClr val="black"/>
                          </a:solidFill>
                          <a:latin typeface="Cambria Math"/>
                        </a:rPr>
                        <m:t>=</m:t>
                      </m:r>
                      <m:r>
                        <a:rPr lang="fr-FR" sz="3200" b="0" i="1" smtClean="0">
                          <a:solidFill>
                            <a:prstClr val="black"/>
                          </a:solidFill>
                          <a:latin typeface="Cambria Math"/>
                          <a:ea typeface="Cambria Math"/>
                        </a:rPr>
                        <m:t>𝜖</m:t>
                      </m:r>
                      <m:r>
                        <a:rPr lang="fr-FR" sz="3200" b="0" i="1" smtClean="0">
                          <a:solidFill>
                            <a:prstClr val="black"/>
                          </a:solidFill>
                          <a:latin typeface="Cambria Math"/>
                          <a:ea typeface="Cambria Math"/>
                        </a:rPr>
                        <m:t>∙</m:t>
                      </m:r>
                      <m:f>
                        <m:fPr>
                          <m:ctrlPr>
                            <a:rPr lang="fr-FR" sz="3200" b="0" i="1" smtClean="0">
                              <a:solidFill>
                                <a:prstClr val="black"/>
                              </a:solidFill>
                              <a:latin typeface="Cambria Math"/>
                              <a:ea typeface="Cambria Math"/>
                            </a:rPr>
                          </m:ctrlPr>
                        </m:fPr>
                        <m:num>
                          <m:r>
                            <a:rPr lang="fr-FR" sz="3200" b="0" i="1" smtClean="0">
                              <a:solidFill>
                                <a:prstClr val="black"/>
                              </a:solidFill>
                              <a:latin typeface="Cambria Math"/>
                              <a:ea typeface="Cambria Math"/>
                            </a:rPr>
                            <m:t>𝑆</m:t>
                          </m:r>
                        </m:num>
                        <m:den>
                          <m:r>
                            <a:rPr lang="fr-FR" sz="3200" b="0" i="1" smtClean="0">
                              <a:solidFill>
                                <a:prstClr val="black"/>
                              </a:solidFill>
                              <a:latin typeface="Cambria Math"/>
                              <a:ea typeface="Cambria Math"/>
                            </a:rPr>
                            <m:t>𝑒</m:t>
                          </m:r>
                        </m:den>
                      </m:f>
                    </m:oMath>
                  </m:oMathPara>
                </a14:m>
                <a:endParaRPr lang="fr-FR" sz="3200" dirty="0"/>
              </a:p>
            </p:txBody>
          </p:sp>
        </mc:Choice>
        <mc:Fallback xmlns="">
          <p:sp>
            <p:nvSpPr>
              <p:cNvPr id="9" name="Rectangle 8"/>
              <p:cNvSpPr>
                <a:spLocks noRot="1" noChangeAspect="1" noMove="1" noResize="1" noEditPoints="1" noAdjustHandles="1" noChangeArrowheads="1" noChangeShapeType="1" noTextEdit="1"/>
              </p:cNvSpPr>
              <p:nvPr/>
            </p:nvSpPr>
            <p:spPr>
              <a:xfrm>
                <a:off x="3419872" y="5067834"/>
                <a:ext cx="2286000" cy="1017523"/>
              </a:xfrm>
              <a:prstGeom prst="rect">
                <a:avLst/>
              </a:prstGeom>
              <a:blipFill rotWithShape="1">
                <a:blip r:embed="rId3"/>
                <a:stretch>
                  <a:fillRect/>
                </a:stretch>
              </a:blipFill>
              <a:ln>
                <a:solidFill>
                  <a:schemeClr val="tx1"/>
                </a:solidFill>
              </a:ln>
            </p:spPr>
            <p:txBody>
              <a:bodyPr/>
              <a:lstStyle/>
              <a:p>
                <a:r>
                  <a:rPr lang="fr-FR">
                    <a:noFill/>
                  </a:rPr>
                  <a:t> </a:t>
                </a:r>
              </a:p>
            </p:txBody>
          </p:sp>
        </mc:Fallback>
      </mc:AlternateContent>
      <p:sp>
        <p:nvSpPr>
          <p:cNvPr id="10" name="Espace réservé du pied de page 9"/>
          <p:cNvSpPr>
            <a:spLocks noGrp="1"/>
          </p:cNvSpPr>
          <p:nvPr>
            <p:ph type="ftr" sz="quarter" idx="11"/>
          </p:nvPr>
        </p:nvSpPr>
        <p:spPr>
          <a:xfrm>
            <a:off x="8560296" y="6381328"/>
            <a:ext cx="583704" cy="340147"/>
          </a:xfrm>
        </p:spPr>
        <p:txBody>
          <a:bodyPr/>
          <a:lstStyle/>
          <a:p>
            <a:fld id="{746FB45D-642E-42D9-ACAB-EFE19BA4F322}" type="slidenum">
              <a:rPr lang="fr-FR" sz="1600" b="1" smtClean="0"/>
              <a:t>12</a:t>
            </a:fld>
            <a:endParaRPr lang="fr-FR" sz="1600" b="1" dirty="0"/>
          </a:p>
        </p:txBody>
      </p:sp>
    </p:spTree>
    <p:extLst>
      <p:ext uri="{BB962C8B-B14F-4D97-AF65-F5344CB8AC3E}">
        <p14:creationId xmlns:p14="http://schemas.microsoft.com/office/powerpoint/2010/main" val="628670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576064"/>
          </a:xfrm>
        </p:spPr>
        <p:txBody>
          <a:bodyPr>
            <a:normAutofit fontScale="90000"/>
          </a:bodyPr>
          <a:lstStyle/>
          <a:p>
            <a:r>
              <a:rPr lang="fr-FR" b="1" dirty="0" smtClean="0"/>
              <a:t>Les condensateurs </a:t>
            </a:r>
            <a:endParaRPr lang="fr-FR" dirty="0"/>
          </a:p>
        </p:txBody>
      </p:sp>
      <p:sp>
        <p:nvSpPr>
          <p:cNvPr id="3" name="Rectangle 2"/>
          <p:cNvSpPr/>
          <p:nvPr/>
        </p:nvSpPr>
        <p:spPr>
          <a:xfrm>
            <a:off x="1979712" y="1845635"/>
            <a:ext cx="6552728" cy="3323987"/>
          </a:xfrm>
          <a:prstGeom prst="rect">
            <a:avLst/>
          </a:prstGeom>
        </p:spPr>
        <p:txBody>
          <a:bodyPr wrap="square">
            <a:spAutoFit/>
          </a:bodyPr>
          <a:lstStyle/>
          <a:p>
            <a:pPr>
              <a:lnSpc>
                <a:spcPct val="150000"/>
              </a:lnSpc>
            </a:pPr>
            <a:r>
              <a:rPr lang="fr-FR" sz="2000" dirty="0" smtClean="0"/>
              <a:t>Caractéristiques </a:t>
            </a:r>
            <a:r>
              <a:rPr lang="fr-FR" sz="2000" dirty="0"/>
              <a:t>principales des condensateurs : </a:t>
            </a:r>
          </a:p>
          <a:p>
            <a:pPr marL="900113" indent="-266700">
              <a:lnSpc>
                <a:spcPct val="150000"/>
              </a:lnSpc>
              <a:buFont typeface="Arial" pitchFamily="34" charset="0"/>
              <a:buChar char="•"/>
              <a:tabLst>
                <a:tab pos="900113" algn="l"/>
              </a:tabLst>
            </a:pPr>
            <a:r>
              <a:rPr lang="fr-FR" sz="2000" dirty="0" smtClean="0"/>
              <a:t>La </a:t>
            </a:r>
            <a:r>
              <a:rPr lang="fr-FR" sz="2000" dirty="0"/>
              <a:t>valeur de la capacité ; </a:t>
            </a:r>
          </a:p>
          <a:p>
            <a:pPr marL="900113" indent="-266700">
              <a:lnSpc>
                <a:spcPct val="150000"/>
              </a:lnSpc>
              <a:buFont typeface="Arial" pitchFamily="34" charset="0"/>
              <a:buChar char="•"/>
              <a:tabLst>
                <a:tab pos="900113" algn="l"/>
              </a:tabLst>
            </a:pPr>
            <a:r>
              <a:rPr lang="fr-FR" sz="2000" dirty="0" smtClean="0"/>
              <a:t>La </a:t>
            </a:r>
            <a:r>
              <a:rPr lang="fr-FR" sz="2000" dirty="0"/>
              <a:t>tension d’utilisation/nominale ; </a:t>
            </a:r>
          </a:p>
          <a:p>
            <a:pPr marL="900113" indent="-266700">
              <a:lnSpc>
                <a:spcPct val="150000"/>
              </a:lnSpc>
              <a:buFont typeface="Arial" pitchFamily="34" charset="0"/>
              <a:buChar char="•"/>
              <a:tabLst>
                <a:tab pos="900113" algn="l"/>
              </a:tabLst>
            </a:pPr>
            <a:r>
              <a:rPr lang="fr-FR" sz="2000" dirty="0" smtClean="0"/>
              <a:t>La </a:t>
            </a:r>
            <a:r>
              <a:rPr lang="fr-FR" sz="2000" dirty="0"/>
              <a:t>tolérance (en %) ; </a:t>
            </a:r>
          </a:p>
          <a:p>
            <a:pPr marL="900113" indent="-266700">
              <a:lnSpc>
                <a:spcPct val="150000"/>
              </a:lnSpc>
              <a:buFont typeface="Arial" pitchFamily="34" charset="0"/>
              <a:buChar char="•"/>
              <a:tabLst>
                <a:tab pos="900113" algn="l"/>
              </a:tabLst>
            </a:pPr>
            <a:r>
              <a:rPr lang="fr-FR" sz="2000" dirty="0" smtClean="0"/>
              <a:t>Coefficient </a:t>
            </a:r>
            <a:r>
              <a:rPr lang="fr-FR" sz="2000" dirty="0"/>
              <a:t>de température, </a:t>
            </a:r>
            <a:r>
              <a:rPr lang="fr-FR" sz="2000" i="1" dirty="0" smtClean="0"/>
              <a:t>α</a:t>
            </a:r>
            <a:r>
              <a:rPr lang="fr-FR" sz="2000" dirty="0" smtClean="0"/>
              <a:t>; </a:t>
            </a:r>
            <a:endParaRPr lang="fr-FR" sz="2000" dirty="0"/>
          </a:p>
          <a:p>
            <a:pPr marL="900113" indent="-266700">
              <a:lnSpc>
                <a:spcPct val="150000"/>
              </a:lnSpc>
              <a:buFont typeface="Arial" pitchFamily="34" charset="0"/>
              <a:buChar char="•"/>
              <a:tabLst>
                <a:tab pos="900113" algn="l"/>
              </a:tabLst>
            </a:pPr>
            <a:r>
              <a:rPr lang="fr-FR" sz="2000" dirty="0" smtClean="0"/>
              <a:t>Pour </a:t>
            </a:r>
            <a:r>
              <a:rPr lang="fr-FR" sz="2000" dirty="0"/>
              <a:t>les condensateurs polarisés : leur polarité ; </a:t>
            </a:r>
          </a:p>
          <a:p>
            <a:pPr marL="900113" indent="-266700">
              <a:lnSpc>
                <a:spcPct val="150000"/>
              </a:lnSpc>
              <a:buFont typeface="Arial" pitchFamily="34" charset="0"/>
              <a:buChar char="•"/>
              <a:tabLst>
                <a:tab pos="900113" algn="l"/>
              </a:tabLst>
            </a:pPr>
            <a:r>
              <a:rPr lang="fr-FR" sz="2000" dirty="0" smtClean="0"/>
              <a:t>Type </a:t>
            </a:r>
            <a:r>
              <a:rPr lang="fr-FR" sz="2000" dirty="0"/>
              <a:t>de diélectrique, les </a:t>
            </a:r>
            <a:r>
              <a:rPr lang="fr-FR" sz="2000" dirty="0" smtClean="0"/>
              <a:t>pertes, </a:t>
            </a:r>
            <a:r>
              <a:rPr lang="fr-FR" sz="2000" dirty="0" err="1"/>
              <a:t>etc</a:t>
            </a:r>
            <a:r>
              <a:rPr lang="fr-FR" sz="2000" dirty="0"/>
              <a:t> </a:t>
            </a:r>
          </a:p>
        </p:txBody>
      </p:sp>
      <p:sp>
        <p:nvSpPr>
          <p:cNvPr id="4" name="Rectangle 3"/>
          <p:cNvSpPr/>
          <p:nvPr/>
        </p:nvSpPr>
        <p:spPr>
          <a:xfrm>
            <a:off x="539552" y="1124744"/>
            <a:ext cx="4703403" cy="461665"/>
          </a:xfrm>
          <a:prstGeom prst="rect">
            <a:avLst/>
          </a:prstGeom>
        </p:spPr>
        <p:txBody>
          <a:bodyPr wrap="none">
            <a:spAutoFit/>
          </a:bodyPr>
          <a:lstStyle/>
          <a:p>
            <a:pPr marL="285750" indent="-285750">
              <a:buFont typeface="Arial" pitchFamily="34" charset="0"/>
              <a:buChar char="•"/>
            </a:pPr>
            <a:r>
              <a:rPr lang="fr-FR" sz="2400" b="1" dirty="0" smtClean="0"/>
              <a:t>Caractéristiques technologiques: </a:t>
            </a:r>
            <a:endParaRPr lang="fr-FR" sz="2400" dirty="0"/>
          </a:p>
        </p:txBody>
      </p:sp>
      <p:sp>
        <p:nvSpPr>
          <p:cNvPr id="5" name="Espace réservé du pied de page 4"/>
          <p:cNvSpPr>
            <a:spLocks noGrp="1"/>
          </p:cNvSpPr>
          <p:nvPr>
            <p:ph type="ftr" sz="quarter" idx="11"/>
          </p:nvPr>
        </p:nvSpPr>
        <p:spPr>
          <a:xfrm>
            <a:off x="8702598" y="6442855"/>
            <a:ext cx="439688" cy="412155"/>
          </a:xfrm>
        </p:spPr>
        <p:txBody>
          <a:bodyPr/>
          <a:lstStyle/>
          <a:p>
            <a:fld id="{5B9577AA-F3AE-4900-B005-5C03B879FAD7}" type="slidenum">
              <a:rPr lang="fr-FR" sz="1800" b="1" smtClean="0"/>
              <a:t>13</a:t>
            </a:fld>
            <a:endParaRPr lang="fr-FR" sz="1800" b="1" dirty="0"/>
          </a:p>
        </p:txBody>
      </p:sp>
    </p:spTree>
    <p:extLst>
      <p:ext uri="{BB962C8B-B14F-4D97-AF65-F5344CB8AC3E}">
        <p14:creationId xmlns:p14="http://schemas.microsoft.com/office/powerpoint/2010/main" val="1489757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576064"/>
          </a:xfrm>
        </p:spPr>
        <p:txBody>
          <a:bodyPr>
            <a:normAutofit fontScale="90000"/>
          </a:bodyPr>
          <a:lstStyle/>
          <a:p>
            <a:r>
              <a:rPr lang="fr-FR" b="1" dirty="0" smtClean="0"/>
              <a:t>Les condensateurs </a:t>
            </a:r>
            <a:endParaRPr lang="fr-FR" dirty="0"/>
          </a:p>
        </p:txBody>
      </p:sp>
      <p:sp>
        <p:nvSpPr>
          <p:cNvPr id="4" name="Rectangle 3"/>
          <p:cNvSpPr/>
          <p:nvPr/>
        </p:nvSpPr>
        <p:spPr>
          <a:xfrm>
            <a:off x="539552" y="1124744"/>
            <a:ext cx="4608512" cy="461665"/>
          </a:xfrm>
          <a:prstGeom prst="rect">
            <a:avLst/>
          </a:prstGeom>
        </p:spPr>
        <p:txBody>
          <a:bodyPr wrap="square">
            <a:spAutoFit/>
          </a:bodyPr>
          <a:lstStyle/>
          <a:p>
            <a:pPr marL="342900" indent="-342900">
              <a:buFont typeface="Arial" pitchFamily="34" charset="0"/>
              <a:buChar char="•"/>
            </a:pPr>
            <a:r>
              <a:rPr lang="fr-FR" sz="2400" b="1" dirty="0" smtClean="0"/>
              <a:t>Différentes </a:t>
            </a:r>
            <a:r>
              <a:rPr lang="fr-FR" sz="2400" b="1" dirty="0"/>
              <a:t>catégories </a:t>
            </a:r>
          </a:p>
        </p:txBody>
      </p:sp>
      <p:sp>
        <p:nvSpPr>
          <p:cNvPr id="5" name="Rectangle 4"/>
          <p:cNvSpPr/>
          <p:nvPr/>
        </p:nvSpPr>
        <p:spPr>
          <a:xfrm>
            <a:off x="539552" y="1845635"/>
            <a:ext cx="5616624" cy="4247317"/>
          </a:xfrm>
          <a:prstGeom prst="rect">
            <a:avLst/>
          </a:prstGeom>
        </p:spPr>
        <p:txBody>
          <a:bodyPr wrap="square">
            <a:spAutoFit/>
          </a:bodyPr>
          <a:lstStyle/>
          <a:p>
            <a:pPr>
              <a:lnSpc>
                <a:spcPct val="150000"/>
              </a:lnSpc>
            </a:pPr>
            <a:r>
              <a:rPr lang="fr-FR" sz="2000" b="1" dirty="0"/>
              <a:t>Condensateurs enroulés ou a film plastique : </a:t>
            </a:r>
            <a:endParaRPr lang="fr-FR" sz="2000" dirty="0"/>
          </a:p>
          <a:p>
            <a:pPr marL="285750" indent="-285750">
              <a:lnSpc>
                <a:spcPct val="150000"/>
              </a:lnSpc>
              <a:buFont typeface="Arial" pitchFamily="34" charset="0"/>
              <a:buChar char="•"/>
            </a:pPr>
            <a:r>
              <a:rPr lang="fr-FR" sz="2000" dirty="0" smtClean="0"/>
              <a:t>Réalisés </a:t>
            </a:r>
            <a:r>
              <a:rPr lang="fr-FR" sz="2000" dirty="0"/>
              <a:t>par bobinage d’un film diélectrique (</a:t>
            </a:r>
            <a:r>
              <a:rPr lang="fr-FR" sz="2000" dirty="0" err="1"/>
              <a:t>e.g</a:t>
            </a:r>
            <a:r>
              <a:rPr lang="fr-FR" sz="2000" dirty="0"/>
              <a:t>., polyester, </a:t>
            </a:r>
            <a:r>
              <a:rPr lang="fr-FR" sz="2000" dirty="0" smtClean="0"/>
              <a:t>propylène</a:t>
            </a:r>
            <a:r>
              <a:rPr lang="fr-FR" sz="2000" dirty="0"/>
              <a:t>, polystyrène) entre deux films métalliques ; </a:t>
            </a:r>
          </a:p>
          <a:p>
            <a:pPr marL="285750" indent="-285750">
              <a:lnSpc>
                <a:spcPct val="150000"/>
              </a:lnSpc>
              <a:buFont typeface="Arial" pitchFamily="34" charset="0"/>
              <a:buChar char="•"/>
            </a:pPr>
            <a:r>
              <a:rPr lang="fr-FR" sz="2000" dirty="0" smtClean="0"/>
              <a:t>Valeurs </a:t>
            </a:r>
            <a:r>
              <a:rPr lang="fr-FR" sz="2000" dirty="0"/>
              <a:t>usuelles de ∼ 1 nF à </a:t>
            </a:r>
            <a:r>
              <a:rPr lang="fr-FR" sz="2000" dirty="0" err="1"/>
              <a:t>qqs</a:t>
            </a:r>
            <a:r>
              <a:rPr lang="fr-FR" sz="2000" dirty="0"/>
              <a:t>. 100 </a:t>
            </a:r>
            <a:r>
              <a:rPr lang="fr-FR" sz="2000" dirty="0" err="1"/>
              <a:t>μF</a:t>
            </a:r>
            <a:r>
              <a:rPr lang="fr-FR" sz="2000" dirty="0"/>
              <a:t> ; </a:t>
            </a:r>
          </a:p>
          <a:p>
            <a:pPr marL="285750" indent="-285750">
              <a:lnSpc>
                <a:spcPct val="150000"/>
              </a:lnSpc>
              <a:buFont typeface="Arial" pitchFamily="34" charset="0"/>
              <a:buChar char="•"/>
            </a:pPr>
            <a:r>
              <a:rPr lang="fr-FR" sz="2000" dirty="0" smtClean="0"/>
              <a:t>Tension </a:t>
            </a:r>
            <a:r>
              <a:rPr lang="fr-FR" sz="2000" dirty="0"/>
              <a:t>de service très dépendantes du type de diélectrique ; </a:t>
            </a:r>
          </a:p>
          <a:p>
            <a:pPr marL="285750" indent="-285750">
              <a:lnSpc>
                <a:spcPct val="150000"/>
              </a:lnSpc>
              <a:buFont typeface="Arial" pitchFamily="34" charset="0"/>
              <a:buChar char="•"/>
            </a:pPr>
            <a:r>
              <a:rPr lang="fr-FR" sz="2000" dirty="0" smtClean="0"/>
              <a:t>Tolérances </a:t>
            </a:r>
            <a:r>
              <a:rPr lang="fr-FR" sz="2000" dirty="0"/>
              <a:t>usuelles de ∼ 2% à 20% </a:t>
            </a:r>
          </a:p>
          <a:p>
            <a:pPr marL="285750" indent="-285750">
              <a:lnSpc>
                <a:spcPct val="150000"/>
              </a:lnSpc>
              <a:buFont typeface="Arial" pitchFamily="34" charset="0"/>
              <a:buChar char="•"/>
            </a:pPr>
            <a:r>
              <a:rPr lang="fr-FR" sz="2000" dirty="0" smtClean="0"/>
              <a:t>Non </a:t>
            </a:r>
            <a:r>
              <a:rPr lang="fr-FR" sz="2000" dirty="0"/>
              <a:t>polarisés ;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2852936"/>
            <a:ext cx="2198336" cy="165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p:cNvSpPr>
            <a:spLocks noGrp="1"/>
          </p:cNvSpPr>
          <p:nvPr>
            <p:ph type="ftr" sz="quarter" idx="11"/>
          </p:nvPr>
        </p:nvSpPr>
        <p:spPr>
          <a:xfrm>
            <a:off x="8700864" y="6411625"/>
            <a:ext cx="439688" cy="412155"/>
          </a:xfrm>
        </p:spPr>
        <p:txBody>
          <a:bodyPr/>
          <a:lstStyle/>
          <a:p>
            <a:fld id="{D846732E-8491-4ABE-A03A-6E374C115FE2}" type="slidenum">
              <a:rPr lang="fr-FR" sz="1800" b="1" smtClean="0"/>
              <a:t>14</a:t>
            </a:fld>
            <a:endParaRPr lang="fr-FR" sz="1800" b="1" dirty="0"/>
          </a:p>
        </p:txBody>
      </p:sp>
    </p:spTree>
    <p:extLst>
      <p:ext uri="{BB962C8B-B14F-4D97-AF65-F5344CB8AC3E}">
        <p14:creationId xmlns:p14="http://schemas.microsoft.com/office/powerpoint/2010/main" val="1185940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576064"/>
          </a:xfrm>
        </p:spPr>
        <p:txBody>
          <a:bodyPr>
            <a:normAutofit fontScale="90000"/>
          </a:bodyPr>
          <a:lstStyle/>
          <a:p>
            <a:r>
              <a:rPr lang="fr-FR" b="1" dirty="0" smtClean="0"/>
              <a:t>Les condensateurs </a:t>
            </a:r>
            <a:endParaRPr lang="fr-FR" dirty="0"/>
          </a:p>
        </p:txBody>
      </p:sp>
      <p:sp>
        <p:nvSpPr>
          <p:cNvPr id="4" name="Rectangle 3"/>
          <p:cNvSpPr/>
          <p:nvPr/>
        </p:nvSpPr>
        <p:spPr>
          <a:xfrm>
            <a:off x="539552" y="1124744"/>
            <a:ext cx="4608512" cy="461665"/>
          </a:xfrm>
          <a:prstGeom prst="rect">
            <a:avLst/>
          </a:prstGeom>
        </p:spPr>
        <p:txBody>
          <a:bodyPr wrap="square">
            <a:spAutoFit/>
          </a:bodyPr>
          <a:lstStyle/>
          <a:p>
            <a:pPr marL="342900" indent="-342900">
              <a:buFont typeface="Arial" pitchFamily="34" charset="0"/>
              <a:buChar char="•"/>
            </a:pPr>
            <a:r>
              <a:rPr lang="fr-FR" sz="2400" b="1" dirty="0" smtClean="0"/>
              <a:t>Différentes </a:t>
            </a:r>
            <a:r>
              <a:rPr lang="fr-FR" sz="2400" b="1" dirty="0"/>
              <a:t>catégories </a:t>
            </a:r>
          </a:p>
        </p:txBody>
      </p:sp>
      <p:sp>
        <p:nvSpPr>
          <p:cNvPr id="3" name="Rectangle 2"/>
          <p:cNvSpPr/>
          <p:nvPr/>
        </p:nvSpPr>
        <p:spPr>
          <a:xfrm>
            <a:off x="755576" y="1772816"/>
            <a:ext cx="5328592" cy="2862322"/>
          </a:xfrm>
          <a:prstGeom prst="rect">
            <a:avLst/>
          </a:prstGeom>
        </p:spPr>
        <p:txBody>
          <a:bodyPr wrap="square">
            <a:spAutoFit/>
          </a:bodyPr>
          <a:lstStyle/>
          <a:p>
            <a:pPr>
              <a:lnSpc>
                <a:spcPct val="150000"/>
              </a:lnSpc>
            </a:pPr>
            <a:r>
              <a:rPr lang="fr-FR" sz="2000" b="1" dirty="0"/>
              <a:t>Condensateurs céramiques : </a:t>
            </a:r>
            <a:endParaRPr lang="fr-FR" sz="2000" dirty="0"/>
          </a:p>
          <a:p>
            <a:pPr marL="342900" indent="-342900">
              <a:lnSpc>
                <a:spcPct val="150000"/>
              </a:lnSpc>
              <a:buFont typeface="Arial" pitchFamily="34" charset="0"/>
              <a:buChar char="•"/>
            </a:pPr>
            <a:r>
              <a:rPr lang="fr-FR" sz="2000" dirty="0" smtClean="0"/>
              <a:t> </a:t>
            </a:r>
            <a:r>
              <a:rPr lang="fr-FR" sz="2000" dirty="0"/>
              <a:t>Disque céramique métallisé ou multicouche ; </a:t>
            </a:r>
          </a:p>
          <a:p>
            <a:pPr marL="342900" indent="-342900">
              <a:lnSpc>
                <a:spcPct val="150000"/>
              </a:lnSpc>
              <a:buFont typeface="Arial" pitchFamily="34" charset="0"/>
              <a:buChar char="•"/>
            </a:pPr>
            <a:r>
              <a:rPr lang="fr-FR" sz="2000" dirty="0" smtClean="0"/>
              <a:t>Valeurs </a:t>
            </a:r>
            <a:r>
              <a:rPr lang="fr-FR" sz="2000" dirty="0"/>
              <a:t>usuelles de ∼ 0</a:t>
            </a:r>
            <a:r>
              <a:rPr lang="fr-FR" sz="2000" i="1" dirty="0"/>
              <a:t>:</a:t>
            </a:r>
            <a:r>
              <a:rPr lang="fr-FR" sz="2000" dirty="0"/>
              <a:t>5 pF à </a:t>
            </a:r>
            <a:r>
              <a:rPr lang="fr-FR" sz="2000" dirty="0" err="1"/>
              <a:t>qqs</a:t>
            </a:r>
            <a:r>
              <a:rPr lang="fr-FR" sz="2000" dirty="0"/>
              <a:t>. 1 </a:t>
            </a:r>
            <a:r>
              <a:rPr lang="fr-FR" sz="2000" dirty="0" err="1"/>
              <a:t>μF</a:t>
            </a:r>
            <a:r>
              <a:rPr lang="fr-FR" sz="2000" dirty="0"/>
              <a:t> ; </a:t>
            </a:r>
          </a:p>
          <a:p>
            <a:pPr marL="342900" indent="-342900">
              <a:lnSpc>
                <a:spcPct val="150000"/>
              </a:lnSpc>
              <a:buFont typeface="Arial" pitchFamily="34" charset="0"/>
              <a:buChar char="•"/>
            </a:pPr>
            <a:r>
              <a:rPr lang="fr-FR" sz="2000" dirty="0" smtClean="0"/>
              <a:t>Tension </a:t>
            </a:r>
            <a:r>
              <a:rPr lang="fr-FR" sz="2000" dirty="0"/>
              <a:t>de service de 50V à 200V ; </a:t>
            </a:r>
          </a:p>
          <a:p>
            <a:pPr marL="342900" indent="-342900">
              <a:lnSpc>
                <a:spcPct val="150000"/>
              </a:lnSpc>
              <a:buFont typeface="Arial" pitchFamily="34" charset="0"/>
              <a:buChar char="•"/>
            </a:pPr>
            <a:r>
              <a:rPr lang="fr-FR" sz="2000" dirty="0" smtClean="0"/>
              <a:t>Tolérances </a:t>
            </a:r>
            <a:r>
              <a:rPr lang="fr-FR" sz="2000" dirty="0"/>
              <a:t>usuelles de ∼ 1% à 10% </a:t>
            </a:r>
          </a:p>
          <a:p>
            <a:pPr marL="342900" indent="-342900">
              <a:lnSpc>
                <a:spcPct val="150000"/>
              </a:lnSpc>
              <a:buFont typeface="Arial" pitchFamily="34" charset="0"/>
              <a:buChar char="•"/>
            </a:pPr>
            <a:r>
              <a:rPr lang="fr-FR" sz="2000" dirty="0" smtClean="0"/>
              <a:t>Non </a:t>
            </a:r>
            <a:r>
              <a:rPr lang="fr-FR" sz="2000" dirty="0"/>
              <a:t>polarisés ;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44920"/>
            <a:ext cx="1800200" cy="170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p:cNvSpPr>
            <a:spLocks noGrp="1"/>
          </p:cNvSpPr>
          <p:nvPr>
            <p:ph type="ftr" sz="quarter" idx="11"/>
          </p:nvPr>
        </p:nvSpPr>
        <p:spPr>
          <a:xfrm>
            <a:off x="8673101" y="6428107"/>
            <a:ext cx="439688" cy="412155"/>
          </a:xfrm>
        </p:spPr>
        <p:txBody>
          <a:bodyPr/>
          <a:lstStyle/>
          <a:p>
            <a:fld id="{B46E8291-8329-41FD-A1DB-9E617FBEECB1}" type="slidenum">
              <a:rPr lang="fr-FR" sz="1800" b="1" smtClean="0"/>
              <a:t>15</a:t>
            </a:fld>
            <a:endParaRPr lang="fr-FR" sz="1800" b="1" dirty="0"/>
          </a:p>
        </p:txBody>
      </p:sp>
    </p:spTree>
    <p:extLst>
      <p:ext uri="{BB962C8B-B14F-4D97-AF65-F5344CB8AC3E}">
        <p14:creationId xmlns:p14="http://schemas.microsoft.com/office/powerpoint/2010/main" val="2385880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554" y="1700808"/>
            <a:ext cx="4572000" cy="4093428"/>
          </a:xfrm>
          <a:prstGeom prst="rect">
            <a:avLst/>
          </a:prstGeom>
        </p:spPr>
        <p:txBody>
          <a:bodyPr>
            <a:spAutoFit/>
          </a:bodyPr>
          <a:lstStyle/>
          <a:p>
            <a:r>
              <a:rPr lang="fr-FR" sz="2000" b="1" dirty="0"/>
              <a:t>Condensateurs électrolytiques : </a:t>
            </a:r>
            <a:endParaRPr lang="fr-FR" sz="2000" dirty="0"/>
          </a:p>
          <a:p>
            <a:pPr marL="342900" indent="-342900">
              <a:lnSpc>
                <a:spcPct val="150000"/>
              </a:lnSpc>
              <a:buFont typeface="Arial" pitchFamily="34" charset="0"/>
              <a:buChar char="•"/>
            </a:pPr>
            <a:r>
              <a:rPr lang="fr-FR" sz="2000" dirty="0" smtClean="0"/>
              <a:t>Possèdent </a:t>
            </a:r>
            <a:r>
              <a:rPr lang="fr-FR" sz="2000" dirty="0"/>
              <a:t>une anode métallique recouverte d’une couche oxydée utilisée comme diélectrique, et l’autre électrode est une “</a:t>
            </a:r>
            <a:r>
              <a:rPr lang="fr-FR" sz="2000" i="1" dirty="0"/>
              <a:t>gelée conductrice</a:t>
            </a:r>
            <a:r>
              <a:rPr lang="fr-FR" sz="2000" dirty="0"/>
              <a:t>”. </a:t>
            </a:r>
          </a:p>
          <a:p>
            <a:pPr marL="342900" indent="-342900">
              <a:lnSpc>
                <a:spcPct val="150000"/>
              </a:lnSpc>
              <a:buFont typeface="Arial" pitchFamily="34" charset="0"/>
              <a:buChar char="•"/>
            </a:pPr>
            <a:r>
              <a:rPr lang="fr-FR" sz="2000" dirty="0" smtClean="0"/>
              <a:t>Ce </a:t>
            </a:r>
            <a:r>
              <a:rPr lang="fr-FR" sz="2000" dirty="0"/>
              <a:t>sont des condensateurs polarisés. </a:t>
            </a:r>
          </a:p>
          <a:p>
            <a:pPr marL="342900" indent="-342900">
              <a:lnSpc>
                <a:spcPct val="150000"/>
              </a:lnSpc>
              <a:buFont typeface="Arial" pitchFamily="34" charset="0"/>
              <a:buChar char="•"/>
            </a:pPr>
            <a:r>
              <a:rPr lang="fr-FR" sz="2000" dirty="0" smtClean="0"/>
              <a:t>Valeurs </a:t>
            </a:r>
            <a:r>
              <a:rPr lang="fr-FR" sz="2000" dirty="0"/>
              <a:t>usuelles de ∼ 1 </a:t>
            </a:r>
            <a:r>
              <a:rPr lang="fr-FR" sz="2000" dirty="0" err="1"/>
              <a:t>μF</a:t>
            </a:r>
            <a:r>
              <a:rPr lang="fr-FR" sz="2000" dirty="0"/>
              <a:t> à </a:t>
            </a:r>
            <a:r>
              <a:rPr lang="fr-FR" sz="2000" dirty="0" err="1"/>
              <a:t>qqs</a:t>
            </a:r>
            <a:r>
              <a:rPr lang="fr-FR" sz="2000" dirty="0"/>
              <a:t>. 1 F ; </a:t>
            </a:r>
          </a:p>
          <a:p>
            <a:pPr marL="342900" indent="-342900">
              <a:lnSpc>
                <a:spcPct val="150000"/>
              </a:lnSpc>
              <a:buFont typeface="Arial" pitchFamily="34" charset="0"/>
              <a:buChar char="•"/>
            </a:pPr>
            <a:r>
              <a:rPr lang="fr-FR" sz="2000" dirty="0" smtClean="0"/>
              <a:t>Tension </a:t>
            </a:r>
            <a:r>
              <a:rPr lang="fr-FR" sz="2000" dirty="0"/>
              <a:t>de service de 50V à 500V ; </a:t>
            </a:r>
            <a:endParaRPr lang="fr-FR" sz="2000" dirty="0" smtClean="0"/>
          </a:p>
          <a:p>
            <a:pPr marL="342900" indent="-342900">
              <a:lnSpc>
                <a:spcPct val="150000"/>
              </a:lnSpc>
              <a:buFont typeface="Arial" pitchFamily="34" charset="0"/>
              <a:buChar char="•"/>
            </a:pPr>
            <a:r>
              <a:rPr lang="fr-FR" sz="2000" dirty="0" smtClean="0"/>
              <a:t>Tolérances </a:t>
            </a:r>
            <a:r>
              <a:rPr lang="fr-FR" sz="2000" dirty="0"/>
              <a:t>usuelles de ∼ </a:t>
            </a:r>
            <a:r>
              <a:rPr lang="fr-FR" sz="2000" i="1" dirty="0"/>
              <a:t>±</a:t>
            </a:r>
            <a:r>
              <a:rPr lang="fr-FR" sz="2000" dirty="0"/>
              <a:t>20%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578158"/>
            <a:ext cx="3240360" cy="262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a:spLocks noGrp="1"/>
          </p:cNvSpPr>
          <p:nvPr>
            <p:ph type="title"/>
          </p:nvPr>
        </p:nvSpPr>
        <p:spPr>
          <a:xfrm>
            <a:off x="457200" y="332656"/>
            <a:ext cx="8229600" cy="576064"/>
          </a:xfrm>
        </p:spPr>
        <p:txBody>
          <a:bodyPr>
            <a:normAutofit fontScale="90000"/>
          </a:bodyPr>
          <a:lstStyle/>
          <a:p>
            <a:r>
              <a:rPr lang="fr-FR" b="1" dirty="0" smtClean="0"/>
              <a:t>Les condensateurs </a:t>
            </a:r>
            <a:endParaRPr lang="fr-FR" dirty="0"/>
          </a:p>
        </p:txBody>
      </p:sp>
      <p:sp>
        <p:nvSpPr>
          <p:cNvPr id="7" name="Rectangle 6"/>
          <p:cNvSpPr/>
          <p:nvPr/>
        </p:nvSpPr>
        <p:spPr>
          <a:xfrm>
            <a:off x="539552" y="1124744"/>
            <a:ext cx="4608512" cy="461665"/>
          </a:xfrm>
          <a:prstGeom prst="rect">
            <a:avLst/>
          </a:prstGeom>
        </p:spPr>
        <p:txBody>
          <a:bodyPr wrap="square">
            <a:spAutoFit/>
          </a:bodyPr>
          <a:lstStyle/>
          <a:p>
            <a:pPr marL="342900" indent="-342900">
              <a:buFont typeface="Arial" pitchFamily="34" charset="0"/>
              <a:buChar char="•"/>
            </a:pPr>
            <a:r>
              <a:rPr lang="fr-FR" sz="2400" b="1" dirty="0" smtClean="0"/>
              <a:t>Différentes </a:t>
            </a:r>
            <a:r>
              <a:rPr lang="fr-FR" sz="2400" b="1" dirty="0"/>
              <a:t>catégories </a:t>
            </a:r>
          </a:p>
        </p:txBody>
      </p:sp>
      <p:sp>
        <p:nvSpPr>
          <p:cNvPr id="8" name="Espace réservé du pied de page 7"/>
          <p:cNvSpPr>
            <a:spLocks noGrp="1"/>
          </p:cNvSpPr>
          <p:nvPr>
            <p:ph type="ftr" sz="quarter" idx="11"/>
          </p:nvPr>
        </p:nvSpPr>
        <p:spPr>
          <a:xfrm>
            <a:off x="8560296" y="6426373"/>
            <a:ext cx="583704" cy="412155"/>
          </a:xfrm>
        </p:spPr>
        <p:txBody>
          <a:bodyPr/>
          <a:lstStyle/>
          <a:p>
            <a:fld id="{A006D4C7-1EAE-4EDF-8784-A486AA1FCCFC}" type="slidenum">
              <a:rPr lang="fr-FR" sz="1800" b="1" smtClean="0"/>
              <a:t>16</a:t>
            </a:fld>
            <a:endParaRPr lang="fr-FR" sz="1800" b="1" dirty="0"/>
          </a:p>
        </p:txBody>
      </p:sp>
    </p:spTree>
    <p:extLst>
      <p:ext uri="{BB962C8B-B14F-4D97-AF65-F5344CB8AC3E}">
        <p14:creationId xmlns:p14="http://schemas.microsoft.com/office/powerpoint/2010/main" val="131376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57200" y="274638"/>
            <a:ext cx="8229600" cy="490066"/>
          </a:xfrm>
        </p:spPr>
        <p:txBody>
          <a:bodyPr>
            <a:normAutofit fontScale="90000"/>
          </a:bodyPr>
          <a:lstStyle/>
          <a:p>
            <a:r>
              <a:rPr lang="fr-FR" b="1" dirty="0" smtClean="0"/>
              <a:t>Les condensateurs </a:t>
            </a:r>
            <a:endParaRPr lang="fr-FR" dirty="0"/>
          </a:p>
        </p:txBody>
      </p:sp>
      <p:sp>
        <p:nvSpPr>
          <p:cNvPr id="4" name="Rectangle 3"/>
          <p:cNvSpPr/>
          <p:nvPr/>
        </p:nvSpPr>
        <p:spPr>
          <a:xfrm>
            <a:off x="1403648" y="1412776"/>
            <a:ext cx="5382344" cy="400110"/>
          </a:xfrm>
          <a:prstGeom prst="rect">
            <a:avLst/>
          </a:prstGeom>
        </p:spPr>
        <p:txBody>
          <a:bodyPr wrap="square">
            <a:spAutoFit/>
          </a:bodyPr>
          <a:lstStyle/>
          <a:p>
            <a:pPr marL="342900" indent="-342900">
              <a:buFont typeface="Arial" pitchFamily="34" charset="0"/>
              <a:buChar char="•"/>
            </a:pPr>
            <a:r>
              <a:rPr lang="fr-FR" sz="2000" b="1" dirty="0" smtClean="0"/>
              <a:t>Les </a:t>
            </a:r>
            <a:r>
              <a:rPr lang="fr-FR" sz="2000" b="1" dirty="0"/>
              <a:t>différents symboles des condensateurs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420888"/>
            <a:ext cx="34575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p:cNvSpPr>
            <a:spLocks noGrp="1"/>
          </p:cNvSpPr>
          <p:nvPr>
            <p:ph type="ftr" sz="quarter" idx="11"/>
          </p:nvPr>
        </p:nvSpPr>
        <p:spPr>
          <a:xfrm>
            <a:off x="8560296" y="6445845"/>
            <a:ext cx="583704" cy="412155"/>
          </a:xfrm>
        </p:spPr>
        <p:txBody>
          <a:bodyPr/>
          <a:lstStyle/>
          <a:p>
            <a:fld id="{8781EF1D-4D03-4C40-8B52-AE274743C9F4}" type="slidenum">
              <a:rPr lang="fr-FR" sz="1800" b="1" smtClean="0"/>
              <a:t>17</a:t>
            </a:fld>
            <a:endParaRPr lang="fr-FR" sz="1800" b="1" dirty="0"/>
          </a:p>
        </p:txBody>
      </p:sp>
    </p:spTree>
    <p:extLst>
      <p:ext uri="{BB962C8B-B14F-4D97-AF65-F5344CB8AC3E}">
        <p14:creationId xmlns:p14="http://schemas.microsoft.com/office/powerpoint/2010/main" val="1106855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b="1" dirty="0" smtClean="0"/>
              <a:t>Les inductances </a:t>
            </a:r>
            <a:endParaRPr lang="fr-FR" b="1" dirty="0"/>
          </a:p>
        </p:txBody>
      </p:sp>
      <p:sp>
        <p:nvSpPr>
          <p:cNvPr id="3" name="Rectangle 2"/>
          <p:cNvSpPr/>
          <p:nvPr/>
        </p:nvSpPr>
        <p:spPr>
          <a:xfrm>
            <a:off x="983697" y="1444465"/>
            <a:ext cx="7488832" cy="1338828"/>
          </a:xfrm>
          <a:prstGeom prst="rect">
            <a:avLst/>
          </a:prstGeom>
        </p:spPr>
        <p:txBody>
          <a:bodyPr wrap="square">
            <a:spAutoFit/>
          </a:bodyPr>
          <a:lstStyle/>
          <a:p>
            <a:pPr marL="342900" indent="-342900" algn="just">
              <a:lnSpc>
                <a:spcPct val="150000"/>
              </a:lnSpc>
              <a:buFont typeface="+mj-lt"/>
              <a:buAutoNum type="arabicPeriod"/>
            </a:pPr>
            <a:r>
              <a:rPr lang="fr-FR" dirty="0" smtClean="0"/>
              <a:t>Une </a:t>
            </a:r>
            <a:r>
              <a:rPr lang="fr-FR" dirty="0"/>
              <a:t>bobine est formée d’un fil enroulé soit dans l’air, soit sur un noyau magnétique. Si une bobine de </a:t>
            </a:r>
            <a:r>
              <a:rPr lang="fr-FR" b="1" i="1" dirty="0"/>
              <a:t>N</a:t>
            </a:r>
            <a:r>
              <a:rPr lang="fr-FR" i="1" dirty="0"/>
              <a:t> </a:t>
            </a:r>
            <a:r>
              <a:rPr lang="fr-FR" dirty="0"/>
              <a:t>spires de section</a:t>
            </a:r>
            <a:r>
              <a:rPr lang="fr-FR" b="1" dirty="0"/>
              <a:t> </a:t>
            </a:r>
            <a:r>
              <a:rPr lang="fr-FR" b="1" i="1" dirty="0"/>
              <a:t>S </a:t>
            </a:r>
            <a:r>
              <a:rPr lang="fr-FR" dirty="0"/>
              <a:t>est soumise à un champ magnétique </a:t>
            </a:r>
            <a:r>
              <a:rPr lang="fr-FR" b="1" i="1" dirty="0"/>
              <a:t>B</a:t>
            </a:r>
            <a:r>
              <a:rPr lang="fr-FR" dirty="0"/>
              <a:t>, on appelle flux la quantité : </a:t>
            </a:r>
          </a:p>
        </p:txBody>
      </p:sp>
      <p:sp>
        <p:nvSpPr>
          <p:cNvPr id="4" name="Rectangle 3"/>
          <p:cNvSpPr/>
          <p:nvPr/>
        </p:nvSpPr>
        <p:spPr>
          <a:xfrm>
            <a:off x="942063" y="982800"/>
            <a:ext cx="3298724" cy="461665"/>
          </a:xfrm>
          <a:prstGeom prst="rect">
            <a:avLst/>
          </a:prstGeom>
        </p:spPr>
        <p:txBody>
          <a:bodyPr wrap="none">
            <a:spAutoFit/>
          </a:bodyPr>
          <a:lstStyle/>
          <a:p>
            <a:pPr marL="285750" indent="-285750">
              <a:buFont typeface="Arial" pitchFamily="34" charset="0"/>
              <a:buChar char="•"/>
            </a:pPr>
            <a:r>
              <a:rPr lang="fr-FR" sz="2400" b="1" dirty="0" smtClean="0"/>
              <a:t>Principe et propriétés </a:t>
            </a:r>
            <a:endParaRPr lang="fr-FR" sz="2400" b="1" dirty="0"/>
          </a:p>
        </p:txBody>
      </p:sp>
      <mc:AlternateContent xmlns:mc="http://schemas.openxmlformats.org/markup-compatibility/2006" xmlns:a14="http://schemas.microsoft.com/office/drawing/2010/main">
        <mc:Choice Requires="a14">
          <p:sp>
            <p:nvSpPr>
              <p:cNvPr id="5" name="Rectangle 4"/>
              <p:cNvSpPr/>
              <p:nvPr/>
            </p:nvSpPr>
            <p:spPr>
              <a:xfrm>
                <a:off x="4095747" y="2875002"/>
                <a:ext cx="1588320" cy="461665"/>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dirty="0" smtClean="0">
                          <a:latin typeface="Cambria Math"/>
                        </a:rPr>
                        <m:t>𝝓</m:t>
                      </m:r>
                      <m:r>
                        <a:rPr lang="fr-FR" sz="2400" b="1" i="1" dirty="0" smtClean="0">
                          <a:latin typeface="Cambria Math"/>
                        </a:rPr>
                        <m:t>=</m:t>
                      </m:r>
                      <m:r>
                        <a:rPr lang="fr-FR" sz="2400" b="1" i="1" dirty="0" smtClean="0">
                          <a:latin typeface="Cambria Math"/>
                        </a:rPr>
                        <m:t>𝑵𝑩𝑺</m:t>
                      </m:r>
                      <m:r>
                        <a:rPr lang="fr-FR" sz="2400" b="1" i="1" dirty="0" smtClean="0">
                          <a:latin typeface="Cambria Math"/>
                        </a:rPr>
                        <m:t> </m:t>
                      </m:r>
                    </m:oMath>
                  </m:oMathPara>
                </a14:m>
                <a:endParaRPr lang="fr-FR" sz="2400" b="1" dirty="0"/>
              </a:p>
            </p:txBody>
          </p:sp>
        </mc:Choice>
        <mc:Fallback xmlns="">
          <p:sp>
            <p:nvSpPr>
              <p:cNvPr id="5" name="Rectangle 4"/>
              <p:cNvSpPr>
                <a:spLocks noRot="1" noChangeAspect="1" noMove="1" noResize="1" noEditPoints="1" noAdjustHandles="1" noChangeArrowheads="1" noChangeShapeType="1" noTextEdit="1"/>
              </p:cNvSpPr>
              <p:nvPr/>
            </p:nvSpPr>
            <p:spPr>
              <a:xfrm>
                <a:off x="4095747" y="2875002"/>
                <a:ext cx="1588320" cy="461665"/>
              </a:xfrm>
              <a:prstGeom prst="rect">
                <a:avLst/>
              </a:prstGeom>
              <a:blipFill rotWithShape="1">
                <a:blip r:embed="rId2"/>
                <a:stretch>
                  <a:fillRect l="-382" b="-16883"/>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06476" y="4005064"/>
                <a:ext cx="7669980" cy="646331"/>
              </a:xfrm>
              <a:prstGeom prst="rect">
                <a:avLst/>
              </a:prstGeom>
            </p:spPr>
            <p:txBody>
              <a:bodyPr wrap="square">
                <a:spAutoFit/>
              </a:bodyPr>
              <a:lstStyle/>
              <a:p>
                <a:pPr marL="342900" indent="-342900">
                  <a:buFont typeface="+mj-lt"/>
                  <a:buAutoNum type="arabicPeriod" startAt="2"/>
                </a:pPr>
                <a:r>
                  <a:rPr lang="fr-FR" dirty="0" smtClean="0"/>
                  <a:t>Si </a:t>
                </a:r>
                <a:r>
                  <a:rPr lang="fr-FR" dirty="0"/>
                  <a:t>le champ magnétique a été créé par la bobine elle-même lorsqu'elle est parcourue par un courant </a:t>
                </a:r>
                <a14:m>
                  <m:oMath xmlns:m="http://schemas.openxmlformats.org/officeDocument/2006/math">
                    <m:r>
                      <a:rPr lang="fr-FR" b="1" i="1" dirty="0" smtClean="0">
                        <a:latin typeface="Cambria Math"/>
                      </a:rPr>
                      <m:t>𝑰</m:t>
                    </m:r>
                  </m:oMath>
                </a14:m>
                <a:r>
                  <a:rPr lang="fr-FR" dirty="0" smtClean="0"/>
                  <a:t>, </a:t>
                </a:r>
                <a:r>
                  <a:rPr lang="fr-FR" dirty="0"/>
                  <a:t>le flux, s'exprime par :</a:t>
                </a:r>
                <a:r>
                  <a:rPr lang="fr-FR" dirty="0" smtClean="0"/>
                  <a:t> </a:t>
                </a:r>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1006476" y="4005064"/>
                <a:ext cx="7669980" cy="646331"/>
              </a:xfrm>
              <a:prstGeom prst="rect">
                <a:avLst/>
              </a:prstGeom>
              <a:blipFill rotWithShape="1">
                <a:blip r:embed="rId3"/>
                <a:stretch>
                  <a:fillRect l="-636" t="-4717" b="-14151"/>
                </a:stretch>
              </a:blipFill>
            </p:spPr>
            <p:txBody>
              <a:bodyPr/>
              <a:lstStyle/>
              <a:p>
                <a:r>
                  <a:rPr lang="fr-FR">
                    <a:noFill/>
                  </a:rPr>
                  <a:t> </a:t>
                </a:r>
              </a:p>
            </p:txBody>
          </p:sp>
        </mc:Fallback>
      </mc:AlternateContent>
      <p:sp>
        <p:nvSpPr>
          <p:cNvPr id="7" name="Rectangle 6"/>
          <p:cNvSpPr/>
          <p:nvPr/>
        </p:nvSpPr>
        <p:spPr>
          <a:xfrm>
            <a:off x="1900527" y="3471141"/>
            <a:ext cx="4680520" cy="369332"/>
          </a:xfrm>
          <a:prstGeom prst="rect">
            <a:avLst/>
          </a:prstGeom>
        </p:spPr>
        <p:txBody>
          <a:bodyPr wrap="square">
            <a:spAutoFit/>
          </a:bodyPr>
          <a:lstStyle/>
          <a:p>
            <a:pPr lvl="0"/>
            <a:r>
              <a:rPr lang="fr-FR" dirty="0">
                <a:solidFill>
                  <a:prstClr val="black"/>
                </a:solidFill>
              </a:rPr>
              <a:t>Le flux </a:t>
            </a:r>
            <a:r>
              <a:rPr lang="fr-FR" b="1" dirty="0">
                <a:solidFill>
                  <a:prstClr val="black"/>
                </a:solidFill>
              </a:rPr>
              <a:t>𝜙</a:t>
            </a:r>
            <a:r>
              <a:rPr lang="fr-FR" dirty="0">
                <a:solidFill>
                  <a:prstClr val="black"/>
                </a:solidFill>
              </a:rPr>
              <a:t> s’exprime en webers (symbole </a:t>
            </a:r>
            <a:r>
              <a:rPr lang="fr-FR" b="1" dirty="0">
                <a:solidFill>
                  <a:prstClr val="black"/>
                </a:solidFill>
              </a:rPr>
              <a:t>𝑊𝑏</a:t>
            </a:r>
            <a:r>
              <a:rPr lang="fr-FR" dirty="0">
                <a:solidFill>
                  <a:prstClr val="black"/>
                </a:solidFill>
              </a:rPr>
              <a:t>) </a:t>
            </a:r>
          </a:p>
        </p:txBody>
      </p:sp>
      <p:sp>
        <p:nvSpPr>
          <p:cNvPr id="8" name="Rectangle 7"/>
          <p:cNvSpPr/>
          <p:nvPr/>
        </p:nvSpPr>
        <p:spPr>
          <a:xfrm>
            <a:off x="4392464" y="4767535"/>
            <a:ext cx="898003" cy="461665"/>
          </a:xfrm>
          <a:prstGeom prst="rect">
            <a:avLst/>
          </a:prstGeom>
          <a:ln>
            <a:solidFill>
              <a:schemeClr val="tx1"/>
            </a:solidFill>
          </a:ln>
        </p:spPr>
        <p:txBody>
          <a:bodyPr wrap="none">
            <a:spAutoFit/>
          </a:bodyPr>
          <a:lstStyle/>
          <a:p>
            <a:r>
              <a:rPr lang="fr-FR" sz="2400" b="1" dirty="0" smtClean="0"/>
              <a:t>𝜙=𝐿𝐼 </a:t>
            </a:r>
            <a:endParaRPr lang="fr-FR" sz="2400" b="1" dirty="0"/>
          </a:p>
        </p:txBody>
      </p:sp>
      <mc:AlternateContent xmlns:mc="http://schemas.openxmlformats.org/markup-compatibility/2006" xmlns:a14="http://schemas.microsoft.com/office/drawing/2010/main">
        <mc:Choice Requires="a14">
          <p:sp>
            <p:nvSpPr>
              <p:cNvPr id="9" name="Rectangle 8"/>
              <p:cNvSpPr/>
              <p:nvPr/>
            </p:nvSpPr>
            <p:spPr>
              <a:xfrm>
                <a:off x="1057813" y="5373216"/>
                <a:ext cx="7762659" cy="646331"/>
              </a:xfrm>
              <a:prstGeom prst="rect">
                <a:avLst/>
              </a:prstGeom>
            </p:spPr>
            <p:txBody>
              <a:bodyPr wrap="square">
                <a:spAutoFit/>
              </a:bodyPr>
              <a:lstStyle/>
              <a:p>
                <a:r>
                  <a:rPr lang="fr-FR" dirty="0" smtClean="0">
                    <a:solidFill>
                      <a:prstClr val="black"/>
                    </a:solidFill>
                  </a:rPr>
                  <a:t>Le </a:t>
                </a:r>
                <a:r>
                  <a:rPr lang="fr-FR" dirty="0">
                    <a:solidFill>
                      <a:prstClr val="black"/>
                    </a:solidFill>
                  </a:rPr>
                  <a:t>coefficient </a:t>
                </a:r>
                <a14:m>
                  <m:oMath xmlns:m="http://schemas.openxmlformats.org/officeDocument/2006/math">
                    <m:r>
                      <a:rPr lang="fr-FR" b="1" i="1" dirty="0">
                        <a:solidFill>
                          <a:prstClr val="black"/>
                        </a:solidFill>
                        <a:latin typeface="Cambria Math"/>
                      </a:rPr>
                      <m:t>𝑳</m:t>
                    </m:r>
                    <m:r>
                      <a:rPr lang="fr-FR" b="1" i="1" dirty="0">
                        <a:solidFill>
                          <a:prstClr val="black"/>
                        </a:solidFill>
                        <a:latin typeface="Cambria Math"/>
                      </a:rPr>
                      <m:t> </m:t>
                    </m:r>
                  </m:oMath>
                </a14:m>
                <a:r>
                  <a:rPr lang="fr-FR" dirty="0">
                    <a:solidFill>
                      <a:prstClr val="black"/>
                    </a:solidFill>
                  </a:rPr>
                  <a:t>est l'inductance de la bobine exprimé en</a:t>
                </a:r>
                <a:r>
                  <a:rPr lang="fr-FR" b="1" dirty="0">
                    <a:solidFill>
                      <a:prstClr val="black"/>
                    </a:solidFill>
                  </a:rPr>
                  <a:t> Henry </a:t>
                </a:r>
                <a:r>
                  <a:rPr lang="fr-FR" dirty="0">
                    <a:solidFill>
                      <a:prstClr val="black"/>
                    </a:solidFill>
                  </a:rPr>
                  <a:t>et </a:t>
                </a:r>
                <a:r>
                  <a:rPr lang="fr-FR" b="1" dirty="0">
                    <a:solidFill>
                      <a:prstClr val="black"/>
                    </a:solidFill>
                  </a:rPr>
                  <a:t>𝐼</a:t>
                </a:r>
                <a:r>
                  <a:rPr lang="fr-FR" dirty="0">
                    <a:solidFill>
                      <a:prstClr val="black"/>
                    </a:solidFill>
                  </a:rPr>
                  <a:t> le courant en </a:t>
                </a:r>
                <a:r>
                  <a:rPr lang="fr-FR" b="1" dirty="0">
                    <a:solidFill>
                      <a:prstClr val="black"/>
                    </a:solidFill>
                  </a:rPr>
                  <a:t>ampères</a:t>
                </a:r>
                <a:endParaRPr lang="fr-FR" dirty="0"/>
              </a:p>
            </p:txBody>
          </p:sp>
        </mc:Choice>
        <mc:Fallback xmlns="">
          <p:sp>
            <p:nvSpPr>
              <p:cNvPr id="9" name="Rectangle 8"/>
              <p:cNvSpPr>
                <a:spLocks noRot="1" noChangeAspect="1" noMove="1" noResize="1" noEditPoints="1" noAdjustHandles="1" noChangeArrowheads="1" noChangeShapeType="1" noTextEdit="1"/>
              </p:cNvSpPr>
              <p:nvPr/>
            </p:nvSpPr>
            <p:spPr>
              <a:xfrm>
                <a:off x="1057813" y="5373216"/>
                <a:ext cx="7762659" cy="646331"/>
              </a:xfrm>
              <a:prstGeom prst="rect">
                <a:avLst/>
              </a:prstGeom>
              <a:blipFill rotWithShape="1">
                <a:blip r:embed="rId4"/>
                <a:stretch>
                  <a:fillRect l="-707" t="-6604" r="-393" b="-14151"/>
                </a:stretch>
              </a:blipFill>
            </p:spPr>
            <p:txBody>
              <a:bodyPr/>
              <a:lstStyle/>
              <a:p>
                <a:r>
                  <a:rPr lang="fr-FR">
                    <a:noFill/>
                  </a:rPr>
                  <a:t> </a:t>
                </a:r>
              </a:p>
            </p:txBody>
          </p:sp>
        </mc:Fallback>
      </mc:AlternateContent>
      <p:sp>
        <p:nvSpPr>
          <p:cNvPr id="10" name="Espace réservé du pied de page 9"/>
          <p:cNvSpPr>
            <a:spLocks noGrp="1"/>
          </p:cNvSpPr>
          <p:nvPr>
            <p:ph type="ftr" sz="quarter" idx="11"/>
          </p:nvPr>
        </p:nvSpPr>
        <p:spPr>
          <a:xfrm>
            <a:off x="8528620" y="6441121"/>
            <a:ext cx="583704" cy="412155"/>
          </a:xfrm>
        </p:spPr>
        <p:txBody>
          <a:bodyPr/>
          <a:lstStyle/>
          <a:p>
            <a:fld id="{BAD04484-FE7C-4482-A1DD-0B3182AE7478}" type="slidenum">
              <a:rPr lang="fr-FR" sz="1800" b="1" smtClean="0"/>
              <a:t>18</a:t>
            </a:fld>
            <a:endParaRPr lang="fr-FR" sz="1800" b="1" dirty="0"/>
          </a:p>
        </p:txBody>
      </p:sp>
    </p:spTree>
    <p:extLst>
      <p:ext uri="{BB962C8B-B14F-4D97-AF65-F5344CB8AC3E}">
        <p14:creationId xmlns:p14="http://schemas.microsoft.com/office/powerpoint/2010/main" val="4012426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b="1" dirty="0" smtClean="0"/>
              <a:t>Les inductances </a:t>
            </a:r>
            <a:endParaRPr lang="fr-FR" dirty="0"/>
          </a:p>
        </p:txBody>
      </p:sp>
      <p:sp>
        <p:nvSpPr>
          <p:cNvPr id="3" name="Rectangle 2"/>
          <p:cNvSpPr/>
          <p:nvPr/>
        </p:nvSpPr>
        <p:spPr>
          <a:xfrm>
            <a:off x="2274180" y="1842749"/>
            <a:ext cx="3377940" cy="1754326"/>
          </a:xfrm>
          <a:prstGeom prst="rect">
            <a:avLst/>
          </a:prstGeom>
        </p:spPr>
        <p:txBody>
          <a:bodyPr wrap="square">
            <a:spAutoFit/>
          </a:bodyPr>
          <a:lstStyle/>
          <a:p>
            <a:pPr marL="285750" indent="-285750">
              <a:lnSpc>
                <a:spcPct val="150000"/>
              </a:lnSpc>
              <a:buFont typeface="Arial" pitchFamily="34" charset="0"/>
              <a:buChar char="•"/>
            </a:pPr>
            <a:r>
              <a:rPr lang="fr-FR" dirty="0" smtClean="0"/>
              <a:t> </a:t>
            </a:r>
            <a:r>
              <a:rPr lang="fr-FR" dirty="0"/>
              <a:t>La valeur de l’inductance ; </a:t>
            </a:r>
          </a:p>
          <a:p>
            <a:pPr marL="285750" indent="-285750">
              <a:lnSpc>
                <a:spcPct val="150000"/>
              </a:lnSpc>
              <a:buFont typeface="Arial" pitchFamily="34" charset="0"/>
              <a:buChar char="•"/>
            </a:pPr>
            <a:r>
              <a:rPr lang="fr-FR" dirty="0" smtClean="0"/>
              <a:t> </a:t>
            </a:r>
            <a:r>
              <a:rPr lang="fr-FR" dirty="0"/>
              <a:t>La résistance des pertes ; </a:t>
            </a:r>
          </a:p>
          <a:p>
            <a:pPr marL="285750" indent="-285750">
              <a:lnSpc>
                <a:spcPct val="150000"/>
              </a:lnSpc>
              <a:buFont typeface="Arial" pitchFamily="34" charset="0"/>
              <a:buChar char="•"/>
            </a:pPr>
            <a:r>
              <a:rPr lang="fr-FR" dirty="0"/>
              <a:t> </a:t>
            </a:r>
            <a:r>
              <a:rPr lang="fr-FR" dirty="0" smtClean="0"/>
              <a:t>Le </a:t>
            </a:r>
            <a:r>
              <a:rPr lang="fr-FR" dirty="0"/>
              <a:t>courant admissible ; </a:t>
            </a:r>
          </a:p>
          <a:p>
            <a:pPr marL="285750" indent="-285750">
              <a:lnSpc>
                <a:spcPct val="150000"/>
              </a:lnSpc>
              <a:buFont typeface="Arial" pitchFamily="34" charset="0"/>
              <a:buChar char="•"/>
            </a:pPr>
            <a:r>
              <a:rPr lang="fr-FR" dirty="0" smtClean="0"/>
              <a:t> </a:t>
            </a:r>
            <a:r>
              <a:rPr lang="fr-FR" dirty="0"/>
              <a:t>Coefficient de température, </a:t>
            </a:r>
            <a:r>
              <a:rPr lang="el-GR" dirty="0"/>
              <a:t>α </a:t>
            </a:r>
          </a:p>
        </p:txBody>
      </p:sp>
      <p:sp>
        <p:nvSpPr>
          <p:cNvPr id="4" name="Rectangle 3"/>
          <p:cNvSpPr/>
          <p:nvPr/>
        </p:nvSpPr>
        <p:spPr>
          <a:xfrm>
            <a:off x="956812" y="1216074"/>
            <a:ext cx="3927294" cy="400110"/>
          </a:xfrm>
          <a:prstGeom prst="rect">
            <a:avLst/>
          </a:prstGeom>
        </p:spPr>
        <p:txBody>
          <a:bodyPr wrap="none">
            <a:spAutoFit/>
          </a:bodyPr>
          <a:lstStyle/>
          <a:p>
            <a:pPr marL="285750" indent="-285750">
              <a:buFont typeface="Arial" pitchFamily="34" charset="0"/>
              <a:buChar char="•"/>
            </a:pPr>
            <a:r>
              <a:rPr lang="fr-FR" sz="2000" b="1" dirty="0" smtClean="0"/>
              <a:t>Caractéristiques technologiques </a:t>
            </a:r>
            <a:endParaRPr lang="fr-FR" sz="2000" b="1" dirty="0"/>
          </a:p>
        </p:txBody>
      </p:sp>
      <p:sp>
        <p:nvSpPr>
          <p:cNvPr id="5" name="Rectangle 4"/>
          <p:cNvSpPr/>
          <p:nvPr/>
        </p:nvSpPr>
        <p:spPr>
          <a:xfrm>
            <a:off x="956812" y="3887580"/>
            <a:ext cx="2286000" cy="400110"/>
          </a:xfrm>
          <a:prstGeom prst="rect">
            <a:avLst/>
          </a:prstGeom>
        </p:spPr>
        <p:txBody>
          <a:bodyPr wrap="square">
            <a:spAutoFit/>
          </a:bodyPr>
          <a:lstStyle/>
          <a:p>
            <a:pPr marL="285750" indent="-285750">
              <a:buFont typeface="Arial" pitchFamily="34" charset="0"/>
              <a:buChar char="•"/>
            </a:pPr>
            <a:r>
              <a:rPr lang="fr-FR" sz="2000" b="1" dirty="0" smtClean="0"/>
              <a:t>Les </a:t>
            </a:r>
            <a:r>
              <a:rPr lang="fr-FR" sz="2000" b="1" dirty="0"/>
              <a:t>symboles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459" y="4437112"/>
            <a:ext cx="4860692" cy="79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p:cNvSpPr>
            <a:spLocks noGrp="1"/>
          </p:cNvSpPr>
          <p:nvPr>
            <p:ph type="ftr" sz="quarter" idx="11"/>
          </p:nvPr>
        </p:nvSpPr>
        <p:spPr>
          <a:xfrm>
            <a:off x="8529085" y="6309320"/>
            <a:ext cx="583704" cy="365125"/>
          </a:xfrm>
        </p:spPr>
        <p:txBody>
          <a:bodyPr/>
          <a:lstStyle/>
          <a:p>
            <a:fld id="{05E78DE2-FC3C-41BF-BFB2-0DF501A3C92A}" type="slidenum">
              <a:rPr lang="fr-FR" sz="1600" b="1" smtClean="0"/>
              <a:t>19</a:t>
            </a:fld>
            <a:endParaRPr lang="fr-FR" b="1" dirty="0"/>
          </a:p>
        </p:txBody>
      </p:sp>
    </p:spTree>
    <p:extLst>
      <p:ext uri="{BB962C8B-B14F-4D97-AF65-F5344CB8AC3E}">
        <p14:creationId xmlns:p14="http://schemas.microsoft.com/office/powerpoint/2010/main" val="4043983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43192" cy="418058"/>
          </a:xfrm>
        </p:spPr>
        <p:txBody>
          <a:bodyPr>
            <a:normAutofit fontScale="90000"/>
          </a:bodyPr>
          <a:lstStyle/>
          <a:p>
            <a:r>
              <a:rPr lang="fr-FR" b="1" dirty="0" smtClean="0"/>
              <a:t>Principaux composants </a:t>
            </a:r>
            <a:endParaRPr lang="fr-FR" b="1" dirty="0"/>
          </a:p>
        </p:txBody>
      </p:sp>
      <p:sp>
        <p:nvSpPr>
          <p:cNvPr id="4" name="Rectangle 3"/>
          <p:cNvSpPr/>
          <p:nvPr/>
        </p:nvSpPr>
        <p:spPr>
          <a:xfrm>
            <a:off x="467544" y="1196752"/>
            <a:ext cx="1812291" cy="523220"/>
          </a:xfrm>
          <a:prstGeom prst="rect">
            <a:avLst/>
          </a:prstGeom>
        </p:spPr>
        <p:txBody>
          <a:bodyPr wrap="none">
            <a:spAutoFit/>
          </a:bodyPr>
          <a:lstStyle/>
          <a:p>
            <a:r>
              <a:rPr lang="fr-FR" sz="2800" b="1" dirty="0" smtClean="0"/>
              <a:t>Définitions</a:t>
            </a:r>
            <a:endParaRPr lang="fr-FR" sz="2800" b="1" dirty="0"/>
          </a:p>
        </p:txBody>
      </p:sp>
      <p:sp>
        <p:nvSpPr>
          <p:cNvPr id="5" name="Rectangle 4"/>
          <p:cNvSpPr/>
          <p:nvPr/>
        </p:nvSpPr>
        <p:spPr>
          <a:xfrm>
            <a:off x="467544" y="1859340"/>
            <a:ext cx="7704856" cy="3000821"/>
          </a:xfrm>
          <a:prstGeom prst="rect">
            <a:avLst/>
          </a:prstGeom>
        </p:spPr>
        <p:txBody>
          <a:bodyPr wrap="square">
            <a:spAutoFit/>
          </a:bodyPr>
          <a:lstStyle/>
          <a:p>
            <a:pPr marL="285750" indent="-285750" algn="just">
              <a:lnSpc>
                <a:spcPct val="150000"/>
              </a:lnSpc>
              <a:buFont typeface="Arial" pitchFamily="34" charset="0"/>
              <a:buChar char="•"/>
            </a:pPr>
            <a:r>
              <a:rPr lang="fr-FR" dirty="0" smtClean="0"/>
              <a:t>Un </a:t>
            </a:r>
            <a:r>
              <a:rPr lang="fr-FR" b="1" i="1" dirty="0" smtClean="0"/>
              <a:t>composant électronique </a:t>
            </a:r>
            <a:r>
              <a:rPr lang="fr-FR" dirty="0" smtClean="0"/>
              <a:t>est un élément destiné à être assemblé avec d’autres afin de réaliser un circuit électronique. </a:t>
            </a:r>
          </a:p>
          <a:p>
            <a:pPr algn="just">
              <a:lnSpc>
                <a:spcPct val="150000"/>
              </a:lnSpc>
            </a:pPr>
            <a:endParaRPr lang="fr-FR" dirty="0" smtClean="0"/>
          </a:p>
          <a:p>
            <a:pPr marL="285750" indent="-285750" algn="just">
              <a:buFont typeface="Arial" pitchFamily="34" charset="0"/>
              <a:buChar char="•"/>
            </a:pPr>
            <a:r>
              <a:rPr lang="fr-FR" dirty="0" smtClean="0"/>
              <a:t>Le </a:t>
            </a:r>
            <a:r>
              <a:rPr lang="fr-FR" b="1" i="1" dirty="0" smtClean="0"/>
              <a:t>boîtier</a:t>
            </a:r>
            <a:r>
              <a:rPr lang="fr-FR" dirty="0" smtClean="0"/>
              <a:t> est l’enveloppe protégeant un ou plusieurs composants et comportant des traversées pour le raccordement à l’extérieur.</a:t>
            </a:r>
          </a:p>
          <a:p>
            <a:pPr algn="just"/>
            <a:endParaRPr lang="fr-FR" dirty="0" smtClean="0"/>
          </a:p>
          <a:p>
            <a:pPr marL="285750" indent="-285750" algn="just">
              <a:buFont typeface="Arial" pitchFamily="34" charset="0"/>
              <a:buChar char="•"/>
            </a:pPr>
            <a:r>
              <a:rPr lang="fr-FR" dirty="0" smtClean="0"/>
              <a:t>Une </a:t>
            </a:r>
            <a:r>
              <a:rPr lang="fr-FR" b="1" i="1" dirty="0" smtClean="0"/>
              <a:t>broche de raccordement </a:t>
            </a:r>
            <a:r>
              <a:rPr lang="fr-FR" dirty="0" smtClean="0"/>
              <a:t>est une pièce métallique solidaire d’un boîtier, destinée à assurer une connexion électrique et éventuellement la fixation. On l’appelle plus familièrement patte.</a:t>
            </a:r>
            <a:endParaRPr lang="fr-FR" dirty="0"/>
          </a:p>
        </p:txBody>
      </p:sp>
      <p:sp>
        <p:nvSpPr>
          <p:cNvPr id="6" name="Espace réservé du pied de page 5"/>
          <p:cNvSpPr>
            <a:spLocks noGrp="1"/>
          </p:cNvSpPr>
          <p:nvPr>
            <p:ph type="ftr" sz="quarter" idx="11"/>
          </p:nvPr>
        </p:nvSpPr>
        <p:spPr>
          <a:xfrm>
            <a:off x="8536021" y="6445845"/>
            <a:ext cx="583704" cy="412155"/>
          </a:xfrm>
        </p:spPr>
        <p:txBody>
          <a:bodyPr/>
          <a:lstStyle/>
          <a:p>
            <a:fld id="{D4C99B1C-E3BF-4097-8CAD-8DED052A22E6}" type="slidenum">
              <a:rPr lang="fr-FR" sz="1800" b="1" smtClean="0"/>
              <a:t>2</a:t>
            </a:fld>
            <a:endParaRPr lang="fr-FR" sz="1800" b="1" dirty="0"/>
          </a:p>
        </p:txBody>
      </p:sp>
    </p:spTree>
    <p:extLst>
      <p:ext uri="{BB962C8B-B14F-4D97-AF65-F5344CB8AC3E}">
        <p14:creationId xmlns:p14="http://schemas.microsoft.com/office/powerpoint/2010/main" val="1019041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562074"/>
          </a:xfrm>
        </p:spPr>
        <p:txBody>
          <a:bodyPr>
            <a:normAutofit fontScale="90000"/>
          </a:bodyPr>
          <a:lstStyle/>
          <a:p>
            <a:r>
              <a:rPr lang="fr-FR" b="1" dirty="0" smtClean="0"/>
              <a:t>Les inductances </a:t>
            </a:r>
            <a:endParaRPr lang="fr-FR" dirty="0"/>
          </a:p>
        </p:txBody>
      </p:sp>
      <p:sp>
        <p:nvSpPr>
          <p:cNvPr id="3" name="Rectangle 2"/>
          <p:cNvSpPr/>
          <p:nvPr/>
        </p:nvSpPr>
        <p:spPr>
          <a:xfrm>
            <a:off x="405900" y="924689"/>
            <a:ext cx="3222104" cy="400110"/>
          </a:xfrm>
          <a:prstGeom prst="rect">
            <a:avLst/>
          </a:prstGeom>
        </p:spPr>
        <p:txBody>
          <a:bodyPr wrap="square">
            <a:spAutoFit/>
          </a:bodyPr>
          <a:lstStyle/>
          <a:p>
            <a:pPr marL="342900" indent="-342900">
              <a:buFont typeface="Arial" pitchFamily="34" charset="0"/>
              <a:buChar char="•"/>
            </a:pPr>
            <a:r>
              <a:rPr lang="fr-FR" sz="2000" b="1" dirty="0" smtClean="0"/>
              <a:t>Différentes </a:t>
            </a:r>
            <a:r>
              <a:rPr lang="fr-FR" sz="2000" b="1" dirty="0"/>
              <a:t>catégories </a:t>
            </a:r>
            <a:r>
              <a:rPr lang="fr-FR" sz="2000" b="1" dirty="0" smtClean="0"/>
              <a:t> </a:t>
            </a:r>
            <a:endParaRPr lang="fr-FR" sz="2000" b="1" dirty="0"/>
          </a:p>
        </p:txBody>
      </p:sp>
      <mc:AlternateContent xmlns:mc="http://schemas.openxmlformats.org/markup-compatibility/2006" xmlns:a14="http://schemas.microsoft.com/office/drawing/2010/main">
        <mc:Choice Requires="a14">
          <p:sp>
            <p:nvSpPr>
              <p:cNvPr id="4" name="Rectangle 3"/>
              <p:cNvSpPr/>
              <p:nvPr/>
            </p:nvSpPr>
            <p:spPr>
              <a:xfrm>
                <a:off x="783767" y="3274194"/>
                <a:ext cx="4659633" cy="2862322"/>
              </a:xfrm>
              <a:prstGeom prst="rect">
                <a:avLst/>
              </a:prstGeom>
            </p:spPr>
            <p:txBody>
              <a:bodyPr wrap="square">
                <a:spAutoFit/>
              </a:bodyPr>
              <a:lstStyle/>
              <a:p>
                <a:r>
                  <a:rPr lang="fr-FR" b="1" dirty="0" smtClean="0"/>
                  <a:t>Bobines </a:t>
                </a:r>
                <a:r>
                  <a:rPr lang="fr-FR" b="1" dirty="0"/>
                  <a:t>à noyau de ferrite </a:t>
                </a:r>
              </a:p>
              <a:p>
                <a:pPr marL="285750" indent="-285750">
                  <a:lnSpc>
                    <a:spcPct val="150000"/>
                  </a:lnSpc>
                  <a:buFont typeface="Arial" pitchFamily="34" charset="0"/>
                  <a:buChar char="•"/>
                </a:pPr>
                <a:r>
                  <a:rPr lang="fr-FR" dirty="0" smtClean="0"/>
                  <a:t> </a:t>
                </a:r>
                <a:r>
                  <a:rPr lang="fr-FR" dirty="0"/>
                  <a:t>Forte inductance pour des inductances </a:t>
                </a:r>
                <a:r>
                  <a:rPr lang="fr-FR" dirty="0" smtClean="0"/>
                  <a:t>de </a:t>
                </a:r>
                <a14:m>
                  <m:oMath xmlns:m="http://schemas.openxmlformats.org/officeDocument/2006/math">
                    <m:r>
                      <a:rPr lang="fr-FR" i="1" dirty="0" smtClean="0">
                        <a:latin typeface="Cambria Math"/>
                      </a:rPr>
                      <m:t>0.1 </m:t>
                    </m:r>
                    <m:r>
                      <a:rPr lang="fr-FR" i="1" dirty="0" err="1" smtClean="0">
                        <a:latin typeface="Cambria Math"/>
                      </a:rPr>
                      <m:t>𝜇</m:t>
                    </m:r>
                    <m:r>
                      <a:rPr lang="fr-FR" i="1" dirty="0" err="1" smtClean="0">
                        <a:latin typeface="Cambria Math"/>
                      </a:rPr>
                      <m:t>𝐻</m:t>
                    </m:r>
                    <m:r>
                      <a:rPr lang="fr-FR" i="1" dirty="0" smtClean="0">
                        <a:latin typeface="Cambria Math"/>
                      </a:rPr>
                      <m:t> </m:t>
                    </m:r>
                  </m:oMath>
                </a14:m>
                <a:r>
                  <a:rPr lang="fr-FR" dirty="0"/>
                  <a:t>à </a:t>
                </a:r>
                <a14:m>
                  <m:oMath xmlns:m="http://schemas.openxmlformats.org/officeDocument/2006/math">
                    <m:r>
                      <a:rPr lang="fr-FR" i="1" dirty="0" smtClean="0">
                        <a:latin typeface="Cambria Math"/>
                      </a:rPr>
                      <m:t>10 </m:t>
                    </m:r>
                    <m:r>
                      <a:rPr lang="fr-FR" i="1" dirty="0" err="1">
                        <a:latin typeface="Cambria Math"/>
                      </a:rPr>
                      <m:t>𝑚𝐻</m:t>
                    </m:r>
                    <m:r>
                      <a:rPr lang="fr-FR" i="1" dirty="0">
                        <a:latin typeface="Cambria Math"/>
                      </a:rPr>
                      <m:t> </m:t>
                    </m:r>
                  </m:oMath>
                </a14:m>
                <a:r>
                  <a:rPr lang="fr-FR" dirty="0"/>
                  <a:t>il existe des bobines “</a:t>
                </a:r>
                <a:r>
                  <a:rPr lang="fr-FR" i="1" dirty="0"/>
                  <a:t>miniatures</a:t>
                </a:r>
                <a:r>
                  <a:rPr lang="fr-FR" dirty="0"/>
                  <a:t>” ressemblant à des résistances. </a:t>
                </a:r>
              </a:p>
              <a:p>
                <a:pPr marL="285750" indent="-285750">
                  <a:lnSpc>
                    <a:spcPct val="150000"/>
                  </a:lnSpc>
                  <a:buFont typeface="Arial" pitchFamily="34" charset="0"/>
                  <a:buChar char="•"/>
                </a:pPr>
                <a:r>
                  <a:rPr lang="fr-FR" dirty="0" smtClean="0"/>
                  <a:t>Domaines </a:t>
                </a:r>
                <a:r>
                  <a:rPr lang="fr-FR" dirty="0"/>
                  <a:t>de fréquences usuelles 1 kHz à 100 kHz mais il est possible d’étendre à 1 GHz. </a:t>
                </a:r>
              </a:p>
            </p:txBody>
          </p:sp>
        </mc:Choice>
        <mc:Fallback xmlns="">
          <p:sp>
            <p:nvSpPr>
              <p:cNvPr id="4" name="Rectangle 3"/>
              <p:cNvSpPr>
                <a:spLocks noRot="1" noChangeAspect="1" noMove="1" noResize="1" noEditPoints="1" noAdjustHandles="1" noChangeArrowheads="1" noChangeShapeType="1" noTextEdit="1"/>
              </p:cNvSpPr>
              <p:nvPr/>
            </p:nvSpPr>
            <p:spPr>
              <a:xfrm>
                <a:off x="783767" y="3274194"/>
                <a:ext cx="4659633" cy="2862322"/>
              </a:xfrm>
              <a:prstGeom prst="rect">
                <a:avLst/>
              </a:prstGeom>
              <a:blipFill rotWithShape="1">
                <a:blip r:embed="rId3"/>
                <a:stretch>
                  <a:fillRect l="-1178" t="-1064" b="-851"/>
                </a:stretch>
              </a:blipFill>
            </p:spPr>
            <p:txBody>
              <a:bodyPr/>
              <a:lstStyle/>
              <a:p>
                <a:r>
                  <a:rPr lang="fr-FR">
                    <a:noFill/>
                  </a:rPr>
                  <a:t> </a:t>
                </a:r>
              </a:p>
            </p:txBody>
          </p:sp>
        </mc:Fallback>
      </mc:AlternateContent>
      <p:sp>
        <p:nvSpPr>
          <p:cNvPr id="5" name="Rectangle 4"/>
          <p:cNvSpPr/>
          <p:nvPr/>
        </p:nvSpPr>
        <p:spPr>
          <a:xfrm>
            <a:off x="871400" y="1324799"/>
            <a:ext cx="4572000" cy="1754326"/>
          </a:xfrm>
          <a:prstGeom prst="rect">
            <a:avLst/>
          </a:prstGeom>
        </p:spPr>
        <p:txBody>
          <a:bodyPr>
            <a:spAutoFit/>
          </a:bodyPr>
          <a:lstStyle/>
          <a:p>
            <a:pPr>
              <a:lnSpc>
                <a:spcPct val="150000"/>
              </a:lnSpc>
            </a:pPr>
            <a:r>
              <a:rPr lang="fr-FR" b="1" dirty="0" smtClean="0"/>
              <a:t>Bobines à air </a:t>
            </a:r>
          </a:p>
          <a:p>
            <a:pPr marL="285750" indent="-285750">
              <a:lnSpc>
                <a:spcPct val="150000"/>
              </a:lnSpc>
              <a:buFont typeface="Arial" pitchFamily="34" charset="0"/>
              <a:buChar char="•"/>
            </a:pPr>
            <a:r>
              <a:rPr lang="fr-FR" dirty="0" smtClean="0"/>
              <a:t>Faible inductance </a:t>
            </a:r>
          </a:p>
          <a:p>
            <a:pPr marL="285750" indent="-285750">
              <a:lnSpc>
                <a:spcPct val="150000"/>
              </a:lnSpc>
              <a:buFont typeface="Arial" pitchFamily="34" charset="0"/>
              <a:buChar char="•"/>
            </a:pPr>
            <a:r>
              <a:rPr lang="fr-FR" dirty="0" smtClean="0"/>
              <a:t>Saturation magnétique limitée </a:t>
            </a:r>
          </a:p>
          <a:p>
            <a:pPr marL="285750" indent="-285750">
              <a:lnSpc>
                <a:spcPct val="150000"/>
              </a:lnSpc>
              <a:buFont typeface="Arial" pitchFamily="34" charset="0"/>
              <a:buChar char="•"/>
            </a:pPr>
            <a:r>
              <a:rPr lang="fr-FR" dirty="0" err="1" smtClean="0"/>
              <a:t>eg</a:t>
            </a:r>
            <a:r>
              <a:rPr lang="fr-FR" dirty="0" smtClean="0"/>
              <a:t>. Utilisée pour les hautes fréquences </a:t>
            </a:r>
            <a:endParaRPr lang="fr-FR"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919" y="1571670"/>
            <a:ext cx="28765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651" y="3238200"/>
            <a:ext cx="24098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p:cNvSpPr>
            <a:spLocks noGrp="1"/>
          </p:cNvSpPr>
          <p:nvPr>
            <p:ph type="ftr" sz="quarter" idx="11"/>
          </p:nvPr>
        </p:nvSpPr>
        <p:spPr>
          <a:xfrm>
            <a:off x="8567600" y="6413359"/>
            <a:ext cx="576400" cy="412155"/>
          </a:xfrm>
        </p:spPr>
        <p:txBody>
          <a:bodyPr/>
          <a:lstStyle/>
          <a:p>
            <a:fld id="{151B79B6-07A6-4A69-B496-7D16EF3098D8}" type="slidenum">
              <a:rPr lang="fr-FR" sz="1800" b="1" smtClean="0"/>
              <a:t>20</a:t>
            </a:fld>
            <a:endParaRPr lang="fr-FR" sz="1600" b="1" dirty="0"/>
          </a:p>
        </p:txBody>
      </p:sp>
    </p:spTree>
    <p:extLst>
      <p:ext uri="{BB962C8B-B14F-4D97-AF65-F5344CB8AC3E}">
        <p14:creationId xmlns:p14="http://schemas.microsoft.com/office/powerpoint/2010/main" val="809152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Autofit/>
          </a:bodyPr>
          <a:lstStyle/>
          <a:p>
            <a:r>
              <a:rPr lang="fr-FR" sz="3200" b="1" dirty="0"/>
              <a:t>Transformateur </a:t>
            </a:r>
          </a:p>
        </p:txBody>
      </p:sp>
      <p:sp>
        <p:nvSpPr>
          <p:cNvPr id="3" name="Espace réservé du pied de page 2"/>
          <p:cNvSpPr>
            <a:spLocks noGrp="1"/>
          </p:cNvSpPr>
          <p:nvPr>
            <p:ph type="ftr" sz="quarter" idx="11"/>
          </p:nvPr>
        </p:nvSpPr>
        <p:spPr>
          <a:xfrm>
            <a:off x="8388424" y="6309320"/>
            <a:ext cx="655712" cy="412155"/>
          </a:xfrm>
        </p:spPr>
        <p:txBody>
          <a:bodyPr/>
          <a:lstStyle/>
          <a:p>
            <a:r>
              <a:rPr lang="fr-FR" sz="1800" b="1" dirty="0" smtClean="0"/>
              <a:t>21</a:t>
            </a:r>
            <a:endParaRPr lang="fr-FR" sz="1800" b="1" dirty="0"/>
          </a:p>
        </p:txBody>
      </p:sp>
      <p:sp>
        <p:nvSpPr>
          <p:cNvPr id="4" name="Rectangle 3"/>
          <p:cNvSpPr/>
          <p:nvPr/>
        </p:nvSpPr>
        <p:spPr>
          <a:xfrm>
            <a:off x="1115616" y="1340767"/>
            <a:ext cx="7416824" cy="646331"/>
          </a:xfrm>
          <a:prstGeom prst="rect">
            <a:avLst/>
          </a:prstGeom>
        </p:spPr>
        <p:txBody>
          <a:bodyPr wrap="square">
            <a:spAutoFit/>
          </a:bodyPr>
          <a:lstStyle/>
          <a:p>
            <a:pPr marL="285750" indent="-285750">
              <a:buFont typeface="Courier New" pitchFamily="49" charset="0"/>
              <a:buChar char="o"/>
            </a:pPr>
            <a:r>
              <a:rPr lang="fr-FR" dirty="0" smtClean="0"/>
              <a:t>Un </a:t>
            </a:r>
            <a:r>
              <a:rPr lang="fr-FR" dirty="0"/>
              <a:t>transformateur est constitué de deux enroulements placés sur le même noyau magnétique fermé. </a:t>
            </a:r>
          </a:p>
        </p:txBody>
      </p:sp>
      <p:sp>
        <p:nvSpPr>
          <p:cNvPr id="5" name="Rectangle 4"/>
          <p:cNvSpPr/>
          <p:nvPr/>
        </p:nvSpPr>
        <p:spPr>
          <a:xfrm>
            <a:off x="827584" y="836712"/>
            <a:ext cx="2887201" cy="400110"/>
          </a:xfrm>
          <a:prstGeom prst="rect">
            <a:avLst/>
          </a:prstGeom>
        </p:spPr>
        <p:txBody>
          <a:bodyPr wrap="none">
            <a:spAutoFit/>
          </a:bodyPr>
          <a:lstStyle/>
          <a:p>
            <a:pPr marL="342900" indent="-342900">
              <a:buFont typeface="Arial" pitchFamily="34" charset="0"/>
              <a:buChar char="•"/>
            </a:pPr>
            <a:r>
              <a:rPr lang="fr-FR" sz="2000" b="1" dirty="0" smtClean="0"/>
              <a:t>Principe et propriétés </a:t>
            </a:r>
            <a:endParaRPr lang="fr-FR" sz="2000" b="1" dirty="0"/>
          </a:p>
        </p:txBody>
      </p:sp>
      <mc:AlternateContent xmlns:mc="http://schemas.openxmlformats.org/markup-compatibility/2006" xmlns:a14="http://schemas.microsoft.com/office/drawing/2010/main">
        <mc:Choice Requires="a14">
          <p:sp>
            <p:nvSpPr>
              <p:cNvPr id="6" name="Rectangle 5"/>
              <p:cNvSpPr/>
              <p:nvPr/>
            </p:nvSpPr>
            <p:spPr>
              <a:xfrm>
                <a:off x="4968044" y="2164214"/>
                <a:ext cx="1384546" cy="572208"/>
              </a:xfrm>
              <a:prstGeom prst="rect">
                <a:avLst/>
              </a:prstGeom>
            </p:spPr>
            <p:txBody>
              <a:bodyPr wrap="none">
                <a:spAutoFit/>
              </a:bodyPr>
              <a:lstStyle/>
              <a:p>
                <a14:m>
                  <m:oMath xmlns:m="http://schemas.openxmlformats.org/officeDocument/2006/math">
                    <m:r>
                      <a:rPr lang="fr-FR" sz="2000" b="1" i="1" dirty="0" smtClean="0">
                        <a:latin typeface="Cambria Math"/>
                      </a:rPr>
                      <m:t>𝒌</m:t>
                    </m:r>
                  </m:oMath>
                </a14:m>
                <a:r>
                  <a:rPr lang="fr-FR" sz="2000" b="1" dirty="0" smtClean="0"/>
                  <a:t>=</a:t>
                </a:r>
                <a14:m>
                  <m:oMath xmlns:m="http://schemas.openxmlformats.org/officeDocument/2006/math">
                    <m:f>
                      <m:fPr>
                        <m:ctrlPr>
                          <a:rPr lang="fr-FR" sz="2000" b="1" i="1" dirty="0" smtClean="0">
                            <a:latin typeface="Cambria Math"/>
                          </a:rPr>
                        </m:ctrlPr>
                      </m:fPr>
                      <m:num>
                        <m:sSub>
                          <m:sSubPr>
                            <m:ctrlPr>
                              <a:rPr lang="fr-FR" sz="2000" b="1" i="1" dirty="0" smtClean="0">
                                <a:latin typeface="Cambria Math"/>
                              </a:rPr>
                            </m:ctrlPr>
                          </m:sSubPr>
                          <m:e>
                            <m:r>
                              <a:rPr lang="fr-FR" sz="2000" b="1" i="1" dirty="0" smtClean="0">
                                <a:latin typeface="Cambria Math"/>
                              </a:rPr>
                              <m:t>𝑼</m:t>
                            </m:r>
                          </m:e>
                          <m:sub>
                            <m:r>
                              <a:rPr lang="fr-FR" sz="2000" b="1" i="1" dirty="0" smtClean="0">
                                <a:latin typeface="Cambria Math"/>
                              </a:rPr>
                              <m:t>𝟐</m:t>
                            </m:r>
                          </m:sub>
                        </m:sSub>
                      </m:num>
                      <m:den>
                        <m:sSub>
                          <m:sSubPr>
                            <m:ctrlPr>
                              <a:rPr lang="fr-FR" sz="2000" b="1" i="1" dirty="0" smtClean="0">
                                <a:latin typeface="Cambria Math"/>
                              </a:rPr>
                            </m:ctrlPr>
                          </m:sSubPr>
                          <m:e>
                            <m:r>
                              <a:rPr lang="fr-FR" sz="2000" b="1" i="1" dirty="0" smtClean="0">
                                <a:latin typeface="Cambria Math"/>
                              </a:rPr>
                              <m:t>𝑼</m:t>
                            </m:r>
                          </m:e>
                          <m:sub>
                            <m:r>
                              <a:rPr lang="fr-FR" sz="2000" b="1" i="1" dirty="0" smtClean="0">
                                <a:latin typeface="Cambria Math"/>
                              </a:rPr>
                              <m:t>𝟏</m:t>
                            </m:r>
                          </m:sub>
                        </m:sSub>
                      </m:den>
                    </m:f>
                  </m:oMath>
                </a14:m>
                <a:r>
                  <a:rPr lang="fr-FR" sz="2000" b="1" dirty="0" smtClean="0"/>
                  <a:t>=</a:t>
                </a:r>
                <a14:m>
                  <m:oMath xmlns:m="http://schemas.openxmlformats.org/officeDocument/2006/math">
                    <m:f>
                      <m:fPr>
                        <m:ctrlPr>
                          <a:rPr lang="fr-FR" sz="2000" b="1" i="1" dirty="0" smtClean="0">
                            <a:latin typeface="Cambria Math"/>
                          </a:rPr>
                        </m:ctrlPr>
                      </m:fPr>
                      <m:num>
                        <m:sSub>
                          <m:sSubPr>
                            <m:ctrlPr>
                              <a:rPr lang="fr-FR" sz="2000" b="1" i="1" dirty="0" smtClean="0">
                                <a:latin typeface="Cambria Math"/>
                              </a:rPr>
                            </m:ctrlPr>
                          </m:sSubPr>
                          <m:e>
                            <m:r>
                              <a:rPr lang="fr-FR" sz="2000" b="1" i="1" dirty="0" smtClean="0">
                                <a:latin typeface="Cambria Math"/>
                              </a:rPr>
                              <m:t>𝑵</m:t>
                            </m:r>
                          </m:e>
                          <m:sub>
                            <m:r>
                              <a:rPr lang="fr-FR" sz="2000" b="1" i="1" dirty="0" smtClean="0">
                                <a:latin typeface="Cambria Math"/>
                              </a:rPr>
                              <m:t>𝟐</m:t>
                            </m:r>
                          </m:sub>
                        </m:sSub>
                      </m:num>
                      <m:den>
                        <m:sSub>
                          <m:sSubPr>
                            <m:ctrlPr>
                              <a:rPr lang="fr-FR" sz="2000" b="1" i="1" dirty="0" smtClean="0">
                                <a:latin typeface="Cambria Math"/>
                              </a:rPr>
                            </m:ctrlPr>
                          </m:sSubPr>
                          <m:e>
                            <m:r>
                              <a:rPr lang="fr-FR" sz="2000" b="1" i="1" dirty="0" smtClean="0">
                                <a:latin typeface="Cambria Math"/>
                              </a:rPr>
                              <m:t>𝑵</m:t>
                            </m:r>
                          </m:e>
                          <m:sub>
                            <m:r>
                              <a:rPr lang="fr-FR" sz="2000" b="1" i="1" dirty="0" smtClean="0">
                                <a:latin typeface="Cambria Math"/>
                              </a:rPr>
                              <m:t>𝟏</m:t>
                            </m:r>
                          </m:sub>
                        </m:sSub>
                      </m:den>
                    </m:f>
                  </m:oMath>
                </a14:m>
                <a:r>
                  <a:rPr lang="fr-FR" sz="2000" b="1" dirty="0"/>
                  <a:t>=</a:t>
                </a:r>
                <a14:m>
                  <m:oMath xmlns:m="http://schemas.openxmlformats.org/officeDocument/2006/math">
                    <m:f>
                      <m:fPr>
                        <m:ctrlPr>
                          <a:rPr lang="fr-FR" sz="2000" b="1" i="1" dirty="0" smtClean="0">
                            <a:latin typeface="Cambria Math"/>
                          </a:rPr>
                        </m:ctrlPr>
                      </m:fPr>
                      <m:num>
                        <m:sSub>
                          <m:sSubPr>
                            <m:ctrlPr>
                              <a:rPr lang="fr-FR" sz="2000" b="1" i="1" dirty="0" smtClean="0">
                                <a:latin typeface="Cambria Math"/>
                              </a:rPr>
                            </m:ctrlPr>
                          </m:sSubPr>
                          <m:e>
                            <m:r>
                              <a:rPr lang="fr-FR" sz="2000" b="1" i="1" dirty="0" smtClean="0">
                                <a:latin typeface="Cambria Math"/>
                              </a:rPr>
                              <m:t>𝑰</m:t>
                            </m:r>
                          </m:e>
                          <m:sub>
                            <m:r>
                              <a:rPr lang="fr-FR" sz="2000" b="1" i="1" dirty="0" smtClean="0">
                                <a:latin typeface="Cambria Math"/>
                              </a:rPr>
                              <m:t>𝟏</m:t>
                            </m:r>
                          </m:sub>
                        </m:sSub>
                      </m:num>
                      <m:den>
                        <m:sSub>
                          <m:sSubPr>
                            <m:ctrlPr>
                              <a:rPr lang="fr-FR" sz="2000" b="1" i="1" dirty="0" smtClean="0">
                                <a:latin typeface="Cambria Math"/>
                              </a:rPr>
                            </m:ctrlPr>
                          </m:sSubPr>
                          <m:e>
                            <m:r>
                              <a:rPr lang="fr-FR" sz="2000" b="1" i="1" dirty="0" smtClean="0">
                                <a:latin typeface="Cambria Math"/>
                              </a:rPr>
                              <m:t>𝑰</m:t>
                            </m:r>
                          </m:e>
                          <m:sub>
                            <m:r>
                              <a:rPr lang="fr-FR" sz="2000" b="1" i="1" dirty="0" smtClean="0">
                                <a:latin typeface="Cambria Math"/>
                              </a:rPr>
                              <m:t>𝟐</m:t>
                            </m:r>
                          </m:sub>
                        </m:sSub>
                      </m:den>
                    </m:f>
                  </m:oMath>
                </a14:m>
                <a:endParaRPr lang="fr-FR" sz="2000" b="1" dirty="0"/>
              </a:p>
            </p:txBody>
          </p:sp>
        </mc:Choice>
        <mc:Fallback xmlns="">
          <p:sp>
            <p:nvSpPr>
              <p:cNvPr id="6" name="Rectangle 5"/>
              <p:cNvSpPr>
                <a:spLocks noRot="1" noChangeAspect="1" noMove="1" noResize="1" noEditPoints="1" noAdjustHandles="1" noChangeArrowheads="1" noChangeShapeType="1" noTextEdit="1"/>
              </p:cNvSpPr>
              <p:nvPr/>
            </p:nvSpPr>
            <p:spPr>
              <a:xfrm>
                <a:off x="4968044" y="2164214"/>
                <a:ext cx="1384546" cy="572208"/>
              </a:xfrm>
              <a:prstGeom prst="rect">
                <a:avLst/>
              </a:prstGeom>
              <a:blipFill rotWithShape="1">
                <a:blip r:embed="rId2"/>
                <a:stretch>
                  <a:fillRect b="-1064"/>
                </a:stretch>
              </a:blipFill>
            </p:spPr>
            <p:txBody>
              <a:bodyPr/>
              <a:lstStyle/>
              <a:p>
                <a:r>
                  <a:rPr lang="fr-FR">
                    <a:noFill/>
                  </a:rPr>
                  <a:t> </a:t>
                </a:r>
              </a:p>
            </p:txBody>
          </p:sp>
        </mc:Fallback>
      </mc:AlternateContent>
      <p:sp>
        <p:nvSpPr>
          <p:cNvPr id="7" name="Rectangle 6"/>
          <p:cNvSpPr/>
          <p:nvPr/>
        </p:nvSpPr>
        <p:spPr>
          <a:xfrm>
            <a:off x="1243130" y="2164214"/>
            <a:ext cx="3312766" cy="369332"/>
          </a:xfrm>
          <a:prstGeom prst="rect">
            <a:avLst/>
          </a:prstGeom>
        </p:spPr>
        <p:txBody>
          <a:bodyPr wrap="none">
            <a:spAutoFit/>
          </a:bodyPr>
          <a:lstStyle/>
          <a:p>
            <a:pPr marL="285750" indent="-285750">
              <a:buFont typeface="Courier New" pitchFamily="49" charset="0"/>
              <a:buChar char="o"/>
            </a:pPr>
            <a:r>
              <a:rPr lang="fr-FR" dirty="0" smtClean="0"/>
              <a:t>Le rapport </a:t>
            </a:r>
            <a:r>
              <a:rPr lang="fr-FR" dirty="0"/>
              <a:t>de </a:t>
            </a:r>
            <a:r>
              <a:rPr lang="fr-FR" dirty="0" smtClean="0"/>
              <a:t>transformation: </a:t>
            </a:r>
            <a:endParaRPr lang="fr-FR" dirty="0"/>
          </a:p>
        </p:txBody>
      </p:sp>
      <mc:AlternateContent xmlns:mc="http://schemas.openxmlformats.org/markup-compatibility/2006" xmlns:a14="http://schemas.microsoft.com/office/drawing/2010/main">
        <mc:Choice Requires="a14">
          <p:sp>
            <p:nvSpPr>
              <p:cNvPr id="8" name="Rectangle 7"/>
              <p:cNvSpPr/>
              <p:nvPr/>
            </p:nvSpPr>
            <p:spPr>
              <a:xfrm>
                <a:off x="1448103" y="3068959"/>
                <a:ext cx="6751850" cy="1200329"/>
              </a:xfrm>
              <a:prstGeom prst="rect">
                <a:avLst/>
              </a:prstGeom>
            </p:spPr>
            <p:txBody>
              <a:bodyPr wrap="square">
                <a:spAutoFit/>
              </a:bodyPr>
              <a:lstStyle/>
              <a:p>
                <a14:m>
                  <m:oMath xmlns:m="http://schemas.openxmlformats.org/officeDocument/2006/math">
                    <m:r>
                      <a:rPr lang="fr-FR" i="1" dirty="0" smtClean="0">
                        <a:latin typeface="Cambria Math"/>
                      </a:rPr>
                      <m:t>𝑁</m:t>
                    </m:r>
                    <m:r>
                      <a:rPr lang="fr-FR" i="1" dirty="0" smtClean="0">
                        <a:latin typeface="Cambria Math"/>
                      </a:rPr>
                      <m:t>1 </m:t>
                    </m:r>
                  </m:oMath>
                </a14:m>
                <a:r>
                  <a:rPr lang="fr-FR" dirty="0"/>
                  <a:t>et </a:t>
                </a:r>
                <a14:m>
                  <m:oMath xmlns:m="http://schemas.openxmlformats.org/officeDocument/2006/math">
                    <m:r>
                      <a:rPr lang="fr-FR" i="1" dirty="0" smtClean="0">
                        <a:latin typeface="Cambria Math"/>
                      </a:rPr>
                      <m:t>𝑁</m:t>
                    </m:r>
                    <m:r>
                      <a:rPr lang="fr-FR" i="1" dirty="0" smtClean="0">
                        <a:latin typeface="Cambria Math"/>
                      </a:rPr>
                      <m:t>2</m:t>
                    </m:r>
                  </m:oMath>
                </a14:m>
                <a:r>
                  <a:rPr lang="fr-FR" i="1" dirty="0"/>
                  <a:t> </a:t>
                </a:r>
                <a:r>
                  <a:rPr lang="fr-FR" dirty="0"/>
                  <a:t>sont les nombres de spires des enroulements : primaire et secondaire respectivement. </a:t>
                </a:r>
              </a:p>
              <a:p>
                <a14:m>
                  <m:oMath xmlns:m="http://schemas.openxmlformats.org/officeDocument/2006/math">
                    <m:r>
                      <a:rPr lang="fr-FR" i="1" dirty="0" smtClean="0">
                        <a:latin typeface="Cambria Math"/>
                      </a:rPr>
                      <m:t>𝑈</m:t>
                    </m:r>
                    <m:r>
                      <a:rPr lang="fr-FR" i="1" dirty="0" smtClean="0">
                        <a:latin typeface="Cambria Math"/>
                      </a:rPr>
                      <m:t>1</m:t>
                    </m:r>
                  </m:oMath>
                </a14:m>
                <a:r>
                  <a:rPr lang="fr-FR" i="1" dirty="0"/>
                  <a:t> </a:t>
                </a:r>
                <a:r>
                  <a:rPr lang="fr-FR" dirty="0"/>
                  <a:t>et </a:t>
                </a:r>
                <a14:m>
                  <m:oMath xmlns:m="http://schemas.openxmlformats.org/officeDocument/2006/math">
                    <m:r>
                      <a:rPr lang="fr-FR" i="1" dirty="0" smtClean="0">
                        <a:latin typeface="Cambria Math"/>
                      </a:rPr>
                      <m:t>𝑈</m:t>
                    </m:r>
                    <m:r>
                      <a:rPr lang="fr-FR" i="1" dirty="0" smtClean="0">
                        <a:latin typeface="Cambria Math"/>
                      </a:rPr>
                      <m:t>2</m:t>
                    </m:r>
                  </m:oMath>
                </a14:m>
                <a:r>
                  <a:rPr lang="fr-FR" i="1" dirty="0"/>
                  <a:t> </a:t>
                </a:r>
                <a:r>
                  <a:rPr lang="fr-FR" dirty="0"/>
                  <a:t>sont les tensions: primaire et secondaire respectivement. </a:t>
                </a:r>
              </a:p>
              <a:p>
                <a14:m>
                  <m:oMath xmlns:m="http://schemas.openxmlformats.org/officeDocument/2006/math">
                    <m:r>
                      <a:rPr lang="fr-FR" i="1" dirty="0" smtClean="0">
                        <a:latin typeface="Cambria Math"/>
                      </a:rPr>
                      <m:t>𝐼</m:t>
                    </m:r>
                    <m:r>
                      <a:rPr lang="fr-FR" i="1" dirty="0" smtClean="0">
                        <a:latin typeface="Cambria Math"/>
                      </a:rPr>
                      <m:t>1</m:t>
                    </m:r>
                  </m:oMath>
                </a14:m>
                <a:r>
                  <a:rPr lang="fr-FR" i="1" dirty="0"/>
                  <a:t> </a:t>
                </a:r>
                <a:r>
                  <a:rPr lang="fr-FR" dirty="0"/>
                  <a:t>et </a:t>
                </a:r>
                <a14:m>
                  <m:oMath xmlns:m="http://schemas.openxmlformats.org/officeDocument/2006/math">
                    <m:r>
                      <a:rPr lang="fr-FR" i="1" dirty="0" smtClean="0">
                        <a:latin typeface="Cambria Math"/>
                      </a:rPr>
                      <m:t>𝐼</m:t>
                    </m:r>
                    <m:r>
                      <a:rPr lang="fr-FR" i="1" dirty="0" smtClean="0">
                        <a:latin typeface="Cambria Math"/>
                      </a:rPr>
                      <m:t>2</m:t>
                    </m:r>
                  </m:oMath>
                </a14:m>
                <a:r>
                  <a:rPr lang="fr-FR" i="1" dirty="0"/>
                  <a:t> </a:t>
                </a:r>
                <a:r>
                  <a:rPr lang="fr-FR" dirty="0"/>
                  <a:t>sont les courants: primaire et secondaire respectivement. </a:t>
                </a:r>
              </a:p>
            </p:txBody>
          </p:sp>
        </mc:Choice>
        <mc:Fallback xmlns="">
          <p:sp>
            <p:nvSpPr>
              <p:cNvPr id="8" name="Rectangle 7"/>
              <p:cNvSpPr>
                <a:spLocks noRot="1" noChangeAspect="1" noMove="1" noResize="1" noEditPoints="1" noAdjustHandles="1" noChangeArrowheads="1" noChangeShapeType="1" noTextEdit="1"/>
              </p:cNvSpPr>
              <p:nvPr/>
            </p:nvSpPr>
            <p:spPr>
              <a:xfrm>
                <a:off x="1448103" y="3068959"/>
                <a:ext cx="6751850" cy="1200329"/>
              </a:xfrm>
              <a:prstGeom prst="rect">
                <a:avLst/>
              </a:prstGeom>
              <a:blipFill rotWithShape="1">
                <a:blip r:embed="rId3"/>
                <a:stretch>
                  <a:fillRect l="-813" t="-2538" b="-7107"/>
                </a:stretch>
              </a:blipFill>
            </p:spPr>
            <p:txBody>
              <a:bodyPr/>
              <a:lstStyle/>
              <a:p>
                <a:r>
                  <a:rPr lang="fr-FR">
                    <a:noFill/>
                  </a:rPr>
                  <a:t> </a:t>
                </a:r>
              </a:p>
            </p:txBody>
          </p:sp>
        </mc:Fallback>
      </mc:AlternateContent>
      <p:sp>
        <p:nvSpPr>
          <p:cNvPr id="9" name="Rectangle 8"/>
          <p:cNvSpPr/>
          <p:nvPr/>
        </p:nvSpPr>
        <p:spPr>
          <a:xfrm>
            <a:off x="1059676" y="4693786"/>
            <a:ext cx="2144172" cy="400110"/>
          </a:xfrm>
          <a:prstGeom prst="rect">
            <a:avLst/>
          </a:prstGeom>
        </p:spPr>
        <p:txBody>
          <a:bodyPr wrap="square">
            <a:spAutoFit/>
          </a:bodyPr>
          <a:lstStyle/>
          <a:p>
            <a:pPr marL="342900" indent="-342900">
              <a:buFont typeface="Arial" pitchFamily="34" charset="0"/>
              <a:buChar char="•"/>
            </a:pPr>
            <a:r>
              <a:rPr lang="fr-FR" sz="2000" b="1" dirty="0" smtClean="0"/>
              <a:t>Symboles </a:t>
            </a:r>
            <a:endParaRPr lang="fr-FR" sz="2000" b="1"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9867" y="4693786"/>
            <a:ext cx="35147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100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8395360" y="6381328"/>
            <a:ext cx="720080" cy="365125"/>
          </a:xfrm>
        </p:spPr>
        <p:txBody>
          <a:bodyPr/>
          <a:lstStyle/>
          <a:p>
            <a:r>
              <a:rPr lang="fr-FR" sz="1800" b="1" dirty="0" smtClean="0"/>
              <a:t>22</a:t>
            </a:r>
            <a:endParaRPr lang="fr-FR" sz="1800" b="1" dirty="0"/>
          </a:p>
        </p:txBody>
      </p:sp>
      <p:sp>
        <p:nvSpPr>
          <p:cNvPr id="4" name="Titre 1"/>
          <p:cNvSpPr>
            <a:spLocks noGrp="1"/>
          </p:cNvSpPr>
          <p:nvPr>
            <p:ph type="title"/>
          </p:nvPr>
        </p:nvSpPr>
        <p:spPr>
          <a:xfrm>
            <a:off x="457200" y="274638"/>
            <a:ext cx="8229600" cy="418058"/>
          </a:xfrm>
        </p:spPr>
        <p:txBody>
          <a:bodyPr>
            <a:noAutofit/>
          </a:bodyPr>
          <a:lstStyle/>
          <a:p>
            <a:r>
              <a:rPr lang="fr-FR" sz="3200" b="1" dirty="0"/>
              <a:t>Transformateur </a:t>
            </a:r>
          </a:p>
        </p:txBody>
      </p:sp>
      <p:sp>
        <p:nvSpPr>
          <p:cNvPr id="5" name="Rectangle 4"/>
          <p:cNvSpPr/>
          <p:nvPr/>
        </p:nvSpPr>
        <p:spPr>
          <a:xfrm>
            <a:off x="1187624" y="2060848"/>
            <a:ext cx="7488832" cy="2169825"/>
          </a:xfrm>
          <a:prstGeom prst="rect">
            <a:avLst/>
          </a:prstGeom>
        </p:spPr>
        <p:txBody>
          <a:bodyPr wrap="square">
            <a:spAutoFit/>
          </a:bodyPr>
          <a:lstStyle/>
          <a:p>
            <a:pPr marL="285750" indent="-285750">
              <a:lnSpc>
                <a:spcPct val="150000"/>
              </a:lnSpc>
              <a:buFont typeface="Arial" pitchFamily="34" charset="0"/>
              <a:buChar char="•"/>
            </a:pPr>
            <a:r>
              <a:rPr lang="fr-FR" dirty="0" smtClean="0"/>
              <a:t>La </a:t>
            </a:r>
            <a:r>
              <a:rPr lang="fr-FR" dirty="0"/>
              <a:t>puissance nominale exprimée en Volt Ampère (VA); </a:t>
            </a:r>
          </a:p>
          <a:p>
            <a:pPr marL="285750" indent="-285750">
              <a:lnSpc>
                <a:spcPct val="150000"/>
              </a:lnSpc>
              <a:buFont typeface="Arial" pitchFamily="34" charset="0"/>
              <a:buChar char="•"/>
            </a:pPr>
            <a:r>
              <a:rPr lang="fr-FR" dirty="0" smtClean="0"/>
              <a:t>Le </a:t>
            </a:r>
            <a:r>
              <a:rPr lang="fr-FR" dirty="0"/>
              <a:t>nombre de tensions secondaires séparées ou ayant un point commun; </a:t>
            </a:r>
          </a:p>
          <a:p>
            <a:pPr marL="285750" indent="-285750">
              <a:lnSpc>
                <a:spcPct val="150000"/>
              </a:lnSpc>
              <a:buFont typeface="Arial" pitchFamily="34" charset="0"/>
              <a:buChar char="•"/>
            </a:pPr>
            <a:r>
              <a:rPr lang="fr-FR" dirty="0" smtClean="0"/>
              <a:t>L’intensité </a:t>
            </a:r>
            <a:r>
              <a:rPr lang="fr-FR" dirty="0"/>
              <a:t>maximale de chaque tension secondaire; </a:t>
            </a:r>
          </a:p>
          <a:p>
            <a:pPr marL="285750" indent="-285750">
              <a:lnSpc>
                <a:spcPct val="150000"/>
              </a:lnSpc>
              <a:buFont typeface="Arial" pitchFamily="34" charset="0"/>
              <a:buChar char="•"/>
            </a:pPr>
            <a:r>
              <a:rPr lang="fr-FR" dirty="0" smtClean="0"/>
              <a:t>Le </a:t>
            </a:r>
            <a:r>
              <a:rPr lang="fr-FR" dirty="0"/>
              <a:t>rendement : rapport de la puissance utile sur la puissance consommée; </a:t>
            </a:r>
          </a:p>
          <a:p>
            <a:pPr marL="285750" indent="-285750">
              <a:lnSpc>
                <a:spcPct val="150000"/>
              </a:lnSpc>
              <a:buFont typeface="Arial" pitchFamily="34" charset="0"/>
              <a:buChar char="•"/>
            </a:pPr>
            <a:r>
              <a:rPr lang="fr-FR" dirty="0" smtClean="0"/>
              <a:t>Le </a:t>
            </a:r>
            <a:r>
              <a:rPr lang="fr-FR" dirty="0"/>
              <a:t>rapport entre la tension de sortie à vide et en charge. </a:t>
            </a:r>
          </a:p>
        </p:txBody>
      </p:sp>
      <p:sp>
        <p:nvSpPr>
          <p:cNvPr id="6" name="Rectangle 5"/>
          <p:cNvSpPr/>
          <p:nvPr/>
        </p:nvSpPr>
        <p:spPr>
          <a:xfrm>
            <a:off x="827584" y="1239689"/>
            <a:ext cx="3835573" cy="400110"/>
          </a:xfrm>
          <a:prstGeom prst="rect">
            <a:avLst/>
          </a:prstGeom>
        </p:spPr>
        <p:txBody>
          <a:bodyPr wrap="square">
            <a:spAutoFit/>
          </a:bodyPr>
          <a:lstStyle/>
          <a:p>
            <a:pPr marL="342900" lvl="0" indent="-342900">
              <a:buFont typeface="Arial" pitchFamily="34" charset="0"/>
              <a:buChar char="•"/>
            </a:pPr>
            <a:r>
              <a:rPr lang="fr-FR" sz="2000" b="1" dirty="0">
                <a:solidFill>
                  <a:prstClr val="black"/>
                </a:solidFill>
              </a:rPr>
              <a:t>Caractéristiques techniques </a:t>
            </a:r>
            <a:endParaRPr lang="fr-FR" sz="2000" dirty="0">
              <a:solidFill>
                <a:prstClr val="black"/>
              </a:solidFill>
            </a:endParaRPr>
          </a:p>
        </p:txBody>
      </p:sp>
    </p:spTree>
    <p:extLst>
      <p:ext uri="{BB962C8B-B14F-4D97-AF65-F5344CB8AC3E}">
        <p14:creationId xmlns:p14="http://schemas.microsoft.com/office/powerpoint/2010/main" val="2710999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8532440" y="6511395"/>
            <a:ext cx="511696" cy="340147"/>
          </a:xfrm>
        </p:spPr>
        <p:txBody>
          <a:bodyPr/>
          <a:lstStyle/>
          <a:p>
            <a:r>
              <a:rPr lang="fr-FR" sz="1800" b="1" dirty="0" smtClean="0"/>
              <a:t>23</a:t>
            </a:r>
            <a:endParaRPr lang="fr-FR" sz="1800" b="1" dirty="0"/>
          </a:p>
        </p:txBody>
      </p:sp>
      <p:sp>
        <p:nvSpPr>
          <p:cNvPr id="4" name="Titre 1"/>
          <p:cNvSpPr>
            <a:spLocks noGrp="1"/>
          </p:cNvSpPr>
          <p:nvPr>
            <p:ph type="title"/>
          </p:nvPr>
        </p:nvSpPr>
        <p:spPr>
          <a:xfrm>
            <a:off x="457200" y="274638"/>
            <a:ext cx="8229600" cy="418058"/>
          </a:xfrm>
        </p:spPr>
        <p:txBody>
          <a:bodyPr>
            <a:noAutofit/>
          </a:bodyPr>
          <a:lstStyle/>
          <a:p>
            <a:r>
              <a:rPr lang="fr-FR" sz="3200" b="1" dirty="0"/>
              <a:t>Transformateur </a:t>
            </a:r>
          </a:p>
        </p:txBody>
      </p:sp>
      <p:sp>
        <p:nvSpPr>
          <p:cNvPr id="2" name="Rectangle 1"/>
          <p:cNvSpPr/>
          <p:nvPr/>
        </p:nvSpPr>
        <p:spPr>
          <a:xfrm>
            <a:off x="251520" y="908720"/>
            <a:ext cx="5256584" cy="400110"/>
          </a:xfrm>
          <a:prstGeom prst="rect">
            <a:avLst/>
          </a:prstGeom>
        </p:spPr>
        <p:txBody>
          <a:bodyPr wrap="square">
            <a:spAutoFit/>
          </a:bodyPr>
          <a:lstStyle/>
          <a:p>
            <a:pPr marL="342900" indent="-342900">
              <a:buFont typeface="Arial" pitchFamily="34" charset="0"/>
              <a:buChar char="•"/>
            </a:pPr>
            <a:r>
              <a:rPr lang="fr-FR" sz="2000" b="1" dirty="0" smtClean="0"/>
              <a:t>Les </a:t>
            </a:r>
            <a:r>
              <a:rPr lang="fr-FR" sz="2000" b="1" dirty="0"/>
              <a:t>différents types de transformateurs </a:t>
            </a:r>
          </a:p>
        </p:txBody>
      </p:sp>
      <p:sp>
        <p:nvSpPr>
          <p:cNvPr id="5" name="Rectangle 4"/>
          <p:cNvSpPr/>
          <p:nvPr/>
        </p:nvSpPr>
        <p:spPr>
          <a:xfrm>
            <a:off x="593812" y="1628800"/>
            <a:ext cx="3978188" cy="369332"/>
          </a:xfrm>
          <a:prstGeom prst="rect">
            <a:avLst/>
          </a:prstGeom>
        </p:spPr>
        <p:txBody>
          <a:bodyPr wrap="square">
            <a:spAutoFit/>
          </a:bodyPr>
          <a:lstStyle/>
          <a:p>
            <a:r>
              <a:rPr lang="fr-FR" b="1" dirty="0" smtClean="0"/>
              <a:t>Le </a:t>
            </a:r>
            <a:r>
              <a:rPr lang="fr-FR" b="1" dirty="0"/>
              <a:t>transformateur sur carcasse et étrier. </a:t>
            </a:r>
            <a:endParaRPr lang="fr-F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08830"/>
            <a:ext cx="3096344" cy="115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524" y="2564904"/>
            <a:ext cx="3779947" cy="103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524" y="4005064"/>
            <a:ext cx="3666497" cy="14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50654" y="2923957"/>
            <a:ext cx="2808312" cy="369332"/>
          </a:xfrm>
          <a:prstGeom prst="rect">
            <a:avLst/>
          </a:prstGeom>
        </p:spPr>
        <p:txBody>
          <a:bodyPr wrap="square">
            <a:spAutoFit/>
          </a:bodyPr>
          <a:lstStyle/>
          <a:p>
            <a:r>
              <a:rPr lang="fr-FR" b="1" dirty="0" smtClean="0"/>
              <a:t>Le </a:t>
            </a:r>
            <a:r>
              <a:rPr lang="fr-FR" b="1" dirty="0"/>
              <a:t>transformateur moulé: </a:t>
            </a:r>
          </a:p>
        </p:txBody>
      </p:sp>
      <p:sp>
        <p:nvSpPr>
          <p:cNvPr id="7" name="Rectangle 6"/>
          <p:cNvSpPr/>
          <p:nvPr/>
        </p:nvSpPr>
        <p:spPr>
          <a:xfrm>
            <a:off x="1979692" y="4529254"/>
            <a:ext cx="2610524" cy="369332"/>
          </a:xfrm>
          <a:prstGeom prst="rect">
            <a:avLst/>
          </a:prstGeom>
        </p:spPr>
        <p:txBody>
          <a:bodyPr wrap="square">
            <a:spAutoFit/>
          </a:bodyPr>
          <a:lstStyle/>
          <a:p>
            <a:r>
              <a:rPr lang="fr-FR" b="1" dirty="0" smtClean="0"/>
              <a:t>Le </a:t>
            </a:r>
            <a:r>
              <a:rPr lang="fr-FR" b="1" dirty="0"/>
              <a:t>transformateur </a:t>
            </a:r>
            <a:r>
              <a:rPr lang="fr-FR" b="1" dirty="0" smtClean="0"/>
              <a:t>R </a:t>
            </a:r>
            <a:endParaRPr lang="fr-FR" dirty="0"/>
          </a:p>
        </p:txBody>
      </p:sp>
    </p:spTree>
    <p:extLst>
      <p:ext uri="{BB962C8B-B14F-4D97-AF65-F5344CB8AC3E}">
        <p14:creationId xmlns:p14="http://schemas.microsoft.com/office/powerpoint/2010/main" val="1952736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8560296" y="6486417"/>
            <a:ext cx="583704" cy="365125"/>
          </a:xfrm>
        </p:spPr>
        <p:txBody>
          <a:bodyPr/>
          <a:lstStyle/>
          <a:p>
            <a:r>
              <a:rPr lang="fr-FR" sz="1800" b="1" dirty="0" smtClean="0"/>
              <a:t>24</a:t>
            </a:r>
            <a:endParaRPr lang="fr-FR" sz="1800" b="1" dirty="0"/>
          </a:p>
        </p:txBody>
      </p:sp>
      <p:sp>
        <p:nvSpPr>
          <p:cNvPr id="4" name="Titre 1"/>
          <p:cNvSpPr>
            <a:spLocks noGrp="1"/>
          </p:cNvSpPr>
          <p:nvPr>
            <p:ph type="title"/>
          </p:nvPr>
        </p:nvSpPr>
        <p:spPr>
          <a:xfrm rot="10800000" flipV="1">
            <a:off x="457200" y="188640"/>
            <a:ext cx="8229600" cy="477766"/>
          </a:xfrm>
        </p:spPr>
        <p:txBody>
          <a:bodyPr>
            <a:noAutofit/>
          </a:bodyPr>
          <a:lstStyle/>
          <a:p>
            <a:r>
              <a:rPr lang="fr-FR" sz="3200" b="1" dirty="0" smtClean="0"/>
              <a:t>Diode </a:t>
            </a:r>
            <a:endParaRPr lang="fr-FR" sz="3200" b="1" dirty="0"/>
          </a:p>
        </p:txBody>
      </p:sp>
      <p:sp>
        <p:nvSpPr>
          <p:cNvPr id="2" name="Rectangle 1"/>
          <p:cNvSpPr/>
          <p:nvPr/>
        </p:nvSpPr>
        <p:spPr>
          <a:xfrm>
            <a:off x="827584" y="1213009"/>
            <a:ext cx="8136904" cy="646331"/>
          </a:xfrm>
          <a:prstGeom prst="rect">
            <a:avLst/>
          </a:prstGeom>
        </p:spPr>
        <p:txBody>
          <a:bodyPr wrap="square">
            <a:spAutoFit/>
          </a:bodyPr>
          <a:lstStyle/>
          <a:p>
            <a:pPr marL="285750" indent="-285750" algn="just">
              <a:buFont typeface="Wingdings" pitchFamily="2" charset="2"/>
              <a:buChar char="ü"/>
            </a:pPr>
            <a:r>
              <a:rPr lang="fr-FR" dirty="0" smtClean="0"/>
              <a:t>Une </a:t>
            </a:r>
            <a:r>
              <a:rPr lang="fr-FR" dirty="0"/>
              <a:t>diode est un composant semi-conducteur, ayant la propriété </a:t>
            </a:r>
            <a:r>
              <a:rPr lang="fr-FR" dirty="0" smtClean="0"/>
              <a:t>d'être conducteur </a:t>
            </a:r>
            <a:r>
              <a:rPr lang="fr-FR" dirty="0"/>
              <a:t>pour un certain sens du courant et non conducteur pour l'autre sens. </a:t>
            </a:r>
          </a:p>
        </p:txBody>
      </p:sp>
      <p:sp>
        <p:nvSpPr>
          <p:cNvPr id="5" name="Rectangle 4"/>
          <p:cNvSpPr/>
          <p:nvPr/>
        </p:nvSpPr>
        <p:spPr>
          <a:xfrm>
            <a:off x="683568" y="711849"/>
            <a:ext cx="2880320" cy="400110"/>
          </a:xfrm>
          <a:prstGeom prst="rect">
            <a:avLst/>
          </a:prstGeom>
        </p:spPr>
        <p:txBody>
          <a:bodyPr wrap="square">
            <a:spAutoFit/>
          </a:bodyPr>
          <a:lstStyle/>
          <a:p>
            <a:pPr marL="342900" indent="-342900">
              <a:buFont typeface="Arial" pitchFamily="34" charset="0"/>
              <a:buChar char="•"/>
            </a:pPr>
            <a:r>
              <a:rPr lang="fr-FR" sz="2000" b="1" dirty="0" smtClean="0"/>
              <a:t>Principe et propriétés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2427374"/>
            <a:ext cx="33813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27584" y="2058042"/>
            <a:ext cx="4037580" cy="369332"/>
          </a:xfrm>
          <a:prstGeom prst="rect">
            <a:avLst/>
          </a:prstGeom>
        </p:spPr>
        <p:txBody>
          <a:bodyPr wrap="none">
            <a:spAutoFit/>
          </a:bodyPr>
          <a:lstStyle/>
          <a:p>
            <a:pPr marL="285750" indent="-285750">
              <a:buFont typeface="Wingdings" pitchFamily="2" charset="2"/>
              <a:buChar char="ü"/>
            </a:pPr>
            <a:r>
              <a:rPr lang="fr-FR" dirty="0"/>
              <a:t>Constitution de principe d’une diode.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058042"/>
            <a:ext cx="2647739" cy="148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27584" y="3717032"/>
            <a:ext cx="6048672" cy="400110"/>
          </a:xfrm>
          <a:prstGeom prst="rect">
            <a:avLst/>
          </a:prstGeom>
        </p:spPr>
        <p:txBody>
          <a:bodyPr wrap="square">
            <a:spAutoFit/>
          </a:bodyPr>
          <a:lstStyle/>
          <a:p>
            <a:pPr marL="285750" indent="-285750">
              <a:buFont typeface="Arial" pitchFamily="34" charset="0"/>
              <a:buChar char="•"/>
            </a:pPr>
            <a:r>
              <a:rPr lang="fr-FR" sz="2000" b="1" dirty="0" smtClean="0"/>
              <a:t>Caractéristiques </a:t>
            </a:r>
            <a:r>
              <a:rPr lang="fr-FR" sz="2000" b="1" dirty="0"/>
              <a:t>technologiques </a:t>
            </a:r>
          </a:p>
        </p:txBody>
      </p:sp>
      <p:sp>
        <p:nvSpPr>
          <p:cNvPr id="8" name="Rectangle 7"/>
          <p:cNvSpPr/>
          <p:nvPr/>
        </p:nvSpPr>
        <p:spPr>
          <a:xfrm>
            <a:off x="1277888" y="4117142"/>
            <a:ext cx="7542584" cy="369332"/>
          </a:xfrm>
          <a:prstGeom prst="rect">
            <a:avLst/>
          </a:prstGeom>
        </p:spPr>
        <p:txBody>
          <a:bodyPr wrap="square">
            <a:spAutoFit/>
          </a:bodyPr>
          <a:lstStyle/>
          <a:p>
            <a:r>
              <a:rPr lang="fr-FR" dirty="0"/>
              <a:t>Le tableau qui suit</a:t>
            </a:r>
            <a:r>
              <a:rPr lang="fr-FR" b="1" dirty="0"/>
              <a:t>, </a:t>
            </a:r>
            <a:r>
              <a:rPr lang="fr-FR" dirty="0"/>
              <a:t>indique les tensions maximales des diodes de la série 4000. </a:t>
            </a:r>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436" y="4869160"/>
            <a:ext cx="57912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736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8560296" y="6486417"/>
            <a:ext cx="583704" cy="365125"/>
          </a:xfrm>
        </p:spPr>
        <p:txBody>
          <a:bodyPr/>
          <a:lstStyle/>
          <a:p>
            <a:r>
              <a:rPr lang="fr-FR" sz="1800" b="1" dirty="0" smtClean="0"/>
              <a:t>25</a:t>
            </a:r>
            <a:endParaRPr lang="fr-FR" sz="1800" b="1" dirty="0"/>
          </a:p>
        </p:txBody>
      </p:sp>
      <p:sp>
        <p:nvSpPr>
          <p:cNvPr id="4" name="Titre 1"/>
          <p:cNvSpPr>
            <a:spLocks noGrp="1"/>
          </p:cNvSpPr>
          <p:nvPr>
            <p:ph type="title"/>
          </p:nvPr>
        </p:nvSpPr>
        <p:spPr>
          <a:xfrm rot="10800000" flipV="1">
            <a:off x="457200" y="188640"/>
            <a:ext cx="8229600" cy="477766"/>
          </a:xfrm>
        </p:spPr>
        <p:txBody>
          <a:bodyPr>
            <a:noAutofit/>
          </a:bodyPr>
          <a:lstStyle/>
          <a:p>
            <a:r>
              <a:rPr lang="fr-FR" sz="3200" b="1" dirty="0" smtClean="0"/>
              <a:t>Diode </a:t>
            </a:r>
            <a:endParaRPr lang="fr-FR" sz="3200" b="1" dirty="0"/>
          </a:p>
        </p:txBody>
      </p:sp>
      <p:sp>
        <p:nvSpPr>
          <p:cNvPr id="5" name="Rectangle 4"/>
          <p:cNvSpPr/>
          <p:nvPr/>
        </p:nvSpPr>
        <p:spPr>
          <a:xfrm>
            <a:off x="683568" y="711849"/>
            <a:ext cx="2880320" cy="400110"/>
          </a:xfrm>
          <a:prstGeom prst="rect">
            <a:avLst/>
          </a:prstGeom>
        </p:spPr>
        <p:txBody>
          <a:bodyPr wrap="square">
            <a:spAutoFit/>
          </a:bodyPr>
          <a:lstStyle/>
          <a:p>
            <a:pPr marL="342900" indent="-342900">
              <a:buFont typeface="Arial" pitchFamily="34" charset="0"/>
              <a:buChar char="•"/>
            </a:pPr>
            <a:r>
              <a:rPr lang="fr-FR" sz="2000" b="1" dirty="0" smtClean="0"/>
              <a:t>Marquage</a:t>
            </a:r>
          </a:p>
        </p:txBody>
      </p:sp>
      <p:sp>
        <p:nvSpPr>
          <p:cNvPr id="9" name="Rectangle 8"/>
          <p:cNvSpPr/>
          <p:nvPr/>
        </p:nvSpPr>
        <p:spPr>
          <a:xfrm>
            <a:off x="1187624" y="1268760"/>
            <a:ext cx="7560840" cy="646331"/>
          </a:xfrm>
          <a:prstGeom prst="rect">
            <a:avLst/>
          </a:prstGeom>
        </p:spPr>
        <p:txBody>
          <a:bodyPr wrap="square">
            <a:spAutoFit/>
          </a:bodyPr>
          <a:lstStyle/>
          <a:p>
            <a:pPr algn="just"/>
            <a:r>
              <a:rPr lang="fr-FR" b="1" dirty="0" smtClean="0"/>
              <a:t> </a:t>
            </a:r>
            <a:r>
              <a:rPr lang="fr-FR" dirty="0"/>
              <a:t>Les petites diodes se présentent sous une forme voisine de celle des résistances. La cathode est indiquée par un trait sur le corps du composant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116792"/>
            <a:ext cx="3151096" cy="60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13065" y="3014471"/>
            <a:ext cx="1505092" cy="400110"/>
          </a:xfrm>
          <a:prstGeom prst="rect">
            <a:avLst/>
          </a:prstGeom>
        </p:spPr>
        <p:txBody>
          <a:bodyPr wrap="none">
            <a:spAutoFit/>
          </a:bodyPr>
          <a:lstStyle/>
          <a:p>
            <a:pPr marL="342900" indent="-342900">
              <a:buFont typeface="Arial" pitchFamily="34" charset="0"/>
              <a:buChar char="•"/>
            </a:pPr>
            <a:r>
              <a:rPr lang="fr-FR" sz="2000" b="1" dirty="0"/>
              <a:t>Symbole </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248" y="3013849"/>
            <a:ext cx="3384376" cy="528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325446" y="3599229"/>
            <a:ext cx="3285195" cy="369332"/>
          </a:xfrm>
          <a:prstGeom prst="rect">
            <a:avLst/>
          </a:prstGeom>
        </p:spPr>
        <p:txBody>
          <a:bodyPr wrap="none">
            <a:spAutoFit/>
          </a:bodyPr>
          <a:lstStyle/>
          <a:p>
            <a:r>
              <a:rPr lang="fr-FR" b="1" i="1" dirty="0"/>
              <a:t>Symbole normalisé d’une diode. </a:t>
            </a:r>
            <a:endParaRPr lang="fr-FR" dirty="0"/>
          </a:p>
        </p:txBody>
      </p:sp>
    </p:spTree>
    <p:extLst>
      <p:ext uri="{BB962C8B-B14F-4D97-AF65-F5344CB8AC3E}">
        <p14:creationId xmlns:p14="http://schemas.microsoft.com/office/powerpoint/2010/main" val="156700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8460431" y="6492875"/>
            <a:ext cx="647973" cy="365125"/>
          </a:xfrm>
        </p:spPr>
        <p:txBody>
          <a:bodyPr/>
          <a:lstStyle/>
          <a:p>
            <a:r>
              <a:rPr lang="fr-FR" sz="1800" b="1" dirty="0" smtClean="0"/>
              <a:t>26</a:t>
            </a:r>
            <a:endParaRPr lang="fr-FR" sz="1800" b="1" dirty="0"/>
          </a:p>
        </p:txBody>
      </p:sp>
      <p:sp>
        <p:nvSpPr>
          <p:cNvPr id="4" name="Rectangle 3"/>
          <p:cNvSpPr/>
          <p:nvPr/>
        </p:nvSpPr>
        <p:spPr>
          <a:xfrm>
            <a:off x="1115616" y="1479981"/>
            <a:ext cx="4032448" cy="1295868"/>
          </a:xfrm>
          <a:prstGeom prst="rect">
            <a:avLst/>
          </a:prstGeom>
        </p:spPr>
        <p:txBody>
          <a:bodyPr wrap="square">
            <a:spAutoFit/>
          </a:bodyPr>
          <a:lstStyle/>
          <a:p>
            <a:pPr marL="285750" indent="-285750">
              <a:lnSpc>
                <a:spcPct val="150000"/>
              </a:lnSpc>
              <a:buFont typeface="Wingdings" pitchFamily="2" charset="2"/>
              <a:buChar char="ü"/>
            </a:pPr>
            <a:r>
              <a:rPr lang="fr-FR" dirty="0" smtClean="0"/>
              <a:t>Diode </a:t>
            </a:r>
            <a:r>
              <a:rPr lang="fr-FR" dirty="0"/>
              <a:t>de redressement </a:t>
            </a:r>
            <a:r>
              <a:rPr lang="fr-FR" dirty="0" smtClean="0"/>
              <a:t>:</a:t>
            </a:r>
            <a:endParaRPr lang="fr-FR" dirty="0"/>
          </a:p>
          <a:p>
            <a:pPr marL="285750" indent="-285750">
              <a:lnSpc>
                <a:spcPct val="150000"/>
              </a:lnSpc>
              <a:buFont typeface="Wingdings" pitchFamily="2" charset="2"/>
              <a:buChar char="ü"/>
            </a:pPr>
            <a:r>
              <a:rPr lang="fr-FR" dirty="0"/>
              <a:t>Diode </a:t>
            </a:r>
            <a:r>
              <a:rPr lang="fr-FR" dirty="0" smtClean="0"/>
              <a:t>stabilisatrice</a:t>
            </a:r>
            <a:r>
              <a:rPr lang="fr-FR" dirty="0"/>
              <a:t> </a:t>
            </a:r>
            <a:r>
              <a:rPr lang="fr-FR" dirty="0" smtClean="0"/>
              <a:t>( ZENER)</a:t>
            </a:r>
            <a:endParaRPr lang="fr-FR" dirty="0"/>
          </a:p>
          <a:p>
            <a:pPr marL="285750" indent="-285750">
              <a:lnSpc>
                <a:spcPct val="150000"/>
              </a:lnSpc>
              <a:buFont typeface="Wingdings" pitchFamily="2" charset="2"/>
              <a:buChar char="ü"/>
            </a:pPr>
            <a:r>
              <a:rPr lang="fr-FR" dirty="0" smtClean="0"/>
              <a:t>Diodes </a:t>
            </a:r>
            <a:r>
              <a:rPr lang="fr-FR" dirty="0"/>
              <a:t>de signal et de commutation </a:t>
            </a:r>
          </a:p>
        </p:txBody>
      </p:sp>
      <p:sp>
        <p:nvSpPr>
          <p:cNvPr id="5" name="Rectangle 4"/>
          <p:cNvSpPr/>
          <p:nvPr/>
        </p:nvSpPr>
        <p:spPr>
          <a:xfrm>
            <a:off x="323528" y="764704"/>
            <a:ext cx="2284472" cy="400110"/>
          </a:xfrm>
          <a:prstGeom prst="rect">
            <a:avLst/>
          </a:prstGeom>
        </p:spPr>
        <p:txBody>
          <a:bodyPr wrap="none">
            <a:spAutoFit/>
          </a:bodyPr>
          <a:lstStyle/>
          <a:p>
            <a:pPr marL="342900" indent="-342900" algn="r">
              <a:buFont typeface="Arial" pitchFamily="34" charset="0"/>
              <a:buChar char="•"/>
            </a:pPr>
            <a:r>
              <a:rPr lang="fr-FR" sz="2000" b="1" dirty="0" smtClean="0"/>
              <a:t>Différents types </a:t>
            </a:r>
            <a:endParaRPr lang="fr-FR" sz="2000" b="1" dirty="0"/>
          </a:p>
        </p:txBody>
      </p:sp>
      <p:sp>
        <p:nvSpPr>
          <p:cNvPr id="6" name="Titre 1"/>
          <p:cNvSpPr>
            <a:spLocks noGrp="1"/>
          </p:cNvSpPr>
          <p:nvPr>
            <p:ph type="title"/>
          </p:nvPr>
        </p:nvSpPr>
        <p:spPr>
          <a:xfrm rot="10800000" flipV="1">
            <a:off x="457200" y="188640"/>
            <a:ext cx="8229600" cy="477766"/>
          </a:xfrm>
        </p:spPr>
        <p:txBody>
          <a:bodyPr>
            <a:noAutofit/>
          </a:bodyPr>
          <a:lstStyle/>
          <a:p>
            <a:r>
              <a:rPr lang="fr-FR" sz="3200" b="1" dirty="0" smtClean="0"/>
              <a:t>Diode </a:t>
            </a:r>
            <a:endParaRPr lang="fr-FR" sz="3200" b="1" dirty="0"/>
          </a:p>
        </p:txBody>
      </p:sp>
      <p:sp>
        <p:nvSpPr>
          <p:cNvPr id="7" name="Rectangle 6"/>
          <p:cNvSpPr/>
          <p:nvPr/>
        </p:nvSpPr>
        <p:spPr>
          <a:xfrm>
            <a:off x="539552" y="3099752"/>
            <a:ext cx="6131197" cy="400110"/>
          </a:xfrm>
          <a:prstGeom prst="rect">
            <a:avLst/>
          </a:prstGeom>
        </p:spPr>
        <p:txBody>
          <a:bodyPr wrap="square">
            <a:spAutoFit/>
          </a:bodyPr>
          <a:lstStyle/>
          <a:p>
            <a:pPr marL="342900" lvl="0" indent="-342900">
              <a:buFont typeface="Arial" pitchFamily="34" charset="0"/>
              <a:buChar char="•"/>
            </a:pPr>
            <a:r>
              <a:rPr lang="fr-FR" sz="2000" b="1" dirty="0">
                <a:solidFill>
                  <a:prstClr val="black"/>
                </a:solidFill>
              </a:rPr>
              <a:t>Les symboles des différentes diodes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933056"/>
            <a:ext cx="81057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23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8560296" y="6486417"/>
            <a:ext cx="583704" cy="365125"/>
          </a:xfrm>
        </p:spPr>
        <p:txBody>
          <a:bodyPr/>
          <a:lstStyle/>
          <a:p>
            <a:r>
              <a:rPr lang="fr-FR" sz="1800" b="1" dirty="0" smtClean="0"/>
              <a:t>27</a:t>
            </a:r>
            <a:endParaRPr lang="fr-FR" sz="1800" b="1" dirty="0"/>
          </a:p>
        </p:txBody>
      </p:sp>
      <p:sp>
        <p:nvSpPr>
          <p:cNvPr id="4" name="Titre 1"/>
          <p:cNvSpPr>
            <a:spLocks noGrp="1"/>
          </p:cNvSpPr>
          <p:nvPr>
            <p:ph type="title"/>
          </p:nvPr>
        </p:nvSpPr>
        <p:spPr>
          <a:xfrm rot="10800000" flipV="1">
            <a:off x="457200" y="188640"/>
            <a:ext cx="8229600" cy="477766"/>
          </a:xfrm>
        </p:spPr>
        <p:txBody>
          <a:bodyPr>
            <a:noAutofit/>
          </a:bodyPr>
          <a:lstStyle/>
          <a:p>
            <a:r>
              <a:rPr lang="fr-FR" sz="3200" b="1" dirty="0" smtClean="0"/>
              <a:t>Transistors</a:t>
            </a:r>
            <a:r>
              <a:rPr lang="fr-FR" sz="3200" dirty="0" smtClean="0"/>
              <a:t> </a:t>
            </a:r>
            <a:endParaRPr lang="fr-FR" sz="3200" b="1" dirty="0"/>
          </a:p>
        </p:txBody>
      </p:sp>
      <p:sp>
        <p:nvSpPr>
          <p:cNvPr id="5" name="Rectangle 4"/>
          <p:cNvSpPr/>
          <p:nvPr/>
        </p:nvSpPr>
        <p:spPr>
          <a:xfrm>
            <a:off x="683568" y="711849"/>
            <a:ext cx="2880320" cy="400110"/>
          </a:xfrm>
          <a:prstGeom prst="rect">
            <a:avLst/>
          </a:prstGeom>
        </p:spPr>
        <p:txBody>
          <a:bodyPr wrap="square">
            <a:spAutoFit/>
          </a:bodyPr>
          <a:lstStyle/>
          <a:p>
            <a:pPr marL="342900" indent="-342900">
              <a:buFont typeface="Arial" pitchFamily="34" charset="0"/>
              <a:buChar char="•"/>
            </a:pPr>
            <a:r>
              <a:rPr lang="fr-FR" sz="2000" b="1" dirty="0" smtClean="0"/>
              <a:t>Principe et propriétés </a:t>
            </a:r>
          </a:p>
        </p:txBody>
      </p:sp>
      <p:sp>
        <p:nvSpPr>
          <p:cNvPr id="9" name="Rectangle 8"/>
          <p:cNvSpPr/>
          <p:nvPr/>
        </p:nvSpPr>
        <p:spPr>
          <a:xfrm>
            <a:off x="1115616" y="1088292"/>
            <a:ext cx="6678488" cy="1338828"/>
          </a:xfrm>
          <a:prstGeom prst="rect">
            <a:avLst/>
          </a:prstGeom>
        </p:spPr>
        <p:txBody>
          <a:bodyPr wrap="square">
            <a:spAutoFit/>
          </a:bodyPr>
          <a:lstStyle/>
          <a:p>
            <a:pPr>
              <a:lnSpc>
                <a:spcPct val="150000"/>
              </a:lnSpc>
            </a:pPr>
            <a:r>
              <a:rPr lang="fr-FR" dirty="0" smtClean="0"/>
              <a:t>Les </a:t>
            </a:r>
            <a:r>
              <a:rPr lang="fr-FR" dirty="0"/>
              <a:t>transistors sont des composants semi-conducteurs utilisés : </a:t>
            </a:r>
          </a:p>
          <a:p>
            <a:pPr marL="285750" indent="-285750">
              <a:lnSpc>
                <a:spcPct val="150000"/>
              </a:lnSpc>
              <a:buFont typeface="Arial" pitchFamily="34" charset="0"/>
              <a:buChar char="•"/>
            </a:pPr>
            <a:r>
              <a:rPr lang="fr-FR" dirty="0" smtClean="0"/>
              <a:t>Soit </a:t>
            </a:r>
            <a:r>
              <a:rPr lang="fr-FR" dirty="0"/>
              <a:t>pour amplifier un signal ; </a:t>
            </a:r>
          </a:p>
          <a:p>
            <a:pPr marL="285750" indent="-285750">
              <a:lnSpc>
                <a:spcPct val="150000"/>
              </a:lnSpc>
              <a:buFont typeface="Arial" pitchFamily="34" charset="0"/>
              <a:buChar char="•"/>
            </a:pPr>
            <a:r>
              <a:rPr lang="fr-FR" dirty="0" smtClean="0"/>
              <a:t>Soit </a:t>
            </a:r>
            <a:r>
              <a:rPr lang="fr-FR" dirty="0"/>
              <a:t>comme interrupteur (en commutation). </a:t>
            </a:r>
          </a:p>
        </p:txBody>
      </p:sp>
      <p:sp>
        <p:nvSpPr>
          <p:cNvPr id="10" name="Rectangle 9"/>
          <p:cNvSpPr/>
          <p:nvPr/>
        </p:nvSpPr>
        <p:spPr>
          <a:xfrm>
            <a:off x="683568" y="2586164"/>
            <a:ext cx="5184576" cy="369332"/>
          </a:xfrm>
          <a:prstGeom prst="rect">
            <a:avLst/>
          </a:prstGeom>
        </p:spPr>
        <p:txBody>
          <a:bodyPr wrap="square">
            <a:spAutoFit/>
          </a:bodyPr>
          <a:lstStyle/>
          <a:p>
            <a:pPr marL="342900" indent="-342900">
              <a:buFont typeface="Wingdings" pitchFamily="2" charset="2"/>
              <a:buChar char="ü"/>
            </a:pPr>
            <a:r>
              <a:rPr lang="fr-FR" dirty="0"/>
              <a:t>Il existe trois catégories de transistors </a:t>
            </a:r>
            <a:r>
              <a:rPr lang="fr-FR" dirty="0" smtClean="0"/>
              <a:t>:</a:t>
            </a:r>
            <a:endParaRPr lang="fr-FR" dirty="0"/>
          </a:p>
        </p:txBody>
      </p:sp>
      <p:sp>
        <p:nvSpPr>
          <p:cNvPr id="11" name="Rectangle 10"/>
          <p:cNvSpPr/>
          <p:nvPr/>
        </p:nvSpPr>
        <p:spPr>
          <a:xfrm>
            <a:off x="1046606" y="3022557"/>
            <a:ext cx="2252668" cy="369332"/>
          </a:xfrm>
          <a:prstGeom prst="rect">
            <a:avLst/>
          </a:prstGeom>
        </p:spPr>
        <p:txBody>
          <a:bodyPr wrap="none">
            <a:spAutoFit/>
          </a:bodyPr>
          <a:lstStyle/>
          <a:p>
            <a:r>
              <a:rPr lang="fr-FR" b="1" dirty="0"/>
              <a:t>Transistors bipolaires </a:t>
            </a:r>
            <a:endParaRPr lang="fr-F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67" y="3341203"/>
            <a:ext cx="2805314" cy="143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641218"/>
            <a:ext cx="3030971" cy="113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538368" y="4745347"/>
            <a:ext cx="6643328" cy="369332"/>
          </a:xfrm>
          <a:prstGeom prst="rect">
            <a:avLst/>
          </a:prstGeom>
        </p:spPr>
        <p:txBody>
          <a:bodyPr wrap="square">
            <a:spAutoFit/>
          </a:bodyPr>
          <a:lstStyle/>
          <a:p>
            <a:r>
              <a:rPr lang="fr-FR" dirty="0"/>
              <a:t>Les trois bornes sont appelées base (B), émetteur (E) et collecteur(C). </a:t>
            </a:r>
          </a:p>
        </p:txBody>
      </p:sp>
      <p:sp>
        <p:nvSpPr>
          <p:cNvPr id="2" name="Rectangle 1"/>
          <p:cNvSpPr/>
          <p:nvPr/>
        </p:nvSpPr>
        <p:spPr>
          <a:xfrm>
            <a:off x="735626" y="5445224"/>
            <a:ext cx="1346779" cy="369332"/>
          </a:xfrm>
          <a:prstGeom prst="rect">
            <a:avLst/>
          </a:prstGeom>
        </p:spPr>
        <p:txBody>
          <a:bodyPr wrap="none">
            <a:spAutoFit/>
          </a:bodyPr>
          <a:lstStyle/>
          <a:p>
            <a:pPr marL="285750" indent="-285750">
              <a:buFont typeface="Arial" pitchFamily="34" charset="0"/>
              <a:buChar char="•"/>
            </a:pPr>
            <a:r>
              <a:rPr lang="fr-FR" b="1" dirty="0"/>
              <a:t>Symbole </a:t>
            </a:r>
            <a:endParaRPr lang="fr-FR"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824" y="5165311"/>
            <a:ext cx="2304256" cy="129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819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8560296" y="6486417"/>
            <a:ext cx="583704" cy="365125"/>
          </a:xfrm>
        </p:spPr>
        <p:txBody>
          <a:bodyPr/>
          <a:lstStyle/>
          <a:p>
            <a:r>
              <a:rPr lang="fr-FR" sz="1800" b="1" dirty="0" smtClean="0"/>
              <a:t>28</a:t>
            </a:r>
            <a:endParaRPr lang="fr-FR" sz="1800" b="1" dirty="0"/>
          </a:p>
        </p:txBody>
      </p:sp>
      <p:sp>
        <p:nvSpPr>
          <p:cNvPr id="4" name="Titre 1"/>
          <p:cNvSpPr>
            <a:spLocks noGrp="1"/>
          </p:cNvSpPr>
          <p:nvPr>
            <p:ph type="title"/>
          </p:nvPr>
        </p:nvSpPr>
        <p:spPr>
          <a:xfrm rot="10800000" flipV="1">
            <a:off x="457200" y="188640"/>
            <a:ext cx="8229600" cy="477766"/>
          </a:xfrm>
        </p:spPr>
        <p:txBody>
          <a:bodyPr>
            <a:noAutofit/>
          </a:bodyPr>
          <a:lstStyle/>
          <a:p>
            <a:r>
              <a:rPr lang="fr-FR" sz="3200" b="1" dirty="0" smtClean="0"/>
              <a:t>Transistors</a:t>
            </a:r>
            <a:r>
              <a:rPr lang="fr-FR" sz="3200" dirty="0" smtClean="0"/>
              <a:t> </a:t>
            </a:r>
            <a:endParaRPr lang="fr-FR" sz="3200" b="1" dirty="0"/>
          </a:p>
        </p:txBody>
      </p:sp>
      <p:sp>
        <p:nvSpPr>
          <p:cNvPr id="2" name="Rectangle 1"/>
          <p:cNvSpPr/>
          <p:nvPr/>
        </p:nvSpPr>
        <p:spPr>
          <a:xfrm>
            <a:off x="717098" y="836712"/>
            <a:ext cx="4025654" cy="369332"/>
          </a:xfrm>
          <a:prstGeom prst="rect">
            <a:avLst/>
          </a:prstGeom>
        </p:spPr>
        <p:txBody>
          <a:bodyPr wrap="none">
            <a:spAutoFit/>
          </a:bodyPr>
          <a:lstStyle/>
          <a:p>
            <a:r>
              <a:rPr lang="fr-FR" b="1" dirty="0"/>
              <a:t>Transistors à effet de champ à </a:t>
            </a:r>
            <a:r>
              <a:rPr lang="fr-FR" b="1" dirty="0" smtClean="0"/>
              <a:t>jonction: </a:t>
            </a:r>
            <a:endParaRPr lang="fr-FR" b="1" dirty="0"/>
          </a:p>
        </p:txBody>
      </p:sp>
      <p:sp>
        <p:nvSpPr>
          <p:cNvPr id="6" name="Rectangle 5"/>
          <p:cNvSpPr/>
          <p:nvPr/>
        </p:nvSpPr>
        <p:spPr>
          <a:xfrm>
            <a:off x="4677208" y="836712"/>
            <a:ext cx="3890745" cy="369332"/>
          </a:xfrm>
          <a:prstGeom prst="rect">
            <a:avLst/>
          </a:prstGeom>
        </p:spPr>
        <p:txBody>
          <a:bodyPr wrap="none">
            <a:spAutoFit/>
          </a:bodyPr>
          <a:lstStyle/>
          <a:p>
            <a:r>
              <a:rPr lang="fr-FR" dirty="0"/>
              <a:t>on distingue les TEC canal N ou canal P. </a:t>
            </a:r>
          </a:p>
        </p:txBody>
      </p:sp>
      <p:sp>
        <p:nvSpPr>
          <p:cNvPr id="7" name="Rectangle 6"/>
          <p:cNvSpPr/>
          <p:nvPr/>
        </p:nvSpPr>
        <p:spPr>
          <a:xfrm>
            <a:off x="737048" y="1772816"/>
            <a:ext cx="1346779" cy="369332"/>
          </a:xfrm>
          <a:prstGeom prst="rect">
            <a:avLst/>
          </a:prstGeom>
        </p:spPr>
        <p:txBody>
          <a:bodyPr wrap="none">
            <a:spAutoFit/>
          </a:bodyPr>
          <a:lstStyle/>
          <a:p>
            <a:pPr marL="285750" indent="-285750">
              <a:buFont typeface="Arial" pitchFamily="34" charset="0"/>
              <a:buChar char="•"/>
            </a:pPr>
            <a:r>
              <a:rPr lang="fr-FR" b="1" dirty="0"/>
              <a:t>Symbole </a:t>
            </a:r>
            <a:endParaRPr lang="fr-F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19" y="1484784"/>
            <a:ext cx="2592289" cy="141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60451" y="3059357"/>
            <a:ext cx="7003264" cy="369332"/>
          </a:xfrm>
          <a:prstGeom prst="rect">
            <a:avLst/>
          </a:prstGeom>
        </p:spPr>
        <p:txBody>
          <a:bodyPr wrap="none">
            <a:spAutoFit/>
          </a:bodyPr>
          <a:lstStyle/>
          <a:p>
            <a:r>
              <a:rPr lang="fr-FR" b="1" dirty="0"/>
              <a:t>Transistors </a:t>
            </a:r>
            <a:r>
              <a:rPr lang="en-US" b="1" dirty="0" smtClean="0">
                <a:solidFill>
                  <a:srgbClr val="000000"/>
                </a:solidFill>
              </a:rPr>
              <a:t>MOSFET </a:t>
            </a:r>
            <a:r>
              <a:rPr lang="en-US" dirty="0">
                <a:solidFill>
                  <a:srgbClr val="000000"/>
                </a:solidFill>
              </a:rPr>
              <a:t>(</a:t>
            </a:r>
            <a:r>
              <a:rPr lang="en-US" i="1" dirty="0">
                <a:solidFill>
                  <a:srgbClr val="000000"/>
                </a:solidFill>
              </a:rPr>
              <a:t>metal-</a:t>
            </a:r>
            <a:r>
              <a:rPr lang="en-US" i="1" dirty="0" err="1">
                <a:solidFill>
                  <a:srgbClr val="000000"/>
                </a:solidFill>
              </a:rPr>
              <a:t>oxyde</a:t>
            </a:r>
            <a:r>
              <a:rPr lang="en-US" i="1" dirty="0">
                <a:solidFill>
                  <a:srgbClr val="000000"/>
                </a:solidFill>
              </a:rPr>
              <a:t>-semiconductor field effect transistor</a:t>
            </a:r>
            <a:r>
              <a:rPr lang="en-US" dirty="0">
                <a:solidFill>
                  <a:srgbClr val="000000"/>
                </a:solidFill>
              </a:rPr>
              <a:t>). </a:t>
            </a:r>
            <a:r>
              <a:rPr lang="fr-FR" b="1" dirty="0" smtClean="0"/>
              <a:t> </a:t>
            </a:r>
            <a:endParaRPr lang="fr-FR" dirty="0"/>
          </a:p>
        </p:txBody>
      </p:sp>
      <p:sp>
        <p:nvSpPr>
          <p:cNvPr id="13" name="Rectangle 12"/>
          <p:cNvSpPr/>
          <p:nvPr/>
        </p:nvSpPr>
        <p:spPr>
          <a:xfrm>
            <a:off x="881318" y="4077072"/>
            <a:ext cx="1346779" cy="369332"/>
          </a:xfrm>
          <a:prstGeom prst="rect">
            <a:avLst/>
          </a:prstGeom>
        </p:spPr>
        <p:txBody>
          <a:bodyPr wrap="none">
            <a:spAutoFit/>
          </a:bodyPr>
          <a:lstStyle/>
          <a:p>
            <a:pPr marL="285750" indent="-285750">
              <a:buFont typeface="Arial" pitchFamily="34" charset="0"/>
              <a:buChar char="•"/>
            </a:pPr>
            <a:r>
              <a:rPr lang="fr-FR" b="1" dirty="0"/>
              <a:t>Symbole </a:t>
            </a:r>
            <a:endParaRPr lang="fr-FR"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278" y="3645024"/>
            <a:ext cx="4094643" cy="302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720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8488288" y="6381328"/>
            <a:ext cx="655712" cy="365125"/>
          </a:xfrm>
        </p:spPr>
        <p:txBody>
          <a:bodyPr/>
          <a:lstStyle/>
          <a:p>
            <a:r>
              <a:rPr lang="fr-FR" sz="1600" b="1" dirty="0" smtClean="0"/>
              <a:t>29</a:t>
            </a:r>
            <a:endParaRPr lang="fr-FR" sz="1600" b="1" dirty="0"/>
          </a:p>
        </p:txBody>
      </p:sp>
      <p:sp>
        <p:nvSpPr>
          <p:cNvPr id="5" name="Rectangle 4"/>
          <p:cNvSpPr/>
          <p:nvPr/>
        </p:nvSpPr>
        <p:spPr>
          <a:xfrm>
            <a:off x="1619672" y="2673996"/>
            <a:ext cx="6284926"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fr-FR" sz="3200" b="1" dirty="0"/>
              <a:t>Initiation au dessin en électronique </a:t>
            </a:r>
            <a:endParaRPr lang="fr-FR" sz="3200" dirty="0"/>
          </a:p>
        </p:txBody>
      </p:sp>
    </p:spTree>
    <p:extLst>
      <p:ext uri="{BB962C8B-B14F-4D97-AF65-F5344CB8AC3E}">
        <p14:creationId xmlns:p14="http://schemas.microsoft.com/office/powerpoint/2010/main" val="3332176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490066"/>
          </a:xfrm>
        </p:spPr>
        <p:txBody>
          <a:bodyPr>
            <a:normAutofit fontScale="90000"/>
          </a:bodyPr>
          <a:lstStyle/>
          <a:p>
            <a:r>
              <a:rPr lang="fr-FR" b="1" dirty="0" smtClean="0"/>
              <a:t>Classement des composants </a:t>
            </a:r>
            <a:endParaRPr lang="fr-FR" b="1" dirty="0"/>
          </a:p>
        </p:txBody>
      </p:sp>
      <p:sp>
        <p:nvSpPr>
          <p:cNvPr id="3" name="Rectangle 2"/>
          <p:cNvSpPr/>
          <p:nvPr/>
        </p:nvSpPr>
        <p:spPr>
          <a:xfrm>
            <a:off x="971600" y="2132856"/>
            <a:ext cx="7795738" cy="3785652"/>
          </a:xfrm>
          <a:prstGeom prst="rect">
            <a:avLst/>
          </a:prstGeom>
        </p:spPr>
        <p:txBody>
          <a:bodyPr wrap="square">
            <a:spAutoFit/>
          </a:bodyPr>
          <a:lstStyle/>
          <a:p>
            <a:pPr marL="457200" indent="-457200">
              <a:lnSpc>
                <a:spcPct val="200000"/>
              </a:lnSpc>
              <a:buFont typeface="+mj-lt"/>
              <a:buAutoNum type="arabicPeriod"/>
            </a:pPr>
            <a:r>
              <a:rPr lang="fr-FR" sz="2400" i="1" dirty="0" smtClean="0"/>
              <a:t>Composant passif et composant actif</a:t>
            </a:r>
          </a:p>
          <a:p>
            <a:pPr marL="457200" indent="-457200">
              <a:lnSpc>
                <a:spcPct val="200000"/>
              </a:lnSpc>
              <a:buFont typeface="+mj-lt"/>
              <a:buAutoNum type="arabicPeriod"/>
            </a:pPr>
            <a:r>
              <a:rPr lang="fr-FR" sz="2400" i="1" dirty="0" smtClean="0"/>
              <a:t>Composant linéaire et composant non-linéaire</a:t>
            </a:r>
          </a:p>
          <a:p>
            <a:pPr marL="457200" indent="-457200">
              <a:lnSpc>
                <a:spcPct val="200000"/>
              </a:lnSpc>
              <a:buFont typeface="+mj-lt"/>
              <a:buAutoNum type="arabicPeriod"/>
            </a:pPr>
            <a:r>
              <a:rPr lang="fr-FR" sz="2400" i="1" dirty="0" smtClean="0"/>
              <a:t>Composant traditionnel ( traversant) et composant monté en surface</a:t>
            </a:r>
          </a:p>
          <a:p>
            <a:endParaRPr lang="fr-FR" sz="2400" b="1" i="1" dirty="0" smtClean="0"/>
          </a:p>
          <a:p>
            <a:endParaRPr lang="fr-FR" sz="2400" b="1" i="1" dirty="0"/>
          </a:p>
        </p:txBody>
      </p:sp>
      <p:sp>
        <p:nvSpPr>
          <p:cNvPr id="6" name="Espace réservé du pied de page 5"/>
          <p:cNvSpPr>
            <a:spLocks noGrp="1"/>
          </p:cNvSpPr>
          <p:nvPr>
            <p:ph type="ftr" sz="quarter" idx="11"/>
          </p:nvPr>
        </p:nvSpPr>
        <p:spPr>
          <a:xfrm>
            <a:off x="8615842" y="6413359"/>
            <a:ext cx="511696" cy="412155"/>
          </a:xfrm>
        </p:spPr>
        <p:txBody>
          <a:bodyPr/>
          <a:lstStyle/>
          <a:p>
            <a:fld id="{9D3F2047-55C6-45D7-9D1A-5B0463B69634}" type="slidenum">
              <a:rPr lang="fr-FR" sz="1800" b="1" smtClean="0"/>
              <a:t>3</a:t>
            </a:fld>
            <a:endParaRPr lang="fr-FR" sz="1800" b="1" dirty="0"/>
          </a:p>
        </p:txBody>
      </p:sp>
    </p:spTree>
    <p:extLst>
      <p:ext uri="{BB962C8B-B14F-4D97-AF65-F5344CB8AC3E}">
        <p14:creationId xmlns:p14="http://schemas.microsoft.com/office/powerpoint/2010/main" val="2454269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643050"/>
            <a:ext cx="8429684" cy="3650358"/>
          </a:xfrm>
          <a:prstGeom prst="rect">
            <a:avLst/>
          </a:prstGeom>
        </p:spPr>
        <p:txBody>
          <a:bodyPr wrap="square">
            <a:spAutoFit/>
          </a:bodyPr>
          <a:lstStyle/>
          <a:p>
            <a:pPr>
              <a:lnSpc>
                <a:spcPct val="150000"/>
              </a:lnSpc>
            </a:pPr>
            <a:r>
              <a:rPr lang="fr-FR" b="1" dirty="0" smtClean="0"/>
              <a:t/>
            </a:r>
            <a:br>
              <a:rPr lang="fr-FR" b="1" dirty="0" smtClean="0"/>
            </a:br>
            <a:r>
              <a:rPr lang="fr-FR" b="1" dirty="0" smtClean="0"/>
              <a:t>	</a:t>
            </a:r>
            <a:r>
              <a:rPr lang="fr-FR" sz="2000" b="1" dirty="0" smtClean="0"/>
              <a:t>Le </a:t>
            </a:r>
            <a:r>
              <a:rPr lang="fr-FR" sz="2000" b="1" dirty="0" smtClean="0">
                <a:solidFill>
                  <a:schemeClr val="tx2">
                    <a:lumMod val="60000"/>
                    <a:lumOff val="40000"/>
                  </a:schemeClr>
                </a:solidFill>
              </a:rPr>
              <a:t>schéma électrique </a:t>
            </a:r>
            <a:r>
              <a:rPr lang="fr-FR" sz="2000" b="1" dirty="0" smtClean="0"/>
              <a:t>est une </a:t>
            </a:r>
            <a:r>
              <a:rPr lang="fr-FR" sz="2000" b="1" dirty="0" smtClean="0">
                <a:solidFill>
                  <a:schemeClr val="tx2">
                    <a:lumMod val="60000"/>
                    <a:lumOff val="40000"/>
                  </a:schemeClr>
                </a:solidFill>
              </a:rPr>
              <a:t>représentation graphique </a:t>
            </a:r>
            <a:r>
              <a:rPr lang="fr-FR" sz="2000" b="1" dirty="0" smtClean="0"/>
              <a:t>de circuits électriques montrant comment les </a:t>
            </a:r>
            <a:r>
              <a:rPr lang="fr-FR" sz="2000" b="1" dirty="0" smtClean="0">
                <a:solidFill>
                  <a:schemeClr val="tx2">
                    <a:lumMod val="60000"/>
                    <a:lumOff val="40000"/>
                  </a:schemeClr>
                </a:solidFill>
              </a:rPr>
              <a:t>différents éléments de circuit sont connectés </a:t>
            </a:r>
            <a:r>
              <a:rPr lang="fr-FR" sz="2000" b="1" dirty="0" smtClean="0"/>
              <a:t>les uns aux autres. </a:t>
            </a:r>
            <a:r>
              <a:rPr lang="fr-FR" sz="2000" b="1" dirty="0" smtClean="0">
                <a:solidFill>
                  <a:schemeClr val="tx2">
                    <a:lumMod val="60000"/>
                    <a:lumOff val="40000"/>
                  </a:schemeClr>
                </a:solidFill>
              </a:rPr>
              <a:t>Les éléments </a:t>
            </a:r>
            <a:r>
              <a:rPr lang="fr-FR" sz="2000" b="1" dirty="0" smtClean="0"/>
              <a:t>de circuit sont représentés dans un schéma électrique par </a:t>
            </a:r>
            <a:r>
              <a:rPr lang="fr-FR" sz="2000" b="1" dirty="0" smtClean="0">
                <a:solidFill>
                  <a:schemeClr val="tx2">
                    <a:lumMod val="60000"/>
                    <a:lumOff val="40000"/>
                  </a:schemeClr>
                </a:solidFill>
              </a:rPr>
              <a:t>des symboles</a:t>
            </a:r>
            <a:r>
              <a:rPr lang="fr-FR" sz="2000" b="1" dirty="0" smtClean="0"/>
              <a:t> de circuits conventionnels, tandis que tous </a:t>
            </a:r>
            <a:r>
              <a:rPr lang="fr-FR" sz="2000" b="1" dirty="0" smtClean="0">
                <a:solidFill>
                  <a:schemeClr val="tx2">
                    <a:lumMod val="60000"/>
                    <a:lumOff val="40000"/>
                  </a:schemeClr>
                </a:solidFill>
              </a:rPr>
              <a:t>les symboles </a:t>
            </a:r>
            <a:r>
              <a:rPr lang="fr-FR" sz="2000" b="1" dirty="0" smtClean="0"/>
              <a:t>sont </a:t>
            </a:r>
            <a:r>
              <a:rPr lang="fr-FR" sz="2000" b="1" dirty="0" smtClean="0">
                <a:solidFill>
                  <a:schemeClr val="tx2">
                    <a:lumMod val="60000"/>
                    <a:lumOff val="40000"/>
                  </a:schemeClr>
                </a:solidFill>
              </a:rPr>
              <a:t>reliés</a:t>
            </a:r>
            <a:r>
              <a:rPr lang="fr-FR" sz="2000" b="1" dirty="0" smtClean="0"/>
              <a:t> par </a:t>
            </a:r>
            <a:r>
              <a:rPr lang="fr-FR" sz="2000" b="1" dirty="0" smtClean="0">
                <a:solidFill>
                  <a:schemeClr val="tx2">
                    <a:lumMod val="60000"/>
                    <a:lumOff val="40000"/>
                  </a:schemeClr>
                </a:solidFill>
              </a:rPr>
              <a:t>des lignes droites </a:t>
            </a:r>
            <a:r>
              <a:rPr lang="fr-FR" sz="2000" b="1" dirty="0" smtClean="0"/>
              <a:t>qui représentent des </a:t>
            </a:r>
            <a:r>
              <a:rPr lang="fr-FR" sz="2000" b="1" dirty="0" smtClean="0">
                <a:solidFill>
                  <a:schemeClr val="tx2">
                    <a:lumMod val="60000"/>
                    <a:lumOff val="40000"/>
                  </a:schemeClr>
                </a:solidFill>
              </a:rPr>
              <a:t>fils électriques</a:t>
            </a:r>
            <a:r>
              <a:rPr lang="fr-FR" sz="2000" b="1" dirty="0" smtClean="0"/>
              <a:t>. </a:t>
            </a:r>
            <a:r>
              <a:rPr lang="fr-FR" b="1" dirty="0" smtClean="0"/>
              <a:t/>
            </a:r>
            <a:br>
              <a:rPr lang="fr-FR" b="1" dirty="0" smtClean="0"/>
            </a:br>
            <a:endParaRPr lang="fr-FR" b="1" dirty="0"/>
          </a:p>
        </p:txBody>
      </p:sp>
      <p:sp>
        <p:nvSpPr>
          <p:cNvPr id="3" name="Rectangle 2"/>
          <p:cNvSpPr/>
          <p:nvPr/>
        </p:nvSpPr>
        <p:spPr>
          <a:xfrm>
            <a:off x="2500298" y="928670"/>
            <a:ext cx="4933338" cy="523220"/>
          </a:xfrm>
          <a:prstGeom prst="rect">
            <a:avLst/>
          </a:prstGeom>
        </p:spPr>
        <p:txBody>
          <a:bodyPr wrap="none">
            <a:spAutoFit/>
          </a:bodyPr>
          <a:lstStyle/>
          <a:p>
            <a:r>
              <a:rPr lang="fr-FR" sz="2800" b="1" dirty="0" smtClean="0"/>
              <a:t>Définition de schéma électrique</a:t>
            </a:r>
            <a:endParaRPr lang="fr-FR" sz="2800" dirty="0"/>
          </a:p>
        </p:txBody>
      </p:sp>
    </p:spTree>
    <p:extLst>
      <p:ext uri="{BB962C8B-B14F-4D97-AF65-F5344CB8AC3E}">
        <p14:creationId xmlns:p14="http://schemas.microsoft.com/office/powerpoint/2010/main" val="203090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714356"/>
            <a:ext cx="807249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Low" defTabSz="914400" rtl="0" eaLnBrk="0" fontAlgn="base" latinLnBrk="0" hangingPunct="0">
              <a:lnSpc>
                <a:spcPct val="150000"/>
              </a:lnSpc>
              <a:spcBef>
                <a:spcPct val="0"/>
              </a:spcBef>
              <a:spcAft>
                <a:spcPct val="0"/>
              </a:spcAft>
              <a:buClrTx/>
              <a:buSzTx/>
              <a:buFont typeface="+mj-lt"/>
              <a:buAutoNum type="arabicPeriod"/>
              <a:tabLst/>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Schémas de principe :</a:t>
            </a:r>
          </a:p>
          <a:p>
            <a:pPr marL="342900" marR="0" lvl="0" indent="-342900" algn="justLow" defTabSz="914400" rtl="0" eaLnBrk="0" fontAlgn="base" latinLnBrk="0" hangingPunct="0">
              <a:lnSpc>
                <a:spcPct val="150000"/>
              </a:lnSpc>
              <a:spcBef>
                <a:spcPct val="0"/>
              </a:spcBef>
              <a:spcAft>
                <a:spcPct val="0"/>
              </a:spcAft>
              <a:buClrTx/>
              <a:buSzTx/>
              <a:tabLst/>
            </a:pPr>
            <a:r>
              <a:rPr lang="fr-FR" b="1" dirty="0" smtClean="0">
                <a:cs typeface="Arial" pitchFamily="34" charset="0"/>
              </a:rPr>
              <a:t>    </a:t>
            </a:r>
            <a:r>
              <a:rPr lang="fr-FR" dirty="0" smtClean="0">
                <a:cs typeface="Arial" pitchFamily="34" charset="0"/>
              </a:rPr>
              <a:t>Comprend  les types suivants:   -  Schéma fonctionnel</a:t>
            </a:r>
          </a:p>
          <a:p>
            <a:pPr marL="342900" marR="0" lvl="0" indent="-342900" algn="justLow" defTabSz="914400" rtl="0" eaLnBrk="0" fontAlgn="base" latinLnBrk="0" hangingPunct="0">
              <a:lnSpc>
                <a:spcPct val="150000"/>
              </a:lnSpc>
              <a:spcBef>
                <a:spcPct val="0"/>
              </a:spcBef>
              <a:spcAft>
                <a:spcPct val="0"/>
              </a:spcAft>
              <a:buClrTx/>
              <a:buSzTx/>
              <a:tabLst/>
            </a:pPr>
            <a:r>
              <a:rPr kumimoji="0" lang="fr-FR" i="0" u="none" strike="noStrike" cap="none" normalizeH="0" baseline="0" dirty="0" smtClean="0">
                <a:ln>
                  <a:noFill/>
                </a:ln>
                <a:solidFill>
                  <a:schemeClr val="tx1"/>
                </a:solidFill>
                <a:effectLst/>
                <a:cs typeface="Arial" pitchFamily="34" charset="0"/>
              </a:rPr>
              <a:t>                                                            - Schéma développé</a:t>
            </a:r>
          </a:p>
          <a:p>
            <a:pPr marL="342900" marR="0" lvl="0" indent="-342900" algn="justLow" defTabSz="914400" rtl="0" eaLnBrk="0" fontAlgn="base" latinLnBrk="0" hangingPunct="0">
              <a:lnSpc>
                <a:spcPct val="150000"/>
              </a:lnSpc>
              <a:spcBef>
                <a:spcPct val="0"/>
              </a:spcBef>
              <a:spcAft>
                <a:spcPct val="0"/>
              </a:spcAft>
              <a:buClrTx/>
              <a:buSzTx/>
              <a:tabLst/>
            </a:pPr>
            <a:r>
              <a:rPr lang="fr-FR" dirty="0" smtClean="0">
                <a:cs typeface="Arial" pitchFamily="34" charset="0"/>
              </a:rPr>
              <a:t>                                                             - Schéma équivalent </a:t>
            </a:r>
            <a:endParaRPr kumimoji="0" lang="fr-FR"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50000"/>
              </a:lnSpc>
              <a:spcBef>
                <a:spcPct val="0"/>
              </a:spcBef>
              <a:spcAft>
                <a:spcPct val="0"/>
              </a:spcAft>
              <a:buClrTx/>
              <a:buSzTx/>
              <a:tabLst/>
            </a:pPr>
            <a:r>
              <a:rPr kumimoji="0" lang="fr-FR" b="1" i="1" u="none" strike="noStrike" cap="none" normalizeH="0" baseline="0" dirty="0" smtClean="0">
                <a:ln>
                  <a:noFill/>
                </a:ln>
                <a:solidFill>
                  <a:schemeClr val="tx1"/>
                </a:solidFill>
                <a:effectLst/>
                <a:ea typeface="Calibri" pitchFamily="34" charset="0"/>
                <a:cs typeface="Arial" pitchFamily="34" charset="0"/>
              </a:rPr>
              <a:t>a)   Schémas fonctionnels</a:t>
            </a:r>
            <a:r>
              <a:rPr kumimoji="0" lang="fr-FR" b="0" i="1" u="none" strike="noStrike" cap="none" normalizeH="0" baseline="0" dirty="0" smtClean="0">
                <a:ln>
                  <a:noFill/>
                </a:ln>
                <a:solidFill>
                  <a:schemeClr val="tx1"/>
                </a:solidFill>
                <a:effectLst/>
                <a:ea typeface="Calibri" pitchFamily="34" charset="0"/>
                <a:cs typeface="Arial" pitchFamily="34" charset="0"/>
              </a:rPr>
              <a:t>( ou schémas synoptiques ou organigramme)</a:t>
            </a:r>
            <a:endParaRPr kumimoji="0" lang="fr-FR" b="0" i="0" u="none" strike="noStrike" cap="none" normalizeH="0" baseline="0" dirty="0" smtClean="0">
              <a:ln>
                <a:noFill/>
              </a:ln>
              <a:solidFill>
                <a:schemeClr val="tx1"/>
              </a:solidFill>
              <a:effectLst/>
              <a:cs typeface="Arial" pitchFamily="34" charset="0"/>
            </a:endParaRPr>
          </a:p>
          <a:p>
            <a:pPr algn="justLow" eaLnBrk="0" fontAlgn="base" hangingPunct="0">
              <a:lnSpc>
                <a:spcPct val="150000"/>
              </a:lnSpc>
              <a:spcBef>
                <a:spcPct val="0"/>
              </a:spcBef>
              <a:spcAft>
                <a:spcPct val="0"/>
              </a:spcAft>
            </a:pPr>
            <a:r>
              <a:rPr kumimoji="0" lang="fr-FR" b="0" i="0" u="none" strike="noStrike" cap="none" normalizeH="0" baseline="0" dirty="0" smtClean="0">
                <a:ln>
                  <a:noFill/>
                </a:ln>
                <a:solidFill>
                  <a:schemeClr val="tx1"/>
                </a:solidFill>
                <a:effectLst/>
                <a:ea typeface="Calibri" pitchFamily="34" charset="0"/>
                <a:cs typeface="Arial" pitchFamily="34" charset="0"/>
              </a:rPr>
              <a:t>Ils indiquent sous une </a:t>
            </a:r>
            <a:r>
              <a:rPr kumimoji="0" lang="fr-FR" b="0" i="0" u="none" strike="noStrike" cap="none" normalizeH="0" baseline="0" dirty="0" smtClean="0">
                <a:ln>
                  <a:noFill/>
                </a:ln>
                <a:solidFill>
                  <a:schemeClr val="tx2">
                    <a:lumMod val="60000"/>
                    <a:lumOff val="40000"/>
                  </a:schemeClr>
                </a:solidFill>
                <a:effectLst/>
                <a:ea typeface="Calibri" pitchFamily="34" charset="0"/>
                <a:cs typeface="Arial" pitchFamily="34" charset="0"/>
              </a:rPr>
              <a:t>forme simplifiée </a:t>
            </a:r>
            <a:r>
              <a:rPr kumimoji="0" lang="fr-FR" b="0" i="0" u="none" strike="noStrike" cap="none" normalizeH="0" baseline="0" dirty="0" smtClean="0">
                <a:ln>
                  <a:noFill/>
                </a:ln>
                <a:solidFill>
                  <a:schemeClr val="tx1"/>
                </a:solidFill>
                <a:effectLst/>
                <a:ea typeface="Calibri" pitchFamily="34" charset="0"/>
                <a:cs typeface="Arial" pitchFamily="34" charset="0"/>
              </a:rPr>
              <a:t>les différents </a:t>
            </a:r>
            <a:r>
              <a:rPr kumimoji="0" lang="fr-FR" b="0" i="0" u="none" strike="noStrike" cap="none" normalizeH="0" baseline="0" dirty="0" smtClean="0">
                <a:ln>
                  <a:noFill/>
                </a:ln>
                <a:solidFill>
                  <a:schemeClr val="tx2">
                    <a:lumMod val="60000"/>
                    <a:lumOff val="40000"/>
                  </a:schemeClr>
                </a:solidFill>
                <a:effectLst/>
                <a:ea typeface="Calibri" pitchFamily="34" charset="0"/>
                <a:cs typeface="Arial" pitchFamily="34" charset="0"/>
              </a:rPr>
              <a:t>étages</a:t>
            </a:r>
            <a:r>
              <a:rPr kumimoji="0" lang="fr-FR" b="0" i="0" u="none" strike="noStrike" cap="none" normalizeH="0" baseline="0" dirty="0" smtClean="0">
                <a:ln>
                  <a:noFill/>
                </a:ln>
                <a:solidFill>
                  <a:schemeClr val="tx1"/>
                </a:solidFill>
                <a:effectLst/>
                <a:ea typeface="Calibri" pitchFamily="34" charset="0"/>
                <a:cs typeface="Arial" pitchFamily="34" charset="0"/>
              </a:rPr>
              <a:t> ; on </a:t>
            </a:r>
            <a:r>
              <a:rPr kumimoji="0" lang="fr-FR" b="0" i="0" u="none" strike="noStrike" cap="none" normalizeH="0" baseline="0" dirty="0" smtClean="0">
                <a:ln>
                  <a:noFill/>
                </a:ln>
                <a:solidFill>
                  <a:schemeClr val="tx2">
                    <a:lumMod val="60000"/>
                    <a:lumOff val="40000"/>
                  </a:schemeClr>
                </a:solidFill>
                <a:effectLst/>
                <a:ea typeface="Calibri" pitchFamily="34" charset="0"/>
                <a:cs typeface="Arial" pitchFamily="34" charset="0"/>
              </a:rPr>
              <a:t>inscrit</a:t>
            </a:r>
            <a:r>
              <a:rPr kumimoji="0" lang="fr-FR" b="0" i="0" u="none" strike="noStrike" cap="none" normalizeH="0" baseline="0" dirty="0" smtClean="0">
                <a:ln>
                  <a:noFill/>
                </a:ln>
                <a:solidFill>
                  <a:schemeClr val="tx1"/>
                </a:solidFill>
                <a:effectLst/>
                <a:ea typeface="Calibri" pitchFamily="34" charset="0"/>
                <a:cs typeface="Arial" pitchFamily="34" charset="0"/>
              </a:rPr>
              <a:t> dans un </a:t>
            </a:r>
            <a:r>
              <a:rPr kumimoji="0" lang="fr-FR" b="0" i="0" u="none" strike="noStrike" cap="none" normalizeH="0" baseline="0" dirty="0" smtClean="0">
                <a:ln>
                  <a:noFill/>
                </a:ln>
                <a:solidFill>
                  <a:schemeClr val="tx2">
                    <a:lumMod val="60000"/>
                    <a:lumOff val="40000"/>
                  </a:schemeClr>
                </a:solidFill>
                <a:effectLst/>
                <a:ea typeface="Calibri" pitchFamily="34" charset="0"/>
                <a:cs typeface="Arial" pitchFamily="34" charset="0"/>
              </a:rPr>
              <a:t>rectangle </a:t>
            </a:r>
            <a:r>
              <a:rPr kumimoji="0" lang="fr-FR" b="0" i="0" u="none" strike="noStrike" cap="none" normalizeH="0" baseline="0" dirty="0" smtClean="0">
                <a:ln>
                  <a:noFill/>
                </a:ln>
                <a:solidFill>
                  <a:schemeClr val="tx1"/>
                </a:solidFill>
                <a:effectLst/>
                <a:ea typeface="Calibri" pitchFamily="34" charset="0"/>
                <a:cs typeface="Arial" pitchFamily="34" charset="0"/>
              </a:rPr>
              <a:t>généralement </a:t>
            </a:r>
            <a:r>
              <a:rPr kumimoji="0" lang="fr-FR" b="0" i="0" u="none" strike="noStrike" cap="none" normalizeH="0" baseline="0" dirty="0" smtClean="0">
                <a:ln>
                  <a:noFill/>
                </a:ln>
                <a:solidFill>
                  <a:schemeClr val="tx2">
                    <a:lumMod val="60000"/>
                    <a:lumOff val="40000"/>
                  </a:schemeClr>
                </a:solidFill>
                <a:effectLst/>
                <a:ea typeface="Calibri" pitchFamily="34" charset="0"/>
                <a:cs typeface="Arial" pitchFamily="34" charset="0"/>
              </a:rPr>
              <a:t>la fonction </a:t>
            </a:r>
            <a:r>
              <a:rPr kumimoji="0" lang="fr-FR" b="0" i="0" u="none" strike="noStrike" cap="none" normalizeH="0" baseline="0" dirty="0" smtClean="0">
                <a:ln>
                  <a:noFill/>
                </a:ln>
                <a:solidFill>
                  <a:schemeClr val="tx1"/>
                </a:solidFill>
                <a:effectLst/>
                <a:ea typeface="Calibri" pitchFamily="34" charset="0"/>
                <a:cs typeface="Arial" pitchFamily="34" charset="0"/>
              </a:rPr>
              <a:t>de chaque </a:t>
            </a:r>
            <a:r>
              <a:rPr kumimoji="0" lang="fr-FR" b="0" i="0" u="none" strike="noStrike" cap="none" normalizeH="0" baseline="0" dirty="0" smtClean="0">
                <a:ln>
                  <a:noFill/>
                </a:ln>
                <a:solidFill>
                  <a:schemeClr val="tx2">
                    <a:lumMod val="60000"/>
                    <a:lumOff val="40000"/>
                  </a:schemeClr>
                </a:solidFill>
                <a:effectLst/>
                <a:ea typeface="Calibri" pitchFamily="34" charset="0"/>
                <a:cs typeface="Arial" pitchFamily="34" charset="0"/>
              </a:rPr>
              <a:t>étage</a:t>
            </a:r>
            <a:r>
              <a:rPr kumimoji="0" lang="fr-FR" b="0" i="0" u="none" strike="noStrike" cap="none" normalizeH="0" baseline="0" dirty="0" smtClean="0">
                <a:ln>
                  <a:noFill/>
                </a:ln>
                <a:solidFill>
                  <a:schemeClr val="tx1"/>
                </a:solidFill>
                <a:effectLst/>
                <a:ea typeface="Calibri" pitchFamily="34" charset="0"/>
                <a:cs typeface="Arial" pitchFamily="34" charset="0"/>
              </a:rPr>
              <a:t> et éventuellement les réglages</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lang="fr-FR" dirty="0" smtClean="0">
                <a:latin typeface="Calibri" pitchFamily="34" charset="0"/>
                <a:ea typeface="Calibri" pitchFamily="34" charset="0"/>
                <a:cs typeface="Arial" pitchFamily="34" charset="0"/>
              </a:rPr>
              <a:t> Un exemple   de schéma unifilaire</a:t>
            </a:r>
            <a:endParaRPr lang="fr-FR" dirty="0" smtClean="0">
              <a:latin typeface="Arial" pitchFamily="34" charset="0"/>
              <a:cs typeface="Arial" pitchFamily="34" charset="0"/>
            </a:endParaRPr>
          </a:p>
        </p:txBody>
      </p:sp>
      <p:sp>
        <p:nvSpPr>
          <p:cNvPr id="1026" name="Rectangle 2"/>
          <p:cNvSpPr>
            <a:spLocks noChangeArrowheads="1"/>
          </p:cNvSpPr>
          <p:nvPr/>
        </p:nvSpPr>
        <p:spPr bwMode="auto">
          <a:xfrm>
            <a:off x="971600" y="5801738"/>
            <a:ext cx="214314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Fig1 : organigramme d’un oscilloscope type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0" y="0"/>
            <a:ext cx="9144000" cy="586699"/>
          </a:xfrm>
          <a:prstGeom prst="rect">
            <a:avLst/>
          </a:prstGeom>
        </p:spPr>
        <p:txBody>
          <a:bodyPr wrap="square">
            <a:spAutoFit/>
          </a:bodyPr>
          <a:lstStyle/>
          <a:p>
            <a:pPr marL="514350" lvl="0" indent="-514350" algn="ctr" fontAlgn="base">
              <a:lnSpc>
                <a:spcPct val="150000"/>
              </a:lnSpc>
              <a:spcBef>
                <a:spcPct val="0"/>
              </a:spcBef>
              <a:spcAft>
                <a:spcPct val="0"/>
              </a:spcAft>
              <a:buFont typeface="+mj-lt"/>
              <a:buAutoNum type="romanUcPeriod"/>
            </a:pPr>
            <a:r>
              <a:rPr lang="fr-FR" sz="2400" b="1" dirty="0" smtClean="0">
                <a:latin typeface="Calibri" pitchFamily="34" charset="0"/>
                <a:ea typeface="Calibri" pitchFamily="34" charset="0"/>
                <a:cs typeface="Arial" pitchFamily="34" charset="0"/>
              </a:rPr>
              <a:t>CLASSIFICATION DE DESSINS</a:t>
            </a:r>
            <a:endParaRPr lang="fr-FR" sz="2400" dirty="0" smtClean="0">
              <a:latin typeface="Arial" pitchFamily="34" charset="0"/>
              <a:cs typeface="Arial"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414838"/>
            <a:ext cx="546735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20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714356"/>
            <a:ext cx="3643338" cy="357190"/>
          </a:xfrm>
        </p:spPr>
        <p:txBody>
          <a:bodyPr>
            <a:noAutofit/>
          </a:bodyPr>
          <a:lstStyle/>
          <a:p>
            <a:pPr lvl="0"/>
            <a:r>
              <a:rPr lang="fr-FR" sz="2400" b="1" dirty="0" smtClean="0"/>
              <a:t>b) Schémas développés</a:t>
            </a:r>
            <a:endParaRPr lang="fr-FR" sz="2400" b="1" dirty="0"/>
          </a:p>
        </p:txBody>
      </p:sp>
      <p:sp>
        <p:nvSpPr>
          <p:cNvPr id="15362" name="Rectangle 2"/>
          <p:cNvSpPr>
            <a:spLocks noChangeArrowheads="1"/>
          </p:cNvSpPr>
          <p:nvPr/>
        </p:nvSpPr>
        <p:spPr bwMode="auto">
          <a:xfrm>
            <a:off x="428596" y="1071546"/>
            <a:ext cx="857256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Tous les éléments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ayant </a:t>
            </a:r>
            <a:r>
              <a:rPr kumimoji="0" lang="fr-FR" b="0"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une fonction électrique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y sont </a:t>
            </a:r>
            <a:r>
              <a:rPr kumimoji="0" lang="fr-FR" b="0"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Arial" pitchFamily="34" charset="0"/>
              </a:rPr>
              <a:t>représentés</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en utilisant les symboles conventionnels. (fig.2).</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1500166" y="5480937"/>
            <a:ext cx="5429287"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1600" b="1" dirty="0"/>
              <a:t>Figure 2: Amplificateur simple à transistors de sortie MOSFET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0" y="142853"/>
            <a:ext cx="9144000" cy="586699"/>
          </a:xfrm>
          <a:prstGeom prst="rect">
            <a:avLst/>
          </a:prstGeom>
        </p:spPr>
        <p:txBody>
          <a:bodyPr wrap="square">
            <a:spAutoFit/>
          </a:bodyPr>
          <a:lstStyle/>
          <a:p>
            <a:pPr marL="514350" lvl="0" indent="-514350" algn="ctr" fontAlgn="base">
              <a:lnSpc>
                <a:spcPct val="150000"/>
              </a:lnSpc>
              <a:spcBef>
                <a:spcPct val="0"/>
              </a:spcBef>
              <a:spcAft>
                <a:spcPct val="0"/>
              </a:spcAft>
              <a:buFont typeface="+mj-lt"/>
              <a:buAutoNum type="romanUcPeriod"/>
            </a:pPr>
            <a:r>
              <a:rPr lang="fr-FR" sz="2400" b="1" dirty="0" smtClean="0">
                <a:latin typeface="Calibri" pitchFamily="34" charset="0"/>
                <a:ea typeface="Calibri" pitchFamily="34" charset="0"/>
                <a:cs typeface="Arial" pitchFamily="34" charset="0"/>
              </a:rPr>
              <a:t>CLASSIFICATION DE DESSINS</a:t>
            </a:r>
            <a:endParaRPr lang="fr-FR" sz="2400" dirty="0" smtClean="0">
              <a:latin typeface="Arial" pitchFamily="34" charset="0"/>
              <a:cs typeface="Arial"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060" y="1643383"/>
            <a:ext cx="561022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14348" y="2000240"/>
            <a:ext cx="8001056" cy="8803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fr-FR" dirty="0" smtClean="0"/>
              <a:t>	Ils </a:t>
            </a:r>
            <a:r>
              <a:rPr lang="fr-FR" dirty="0"/>
              <a:t>sont obtenus à </a:t>
            </a:r>
            <a:r>
              <a:rPr lang="fr-FR" dirty="0">
                <a:solidFill>
                  <a:schemeClr val="tx2">
                    <a:lumMod val="60000"/>
                    <a:lumOff val="40000"/>
                  </a:schemeClr>
                </a:solidFill>
              </a:rPr>
              <a:t>partir des schémas développés</a:t>
            </a:r>
            <a:r>
              <a:rPr lang="fr-FR" dirty="0"/>
              <a:t>. Ils sont destinés à </a:t>
            </a:r>
            <a:r>
              <a:rPr lang="fr-FR" dirty="0">
                <a:solidFill>
                  <a:schemeClr val="tx2">
                    <a:lumMod val="60000"/>
                    <a:lumOff val="40000"/>
                  </a:schemeClr>
                </a:solidFill>
              </a:rPr>
              <a:t>faciliter un raisonnement </a:t>
            </a:r>
            <a:r>
              <a:rPr lang="fr-FR" dirty="0"/>
              <a:t>ou ils servent </a:t>
            </a:r>
            <a:r>
              <a:rPr lang="fr-FR" dirty="0">
                <a:solidFill>
                  <a:schemeClr val="tx2">
                    <a:lumMod val="60000"/>
                    <a:lumOff val="40000"/>
                  </a:schemeClr>
                </a:solidFill>
              </a:rPr>
              <a:t>de base de départ </a:t>
            </a:r>
            <a:r>
              <a:rPr lang="fr-FR" dirty="0"/>
              <a:t>pour </a:t>
            </a:r>
            <a:r>
              <a:rPr lang="fr-FR" dirty="0">
                <a:solidFill>
                  <a:schemeClr val="tx2">
                    <a:lumMod val="60000"/>
                    <a:lumOff val="40000"/>
                  </a:schemeClr>
                </a:solidFill>
              </a:rPr>
              <a:t>les calculs </a:t>
            </a:r>
            <a:r>
              <a:rPr lang="fr-FR" dirty="0"/>
              <a:t>(fig.3</a:t>
            </a:r>
            <a:r>
              <a:rPr lang="fr-FR" dirty="0" smtClean="0"/>
              <a:t>).</a:t>
            </a:r>
            <a:endParaRPr lang="fr-FR" dirty="0"/>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6385" name="Image 19"/>
          <p:cNvPicPr>
            <a:picLocks noChangeAspect="1" noChangeArrowheads="1"/>
          </p:cNvPicPr>
          <p:nvPr/>
        </p:nvPicPr>
        <p:blipFill>
          <a:blip r:embed="rId2"/>
          <a:srcRect/>
          <a:stretch>
            <a:fillRect/>
          </a:stretch>
        </p:blipFill>
        <p:spPr bwMode="auto">
          <a:xfrm>
            <a:off x="2000232" y="3143248"/>
            <a:ext cx="4128727" cy="1400177"/>
          </a:xfrm>
          <a:prstGeom prst="rect">
            <a:avLst/>
          </a:prstGeom>
          <a:noFill/>
        </p:spPr>
      </p:pic>
      <p:sp>
        <p:nvSpPr>
          <p:cNvPr id="16387" name="Rectangle 3"/>
          <p:cNvSpPr>
            <a:spLocks noChangeArrowheads="1"/>
          </p:cNvSpPr>
          <p:nvPr/>
        </p:nvSpPr>
        <p:spPr bwMode="auto">
          <a:xfrm>
            <a:off x="2071670" y="4714884"/>
            <a:ext cx="447738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Fig.3 : Schéma équivalent global du transistor bipolaire</a:t>
            </a:r>
            <a:r>
              <a:rPr kumimoji="0" lang="fr-F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85720" y="1643050"/>
            <a:ext cx="2460417" cy="369332"/>
          </a:xfrm>
          <a:prstGeom prst="rect">
            <a:avLst/>
          </a:prstGeom>
        </p:spPr>
        <p:txBody>
          <a:bodyPr wrap="none">
            <a:spAutoFit/>
          </a:bodyPr>
          <a:lstStyle/>
          <a:p>
            <a:pPr lvl="0"/>
            <a:r>
              <a:rPr lang="fr-FR" b="1" i="1" dirty="0" smtClean="0"/>
              <a:t>c)  Schémas équivalents</a:t>
            </a:r>
          </a:p>
        </p:txBody>
      </p:sp>
      <p:sp>
        <p:nvSpPr>
          <p:cNvPr id="8" name="Rectangle 7"/>
          <p:cNvSpPr/>
          <p:nvPr/>
        </p:nvSpPr>
        <p:spPr>
          <a:xfrm>
            <a:off x="2643174" y="214290"/>
            <a:ext cx="4294958" cy="586699"/>
          </a:xfrm>
          <a:prstGeom prst="rect">
            <a:avLst/>
          </a:prstGeom>
        </p:spPr>
        <p:txBody>
          <a:bodyPr wrap="none">
            <a:spAutoFit/>
          </a:bodyPr>
          <a:lstStyle/>
          <a:p>
            <a:pPr marL="514350" lvl="0" indent="-514350" algn="justLow" fontAlgn="base">
              <a:lnSpc>
                <a:spcPct val="150000"/>
              </a:lnSpc>
              <a:spcBef>
                <a:spcPct val="0"/>
              </a:spcBef>
              <a:spcAft>
                <a:spcPct val="0"/>
              </a:spcAft>
              <a:buFont typeface="+mj-lt"/>
              <a:buAutoNum type="romanUcPeriod"/>
            </a:pPr>
            <a:r>
              <a:rPr lang="fr-FR" sz="2400" b="1" dirty="0" smtClean="0">
                <a:latin typeface="Calibri" pitchFamily="34" charset="0"/>
                <a:ea typeface="Calibri" pitchFamily="34" charset="0"/>
                <a:cs typeface="Arial" pitchFamily="34" charset="0"/>
              </a:rPr>
              <a:t>CLASSIFICATION DE DESSINS</a:t>
            </a:r>
            <a:endParaRPr lang="fr-FR" sz="2400" dirty="0" smtClean="0">
              <a:latin typeface="Arial" pitchFamily="34" charset="0"/>
              <a:cs typeface="Arial" pitchFamily="34" charset="0"/>
            </a:endParaRPr>
          </a:p>
        </p:txBody>
      </p:sp>
    </p:spTree>
    <p:extLst>
      <p:ext uri="{BB962C8B-B14F-4D97-AF65-F5344CB8AC3E}">
        <p14:creationId xmlns:p14="http://schemas.microsoft.com/office/powerpoint/2010/main" val="419521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785794"/>
            <a:ext cx="4214842" cy="357190"/>
          </a:xfrm>
        </p:spPr>
        <p:txBody>
          <a:bodyPr>
            <a:noAutofit/>
          </a:bodyPr>
          <a:lstStyle/>
          <a:p>
            <a:pPr lvl="0" algn="l"/>
            <a:r>
              <a:rPr lang="fr-FR" sz="2800" dirty="0" smtClean="0">
                <a:latin typeface="+mn-lt"/>
              </a:rPr>
              <a:t>2. </a:t>
            </a:r>
            <a:r>
              <a:rPr lang="fr-FR" sz="2800" b="1" dirty="0">
                <a:latin typeface="+mn-lt"/>
              </a:rPr>
              <a:t>Dessins d’implantation</a:t>
            </a:r>
            <a:endParaRPr lang="fr-FR" sz="2800" dirty="0">
              <a:latin typeface="+mn-lt"/>
            </a:endParaRPr>
          </a:p>
        </p:txBody>
      </p:sp>
      <p:sp>
        <p:nvSpPr>
          <p:cNvPr id="15362" name="Rectangle 2"/>
          <p:cNvSpPr>
            <a:spLocks noChangeArrowheads="1"/>
          </p:cNvSpPr>
          <p:nvPr/>
        </p:nvSpPr>
        <p:spPr bwMode="auto">
          <a:xfrm>
            <a:off x="1000100" y="1142984"/>
            <a:ext cx="7715304"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fr-FR" dirty="0"/>
              <a:t>Ce  sont des </a:t>
            </a:r>
            <a:r>
              <a:rPr lang="fr-FR" dirty="0">
                <a:solidFill>
                  <a:schemeClr val="tx2">
                    <a:lumMod val="60000"/>
                    <a:lumOff val="40000"/>
                  </a:schemeClr>
                </a:solidFill>
              </a:rPr>
              <a:t>dessins d’ensemble </a:t>
            </a:r>
            <a:r>
              <a:rPr lang="fr-FR" dirty="0"/>
              <a:t>(sans le câblage et les  petits éléments électriques tels que les résistances et condensateurs)  </a:t>
            </a:r>
            <a:r>
              <a:rPr lang="fr-FR" dirty="0">
                <a:solidFill>
                  <a:schemeClr val="tx2">
                    <a:lumMod val="60000"/>
                    <a:lumOff val="40000"/>
                  </a:schemeClr>
                </a:solidFill>
              </a:rPr>
              <a:t>montrant</a:t>
            </a:r>
            <a:r>
              <a:rPr lang="fr-FR" dirty="0"/>
              <a:t> avec précision </a:t>
            </a:r>
            <a:r>
              <a:rPr lang="fr-FR" dirty="0">
                <a:solidFill>
                  <a:schemeClr val="tx2">
                    <a:lumMod val="60000"/>
                    <a:lumOff val="40000"/>
                  </a:schemeClr>
                </a:solidFill>
              </a:rPr>
              <a:t>la forme</a:t>
            </a:r>
            <a:r>
              <a:rPr lang="fr-FR" dirty="0"/>
              <a:t>,  </a:t>
            </a:r>
            <a:r>
              <a:rPr lang="fr-FR" dirty="0">
                <a:solidFill>
                  <a:schemeClr val="tx2">
                    <a:lumMod val="60000"/>
                    <a:lumOff val="40000"/>
                  </a:schemeClr>
                </a:solidFill>
              </a:rPr>
              <a:t>les dimensions</a:t>
            </a:r>
            <a:r>
              <a:rPr lang="fr-FR" dirty="0"/>
              <a:t>, </a:t>
            </a:r>
            <a:r>
              <a:rPr lang="fr-FR" dirty="0">
                <a:solidFill>
                  <a:schemeClr val="tx2">
                    <a:lumMod val="60000"/>
                    <a:lumOff val="40000"/>
                  </a:schemeClr>
                </a:solidFill>
              </a:rPr>
              <a:t>la disposition </a:t>
            </a:r>
            <a:r>
              <a:rPr lang="fr-FR" dirty="0"/>
              <a:t>des pièces constituant la tôlerie, </a:t>
            </a:r>
            <a:r>
              <a:rPr lang="fr-FR" dirty="0">
                <a:solidFill>
                  <a:schemeClr val="tx2">
                    <a:lumMod val="60000"/>
                    <a:lumOff val="40000"/>
                  </a:schemeClr>
                </a:solidFill>
              </a:rPr>
              <a:t>les accessoires </a:t>
            </a:r>
            <a:r>
              <a:rPr lang="fr-FR" dirty="0"/>
              <a:t>et </a:t>
            </a:r>
            <a:r>
              <a:rPr lang="fr-FR" dirty="0">
                <a:solidFill>
                  <a:schemeClr val="tx2">
                    <a:lumMod val="60000"/>
                    <a:lumOff val="40000"/>
                  </a:schemeClr>
                </a:solidFill>
              </a:rPr>
              <a:t>mécanismes</a:t>
            </a:r>
            <a:r>
              <a:rPr lang="fr-FR" dirty="0"/>
              <a:t> fixés  sur cette tôlerie. Les règles du dessin en construction mécanique sont applicables (disposition des vues, cotes, repères</a:t>
            </a:r>
            <a:r>
              <a:rPr lang="fr-FR" dirty="0" smtClean="0"/>
              <a:t>…).</a:t>
            </a:r>
            <a:endParaRPr lang="fr-FR" dirty="0"/>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374666" y="4221088"/>
            <a:ext cx="2862941" cy="923330"/>
          </a:xfrm>
          <a:prstGeom prst="rect">
            <a:avLst/>
          </a:prstGeom>
        </p:spPr>
        <p:txBody>
          <a:bodyPr wrap="square">
            <a:spAutoFit/>
          </a:bodyPr>
          <a:lstStyle/>
          <a:p>
            <a:r>
              <a:rPr lang="fr-FR" b="1" dirty="0"/>
              <a:t>Figure 4: Schéma d’implantation du montage de la figure 2(échelle libre) </a:t>
            </a:r>
            <a:endParaRPr lang="fr-FR" dirty="0"/>
          </a:p>
        </p:txBody>
      </p:sp>
      <p:sp>
        <p:nvSpPr>
          <p:cNvPr id="8" name="Rectangle 7"/>
          <p:cNvSpPr/>
          <p:nvPr/>
        </p:nvSpPr>
        <p:spPr>
          <a:xfrm>
            <a:off x="0" y="214290"/>
            <a:ext cx="9144000" cy="586699"/>
          </a:xfrm>
          <a:prstGeom prst="rect">
            <a:avLst/>
          </a:prstGeom>
        </p:spPr>
        <p:txBody>
          <a:bodyPr wrap="square">
            <a:spAutoFit/>
          </a:bodyPr>
          <a:lstStyle/>
          <a:p>
            <a:pPr marL="514350" lvl="0" indent="-514350" algn="ctr" fontAlgn="base">
              <a:lnSpc>
                <a:spcPct val="150000"/>
              </a:lnSpc>
              <a:spcBef>
                <a:spcPct val="0"/>
              </a:spcBef>
              <a:spcAft>
                <a:spcPct val="0"/>
              </a:spcAft>
              <a:buFont typeface="+mj-lt"/>
              <a:buAutoNum type="romanUcPeriod"/>
            </a:pPr>
            <a:r>
              <a:rPr lang="fr-FR" sz="2400" b="1" dirty="0" smtClean="0">
                <a:latin typeface="Calibri" pitchFamily="34" charset="0"/>
                <a:ea typeface="Calibri" pitchFamily="34" charset="0"/>
                <a:cs typeface="Arial" pitchFamily="34" charset="0"/>
              </a:rPr>
              <a:t>CLASSIFICATION DE DESSINS</a:t>
            </a:r>
            <a:endParaRPr lang="fr-FR" sz="2400" dirty="0" smtClean="0">
              <a:latin typeface="Arial" pitchFamily="34" charset="0"/>
              <a:cs typeface="Arial"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573016"/>
            <a:ext cx="32575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3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85794"/>
            <a:ext cx="2714612" cy="357190"/>
          </a:xfrm>
        </p:spPr>
        <p:txBody>
          <a:bodyPr>
            <a:noAutofit/>
          </a:bodyPr>
          <a:lstStyle/>
          <a:p>
            <a:pPr lvl="0" algn="l"/>
            <a:r>
              <a:rPr lang="fr-FR" sz="2400" b="1" dirty="0" smtClean="0"/>
              <a:t>3.Plans </a:t>
            </a:r>
            <a:r>
              <a:rPr lang="fr-FR" sz="2400" b="1" dirty="0"/>
              <a:t>de câblage</a:t>
            </a:r>
            <a:endParaRPr lang="fr-FR" sz="2400" dirty="0"/>
          </a:p>
        </p:txBody>
      </p:sp>
      <p:sp>
        <p:nvSpPr>
          <p:cNvPr id="15362" name="Rectangle 2"/>
          <p:cNvSpPr>
            <a:spLocks noChangeArrowheads="1"/>
          </p:cNvSpPr>
          <p:nvPr/>
        </p:nvSpPr>
        <p:spPr bwMode="auto">
          <a:xfrm>
            <a:off x="428596" y="1000108"/>
            <a:ext cx="814393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fr-FR" dirty="0" smtClean="0"/>
              <a:t>	Ils  doivent </a:t>
            </a:r>
            <a:r>
              <a:rPr lang="fr-FR" dirty="0" smtClean="0">
                <a:solidFill>
                  <a:schemeClr val="tx2">
                    <a:lumMod val="60000"/>
                    <a:lumOff val="40000"/>
                  </a:schemeClr>
                </a:solidFill>
              </a:rPr>
              <a:t>représenter avec une précision </a:t>
            </a:r>
            <a:r>
              <a:rPr lang="fr-FR" dirty="0" smtClean="0"/>
              <a:t>aussi grande que possible la  </a:t>
            </a:r>
            <a:r>
              <a:rPr lang="fr-FR" dirty="0" smtClean="0">
                <a:solidFill>
                  <a:schemeClr val="tx2">
                    <a:lumMod val="60000"/>
                    <a:lumOff val="40000"/>
                  </a:schemeClr>
                </a:solidFill>
              </a:rPr>
              <a:t>disposition des fils </a:t>
            </a:r>
            <a:r>
              <a:rPr lang="fr-FR" dirty="0" smtClean="0"/>
              <a:t>de  câblage, </a:t>
            </a:r>
            <a:r>
              <a:rPr lang="fr-FR" dirty="0" smtClean="0">
                <a:solidFill>
                  <a:schemeClr val="accent1"/>
                </a:solidFill>
              </a:rPr>
              <a:t>des éléments électriques </a:t>
            </a:r>
            <a:r>
              <a:rPr lang="fr-FR" dirty="0" smtClean="0"/>
              <a:t>complémentaires  aux  dessins d’implantation tels  que </a:t>
            </a:r>
            <a:r>
              <a:rPr lang="fr-FR" dirty="0" smtClean="0">
                <a:solidFill>
                  <a:schemeClr val="accent1"/>
                </a:solidFill>
              </a:rPr>
              <a:t>résistances</a:t>
            </a:r>
            <a:r>
              <a:rPr lang="fr-FR" dirty="0" smtClean="0"/>
              <a:t> et </a:t>
            </a:r>
            <a:r>
              <a:rPr lang="fr-FR" dirty="0" smtClean="0">
                <a:solidFill>
                  <a:schemeClr val="accent1"/>
                </a:solidFill>
              </a:rPr>
              <a:t>condensateurs</a:t>
            </a:r>
            <a:r>
              <a:rPr lang="fr-FR" dirty="0" smtClean="0"/>
              <a:t>. Les  </a:t>
            </a:r>
            <a:r>
              <a:rPr lang="fr-FR" dirty="0" smtClean="0">
                <a:solidFill>
                  <a:schemeClr val="accent1"/>
                </a:solidFill>
              </a:rPr>
              <a:t>éléments de tôlerie</a:t>
            </a:r>
            <a:r>
              <a:rPr lang="fr-FR" dirty="0" smtClean="0"/>
              <a:t> et </a:t>
            </a:r>
            <a:r>
              <a:rPr lang="fr-FR" dirty="0" smtClean="0">
                <a:solidFill>
                  <a:schemeClr val="accent1"/>
                </a:solidFill>
              </a:rPr>
              <a:t>les pièces mécaniques </a:t>
            </a:r>
            <a:r>
              <a:rPr lang="fr-FR" dirty="0" smtClean="0"/>
              <a:t>peuvent être </a:t>
            </a:r>
            <a:r>
              <a:rPr lang="fr-FR" dirty="0" smtClean="0">
                <a:solidFill>
                  <a:schemeClr val="accent1"/>
                </a:solidFill>
              </a:rPr>
              <a:t>simplifiés et représentés en traits fins</a:t>
            </a:r>
            <a:r>
              <a:rPr lang="fr-FR" dirty="0" smtClean="0"/>
              <a:t>.</a:t>
            </a:r>
          </a:p>
          <a:p>
            <a:pPr algn="just">
              <a:lnSpc>
                <a:spcPct val="150000"/>
              </a:lnSpc>
            </a:pPr>
            <a:r>
              <a:rPr lang="fr-FR" dirty="0" smtClean="0"/>
              <a:t>On peut utiliser les Dessins de câblages traditionnel ou de circuits imprimés ou des photographies du prototype.</a:t>
            </a:r>
            <a:endParaRPr lang="fr-FR" dirty="0"/>
          </a:p>
        </p:txBody>
      </p:sp>
      <p:sp>
        <p:nvSpPr>
          <p:cNvPr id="16386" name="Rectangle 2"/>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a:lum contrast="40000"/>
          </a:blip>
          <a:srcRect/>
          <a:stretch>
            <a:fillRect/>
          </a:stretch>
        </p:blipFill>
        <p:spPr bwMode="auto">
          <a:xfrm>
            <a:off x="4067944" y="3585431"/>
            <a:ext cx="4101606" cy="2864290"/>
          </a:xfrm>
          <a:prstGeom prst="rect">
            <a:avLst/>
          </a:prstGeom>
          <a:noFill/>
          <a:ln w="9525">
            <a:noFill/>
            <a:miter lim="800000"/>
            <a:headEnd/>
            <a:tailEnd/>
          </a:ln>
        </p:spPr>
      </p:pic>
      <p:sp>
        <p:nvSpPr>
          <p:cNvPr id="18433" name="Rectangle 1"/>
          <p:cNvSpPr>
            <a:spLocks noChangeArrowheads="1"/>
          </p:cNvSpPr>
          <p:nvPr/>
        </p:nvSpPr>
        <p:spPr bwMode="auto">
          <a:xfrm>
            <a:off x="1142976" y="4823735"/>
            <a:ext cx="250033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4975"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Fig.5 : Circuit imprimé. Les connexions sont vues par transparence.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0" y="142853"/>
            <a:ext cx="9144000" cy="586699"/>
          </a:xfrm>
          <a:prstGeom prst="rect">
            <a:avLst/>
          </a:prstGeom>
        </p:spPr>
        <p:txBody>
          <a:bodyPr wrap="square">
            <a:spAutoFit/>
          </a:bodyPr>
          <a:lstStyle/>
          <a:p>
            <a:pPr marL="514350" lvl="0" indent="-514350" algn="ctr" fontAlgn="base">
              <a:lnSpc>
                <a:spcPct val="150000"/>
              </a:lnSpc>
              <a:spcBef>
                <a:spcPct val="0"/>
              </a:spcBef>
              <a:spcAft>
                <a:spcPct val="0"/>
              </a:spcAft>
              <a:buFont typeface="+mj-lt"/>
              <a:buAutoNum type="romanUcPeriod"/>
            </a:pPr>
            <a:r>
              <a:rPr lang="fr-FR" sz="2400" b="1" dirty="0" smtClean="0">
                <a:latin typeface="Calibri" pitchFamily="34" charset="0"/>
                <a:ea typeface="Calibri" pitchFamily="34" charset="0"/>
                <a:cs typeface="Arial" pitchFamily="34" charset="0"/>
              </a:rPr>
              <a:t>CLASSIFICATION DE DESSINS</a:t>
            </a:r>
            <a:endParaRPr lang="fr-FR" sz="2400" dirty="0" smtClean="0">
              <a:latin typeface="Arial" pitchFamily="34" charset="0"/>
              <a:cs typeface="Arial" pitchFamily="34" charset="0"/>
            </a:endParaRPr>
          </a:p>
        </p:txBody>
      </p:sp>
    </p:spTree>
    <p:extLst>
      <p:ext uri="{BB962C8B-B14F-4D97-AF65-F5344CB8AC3E}">
        <p14:creationId xmlns:p14="http://schemas.microsoft.com/office/powerpoint/2010/main" val="39352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357298"/>
            <a:ext cx="2714612" cy="357190"/>
          </a:xfrm>
        </p:spPr>
        <p:txBody>
          <a:bodyPr>
            <a:noAutofit/>
          </a:bodyPr>
          <a:lstStyle/>
          <a:p>
            <a:pPr lvl="0" algn="l"/>
            <a:r>
              <a:rPr lang="fr-FR" sz="2400" b="1" dirty="0" smtClean="0"/>
              <a:t>3.Plans </a:t>
            </a:r>
            <a:r>
              <a:rPr lang="fr-FR" sz="2400" b="1" dirty="0"/>
              <a:t>de câblage</a:t>
            </a:r>
            <a:endParaRPr lang="fr-FR" sz="2400" dirty="0"/>
          </a:p>
        </p:txBody>
      </p:sp>
      <p:sp>
        <p:nvSpPr>
          <p:cNvPr id="16386" name="Rectangle 2"/>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1357290" y="1714488"/>
            <a:ext cx="6786610" cy="2585323"/>
          </a:xfrm>
          <a:prstGeom prst="rect">
            <a:avLst/>
          </a:prstGeom>
        </p:spPr>
        <p:txBody>
          <a:bodyPr wrap="square">
            <a:spAutoFit/>
          </a:bodyPr>
          <a:lstStyle/>
          <a:p>
            <a:pPr algn="just">
              <a:lnSpc>
                <a:spcPct val="150000"/>
              </a:lnSpc>
            </a:pPr>
            <a:r>
              <a:rPr lang="fr-FR" dirty="0" smtClean="0"/>
              <a:t>	Aucune </a:t>
            </a:r>
            <a:r>
              <a:rPr lang="fr-FR" dirty="0"/>
              <a:t>norme n’existe pour préciser les traits à employer  sur les plans de câblage. Si des traits conventionnels sont nécessaires  pour différencier les fils de masses, HT+, secteurs, chauffage, blindage, etc., il peut être utile de préciser ces  conventions  sur les dessins. Certaines firmes  utilisent un code de couleurs.</a:t>
            </a:r>
          </a:p>
          <a:p>
            <a:pPr algn="just">
              <a:lnSpc>
                <a:spcPct val="150000"/>
              </a:lnSpc>
            </a:pPr>
            <a:r>
              <a:rPr lang="fr-FR" dirty="0"/>
              <a:t>Les valeurs sont inscrites sur les éléments, ou à défaut  à côté. </a:t>
            </a:r>
          </a:p>
        </p:txBody>
      </p:sp>
      <p:sp>
        <p:nvSpPr>
          <p:cNvPr id="5" name="Rectangle 4"/>
          <p:cNvSpPr/>
          <p:nvPr/>
        </p:nvSpPr>
        <p:spPr>
          <a:xfrm>
            <a:off x="0" y="142853"/>
            <a:ext cx="9144000" cy="586699"/>
          </a:xfrm>
          <a:prstGeom prst="rect">
            <a:avLst/>
          </a:prstGeom>
        </p:spPr>
        <p:txBody>
          <a:bodyPr wrap="square">
            <a:spAutoFit/>
          </a:bodyPr>
          <a:lstStyle/>
          <a:p>
            <a:pPr marL="514350" lvl="0" indent="-514350" algn="ctr" fontAlgn="base">
              <a:lnSpc>
                <a:spcPct val="150000"/>
              </a:lnSpc>
              <a:spcBef>
                <a:spcPct val="0"/>
              </a:spcBef>
              <a:spcAft>
                <a:spcPct val="0"/>
              </a:spcAft>
              <a:buFont typeface="+mj-lt"/>
              <a:buAutoNum type="romanUcPeriod"/>
            </a:pPr>
            <a:r>
              <a:rPr lang="fr-FR" sz="2400" b="1" dirty="0" smtClean="0">
                <a:latin typeface="Calibri" pitchFamily="34" charset="0"/>
                <a:ea typeface="Calibri" pitchFamily="34" charset="0"/>
                <a:cs typeface="Arial" pitchFamily="34" charset="0"/>
              </a:rPr>
              <a:t>CLASSIFICATION DE DESSINS</a:t>
            </a:r>
            <a:endParaRPr lang="fr-FR" sz="2400" dirty="0" smtClean="0">
              <a:latin typeface="Arial" pitchFamily="34" charset="0"/>
              <a:cs typeface="Arial" pitchFamily="34" charset="0"/>
            </a:endParaRPr>
          </a:p>
        </p:txBody>
      </p:sp>
    </p:spTree>
    <p:extLst>
      <p:ext uri="{BB962C8B-B14F-4D97-AF65-F5344CB8AC3E}">
        <p14:creationId xmlns:p14="http://schemas.microsoft.com/office/powerpoint/2010/main" val="4236057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214422"/>
            <a:ext cx="3357586" cy="357190"/>
          </a:xfrm>
        </p:spPr>
        <p:txBody>
          <a:bodyPr>
            <a:noAutofit/>
          </a:bodyPr>
          <a:lstStyle/>
          <a:p>
            <a:pPr lvl="0" algn="l"/>
            <a:r>
              <a:rPr lang="fr-FR" sz="2400" dirty="0" smtClean="0"/>
              <a:t> 4.</a:t>
            </a:r>
            <a:r>
              <a:rPr lang="fr-FR" sz="2400" b="1" dirty="0" smtClean="0"/>
              <a:t>Dessins de définition</a:t>
            </a:r>
            <a:endParaRPr lang="fr-FR" sz="2400" dirty="0"/>
          </a:p>
        </p:txBody>
      </p:sp>
      <p:sp>
        <p:nvSpPr>
          <p:cNvPr id="16386" name="Rectangle 2"/>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785786" y="1714488"/>
            <a:ext cx="7286676" cy="4708981"/>
          </a:xfrm>
          <a:prstGeom prst="rect">
            <a:avLst/>
          </a:prstGeom>
        </p:spPr>
        <p:txBody>
          <a:bodyPr wrap="square">
            <a:spAutoFit/>
          </a:bodyPr>
          <a:lstStyle/>
          <a:p>
            <a:pPr algn="just">
              <a:lnSpc>
                <a:spcPct val="150000"/>
              </a:lnSpc>
            </a:pPr>
            <a:r>
              <a:rPr lang="fr-FR" dirty="0" smtClean="0"/>
              <a:t>	</a:t>
            </a:r>
            <a:r>
              <a:rPr lang="fr-FR" sz="2000" dirty="0" smtClean="0"/>
              <a:t>Les </a:t>
            </a:r>
            <a:r>
              <a:rPr lang="fr-FR" sz="2000" dirty="0"/>
              <a:t>dessins de définition de produit fini  sont  des dessins destinés  à faire foi  dans les relations entre  services  de conception  et services de réalisation. Ils définissent  et sans ambiguïté les exigences  aux  quelles doit satisfaire  le  produit,  dans  l’état  de finition prescrit.</a:t>
            </a:r>
          </a:p>
          <a:p>
            <a:pPr algn="just">
              <a:lnSpc>
                <a:spcPct val="150000"/>
              </a:lnSpc>
            </a:pPr>
            <a:r>
              <a:rPr lang="fr-FR" sz="2000" dirty="0"/>
              <a:t>	Ils comportent   les cotes fonctionnelles  qui expriment directement les conditions requises et notamment celles d’interchangeabilité.</a:t>
            </a:r>
          </a:p>
          <a:p>
            <a:pPr algn="just">
              <a:lnSpc>
                <a:spcPct val="150000"/>
              </a:lnSpc>
            </a:pPr>
            <a:r>
              <a:rPr lang="fr-FR" sz="2000" i="1" dirty="0"/>
              <a:t>Exemples.</a:t>
            </a:r>
            <a:r>
              <a:rPr lang="fr-FR" sz="2000" dirty="0"/>
              <a:t> - Dessin d’ensemble d’un  réducteur, dessin de détail d’un pignon,  etc.</a:t>
            </a:r>
          </a:p>
        </p:txBody>
      </p:sp>
      <p:sp>
        <p:nvSpPr>
          <p:cNvPr id="5" name="Rectangle 4"/>
          <p:cNvSpPr/>
          <p:nvPr/>
        </p:nvSpPr>
        <p:spPr>
          <a:xfrm>
            <a:off x="0" y="142853"/>
            <a:ext cx="9144000" cy="586699"/>
          </a:xfrm>
          <a:prstGeom prst="rect">
            <a:avLst/>
          </a:prstGeom>
        </p:spPr>
        <p:txBody>
          <a:bodyPr wrap="square">
            <a:spAutoFit/>
          </a:bodyPr>
          <a:lstStyle/>
          <a:p>
            <a:pPr marL="514350" lvl="0" indent="-514350" algn="ctr" fontAlgn="base">
              <a:lnSpc>
                <a:spcPct val="150000"/>
              </a:lnSpc>
              <a:spcBef>
                <a:spcPct val="0"/>
              </a:spcBef>
              <a:spcAft>
                <a:spcPct val="0"/>
              </a:spcAft>
              <a:buFont typeface="+mj-lt"/>
              <a:buAutoNum type="romanUcPeriod"/>
            </a:pPr>
            <a:r>
              <a:rPr lang="fr-FR" sz="2400" b="1" dirty="0" smtClean="0">
                <a:latin typeface="Calibri" pitchFamily="34" charset="0"/>
                <a:ea typeface="Calibri" pitchFamily="34" charset="0"/>
                <a:cs typeface="Arial" pitchFamily="34" charset="0"/>
              </a:rPr>
              <a:t>CLASSIFICATION DE DESSINS</a:t>
            </a:r>
            <a:endParaRPr lang="fr-FR" sz="2400" dirty="0" smtClean="0">
              <a:latin typeface="Arial" pitchFamily="34" charset="0"/>
              <a:cs typeface="Arial" pitchFamily="34" charset="0"/>
            </a:endParaRPr>
          </a:p>
        </p:txBody>
      </p:sp>
    </p:spTree>
    <p:extLst>
      <p:ext uri="{BB962C8B-B14F-4D97-AF65-F5344CB8AC3E}">
        <p14:creationId xmlns:p14="http://schemas.microsoft.com/office/powerpoint/2010/main" val="111922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lstStyle/>
          <a:p>
            <a:r>
              <a:rPr lang="fr-FR" b="1" dirty="0" smtClean="0"/>
              <a:t>Echelles</a:t>
            </a:r>
            <a:endParaRPr lang="fr-FR" dirty="0"/>
          </a:p>
        </p:txBody>
      </p:sp>
      <p:sp>
        <p:nvSpPr>
          <p:cNvPr id="3" name="Rectangle 2"/>
          <p:cNvSpPr/>
          <p:nvPr/>
        </p:nvSpPr>
        <p:spPr>
          <a:xfrm>
            <a:off x="571472" y="1500174"/>
            <a:ext cx="7572428" cy="1754326"/>
          </a:xfrm>
          <a:prstGeom prst="rect">
            <a:avLst/>
          </a:prstGeom>
        </p:spPr>
        <p:txBody>
          <a:bodyPr wrap="square">
            <a:spAutoFit/>
          </a:bodyPr>
          <a:lstStyle/>
          <a:p>
            <a:pPr>
              <a:lnSpc>
                <a:spcPct val="150000"/>
              </a:lnSpc>
            </a:pPr>
            <a:r>
              <a:rPr lang="fr-FR" b="1" dirty="0" smtClean="0"/>
              <a:t/>
            </a:r>
            <a:br>
              <a:rPr lang="fr-FR" b="1" dirty="0" smtClean="0"/>
            </a:br>
            <a:r>
              <a:rPr lang="fr-FR" dirty="0" smtClean="0"/>
              <a:t>Lorsque les systèmes sont grands (immeubles, bateaux, automobiles) ou petits (montres, </a:t>
            </a:r>
            <a:r>
              <a:rPr lang="fr-FR" dirty="0" smtClean="0">
                <a:solidFill>
                  <a:srgbClr val="FF0000"/>
                </a:solidFill>
              </a:rPr>
              <a:t>circuits électroniques</a:t>
            </a:r>
            <a:r>
              <a:rPr lang="fr-FR" dirty="0" smtClean="0"/>
              <a:t>) il est nécessaire de faire des réductions ou des </a:t>
            </a:r>
            <a:r>
              <a:rPr lang="fr-FR" dirty="0" smtClean="0">
                <a:solidFill>
                  <a:srgbClr val="FF0000"/>
                </a:solidFill>
              </a:rPr>
              <a:t>agrandissements</a:t>
            </a:r>
            <a:r>
              <a:rPr lang="fr-FR" dirty="0" smtClean="0"/>
              <a:t> pour les représenter.</a:t>
            </a:r>
            <a:endParaRPr lang="fr-FR" dirty="0"/>
          </a:p>
        </p:txBody>
      </p:sp>
      <p:sp>
        <p:nvSpPr>
          <p:cNvPr id="4" name="Rectangle 3"/>
          <p:cNvSpPr/>
          <p:nvPr/>
        </p:nvSpPr>
        <p:spPr>
          <a:xfrm>
            <a:off x="1428728" y="3857628"/>
            <a:ext cx="3101362" cy="369332"/>
          </a:xfrm>
          <a:prstGeom prst="rect">
            <a:avLst/>
          </a:prstGeom>
        </p:spPr>
        <p:txBody>
          <a:bodyPr wrap="none">
            <a:spAutoFit/>
          </a:bodyPr>
          <a:lstStyle/>
          <a:p>
            <a:r>
              <a:rPr lang="fr-FR" i="1" dirty="0" smtClean="0"/>
              <a:t>Quelques exemples d’échelles :</a:t>
            </a:r>
            <a:r>
              <a:rPr lang="fr-FR" dirty="0" smtClean="0"/>
              <a:t> </a:t>
            </a:r>
            <a:endParaRPr lang="fr-FR" dirty="0"/>
          </a:p>
        </p:txBody>
      </p:sp>
      <p:pic>
        <p:nvPicPr>
          <p:cNvPr id="1026" name="Picture 2"/>
          <p:cNvPicPr>
            <a:picLocks noChangeAspect="1" noChangeArrowheads="1"/>
          </p:cNvPicPr>
          <p:nvPr/>
        </p:nvPicPr>
        <p:blipFill>
          <a:blip r:embed="rId2"/>
          <a:srcRect/>
          <a:stretch>
            <a:fillRect/>
          </a:stretch>
        </p:blipFill>
        <p:spPr bwMode="auto">
          <a:xfrm>
            <a:off x="1500166" y="4357694"/>
            <a:ext cx="5476875" cy="1266825"/>
          </a:xfrm>
          <a:prstGeom prst="rect">
            <a:avLst/>
          </a:prstGeom>
          <a:noFill/>
          <a:ln w="9525">
            <a:noFill/>
            <a:miter lim="800000"/>
            <a:headEnd/>
            <a:tailEnd/>
          </a:ln>
          <a:effectLst/>
        </p:spPr>
      </p:pic>
    </p:spTree>
    <p:extLst>
      <p:ext uri="{BB962C8B-B14F-4D97-AF65-F5344CB8AC3E}">
        <p14:creationId xmlns:p14="http://schemas.microsoft.com/office/powerpoint/2010/main" val="1323567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142984"/>
            <a:ext cx="3143272" cy="357190"/>
          </a:xfrm>
        </p:spPr>
        <p:txBody>
          <a:bodyPr>
            <a:noAutofit/>
          </a:bodyPr>
          <a:lstStyle/>
          <a:p>
            <a:pPr lvl="0" algn="l"/>
            <a:r>
              <a:rPr lang="fr-FR" sz="2400" b="1" dirty="0" smtClean="0"/>
              <a:t>5.Dessin </a:t>
            </a:r>
            <a:r>
              <a:rPr lang="fr-FR" sz="2400" b="1" dirty="0"/>
              <a:t>d’opérations</a:t>
            </a:r>
            <a:endParaRPr lang="fr-FR" sz="2400" dirty="0"/>
          </a:p>
        </p:txBody>
      </p:sp>
      <p:sp>
        <p:nvSpPr>
          <p:cNvPr id="16386" name="Rectangle 2"/>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1357290" y="1857364"/>
            <a:ext cx="6357982" cy="3000821"/>
          </a:xfrm>
          <a:prstGeom prst="rect">
            <a:avLst/>
          </a:prstGeom>
        </p:spPr>
        <p:txBody>
          <a:bodyPr wrap="square">
            <a:spAutoFit/>
          </a:bodyPr>
          <a:lstStyle/>
          <a:p>
            <a:pPr algn="just">
              <a:lnSpc>
                <a:spcPct val="150000"/>
              </a:lnSpc>
            </a:pPr>
            <a:r>
              <a:rPr lang="fr-FR" dirty="0"/>
              <a:t>Ce sont les dessins issus des dessins  de définition  et qui permettront la fabrication</a:t>
            </a:r>
            <a:r>
              <a:rPr lang="fr-FR" dirty="0" smtClean="0"/>
              <a:t>.</a:t>
            </a:r>
          </a:p>
          <a:p>
            <a:pPr algn="just">
              <a:lnSpc>
                <a:spcPct val="150000"/>
              </a:lnSpc>
            </a:pPr>
            <a:endParaRPr lang="fr-FR" dirty="0"/>
          </a:p>
          <a:p>
            <a:pPr algn="just">
              <a:lnSpc>
                <a:spcPct val="150000"/>
              </a:lnSpc>
            </a:pPr>
            <a:r>
              <a:rPr lang="fr-FR" b="1" i="1" dirty="0"/>
              <a:t>Exemples</a:t>
            </a:r>
            <a:r>
              <a:rPr lang="fr-FR" i="1" dirty="0"/>
              <a:t>. –</a:t>
            </a:r>
            <a:r>
              <a:rPr lang="fr-FR" dirty="0"/>
              <a:t>Dessins de découpage, de cambrage,  d’usinage, d’assemblage, de contrôle, etc.</a:t>
            </a:r>
          </a:p>
          <a:p>
            <a:pPr algn="just">
              <a:lnSpc>
                <a:spcPct val="150000"/>
              </a:lnSpc>
            </a:pPr>
            <a:r>
              <a:rPr lang="fr-FR" i="1" dirty="0"/>
              <a:t>	</a:t>
            </a:r>
            <a:r>
              <a:rPr lang="fr-FR" dirty="0"/>
              <a:t>Ils ne comportent que les seules indications nécessaires à la réalisation de (ou des) opérations </a:t>
            </a:r>
            <a:r>
              <a:rPr lang="fr-FR" dirty="0" smtClean="0"/>
              <a:t>envisagées.</a:t>
            </a:r>
            <a:endParaRPr lang="fr-FR" dirty="0"/>
          </a:p>
        </p:txBody>
      </p:sp>
      <p:sp>
        <p:nvSpPr>
          <p:cNvPr id="5" name="Rectangle 4"/>
          <p:cNvSpPr/>
          <p:nvPr/>
        </p:nvSpPr>
        <p:spPr>
          <a:xfrm>
            <a:off x="0" y="142853"/>
            <a:ext cx="9144000" cy="586699"/>
          </a:xfrm>
          <a:prstGeom prst="rect">
            <a:avLst/>
          </a:prstGeom>
        </p:spPr>
        <p:txBody>
          <a:bodyPr wrap="square">
            <a:spAutoFit/>
          </a:bodyPr>
          <a:lstStyle/>
          <a:p>
            <a:pPr marL="514350" lvl="0" indent="-514350" algn="ctr" fontAlgn="base">
              <a:lnSpc>
                <a:spcPct val="150000"/>
              </a:lnSpc>
              <a:spcBef>
                <a:spcPct val="0"/>
              </a:spcBef>
              <a:spcAft>
                <a:spcPct val="0"/>
              </a:spcAft>
              <a:buFont typeface="+mj-lt"/>
              <a:buAutoNum type="romanUcPeriod"/>
            </a:pPr>
            <a:r>
              <a:rPr lang="fr-FR" sz="2400" b="1" dirty="0" smtClean="0">
                <a:latin typeface="Calibri" pitchFamily="34" charset="0"/>
                <a:ea typeface="Calibri" pitchFamily="34" charset="0"/>
                <a:cs typeface="Arial" pitchFamily="34" charset="0"/>
              </a:rPr>
              <a:t>CLASSIFICATION DE DESSINS</a:t>
            </a:r>
            <a:endParaRPr lang="fr-FR" sz="2400" dirty="0" smtClean="0">
              <a:latin typeface="Arial" pitchFamily="34" charset="0"/>
              <a:cs typeface="Arial" pitchFamily="34" charset="0"/>
            </a:endParaRPr>
          </a:p>
        </p:txBody>
      </p:sp>
    </p:spTree>
    <p:extLst>
      <p:ext uri="{BB962C8B-B14F-4D97-AF65-F5344CB8AC3E}">
        <p14:creationId xmlns:p14="http://schemas.microsoft.com/office/powerpoint/2010/main" val="226055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1169" y="188640"/>
            <a:ext cx="8229600" cy="562074"/>
          </a:xfrm>
        </p:spPr>
        <p:txBody>
          <a:bodyPr>
            <a:normAutofit fontScale="90000"/>
          </a:bodyPr>
          <a:lstStyle/>
          <a:p>
            <a:r>
              <a:rPr lang="fr-FR" sz="3200" b="1" dirty="0" smtClean="0"/>
              <a:t>Classement des composants </a:t>
            </a:r>
            <a:endParaRPr lang="fr-FR" sz="3200" dirty="0"/>
          </a:p>
        </p:txBody>
      </p:sp>
      <p:sp>
        <p:nvSpPr>
          <p:cNvPr id="3" name="Rectangle 2"/>
          <p:cNvSpPr/>
          <p:nvPr/>
        </p:nvSpPr>
        <p:spPr>
          <a:xfrm>
            <a:off x="1054513" y="1225029"/>
            <a:ext cx="2016226" cy="369332"/>
          </a:xfrm>
          <a:prstGeom prst="rect">
            <a:avLst/>
          </a:prstGeom>
        </p:spPr>
        <p:txBody>
          <a:bodyPr wrap="square">
            <a:spAutoFit/>
          </a:bodyPr>
          <a:lstStyle/>
          <a:p>
            <a:r>
              <a:rPr lang="fr-FR" b="1" i="1" dirty="0"/>
              <a:t>C</a:t>
            </a:r>
            <a:r>
              <a:rPr lang="fr-FR" b="1" i="1" dirty="0" smtClean="0"/>
              <a:t>omposant</a:t>
            </a:r>
            <a:r>
              <a:rPr lang="fr-FR" b="1" i="1" dirty="0" smtClean="0">
                <a:solidFill>
                  <a:schemeClr val="tx2">
                    <a:lumMod val="60000"/>
                    <a:lumOff val="40000"/>
                  </a:schemeClr>
                </a:solidFill>
              </a:rPr>
              <a:t> </a:t>
            </a:r>
            <a:r>
              <a:rPr lang="fr-FR" b="1" i="1" dirty="0" smtClean="0"/>
              <a:t>actif</a:t>
            </a:r>
            <a:endParaRPr lang="fr-FR" b="1" i="1" dirty="0"/>
          </a:p>
        </p:txBody>
      </p:sp>
      <p:pic>
        <p:nvPicPr>
          <p:cNvPr id="1026" name="Picture 2" descr="https://upload.wikimedia.org/wikipedia/commons/thumb/5/5a/Transistors.agr.jpg/220px-Transistors.a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2365163"/>
            <a:ext cx="1605986" cy="1553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posants passifs Banque de photographies et d'images à haute résolution -  Ala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906" y="1944029"/>
            <a:ext cx="3128240" cy="1879797"/>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vers le bas 10"/>
          <p:cNvSpPr/>
          <p:nvPr/>
        </p:nvSpPr>
        <p:spPr>
          <a:xfrm>
            <a:off x="1783226" y="1847702"/>
            <a:ext cx="178060" cy="349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39553" y="4005064"/>
            <a:ext cx="3744416" cy="2308324"/>
          </a:xfrm>
          <a:prstGeom prst="rect">
            <a:avLst/>
          </a:prstGeom>
        </p:spPr>
        <p:txBody>
          <a:bodyPr wrap="square">
            <a:spAutoFit/>
          </a:bodyPr>
          <a:lstStyle/>
          <a:p>
            <a:pPr marL="285750" indent="-285750">
              <a:buFont typeface="Arial" pitchFamily="34" charset="0"/>
              <a:buChar char="•"/>
            </a:pPr>
            <a:r>
              <a:rPr lang="fr-FR" i="1" dirty="0" smtClean="0"/>
              <a:t>Un </a:t>
            </a:r>
            <a:r>
              <a:rPr lang="fr-FR" b="1" i="1" dirty="0" smtClean="0"/>
              <a:t>composant actif </a:t>
            </a:r>
            <a:r>
              <a:rPr lang="fr-FR" i="1" dirty="0" smtClean="0"/>
              <a:t>est un composant électronique qui permet d'</a:t>
            </a:r>
            <a:r>
              <a:rPr lang="fr-FR" b="1" i="1" dirty="0" smtClean="0"/>
              <a:t>augmenter la puissance d'un signal </a:t>
            </a:r>
            <a:r>
              <a:rPr lang="fr-FR" i="1" dirty="0" smtClean="0"/>
              <a:t>(tension, courant, ou les deux),</a:t>
            </a:r>
          </a:p>
          <a:p>
            <a:endParaRPr lang="fr-FR" i="1" dirty="0" smtClean="0"/>
          </a:p>
          <a:p>
            <a:pPr marL="285750" indent="-285750">
              <a:buFont typeface="Arial" pitchFamily="34" charset="0"/>
              <a:buChar char="•"/>
            </a:pPr>
            <a:r>
              <a:rPr lang="fr-FR" i="1" dirty="0" smtClean="0"/>
              <a:t>majorité des semi-conducteurs, on y classe : </a:t>
            </a:r>
            <a:r>
              <a:rPr lang="fr-FR" b="1" i="1" dirty="0" smtClean="0">
                <a:solidFill>
                  <a:srgbClr val="00B050"/>
                </a:solidFill>
              </a:rPr>
              <a:t>transistor</a:t>
            </a:r>
            <a:r>
              <a:rPr lang="fr-FR" i="1" dirty="0" smtClean="0"/>
              <a:t>, </a:t>
            </a:r>
            <a:r>
              <a:rPr lang="fr-FR" b="1" i="1" dirty="0" smtClean="0">
                <a:solidFill>
                  <a:srgbClr val="00B050"/>
                </a:solidFill>
              </a:rPr>
              <a:t>circuit intégré</a:t>
            </a:r>
            <a:endParaRPr lang="fr-FR" dirty="0" smtClean="0">
              <a:solidFill>
                <a:srgbClr val="00B050"/>
              </a:solidFill>
            </a:endParaRPr>
          </a:p>
        </p:txBody>
      </p:sp>
      <p:sp>
        <p:nvSpPr>
          <p:cNvPr id="13" name="Rectangle 12"/>
          <p:cNvSpPr/>
          <p:nvPr/>
        </p:nvSpPr>
        <p:spPr>
          <a:xfrm>
            <a:off x="5145957" y="4005064"/>
            <a:ext cx="3642739" cy="2308324"/>
          </a:xfrm>
          <a:prstGeom prst="rect">
            <a:avLst/>
          </a:prstGeom>
        </p:spPr>
        <p:txBody>
          <a:bodyPr wrap="square">
            <a:spAutoFit/>
          </a:bodyPr>
          <a:lstStyle/>
          <a:p>
            <a:r>
              <a:rPr lang="fr-FR" i="1" dirty="0" smtClean="0"/>
              <a:t>Un composant est dit </a:t>
            </a:r>
            <a:r>
              <a:rPr lang="fr-FR" b="1" i="1" dirty="0" smtClean="0"/>
              <a:t>passif </a:t>
            </a:r>
            <a:r>
              <a:rPr lang="fr-FR" i="1" dirty="0" smtClean="0"/>
              <a:t>lorsqu'il </a:t>
            </a:r>
            <a:r>
              <a:rPr lang="fr-FR" b="1" i="1" dirty="0" smtClean="0"/>
              <a:t>ne permet pas d'augmenter la puissance d'un signal </a:t>
            </a:r>
            <a:r>
              <a:rPr lang="fr-FR" i="1" dirty="0" smtClean="0"/>
              <a:t>(dans certains cas, le composant réduit la puissance disponible en sortie, souvent par </a:t>
            </a:r>
            <a:r>
              <a:rPr lang="fr-FR" b="1" i="1" dirty="0" smtClean="0"/>
              <a:t>effet Joule</a:t>
            </a:r>
            <a:r>
              <a:rPr lang="fr-FR" i="1" dirty="0" smtClean="0"/>
              <a:t>) : </a:t>
            </a:r>
            <a:r>
              <a:rPr lang="fr-FR" b="1" i="1" dirty="0" smtClean="0">
                <a:solidFill>
                  <a:srgbClr val="0070C0"/>
                </a:solidFill>
              </a:rPr>
              <a:t>résistance</a:t>
            </a:r>
            <a:r>
              <a:rPr lang="fr-FR" i="1" dirty="0" smtClean="0">
                <a:solidFill>
                  <a:srgbClr val="0070C0"/>
                </a:solidFill>
              </a:rPr>
              <a:t>, </a:t>
            </a:r>
            <a:r>
              <a:rPr lang="fr-FR" b="1" i="1" dirty="0" smtClean="0">
                <a:solidFill>
                  <a:srgbClr val="0070C0"/>
                </a:solidFill>
              </a:rPr>
              <a:t>condensateur</a:t>
            </a:r>
            <a:r>
              <a:rPr lang="fr-FR" i="1" dirty="0" smtClean="0"/>
              <a:t>, </a:t>
            </a:r>
            <a:r>
              <a:rPr lang="fr-FR" b="1" i="1" dirty="0" smtClean="0">
                <a:solidFill>
                  <a:srgbClr val="0070C0"/>
                </a:solidFill>
              </a:rPr>
              <a:t>bobine</a:t>
            </a:r>
            <a:r>
              <a:rPr lang="fr-FR" i="1" dirty="0" smtClean="0">
                <a:solidFill>
                  <a:srgbClr val="0070C0"/>
                </a:solidFill>
              </a:rPr>
              <a:t> </a:t>
            </a:r>
            <a:r>
              <a:rPr lang="fr-FR" i="1" dirty="0" smtClean="0"/>
              <a:t>ainsi que tout assemblage de ces composants</a:t>
            </a:r>
            <a:endParaRPr lang="fr-FR" i="1" dirty="0"/>
          </a:p>
        </p:txBody>
      </p:sp>
      <p:sp>
        <p:nvSpPr>
          <p:cNvPr id="15" name="Rectangle 14"/>
          <p:cNvSpPr/>
          <p:nvPr/>
        </p:nvSpPr>
        <p:spPr>
          <a:xfrm>
            <a:off x="5814773" y="1225029"/>
            <a:ext cx="1878528" cy="369332"/>
          </a:xfrm>
          <a:prstGeom prst="rect">
            <a:avLst/>
          </a:prstGeom>
        </p:spPr>
        <p:txBody>
          <a:bodyPr wrap="none">
            <a:spAutoFit/>
          </a:bodyPr>
          <a:lstStyle/>
          <a:p>
            <a:r>
              <a:rPr lang="fr-FR" b="1" i="1" dirty="0" smtClean="0"/>
              <a:t>Composant passif</a:t>
            </a:r>
            <a:endParaRPr lang="fr-FR" dirty="0"/>
          </a:p>
        </p:txBody>
      </p:sp>
      <p:sp>
        <p:nvSpPr>
          <p:cNvPr id="18" name="Flèche vers le bas 17"/>
          <p:cNvSpPr/>
          <p:nvPr/>
        </p:nvSpPr>
        <p:spPr>
          <a:xfrm>
            <a:off x="6509868" y="1594361"/>
            <a:ext cx="178060" cy="349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pied de page 15"/>
          <p:cNvSpPr>
            <a:spLocks noGrp="1"/>
          </p:cNvSpPr>
          <p:nvPr>
            <p:ph type="ftr" sz="quarter" idx="11"/>
          </p:nvPr>
        </p:nvSpPr>
        <p:spPr>
          <a:xfrm>
            <a:off x="8560296" y="6436243"/>
            <a:ext cx="583704" cy="408087"/>
          </a:xfrm>
        </p:spPr>
        <p:txBody>
          <a:bodyPr/>
          <a:lstStyle/>
          <a:p>
            <a:fld id="{4AAF3ABE-6180-4F27-A9B8-2CA4833149C7}" type="slidenum">
              <a:rPr lang="fr-FR" sz="1800" b="1" smtClean="0"/>
              <a:t>4</a:t>
            </a:fld>
            <a:endParaRPr lang="fr-FR" sz="1800" b="1" dirty="0"/>
          </a:p>
        </p:txBody>
      </p:sp>
    </p:spTree>
    <p:extLst>
      <p:ext uri="{BB962C8B-B14F-4D97-AF65-F5344CB8AC3E}">
        <p14:creationId xmlns:p14="http://schemas.microsoft.com/office/powerpoint/2010/main" val="14891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circle(in)">
                                      <p:cBhvr>
                                        <p:cTn id="29" dur="2000"/>
                                        <p:tgtEl>
                                          <p:spTgt spid="102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p:bldP spid="13" grpId="0"/>
      <p:bldP spid="15" grpId="0"/>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7858180" cy="357190"/>
          </a:xfrm>
        </p:spPr>
        <p:txBody>
          <a:bodyPr>
            <a:noAutofit/>
          </a:bodyPr>
          <a:lstStyle/>
          <a:p>
            <a:pPr marL="514350" lvl="0" indent="-514350"/>
            <a:r>
              <a:rPr lang="fr-FR" sz="2400" b="1" dirty="0" smtClean="0"/>
              <a:t>II.     DISPOSITION DES SCHEMAS</a:t>
            </a:r>
            <a:endParaRPr lang="fr-FR" sz="2400" dirty="0"/>
          </a:p>
        </p:txBody>
      </p:sp>
      <p:sp>
        <p:nvSpPr>
          <p:cNvPr id="16386" name="Rectangle 2"/>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357158" y="1214422"/>
            <a:ext cx="8215370" cy="1338828"/>
          </a:xfrm>
          <a:prstGeom prst="rect">
            <a:avLst/>
          </a:prstGeom>
        </p:spPr>
        <p:txBody>
          <a:bodyPr wrap="square">
            <a:spAutoFit/>
          </a:bodyPr>
          <a:lstStyle/>
          <a:p>
            <a:pPr algn="just">
              <a:lnSpc>
                <a:spcPct val="150000"/>
              </a:lnSpc>
            </a:pPr>
            <a:r>
              <a:rPr lang="fr-FR" dirty="0"/>
              <a:t>Nous  donnons ici  un certain nombre de principes  qui ne sont pas absolus, mais qui doivent être appliqués  chaque fois que possible afin de  faciliter  la  lecture et la compréhension des schémas.</a:t>
            </a:r>
          </a:p>
        </p:txBody>
      </p:sp>
      <p:sp>
        <p:nvSpPr>
          <p:cNvPr id="21505" name="Rectangle 1"/>
          <p:cNvSpPr>
            <a:spLocks noChangeArrowheads="1"/>
          </p:cNvSpPr>
          <p:nvPr/>
        </p:nvSpPr>
        <p:spPr bwMode="auto">
          <a:xfrm>
            <a:off x="571472" y="2928934"/>
            <a:ext cx="800105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Lecture horizontale de gauche à droite en respectant la disposition  les étages   </a:t>
            </a:r>
          </a:p>
          <a:p>
            <a:pPr marL="457200" marR="0" lvl="1" indent="0" algn="l" defTabSz="914400" rtl="0" eaLnBrk="1" fontAlgn="base" latinLnBrk="0" hangingPunct="1">
              <a:lnSpc>
                <a:spcPct val="100000"/>
              </a:lnSpc>
              <a:spcBef>
                <a:spcPct val="0"/>
              </a:spcBef>
              <a:spcAft>
                <a:spcPct val="0"/>
              </a:spcAft>
              <a:buClrTx/>
              <a:buSzTx/>
              <a:tabLst/>
            </a:pPr>
            <a:r>
              <a:rPr lang="fr-FR" sz="1600" dirty="0">
                <a:latin typeface="Calibri" pitchFamily="34" charset="0"/>
                <a:ea typeface="Calibri" pitchFamily="34" charset="0"/>
                <a:cs typeface="Arial" pitchFamily="34" charset="0"/>
              </a:rPr>
              <a:t> </a:t>
            </a:r>
            <a:r>
              <a:rPr lang="fr-FR" sz="1600" dirty="0" smtClean="0">
                <a:latin typeface="Calibri"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donnée par les schémas fonctionnels. Le signal entre de gauche  et sort de droite.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571472" y="3643314"/>
            <a:ext cx="7929618" cy="29623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buFont typeface="Courier New" pitchFamily="49" charset="0"/>
              <a:buChar char="o"/>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Utiliser de préférence une ligne de masse et une ligne d’alimentation.</a:t>
            </a:r>
          </a:p>
          <a:p>
            <a:pPr lvl="1" fontAlgn="base">
              <a:spcBef>
                <a:spcPct val="0"/>
              </a:spcBef>
              <a:spcAft>
                <a:spcPct val="0"/>
              </a:spcAft>
            </a:pPr>
            <a:endPar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lvl="1" fontAlgn="base">
              <a:spcBef>
                <a:spcPct val="0"/>
              </a:spcBef>
              <a:spcAft>
                <a:spcPct val="0"/>
              </a:spcAft>
              <a:buFont typeface="Courier New" pitchFamily="49" charset="0"/>
              <a:buChar char="o"/>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En plaçant la ligne d’alimentation au dessus des transistors et la ligne de</a:t>
            </a:r>
            <a:r>
              <a:rPr kumimoji="0" lang="fr-FR" sz="16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masse en </a:t>
            </a:r>
          </a:p>
          <a:p>
            <a:pPr lvl="1" fontAlgn="base">
              <a:spcBef>
                <a:spcPct val="0"/>
              </a:spcBef>
              <a:spcAft>
                <a:spcPct val="0"/>
              </a:spcAft>
            </a:pPr>
            <a:r>
              <a:rPr lang="fr-FR" sz="1600" dirty="0">
                <a:latin typeface="Calibri" pitchFamily="34" charset="0"/>
                <a:ea typeface="Calibri" pitchFamily="34" charset="0"/>
                <a:cs typeface="Arial" pitchFamily="34" charset="0"/>
              </a:rPr>
              <a:t> </a:t>
            </a:r>
            <a:r>
              <a:rPr lang="fr-FR" sz="1600" dirty="0" smtClean="0">
                <a:latin typeface="Calibri"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dessous, on obtient le minimum de coupures sur le schéma.</a:t>
            </a:r>
          </a:p>
          <a:p>
            <a:pPr lvl="1" fontAlgn="base">
              <a:spcBef>
                <a:spcPct val="0"/>
              </a:spcBef>
              <a:spcAft>
                <a:spcPct val="0"/>
              </a:spcAft>
            </a:pPr>
            <a:endPar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lvl="1" fontAlgn="base">
              <a:spcBef>
                <a:spcPct val="0"/>
              </a:spcBef>
              <a:spcAft>
                <a:spcPct val="0"/>
              </a:spcAft>
              <a:buFont typeface="Courier New" pitchFamily="49" charset="0"/>
              <a:buChar char="o"/>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r-FR" sz="16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Tous les étages de rétroaction, d’asservissement seront placés en dessous de la </a:t>
            </a:r>
          </a:p>
          <a:p>
            <a:pPr lvl="1" fontAlgn="base">
              <a:spcBef>
                <a:spcPct val="0"/>
              </a:spcBef>
              <a:spcAft>
                <a:spcPct val="0"/>
              </a:spcAft>
            </a:pPr>
            <a:r>
              <a:rPr lang="fr-FR" sz="1600" dirty="0">
                <a:latin typeface="Calibri" pitchFamily="34" charset="0"/>
                <a:ea typeface="Calibri" pitchFamily="34" charset="0"/>
                <a:cs typeface="Arial" pitchFamily="34" charset="0"/>
              </a:rPr>
              <a:t> </a:t>
            </a:r>
            <a:r>
              <a:rPr lang="fr-FR" sz="1600" dirty="0" smtClean="0">
                <a:latin typeface="Calibri"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ligne de masse et le signal va de droite à gauche.</a:t>
            </a:r>
          </a:p>
          <a:p>
            <a:pPr lvl="1" fontAlgn="base">
              <a:spcBef>
                <a:spcPct val="0"/>
              </a:spcBef>
              <a:spcAft>
                <a:spcPct val="0"/>
              </a:spcAft>
            </a:pPr>
            <a:endPar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lvl="1" fontAlgn="base">
              <a:spcBef>
                <a:spcPct val="0"/>
              </a:spcBef>
              <a:spcAft>
                <a:spcPct val="0"/>
              </a:spcAft>
              <a:buFont typeface="Courier New" pitchFamily="49" charset="0"/>
              <a:buChar char="o"/>
            </a:pPr>
            <a:r>
              <a:rPr lang="fr-FR" sz="1600" dirty="0">
                <a:latin typeface="Calibri" pitchFamily="34" charset="0"/>
                <a:ea typeface="Calibri" pitchFamily="34" charset="0"/>
                <a:cs typeface="Arial" pitchFamily="34" charset="0"/>
              </a:rPr>
              <a:t> </a:t>
            </a:r>
            <a:r>
              <a:rPr lang="fr-FR" sz="1600" dirty="0" smtClean="0">
                <a:latin typeface="Calibri"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Les étages  symétriques  sont placés en tête-bêche de part et d’autre de la ligne de </a:t>
            </a:r>
          </a:p>
          <a:p>
            <a:pPr lvl="1" fontAlgn="base">
              <a:spcBef>
                <a:spcPct val="0"/>
              </a:spcBef>
              <a:spcAft>
                <a:spcPct val="0"/>
              </a:spcAf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masse : Certains amplificateurs comportant un étage de sortie symétrique, les  </a:t>
            </a:r>
          </a:p>
          <a:p>
            <a:pPr lvl="1" fontAlgn="base">
              <a:spcBef>
                <a:spcPct val="0"/>
              </a:spcBef>
              <a:spcAft>
                <a:spcPct val="0"/>
              </a:spcAft>
            </a:pPr>
            <a:r>
              <a:rPr lang="fr-FR" sz="1600" dirty="0">
                <a:latin typeface="Calibri" pitchFamily="34" charset="0"/>
                <a:ea typeface="Calibri" pitchFamily="34" charset="0"/>
                <a:cs typeface="Arial" pitchFamily="34" charset="0"/>
              </a:rPr>
              <a:t> </a:t>
            </a:r>
            <a:r>
              <a:rPr lang="fr-FR" sz="1600" dirty="0" smtClean="0">
                <a:latin typeface="Calibri"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amplificateurs </a:t>
            </a:r>
            <a:r>
              <a:rPr kumimoji="0" lang="fr-FR" sz="16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stéréo-phoniques</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les oscillateurs des générateurs à battements.</a:t>
            </a:r>
          </a:p>
          <a:p>
            <a:pPr lvl="1" fontAlgn="base">
              <a:spcBef>
                <a:spcPct val="0"/>
              </a:spcBef>
              <a:spcAft>
                <a:spcPct val="0"/>
              </a:spcAf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23342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7858180" cy="357190"/>
          </a:xfrm>
        </p:spPr>
        <p:txBody>
          <a:bodyPr>
            <a:noAutofit/>
          </a:bodyPr>
          <a:lstStyle/>
          <a:p>
            <a:pPr lvl="0"/>
            <a:r>
              <a:rPr lang="fr-FR" sz="2400" b="1" dirty="0" smtClean="0"/>
              <a:t>II.     DISPOSITION DES SCHEMAS</a:t>
            </a:r>
            <a:endParaRPr lang="fr-FR" sz="2400" dirty="0"/>
          </a:p>
        </p:txBody>
      </p:sp>
      <p:sp>
        <p:nvSpPr>
          <p:cNvPr id="16386" name="Rectangle 2"/>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285720" y="1571612"/>
            <a:ext cx="8429684" cy="923330"/>
          </a:xfrm>
          <a:prstGeom prst="rect">
            <a:avLst/>
          </a:prstGeom>
        </p:spPr>
        <p:txBody>
          <a:bodyPr wrap="square">
            <a:spAutoFit/>
          </a:bodyPr>
          <a:lstStyle/>
          <a:p>
            <a:pPr lvl="1" eaLnBrk="0" fontAlgn="base" hangingPunct="0">
              <a:spcBef>
                <a:spcPct val="0"/>
              </a:spcBef>
              <a:spcAft>
                <a:spcPct val="0"/>
              </a:spcAft>
              <a:buFont typeface="Courier New" pitchFamily="49" charset="0"/>
              <a:buChar char="o"/>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Les </a:t>
            </a:r>
            <a:r>
              <a:rPr kumimoji="0" lang="fr-FR"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lignes de réaction négatives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doivent être dégagées des circuits normaux    </a:t>
            </a:r>
          </a:p>
          <a:p>
            <a:pPr lvl="1" eaLnBrk="0" fontAlgn="base" hangingPunct="0">
              <a:spcBef>
                <a:spcPct val="0"/>
              </a:spcBef>
              <a:spcAft>
                <a:spcPct val="0"/>
              </a:spcAft>
            </a:pPr>
            <a:r>
              <a:rPr lang="fr-FR" dirty="0">
                <a:latin typeface="Calibri" pitchFamily="34" charset="0"/>
                <a:ea typeface="Calibri" pitchFamily="34" charset="0"/>
                <a:cs typeface="Arial" pitchFamily="34" charset="0"/>
              </a:rPr>
              <a:t> </a:t>
            </a:r>
            <a:r>
              <a:rPr lang="fr-FR" dirty="0" smtClean="0">
                <a:latin typeface="Calibri" pitchFamily="34" charset="0"/>
                <a:ea typeface="Calibri" pitchFamily="34"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et peuvent être placées par exemple au-dessus des transistors ou au-dessous </a:t>
            </a:r>
          </a:p>
          <a:p>
            <a:pPr lvl="1" eaLnBrk="0" fontAlgn="base" hangingPunct="0">
              <a:spcBef>
                <a:spcPct val="0"/>
              </a:spcBef>
              <a:spcAft>
                <a:spcPct val="0"/>
              </a:spcAft>
            </a:pPr>
            <a:r>
              <a:rPr lang="fr-FR" dirty="0">
                <a:latin typeface="Calibri" pitchFamily="34" charset="0"/>
                <a:ea typeface="Calibri" pitchFamily="34" charset="0"/>
                <a:cs typeface="Arial" pitchFamily="34" charset="0"/>
              </a:rPr>
              <a:t> </a:t>
            </a:r>
            <a:r>
              <a:rPr lang="fr-FR" dirty="0" smtClean="0">
                <a:latin typeface="Calibri" pitchFamily="34" charset="0"/>
                <a:ea typeface="Calibri" pitchFamily="34"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de la ligne de masse (fig.1).</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57158" y="2857496"/>
            <a:ext cx="8286808" cy="646331"/>
          </a:xfrm>
          <a:prstGeom prst="rect">
            <a:avLst/>
          </a:prstGeom>
        </p:spPr>
        <p:txBody>
          <a:bodyPr wrap="square">
            <a:spAutoFit/>
          </a:bodyPr>
          <a:lstStyle/>
          <a:p>
            <a:pPr lvl="1" eaLnBrk="0" fontAlgn="base" hangingPunct="0">
              <a:spcBef>
                <a:spcPct val="0"/>
              </a:spcBef>
              <a:spcAft>
                <a:spcPct val="0"/>
              </a:spcAft>
              <a:buFont typeface="Courier New" pitchFamily="49" charset="0"/>
              <a:buChar char="o"/>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Les </a:t>
            </a:r>
            <a:r>
              <a:rPr kumimoji="0" lang="fr-FR"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circuits complexes d’impédances R, L,C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doivent être tracés en respectant </a:t>
            </a:r>
          </a:p>
          <a:p>
            <a:pPr lvl="1" eaLnBrk="0" fontAlgn="base" hangingPunct="0">
              <a:spcBef>
                <a:spcPct val="0"/>
              </a:spcBef>
              <a:spcAft>
                <a:spcPct val="0"/>
              </a:spcAft>
            </a:pPr>
            <a:r>
              <a:rPr lang="fr-FR" dirty="0">
                <a:latin typeface="Calibri" pitchFamily="34" charset="0"/>
                <a:ea typeface="Calibri" pitchFamily="34" charset="0"/>
                <a:cs typeface="Arial" pitchFamily="34" charset="0"/>
              </a:rPr>
              <a:t> </a:t>
            </a:r>
            <a:r>
              <a:rPr lang="fr-FR" dirty="0" smtClean="0">
                <a:latin typeface="Calibri" pitchFamily="34" charset="0"/>
                <a:ea typeface="Calibri" pitchFamily="34"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la disposition  du circuit de base dont ils sont issus ( circuit en L, en T, en H).</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357158" y="3929066"/>
            <a:ext cx="8786842" cy="1477328"/>
          </a:xfrm>
          <a:prstGeom prst="rect">
            <a:avLst/>
          </a:prstGeom>
        </p:spPr>
        <p:txBody>
          <a:bodyPr wrap="square">
            <a:spAutoFit/>
          </a:bodyPr>
          <a:lstStyle/>
          <a:p>
            <a:pPr lvl="1" algn="just" eaLnBrk="0" fontAlgn="base" hangingPunct="0">
              <a:spcBef>
                <a:spcPct val="0"/>
              </a:spcBef>
              <a:spcAft>
                <a:spcPct val="0"/>
              </a:spcAft>
              <a:buFont typeface="Courier New" pitchFamily="49" charset="0"/>
              <a:buChar char="o"/>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On trouvera des compléments sur les dispositions des schémas  en consultant la </a:t>
            </a:r>
          </a:p>
          <a:p>
            <a:pPr lvl="1" algn="just" eaLnBrk="0" fontAlgn="base" hangingPunct="0">
              <a:spcBef>
                <a:spcPct val="0"/>
              </a:spcBef>
              <a:spcAft>
                <a:spcPct val="0"/>
              </a:spcAft>
            </a:pPr>
            <a:r>
              <a:rPr lang="fr-FR" dirty="0" smtClean="0">
                <a:latin typeface="Calibri" pitchFamily="34" charset="0"/>
                <a:ea typeface="Calibri" pitchFamily="34"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norme NFC 03-154 (1976) : « Schémas, diagrammes, tableaux, recommandations </a:t>
            </a:r>
          </a:p>
          <a:p>
            <a:pPr lvl="1" algn="just" eaLnBrk="0" fontAlgn="base" hangingPunct="0">
              <a:spcBef>
                <a:spcPct val="0"/>
              </a:spcBef>
              <a:spcAft>
                <a:spcPct val="0"/>
              </a:spcAft>
            </a:pPr>
            <a:r>
              <a:rPr lang="fr-FR" dirty="0" smtClean="0">
                <a:latin typeface="Calibri" pitchFamily="34" charset="0"/>
                <a:ea typeface="Calibri" pitchFamily="34"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pour l’établissement des schémas des circuits - 43 pages  ». Elle fournit  en </a:t>
            </a:r>
          </a:p>
          <a:p>
            <a:pPr lvl="1" algn="just" eaLnBrk="0" fontAlgn="base" hangingPunct="0">
              <a:spcBef>
                <a:spcPct val="0"/>
              </a:spcBef>
              <a:spcAft>
                <a:spcPct val="0"/>
              </a:spcAft>
            </a:pPr>
            <a:r>
              <a:rPr lang="fr-FR" dirty="0" smtClean="0">
                <a:latin typeface="Calibri" pitchFamily="34" charset="0"/>
                <a:ea typeface="Calibri" pitchFamily="34"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particulier des exemples complets de schémas développés  montrant diverses </a:t>
            </a:r>
          </a:p>
          <a:p>
            <a:pPr lvl="1" algn="just" eaLnBrk="0" fontAlgn="base" hangingPunct="0">
              <a:spcBef>
                <a:spcPct val="0"/>
              </a:spcBef>
              <a:spcAft>
                <a:spcPct val="0"/>
              </a:spcAft>
            </a:pPr>
            <a:r>
              <a:rPr lang="fr-FR" dirty="0" smtClean="0">
                <a:latin typeface="Calibri" pitchFamily="34" charset="0"/>
                <a:ea typeface="Calibri" pitchFamily="34"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dispositions</a:t>
            </a:r>
            <a:r>
              <a:rPr lang="fr-FR" dirty="0" smtClean="0">
                <a:latin typeface="Calibri" pitchFamily="34" charset="0"/>
                <a:ea typeface="Calibri" pitchFamily="34"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recommandées.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45232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74" y="1142984"/>
            <a:ext cx="7858180" cy="357190"/>
          </a:xfrm>
        </p:spPr>
        <p:txBody>
          <a:bodyPr>
            <a:noAutofit/>
          </a:bodyPr>
          <a:lstStyle/>
          <a:p>
            <a:pPr lvl="0"/>
            <a:r>
              <a:rPr lang="fr-FR" sz="2400" b="1" dirty="0"/>
              <a:t>Nomenclature électrique </a:t>
            </a:r>
            <a:endParaRPr lang="fr-FR" sz="2400" dirty="0"/>
          </a:p>
        </p:txBody>
      </p:sp>
      <p:sp>
        <p:nvSpPr>
          <p:cNvPr id="16386" name="Rectangle 2"/>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785786" y="1428736"/>
            <a:ext cx="7500990" cy="2957861"/>
          </a:xfrm>
          <a:prstGeom prst="rect">
            <a:avLst/>
          </a:prstGeom>
        </p:spPr>
        <p:txBody>
          <a:bodyPr wrap="square">
            <a:spAutoFit/>
          </a:bodyPr>
          <a:lstStyle/>
          <a:p>
            <a:pPr algn="just">
              <a:lnSpc>
                <a:spcPct val="150000"/>
              </a:lnSpc>
            </a:pPr>
            <a:r>
              <a:rPr lang="fr-FR" dirty="0"/>
              <a:t>Elle ne comporte que les éléments électriques apparaissant sur le schéma développé. Des  colonnes « fonctions », « fournisseur », etc., peuvent éventuellement être ajoutées.  Les  désignations  doivent être complètes et sans ambiguïté.  En matériel professionnel, ces  désignations sont longues (type, modèle, catégorie, classe), et les constructeurs adoptent  une codification simplifiant les désignations  (normes UTE, normes internes, notices des constructeurs).</a:t>
            </a:r>
          </a:p>
        </p:txBody>
      </p:sp>
      <p:pic>
        <p:nvPicPr>
          <p:cNvPr id="7" name="Image 6"/>
          <p:cNvPicPr/>
          <p:nvPr/>
        </p:nvPicPr>
        <p:blipFill>
          <a:blip r:embed="rId2">
            <a:lum bright="10000" contrast="40000"/>
          </a:blip>
          <a:srcRect/>
          <a:stretch>
            <a:fillRect/>
          </a:stretch>
        </p:blipFill>
        <p:spPr bwMode="auto">
          <a:xfrm>
            <a:off x="3786182" y="4000504"/>
            <a:ext cx="4500594" cy="2148320"/>
          </a:xfrm>
          <a:prstGeom prst="rect">
            <a:avLst/>
          </a:prstGeom>
          <a:noFill/>
          <a:ln w="9525">
            <a:noFill/>
            <a:miter lim="800000"/>
            <a:headEnd/>
            <a:tailEnd/>
          </a:ln>
        </p:spPr>
      </p:pic>
      <p:sp>
        <p:nvSpPr>
          <p:cNvPr id="26625" name="Rectangle 1"/>
          <p:cNvSpPr>
            <a:spLocks noChangeArrowheads="1"/>
          </p:cNvSpPr>
          <p:nvPr/>
        </p:nvSpPr>
        <p:spPr bwMode="auto">
          <a:xfrm>
            <a:off x="3571868" y="6286520"/>
            <a:ext cx="304326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34975"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Fig.5 : exemple de nomenclature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2500298" y="142852"/>
            <a:ext cx="378360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III.              NOMENCLATURES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013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785794"/>
            <a:ext cx="3643338" cy="357190"/>
          </a:xfrm>
        </p:spPr>
        <p:txBody>
          <a:bodyPr>
            <a:noAutofit/>
          </a:bodyPr>
          <a:lstStyle/>
          <a:p>
            <a:pPr lvl="0" algn="l"/>
            <a:r>
              <a:rPr lang="fr-FR" sz="2000" b="1" dirty="0"/>
              <a:t>Nomenclature électrique </a:t>
            </a:r>
            <a:endParaRPr lang="fr-FR" sz="2000" dirty="0"/>
          </a:p>
        </p:txBody>
      </p:sp>
      <p:sp>
        <p:nvSpPr>
          <p:cNvPr id="5" name="Rectangle 4"/>
          <p:cNvSpPr/>
          <p:nvPr/>
        </p:nvSpPr>
        <p:spPr>
          <a:xfrm>
            <a:off x="500034" y="1071546"/>
            <a:ext cx="8358246" cy="2585323"/>
          </a:xfrm>
          <a:prstGeom prst="rect">
            <a:avLst/>
          </a:prstGeom>
        </p:spPr>
        <p:txBody>
          <a:bodyPr wrap="square">
            <a:spAutoFit/>
          </a:bodyPr>
          <a:lstStyle/>
          <a:p>
            <a:pPr algn="ctr">
              <a:lnSpc>
                <a:spcPct val="150000"/>
              </a:lnSpc>
            </a:pPr>
            <a:r>
              <a:rPr lang="fr-FR" dirty="0"/>
              <a:t>Les repères comportent une lettre caractéristique du type de matériel et un numéro d’ordre.  Le schéma développé  monte les éléments :</a:t>
            </a:r>
          </a:p>
          <a:p>
            <a:pPr lvl="0">
              <a:lnSpc>
                <a:spcPct val="150000"/>
              </a:lnSpc>
              <a:buFont typeface="Calibri" pitchFamily="34" charset="0"/>
              <a:buChar char="–"/>
            </a:pPr>
            <a:r>
              <a:rPr lang="fr-FR" dirty="0" smtClean="0"/>
              <a:t>   Avec </a:t>
            </a:r>
            <a:r>
              <a:rPr lang="fr-FR" dirty="0"/>
              <a:t>valeurs sans repères  s’il n’y a pas de nomenclature (fig.2) </a:t>
            </a:r>
            <a:r>
              <a:rPr lang="fr-FR" dirty="0" smtClean="0"/>
              <a:t>;</a:t>
            </a:r>
          </a:p>
          <a:p>
            <a:pPr lvl="0">
              <a:lnSpc>
                <a:spcPct val="150000"/>
              </a:lnSpc>
              <a:buFont typeface="Calibri" pitchFamily="34" charset="0"/>
              <a:buChar char="–"/>
            </a:pPr>
            <a:r>
              <a:rPr lang="fr-FR" dirty="0" smtClean="0"/>
              <a:t>   Avec </a:t>
            </a:r>
            <a:r>
              <a:rPr lang="fr-FR" dirty="0"/>
              <a:t>repères sans valeurs </a:t>
            </a:r>
            <a:r>
              <a:rPr lang="fr-FR" dirty="0" smtClean="0"/>
              <a:t>;</a:t>
            </a:r>
          </a:p>
          <a:p>
            <a:pPr lvl="0">
              <a:lnSpc>
                <a:spcPct val="150000"/>
              </a:lnSpc>
              <a:buFont typeface="Calibri" pitchFamily="34" charset="0"/>
              <a:buChar char="–"/>
            </a:pPr>
            <a:r>
              <a:rPr lang="fr-FR" dirty="0" smtClean="0"/>
              <a:t>   Avec </a:t>
            </a:r>
            <a:r>
              <a:rPr lang="fr-FR" dirty="0"/>
              <a:t>repères et valeurs  (fig.6</a:t>
            </a:r>
            <a:r>
              <a:rPr lang="fr-FR" dirty="0" smtClean="0"/>
              <a:t>).  C’est </a:t>
            </a:r>
            <a:r>
              <a:rPr lang="fr-FR" dirty="0"/>
              <a:t>une méthode plus longue mais facilitant la lecture et évitant des erreurs.</a:t>
            </a:r>
          </a:p>
        </p:txBody>
      </p:sp>
      <p:pic>
        <p:nvPicPr>
          <p:cNvPr id="8" name="Image 7"/>
          <p:cNvPicPr/>
          <p:nvPr/>
        </p:nvPicPr>
        <p:blipFill>
          <a:blip r:embed="rId2"/>
          <a:srcRect/>
          <a:stretch>
            <a:fillRect/>
          </a:stretch>
        </p:blipFill>
        <p:spPr bwMode="auto">
          <a:xfrm>
            <a:off x="3357554" y="3357562"/>
            <a:ext cx="4714908" cy="2481262"/>
          </a:xfrm>
          <a:prstGeom prst="rect">
            <a:avLst/>
          </a:prstGeom>
          <a:noFill/>
          <a:ln w="9525">
            <a:noFill/>
            <a:miter lim="800000"/>
            <a:headEnd/>
            <a:tailEnd/>
          </a:ln>
        </p:spPr>
      </p:pic>
      <p:sp>
        <p:nvSpPr>
          <p:cNvPr id="25603" name="Rectangle 3"/>
          <p:cNvSpPr>
            <a:spLocks noChangeArrowheads="1"/>
          </p:cNvSpPr>
          <p:nvPr/>
        </p:nvSpPr>
        <p:spPr bwMode="auto">
          <a:xfrm>
            <a:off x="714348" y="3714752"/>
            <a:ext cx="264320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Fig.6 : Exemple de schéma développé. Amplificateur classe D à boucle de réaction positive.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500034" y="5786454"/>
            <a:ext cx="8286808" cy="923330"/>
          </a:xfrm>
          <a:prstGeom prst="rect">
            <a:avLst/>
          </a:prstGeom>
        </p:spPr>
        <p:txBody>
          <a:bodyPr wrap="square">
            <a:spAutoFit/>
          </a:bodyPr>
          <a:lstStyle/>
          <a:p>
            <a:r>
              <a:rPr lang="fr-FR" dirty="0"/>
              <a:t>Sur les schémas compliqués, il peut être utile d’ajouter une grille de recherche : les repères sont placés dans la grille à l’alignement de l’élément correspondant  du schéma.</a:t>
            </a:r>
          </a:p>
        </p:txBody>
      </p:sp>
      <p:sp>
        <p:nvSpPr>
          <p:cNvPr id="9" name="Rectangle 1"/>
          <p:cNvSpPr>
            <a:spLocks noChangeArrowheads="1"/>
          </p:cNvSpPr>
          <p:nvPr/>
        </p:nvSpPr>
        <p:spPr bwMode="auto">
          <a:xfrm>
            <a:off x="0" y="21429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III.              NOMENCLATURES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93124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642910" y="1214422"/>
            <a:ext cx="371477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Nomenclature mécanique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285852" y="2000240"/>
            <a:ext cx="6715172" cy="2542363"/>
          </a:xfrm>
          <a:prstGeom prst="rect">
            <a:avLst/>
          </a:prstGeom>
        </p:spPr>
        <p:txBody>
          <a:bodyPr wrap="square">
            <a:spAutoFit/>
          </a:bodyPr>
          <a:lstStyle/>
          <a:p>
            <a:pPr algn="just">
              <a:lnSpc>
                <a:spcPct val="150000"/>
              </a:lnSpc>
            </a:pPr>
            <a:r>
              <a:rPr lang="fr-FR" dirty="0"/>
              <a:t>Elle est annexée  au plan de câblage et comporte tous les éléments  mécaniques de réglage ou de fixation (Châssis, accouplements, œillets, axes, etc.). on groupera les  pièces par  affinités : pièces normalisées, pièces standardisées,  etc.</a:t>
            </a:r>
          </a:p>
          <a:p>
            <a:pPr algn="just">
              <a:lnSpc>
                <a:spcPct val="150000"/>
              </a:lnSpc>
            </a:pPr>
            <a:r>
              <a:rPr lang="fr-FR" dirty="0"/>
              <a:t>Les nomenclatures sont écrites à la main, au normographe ou  à la machine à écrire.</a:t>
            </a:r>
          </a:p>
        </p:txBody>
      </p:sp>
      <p:sp>
        <p:nvSpPr>
          <p:cNvPr id="5" name="Rectangle 1"/>
          <p:cNvSpPr>
            <a:spLocks noChangeArrowheads="1"/>
          </p:cNvSpPr>
          <p:nvPr/>
        </p:nvSpPr>
        <p:spPr bwMode="auto">
          <a:xfrm>
            <a:off x="0" y="14285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III.              NOMENCLATURES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8631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b="1" dirty="0" smtClean="0"/>
              <a:t>IV.     Rôle des schémas d’électronique</a:t>
            </a:r>
            <a:endParaRPr lang="fr-FR" dirty="0"/>
          </a:p>
        </p:txBody>
      </p:sp>
      <p:sp>
        <p:nvSpPr>
          <p:cNvPr id="3" name="Espace réservé du contenu 2"/>
          <p:cNvSpPr>
            <a:spLocks noGrp="1"/>
          </p:cNvSpPr>
          <p:nvPr>
            <p:ph idx="1"/>
          </p:nvPr>
        </p:nvSpPr>
        <p:spPr/>
        <p:txBody>
          <a:bodyPr>
            <a:normAutofit fontScale="62500" lnSpcReduction="20000"/>
          </a:bodyPr>
          <a:lstStyle/>
          <a:p>
            <a:pPr algn="just">
              <a:lnSpc>
                <a:spcPct val="150000"/>
              </a:lnSpc>
              <a:buFont typeface="Wingdings" pitchFamily="2" charset="2"/>
              <a:buChar char="Ø"/>
            </a:pPr>
            <a:r>
              <a:rPr lang="fr-FR" dirty="0" smtClean="0"/>
              <a:t>Permettre de suivre les circuits de l’appareil plus facilement que sur</a:t>
            </a:r>
            <a:br>
              <a:rPr lang="fr-FR" dirty="0" smtClean="0"/>
            </a:br>
            <a:r>
              <a:rPr lang="fr-FR" dirty="0" smtClean="0"/>
              <a:t>l’appareil lui-même.</a:t>
            </a:r>
          </a:p>
          <a:p>
            <a:pPr algn="just">
              <a:lnSpc>
                <a:spcPct val="150000"/>
              </a:lnSpc>
              <a:buFont typeface="Wingdings" pitchFamily="2" charset="2"/>
              <a:buChar char="Ø"/>
            </a:pPr>
            <a:endParaRPr lang="fr-FR" dirty="0" smtClean="0"/>
          </a:p>
          <a:p>
            <a:pPr algn="just">
              <a:lnSpc>
                <a:spcPct val="150000"/>
              </a:lnSpc>
              <a:buFont typeface="Wingdings" pitchFamily="2" charset="2"/>
              <a:buChar char="Ø"/>
            </a:pPr>
            <a:r>
              <a:rPr lang="fr-FR" dirty="0" smtClean="0"/>
              <a:t>Permettre de l’appréciation immédiate des fonctions assumées, de</a:t>
            </a:r>
            <a:br>
              <a:rPr lang="fr-FR" dirty="0" smtClean="0"/>
            </a:br>
            <a:r>
              <a:rPr lang="fr-FR" dirty="0" smtClean="0"/>
              <a:t>leurs niveaux de travail, de l’adaptation réalisée entre étages</a:t>
            </a:r>
          </a:p>
          <a:p>
            <a:pPr algn="just">
              <a:lnSpc>
                <a:spcPct val="150000"/>
              </a:lnSpc>
              <a:buNone/>
            </a:pPr>
            <a:r>
              <a:rPr lang="fr-FR" dirty="0" smtClean="0"/>
              <a:t>      successifs d’un ensemble ou d’un sous-ensemble.</a:t>
            </a:r>
          </a:p>
          <a:p>
            <a:pPr algn="just">
              <a:lnSpc>
                <a:spcPct val="150000"/>
              </a:lnSpc>
              <a:buFont typeface="Wingdings" pitchFamily="2" charset="2"/>
              <a:buChar char="Ø"/>
            </a:pPr>
            <a:endParaRPr lang="fr-FR" dirty="0" smtClean="0"/>
          </a:p>
          <a:p>
            <a:pPr>
              <a:lnSpc>
                <a:spcPct val="150000"/>
              </a:lnSpc>
              <a:buFont typeface="Wingdings" pitchFamily="2" charset="2"/>
              <a:buChar char="Ø"/>
            </a:pPr>
            <a:r>
              <a:rPr lang="fr-FR" dirty="0" smtClean="0"/>
              <a:t>Permettre la localisation rapide d’un élément, puis son identification</a:t>
            </a:r>
            <a:br>
              <a:rPr lang="fr-FR" dirty="0" smtClean="0"/>
            </a:br>
            <a:r>
              <a:rPr lang="fr-FR" dirty="0" smtClean="0"/>
              <a:t>dans l’appareil lui-même. </a:t>
            </a:r>
            <a:br>
              <a:rPr lang="fr-FR" dirty="0" smtClean="0"/>
            </a:br>
            <a:endParaRPr lang="fr-FR" dirty="0"/>
          </a:p>
        </p:txBody>
      </p:sp>
    </p:spTree>
    <p:extLst>
      <p:ext uri="{BB962C8B-B14F-4D97-AF65-F5344CB8AC3E}">
        <p14:creationId xmlns:p14="http://schemas.microsoft.com/office/powerpoint/2010/main" val="2405576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smtClean="0"/>
              <a:t>Rappels de grands principes </a:t>
            </a:r>
            <a:endParaRPr lang="fr-FR" dirty="0"/>
          </a:p>
        </p:txBody>
      </p:sp>
      <p:sp>
        <p:nvSpPr>
          <p:cNvPr id="3" name="Espace réservé du contenu 2"/>
          <p:cNvSpPr>
            <a:spLocks noGrp="1"/>
          </p:cNvSpPr>
          <p:nvPr>
            <p:ph idx="1"/>
          </p:nvPr>
        </p:nvSpPr>
        <p:spPr/>
        <p:txBody>
          <a:bodyPr>
            <a:normAutofit fontScale="62500" lnSpcReduction="20000"/>
          </a:bodyPr>
          <a:lstStyle/>
          <a:p>
            <a:pPr>
              <a:lnSpc>
                <a:spcPct val="170000"/>
              </a:lnSpc>
              <a:buNone/>
            </a:pPr>
            <a:r>
              <a:rPr lang="fr-FR" dirty="0" smtClean="0"/>
              <a:t>Par convention on distingue les techniques à courant fort et à courant faible.</a:t>
            </a:r>
          </a:p>
          <a:p>
            <a:pPr>
              <a:lnSpc>
                <a:spcPct val="170000"/>
              </a:lnSpc>
              <a:buFont typeface="Wingdings" pitchFamily="2" charset="2"/>
              <a:buChar char="§"/>
            </a:pPr>
            <a:r>
              <a:rPr lang="fr-FR" dirty="0" smtClean="0"/>
              <a:t>circuit électronique est dit « pour courant faibles » du µA à l’Ampère</a:t>
            </a:r>
            <a:br>
              <a:rPr lang="fr-FR" dirty="0" smtClean="0"/>
            </a:br>
            <a:r>
              <a:rPr lang="fr-FR" dirty="0" smtClean="0"/>
              <a:t>pour fixer un ordre de grandeur).</a:t>
            </a:r>
          </a:p>
          <a:p>
            <a:pPr>
              <a:lnSpc>
                <a:spcPct val="170000"/>
              </a:lnSpc>
              <a:buFont typeface="Wingdings" pitchFamily="2" charset="2"/>
              <a:buChar char="§"/>
            </a:pPr>
            <a:r>
              <a:rPr lang="fr-FR" dirty="0" smtClean="0"/>
              <a:t>circuit électrique celui qui véhicule des « courant forts » (plusieurs</a:t>
            </a:r>
            <a:br>
              <a:rPr lang="fr-FR" dirty="0" smtClean="0"/>
            </a:br>
            <a:r>
              <a:rPr lang="fr-FR" dirty="0" smtClean="0"/>
              <a:t>dizaines d’d’ampère).</a:t>
            </a:r>
          </a:p>
          <a:p>
            <a:pPr>
              <a:lnSpc>
                <a:spcPct val="170000"/>
              </a:lnSpc>
              <a:buFont typeface="Wingdings" pitchFamily="2" charset="2"/>
              <a:buChar char="§"/>
            </a:pPr>
            <a:r>
              <a:rPr lang="fr-FR" dirty="0" smtClean="0"/>
              <a:t> électronique de puissance, qui assure, par l’intermédiaire de</a:t>
            </a:r>
            <a:br>
              <a:rPr lang="fr-FR" dirty="0" smtClean="0"/>
            </a:br>
            <a:r>
              <a:rPr lang="fr-FR" dirty="0" smtClean="0"/>
              <a:t>thyristors ou triacs, la commande de courants forts des circuits</a:t>
            </a:r>
            <a:br>
              <a:rPr lang="fr-FR" dirty="0" smtClean="0"/>
            </a:br>
            <a:r>
              <a:rPr lang="fr-FR" dirty="0" smtClean="0"/>
              <a:t>électriques (commande des moteurs, dispositifs de régulation ou</a:t>
            </a:r>
            <a:br>
              <a:rPr lang="fr-FR" dirty="0" smtClean="0"/>
            </a:br>
            <a:r>
              <a:rPr lang="fr-FR" dirty="0" smtClean="0"/>
              <a:t>d’asservissement,…)</a:t>
            </a:r>
            <a:endParaRPr lang="fr-FR" dirty="0"/>
          </a:p>
        </p:txBody>
      </p:sp>
    </p:spTree>
    <p:extLst>
      <p:ext uri="{BB962C8B-B14F-4D97-AF65-F5344CB8AC3E}">
        <p14:creationId xmlns:p14="http://schemas.microsoft.com/office/powerpoint/2010/main" val="4094123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a:bodyPr>
          <a:lstStyle/>
          <a:p>
            <a:r>
              <a:rPr lang="fr-FR" sz="3200" b="1" dirty="0" smtClean="0"/>
              <a:t>Réalisation d'un circuit imprime </a:t>
            </a:r>
            <a:endParaRPr lang="fr-FR" sz="3200" dirty="0"/>
          </a:p>
        </p:txBody>
      </p:sp>
      <p:sp>
        <p:nvSpPr>
          <p:cNvPr id="3" name="Espace réservé du contenu 2"/>
          <p:cNvSpPr>
            <a:spLocks noGrp="1"/>
          </p:cNvSpPr>
          <p:nvPr>
            <p:ph idx="1"/>
          </p:nvPr>
        </p:nvSpPr>
        <p:spPr>
          <a:xfrm>
            <a:off x="457200" y="1600201"/>
            <a:ext cx="8472518" cy="2614618"/>
          </a:xfrm>
        </p:spPr>
        <p:txBody>
          <a:bodyPr>
            <a:normAutofit fontScale="47500" lnSpcReduction="20000"/>
          </a:bodyPr>
          <a:lstStyle/>
          <a:p>
            <a:pPr>
              <a:lnSpc>
                <a:spcPct val="170000"/>
              </a:lnSpc>
              <a:buNone/>
            </a:pPr>
            <a:r>
              <a:rPr lang="fr-FR" sz="3800" b="1" dirty="0" smtClean="0"/>
              <a:t>Définition 1 </a:t>
            </a:r>
            <a:r>
              <a:rPr lang="fr-FR" b="1" dirty="0" smtClean="0"/>
              <a:t>:</a:t>
            </a:r>
            <a:br>
              <a:rPr lang="fr-FR" b="1" dirty="0" smtClean="0"/>
            </a:br>
            <a:r>
              <a:rPr lang="fr-FR" sz="3800" dirty="0" smtClean="0"/>
              <a:t>Un circuit imprimé (ou PCB de l'anglais </a:t>
            </a:r>
            <a:r>
              <a:rPr lang="fr-FR" sz="3800" b="1" dirty="0" err="1" smtClean="0"/>
              <a:t>P</a:t>
            </a:r>
            <a:r>
              <a:rPr lang="fr-FR" sz="3800" dirty="0" err="1" smtClean="0"/>
              <a:t>rinted</a:t>
            </a:r>
            <a:r>
              <a:rPr lang="fr-FR" sz="3800" dirty="0" smtClean="0"/>
              <a:t> </a:t>
            </a:r>
            <a:r>
              <a:rPr lang="fr-FR" sz="3800" b="1" dirty="0" smtClean="0"/>
              <a:t>C</a:t>
            </a:r>
            <a:r>
              <a:rPr lang="fr-FR" sz="3800" dirty="0" smtClean="0"/>
              <a:t>ircuit </a:t>
            </a:r>
            <a:r>
              <a:rPr lang="fr-FR" sz="3800" b="1" dirty="0" err="1" smtClean="0"/>
              <a:t>B</a:t>
            </a:r>
            <a:r>
              <a:rPr lang="fr-FR" sz="3800" dirty="0" err="1" smtClean="0"/>
              <a:t>oard</a:t>
            </a:r>
            <a:r>
              <a:rPr lang="fr-FR" sz="3800" dirty="0" smtClean="0"/>
              <a:t>) est un support, en général une plaque, permettant de maintenir et de relier électriquement un ensemble de composants électroniques entre eux, dans le but de réaliser un circuit électronique complexe. On le désigne aussi par le terme de </a:t>
            </a:r>
            <a:r>
              <a:rPr lang="fr-FR" sz="3800" dirty="0" smtClean="0">
                <a:solidFill>
                  <a:srgbClr val="FF0000"/>
                </a:solidFill>
              </a:rPr>
              <a:t>carte  électronique </a:t>
            </a:r>
            <a:endParaRPr lang="fr-FR" sz="3800" dirty="0">
              <a:solidFill>
                <a:srgbClr val="FF0000"/>
              </a:solidFill>
            </a:endParaRPr>
          </a:p>
        </p:txBody>
      </p:sp>
    </p:spTree>
    <p:extLst>
      <p:ext uri="{BB962C8B-B14F-4D97-AF65-F5344CB8AC3E}">
        <p14:creationId xmlns:p14="http://schemas.microsoft.com/office/powerpoint/2010/main" val="706460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endParaRPr lang="fr-FR" dirty="0"/>
          </a:p>
        </p:txBody>
      </p:sp>
      <p:sp>
        <p:nvSpPr>
          <p:cNvPr id="3" name="Espace réservé du contenu 2"/>
          <p:cNvSpPr>
            <a:spLocks noGrp="1"/>
          </p:cNvSpPr>
          <p:nvPr>
            <p:ph idx="1"/>
          </p:nvPr>
        </p:nvSpPr>
        <p:spPr>
          <a:xfrm>
            <a:off x="428596" y="1000108"/>
            <a:ext cx="8329642" cy="3186122"/>
          </a:xfrm>
        </p:spPr>
        <p:txBody>
          <a:bodyPr>
            <a:normAutofit fontScale="92500" lnSpcReduction="20000"/>
          </a:bodyPr>
          <a:lstStyle/>
          <a:p>
            <a:pPr>
              <a:lnSpc>
                <a:spcPct val="150000"/>
              </a:lnSpc>
              <a:buNone/>
            </a:pPr>
            <a:r>
              <a:rPr lang="fr-FR" b="1" dirty="0" smtClean="0"/>
              <a:t>Définition 2 :</a:t>
            </a:r>
            <a:br>
              <a:rPr lang="fr-FR" b="1" dirty="0" smtClean="0"/>
            </a:br>
            <a:r>
              <a:rPr lang="fr-FR" b="1" dirty="0" smtClean="0"/>
              <a:t>	       </a:t>
            </a:r>
            <a:r>
              <a:rPr lang="fr-FR" sz="2400" dirty="0" smtClean="0"/>
              <a:t>Un </a:t>
            </a:r>
            <a:r>
              <a:rPr lang="fr-FR" sz="2400" b="1" dirty="0" smtClean="0">
                <a:solidFill>
                  <a:srgbClr val="FF0000"/>
                </a:solidFill>
              </a:rPr>
              <a:t>circuit électronique </a:t>
            </a:r>
            <a:r>
              <a:rPr lang="fr-FR" sz="2400" dirty="0" smtClean="0"/>
              <a:t>est un ensemble constitué de composants (résistances, condensateurs, transistors, circuits intégrés, …)  reliés électriquement entre eux par des conducteurs de cuivre. </a:t>
            </a:r>
            <a:br>
              <a:rPr lang="fr-FR" sz="2400" dirty="0" smtClean="0"/>
            </a:br>
            <a:endParaRPr lang="fr-FR" sz="2400" dirty="0"/>
          </a:p>
        </p:txBody>
      </p:sp>
      <p:sp>
        <p:nvSpPr>
          <p:cNvPr id="5" name="Rectangle 4"/>
          <p:cNvSpPr/>
          <p:nvPr/>
        </p:nvSpPr>
        <p:spPr>
          <a:xfrm>
            <a:off x="1571604" y="6286520"/>
            <a:ext cx="2643174" cy="369332"/>
          </a:xfrm>
          <a:prstGeom prst="rect">
            <a:avLst/>
          </a:prstGeom>
        </p:spPr>
        <p:txBody>
          <a:bodyPr wrap="square">
            <a:spAutoFit/>
          </a:bodyPr>
          <a:lstStyle/>
          <a:p>
            <a:r>
              <a:rPr lang="fr-FR" dirty="0" smtClean="0"/>
              <a:t>Circuit imprimé (PCB) </a:t>
            </a:r>
            <a:endParaRPr lang="fr-FR" dirty="0"/>
          </a:p>
        </p:txBody>
      </p:sp>
      <p:pic>
        <p:nvPicPr>
          <p:cNvPr id="5122" name="Picture 2"/>
          <p:cNvPicPr>
            <a:picLocks noChangeAspect="1" noChangeArrowheads="1"/>
          </p:cNvPicPr>
          <p:nvPr/>
        </p:nvPicPr>
        <p:blipFill>
          <a:blip r:embed="rId2"/>
          <a:srcRect/>
          <a:stretch>
            <a:fillRect/>
          </a:stretch>
        </p:blipFill>
        <p:spPr bwMode="auto">
          <a:xfrm>
            <a:off x="2857488" y="3429000"/>
            <a:ext cx="4929222" cy="2885805"/>
          </a:xfrm>
          <a:prstGeom prst="rect">
            <a:avLst/>
          </a:prstGeom>
          <a:noFill/>
          <a:ln w="9525">
            <a:noFill/>
            <a:miter lim="800000"/>
            <a:headEnd/>
            <a:tailEnd/>
          </a:ln>
          <a:effectLst/>
        </p:spPr>
      </p:pic>
      <p:sp>
        <p:nvSpPr>
          <p:cNvPr id="7" name="Rectangle 6"/>
          <p:cNvSpPr/>
          <p:nvPr/>
        </p:nvSpPr>
        <p:spPr>
          <a:xfrm>
            <a:off x="0" y="142852"/>
            <a:ext cx="9144000" cy="646331"/>
          </a:xfrm>
          <a:prstGeom prst="rect">
            <a:avLst/>
          </a:prstGeom>
        </p:spPr>
        <p:txBody>
          <a:bodyPr wrap="square">
            <a:spAutoFit/>
          </a:bodyPr>
          <a:lstStyle/>
          <a:p>
            <a:pPr algn="ctr"/>
            <a:r>
              <a:rPr lang="fr-FR" sz="3600" b="1" dirty="0" smtClean="0"/>
              <a:t>Réalisation d'un circuit imprime </a:t>
            </a:r>
            <a:endParaRPr lang="fr-FR" sz="3600" dirty="0"/>
          </a:p>
        </p:txBody>
      </p:sp>
    </p:spTree>
    <p:extLst>
      <p:ext uri="{BB962C8B-B14F-4D97-AF65-F5344CB8AC3E}">
        <p14:creationId xmlns:p14="http://schemas.microsoft.com/office/powerpoint/2010/main" val="2066461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443841"/>
            <a:ext cx="8572560" cy="3737946"/>
          </a:xfrm>
          <a:prstGeom prst="rect">
            <a:avLst/>
          </a:prstGeom>
        </p:spPr>
        <p:txBody>
          <a:bodyPr wrap="square">
            <a:spAutoFit/>
          </a:bodyPr>
          <a:lstStyle/>
          <a:p>
            <a:pPr>
              <a:lnSpc>
                <a:spcPct val="150000"/>
              </a:lnSpc>
            </a:pPr>
            <a:r>
              <a:rPr lang="fr-FR" sz="2000" b="1" dirty="0" smtClean="0"/>
              <a:t>1- Les pistes :</a:t>
            </a:r>
            <a:br>
              <a:rPr lang="fr-FR" sz="2000" b="1" dirty="0" smtClean="0"/>
            </a:br>
            <a:r>
              <a:rPr lang="fr-FR" sz="2000" dirty="0" smtClean="0"/>
              <a:t>Les pistes relient électriquement différentes zones du circuit imprimé.</a:t>
            </a:r>
            <a:br>
              <a:rPr lang="fr-FR" sz="2000" dirty="0" smtClean="0"/>
            </a:br>
            <a:r>
              <a:rPr lang="fr-FR" sz="2000" b="1" dirty="0" smtClean="0"/>
              <a:t>2- Les pastilles</a:t>
            </a:r>
            <a:br>
              <a:rPr lang="fr-FR" sz="2000" b="1" dirty="0" smtClean="0"/>
            </a:br>
            <a:r>
              <a:rPr lang="fr-FR" sz="2000" dirty="0" smtClean="0"/>
              <a:t>Les pastilles, une fois perforées, établissent une liaison électrique, soit entre les composants soudés à travers le circuit imprimé, soit entre les différentes couches de cuivre. Dans certains cas, des pastilles non perforées servent à souder des composants montés en surface .</a:t>
            </a:r>
            <a:br>
              <a:rPr lang="fr-FR" sz="2000" dirty="0" smtClean="0"/>
            </a:br>
            <a:endParaRPr lang="fr-FR" sz="2000" dirty="0"/>
          </a:p>
        </p:txBody>
      </p:sp>
      <p:sp>
        <p:nvSpPr>
          <p:cNvPr id="4" name="Rectangle 3"/>
          <p:cNvSpPr/>
          <p:nvPr/>
        </p:nvSpPr>
        <p:spPr>
          <a:xfrm>
            <a:off x="2857488" y="428604"/>
            <a:ext cx="5006627" cy="646331"/>
          </a:xfrm>
          <a:prstGeom prst="rect">
            <a:avLst/>
          </a:prstGeom>
        </p:spPr>
        <p:txBody>
          <a:bodyPr wrap="none">
            <a:spAutoFit/>
          </a:bodyPr>
          <a:lstStyle/>
          <a:p>
            <a:r>
              <a:rPr lang="fr-FR" sz="3600" b="1" dirty="0" smtClean="0"/>
              <a:t>Notion de base d’un PCB </a:t>
            </a:r>
            <a:endParaRPr lang="fr-FR" sz="3600" dirty="0"/>
          </a:p>
        </p:txBody>
      </p:sp>
    </p:spTree>
    <p:extLst>
      <p:ext uri="{BB962C8B-B14F-4D97-AF65-F5344CB8AC3E}">
        <p14:creationId xmlns:p14="http://schemas.microsoft.com/office/powerpoint/2010/main" val="2516280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1169" y="188640"/>
            <a:ext cx="8229600" cy="562074"/>
          </a:xfrm>
        </p:spPr>
        <p:txBody>
          <a:bodyPr>
            <a:normAutofit fontScale="90000"/>
          </a:bodyPr>
          <a:lstStyle/>
          <a:p>
            <a:r>
              <a:rPr lang="fr-FR" sz="3200" b="1" dirty="0" smtClean="0"/>
              <a:t>Classement des composants </a:t>
            </a:r>
            <a:endParaRPr lang="fr-FR" sz="3200" dirty="0"/>
          </a:p>
        </p:txBody>
      </p:sp>
      <p:sp>
        <p:nvSpPr>
          <p:cNvPr id="3" name="Rectangle 2"/>
          <p:cNvSpPr/>
          <p:nvPr/>
        </p:nvSpPr>
        <p:spPr>
          <a:xfrm>
            <a:off x="1054512" y="1225029"/>
            <a:ext cx="2725399" cy="369332"/>
          </a:xfrm>
          <a:prstGeom prst="rect">
            <a:avLst/>
          </a:prstGeom>
        </p:spPr>
        <p:txBody>
          <a:bodyPr wrap="square">
            <a:spAutoFit/>
          </a:bodyPr>
          <a:lstStyle/>
          <a:p>
            <a:r>
              <a:rPr lang="fr-FR" b="1" i="1" dirty="0"/>
              <a:t>C</a:t>
            </a:r>
            <a:r>
              <a:rPr lang="fr-FR" b="1" i="1" dirty="0" smtClean="0"/>
              <a:t>omposant</a:t>
            </a:r>
            <a:r>
              <a:rPr lang="fr-FR" b="1" i="1" dirty="0" smtClean="0">
                <a:solidFill>
                  <a:schemeClr val="tx2">
                    <a:lumMod val="60000"/>
                    <a:lumOff val="40000"/>
                  </a:schemeClr>
                </a:solidFill>
              </a:rPr>
              <a:t> </a:t>
            </a:r>
            <a:r>
              <a:rPr lang="fr-FR" b="1" i="1" dirty="0" smtClean="0"/>
              <a:t>Linéaire</a:t>
            </a:r>
            <a:endParaRPr lang="fr-FR" b="1" i="1" dirty="0"/>
          </a:p>
        </p:txBody>
      </p:sp>
      <p:sp>
        <p:nvSpPr>
          <p:cNvPr id="15" name="Rectangle 14"/>
          <p:cNvSpPr/>
          <p:nvPr/>
        </p:nvSpPr>
        <p:spPr>
          <a:xfrm>
            <a:off x="5516428" y="1470942"/>
            <a:ext cx="2462021" cy="369332"/>
          </a:xfrm>
          <a:prstGeom prst="rect">
            <a:avLst/>
          </a:prstGeom>
        </p:spPr>
        <p:txBody>
          <a:bodyPr wrap="none">
            <a:spAutoFit/>
          </a:bodyPr>
          <a:lstStyle/>
          <a:p>
            <a:r>
              <a:rPr lang="fr-FR" b="1" i="1" dirty="0" smtClean="0"/>
              <a:t>Composant non linéaire</a:t>
            </a:r>
            <a:endParaRPr lang="fr-FR" dirty="0"/>
          </a:p>
        </p:txBody>
      </p:sp>
      <p:sp>
        <p:nvSpPr>
          <p:cNvPr id="4" name="Rectangle 3"/>
          <p:cNvSpPr/>
          <p:nvPr/>
        </p:nvSpPr>
        <p:spPr>
          <a:xfrm>
            <a:off x="503994" y="1772816"/>
            <a:ext cx="3491942" cy="1077218"/>
          </a:xfrm>
          <a:prstGeom prst="rect">
            <a:avLst/>
          </a:prstGeom>
        </p:spPr>
        <p:txBody>
          <a:bodyPr wrap="square">
            <a:spAutoFit/>
          </a:bodyPr>
          <a:lstStyle/>
          <a:p>
            <a:pPr algn="just"/>
            <a:r>
              <a:rPr lang="fr-FR" sz="1600" i="1" dirty="0" smtClean="0">
                <a:latin typeface="Comic Sans MS" pitchFamily="66" charset="0"/>
              </a:rPr>
              <a:t>Un dipôle est l</a:t>
            </a:r>
            <a:r>
              <a:rPr lang="fr-FR" sz="1600" b="1" i="1" dirty="0" smtClean="0">
                <a:latin typeface="Comic Sans MS" pitchFamily="66" charset="0"/>
              </a:rPr>
              <a:t>inéaire</a:t>
            </a:r>
            <a:r>
              <a:rPr lang="fr-FR" sz="1600" i="1" dirty="0" smtClean="0">
                <a:latin typeface="Comic Sans MS" pitchFamily="66" charset="0"/>
              </a:rPr>
              <a:t> si sa caractéristique (statique ou dynamique) est un </a:t>
            </a:r>
            <a:r>
              <a:rPr lang="fr-FR" sz="1600" b="1" i="1" dirty="0" smtClean="0">
                <a:latin typeface="Comic Sans MS" pitchFamily="66" charset="0"/>
              </a:rPr>
              <a:t>segment de droite ,  </a:t>
            </a:r>
            <a:r>
              <a:rPr lang="fr-FR" sz="1600" i="1" dirty="0" smtClean="0">
                <a:latin typeface="Comic Sans MS" pitchFamily="66" charset="0"/>
              </a:rPr>
              <a:t>ex</a:t>
            </a:r>
            <a:r>
              <a:rPr lang="fr-FR" sz="1600" b="1" i="1" dirty="0" smtClean="0">
                <a:latin typeface="Comic Sans MS" pitchFamily="66" charset="0"/>
              </a:rPr>
              <a:t> ( résistance )</a:t>
            </a:r>
            <a:endParaRPr lang="fr-FR" sz="1600" b="1" i="1" dirty="0">
              <a:latin typeface="Comic Sans MS" pitchFamily="66" charset="0"/>
            </a:endParaRPr>
          </a:p>
        </p:txBody>
      </p:sp>
      <p:pic>
        <p:nvPicPr>
          <p:cNvPr id="2050" name="Picture 2" descr="https://upload.wikimedia.org/wikipedia/commons/thumb/a/af/Caract%C3%A9ristique_r%C3%A9sistance.PNG/220px-Caract%C3%A9ristique_r%C3%A9sist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30" y="3176086"/>
            <a:ext cx="2516823" cy="21507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3/3a/Caract%C3%A9ristique_Diode_Zener.PNG/170px-Caract%C3%A9ristique_Diode_Ze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457" y="2311424"/>
            <a:ext cx="2741179" cy="21929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91619" y="4651145"/>
            <a:ext cx="3097604" cy="646331"/>
          </a:xfrm>
          <a:prstGeom prst="rect">
            <a:avLst/>
          </a:prstGeom>
        </p:spPr>
        <p:txBody>
          <a:bodyPr wrap="square">
            <a:spAutoFit/>
          </a:bodyPr>
          <a:lstStyle/>
          <a:p>
            <a:r>
              <a:rPr lang="fr-FR" dirty="0"/>
              <a:t>Caractéristique de la diode </a:t>
            </a:r>
            <a:r>
              <a:rPr lang="fr-FR" dirty="0" err="1"/>
              <a:t>Zener</a:t>
            </a:r>
            <a:r>
              <a:rPr lang="fr-FR" dirty="0"/>
              <a:t> : Courbe de I = f(Ud)</a:t>
            </a:r>
          </a:p>
        </p:txBody>
      </p:sp>
      <p:sp>
        <p:nvSpPr>
          <p:cNvPr id="7" name="Rectangle 6"/>
          <p:cNvSpPr/>
          <p:nvPr/>
        </p:nvSpPr>
        <p:spPr>
          <a:xfrm>
            <a:off x="612272" y="5805264"/>
            <a:ext cx="3383663" cy="646331"/>
          </a:xfrm>
          <a:prstGeom prst="rect">
            <a:avLst/>
          </a:prstGeom>
        </p:spPr>
        <p:txBody>
          <a:bodyPr wrap="square">
            <a:spAutoFit/>
          </a:bodyPr>
          <a:lstStyle/>
          <a:p>
            <a:r>
              <a:rPr lang="fr-FR" dirty="0"/>
              <a:t>Caractéristique de la résistance : Courbe de I = f(U) = U/R</a:t>
            </a:r>
          </a:p>
        </p:txBody>
      </p:sp>
      <p:sp>
        <p:nvSpPr>
          <p:cNvPr id="8" name="Espace réservé du pied de page 7"/>
          <p:cNvSpPr>
            <a:spLocks noGrp="1"/>
          </p:cNvSpPr>
          <p:nvPr>
            <p:ph type="ftr" sz="quarter" idx="11"/>
          </p:nvPr>
        </p:nvSpPr>
        <p:spPr>
          <a:xfrm>
            <a:off x="8488288" y="6445845"/>
            <a:ext cx="655712" cy="412155"/>
          </a:xfrm>
        </p:spPr>
        <p:txBody>
          <a:bodyPr/>
          <a:lstStyle/>
          <a:p>
            <a:fld id="{BE11E8C0-5BAA-4C2D-9870-5D25E91FE717}" type="slidenum">
              <a:rPr lang="fr-FR" sz="1800" b="1" smtClean="0"/>
              <a:t>5</a:t>
            </a:fld>
            <a:endParaRPr lang="fr-FR" sz="1800" b="1" dirty="0"/>
          </a:p>
        </p:txBody>
      </p:sp>
    </p:spTree>
    <p:extLst>
      <p:ext uri="{BB962C8B-B14F-4D97-AF65-F5344CB8AC3E}">
        <p14:creationId xmlns:p14="http://schemas.microsoft.com/office/powerpoint/2010/main" val="2109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4"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000240"/>
            <a:ext cx="8358246" cy="3000821"/>
          </a:xfrm>
          <a:prstGeom prst="rect">
            <a:avLst/>
          </a:prstGeom>
        </p:spPr>
        <p:txBody>
          <a:bodyPr wrap="square">
            <a:spAutoFit/>
          </a:bodyPr>
          <a:lstStyle/>
          <a:p>
            <a:pPr>
              <a:lnSpc>
                <a:spcPct val="150000"/>
              </a:lnSpc>
            </a:pPr>
            <a:r>
              <a:rPr lang="fr-FR" b="1" dirty="0" smtClean="0"/>
              <a:t/>
            </a:r>
            <a:br>
              <a:rPr lang="fr-FR" b="1" dirty="0" smtClean="0"/>
            </a:br>
            <a:r>
              <a:rPr lang="fr-FR" b="1" dirty="0" smtClean="0"/>
              <a:t>	</a:t>
            </a:r>
            <a:r>
              <a:rPr lang="fr-FR" dirty="0" smtClean="0"/>
              <a:t>Pour réaliser un circuit imprimé, on utilise un support isolant (résine époxy,</a:t>
            </a:r>
            <a:br>
              <a:rPr lang="fr-FR" dirty="0" smtClean="0"/>
            </a:br>
            <a:r>
              <a:rPr lang="fr-FR" dirty="0" smtClean="0"/>
              <a:t>bakélite, …) sur lequel semble collé des bandes de cuivre. En pratique, une feuille  de cuivre (épaisseur courante : 35 µm ou 70 µm) est collée sur la totalité de la surface du support </a:t>
            </a:r>
            <a:br>
              <a:rPr lang="fr-FR" dirty="0" smtClean="0"/>
            </a:br>
            <a:r>
              <a:rPr lang="fr-FR" dirty="0" smtClean="0"/>
              <a:t> </a:t>
            </a:r>
            <a:br>
              <a:rPr lang="fr-FR" dirty="0" smtClean="0"/>
            </a:br>
            <a:endParaRPr lang="fr-FR" dirty="0"/>
          </a:p>
        </p:txBody>
      </p:sp>
      <p:sp>
        <p:nvSpPr>
          <p:cNvPr id="3" name="Rectangle 2"/>
          <p:cNvSpPr/>
          <p:nvPr/>
        </p:nvSpPr>
        <p:spPr>
          <a:xfrm>
            <a:off x="357158" y="500042"/>
            <a:ext cx="8572560" cy="1200329"/>
          </a:xfrm>
          <a:prstGeom prst="rect">
            <a:avLst/>
          </a:prstGeom>
        </p:spPr>
        <p:txBody>
          <a:bodyPr wrap="square">
            <a:spAutoFit/>
          </a:bodyPr>
          <a:lstStyle/>
          <a:p>
            <a:pPr algn="ctr"/>
            <a:r>
              <a:rPr lang="fr-FR" sz="3600" b="1" dirty="0" smtClean="0"/>
              <a:t>La matière première de la plaque photosensible :</a:t>
            </a:r>
            <a:endParaRPr lang="fr-FR" sz="3600" dirty="0"/>
          </a:p>
        </p:txBody>
      </p:sp>
      <p:pic>
        <p:nvPicPr>
          <p:cNvPr id="6146" name="Picture 2"/>
          <p:cNvPicPr>
            <a:picLocks noChangeAspect="1" noChangeArrowheads="1"/>
          </p:cNvPicPr>
          <p:nvPr/>
        </p:nvPicPr>
        <p:blipFill>
          <a:blip r:embed="rId2"/>
          <a:srcRect/>
          <a:stretch>
            <a:fillRect/>
          </a:stretch>
        </p:blipFill>
        <p:spPr bwMode="auto">
          <a:xfrm>
            <a:off x="1214414" y="4214818"/>
            <a:ext cx="6353175" cy="2019300"/>
          </a:xfrm>
          <a:prstGeom prst="rect">
            <a:avLst/>
          </a:prstGeom>
          <a:noFill/>
          <a:ln w="9525">
            <a:noFill/>
            <a:miter lim="800000"/>
            <a:headEnd/>
            <a:tailEnd/>
          </a:ln>
          <a:effectLst/>
        </p:spPr>
      </p:pic>
    </p:spTree>
    <p:extLst>
      <p:ext uri="{BB962C8B-B14F-4D97-AF65-F5344CB8AC3E}">
        <p14:creationId xmlns:p14="http://schemas.microsoft.com/office/powerpoint/2010/main" val="27167782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500174"/>
            <a:ext cx="8858280" cy="4708981"/>
          </a:xfrm>
          <a:prstGeom prst="rect">
            <a:avLst/>
          </a:prstGeom>
        </p:spPr>
        <p:txBody>
          <a:bodyPr wrap="square">
            <a:spAutoFit/>
          </a:bodyPr>
          <a:lstStyle/>
          <a:p>
            <a:pPr>
              <a:lnSpc>
                <a:spcPct val="150000"/>
              </a:lnSpc>
            </a:pPr>
            <a:r>
              <a:rPr lang="fr-FR" sz="2000" dirty="0" smtClean="0"/>
              <a:t>Les plaques photosensibles sont composées de trois couches distinctes: </a:t>
            </a:r>
          </a:p>
          <a:p>
            <a:pPr>
              <a:lnSpc>
                <a:spcPct val="150000"/>
              </a:lnSpc>
              <a:buFont typeface="Wingdings" pitchFamily="2" charset="2"/>
              <a:buChar char="Ø"/>
            </a:pPr>
            <a:r>
              <a:rPr lang="fr-FR" sz="2000" dirty="0" smtClean="0"/>
              <a:t> La première couche généralement verte est une résine sensible aux   </a:t>
            </a:r>
          </a:p>
          <a:p>
            <a:pPr>
              <a:lnSpc>
                <a:spcPct val="150000"/>
              </a:lnSpc>
            </a:pPr>
            <a:r>
              <a:rPr lang="fr-FR" sz="2000" dirty="0" smtClean="0"/>
              <a:t>     rayonnements UV (</a:t>
            </a:r>
            <a:r>
              <a:rPr lang="fr-FR" sz="2000" dirty="0" smtClean="0">
                <a:solidFill>
                  <a:srgbClr val="FF0000"/>
                </a:solidFill>
              </a:rPr>
              <a:t>résine photosensible</a:t>
            </a:r>
            <a:r>
              <a:rPr lang="fr-FR" sz="2000" dirty="0" smtClean="0"/>
              <a:t>). </a:t>
            </a:r>
          </a:p>
          <a:p>
            <a:pPr>
              <a:lnSpc>
                <a:spcPct val="150000"/>
              </a:lnSpc>
              <a:buFont typeface="Wingdings" pitchFamily="2" charset="2"/>
              <a:buChar char="Ø"/>
            </a:pPr>
            <a:r>
              <a:rPr lang="fr-FR" sz="2000" dirty="0" smtClean="0"/>
              <a:t> La deuxième est une fine couche de </a:t>
            </a:r>
            <a:r>
              <a:rPr lang="fr-FR" sz="2000" dirty="0" smtClean="0">
                <a:solidFill>
                  <a:srgbClr val="FF0000"/>
                </a:solidFill>
              </a:rPr>
              <a:t>cuivre</a:t>
            </a:r>
            <a:r>
              <a:rPr lang="fr-FR" sz="2000" dirty="0" smtClean="0"/>
              <a:t> qui est un excellent conducteur </a:t>
            </a:r>
          </a:p>
          <a:p>
            <a:pPr>
              <a:lnSpc>
                <a:spcPct val="150000"/>
              </a:lnSpc>
            </a:pPr>
            <a:r>
              <a:rPr lang="fr-FR" sz="2000" dirty="0" smtClean="0"/>
              <a:t>    d’électricité.</a:t>
            </a:r>
          </a:p>
          <a:p>
            <a:pPr>
              <a:lnSpc>
                <a:spcPct val="150000"/>
              </a:lnSpc>
              <a:buFont typeface="Wingdings" pitchFamily="2" charset="2"/>
              <a:buChar char="Ø"/>
            </a:pPr>
            <a:r>
              <a:rPr lang="fr-FR" sz="2000" dirty="0" smtClean="0"/>
              <a:t> Et la dernière couche (</a:t>
            </a:r>
            <a:r>
              <a:rPr lang="fr-FR" sz="2000" dirty="0" smtClean="0">
                <a:solidFill>
                  <a:srgbClr val="FF0000"/>
                </a:solidFill>
              </a:rPr>
              <a:t>Substance isolante</a:t>
            </a:r>
            <a:r>
              <a:rPr lang="fr-FR" sz="2000" dirty="0" smtClean="0"/>
              <a:t>) est constituée d’une substance </a:t>
            </a:r>
          </a:p>
          <a:p>
            <a:pPr>
              <a:lnSpc>
                <a:spcPct val="150000"/>
              </a:lnSpc>
            </a:pPr>
            <a:r>
              <a:rPr lang="fr-FR" sz="2000" dirty="0" smtClean="0"/>
              <a:t>     isolante et résistante à la chaleur (exemple : plastique thermodurcissable comme  </a:t>
            </a:r>
          </a:p>
          <a:p>
            <a:pPr>
              <a:lnSpc>
                <a:spcPct val="150000"/>
              </a:lnSpc>
            </a:pPr>
            <a:r>
              <a:rPr lang="fr-FR" sz="2000" dirty="0" smtClean="0"/>
              <a:t>     l’époxy et la fibre de verre). Cette résine est protégée  de la lumière par une </a:t>
            </a:r>
          </a:p>
          <a:p>
            <a:pPr>
              <a:lnSpc>
                <a:spcPct val="150000"/>
              </a:lnSpc>
            </a:pPr>
            <a:r>
              <a:rPr lang="fr-FR" sz="2000" dirty="0" smtClean="0"/>
              <a:t>      </a:t>
            </a:r>
            <a:r>
              <a:rPr lang="fr-FR" sz="2000" dirty="0" smtClean="0">
                <a:solidFill>
                  <a:srgbClr val="FF0000"/>
                </a:solidFill>
              </a:rPr>
              <a:t>pellicule protectrice </a:t>
            </a:r>
            <a:r>
              <a:rPr lang="fr-FR" sz="2000" dirty="0" smtClean="0"/>
              <a:t/>
            </a:r>
            <a:br>
              <a:rPr lang="fr-FR" sz="2000" dirty="0" smtClean="0"/>
            </a:br>
            <a:endParaRPr lang="fr-FR" sz="2000" dirty="0"/>
          </a:p>
        </p:txBody>
      </p:sp>
      <p:sp>
        <p:nvSpPr>
          <p:cNvPr id="3" name="Rectangle 2"/>
          <p:cNvSpPr/>
          <p:nvPr/>
        </p:nvSpPr>
        <p:spPr>
          <a:xfrm>
            <a:off x="428596" y="285728"/>
            <a:ext cx="7786742" cy="1200329"/>
          </a:xfrm>
          <a:prstGeom prst="rect">
            <a:avLst/>
          </a:prstGeom>
        </p:spPr>
        <p:txBody>
          <a:bodyPr wrap="square">
            <a:spAutoFit/>
          </a:bodyPr>
          <a:lstStyle/>
          <a:p>
            <a:pPr algn="ctr"/>
            <a:r>
              <a:rPr lang="fr-FR" sz="3600" b="1" dirty="0" smtClean="0"/>
              <a:t>La matière première de la plaque photosensible </a:t>
            </a:r>
            <a:endParaRPr lang="fr-FR" sz="3600" dirty="0"/>
          </a:p>
        </p:txBody>
      </p:sp>
    </p:spTree>
    <p:extLst>
      <p:ext uri="{BB962C8B-B14F-4D97-AF65-F5344CB8AC3E}">
        <p14:creationId xmlns:p14="http://schemas.microsoft.com/office/powerpoint/2010/main" val="16495578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571604" y="2000240"/>
            <a:ext cx="5667375" cy="2324100"/>
          </a:xfrm>
          <a:prstGeom prst="rect">
            <a:avLst/>
          </a:prstGeom>
          <a:noFill/>
          <a:ln w="9525">
            <a:noFill/>
            <a:miter lim="800000"/>
            <a:headEnd/>
            <a:tailEnd/>
          </a:ln>
          <a:effectLst/>
        </p:spPr>
      </p:pic>
    </p:spTree>
    <p:extLst>
      <p:ext uri="{BB962C8B-B14F-4D97-AF65-F5344CB8AC3E}">
        <p14:creationId xmlns:p14="http://schemas.microsoft.com/office/powerpoint/2010/main" val="15197009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166843"/>
            <a:ext cx="7786742" cy="2585323"/>
          </a:xfrm>
          <a:prstGeom prst="rect">
            <a:avLst/>
          </a:prstGeom>
        </p:spPr>
        <p:txBody>
          <a:bodyPr wrap="square">
            <a:spAutoFit/>
          </a:bodyPr>
          <a:lstStyle/>
          <a:p>
            <a:r>
              <a:rPr lang="fr-FR" dirty="0" smtClean="0"/>
              <a:t>A partir du schéma structurel, il est possible de définir le circuit imprimé. Pour cela, différentes méthodes existent. La méthode manuelle sera seulement abordée ; c’est grâce à l’outil informatique que nous réaliserons nos circuits. Durant l’élaboration du circuit imprimé, différentes représentations des composants seront utilisées. Un composant est représenté : </a:t>
            </a:r>
          </a:p>
          <a:p>
            <a:r>
              <a:rPr lang="fr-FR" dirty="0" smtClean="0"/>
              <a:t>                                                   sur :....................................................par :</a:t>
            </a:r>
          </a:p>
          <a:p>
            <a:r>
              <a:rPr lang="fr-FR" dirty="0" smtClean="0"/>
              <a:t>                                                  un schéma structurel...........................son symbole.                  </a:t>
            </a:r>
          </a:p>
          <a:p>
            <a:r>
              <a:rPr lang="fr-FR" dirty="0" smtClean="0"/>
              <a:t>                                                  un plan d’implantation .......................sa silhouette. </a:t>
            </a:r>
          </a:p>
          <a:p>
            <a:r>
              <a:rPr lang="fr-FR" dirty="0" smtClean="0"/>
              <a:t>                                                  un typon.............................................son empreinte.</a:t>
            </a:r>
            <a:endParaRPr lang="fr-FR" dirty="0"/>
          </a:p>
        </p:txBody>
      </p:sp>
      <p:sp>
        <p:nvSpPr>
          <p:cNvPr id="3" name="Rectangle 2"/>
          <p:cNvSpPr/>
          <p:nvPr/>
        </p:nvSpPr>
        <p:spPr>
          <a:xfrm>
            <a:off x="2000232" y="500042"/>
            <a:ext cx="5786478" cy="369332"/>
          </a:xfrm>
          <a:prstGeom prst="rect">
            <a:avLst/>
          </a:prstGeom>
        </p:spPr>
        <p:txBody>
          <a:bodyPr wrap="square">
            <a:spAutoFit/>
          </a:bodyPr>
          <a:lstStyle/>
          <a:p>
            <a:r>
              <a:rPr lang="fr-FR" dirty="0" smtClean="0"/>
              <a:t>DU SCHEMA STRUCTUREL AU CIRCUIT IMPRIME</a:t>
            </a:r>
            <a:endParaRPr lang="fr-FR" dirty="0"/>
          </a:p>
        </p:txBody>
      </p:sp>
      <p:sp>
        <p:nvSpPr>
          <p:cNvPr id="4" name="Rectangle 3"/>
          <p:cNvSpPr/>
          <p:nvPr/>
        </p:nvSpPr>
        <p:spPr>
          <a:xfrm>
            <a:off x="1214414" y="4857760"/>
            <a:ext cx="6500858" cy="369332"/>
          </a:xfrm>
          <a:prstGeom prst="rect">
            <a:avLst/>
          </a:prstGeom>
        </p:spPr>
        <p:txBody>
          <a:bodyPr wrap="square">
            <a:spAutoFit/>
          </a:bodyPr>
          <a:lstStyle/>
          <a:p>
            <a:r>
              <a:rPr lang="fr-FR" dirty="0" smtClean="0"/>
              <a:t>A RETENIR : COMPOSANT = SYMBOLE + SILHOUETTE + EMPREINTE</a:t>
            </a:r>
            <a:endParaRPr lang="fr-FR" dirty="0"/>
          </a:p>
        </p:txBody>
      </p:sp>
    </p:spTree>
    <p:extLst>
      <p:ext uri="{BB962C8B-B14F-4D97-AF65-F5344CB8AC3E}">
        <p14:creationId xmlns:p14="http://schemas.microsoft.com/office/powerpoint/2010/main" val="912522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57422" y="2786058"/>
            <a:ext cx="4181475" cy="2352675"/>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2714612" y="571480"/>
            <a:ext cx="3286125" cy="1400175"/>
          </a:xfrm>
          <a:prstGeom prst="rect">
            <a:avLst/>
          </a:prstGeom>
          <a:noFill/>
          <a:ln w="9525">
            <a:noFill/>
            <a:miter lim="800000"/>
            <a:headEnd/>
            <a:tailEnd/>
          </a:ln>
          <a:effectLst/>
        </p:spPr>
      </p:pic>
    </p:spTree>
    <p:extLst>
      <p:ext uri="{BB962C8B-B14F-4D97-AF65-F5344CB8AC3E}">
        <p14:creationId xmlns:p14="http://schemas.microsoft.com/office/powerpoint/2010/main" val="934735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00166" y="1071546"/>
            <a:ext cx="4962525" cy="23717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1357290" y="3571876"/>
            <a:ext cx="5429250" cy="2295525"/>
          </a:xfrm>
          <a:prstGeom prst="rect">
            <a:avLst/>
          </a:prstGeom>
          <a:noFill/>
          <a:ln w="9525">
            <a:noFill/>
            <a:miter lim="800000"/>
            <a:headEnd/>
            <a:tailEnd/>
          </a:ln>
          <a:effectLst/>
        </p:spPr>
      </p:pic>
    </p:spTree>
    <p:extLst>
      <p:ext uri="{BB962C8B-B14F-4D97-AF65-F5344CB8AC3E}">
        <p14:creationId xmlns:p14="http://schemas.microsoft.com/office/powerpoint/2010/main" val="24505537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1357290" y="0"/>
            <a:ext cx="6753225" cy="4400550"/>
          </a:xfrm>
          <a:prstGeom prst="rect">
            <a:avLst/>
          </a:prstGeom>
          <a:noFill/>
          <a:ln w="9525">
            <a:noFill/>
            <a:miter lim="800000"/>
            <a:headEnd/>
            <a:tailEnd/>
          </a:ln>
          <a:effectLst/>
        </p:spPr>
      </p:pic>
    </p:spTree>
    <p:extLst>
      <p:ext uri="{BB962C8B-B14F-4D97-AF65-F5344CB8AC3E}">
        <p14:creationId xmlns:p14="http://schemas.microsoft.com/office/powerpoint/2010/main" val="4404281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364014"/>
            <a:ext cx="6408712" cy="369332"/>
          </a:xfrm>
          <a:prstGeom prst="rect">
            <a:avLst/>
          </a:prstGeom>
          <a:solidFill>
            <a:srgbClr val="92D050"/>
          </a:solidFill>
        </p:spPr>
        <p:txBody>
          <a:bodyPr wrap="square">
            <a:spAutoFit/>
          </a:bodyPr>
          <a:lstStyle/>
          <a:p>
            <a:pPr algn="ctr"/>
            <a:r>
              <a:rPr lang="fr-FR" b="1" dirty="0"/>
              <a:t>Code d’identification des composants </a:t>
            </a:r>
            <a:r>
              <a:rPr lang="fr-FR" b="1" dirty="0" err="1"/>
              <a:t>semiconducteur</a:t>
            </a:r>
            <a:endParaRPr lang="fr-FR" dirty="0"/>
          </a:p>
        </p:txBody>
      </p:sp>
    </p:spTree>
    <p:extLst>
      <p:ext uri="{BB962C8B-B14F-4D97-AF65-F5344CB8AC3E}">
        <p14:creationId xmlns:p14="http://schemas.microsoft.com/office/powerpoint/2010/main" val="1334370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7599" y="404664"/>
            <a:ext cx="7800769" cy="422920"/>
          </a:xfrm>
        </p:spPr>
        <p:txBody>
          <a:bodyPr>
            <a:noAutofit/>
          </a:bodyPr>
          <a:lstStyle/>
          <a:p>
            <a:r>
              <a:rPr lang="fr-FR" sz="3200" b="1" dirty="0" smtClean="0"/>
              <a:t>Classement des composants </a:t>
            </a:r>
            <a:endParaRPr lang="fr-FR" sz="3200" dirty="0"/>
          </a:p>
        </p:txBody>
      </p:sp>
      <p:sp>
        <p:nvSpPr>
          <p:cNvPr id="4" name="Rectangle 3"/>
          <p:cNvSpPr/>
          <p:nvPr/>
        </p:nvSpPr>
        <p:spPr>
          <a:xfrm>
            <a:off x="676075" y="3595386"/>
            <a:ext cx="3744416" cy="2585323"/>
          </a:xfrm>
          <a:prstGeom prst="rect">
            <a:avLst/>
          </a:prstGeom>
        </p:spPr>
        <p:txBody>
          <a:bodyPr wrap="square">
            <a:spAutoFit/>
          </a:bodyPr>
          <a:lstStyle/>
          <a:p>
            <a:pPr algn="just"/>
            <a:r>
              <a:rPr lang="fr-FR" dirty="0" smtClean="0"/>
              <a:t>Les composants électroniques des générations précédentes (dits traditionnels ou traversant) étaient d'</a:t>
            </a:r>
            <a:r>
              <a:rPr lang="fr-FR" b="1" dirty="0" smtClean="0"/>
              <a:t>assez grosse taille et équipés de broches destinées à traverser le circuit imprimé</a:t>
            </a:r>
            <a:r>
              <a:rPr lang="fr-FR" dirty="0" smtClean="0"/>
              <a:t>, la soudure se faisant du côté opposé de la carte afin de relier électriquement les broches au circuit imprimé</a:t>
            </a:r>
            <a:endParaRPr lang="fr-FR" dirty="0"/>
          </a:p>
        </p:txBody>
      </p:sp>
      <p:sp>
        <p:nvSpPr>
          <p:cNvPr id="5" name="Rectangle 4"/>
          <p:cNvSpPr/>
          <p:nvPr/>
        </p:nvSpPr>
        <p:spPr>
          <a:xfrm>
            <a:off x="467544" y="1124744"/>
            <a:ext cx="4572000" cy="369332"/>
          </a:xfrm>
          <a:prstGeom prst="rect">
            <a:avLst/>
          </a:prstGeom>
        </p:spPr>
        <p:txBody>
          <a:bodyPr>
            <a:spAutoFit/>
          </a:bodyPr>
          <a:lstStyle/>
          <a:p>
            <a:r>
              <a:rPr lang="fr-FR" b="1" i="1" dirty="0" smtClean="0"/>
              <a:t>Composant traditionnel ( traversant) </a:t>
            </a:r>
            <a:endParaRPr lang="fr-FR" b="1" i="1" dirty="0"/>
          </a:p>
        </p:txBody>
      </p:sp>
      <p:sp>
        <p:nvSpPr>
          <p:cNvPr id="6" name="Rectangle 5"/>
          <p:cNvSpPr/>
          <p:nvPr/>
        </p:nvSpPr>
        <p:spPr>
          <a:xfrm>
            <a:off x="5580112" y="1124744"/>
            <a:ext cx="3024336" cy="369332"/>
          </a:xfrm>
          <a:prstGeom prst="rect">
            <a:avLst/>
          </a:prstGeom>
        </p:spPr>
        <p:txBody>
          <a:bodyPr wrap="square">
            <a:spAutoFit/>
          </a:bodyPr>
          <a:lstStyle/>
          <a:p>
            <a:pPr lvl="0"/>
            <a:r>
              <a:rPr lang="fr-FR" b="1" i="1" dirty="0" smtClean="0">
                <a:solidFill>
                  <a:prstClr val="black"/>
                </a:solidFill>
              </a:rPr>
              <a:t>Composant </a:t>
            </a:r>
            <a:r>
              <a:rPr lang="fr-FR" b="1" i="1" dirty="0">
                <a:solidFill>
                  <a:prstClr val="black"/>
                </a:solidFill>
              </a:rPr>
              <a:t>monté en surface</a:t>
            </a:r>
          </a:p>
        </p:txBody>
      </p:sp>
      <p:sp>
        <p:nvSpPr>
          <p:cNvPr id="7" name="Rectangle 6"/>
          <p:cNvSpPr/>
          <p:nvPr/>
        </p:nvSpPr>
        <p:spPr>
          <a:xfrm>
            <a:off x="4970753" y="3318387"/>
            <a:ext cx="3960440" cy="2862322"/>
          </a:xfrm>
          <a:prstGeom prst="rect">
            <a:avLst/>
          </a:prstGeom>
        </p:spPr>
        <p:txBody>
          <a:bodyPr wrap="square">
            <a:spAutoFit/>
          </a:bodyPr>
          <a:lstStyle/>
          <a:p>
            <a:r>
              <a:rPr lang="fr-FR" dirty="0" smtClean="0"/>
              <a:t>Le composant monté en surface (CMS, </a:t>
            </a:r>
            <a:r>
              <a:rPr lang="fr-FR" b="1" dirty="0" smtClean="0"/>
              <a:t>SMD</a:t>
            </a:r>
            <a:r>
              <a:rPr lang="fr-FR" dirty="0" smtClean="0"/>
              <a:t> (</a:t>
            </a:r>
            <a:r>
              <a:rPr lang="fr-FR" b="1" dirty="0" smtClean="0"/>
              <a:t>S</a:t>
            </a:r>
            <a:r>
              <a:rPr lang="fr-FR" dirty="0" smtClean="0"/>
              <a:t>urface </a:t>
            </a:r>
            <a:r>
              <a:rPr lang="fr-FR" b="1" dirty="0" err="1" smtClean="0"/>
              <a:t>M</a:t>
            </a:r>
            <a:r>
              <a:rPr lang="fr-FR" dirty="0" err="1" smtClean="0"/>
              <a:t>ounted</a:t>
            </a:r>
            <a:r>
              <a:rPr lang="fr-FR" dirty="0" smtClean="0"/>
              <a:t> </a:t>
            </a:r>
            <a:r>
              <a:rPr lang="fr-FR" b="1" dirty="0" err="1" smtClean="0"/>
              <a:t>D</a:t>
            </a:r>
            <a:r>
              <a:rPr lang="fr-FR" dirty="0" err="1" smtClean="0"/>
              <a:t>evice</a:t>
            </a:r>
            <a:r>
              <a:rPr lang="fr-FR" dirty="0" smtClean="0"/>
              <a:t>) en anglais) désigne une technique de fabrication des cartes électroniques et, par extension un type de composants utilisés par l'industrie électronique. </a:t>
            </a:r>
            <a:r>
              <a:rPr lang="fr-FR" b="1" dirty="0" smtClean="0"/>
              <a:t>Cette technique consiste à braser les composants d'une carte à sa surface, plutôt que d'en faire passer les broches au travers. </a:t>
            </a:r>
            <a:endParaRPr lang="fr-FR" b="1" dirty="0"/>
          </a:p>
        </p:txBody>
      </p:sp>
      <p:pic>
        <p:nvPicPr>
          <p:cNvPr id="3076" name="Picture 4" descr="https://upload.wikimedia.org/wikipedia/commons/thumb/c/ce/2013-01-09_14-51-59-elec-31f.jpg/220px-2013-01-09_14-51-59-elec-3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660" y="1607012"/>
            <a:ext cx="2155239" cy="16164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ND 1551206S4F3000T5E | RND Résistance à couche épaisse Résistance CMS 1206  1% 300Ohm 250mW | Distrelec Fr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668" y="1997070"/>
            <a:ext cx="816888" cy="457457"/>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814080"/>
            <a:ext cx="227647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pied de page 7"/>
          <p:cNvSpPr>
            <a:spLocks noGrp="1"/>
          </p:cNvSpPr>
          <p:nvPr>
            <p:ph type="ftr" sz="quarter" idx="11"/>
          </p:nvPr>
        </p:nvSpPr>
        <p:spPr>
          <a:xfrm>
            <a:off x="8558582" y="6428107"/>
            <a:ext cx="583704" cy="412155"/>
          </a:xfrm>
        </p:spPr>
        <p:txBody>
          <a:bodyPr/>
          <a:lstStyle/>
          <a:p>
            <a:fld id="{87205A25-86BD-4298-8CBD-93E08E1A0A07}" type="slidenum">
              <a:rPr lang="fr-FR" sz="1800" b="1" smtClean="0"/>
              <a:t>6</a:t>
            </a:fld>
            <a:endParaRPr lang="fr-FR" sz="1800" b="1" dirty="0"/>
          </a:p>
        </p:txBody>
      </p:sp>
    </p:spTree>
    <p:extLst>
      <p:ext uri="{BB962C8B-B14F-4D97-AF65-F5344CB8AC3E}">
        <p14:creationId xmlns:p14="http://schemas.microsoft.com/office/powerpoint/2010/main" val="845886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490066"/>
          </a:xfrm>
        </p:spPr>
        <p:txBody>
          <a:bodyPr>
            <a:noAutofit/>
          </a:bodyPr>
          <a:lstStyle/>
          <a:p>
            <a:r>
              <a:rPr lang="fr-FR" sz="3200" b="1" dirty="0" smtClean="0"/>
              <a:t>Les Résistances</a:t>
            </a:r>
            <a:endParaRPr lang="fr-FR" sz="3200" b="1" dirty="0"/>
          </a:p>
        </p:txBody>
      </p:sp>
      <p:sp>
        <p:nvSpPr>
          <p:cNvPr id="3" name="Rectangle 2"/>
          <p:cNvSpPr/>
          <p:nvPr/>
        </p:nvSpPr>
        <p:spPr>
          <a:xfrm>
            <a:off x="971600" y="1514401"/>
            <a:ext cx="7344816" cy="923330"/>
          </a:xfrm>
          <a:prstGeom prst="rect">
            <a:avLst/>
          </a:prstGeom>
        </p:spPr>
        <p:txBody>
          <a:bodyPr wrap="square">
            <a:spAutoFit/>
          </a:bodyPr>
          <a:lstStyle/>
          <a:p>
            <a:pPr marL="285750" indent="-285750">
              <a:buFont typeface="Arial" pitchFamily="34" charset="0"/>
              <a:buChar char="•"/>
            </a:pPr>
            <a:r>
              <a:rPr lang="fr-FR" dirty="0" smtClean="0"/>
              <a:t>La résistance électrique d'un élément conducteur est la propriété qu'il a </a:t>
            </a:r>
            <a:r>
              <a:rPr lang="fr-FR" b="1" i="1" dirty="0" smtClean="0"/>
              <a:t>d'opposer au passage du courant</a:t>
            </a:r>
            <a:r>
              <a:rPr lang="fr-FR" dirty="0" smtClean="0"/>
              <a:t>. On appelle set élément conducteur " élément résistif" ou «  résistor »</a:t>
            </a:r>
            <a:endParaRPr lang="fr-FR" dirty="0"/>
          </a:p>
        </p:txBody>
      </p:sp>
      <mc:AlternateContent xmlns:mc="http://schemas.openxmlformats.org/markup-compatibility/2006" xmlns:a14="http://schemas.microsoft.com/office/drawing/2010/main">
        <mc:Choice Requires="a14">
          <p:sp>
            <p:nvSpPr>
              <p:cNvPr id="4" name="Rectangle 3"/>
              <p:cNvSpPr/>
              <p:nvPr/>
            </p:nvSpPr>
            <p:spPr>
              <a:xfrm>
                <a:off x="1229188" y="2852936"/>
                <a:ext cx="6120680" cy="16247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2400" b="1" i="1" dirty="0" smtClean="0">
                          <a:latin typeface="Cambria Math"/>
                        </a:rPr>
                        <m:t>𝑹</m:t>
                      </m:r>
                      <m:r>
                        <a:rPr lang="fr-FR" sz="2400" b="1" i="1" dirty="0" smtClean="0">
                          <a:latin typeface="Cambria Math"/>
                        </a:rPr>
                        <m:t> =</m:t>
                      </m:r>
                      <m:r>
                        <a:rPr lang="fr-FR" sz="2400" b="1" i="1" dirty="0" smtClean="0">
                          <a:latin typeface="Cambria Math"/>
                        </a:rPr>
                        <m:t>𝝆</m:t>
                      </m:r>
                      <m:f>
                        <m:fPr>
                          <m:ctrlPr>
                            <a:rPr lang="fr-FR" sz="2400" b="1" i="1" dirty="0" smtClean="0">
                              <a:latin typeface="Cambria Math"/>
                            </a:rPr>
                          </m:ctrlPr>
                        </m:fPr>
                        <m:num>
                          <m:r>
                            <a:rPr lang="fr-FR" sz="2400" b="1" i="1" dirty="0" smtClean="0">
                              <a:latin typeface="Cambria Math"/>
                            </a:rPr>
                            <m:t>𝒍</m:t>
                          </m:r>
                        </m:num>
                        <m:den>
                          <m:r>
                            <a:rPr lang="fr-FR" sz="2400" b="1" i="1" dirty="0" smtClean="0">
                              <a:latin typeface="Cambria Math"/>
                            </a:rPr>
                            <m:t>𝒔</m:t>
                          </m:r>
                        </m:den>
                      </m:f>
                    </m:oMath>
                  </m:oMathPara>
                </a14:m>
                <a:endParaRPr lang="fr-FR" sz="1600" b="1" dirty="0" smtClean="0"/>
              </a:p>
              <a:p>
                <a:r>
                  <a:rPr lang="fr-FR" b="1" dirty="0" smtClean="0"/>
                  <a:t>𝑅</a:t>
                </a:r>
                <a:r>
                  <a:rPr lang="fr-FR" dirty="0" smtClean="0"/>
                  <a:t>: 𝑟é𝑠𝑖𝑠𝑡𝑎𝑛𝑐𝑒 𝑒𝑛 𝑜ℎ𝑚𝑠(</a:t>
                </a:r>
                <a:r>
                  <a:rPr lang="el-GR" dirty="0" smtClean="0"/>
                  <a:t>Ω ) </a:t>
                </a:r>
                <a:endParaRPr lang="fr-FR" dirty="0" smtClean="0"/>
              </a:p>
              <a:p>
                <a:r>
                  <a:rPr lang="fr-FR" b="1" dirty="0" smtClean="0"/>
                  <a:t>𝑙</a:t>
                </a:r>
                <a:r>
                  <a:rPr lang="fr-FR" dirty="0" smtClean="0"/>
                  <a:t>:𝑙𝑜𝑛𝑔𝑒𝑢𝑟 𝑒𝑛 𝑚è𝑡𝑟𝑒𝑠. </a:t>
                </a:r>
              </a:p>
              <a:p>
                <a:r>
                  <a:rPr lang="fr-FR" b="1" dirty="0" smtClean="0"/>
                  <a:t>𝑠</a:t>
                </a:r>
                <a:r>
                  <a:rPr lang="fr-FR" dirty="0" smtClean="0"/>
                  <a:t>: 𝑠𝑢𝑟𝑓𝑎𝑐𝑒 𝑒𝑛 𝑚è𝑡𝑟𝑒𝑠 𝑐𝑎𝑟é</a:t>
                </a:r>
                <a:endParaRPr lang="fr-FR" dirty="0"/>
              </a:p>
            </p:txBody>
          </p:sp>
        </mc:Choice>
        <mc:Fallback xmlns="">
          <p:sp>
            <p:nvSpPr>
              <p:cNvPr id="4" name="Rectangle 3"/>
              <p:cNvSpPr>
                <a:spLocks noRot="1" noChangeAspect="1" noMove="1" noResize="1" noEditPoints="1" noAdjustHandles="1" noChangeArrowheads="1" noChangeShapeType="1" noTextEdit="1"/>
              </p:cNvSpPr>
              <p:nvPr/>
            </p:nvSpPr>
            <p:spPr>
              <a:xfrm>
                <a:off x="1229188" y="2852936"/>
                <a:ext cx="6120680" cy="1624740"/>
              </a:xfrm>
              <a:prstGeom prst="rect">
                <a:avLst/>
              </a:prstGeom>
              <a:blipFill rotWithShape="1">
                <a:blip r:embed="rId2"/>
                <a:stretch>
                  <a:fillRect l="-896" b="-4869"/>
                </a:stretch>
              </a:blipFill>
            </p:spPr>
            <p:txBody>
              <a:bodyPr/>
              <a:lstStyle/>
              <a:p>
                <a:r>
                  <a:rPr lang="fr-FR">
                    <a:noFill/>
                  </a:rPr>
                  <a:t> </a:t>
                </a:r>
              </a:p>
            </p:txBody>
          </p:sp>
        </mc:Fallback>
      </mc:AlternateContent>
      <p:sp>
        <p:nvSpPr>
          <p:cNvPr id="5" name="Rectangle 4"/>
          <p:cNvSpPr/>
          <p:nvPr/>
        </p:nvSpPr>
        <p:spPr>
          <a:xfrm>
            <a:off x="1231745" y="980728"/>
            <a:ext cx="3010183" cy="461665"/>
          </a:xfrm>
          <a:prstGeom prst="rect">
            <a:avLst/>
          </a:prstGeom>
        </p:spPr>
        <p:txBody>
          <a:bodyPr wrap="none">
            <a:spAutoFit/>
          </a:bodyPr>
          <a:lstStyle/>
          <a:p>
            <a:r>
              <a:rPr lang="fr-FR" sz="2400" b="1" dirty="0" smtClean="0"/>
              <a:t>Principe et propriétés </a:t>
            </a:r>
            <a:endParaRPr lang="fr-FR" sz="2400" dirty="0"/>
          </a:p>
        </p:txBody>
      </p:sp>
      <p:sp>
        <p:nvSpPr>
          <p:cNvPr id="6" name="Rectangle 5"/>
          <p:cNvSpPr/>
          <p:nvPr/>
        </p:nvSpPr>
        <p:spPr>
          <a:xfrm>
            <a:off x="1250892" y="4797152"/>
            <a:ext cx="1500732" cy="369332"/>
          </a:xfrm>
          <a:prstGeom prst="rect">
            <a:avLst/>
          </a:prstGeom>
        </p:spPr>
        <p:txBody>
          <a:bodyPr wrap="none">
            <a:spAutoFit/>
          </a:bodyPr>
          <a:lstStyle/>
          <a:p>
            <a:pPr marL="285750" indent="-285750">
              <a:buFont typeface="Arial" pitchFamily="34" charset="0"/>
              <a:buChar char="•"/>
            </a:pPr>
            <a:r>
              <a:rPr lang="fr-FR" b="1" dirty="0"/>
              <a:t>Loi </a:t>
            </a:r>
            <a:r>
              <a:rPr lang="fr-FR" b="1" dirty="0" smtClean="0"/>
              <a:t>d'Ohm </a:t>
            </a:r>
            <a:endParaRPr lang="fr-FR" dirty="0"/>
          </a:p>
        </p:txBody>
      </p:sp>
      <mc:AlternateContent xmlns:mc="http://schemas.openxmlformats.org/markup-compatibility/2006" xmlns:a14="http://schemas.microsoft.com/office/drawing/2010/main">
        <mc:Choice Requires="a14">
          <p:sp>
            <p:nvSpPr>
              <p:cNvPr id="7" name="ZoneTexte 6"/>
              <p:cNvSpPr txBox="1"/>
              <p:nvPr/>
            </p:nvSpPr>
            <p:spPr>
              <a:xfrm>
                <a:off x="3169733" y="4797152"/>
                <a:ext cx="13302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a:rPr>
                        <m:t>𝑼</m:t>
                      </m:r>
                      <m:r>
                        <a:rPr lang="fr-FR" b="1" i="1" smtClean="0">
                          <a:latin typeface="Cambria Math"/>
                        </a:rPr>
                        <m:t>=</m:t>
                      </m:r>
                      <m:r>
                        <a:rPr lang="fr-FR" b="1" i="1" smtClean="0">
                          <a:latin typeface="Cambria Math"/>
                        </a:rPr>
                        <m:t>𝑹</m:t>
                      </m:r>
                      <m:r>
                        <a:rPr lang="fr-FR" b="1" i="1" smtClean="0">
                          <a:latin typeface="Cambria Math"/>
                          <a:sym typeface="Symbol"/>
                        </a:rPr>
                        <m:t></m:t>
                      </m:r>
                      <m:r>
                        <a:rPr lang="fr-FR" b="1" i="1" smtClean="0">
                          <a:latin typeface="Cambria Math"/>
                        </a:rPr>
                        <m:t>𝑰</m:t>
                      </m:r>
                    </m:oMath>
                  </m:oMathPara>
                </a14:m>
                <a:endParaRPr lang="fr-FR" b="1" dirty="0"/>
              </a:p>
            </p:txBody>
          </p:sp>
        </mc:Choice>
        <mc:Fallback xmlns="">
          <p:sp>
            <p:nvSpPr>
              <p:cNvPr id="7" name="ZoneTexte 6"/>
              <p:cNvSpPr txBox="1">
                <a:spLocks noRot="1" noChangeAspect="1" noMove="1" noResize="1" noEditPoints="1" noAdjustHandles="1" noChangeArrowheads="1" noChangeShapeType="1" noTextEdit="1"/>
              </p:cNvSpPr>
              <p:nvPr/>
            </p:nvSpPr>
            <p:spPr>
              <a:xfrm>
                <a:off x="3169733" y="4797152"/>
                <a:ext cx="1330259" cy="369332"/>
              </a:xfrm>
              <a:prstGeom prst="rect">
                <a:avLst/>
              </a:prstGeom>
              <a:blipFill rotWithShape="1">
                <a:blip r:embed="rId3"/>
                <a:stretch>
                  <a:fillRect/>
                </a:stretch>
              </a:blipFill>
            </p:spPr>
            <p:txBody>
              <a:bodyPr/>
              <a:lstStyle/>
              <a:p>
                <a:r>
                  <a:rPr lang="fr-FR">
                    <a:noFill/>
                  </a:rPr>
                  <a:t> </a:t>
                </a:r>
              </a:p>
            </p:txBody>
          </p:sp>
        </mc:Fallback>
      </mc:AlternateContent>
      <p:sp>
        <p:nvSpPr>
          <p:cNvPr id="8" name="Rectangle 7"/>
          <p:cNvSpPr/>
          <p:nvPr/>
        </p:nvSpPr>
        <p:spPr>
          <a:xfrm>
            <a:off x="1250892" y="5589240"/>
            <a:ext cx="1385251" cy="369332"/>
          </a:xfrm>
          <a:prstGeom prst="rect">
            <a:avLst/>
          </a:prstGeom>
        </p:spPr>
        <p:txBody>
          <a:bodyPr wrap="none">
            <a:spAutoFit/>
          </a:bodyPr>
          <a:lstStyle/>
          <a:p>
            <a:pPr marL="285750" indent="-285750">
              <a:buFont typeface="Arial" pitchFamily="34" charset="0"/>
              <a:buChar char="•"/>
            </a:pPr>
            <a:r>
              <a:rPr lang="fr-FR" b="1" dirty="0" smtClean="0"/>
              <a:t>Symboles</a:t>
            </a:r>
            <a:endParaRPr lang="fr-FR"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445224"/>
            <a:ext cx="5147740" cy="51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pied de page 8"/>
          <p:cNvSpPr>
            <a:spLocks noGrp="1"/>
          </p:cNvSpPr>
          <p:nvPr>
            <p:ph type="ftr" sz="quarter" idx="11"/>
          </p:nvPr>
        </p:nvSpPr>
        <p:spPr>
          <a:xfrm>
            <a:off x="8510667" y="6445845"/>
            <a:ext cx="583704" cy="412155"/>
          </a:xfrm>
        </p:spPr>
        <p:txBody>
          <a:bodyPr/>
          <a:lstStyle/>
          <a:p>
            <a:fld id="{D1DA166E-58E0-460C-976A-A1BE76E72614}" type="slidenum">
              <a:rPr lang="fr-FR" sz="1800" b="1" smtClean="0"/>
              <a:t>7</a:t>
            </a:fld>
            <a:endParaRPr lang="fr-FR" sz="1800" b="1" dirty="0"/>
          </a:p>
        </p:txBody>
      </p:sp>
    </p:spTree>
    <p:extLst>
      <p:ext uri="{BB962C8B-B14F-4D97-AF65-F5344CB8AC3E}">
        <p14:creationId xmlns:p14="http://schemas.microsoft.com/office/powerpoint/2010/main" val="757089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67544" y="40289"/>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Les Résistances</a:t>
            </a:r>
            <a:endParaRPr lang="fr-FR" sz="3200" b="1" dirty="0"/>
          </a:p>
        </p:txBody>
      </p:sp>
      <p:sp>
        <p:nvSpPr>
          <p:cNvPr id="4" name="Rectangle 3"/>
          <p:cNvSpPr/>
          <p:nvPr/>
        </p:nvSpPr>
        <p:spPr>
          <a:xfrm>
            <a:off x="827584" y="1504259"/>
            <a:ext cx="3600400" cy="400110"/>
          </a:xfrm>
          <a:prstGeom prst="rect">
            <a:avLst/>
          </a:prstGeom>
        </p:spPr>
        <p:txBody>
          <a:bodyPr wrap="square">
            <a:spAutoFit/>
          </a:bodyPr>
          <a:lstStyle/>
          <a:p>
            <a:pPr marL="285750" indent="-285750">
              <a:buFont typeface="Arial" pitchFamily="34" charset="0"/>
              <a:buChar char="•"/>
            </a:pPr>
            <a:r>
              <a:rPr lang="fr-FR" sz="2000" b="1" dirty="0" smtClean="0"/>
              <a:t>Choix </a:t>
            </a:r>
            <a:r>
              <a:rPr lang="fr-FR" sz="2000" b="1" dirty="0"/>
              <a:t>d'un élément résistif </a:t>
            </a:r>
            <a:endParaRPr lang="fr-FR" sz="2000" dirty="0"/>
          </a:p>
        </p:txBody>
      </p:sp>
      <p:sp>
        <p:nvSpPr>
          <p:cNvPr id="5" name="Rectangle 4"/>
          <p:cNvSpPr/>
          <p:nvPr/>
        </p:nvSpPr>
        <p:spPr>
          <a:xfrm>
            <a:off x="1259632" y="2132856"/>
            <a:ext cx="5760640" cy="2542363"/>
          </a:xfrm>
          <a:prstGeom prst="rect">
            <a:avLst/>
          </a:prstGeom>
        </p:spPr>
        <p:txBody>
          <a:bodyPr wrap="square">
            <a:spAutoFit/>
          </a:bodyPr>
          <a:lstStyle/>
          <a:p>
            <a:pPr>
              <a:lnSpc>
                <a:spcPct val="150000"/>
              </a:lnSpc>
            </a:pPr>
            <a:r>
              <a:rPr lang="fr-FR" dirty="0"/>
              <a:t>Un élément résistif se définit par : </a:t>
            </a:r>
            <a:endParaRPr lang="fr-FR" dirty="0" smtClean="0"/>
          </a:p>
          <a:p>
            <a:pPr>
              <a:lnSpc>
                <a:spcPct val="150000"/>
              </a:lnSpc>
            </a:pPr>
            <a:endParaRPr lang="fr-FR" dirty="0"/>
          </a:p>
          <a:p>
            <a:pPr marL="900113" indent="-266700">
              <a:lnSpc>
                <a:spcPct val="150000"/>
              </a:lnSpc>
              <a:buFont typeface="Arial" pitchFamily="34" charset="0"/>
              <a:buChar char="•"/>
            </a:pPr>
            <a:r>
              <a:rPr lang="fr-FR" dirty="0" smtClean="0"/>
              <a:t> La </a:t>
            </a:r>
            <a:r>
              <a:rPr lang="fr-FR" b="1" i="1" dirty="0"/>
              <a:t>valeur</a:t>
            </a:r>
            <a:r>
              <a:rPr lang="fr-FR" dirty="0"/>
              <a:t> de sa résistance, </a:t>
            </a:r>
            <a:endParaRPr lang="fr-FR" dirty="0" smtClean="0"/>
          </a:p>
          <a:p>
            <a:pPr marL="900113" indent="-266700">
              <a:lnSpc>
                <a:spcPct val="150000"/>
              </a:lnSpc>
              <a:buFont typeface="Arial" pitchFamily="34" charset="0"/>
              <a:buChar char="•"/>
            </a:pPr>
            <a:r>
              <a:rPr lang="fr-FR" dirty="0" smtClean="0"/>
              <a:t> La </a:t>
            </a:r>
            <a:r>
              <a:rPr lang="fr-FR" b="1" i="1" dirty="0"/>
              <a:t>puissance</a:t>
            </a:r>
            <a:r>
              <a:rPr lang="fr-FR" dirty="0"/>
              <a:t> qu'il peut dissiper, </a:t>
            </a:r>
            <a:endParaRPr lang="fr-FR" dirty="0" smtClean="0"/>
          </a:p>
          <a:p>
            <a:pPr marL="900113" indent="-266700">
              <a:lnSpc>
                <a:spcPct val="150000"/>
              </a:lnSpc>
              <a:buFont typeface="Arial" pitchFamily="34" charset="0"/>
              <a:buChar char="•"/>
            </a:pPr>
            <a:r>
              <a:rPr lang="fr-FR" dirty="0" smtClean="0"/>
              <a:t> Sa </a:t>
            </a:r>
            <a:r>
              <a:rPr lang="fr-FR" b="1" i="1" dirty="0"/>
              <a:t>tolérance </a:t>
            </a:r>
            <a:r>
              <a:rPr lang="fr-FR" dirty="0"/>
              <a:t>sur la valeur de sa résistance, </a:t>
            </a:r>
            <a:endParaRPr lang="fr-FR" dirty="0" smtClean="0"/>
          </a:p>
          <a:p>
            <a:pPr marL="900113" indent="-266700">
              <a:lnSpc>
                <a:spcPct val="150000"/>
              </a:lnSpc>
              <a:buFont typeface="Arial" pitchFamily="34" charset="0"/>
              <a:buChar char="•"/>
            </a:pPr>
            <a:r>
              <a:rPr lang="fr-FR" dirty="0" smtClean="0"/>
              <a:t> Sa</a:t>
            </a:r>
            <a:r>
              <a:rPr lang="fr-FR" b="1" i="1" dirty="0" smtClean="0"/>
              <a:t> </a:t>
            </a:r>
            <a:r>
              <a:rPr lang="fr-FR" b="1" i="1" dirty="0"/>
              <a:t>technologie </a:t>
            </a:r>
            <a:r>
              <a:rPr lang="fr-FR" dirty="0"/>
              <a:t>(couche de carbone, bobiné, etc.)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527" y="1504259"/>
            <a:ext cx="1872208" cy="173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pied de page 7"/>
          <p:cNvSpPr>
            <a:spLocks noGrp="1"/>
          </p:cNvSpPr>
          <p:nvPr>
            <p:ph type="ftr" sz="quarter" idx="11"/>
          </p:nvPr>
        </p:nvSpPr>
        <p:spPr>
          <a:xfrm>
            <a:off x="8558582" y="6445845"/>
            <a:ext cx="583704" cy="412155"/>
          </a:xfrm>
        </p:spPr>
        <p:txBody>
          <a:bodyPr/>
          <a:lstStyle/>
          <a:p>
            <a:fld id="{BC6CCA58-B604-4FCA-A923-2F0C7756B441}" type="slidenum">
              <a:rPr lang="fr-FR" sz="1800" b="1" smtClean="0"/>
              <a:t>8</a:t>
            </a:fld>
            <a:endParaRPr lang="fr-FR" sz="1800" b="1" dirty="0"/>
          </a:p>
        </p:txBody>
      </p:sp>
    </p:spTree>
    <p:extLst>
      <p:ext uri="{BB962C8B-B14F-4D97-AF65-F5344CB8AC3E}">
        <p14:creationId xmlns:p14="http://schemas.microsoft.com/office/powerpoint/2010/main" val="4220974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67544" y="40289"/>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Les Résistances</a:t>
            </a:r>
            <a:endParaRPr lang="fr-FR" sz="3200" b="1" dirty="0"/>
          </a:p>
        </p:txBody>
      </p:sp>
      <p:sp>
        <p:nvSpPr>
          <p:cNvPr id="6" name="Rectangle 5"/>
          <p:cNvSpPr/>
          <p:nvPr/>
        </p:nvSpPr>
        <p:spPr>
          <a:xfrm>
            <a:off x="323528" y="858282"/>
            <a:ext cx="7704856" cy="400110"/>
          </a:xfrm>
          <a:prstGeom prst="rect">
            <a:avLst/>
          </a:prstGeom>
        </p:spPr>
        <p:txBody>
          <a:bodyPr wrap="square">
            <a:spAutoFit/>
          </a:bodyPr>
          <a:lstStyle/>
          <a:p>
            <a:pPr marL="342900" indent="-342900">
              <a:buFont typeface="Arial" pitchFamily="34" charset="0"/>
              <a:buChar char="•"/>
            </a:pPr>
            <a:r>
              <a:rPr lang="fr-FR" sz="2000" b="1" dirty="0" smtClean="0"/>
              <a:t>Les </a:t>
            </a:r>
            <a:r>
              <a:rPr lang="fr-FR" sz="2000" b="1" dirty="0"/>
              <a:t>différents types de </a:t>
            </a:r>
            <a:r>
              <a:rPr lang="fr-FR" sz="2000" b="1" dirty="0" smtClean="0"/>
              <a:t>résistances: </a:t>
            </a:r>
            <a:r>
              <a:rPr lang="fr-FR" sz="2000" dirty="0" smtClean="0"/>
              <a:t>Il existe quatre grands types </a:t>
            </a:r>
            <a:r>
              <a:rPr lang="fr-FR" sz="2000" b="1" dirty="0" smtClean="0"/>
              <a:t> </a:t>
            </a:r>
            <a:endParaRPr lang="fr-FR" sz="2000" b="1" dirty="0"/>
          </a:p>
        </p:txBody>
      </p:sp>
      <p:sp>
        <p:nvSpPr>
          <p:cNvPr id="7" name="Rectangle 6"/>
          <p:cNvSpPr/>
          <p:nvPr/>
        </p:nvSpPr>
        <p:spPr>
          <a:xfrm>
            <a:off x="2267744" y="1556792"/>
            <a:ext cx="6225772" cy="4801314"/>
          </a:xfrm>
          <a:prstGeom prst="rect">
            <a:avLst/>
          </a:prstGeom>
        </p:spPr>
        <p:txBody>
          <a:bodyPr wrap="square">
            <a:spAutoFit/>
          </a:bodyPr>
          <a:lstStyle/>
          <a:p>
            <a:pPr marL="285750" indent="-285750">
              <a:buFont typeface="Wingdings" pitchFamily="2" charset="2"/>
              <a:buChar char="ü"/>
            </a:pPr>
            <a:r>
              <a:rPr lang="fr-FR" b="1" dirty="0" smtClean="0"/>
              <a:t>Résistances </a:t>
            </a:r>
            <a:r>
              <a:rPr lang="fr-FR" b="1" dirty="0"/>
              <a:t>à couche de carbone</a:t>
            </a:r>
            <a:r>
              <a:rPr lang="fr-FR" b="1" dirty="0" smtClean="0"/>
              <a:t>: </a:t>
            </a:r>
            <a:r>
              <a:rPr lang="fr-FR" dirty="0" smtClean="0"/>
              <a:t>Valeurs </a:t>
            </a:r>
            <a:r>
              <a:rPr lang="fr-FR" dirty="0"/>
              <a:t>nominales de 1 Ω à 100MΩ, tolérance de ± 10%, ± 5%, ± 1%, puissances de 1/10 W à 2 W. </a:t>
            </a:r>
            <a:endParaRPr lang="fr-FR" dirty="0" smtClean="0"/>
          </a:p>
          <a:p>
            <a:endParaRPr lang="fr-FR" dirty="0"/>
          </a:p>
          <a:p>
            <a:pPr marL="285750" indent="-285750">
              <a:buFont typeface="Wingdings" pitchFamily="2" charset="2"/>
              <a:buChar char="ü"/>
            </a:pPr>
            <a:r>
              <a:rPr lang="fr-FR" dirty="0" smtClean="0"/>
              <a:t> </a:t>
            </a:r>
            <a:r>
              <a:rPr lang="fr-FR" b="1" dirty="0"/>
              <a:t>Résistances à couche métalliques: </a:t>
            </a:r>
            <a:r>
              <a:rPr lang="fr-FR" dirty="0" smtClean="0"/>
              <a:t> leur </a:t>
            </a:r>
            <a:r>
              <a:rPr lang="fr-FR" dirty="0"/>
              <a:t>bruit de fond est encore plus faible</a:t>
            </a:r>
            <a:r>
              <a:rPr lang="fr-FR" dirty="0" smtClean="0"/>
              <a:t>.</a:t>
            </a:r>
          </a:p>
          <a:p>
            <a:r>
              <a:rPr lang="fr-FR" dirty="0" smtClean="0"/>
              <a:t> </a:t>
            </a:r>
            <a:endParaRPr lang="fr-FR" dirty="0"/>
          </a:p>
          <a:p>
            <a:pPr marL="285750" indent="-285750">
              <a:buFont typeface="Wingdings" pitchFamily="2" charset="2"/>
              <a:buChar char="ü"/>
            </a:pPr>
            <a:r>
              <a:rPr lang="fr-FR" dirty="0"/>
              <a:t> </a:t>
            </a:r>
            <a:r>
              <a:rPr lang="fr-FR" b="1" dirty="0" smtClean="0"/>
              <a:t>Résistances </a:t>
            </a:r>
            <a:r>
              <a:rPr lang="fr-FR" b="1" dirty="0"/>
              <a:t>bobinées : </a:t>
            </a:r>
            <a:r>
              <a:rPr lang="fr-FR" dirty="0" smtClean="0"/>
              <a:t>fil </a:t>
            </a:r>
            <a:r>
              <a:rPr lang="fr-FR" dirty="0"/>
              <a:t>en alliage de nickel-chrome ou de nickel-cuivre</a:t>
            </a:r>
            <a:r>
              <a:rPr lang="fr-FR" dirty="0" smtClean="0"/>
              <a:t>. valeurs </a:t>
            </a:r>
            <a:r>
              <a:rPr lang="fr-FR" dirty="0"/>
              <a:t>nominales </a:t>
            </a:r>
            <a:r>
              <a:rPr lang="fr-FR" dirty="0" smtClean="0"/>
              <a:t>: </a:t>
            </a:r>
            <a:r>
              <a:rPr lang="fr-FR" b="1" i="1" dirty="0" smtClean="0"/>
              <a:t>résistances </a:t>
            </a:r>
            <a:r>
              <a:rPr lang="fr-FR" b="1" i="1" dirty="0"/>
              <a:t>de précision </a:t>
            </a:r>
            <a:r>
              <a:rPr lang="fr-FR" dirty="0"/>
              <a:t>est de 1 Ω à 100MΩ, tolérance de ± 1%, </a:t>
            </a:r>
            <a:r>
              <a:rPr lang="fr-FR" dirty="0" smtClean="0"/>
              <a:t>   ± </a:t>
            </a:r>
            <a:r>
              <a:rPr lang="fr-FR" dirty="0"/>
              <a:t>0.5%, ±0.1 %, puissances de 1/10 W à 2 W. </a:t>
            </a:r>
            <a:r>
              <a:rPr lang="fr-FR" dirty="0" smtClean="0"/>
              <a:t>Pour </a:t>
            </a:r>
            <a:r>
              <a:rPr lang="fr-FR" b="1" dirty="0"/>
              <a:t>les </a:t>
            </a:r>
            <a:r>
              <a:rPr lang="fr-FR" b="1" i="1" dirty="0"/>
              <a:t>résistances de puissance</a:t>
            </a:r>
            <a:r>
              <a:rPr lang="fr-FR" dirty="0"/>
              <a:t>, les valeurs nominales sont de 0.1 Ω à 200kΩ, tolérance de ± 10%, ± 0.5%, puissances de 1W à 1000 W. </a:t>
            </a:r>
            <a:endParaRPr lang="fr-FR" dirty="0" smtClean="0"/>
          </a:p>
          <a:p>
            <a:endParaRPr lang="fr-FR" dirty="0"/>
          </a:p>
          <a:p>
            <a:pPr marL="271463" indent="-271463">
              <a:buFont typeface="Wingdings" pitchFamily="2" charset="2"/>
              <a:buChar char="ü"/>
              <a:tabLst>
                <a:tab pos="88900" algn="l"/>
              </a:tabLst>
            </a:pPr>
            <a:r>
              <a:rPr lang="fr-FR" dirty="0" smtClean="0"/>
              <a:t> </a:t>
            </a:r>
            <a:r>
              <a:rPr lang="fr-FR" b="1" dirty="0"/>
              <a:t>Réseaux de résistances: </a:t>
            </a:r>
            <a:r>
              <a:rPr lang="fr-FR" dirty="0"/>
              <a:t>ce sont des éléments résistifs à couches métallique disposées </a:t>
            </a:r>
            <a:r>
              <a:rPr lang="fr-FR" dirty="0" smtClean="0"/>
              <a:t> en  réseaux </a:t>
            </a:r>
            <a:r>
              <a:rPr lang="fr-FR" dirty="0"/>
              <a:t>( 2 à 16 résistances) sur une plaquette de céramique. </a:t>
            </a:r>
            <a:endParaRPr lang="fr-FR" dirty="0" smtClean="0"/>
          </a:p>
        </p:txBody>
      </p:sp>
      <p:sp>
        <p:nvSpPr>
          <p:cNvPr id="2" name="Espace réservé du pied de page 1"/>
          <p:cNvSpPr>
            <a:spLocks noGrp="1"/>
          </p:cNvSpPr>
          <p:nvPr>
            <p:ph type="ftr" sz="quarter" idx="11"/>
          </p:nvPr>
        </p:nvSpPr>
        <p:spPr>
          <a:xfrm>
            <a:off x="8632304" y="6466685"/>
            <a:ext cx="511696" cy="363369"/>
          </a:xfrm>
        </p:spPr>
        <p:txBody>
          <a:bodyPr/>
          <a:lstStyle/>
          <a:p>
            <a:fld id="{A20EA858-C280-4832-A31D-7052AD818930}" type="slidenum">
              <a:rPr lang="fr-FR" sz="1800" b="1" smtClean="0"/>
              <a:t>9</a:t>
            </a:fld>
            <a:endParaRPr lang="fr-FR" sz="1800" b="1" dirty="0"/>
          </a:p>
        </p:txBody>
      </p:sp>
    </p:spTree>
    <p:extLst>
      <p:ext uri="{BB962C8B-B14F-4D97-AF65-F5344CB8AC3E}">
        <p14:creationId xmlns:p14="http://schemas.microsoft.com/office/powerpoint/2010/main" val="1921902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574</TotalTime>
  <Words>2543</Words>
  <Application>Microsoft Office PowerPoint</Application>
  <PresentationFormat>Affichage à l'écran (4:3)</PresentationFormat>
  <Paragraphs>354</Paragraphs>
  <Slides>57</Slides>
  <Notes>1</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Thème Office</vt:lpstr>
      <vt:lpstr>Chapitre 1</vt:lpstr>
      <vt:lpstr>Principaux composants </vt:lpstr>
      <vt:lpstr>Classement des composants </vt:lpstr>
      <vt:lpstr>Classement des composants </vt:lpstr>
      <vt:lpstr>Classement des composants </vt:lpstr>
      <vt:lpstr>Classement des composants </vt:lpstr>
      <vt:lpstr>Les Résistances</vt:lpstr>
      <vt:lpstr>Présentation PowerPoint</vt:lpstr>
      <vt:lpstr>Présentation PowerPoint</vt:lpstr>
      <vt:lpstr>Les Résistances</vt:lpstr>
      <vt:lpstr>Les Résistances</vt:lpstr>
      <vt:lpstr>Les condensateurs </vt:lpstr>
      <vt:lpstr>Les condensateurs </vt:lpstr>
      <vt:lpstr>Les condensateurs </vt:lpstr>
      <vt:lpstr>Les condensateurs </vt:lpstr>
      <vt:lpstr>Les condensateurs </vt:lpstr>
      <vt:lpstr>Les condensateurs </vt:lpstr>
      <vt:lpstr>Les inductances </vt:lpstr>
      <vt:lpstr>Les inductances </vt:lpstr>
      <vt:lpstr>Les inductances </vt:lpstr>
      <vt:lpstr>Transformateur </vt:lpstr>
      <vt:lpstr>Transformateur </vt:lpstr>
      <vt:lpstr>Transformateur </vt:lpstr>
      <vt:lpstr>Diode </vt:lpstr>
      <vt:lpstr>Diode </vt:lpstr>
      <vt:lpstr>Diode </vt:lpstr>
      <vt:lpstr>Transistors </vt:lpstr>
      <vt:lpstr>Transistors </vt:lpstr>
      <vt:lpstr>Présentation PowerPoint</vt:lpstr>
      <vt:lpstr>Présentation PowerPoint</vt:lpstr>
      <vt:lpstr>Présentation PowerPoint</vt:lpstr>
      <vt:lpstr>b) Schémas développés</vt:lpstr>
      <vt:lpstr>Présentation PowerPoint</vt:lpstr>
      <vt:lpstr>2. Dessins d’implantation</vt:lpstr>
      <vt:lpstr>3.Plans de câblage</vt:lpstr>
      <vt:lpstr>3.Plans de câblage</vt:lpstr>
      <vt:lpstr> 4.Dessins de définition</vt:lpstr>
      <vt:lpstr>Echelles</vt:lpstr>
      <vt:lpstr>5.Dessin d’opérations</vt:lpstr>
      <vt:lpstr>II.     DISPOSITION DES SCHEMAS</vt:lpstr>
      <vt:lpstr>II.     DISPOSITION DES SCHEMAS</vt:lpstr>
      <vt:lpstr>Nomenclature électrique </vt:lpstr>
      <vt:lpstr>Nomenclature électrique </vt:lpstr>
      <vt:lpstr>Présentation PowerPoint</vt:lpstr>
      <vt:lpstr>IV.     Rôle des schémas d’électronique</vt:lpstr>
      <vt:lpstr>Rappels de grands principes </vt:lpstr>
      <vt:lpstr>Réalisation d'un circuit imprime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dc:title>
  <dc:creator>pc</dc:creator>
  <cp:lastModifiedBy>pc</cp:lastModifiedBy>
  <cp:revision>41</cp:revision>
  <dcterms:created xsi:type="dcterms:W3CDTF">2024-11-23T10:36:22Z</dcterms:created>
  <dcterms:modified xsi:type="dcterms:W3CDTF">2024-11-24T05:46:56Z</dcterms:modified>
</cp:coreProperties>
</file>