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en-GB"/>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GB"/>
          </a:p>
        </p:txBody>
      </p:sp>
      <p:sp>
        <p:nvSpPr>
          <p:cNvPr id="4" name="Espace réservé de la date 3"/>
          <p:cNvSpPr>
            <a:spLocks noGrp="1"/>
          </p:cNvSpPr>
          <p:nvPr>
            <p:ph type="dt" sz="half" idx="10"/>
          </p:nvPr>
        </p:nvSpPr>
        <p:spPr/>
        <p:txBody>
          <a:bodyPr/>
          <a:lstStyle/>
          <a:p>
            <a:fld id="{6DC9F197-D469-4028-A0E1-2783EED4D6EF}" type="datetimeFigureOut">
              <a:rPr lang="en-GB" smtClean="0"/>
              <a:t>19/10/2025</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56408A0E-273B-45C5-BDF7-03CEF4467A54}" type="slidenum">
              <a:rPr lang="en-GB" smtClean="0"/>
              <a:t>‹N°›</a:t>
            </a:fld>
            <a:endParaRPr lang="en-GB"/>
          </a:p>
        </p:txBody>
      </p:sp>
    </p:spTree>
    <p:extLst>
      <p:ext uri="{BB962C8B-B14F-4D97-AF65-F5344CB8AC3E}">
        <p14:creationId xmlns:p14="http://schemas.microsoft.com/office/powerpoint/2010/main" val="3008014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GB"/>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6DC9F197-D469-4028-A0E1-2783EED4D6EF}" type="datetimeFigureOut">
              <a:rPr lang="en-GB" smtClean="0"/>
              <a:t>19/10/2025</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56408A0E-273B-45C5-BDF7-03CEF4467A54}" type="slidenum">
              <a:rPr lang="en-GB" smtClean="0"/>
              <a:t>‹N°›</a:t>
            </a:fld>
            <a:endParaRPr lang="en-GB"/>
          </a:p>
        </p:txBody>
      </p:sp>
    </p:spTree>
    <p:extLst>
      <p:ext uri="{BB962C8B-B14F-4D97-AF65-F5344CB8AC3E}">
        <p14:creationId xmlns:p14="http://schemas.microsoft.com/office/powerpoint/2010/main" val="2961540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en-GB"/>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6DC9F197-D469-4028-A0E1-2783EED4D6EF}" type="datetimeFigureOut">
              <a:rPr lang="en-GB" smtClean="0"/>
              <a:t>19/10/2025</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56408A0E-273B-45C5-BDF7-03CEF4467A54}" type="slidenum">
              <a:rPr lang="en-GB" smtClean="0"/>
              <a:t>‹N°›</a:t>
            </a:fld>
            <a:endParaRPr lang="en-GB"/>
          </a:p>
        </p:txBody>
      </p:sp>
    </p:spTree>
    <p:extLst>
      <p:ext uri="{BB962C8B-B14F-4D97-AF65-F5344CB8AC3E}">
        <p14:creationId xmlns:p14="http://schemas.microsoft.com/office/powerpoint/2010/main" val="3946114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GB"/>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6DC9F197-D469-4028-A0E1-2783EED4D6EF}" type="datetimeFigureOut">
              <a:rPr lang="en-GB" smtClean="0"/>
              <a:t>19/10/2025</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56408A0E-273B-45C5-BDF7-03CEF4467A54}" type="slidenum">
              <a:rPr lang="en-GB" smtClean="0"/>
              <a:t>‹N°›</a:t>
            </a:fld>
            <a:endParaRPr lang="en-GB"/>
          </a:p>
        </p:txBody>
      </p:sp>
    </p:spTree>
    <p:extLst>
      <p:ext uri="{BB962C8B-B14F-4D97-AF65-F5344CB8AC3E}">
        <p14:creationId xmlns:p14="http://schemas.microsoft.com/office/powerpoint/2010/main" val="995795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en-GB"/>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6DC9F197-D469-4028-A0E1-2783EED4D6EF}" type="datetimeFigureOut">
              <a:rPr lang="en-GB" smtClean="0"/>
              <a:t>19/10/2025</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56408A0E-273B-45C5-BDF7-03CEF4467A54}" type="slidenum">
              <a:rPr lang="en-GB" smtClean="0"/>
              <a:t>‹N°›</a:t>
            </a:fld>
            <a:endParaRPr lang="en-GB"/>
          </a:p>
        </p:txBody>
      </p:sp>
    </p:spTree>
    <p:extLst>
      <p:ext uri="{BB962C8B-B14F-4D97-AF65-F5344CB8AC3E}">
        <p14:creationId xmlns:p14="http://schemas.microsoft.com/office/powerpoint/2010/main" val="1716046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GB"/>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e la date 4"/>
          <p:cNvSpPr>
            <a:spLocks noGrp="1"/>
          </p:cNvSpPr>
          <p:nvPr>
            <p:ph type="dt" sz="half" idx="10"/>
          </p:nvPr>
        </p:nvSpPr>
        <p:spPr/>
        <p:txBody>
          <a:bodyPr/>
          <a:lstStyle/>
          <a:p>
            <a:fld id="{6DC9F197-D469-4028-A0E1-2783EED4D6EF}" type="datetimeFigureOut">
              <a:rPr lang="en-GB" smtClean="0"/>
              <a:t>19/10/2025</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56408A0E-273B-45C5-BDF7-03CEF4467A54}" type="slidenum">
              <a:rPr lang="en-GB" smtClean="0"/>
              <a:t>‹N°›</a:t>
            </a:fld>
            <a:endParaRPr lang="en-GB"/>
          </a:p>
        </p:txBody>
      </p:sp>
    </p:spTree>
    <p:extLst>
      <p:ext uri="{BB962C8B-B14F-4D97-AF65-F5344CB8AC3E}">
        <p14:creationId xmlns:p14="http://schemas.microsoft.com/office/powerpoint/2010/main" val="3520748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en-GB"/>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7" name="Espace réservé de la date 6"/>
          <p:cNvSpPr>
            <a:spLocks noGrp="1"/>
          </p:cNvSpPr>
          <p:nvPr>
            <p:ph type="dt" sz="half" idx="10"/>
          </p:nvPr>
        </p:nvSpPr>
        <p:spPr/>
        <p:txBody>
          <a:bodyPr/>
          <a:lstStyle/>
          <a:p>
            <a:fld id="{6DC9F197-D469-4028-A0E1-2783EED4D6EF}" type="datetimeFigureOut">
              <a:rPr lang="en-GB" smtClean="0"/>
              <a:t>19/10/2025</a:t>
            </a:fld>
            <a:endParaRPr lang="en-GB"/>
          </a:p>
        </p:txBody>
      </p:sp>
      <p:sp>
        <p:nvSpPr>
          <p:cNvPr id="8" name="Espace réservé du pied de page 7"/>
          <p:cNvSpPr>
            <a:spLocks noGrp="1"/>
          </p:cNvSpPr>
          <p:nvPr>
            <p:ph type="ftr" sz="quarter" idx="11"/>
          </p:nvPr>
        </p:nvSpPr>
        <p:spPr/>
        <p:txBody>
          <a:bodyPr/>
          <a:lstStyle/>
          <a:p>
            <a:endParaRPr lang="en-GB"/>
          </a:p>
        </p:txBody>
      </p:sp>
      <p:sp>
        <p:nvSpPr>
          <p:cNvPr id="9" name="Espace réservé du numéro de diapositive 8"/>
          <p:cNvSpPr>
            <a:spLocks noGrp="1"/>
          </p:cNvSpPr>
          <p:nvPr>
            <p:ph type="sldNum" sz="quarter" idx="12"/>
          </p:nvPr>
        </p:nvSpPr>
        <p:spPr/>
        <p:txBody>
          <a:bodyPr/>
          <a:lstStyle/>
          <a:p>
            <a:fld id="{56408A0E-273B-45C5-BDF7-03CEF4467A54}" type="slidenum">
              <a:rPr lang="en-GB" smtClean="0"/>
              <a:t>‹N°›</a:t>
            </a:fld>
            <a:endParaRPr lang="en-GB"/>
          </a:p>
        </p:txBody>
      </p:sp>
    </p:spTree>
    <p:extLst>
      <p:ext uri="{BB962C8B-B14F-4D97-AF65-F5344CB8AC3E}">
        <p14:creationId xmlns:p14="http://schemas.microsoft.com/office/powerpoint/2010/main" val="295220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GB"/>
          </a:p>
        </p:txBody>
      </p:sp>
      <p:sp>
        <p:nvSpPr>
          <p:cNvPr id="3" name="Espace réservé de la date 2"/>
          <p:cNvSpPr>
            <a:spLocks noGrp="1"/>
          </p:cNvSpPr>
          <p:nvPr>
            <p:ph type="dt" sz="half" idx="10"/>
          </p:nvPr>
        </p:nvSpPr>
        <p:spPr/>
        <p:txBody>
          <a:bodyPr/>
          <a:lstStyle/>
          <a:p>
            <a:fld id="{6DC9F197-D469-4028-A0E1-2783EED4D6EF}" type="datetimeFigureOut">
              <a:rPr lang="en-GB" smtClean="0"/>
              <a:t>19/10/2025</a:t>
            </a:fld>
            <a:endParaRPr lang="en-GB"/>
          </a:p>
        </p:txBody>
      </p:sp>
      <p:sp>
        <p:nvSpPr>
          <p:cNvPr id="4" name="Espace réservé du pied de page 3"/>
          <p:cNvSpPr>
            <a:spLocks noGrp="1"/>
          </p:cNvSpPr>
          <p:nvPr>
            <p:ph type="ftr" sz="quarter" idx="11"/>
          </p:nvPr>
        </p:nvSpPr>
        <p:spPr/>
        <p:txBody>
          <a:bodyPr/>
          <a:lstStyle/>
          <a:p>
            <a:endParaRPr lang="en-GB"/>
          </a:p>
        </p:txBody>
      </p:sp>
      <p:sp>
        <p:nvSpPr>
          <p:cNvPr id="5" name="Espace réservé du numéro de diapositive 4"/>
          <p:cNvSpPr>
            <a:spLocks noGrp="1"/>
          </p:cNvSpPr>
          <p:nvPr>
            <p:ph type="sldNum" sz="quarter" idx="12"/>
          </p:nvPr>
        </p:nvSpPr>
        <p:spPr/>
        <p:txBody>
          <a:bodyPr/>
          <a:lstStyle/>
          <a:p>
            <a:fld id="{56408A0E-273B-45C5-BDF7-03CEF4467A54}" type="slidenum">
              <a:rPr lang="en-GB" smtClean="0"/>
              <a:t>‹N°›</a:t>
            </a:fld>
            <a:endParaRPr lang="en-GB"/>
          </a:p>
        </p:txBody>
      </p:sp>
    </p:spTree>
    <p:extLst>
      <p:ext uri="{BB962C8B-B14F-4D97-AF65-F5344CB8AC3E}">
        <p14:creationId xmlns:p14="http://schemas.microsoft.com/office/powerpoint/2010/main" val="4216323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DC9F197-D469-4028-A0E1-2783EED4D6EF}" type="datetimeFigureOut">
              <a:rPr lang="en-GB" smtClean="0"/>
              <a:t>19/10/2025</a:t>
            </a:fld>
            <a:endParaRPr lang="en-GB"/>
          </a:p>
        </p:txBody>
      </p:sp>
      <p:sp>
        <p:nvSpPr>
          <p:cNvPr id="3" name="Espace réservé du pied de page 2"/>
          <p:cNvSpPr>
            <a:spLocks noGrp="1"/>
          </p:cNvSpPr>
          <p:nvPr>
            <p:ph type="ftr" sz="quarter" idx="11"/>
          </p:nvPr>
        </p:nvSpPr>
        <p:spPr/>
        <p:txBody>
          <a:bodyPr/>
          <a:lstStyle/>
          <a:p>
            <a:endParaRPr lang="en-GB"/>
          </a:p>
        </p:txBody>
      </p:sp>
      <p:sp>
        <p:nvSpPr>
          <p:cNvPr id="4" name="Espace réservé du numéro de diapositive 3"/>
          <p:cNvSpPr>
            <a:spLocks noGrp="1"/>
          </p:cNvSpPr>
          <p:nvPr>
            <p:ph type="sldNum" sz="quarter" idx="12"/>
          </p:nvPr>
        </p:nvSpPr>
        <p:spPr/>
        <p:txBody>
          <a:bodyPr/>
          <a:lstStyle/>
          <a:p>
            <a:fld id="{56408A0E-273B-45C5-BDF7-03CEF4467A54}" type="slidenum">
              <a:rPr lang="en-GB" smtClean="0"/>
              <a:t>‹N°›</a:t>
            </a:fld>
            <a:endParaRPr lang="en-GB"/>
          </a:p>
        </p:txBody>
      </p:sp>
    </p:spTree>
    <p:extLst>
      <p:ext uri="{BB962C8B-B14F-4D97-AF65-F5344CB8AC3E}">
        <p14:creationId xmlns:p14="http://schemas.microsoft.com/office/powerpoint/2010/main" val="755813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en-GB"/>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6DC9F197-D469-4028-A0E1-2783EED4D6EF}" type="datetimeFigureOut">
              <a:rPr lang="en-GB" smtClean="0"/>
              <a:t>19/10/2025</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56408A0E-273B-45C5-BDF7-03CEF4467A54}" type="slidenum">
              <a:rPr lang="en-GB" smtClean="0"/>
              <a:t>‹N°›</a:t>
            </a:fld>
            <a:endParaRPr lang="en-GB"/>
          </a:p>
        </p:txBody>
      </p:sp>
    </p:spTree>
    <p:extLst>
      <p:ext uri="{BB962C8B-B14F-4D97-AF65-F5344CB8AC3E}">
        <p14:creationId xmlns:p14="http://schemas.microsoft.com/office/powerpoint/2010/main" val="4105866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en-GB"/>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6DC9F197-D469-4028-A0E1-2783EED4D6EF}" type="datetimeFigureOut">
              <a:rPr lang="en-GB" smtClean="0"/>
              <a:t>19/10/2025</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56408A0E-273B-45C5-BDF7-03CEF4467A54}" type="slidenum">
              <a:rPr lang="en-GB" smtClean="0"/>
              <a:t>‹N°›</a:t>
            </a:fld>
            <a:endParaRPr lang="en-GB"/>
          </a:p>
        </p:txBody>
      </p:sp>
    </p:spTree>
    <p:extLst>
      <p:ext uri="{BB962C8B-B14F-4D97-AF65-F5344CB8AC3E}">
        <p14:creationId xmlns:p14="http://schemas.microsoft.com/office/powerpoint/2010/main" val="1375994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en-GB"/>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C9F197-D469-4028-A0E1-2783EED4D6EF}" type="datetimeFigureOut">
              <a:rPr lang="en-GB" smtClean="0"/>
              <a:t>19/10/2025</a:t>
            </a:fld>
            <a:endParaRPr lang="en-GB"/>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408A0E-273B-45C5-BDF7-03CEF4467A54}" type="slidenum">
              <a:rPr lang="en-GB" smtClean="0"/>
              <a:t>‹N°›</a:t>
            </a:fld>
            <a:endParaRPr lang="en-GB"/>
          </a:p>
        </p:txBody>
      </p:sp>
    </p:spTree>
    <p:extLst>
      <p:ext uri="{BB962C8B-B14F-4D97-AF65-F5344CB8AC3E}">
        <p14:creationId xmlns:p14="http://schemas.microsoft.com/office/powerpoint/2010/main" val="27239821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359884" y="414051"/>
            <a:ext cx="6624736" cy="369332"/>
          </a:xfrm>
          <a:prstGeom prst="rect">
            <a:avLst/>
          </a:prstGeom>
          <a:noFill/>
        </p:spPr>
        <p:txBody>
          <a:bodyPr wrap="square" rtlCol="0">
            <a:spAutoFit/>
          </a:bodyPr>
          <a:lstStyle/>
          <a:p>
            <a:r>
              <a:rPr lang="en-US" smtClean="0"/>
              <a:t>Djilali Boonaama University Khemis-Miliana </a:t>
            </a: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8184" y="0"/>
            <a:ext cx="2800350" cy="162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ZoneTexte 2"/>
          <p:cNvSpPr txBox="1"/>
          <p:nvPr/>
        </p:nvSpPr>
        <p:spPr>
          <a:xfrm>
            <a:off x="899592" y="850822"/>
            <a:ext cx="6192688" cy="369332"/>
          </a:xfrm>
          <a:prstGeom prst="rect">
            <a:avLst/>
          </a:prstGeom>
          <a:noFill/>
        </p:spPr>
        <p:txBody>
          <a:bodyPr wrap="square" rtlCol="0">
            <a:spAutoFit/>
          </a:bodyPr>
          <a:lstStyle/>
          <a:p>
            <a:r>
              <a:rPr lang="en-US" u="sng" smtClean="0"/>
              <a:t>Faculty of Matter Sciences and Computer Science-DBKM</a:t>
            </a:r>
            <a:endParaRPr lang="en-US" u="sng"/>
          </a:p>
        </p:txBody>
      </p:sp>
      <p:sp>
        <p:nvSpPr>
          <p:cNvPr id="6" name="Organigramme : Alternative 5"/>
          <p:cNvSpPr/>
          <p:nvPr/>
        </p:nvSpPr>
        <p:spPr>
          <a:xfrm>
            <a:off x="791580" y="2252279"/>
            <a:ext cx="7776864" cy="1158055"/>
          </a:xfrm>
          <a:prstGeom prst="flowChartAlternateProcess">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ZoneTexte 6"/>
          <p:cNvSpPr txBox="1"/>
          <p:nvPr/>
        </p:nvSpPr>
        <p:spPr>
          <a:xfrm>
            <a:off x="2169598" y="1703221"/>
            <a:ext cx="7488832" cy="400110"/>
          </a:xfrm>
          <a:prstGeom prst="rect">
            <a:avLst/>
          </a:prstGeom>
          <a:noFill/>
        </p:spPr>
        <p:txBody>
          <a:bodyPr wrap="square" rtlCol="0">
            <a:spAutoFit/>
          </a:bodyPr>
          <a:lstStyle/>
          <a:p>
            <a:r>
              <a:rPr lang="en-US" sz="2000" b="1" dirty="0" smtClean="0">
                <a:solidFill>
                  <a:srgbClr val="FF0000"/>
                </a:solidFill>
              </a:rPr>
              <a:t>Matter: Information  Systems (IS)</a:t>
            </a:r>
            <a:endParaRPr lang="en-US" sz="2000" b="1" dirty="0">
              <a:solidFill>
                <a:srgbClr val="FF0000"/>
              </a:solidFill>
            </a:endParaRPr>
          </a:p>
        </p:txBody>
      </p:sp>
      <p:sp>
        <p:nvSpPr>
          <p:cNvPr id="8" name="ZoneTexte 7"/>
          <p:cNvSpPr txBox="1"/>
          <p:nvPr/>
        </p:nvSpPr>
        <p:spPr>
          <a:xfrm>
            <a:off x="1388128" y="3410335"/>
            <a:ext cx="8784976" cy="400110"/>
          </a:xfrm>
          <a:prstGeom prst="rect">
            <a:avLst/>
          </a:prstGeom>
          <a:noFill/>
        </p:spPr>
        <p:txBody>
          <a:bodyPr wrap="square" rtlCol="0">
            <a:spAutoFit/>
          </a:bodyPr>
          <a:lstStyle/>
          <a:p>
            <a:r>
              <a:rPr lang="en-US" sz="2000" b="1" dirty="0" smtClean="0">
                <a:solidFill>
                  <a:srgbClr val="FF0000"/>
                </a:solidFill>
              </a:rPr>
              <a:t>Level Students:2nd year </a:t>
            </a:r>
            <a:r>
              <a:rPr lang="en-US" sz="2000" b="1" dirty="0" err="1" smtClean="0">
                <a:solidFill>
                  <a:srgbClr val="FF0000"/>
                </a:solidFill>
              </a:rPr>
              <a:t>bachlor’s</a:t>
            </a:r>
            <a:r>
              <a:rPr lang="en-US" sz="2000" b="1" smtClean="0">
                <a:solidFill>
                  <a:srgbClr val="FF0000"/>
                </a:solidFill>
              </a:rPr>
              <a:t> degree in </a:t>
            </a:r>
            <a:r>
              <a:rPr lang="en-US" sz="2000" b="1" dirty="0" smtClean="0">
                <a:solidFill>
                  <a:srgbClr val="FF0000"/>
                </a:solidFill>
              </a:rPr>
              <a:t>Computer Science</a:t>
            </a:r>
            <a:endParaRPr lang="en-US" sz="2000" b="1" dirty="0">
              <a:solidFill>
                <a:srgbClr val="FF0000"/>
              </a:solidFill>
            </a:endParaRPr>
          </a:p>
        </p:txBody>
      </p:sp>
      <p:sp>
        <p:nvSpPr>
          <p:cNvPr id="5" name="ZoneTexte 4"/>
          <p:cNvSpPr txBox="1"/>
          <p:nvPr/>
        </p:nvSpPr>
        <p:spPr>
          <a:xfrm>
            <a:off x="2051720" y="1300118"/>
            <a:ext cx="3312368" cy="369332"/>
          </a:xfrm>
          <a:prstGeom prst="rect">
            <a:avLst/>
          </a:prstGeom>
          <a:noFill/>
        </p:spPr>
        <p:txBody>
          <a:bodyPr wrap="square" rtlCol="0">
            <a:spAutoFit/>
          </a:bodyPr>
          <a:lstStyle/>
          <a:p>
            <a:r>
              <a:rPr lang="en-GB" dirty="0" smtClean="0"/>
              <a:t>Computer Science Department</a:t>
            </a:r>
            <a:endParaRPr lang="en-GB" dirty="0"/>
          </a:p>
        </p:txBody>
      </p:sp>
      <p:sp>
        <p:nvSpPr>
          <p:cNvPr id="9" name="Rectangle 8"/>
          <p:cNvSpPr/>
          <p:nvPr/>
        </p:nvSpPr>
        <p:spPr>
          <a:xfrm>
            <a:off x="631293" y="4797152"/>
            <a:ext cx="3076611" cy="369332"/>
          </a:xfrm>
          <a:prstGeom prst="rect">
            <a:avLst/>
          </a:prstGeom>
        </p:spPr>
        <p:txBody>
          <a:bodyPr wrap="none">
            <a:spAutoFit/>
          </a:bodyPr>
          <a:lstStyle/>
          <a:p>
            <a:r>
              <a:rPr lang="en-GB" dirty="0" smtClean="0"/>
              <a:t>Professor: Omar BOUKADOUM</a:t>
            </a:r>
            <a:endParaRPr lang="en-GB" dirty="0"/>
          </a:p>
        </p:txBody>
      </p:sp>
      <p:sp>
        <p:nvSpPr>
          <p:cNvPr id="10" name="Rectangle 9"/>
          <p:cNvSpPr/>
          <p:nvPr/>
        </p:nvSpPr>
        <p:spPr>
          <a:xfrm>
            <a:off x="3332688" y="5877272"/>
            <a:ext cx="2694648" cy="369332"/>
          </a:xfrm>
          <a:prstGeom prst="rect">
            <a:avLst/>
          </a:prstGeom>
        </p:spPr>
        <p:txBody>
          <a:bodyPr wrap="none">
            <a:spAutoFit/>
          </a:bodyPr>
          <a:lstStyle/>
          <a:p>
            <a:r>
              <a:rPr lang="en-GB" dirty="0" smtClean="0"/>
              <a:t>Year university: 2025/2026</a:t>
            </a:r>
            <a:endParaRPr lang="en-GB" dirty="0"/>
          </a:p>
        </p:txBody>
      </p:sp>
      <p:sp>
        <p:nvSpPr>
          <p:cNvPr id="4" name="ZoneTexte 3"/>
          <p:cNvSpPr txBox="1"/>
          <p:nvPr/>
        </p:nvSpPr>
        <p:spPr>
          <a:xfrm>
            <a:off x="991504" y="2252279"/>
            <a:ext cx="7377016" cy="833433"/>
          </a:xfrm>
          <a:prstGeom prst="rect">
            <a:avLst/>
          </a:prstGeom>
          <a:noFill/>
        </p:spPr>
        <p:txBody>
          <a:bodyPr wrap="square" rtlCol="0">
            <a:spAutoFit/>
          </a:bodyPr>
          <a:lstStyle/>
          <a:p>
            <a:pPr>
              <a:lnSpc>
                <a:spcPct val="200000"/>
              </a:lnSpc>
            </a:pPr>
            <a:r>
              <a:rPr lang="en-GB" sz="2800" b="1" dirty="0" smtClean="0">
                <a:solidFill>
                  <a:srgbClr val="FF0000"/>
                </a:solidFill>
              </a:rPr>
              <a:t>Chapter 3: </a:t>
            </a:r>
            <a:r>
              <a:rPr lang="en-GB" sz="2800" b="1" i="1" dirty="0"/>
              <a:t>Entering and controlling information</a:t>
            </a:r>
            <a:r>
              <a:rPr lang="en-GB" sz="2800" dirty="0" smtClean="0"/>
              <a:t> </a:t>
            </a:r>
            <a:endParaRPr lang="en-GB" sz="2800" b="1" dirty="0">
              <a:solidFill>
                <a:srgbClr val="FF0000"/>
              </a:solidFill>
            </a:endParaRPr>
          </a:p>
        </p:txBody>
      </p:sp>
    </p:spTree>
    <p:extLst>
      <p:ext uri="{BB962C8B-B14F-4D97-AF65-F5344CB8AC3E}">
        <p14:creationId xmlns:p14="http://schemas.microsoft.com/office/powerpoint/2010/main" val="962107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124744"/>
            <a:ext cx="8352928" cy="4591770"/>
          </a:xfrm>
          <a:prstGeom prst="rect">
            <a:avLst/>
          </a:prstGeom>
        </p:spPr>
        <p:txBody>
          <a:bodyPr wrap="square">
            <a:spAutoFit/>
          </a:bodyPr>
          <a:lstStyle/>
          <a:p>
            <a:pPr>
              <a:lnSpc>
                <a:spcPct val="200000"/>
              </a:lnSpc>
            </a:pPr>
            <a:r>
              <a:rPr lang="en-GB" sz="2500" b="1" dirty="0">
                <a:solidFill>
                  <a:srgbClr val="FF0000"/>
                </a:solidFill>
                <a:latin typeface="Times New Roman" pitchFamily="18" charset="0"/>
                <a:cs typeface="Times New Roman" pitchFamily="18" charset="0"/>
              </a:rPr>
              <a:t>Formatting </a:t>
            </a:r>
            <a:r>
              <a:rPr lang="en-GB" sz="2500" b="1" dirty="0" smtClean="0">
                <a:solidFill>
                  <a:srgbClr val="FF0000"/>
                </a:solidFill>
                <a:latin typeface="Times New Roman" pitchFamily="18" charset="0"/>
                <a:cs typeface="Times New Roman" pitchFamily="18" charset="0"/>
              </a:rPr>
              <a:t>control</a:t>
            </a:r>
            <a:endParaRPr lang="en-GB" sz="2500" b="1" dirty="0">
              <a:solidFill>
                <a:srgbClr val="FF0000"/>
              </a:solidFill>
              <a:latin typeface="Times New Roman" pitchFamily="18" charset="0"/>
              <a:cs typeface="Times New Roman" pitchFamily="18" charset="0"/>
            </a:endParaRPr>
          </a:p>
          <a:p>
            <a:pPr>
              <a:lnSpc>
                <a:spcPct val="200000"/>
              </a:lnSpc>
            </a:pPr>
            <a:r>
              <a:rPr lang="en-GB" sz="2500" dirty="0">
                <a:latin typeface="Times New Roman" pitchFamily="18" charset="0"/>
                <a:cs typeface="Times New Roman" pitchFamily="18" charset="0"/>
              </a:rPr>
              <a:t>A formatting error is an entry that does not match a given pattern.</a:t>
            </a:r>
          </a:p>
          <a:p>
            <a:pPr>
              <a:lnSpc>
                <a:spcPct val="200000"/>
              </a:lnSpc>
            </a:pPr>
            <a:r>
              <a:rPr lang="en-GB" sz="2500" b="1" i="1" dirty="0">
                <a:solidFill>
                  <a:srgbClr val="FF0000"/>
                </a:solidFill>
                <a:latin typeface="Times New Roman" pitchFamily="18" charset="0"/>
                <a:cs typeface="Times New Roman" pitchFamily="18" charset="0"/>
              </a:rPr>
              <a:t>Example</a:t>
            </a:r>
            <a:r>
              <a:rPr lang="en-GB" sz="2500" b="1" i="1" dirty="0">
                <a:latin typeface="Times New Roman" pitchFamily="18" charset="0"/>
                <a:cs typeface="Times New Roman" pitchFamily="18" charset="0"/>
              </a:rPr>
              <a:t>: </a:t>
            </a:r>
            <a:r>
              <a:rPr lang="en-GB" sz="2500" dirty="0">
                <a:latin typeface="Times New Roman" pitchFamily="18" charset="0"/>
                <a:cs typeface="Times New Roman" pitchFamily="18" charset="0"/>
              </a:rPr>
              <a:t>the date 05/31/2022 constitutes poorly formatted data compared to our adopted formatting which is DD/MM/YYYY</a:t>
            </a:r>
            <a:r>
              <a:rPr lang="en-GB" sz="2500" dirty="0" smtClean="0">
                <a:latin typeface="Times New Roman" pitchFamily="18" charset="0"/>
                <a:cs typeface="Times New Roman" pitchFamily="18" charset="0"/>
              </a:rPr>
              <a:t> </a:t>
            </a:r>
            <a:br>
              <a:rPr lang="en-GB" sz="2500" dirty="0" smtClean="0">
                <a:latin typeface="Times New Roman" pitchFamily="18" charset="0"/>
                <a:cs typeface="Times New Roman" pitchFamily="18" charset="0"/>
              </a:rPr>
            </a:br>
            <a:endParaRPr lang="en-GB" sz="2500" dirty="0">
              <a:latin typeface="Times New Roman" pitchFamily="18" charset="0"/>
              <a:cs typeface="Times New Roman" pitchFamily="18" charset="0"/>
            </a:endParaRPr>
          </a:p>
        </p:txBody>
      </p:sp>
      <p:sp>
        <p:nvSpPr>
          <p:cNvPr id="3" name="ZoneTexte 2"/>
          <p:cNvSpPr txBox="1"/>
          <p:nvPr/>
        </p:nvSpPr>
        <p:spPr>
          <a:xfrm>
            <a:off x="3131840" y="-15398"/>
            <a:ext cx="2808312" cy="553998"/>
          </a:xfrm>
          <a:prstGeom prst="rect">
            <a:avLst/>
          </a:prstGeom>
          <a:noFill/>
        </p:spPr>
        <p:txBody>
          <a:bodyPr wrap="square" rtlCol="0">
            <a:spAutoFit/>
          </a:bodyPr>
          <a:lstStyle/>
          <a:p>
            <a:r>
              <a:rPr lang="en-GB" sz="3000" b="1" u="sng" dirty="0" smtClean="0">
                <a:solidFill>
                  <a:srgbClr val="FF0000"/>
                </a:solidFill>
                <a:latin typeface="Times New Roman" pitchFamily="18" charset="0"/>
                <a:cs typeface="Times New Roman" pitchFamily="18" charset="0"/>
              </a:rPr>
              <a:t>Direct Controls</a:t>
            </a:r>
            <a:endParaRPr lang="en-GB" sz="3000" b="1" u="sng"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6881432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899592" y="1007730"/>
            <a:ext cx="2592288" cy="477054"/>
          </a:xfrm>
          <a:prstGeom prst="rect">
            <a:avLst/>
          </a:prstGeom>
          <a:noFill/>
        </p:spPr>
        <p:txBody>
          <a:bodyPr wrap="square" rtlCol="0">
            <a:spAutoFit/>
          </a:bodyPr>
          <a:lstStyle/>
          <a:p>
            <a:r>
              <a:rPr lang="en-GB" sz="2500" b="1" dirty="0" smtClean="0">
                <a:solidFill>
                  <a:srgbClr val="FF0000"/>
                </a:solidFill>
              </a:rPr>
              <a:t>Domain Control</a:t>
            </a:r>
            <a:endParaRPr lang="en-GB" sz="2500" b="1" dirty="0">
              <a:solidFill>
                <a:srgbClr val="FF0000"/>
              </a:solidFill>
            </a:endParaRPr>
          </a:p>
        </p:txBody>
      </p:sp>
      <p:sp>
        <p:nvSpPr>
          <p:cNvPr id="3" name="Rectangle 2"/>
          <p:cNvSpPr/>
          <p:nvPr/>
        </p:nvSpPr>
        <p:spPr>
          <a:xfrm>
            <a:off x="467544" y="1484784"/>
            <a:ext cx="8064896" cy="1466235"/>
          </a:xfrm>
          <a:prstGeom prst="rect">
            <a:avLst/>
          </a:prstGeom>
        </p:spPr>
        <p:txBody>
          <a:bodyPr wrap="square">
            <a:spAutoFit/>
          </a:bodyPr>
          <a:lstStyle/>
          <a:p>
            <a:pPr>
              <a:lnSpc>
                <a:spcPct val="200000"/>
              </a:lnSpc>
            </a:pPr>
            <a:r>
              <a:rPr lang="en-GB" sz="2400" dirty="0" smtClean="0">
                <a:latin typeface="Times New Roman" pitchFamily="18" charset="0"/>
                <a:cs typeface="Times New Roman" pitchFamily="18" charset="0"/>
              </a:rPr>
              <a:t>It consists of ensuring that the value of the information is very similar (possible, achievable) depending on its meaning.</a:t>
            </a:r>
            <a:endParaRPr lang="en-GB" sz="2400" dirty="0">
              <a:latin typeface="Times New Roman" pitchFamily="18" charset="0"/>
              <a:cs typeface="Times New Roman" pitchFamily="18" charset="0"/>
            </a:endParaRPr>
          </a:p>
        </p:txBody>
      </p:sp>
      <p:sp>
        <p:nvSpPr>
          <p:cNvPr id="4" name="ZoneTexte 3"/>
          <p:cNvSpPr txBox="1"/>
          <p:nvPr/>
        </p:nvSpPr>
        <p:spPr>
          <a:xfrm>
            <a:off x="683568" y="3501008"/>
            <a:ext cx="8136904" cy="1200329"/>
          </a:xfrm>
          <a:prstGeom prst="rect">
            <a:avLst/>
          </a:prstGeom>
          <a:noFill/>
        </p:spPr>
        <p:txBody>
          <a:bodyPr wrap="square" rtlCol="0">
            <a:spAutoFit/>
          </a:bodyPr>
          <a:lstStyle/>
          <a:p>
            <a:r>
              <a:rPr lang="en-GB" sz="2400" dirty="0" smtClean="0">
                <a:solidFill>
                  <a:srgbClr val="FF0000"/>
                </a:solidFill>
                <a:latin typeface="Times New Roman" pitchFamily="18" charset="0"/>
                <a:cs typeface="Times New Roman" pitchFamily="18" charset="0"/>
              </a:rPr>
              <a:t>Example</a:t>
            </a:r>
          </a:p>
          <a:p>
            <a:r>
              <a:rPr lang="en-GB" sz="2400" dirty="0" smtClean="0">
                <a:latin typeface="Times New Roman" pitchFamily="18" charset="0"/>
                <a:cs typeface="Times New Roman" pitchFamily="18" charset="0"/>
              </a:rPr>
              <a:t>Voting age = 13   error </a:t>
            </a:r>
          </a:p>
          <a:p>
            <a:r>
              <a:rPr lang="en-GB" sz="2400" dirty="0" smtClean="0">
                <a:latin typeface="Times New Roman" pitchFamily="18" charset="0"/>
                <a:cs typeface="Times New Roman" pitchFamily="18" charset="0"/>
              </a:rPr>
              <a:t>because the voting age must be &gt;=18  years</a:t>
            </a:r>
            <a:endParaRPr lang="en-GB" sz="2400" dirty="0">
              <a:latin typeface="Times New Roman" pitchFamily="18" charset="0"/>
              <a:cs typeface="Times New Roman" pitchFamily="18" charset="0"/>
            </a:endParaRPr>
          </a:p>
        </p:txBody>
      </p:sp>
      <p:sp>
        <p:nvSpPr>
          <p:cNvPr id="5" name="ZoneTexte 4"/>
          <p:cNvSpPr txBox="1"/>
          <p:nvPr/>
        </p:nvSpPr>
        <p:spPr>
          <a:xfrm>
            <a:off x="3131840" y="-15398"/>
            <a:ext cx="2808312" cy="553998"/>
          </a:xfrm>
          <a:prstGeom prst="rect">
            <a:avLst/>
          </a:prstGeom>
          <a:noFill/>
        </p:spPr>
        <p:txBody>
          <a:bodyPr wrap="square" rtlCol="0">
            <a:spAutoFit/>
          </a:bodyPr>
          <a:lstStyle/>
          <a:p>
            <a:r>
              <a:rPr lang="en-GB" sz="3000" b="1" u="sng" dirty="0" smtClean="0">
                <a:solidFill>
                  <a:srgbClr val="FF0000"/>
                </a:solidFill>
                <a:latin typeface="Times New Roman" pitchFamily="18" charset="0"/>
                <a:cs typeface="Times New Roman" pitchFamily="18" charset="0"/>
              </a:rPr>
              <a:t>Direct Controls</a:t>
            </a:r>
            <a:endParaRPr lang="en-GB" sz="3000" b="1" u="sng" dirty="0">
              <a:solidFill>
                <a:srgbClr val="FF0000"/>
              </a:solidFill>
              <a:latin typeface="Times New Roman" pitchFamily="18" charset="0"/>
              <a:cs typeface="Times New Roman" pitchFamily="18" charset="0"/>
            </a:endParaRPr>
          </a:p>
        </p:txBody>
      </p:sp>
      <p:sp>
        <p:nvSpPr>
          <p:cNvPr id="6" name="Rectangle 5"/>
          <p:cNvSpPr/>
          <p:nvPr/>
        </p:nvSpPr>
        <p:spPr>
          <a:xfrm>
            <a:off x="3779912" y="1007730"/>
            <a:ext cx="2925416" cy="369332"/>
          </a:xfrm>
          <a:prstGeom prst="rect">
            <a:avLst/>
          </a:prstGeom>
        </p:spPr>
        <p:txBody>
          <a:bodyPr wrap="none">
            <a:spAutoFit/>
          </a:bodyPr>
          <a:lstStyle/>
          <a:p>
            <a:r>
              <a:rPr lang="fr-FR" b="1" dirty="0" smtClean="0">
                <a:solidFill>
                  <a:srgbClr val="FF0000"/>
                </a:solidFill>
              </a:rPr>
              <a:t>(Contrôle </a:t>
            </a:r>
            <a:r>
              <a:rPr lang="fr-FR" b="1" dirty="0">
                <a:solidFill>
                  <a:srgbClr val="FF0000"/>
                </a:solidFill>
              </a:rPr>
              <a:t>de </a:t>
            </a:r>
            <a:r>
              <a:rPr lang="fr-FR" b="1" dirty="0" smtClean="0">
                <a:solidFill>
                  <a:srgbClr val="FF0000"/>
                </a:solidFill>
              </a:rPr>
              <a:t>vraisemblance)</a:t>
            </a:r>
            <a:r>
              <a:rPr lang="fr-FR" b="1" dirty="0">
                <a:solidFill>
                  <a:srgbClr val="FF0000"/>
                </a:solidFill>
              </a:rPr>
              <a:t> </a:t>
            </a:r>
            <a:endParaRPr lang="en-GB" dirty="0">
              <a:solidFill>
                <a:srgbClr val="FF0000"/>
              </a:solidFill>
            </a:endParaRPr>
          </a:p>
        </p:txBody>
      </p:sp>
    </p:spTree>
    <p:extLst>
      <p:ext uri="{BB962C8B-B14F-4D97-AF65-F5344CB8AC3E}">
        <p14:creationId xmlns:p14="http://schemas.microsoft.com/office/powerpoint/2010/main" val="3430539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980728"/>
            <a:ext cx="8892480" cy="53285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103072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131840" y="-15398"/>
            <a:ext cx="3744416" cy="553998"/>
          </a:xfrm>
          <a:prstGeom prst="rect">
            <a:avLst/>
          </a:prstGeom>
          <a:noFill/>
        </p:spPr>
        <p:txBody>
          <a:bodyPr wrap="square" rtlCol="0">
            <a:spAutoFit/>
          </a:bodyPr>
          <a:lstStyle/>
          <a:p>
            <a:r>
              <a:rPr lang="en-GB" sz="3000" b="1" u="sng" dirty="0" smtClean="0">
                <a:solidFill>
                  <a:srgbClr val="FF0000"/>
                </a:solidFill>
                <a:latin typeface="Times New Roman" pitchFamily="18" charset="0"/>
                <a:cs typeface="Times New Roman" pitchFamily="18" charset="0"/>
              </a:rPr>
              <a:t>Indirect Controls</a:t>
            </a:r>
            <a:endParaRPr lang="en-GB" sz="3000" b="1" u="sng" dirty="0">
              <a:solidFill>
                <a:srgbClr val="FF0000"/>
              </a:solidFill>
              <a:latin typeface="Times New Roman" pitchFamily="18" charset="0"/>
              <a:cs typeface="Times New Roman" pitchFamily="18" charset="0"/>
            </a:endParaRPr>
          </a:p>
        </p:txBody>
      </p:sp>
      <p:sp>
        <p:nvSpPr>
          <p:cNvPr id="4" name="Rectangle 3"/>
          <p:cNvSpPr/>
          <p:nvPr/>
        </p:nvSpPr>
        <p:spPr>
          <a:xfrm>
            <a:off x="466746" y="810944"/>
            <a:ext cx="8425734" cy="3170099"/>
          </a:xfrm>
          <a:prstGeom prst="rect">
            <a:avLst/>
          </a:prstGeom>
        </p:spPr>
        <p:txBody>
          <a:bodyPr wrap="square">
            <a:spAutoFit/>
          </a:bodyPr>
          <a:lstStyle/>
          <a:p>
            <a:pPr algn="just">
              <a:lnSpc>
                <a:spcPct val="200000"/>
              </a:lnSpc>
            </a:pPr>
            <a:r>
              <a:rPr lang="en-GB" sz="2500" dirty="0">
                <a:latin typeface="Times New Roman" pitchFamily="18" charset="0"/>
                <a:cs typeface="Times New Roman" pitchFamily="18" charset="0"/>
              </a:rPr>
              <a:t>Their objective is to check the conformity of information in relation to other existing information in the system. These checks make it possible to detect errors which are generally linked to the semantics of the data such as:</a:t>
            </a:r>
            <a:r>
              <a:rPr lang="en-GB" sz="2500" dirty="0" smtClean="0">
                <a:latin typeface="Times New Roman" pitchFamily="18" charset="0"/>
                <a:cs typeface="Times New Roman" pitchFamily="18" charset="0"/>
              </a:rPr>
              <a:t> </a:t>
            </a:r>
            <a:endParaRPr lang="en-GB" sz="2500" dirty="0">
              <a:latin typeface="Times New Roman" pitchFamily="18" charset="0"/>
              <a:cs typeface="Times New Roman" pitchFamily="18" charset="0"/>
            </a:endParaRPr>
          </a:p>
        </p:txBody>
      </p:sp>
    </p:spTree>
    <p:extLst>
      <p:ext uri="{BB962C8B-B14F-4D97-AF65-F5344CB8AC3E}">
        <p14:creationId xmlns:p14="http://schemas.microsoft.com/office/powerpoint/2010/main" val="25531967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764704"/>
            <a:ext cx="7920880" cy="5370701"/>
          </a:xfrm>
          <a:prstGeom prst="rect">
            <a:avLst/>
          </a:prstGeom>
        </p:spPr>
        <p:txBody>
          <a:bodyPr wrap="square">
            <a:spAutoFit/>
          </a:bodyPr>
          <a:lstStyle/>
          <a:p>
            <a:pPr algn="just">
              <a:lnSpc>
                <a:spcPct val="200000"/>
              </a:lnSpc>
            </a:pPr>
            <a:r>
              <a:rPr lang="en-GB" sz="2500" dirty="0">
                <a:latin typeface="Times New Roman" pitchFamily="18" charset="0"/>
                <a:cs typeface="Times New Roman" pitchFamily="18" charset="0"/>
              </a:rPr>
              <a:t>It involves checking the accuracy of one part of the information against other parts of the same</a:t>
            </a:r>
          </a:p>
          <a:p>
            <a:pPr algn="just">
              <a:lnSpc>
                <a:spcPct val="200000"/>
              </a:lnSpc>
            </a:pPr>
            <a:r>
              <a:rPr lang="en-GB" sz="2500" dirty="0">
                <a:latin typeface="Times New Roman" pitchFamily="18" charset="0"/>
                <a:cs typeface="Times New Roman" pitchFamily="18" charset="0"/>
              </a:rPr>
              <a:t>information. Checking for an internal contradiction generally applies in juxtaposed codes. </a:t>
            </a:r>
            <a:r>
              <a:rPr lang="en-GB" sz="2500" b="1" i="1" dirty="0">
                <a:latin typeface="Times New Roman" pitchFamily="18" charset="0"/>
                <a:cs typeface="Times New Roman" pitchFamily="18" charset="0"/>
              </a:rPr>
              <a:t>Example</a:t>
            </a:r>
            <a:r>
              <a:rPr lang="en-GB" sz="2500" dirty="0">
                <a:latin typeface="Times New Roman" pitchFamily="18" charset="0"/>
                <a:cs typeface="Times New Roman" pitchFamily="18" charset="0"/>
              </a:rPr>
              <a:t>:</a:t>
            </a:r>
          </a:p>
          <a:p>
            <a:pPr algn="just">
              <a:lnSpc>
                <a:spcPct val="200000"/>
              </a:lnSpc>
            </a:pPr>
            <a:r>
              <a:rPr lang="en-GB" sz="2500" dirty="0">
                <a:latin typeface="Times New Roman" pitchFamily="18" charset="0"/>
                <a:cs typeface="Times New Roman" pitchFamily="18" charset="0"/>
              </a:rPr>
              <a:t>Or the date 02/31/2022. The internal consistency or contradiction check detects an error because the month of February contains a maximum of 29 days.</a:t>
            </a:r>
            <a:r>
              <a:rPr lang="en-GB" sz="2500" dirty="0" smtClean="0">
                <a:latin typeface="Times New Roman" pitchFamily="18" charset="0"/>
                <a:cs typeface="Times New Roman" pitchFamily="18" charset="0"/>
              </a:rPr>
              <a:t> </a:t>
            </a:r>
            <a:endParaRPr lang="en-GB" sz="2500" dirty="0">
              <a:latin typeface="Times New Roman" pitchFamily="18" charset="0"/>
              <a:cs typeface="Times New Roman" pitchFamily="18" charset="0"/>
            </a:endParaRPr>
          </a:p>
        </p:txBody>
      </p:sp>
      <p:sp>
        <p:nvSpPr>
          <p:cNvPr id="3" name="ZoneTexte 2"/>
          <p:cNvSpPr txBox="1"/>
          <p:nvPr/>
        </p:nvSpPr>
        <p:spPr>
          <a:xfrm>
            <a:off x="549079" y="287650"/>
            <a:ext cx="4248472" cy="477054"/>
          </a:xfrm>
          <a:prstGeom prst="rect">
            <a:avLst/>
          </a:prstGeom>
          <a:noFill/>
        </p:spPr>
        <p:txBody>
          <a:bodyPr wrap="square" rtlCol="0">
            <a:spAutoFit/>
          </a:bodyPr>
          <a:lstStyle/>
          <a:p>
            <a:r>
              <a:rPr lang="en-GB" sz="2500" b="1" dirty="0" smtClean="0">
                <a:solidFill>
                  <a:srgbClr val="FF0000"/>
                </a:solidFill>
              </a:rPr>
              <a:t>Internal Consistency</a:t>
            </a:r>
            <a:endParaRPr lang="en-GB" sz="2500" b="1" dirty="0">
              <a:solidFill>
                <a:srgbClr val="FF0000"/>
              </a:solidFill>
            </a:endParaRPr>
          </a:p>
        </p:txBody>
      </p:sp>
    </p:spTree>
    <p:extLst>
      <p:ext uri="{BB962C8B-B14F-4D97-AF65-F5344CB8AC3E}">
        <p14:creationId xmlns:p14="http://schemas.microsoft.com/office/powerpoint/2010/main" val="13233224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3244" y="633953"/>
            <a:ext cx="8640960" cy="6247864"/>
          </a:xfrm>
          <a:prstGeom prst="rect">
            <a:avLst/>
          </a:prstGeom>
        </p:spPr>
        <p:txBody>
          <a:bodyPr wrap="square">
            <a:spAutoFit/>
          </a:bodyPr>
          <a:lstStyle/>
          <a:p>
            <a:pPr algn="just">
              <a:lnSpc>
                <a:spcPct val="200000"/>
              </a:lnSpc>
            </a:pPr>
            <a:r>
              <a:rPr lang="en-GB" sz="2500" b="1" dirty="0">
                <a:solidFill>
                  <a:srgbClr val="FF0000"/>
                </a:solidFill>
                <a:latin typeface="Times New Roman" pitchFamily="18" charset="0"/>
                <a:cs typeface="Times New Roman" pitchFamily="18" charset="0"/>
              </a:rPr>
              <a:t>b) External contradiction</a:t>
            </a:r>
          </a:p>
          <a:p>
            <a:pPr algn="just">
              <a:lnSpc>
                <a:spcPct val="200000"/>
              </a:lnSpc>
            </a:pPr>
            <a:r>
              <a:rPr lang="en-GB" sz="2500" dirty="0">
                <a:latin typeface="Times New Roman" pitchFamily="18" charset="0"/>
                <a:cs typeface="Times New Roman" pitchFamily="18" charset="0"/>
              </a:rPr>
              <a:t>This involves checking the accuracy of information against other information. </a:t>
            </a:r>
            <a:endParaRPr lang="en-GB" sz="2500" dirty="0" smtClean="0">
              <a:latin typeface="Times New Roman" pitchFamily="18" charset="0"/>
              <a:cs typeface="Times New Roman" pitchFamily="18" charset="0"/>
            </a:endParaRPr>
          </a:p>
          <a:p>
            <a:pPr algn="just">
              <a:lnSpc>
                <a:spcPct val="200000"/>
              </a:lnSpc>
            </a:pPr>
            <a:r>
              <a:rPr lang="en-GB" sz="2500" b="1" i="1" dirty="0" smtClean="0">
                <a:solidFill>
                  <a:srgbClr val="FF0000"/>
                </a:solidFill>
                <a:latin typeface="Times New Roman" pitchFamily="18" charset="0"/>
                <a:cs typeface="Times New Roman" pitchFamily="18" charset="0"/>
              </a:rPr>
              <a:t>Example</a:t>
            </a:r>
            <a:r>
              <a:rPr lang="en-GB" sz="2500" dirty="0">
                <a:solidFill>
                  <a:srgbClr val="FF0000"/>
                </a:solidFill>
                <a:latin typeface="Times New Roman" pitchFamily="18" charset="0"/>
                <a:cs typeface="Times New Roman" pitchFamily="18" charset="0"/>
              </a:rPr>
              <a:t>:</a:t>
            </a:r>
          </a:p>
          <a:p>
            <a:pPr algn="just">
              <a:lnSpc>
                <a:spcPct val="200000"/>
              </a:lnSpc>
            </a:pPr>
            <a:r>
              <a:rPr lang="en-GB" sz="2500" dirty="0">
                <a:latin typeface="Times New Roman" pitchFamily="18" charset="0"/>
                <a:cs typeface="Times New Roman" pitchFamily="18" charset="0"/>
              </a:rPr>
              <a:t>Date of birth: 04/27/2000. Recruitment date: 08/12/2011</a:t>
            </a:r>
          </a:p>
          <a:p>
            <a:pPr algn="just">
              <a:lnSpc>
                <a:spcPct val="200000"/>
              </a:lnSpc>
            </a:pPr>
            <a:r>
              <a:rPr lang="en-GB" sz="2500" dirty="0">
                <a:latin typeface="Times New Roman" pitchFamily="18" charset="0"/>
                <a:cs typeface="Times New Roman" pitchFamily="18" charset="0"/>
              </a:rPr>
              <a:t>The external consistency or contradiction check detects an error, because the age of this employee when recruited is 11 years old!!!!</a:t>
            </a:r>
            <a:r>
              <a:rPr lang="en-GB" sz="2500" dirty="0" smtClean="0">
                <a:latin typeface="Times New Roman" pitchFamily="18" charset="0"/>
                <a:cs typeface="Times New Roman" pitchFamily="18" charset="0"/>
              </a:rPr>
              <a:t> </a:t>
            </a:r>
            <a:endParaRPr lang="en-GB" sz="2500" dirty="0">
              <a:latin typeface="Times New Roman" pitchFamily="18" charset="0"/>
              <a:cs typeface="Times New Roman" pitchFamily="18" charset="0"/>
            </a:endParaRPr>
          </a:p>
        </p:txBody>
      </p:sp>
    </p:spTree>
    <p:extLst>
      <p:ext uri="{BB962C8B-B14F-4D97-AF65-F5344CB8AC3E}">
        <p14:creationId xmlns:p14="http://schemas.microsoft.com/office/powerpoint/2010/main" val="42380244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476672"/>
            <a:ext cx="8352928" cy="6140142"/>
          </a:xfrm>
          <a:prstGeom prst="rect">
            <a:avLst/>
          </a:prstGeom>
        </p:spPr>
        <p:txBody>
          <a:bodyPr wrap="square">
            <a:spAutoFit/>
          </a:bodyPr>
          <a:lstStyle/>
          <a:p>
            <a:pPr>
              <a:lnSpc>
                <a:spcPct val="200000"/>
              </a:lnSpc>
            </a:pPr>
            <a:r>
              <a:rPr lang="en-GB" sz="2500" b="1" dirty="0">
                <a:solidFill>
                  <a:srgbClr val="FF0000"/>
                </a:solidFill>
                <a:latin typeface="Times New Roman" pitchFamily="18" charset="0"/>
                <a:cs typeface="Times New Roman" pitchFamily="18" charset="0"/>
              </a:rPr>
              <a:t>Some techniques to reduce input errors</a:t>
            </a:r>
          </a:p>
          <a:p>
            <a:pPr>
              <a:lnSpc>
                <a:spcPct val="200000"/>
              </a:lnSpc>
            </a:pPr>
            <a:r>
              <a:rPr lang="en-GB" sz="2500" dirty="0">
                <a:latin typeface="Times New Roman" pitchFamily="18" charset="0"/>
                <a:cs typeface="Times New Roman" pitchFamily="18" charset="0"/>
              </a:rPr>
              <a:t>Errors during input are unavoidable and we cannot eliminate them completely. However, the best solution is to reduce them by using assistive techniques while typing. These techniques can guide the user or take care of the typing task altogether in some cases. For this we propose some techniques which can strengthen the input task by reducing the latter's errors. </a:t>
            </a:r>
            <a:br>
              <a:rPr lang="en-GB" sz="2500" dirty="0">
                <a:latin typeface="Times New Roman" pitchFamily="18" charset="0"/>
                <a:cs typeface="Times New Roman" pitchFamily="18" charset="0"/>
              </a:rPr>
            </a:br>
            <a:endParaRPr lang="en-GB" sz="2500" dirty="0">
              <a:latin typeface="Times New Roman" pitchFamily="18" charset="0"/>
              <a:cs typeface="Times New Roman" pitchFamily="18" charset="0"/>
            </a:endParaRPr>
          </a:p>
        </p:txBody>
      </p:sp>
    </p:spTree>
    <p:extLst>
      <p:ext uri="{BB962C8B-B14F-4D97-AF65-F5344CB8AC3E}">
        <p14:creationId xmlns:p14="http://schemas.microsoft.com/office/powerpoint/2010/main" val="36898639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620688"/>
            <a:ext cx="8064896" cy="4601260"/>
          </a:xfrm>
          <a:prstGeom prst="rect">
            <a:avLst/>
          </a:prstGeom>
        </p:spPr>
        <p:txBody>
          <a:bodyPr wrap="square">
            <a:spAutoFit/>
          </a:bodyPr>
          <a:lstStyle/>
          <a:p>
            <a:pPr>
              <a:lnSpc>
                <a:spcPct val="200000"/>
              </a:lnSpc>
            </a:pPr>
            <a:r>
              <a:rPr lang="en-GB" sz="2500" b="1" dirty="0">
                <a:solidFill>
                  <a:srgbClr val="FF0000"/>
                </a:solidFill>
                <a:latin typeface="Times New Roman" pitchFamily="18" charset="0"/>
                <a:cs typeface="Times New Roman" pitchFamily="18" charset="0"/>
              </a:rPr>
              <a:t>1. Accept all input formats (uppercase/lowercase)</a:t>
            </a:r>
          </a:p>
          <a:p>
            <a:pPr>
              <a:lnSpc>
                <a:spcPct val="200000"/>
              </a:lnSpc>
            </a:pPr>
            <a:r>
              <a:rPr lang="en-GB" sz="2500" dirty="0">
                <a:latin typeface="Times New Roman" pitchFamily="18" charset="0"/>
                <a:cs typeface="Times New Roman" pitchFamily="18" charset="0"/>
              </a:rPr>
              <a:t>For text fields, it is best to free the user from the hassle of using upper- and lower-case formats. In this case, all formats must be accepted and then proceed with the necessary harmonization of these formats. </a:t>
            </a:r>
            <a:br>
              <a:rPr lang="en-GB" sz="2500" dirty="0">
                <a:latin typeface="Times New Roman" pitchFamily="18" charset="0"/>
                <a:cs typeface="Times New Roman" pitchFamily="18" charset="0"/>
              </a:rPr>
            </a:br>
            <a:endParaRPr lang="en-GB" sz="2500" dirty="0">
              <a:latin typeface="Times New Roman" pitchFamily="18" charset="0"/>
              <a:cs typeface="Times New Roman" pitchFamily="18" charset="0"/>
            </a:endParaRPr>
          </a:p>
        </p:txBody>
      </p:sp>
    </p:spTree>
    <p:extLst>
      <p:ext uri="{BB962C8B-B14F-4D97-AF65-F5344CB8AC3E}">
        <p14:creationId xmlns:p14="http://schemas.microsoft.com/office/powerpoint/2010/main" val="12900487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548681"/>
            <a:ext cx="8136904" cy="5370701"/>
          </a:xfrm>
          <a:prstGeom prst="rect">
            <a:avLst/>
          </a:prstGeom>
        </p:spPr>
        <p:txBody>
          <a:bodyPr wrap="square">
            <a:spAutoFit/>
          </a:bodyPr>
          <a:lstStyle/>
          <a:p>
            <a:pPr>
              <a:lnSpc>
                <a:spcPct val="200000"/>
              </a:lnSpc>
            </a:pPr>
            <a:r>
              <a:rPr lang="en-GB" sz="2500" b="1" dirty="0">
                <a:solidFill>
                  <a:srgbClr val="FF0000"/>
                </a:solidFill>
                <a:latin typeface="Times New Roman" pitchFamily="18" charset="0"/>
                <a:cs typeface="Times New Roman" pitchFamily="18" charset="0"/>
              </a:rPr>
              <a:t>2. Avoid entering deduced and calculated fields</a:t>
            </a:r>
          </a:p>
          <a:p>
            <a:pPr>
              <a:lnSpc>
                <a:spcPct val="200000"/>
              </a:lnSpc>
            </a:pPr>
            <a:r>
              <a:rPr lang="en-GB" sz="2500" dirty="0">
                <a:latin typeface="Times New Roman" pitchFamily="18" charset="0"/>
                <a:cs typeface="Times New Roman" pitchFamily="18" charset="0"/>
              </a:rPr>
              <a:t>In some cases, we find ourselves faced with data that can be deduced or calculated from other already existing data. In this case, it is better to exempt the user from entering these fields and give control to our system to deduce or calculate them automatically </a:t>
            </a:r>
            <a:br>
              <a:rPr lang="en-GB" sz="2500" dirty="0">
                <a:latin typeface="Times New Roman" pitchFamily="18" charset="0"/>
                <a:cs typeface="Times New Roman" pitchFamily="18" charset="0"/>
              </a:rPr>
            </a:br>
            <a:endParaRPr lang="en-GB" sz="2500" dirty="0">
              <a:latin typeface="Times New Roman" pitchFamily="18" charset="0"/>
              <a:cs typeface="Times New Roman" pitchFamily="18" charset="0"/>
            </a:endParaRPr>
          </a:p>
        </p:txBody>
      </p:sp>
    </p:spTree>
    <p:extLst>
      <p:ext uri="{BB962C8B-B14F-4D97-AF65-F5344CB8AC3E}">
        <p14:creationId xmlns:p14="http://schemas.microsoft.com/office/powerpoint/2010/main" val="8250913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620688"/>
            <a:ext cx="7992888" cy="4601260"/>
          </a:xfrm>
          <a:prstGeom prst="rect">
            <a:avLst/>
          </a:prstGeom>
        </p:spPr>
        <p:txBody>
          <a:bodyPr wrap="square">
            <a:spAutoFit/>
          </a:bodyPr>
          <a:lstStyle/>
          <a:p>
            <a:pPr>
              <a:lnSpc>
                <a:spcPct val="200000"/>
              </a:lnSpc>
            </a:pPr>
            <a:r>
              <a:rPr lang="en-GB" sz="2500" b="1" dirty="0">
                <a:solidFill>
                  <a:srgbClr val="FF0000"/>
                </a:solidFill>
                <a:latin typeface="Times New Roman" pitchFamily="18" charset="0"/>
                <a:cs typeface="Times New Roman" pitchFamily="18" charset="0"/>
              </a:rPr>
              <a:t>3. Using the Right GUI Components</a:t>
            </a:r>
          </a:p>
          <a:p>
            <a:pPr>
              <a:lnSpc>
                <a:spcPct val="200000"/>
              </a:lnSpc>
            </a:pPr>
            <a:r>
              <a:rPr lang="en-GB" sz="2500" dirty="0">
                <a:latin typeface="Times New Roman" pitchFamily="18" charset="0"/>
                <a:cs typeface="Times New Roman" pitchFamily="18" charset="0"/>
              </a:rPr>
              <a:t>In computing, there are several graphical interface components that can help reduce input errors and guide the user towards good practices. among these components we can cite: </a:t>
            </a:r>
            <a:br>
              <a:rPr lang="en-GB" sz="2500" dirty="0">
                <a:latin typeface="Times New Roman" pitchFamily="18" charset="0"/>
                <a:cs typeface="Times New Roman" pitchFamily="18" charset="0"/>
              </a:rPr>
            </a:br>
            <a:endParaRPr lang="en-GB" sz="2500" dirty="0">
              <a:latin typeface="Times New Roman" pitchFamily="18" charset="0"/>
              <a:cs typeface="Times New Roman" pitchFamily="18" charset="0"/>
            </a:endParaRPr>
          </a:p>
        </p:txBody>
      </p:sp>
    </p:spTree>
    <p:extLst>
      <p:ext uri="{BB962C8B-B14F-4D97-AF65-F5344CB8AC3E}">
        <p14:creationId xmlns:p14="http://schemas.microsoft.com/office/powerpoint/2010/main" val="31432288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124744"/>
            <a:ext cx="8280920" cy="4708981"/>
          </a:xfrm>
          <a:prstGeom prst="rect">
            <a:avLst/>
          </a:prstGeom>
        </p:spPr>
        <p:txBody>
          <a:bodyPr wrap="square">
            <a:spAutoFit/>
          </a:bodyPr>
          <a:lstStyle/>
          <a:p>
            <a:pPr algn="just">
              <a:lnSpc>
                <a:spcPct val="200000"/>
              </a:lnSpc>
            </a:pPr>
            <a:r>
              <a:rPr lang="en-GB" sz="2500" dirty="0"/>
              <a:t>Collecting information is one of the four essential tasks that must be carried out by an information system. Consequently, this collected information must be entered on the company's various media (documents, hard drive, server, etc.) and subsequently </a:t>
            </a:r>
            <a:r>
              <a:rPr lang="en-GB" sz="2500" b="1" dirty="0">
                <a:solidFill>
                  <a:srgbClr val="FF0000"/>
                </a:solidFill>
              </a:rPr>
              <a:t>checked to verify </a:t>
            </a:r>
            <a:r>
              <a:rPr lang="en-GB" sz="2500" dirty="0"/>
              <a:t>their accuracy and compliance with work requirements.</a:t>
            </a:r>
            <a:r>
              <a:rPr lang="en-GB" sz="2500" dirty="0" smtClean="0"/>
              <a:t> </a:t>
            </a:r>
            <a:endParaRPr lang="en-GB" sz="2500" dirty="0"/>
          </a:p>
        </p:txBody>
      </p:sp>
      <p:sp>
        <p:nvSpPr>
          <p:cNvPr id="3" name="ZoneTexte 2"/>
          <p:cNvSpPr txBox="1"/>
          <p:nvPr/>
        </p:nvSpPr>
        <p:spPr>
          <a:xfrm>
            <a:off x="3131840" y="404664"/>
            <a:ext cx="2376264" cy="523220"/>
          </a:xfrm>
          <a:prstGeom prst="rect">
            <a:avLst/>
          </a:prstGeom>
          <a:noFill/>
        </p:spPr>
        <p:txBody>
          <a:bodyPr wrap="square" rtlCol="0">
            <a:spAutoFit/>
          </a:bodyPr>
          <a:lstStyle/>
          <a:p>
            <a:r>
              <a:rPr lang="en-GB" sz="2800" b="1" dirty="0" smtClean="0">
                <a:solidFill>
                  <a:srgbClr val="FF0000"/>
                </a:solidFill>
              </a:rPr>
              <a:t>Introduction</a:t>
            </a:r>
            <a:endParaRPr lang="en-GB" sz="2800" b="1" dirty="0">
              <a:solidFill>
                <a:srgbClr val="FF0000"/>
              </a:solidFill>
            </a:endParaRPr>
          </a:p>
        </p:txBody>
      </p:sp>
    </p:spTree>
    <p:extLst>
      <p:ext uri="{BB962C8B-B14F-4D97-AF65-F5344CB8AC3E}">
        <p14:creationId xmlns:p14="http://schemas.microsoft.com/office/powerpoint/2010/main" val="20103685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2840" y="908720"/>
            <a:ext cx="8640960" cy="3062377"/>
          </a:xfrm>
          <a:prstGeom prst="rect">
            <a:avLst/>
          </a:prstGeom>
        </p:spPr>
        <p:txBody>
          <a:bodyPr wrap="square">
            <a:spAutoFit/>
          </a:bodyPr>
          <a:lstStyle/>
          <a:p>
            <a:pPr algn="just">
              <a:lnSpc>
                <a:spcPct val="200000"/>
              </a:lnSpc>
            </a:pPr>
            <a:r>
              <a:rPr lang="en-GB" sz="2500" dirty="0"/>
              <a:t>In the purely computer vision, this operation consists of manually integrating (generally with specialized input operators) into the memory of an electronic device (generally a database) data from another </a:t>
            </a:r>
            <a:r>
              <a:rPr lang="en-GB" sz="2500" dirty="0" smtClean="0"/>
              <a:t>origin.</a:t>
            </a:r>
          </a:p>
        </p:txBody>
      </p:sp>
      <p:sp>
        <p:nvSpPr>
          <p:cNvPr id="3" name="Rectangle 2"/>
          <p:cNvSpPr/>
          <p:nvPr/>
        </p:nvSpPr>
        <p:spPr>
          <a:xfrm>
            <a:off x="2195736" y="332656"/>
            <a:ext cx="4572000" cy="523220"/>
          </a:xfrm>
          <a:prstGeom prst="rect">
            <a:avLst/>
          </a:prstGeom>
        </p:spPr>
        <p:txBody>
          <a:bodyPr>
            <a:spAutoFit/>
          </a:bodyPr>
          <a:lstStyle/>
          <a:p>
            <a:r>
              <a:rPr lang="en-GB" sz="2800" b="1" dirty="0">
                <a:solidFill>
                  <a:srgbClr val="FF0000"/>
                </a:solidFill>
              </a:rPr>
              <a:t>Entering information</a:t>
            </a:r>
            <a:r>
              <a:rPr lang="en-GB" sz="2800" b="1" dirty="0" smtClean="0">
                <a:solidFill>
                  <a:srgbClr val="FF0000"/>
                </a:solidFill>
              </a:rPr>
              <a:t> </a:t>
            </a:r>
            <a:endParaRPr lang="en-GB" sz="2800" b="1" dirty="0">
              <a:solidFill>
                <a:srgbClr val="FF0000"/>
              </a:solidFill>
            </a:endParaRPr>
          </a:p>
        </p:txBody>
      </p:sp>
    </p:spTree>
    <p:extLst>
      <p:ext uri="{BB962C8B-B14F-4D97-AF65-F5344CB8AC3E}">
        <p14:creationId xmlns:p14="http://schemas.microsoft.com/office/powerpoint/2010/main" val="5201658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836712"/>
            <a:ext cx="8568952" cy="6004080"/>
          </a:xfrm>
          <a:prstGeom prst="rect">
            <a:avLst/>
          </a:prstGeom>
        </p:spPr>
        <p:txBody>
          <a:bodyPr wrap="square">
            <a:spAutoFit/>
          </a:bodyPr>
          <a:lstStyle/>
          <a:p>
            <a:pPr>
              <a:lnSpc>
                <a:spcPct val="200000"/>
              </a:lnSpc>
            </a:pPr>
            <a:r>
              <a:rPr lang="en-GB" sz="2800" dirty="0"/>
              <a:t>The input operation consists of manipulating different types of data to know:</a:t>
            </a:r>
          </a:p>
          <a:p>
            <a:pPr marL="457200" indent="-457200">
              <a:lnSpc>
                <a:spcPct val="200000"/>
              </a:lnSpc>
              <a:buFont typeface="Wingdings" pitchFamily="2" charset="2"/>
              <a:buChar char="q"/>
            </a:pPr>
            <a:r>
              <a:rPr lang="en-GB" sz="2800" dirty="0"/>
              <a:t> Character or text type data.</a:t>
            </a:r>
          </a:p>
          <a:p>
            <a:pPr marL="457200" indent="-457200">
              <a:lnSpc>
                <a:spcPct val="200000"/>
              </a:lnSpc>
              <a:buFont typeface="Wingdings" pitchFamily="2" charset="2"/>
              <a:buChar char="q"/>
            </a:pPr>
            <a:r>
              <a:rPr lang="en-GB" sz="2800" dirty="0"/>
              <a:t> Digital data.</a:t>
            </a:r>
          </a:p>
          <a:p>
            <a:pPr marL="457200" indent="-457200">
              <a:lnSpc>
                <a:spcPct val="200000"/>
              </a:lnSpc>
              <a:buFont typeface="Wingdings" pitchFamily="2" charset="2"/>
              <a:buChar char="q"/>
            </a:pPr>
            <a:r>
              <a:rPr lang="en-GB" sz="2800" dirty="0"/>
              <a:t> Monetary data.</a:t>
            </a:r>
          </a:p>
          <a:p>
            <a:pPr marL="457200" indent="-457200">
              <a:lnSpc>
                <a:spcPct val="200000"/>
              </a:lnSpc>
              <a:buFont typeface="Wingdings" pitchFamily="2" charset="2"/>
              <a:buChar char="q"/>
            </a:pPr>
            <a:r>
              <a:rPr lang="en-GB" sz="2800" dirty="0"/>
              <a:t> Date and time data.</a:t>
            </a:r>
          </a:p>
          <a:p>
            <a:pPr marL="457200" indent="-457200">
              <a:lnSpc>
                <a:spcPct val="200000"/>
              </a:lnSpc>
              <a:buFont typeface="Wingdings" pitchFamily="2" charset="2"/>
              <a:buChar char="q"/>
            </a:pPr>
            <a:r>
              <a:rPr lang="en-GB" sz="2800" dirty="0"/>
              <a:t> Formulas.</a:t>
            </a:r>
            <a:r>
              <a:rPr lang="en-GB" sz="2800" dirty="0" smtClean="0"/>
              <a:t> </a:t>
            </a:r>
            <a:endParaRPr lang="en-GB" sz="2800" dirty="0"/>
          </a:p>
        </p:txBody>
      </p:sp>
      <p:sp>
        <p:nvSpPr>
          <p:cNvPr id="3" name="Rectangle 2"/>
          <p:cNvSpPr/>
          <p:nvPr/>
        </p:nvSpPr>
        <p:spPr>
          <a:xfrm>
            <a:off x="2339752" y="219998"/>
            <a:ext cx="4572000" cy="477054"/>
          </a:xfrm>
          <a:prstGeom prst="rect">
            <a:avLst/>
          </a:prstGeom>
        </p:spPr>
        <p:txBody>
          <a:bodyPr>
            <a:spAutoFit/>
          </a:bodyPr>
          <a:lstStyle/>
          <a:p>
            <a:r>
              <a:rPr lang="en-GB" sz="2500" b="1" dirty="0">
                <a:solidFill>
                  <a:srgbClr val="FF0000"/>
                </a:solidFill>
              </a:rPr>
              <a:t>Types of data to enter</a:t>
            </a:r>
            <a:r>
              <a:rPr lang="en-GB" sz="2500" dirty="0" smtClean="0">
                <a:solidFill>
                  <a:srgbClr val="FF0000"/>
                </a:solidFill>
              </a:rPr>
              <a:t> </a:t>
            </a:r>
            <a:endParaRPr lang="en-GB" sz="2500" dirty="0">
              <a:solidFill>
                <a:srgbClr val="FF0000"/>
              </a:solidFill>
            </a:endParaRPr>
          </a:p>
        </p:txBody>
      </p:sp>
    </p:spTree>
    <p:extLst>
      <p:ext uri="{BB962C8B-B14F-4D97-AF65-F5344CB8AC3E}">
        <p14:creationId xmlns:p14="http://schemas.microsoft.com/office/powerpoint/2010/main" val="19830861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55876" y="404681"/>
            <a:ext cx="2088232" cy="553998"/>
          </a:xfrm>
          <a:prstGeom prst="rect">
            <a:avLst/>
          </a:prstGeom>
        </p:spPr>
        <p:txBody>
          <a:bodyPr wrap="square">
            <a:spAutoFit/>
          </a:bodyPr>
          <a:lstStyle/>
          <a:p>
            <a:r>
              <a:rPr lang="en-GB" sz="3000" b="1" dirty="0">
                <a:solidFill>
                  <a:srgbClr val="FF0000"/>
                </a:solidFill>
              </a:rPr>
              <a:t>Input Types</a:t>
            </a:r>
            <a:r>
              <a:rPr lang="en-GB" sz="3000" dirty="0" smtClean="0">
                <a:solidFill>
                  <a:srgbClr val="FF0000"/>
                </a:solidFill>
              </a:rPr>
              <a:t> </a:t>
            </a:r>
            <a:endParaRPr lang="en-GB" sz="3000" dirty="0">
              <a:solidFill>
                <a:srgbClr val="FF0000"/>
              </a:solidFill>
            </a:endParaRPr>
          </a:p>
        </p:txBody>
      </p:sp>
      <p:sp>
        <p:nvSpPr>
          <p:cNvPr id="3" name="Rectangle 2"/>
          <p:cNvSpPr/>
          <p:nvPr/>
        </p:nvSpPr>
        <p:spPr>
          <a:xfrm>
            <a:off x="323528" y="2226930"/>
            <a:ext cx="2592288" cy="553998"/>
          </a:xfrm>
          <a:prstGeom prst="rect">
            <a:avLst/>
          </a:prstGeom>
        </p:spPr>
        <p:txBody>
          <a:bodyPr wrap="square">
            <a:spAutoFit/>
          </a:bodyPr>
          <a:lstStyle/>
          <a:p>
            <a:r>
              <a:rPr lang="en-GB" sz="3000" b="1" dirty="0"/>
              <a:t>Manual entry</a:t>
            </a:r>
            <a:r>
              <a:rPr lang="en-GB" sz="3000" dirty="0" smtClean="0"/>
              <a:t> </a:t>
            </a:r>
            <a:endParaRPr lang="en-GB" sz="3000" dirty="0"/>
          </a:p>
        </p:txBody>
      </p:sp>
      <p:sp>
        <p:nvSpPr>
          <p:cNvPr id="4" name="Rectangle 3"/>
          <p:cNvSpPr/>
          <p:nvPr/>
        </p:nvSpPr>
        <p:spPr>
          <a:xfrm>
            <a:off x="3455876" y="2182505"/>
            <a:ext cx="2647326" cy="553998"/>
          </a:xfrm>
          <a:prstGeom prst="rect">
            <a:avLst/>
          </a:prstGeom>
        </p:spPr>
        <p:txBody>
          <a:bodyPr wrap="square">
            <a:spAutoFit/>
          </a:bodyPr>
          <a:lstStyle/>
          <a:p>
            <a:r>
              <a:rPr lang="en-GB" sz="3000" b="1" dirty="0"/>
              <a:t>Autocomplete</a:t>
            </a:r>
            <a:r>
              <a:rPr lang="en-GB" sz="3000" dirty="0" smtClean="0"/>
              <a:t> </a:t>
            </a:r>
            <a:endParaRPr lang="en-GB" sz="3000" dirty="0"/>
          </a:p>
        </p:txBody>
      </p:sp>
      <p:sp>
        <p:nvSpPr>
          <p:cNvPr id="5" name="Rectangle 4"/>
          <p:cNvSpPr/>
          <p:nvPr/>
        </p:nvSpPr>
        <p:spPr>
          <a:xfrm>
            <a:off x="6732240" y="2208021"/>
            <a:ext cx="1565920" cy="553998"/>
          </a:xfrm>
          <a:prstGeom prst="rect">
            <a:avLst/>
          </a:prstGeom>
        </p:spPr>
        <p:txBody>
          <a:bodyPr wrap="square">
            <a:spAutoFit/>
          </a:bodyPr>
          <a:lstStyle/>
          <a:p>
            <a:r>
              <a:rPr lang="en-GB" sz="3000" b="1" dirty="0" smtClean="0"/>
              <a:t>Auto fill </a:t>
            </a:r>
            <a:endParaRPr lang="en-GB" sz="3000" b="1" dirty="0"/>
          </a:p>
        </p:txBody>
      </p:sp>
      <p:cxnSp>
        <p:nvCxnSpPr>
          <p:cNvPr id="7" name="Connecteur droit avec flèche 6"/>
          <p:cNvCxnSpPr/>
          <p:nvPr/>
        </p:nvCxnSpPr>
        <p:spPr>
          <a:xfrm flipH="1">
            <a:off x="2483768" y="1124744"/>
            <a:ext cx="1728192" cy="7200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p:nvPr/>
        </p:nvCxnSpPr>
        <p:spPr>
          <a:xfrm>
            <a:off x="4211960" y="1124744"/>
            <a:ext cx="288032" cy="10577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4211960" y="1124744"/>
            <a:ext cx="1891242"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36512" y="2979174"/>
            <a:ext cx="2990250" cy="2492990"/>
          </a:xfrm>
          <a:prstGeom prst="rect">
            <a:avLst/>
          </a:prstGeom>
        </p:spPr>
        <p:txBody>
          <a:bodyPr wrap="square">
            <a:spAutoFit/>
          </a:bodyPr>
          <a:lstStyle/>
          <a:p>
            <a:r>
              <a:rPr lang="en-GB" sz="2600" dirty="0"/>
              <a:t>Operation which consists of entering data into a computer using the </a:t>
            </a:r>
            <a:r>
              <a:rPr lang="en-GB" sz="2600" dirty="0">
                <a:solidFill>
                  <a:srgbClr val="FF0000"/>
                </a:solidFill>
              </a:rPr>
              <a:t>keyboard</a:t>
            </a:r>
            <a:r>
              <a:rPr lang="en-GB" sz="2600" dirty="0"/>
              <a:t>.</a:t>
            </a:r>
            <a:r>
              <a:rPr lang="en-GB" sz="2600" dirty="0" smtClean="0"/>
              <a:t> </a:t>
            </a:r>
            <a:br>
              <a:rPr lang="en-GB" sz="2600" dirty="0" smtClean="0"/>
            </a:br>
            <a:endParaRPr lang="en-GB" sz="2600" dirty="0"/>
          </a:p>
        </p:txBody>
      </p:sp>
      <p:sp>
        <p:nvSpPr>
          <p:cNvPr id="13" name="Rectangle 12"/>
          <p:cNvSpPr/>
          <p:nvPr/>
        </p:nvSpPr>
        <p:spPr>
          <a:xfrm>
            <a:off x="2953738" y="2780928"/>
            <a:ext cx="3058422" cy="3693319"/>
          </a:xfrm>
          <a:prstGeom prst="rect">
            <a:avLst/>
          </a:prstGeom>
        </p:spPr>
        <p:txBody>
          <a:bodyPr wrap="square">
            <a:spAutoFit/>
          </a:bodyPr>
          <a:lstStyle/>
          <a:p>
            <a:r>
              <a:rPr lang="en-GB" sz="2600" dirty="0"/>
              <a:t>Autocomplete is an operation that takes </a:t>
            </a:r>
            <a:r>
              <a:rPr lang="en-GB" sz="2600" dirty="0">
                <a:solidFill>
                  <a:srgbClr val="FF0000"/>
                </a:solidFill>
              </a:rPr>
              <a:t>partial input </a:t>
            </a:r>
            <a:r>
              <a:rPr lang="en-GB" sz="2600" dirty="0"/>
              <a:t>from the user and </a:t>
            </a:r>
            <a:r>
              <a:rPr lang="en-GB" sz="2600" dirty="0">
                <a:solidFill>
                  <a:srgbClr val="FF0000"/>
                </a:solidFill>
              </a:rPr>
              <a:t>predicts the final result</a:t>
            </a:r>
            <a:r>
              <a:rPr lang="en-GB" sz="2600" dirty="0"/>
              <a:t>. This allows for various types of efficiencies and faster use of various technologies.</a:t>
            </a:r>
            <a:r>
              <a:rPr lang="en-GB" sz="2600" dirty="0" smtClean="0"/>
              <a:t> </a:t>
            </a:r>
            <a:endParaRPr lang="en-GB" sz="2600" dirty="0"/>
          </a:p>
        </p:txBody>
      </p:sp>
      <p:sp>
        <p:nvSpPr>
          <p:cNvPr id="14" name="Rectangle 13"/>
          <p:cNvSpPr/>
          <p:nvPr/>
        </p:nvSpPr>
        <p:spPr>
          <a:xfrm>
            <a:off x="6103202" y="2780928"/>
            <a:ext cx="2933294" cy="3939540"/>
          </a:xfrm>
          <a:prstGeom prst="rect">
            <a:avLst/>
          </a:prstGeom>
        </p:spPr>
        <p:txBody>
          <a:bodyPr wrap="square">
            <a:spAutoFit/>
          </a:bodyPr>
          <a:lstStyle/>
          <a:p>
            <a:r>
              <a:rPr lang="en-GB" sz="2500" dirty="0" smtClean="0"/>
              <a:t>Auto fill </a:t>
            </a:r>
            <a:r>
              <a:rPr lang="en-GB" sz="2500" dirty="0"/>
              <a:t>is a feature of some computer applications, usually containing forms, that automatically fills in fields based on information the user has </a:t>
            </a:r>
            <a:r>
              <a:rPr lang="en-GB" sz="2500" dirty="0">
                <a:solidFill>
                  <a:srgbClr val="FF0000"/>
                </a:solidFill>
              </a:rPr>
              <a:t>previously used</a:t>
            </a:r>
            <a:r>
              <a:rPr lang="en-GB" sz="2500" dirty="0"/>
              <a:t>.</a:t>
            </a:r>
            <a:r>
              <a:rPr lang="en-GB" sz="2500" dirty="0" smtClean="0"/>
              <a:t> </a:t>
            </a:r>
            <a:br>
              <a:rPr lang="en-GB" sz="2500" dirty="0" smtClean="0"/>
            </a:br>
            <a:endParaRPr lang="en-GB" sz="2500" dirty="0"/>
          </a:p>
        </p:txBody>
      </p:sp>
    </p:spTree>
    <p:extLst>
      <p:ext uri="{BB962C8B-B14F-4D97-AF65-F5344CB8AC3E}">
        <p14:creationId xmlns:p14="http://schemas.microsoft.com/office/powerpoint/2010/main" val="28965592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484784"/>
            <a:ext cx="8856984" cy="5047536"/>
          </a:xfrm>
          <a:prstGeom prst="rect">
            <a:avLst/>
          </a:prstGeom>
        </p:spPr>
        <p:txBody>
          <a:bodyPr wrap="square">
            <a:spAutoFit/>
          </a:bodyPr>
          <a:lstStyle/>
          <a:p>
            <a:pPr algn="just">
              <a:lnSpc>
                <a:spcPct val="200000"/>
              </a:lnSpc>
            </a:pPr>
            <a:r>
              <a:rPr lang="en-GB" sz="2300" dirty="0">
                <a:latin typeface="Times New Roman" pitchFamily="18" charset="0"/>
                <a:cs typeface="Times New Roman" pitchFamily="18" charset="0"/>
              </a:rPr>
              <a:t>The information that circulates in an organization occurs throughout its life cycle, in numerous manipulations and must respond to very specific business needs and business objectives. Therefore, it is very important to control it to avoid all kinds of errors and anomalies, which can cause dysfunctions within this organization.</a:t>
            </a:r>
          </a:p>
          <a:p>
            <a:pPr algn="just">
              <a:lnSpc>
                <a:spcPct val="200000"/>
              </a:lnSpc>
            </a:pPr>
            <a:r>
              <a:rPr lang="en-GB" sz="2300" dirty="0">
                <a:solidFill>
                  <a:srgbClr val="FF0000"/>
                </a:solidFill>
                <a:latin typeface="Times New Roman" pitchFamily="18" charset="0"/>
                <a:cs typeface="Times New Roman" pitchFamily="18" charset="0"/>
              </a:rPr>
              <a:t>Controlling information </a:t>
            </a:r>
            <a:r>
              <a:rPr lang="en-GB" sz="2300" dirty="0">
                <a:latin typeface="Times New Roman" pitchFamily="18" charset="0"/>
                <a:cs typeface="Times New Roman" pitchFamily="18" charset="0"/>
              </a:rPr>
              <a:t>consists of </a:t>
            </a:r>
            <a:r>
              <a:rPr lang="en-GB" sz="2300" dirty="0">
                <a:solidFill>
                  <a:srgbClr val="FF0000"/>
                </a:solidFill>
                <a:latin typeface="Times New Roman" pitchFamily="18" charset="0"/>
                <a:cs typeface="Times New Roman" pitchFamily="18" charset="0"/>
              </a:rPr>
              <a:t>verifying</a:t>
            </a:r>
            <a:r>
              <a:rPr lang="en-GB" sz="2300" dirty="0">
                <a:latin typeface="Times New Roman" pitchFamily="18" charset="0"/>
                <a:cs typeface="Times New Roman" pitchFamily="18" charset="0"/>
              </a:rPr>
              <a:t> that it is </a:t>
            </a:r>
            <a:r>
              <a:rPr lang="en-GB" sz="2300" dirty="0">
                <a:solidFill>
                  <a:srgbClr val="FF0000"/>
                </a:solidFill>
                <a:latin typeface="Times New Roman" pitchFamily="18" charset="0"/>
                <a:cs typeface="Times New Roman" pitchFamily="18" charset="0"/>
              </a:rPr>
              <a:t>fair</a:t>
            </a:r>
            <a:r>
              <a:rPr lang="en-GB" sz="2300" dirty="0">
                <a:latin typeface="Times New Roman" pitchFamily="18" charset="0"/>
                <a:cs typeface="Times New Roman" pitchFamily="18" charset="0"/>
              </a:rPr>
              <a:t>, </a:t>
            </a:r>
            <a:r>
              <a:rPr lang="en-GB" sz="2300" dirty="0">
                <a:solidFill>
                  <a:srgbClr val="FF0000"/>
                </a:solidFill>
                <a:latin typeface="Times New Roman" pitchFamily="18" charset="0"/>
                <a:cs typeface="Times New Roman" pitchFamily="18" charset="0"/>
              </a:rPr>
              <a:t>complete</a:t>
            </a:r>
            <a:r>
              <a:rPr lang="en-GB" sz="2300" dirty="0">
                <a:latin typeface="Times New Roman" pitchFamily="18" charset="0"/>
                <a:cs typeface="Times New Roman" pitchFamily="18" charset="0"/>
              </a:rPr>
              <a:t>, </a:t>
            </a:r>
            <a:r>
              <a:rPr lang="en-GB" sz="2300" dirty="0">
                <a:solidFill>
                  <a:srgbClr val="FF0000"/>
                </a:solidFill>
                <a:latin typeface="Times New Roman" pitchFamily="18" charset="0"/>
                <a:cs typeface="Times New Roman" pitchFamily="18" charset="0"/>
              </a:rPr>
              <a:t>valid</a:t>
            </a:r>
            <a:r>
              <a:rPr lang="en-GB" sz="2300" dirty="0">
                <a:latin typeface="Times New Roman" pitchFamily="18" charset="0"/>
                <a:cs typeface="Times New Roman" pitchFamily="18" charset="0"/>
              </a:rPr>
              <a:t> and </a:t>
            </a:r>
            <a:r>
              <a:rPr lang="en-GB" sz="2300" dirty="0">
                <a:solidFill>
                  <a:srgbClr val="FF0000"/>
                </a:solidFill>
                <a:latin typeface="Times New Roman" pitchFamily="18" charset="0"/>
                <a:cs typeface="Times New Roman" pitchFamily="18" charset="0"/>
              </a:rPr>
              <a:t>complies</a:t>
            </a:r>
            <a:r>
              <a:rPr lang="en-GB" sz="2300" dirty="0">
                <a:latin typeface="Times New Roman" pitchFamily="18" charset="0"/>
                <a:cs typeface="Times New Roman" pitchFamily="18" charset="0"/>
              </a:rPr>
              <a:t> with the organization's requirements.</a:t>
            </a:r>
            <a:r>
              <a:rPr lang="en-GB" sz="2300" dirty="0" smtClean="0">
                <a:latin typeface="Times New Roman" pitchFamily="18" charset="0"/>
                <a:cs typeface="Times New Roman" pitchFamily="18" charset="0"/>
              </a:rPr>
              <a:t> </a:t>
            </a:r>
            <a:endParaRPr lang="en-GB" sz="2300" dirty="0">
              <a:latin typeface="Times New Roman" pitchFamily="18" charset="0"/>
              <a:cs typeface="Times New Roman" pitchFamily="18" charset="0"/>
            </a:endParaRPr>
          </a:p>
        </p:txBody>
      </p:sp>
      <p:sp>
        <p:nvSpPr>
          <p:cNvPr id="3" name="Rectangle 2"/>
          <p:cNvSpPr/>
          <p:nvPr/>
        </p:nvSpPr>
        <p:spPr>
          <a:xfrm>
            <a:off x="2286000" y="404664"/>
            <a:ext cx="4572000" cy="523220"/>
          </a:xfrm>
          <a:prstGeom prst="rect">
            <a:avLst/>
          </a:prstGeom>
        </p:spPr>
        <p:txBody>
          <a:bodyPr>
            <a:spAutoFit/>
          </a:bodyPr>
          <a:lstStyle/>
          <a:p>
            <a:r>
              <a:rPr lang="en-GB" sz="2800" b="1" dirty="0">
                <a:solidFill>
                  <a:srgbClr val="FF0000"/>
                </a:solidFill>
              </a:rPr>
              <a:t>Information control</a:t>
            </a:r>
            <a:r>
              <a:rPr lang="en-GB" sz="2800" b="1" dirty="0" smtClean="0">
                <a:solidFill>
                  <a:srgbClr val="FF0000"/>
                </a:solidFill>
              </a:rPr>
              <a:t> </a:t>
            </a:r>
            <a:endParaRPr lang="en-GB" sz="2800" b="1" dirty="0">
              <a:solidFill>
                <a:srgbClr val="FF0000"/>
              </a:solidFill>
            </a:endParaRPr>
          </a:p>
        </p:txBody>
      </p:sp>
    </p:spTree>
    <p:extLst>
      <p:ext uri="{BB962C8B-B14F-4D97-AF65-F5344CB8AC3E}">
        <p14:creationId xmlns:p14="http://schemas.microsoft.com/office/powerpoint/2010/main" val="35723665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980728"/>
            <a:ext cx="8892480" cy="53285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67109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1540" y="2924944"/>
            <a:ext cx="8352928" cy="1200329"/>
          </a:xfrm>
          <a:prstGeom prst="rect">
            <a:avLst/>
          </a:prstGeom>
        </p:spPr>
        <p:txBody>
          <a:bodyPr wrap="square">
            <a:spAutoFit/>
          </a:bodyPr>
          <a:lstStyle/>
          <a:p>
            <a:r>
              <a:rPr lang="en-GB" sz="2400" b="1" i="1" dirty="0">
                <a:latin typeface="Times New Roman" pitchFamily="18" charset="0"/>
                <a:cs typeface="Times New Roman" pitchFamily="18" charset="0"/>
              </a:rPr>
              <a:t>Example</a:t>
            </a:r>
            <a:r>
              <a:rPr lang="en-GB" sz="2400" dirty="0">
                <a:latin typeface="Times New Roman" pitchFamily="18" charset="0"/>
                <a:cs typeface="Times New Roman" pitchFamily="18" charset="0"/>
              </a:rPr>
              <a:t>:</a:t>
            </a:r>
          </a:p>
          <a:p>
            <a:pPr marL="285750" indent="-285750">
              <a:buFontTx/>
              <a:buChar char="-"/>
            </a:pPr>
            <a:r>
              <a:rPr lang="en-GB" sz="2400" dirty="0" smtClean="0">
                <a:latin typeface="Times New Roman" pitchFamily="18" charset="0"/>
                <a:cs typeface="Times New Roman" pitchFamily="18" charset="0"/>
              </a:rPr>
              <a:t>When </a:t>
            </a:r>
            <a:r>
              <a:rPr lang="en-GB" sz="2400" dirty="0">
                <a:solidFill>
                  <a:srgbClr val="FF0000"/>
                </a:solidFill>
                <a:latin typeface="Times New Roman" pitchFamily="18" charset="0"/>
                <a:cs typeface="Times New Roman" pitchFamily="18" charset="0"/>
              </a:rPr>
              <a:t>issuing</a:t>
            </a:r>
            <a:r>
              <a:rPr lang="en-GB" sz="2400" dirty="0">
                <a:latin typeface="Times New Roman" pitchFamily="18" charset="0"/>
                <a:cs typeface="Times New Roman" pitchFamily="18" charset="0"/>
              </a:rPr>
              <a:t> a student card, it </a:t>
            </a:r>
            <a:r>
              <a:rPr lang="en-GB" sz="2400" dirty="0">
                <a:solidFill>
                  <a:srgbClr val="FF0000"/>
                </a:solidFill>
                <a:latin typeface="Times New Roman" pitchFamily="18" charset="0"/>
                <a:cs typeface="Times New Roman" pitchFamily="18" charset="0"/>
              </a:rPr>
              <a:t>must</a:t>
            </a:r>
            <a:r>
              <a:rPr lang="en-GB" sz="2400" dirty="0">
                <a:latin typeface="Times New Roman" pitchFamily="18" charset="0"/>
                <a:cs typeface="Times New Roman" pitchFamily="18" charset="0"/>
              </a:rPr>
              <a:t> already be </a:t>
            </a:r>
            <a:r>
              <a:rPr lang="en-GB" sz="2400" dirty="0">
                <a:solidFill>
                  <a:srgbClr val="FF0000"/>
                </a:solidFill>
                <a:latin typeface="Times New Roman" pitchFamily="18" charset="0"/>
                <a:cs typeface="Times New Roman" pitchFamily="18" charset="0"/>
              </a:rPr>
              <a:t>registered</a:t>
            </a:r>
            <a:r>
              <a:rPr lang="en-GB" sz="2400" dirty="0">
                <a:latin typeface="Times New Roman" pitchFamily="18" charset="0"/>
                <a:cs typeface="Times New Roman" pitchFamily="18" charset="0"/>
              </a:rPr>
              <a:t> in our information system (</a:t>
            </a:r>
            <a:r>
              <a:rPr lang="en-GB" sz="2400" b="1" dirty="0" smtClean="0">
                <a:solidFill>
                  <a:srgbClr val="FF0000"/>
                </a:solidFill>
                <a:latin typeface="Times New Roman" pitchFamily="18" charset="0"/>
                <a:cs typeface="Times New Roman" pitchFamily="18" charset="0"/>
              </a:rPr>
              <a:t>presence control</a:t>
            </a:r>
            <a:r>
              <a:rPr lang="en-GB" sz="2400" dirty="0" smtClean="0">
                <a:latin typeface="Times New Roman" pitchFamily="18" charset="0"/>
                <a:cs typeface="Times New Roman" pitchFamily="18" charset="0"/>
              </a:rPr>
              <a:t>)</a:t>
            </a:r>
          </a:p>
        </p:txBody>
      </p:sp>
      <p:sp>
        <p:nvSpPr>
          <p:cNvPr id="3" name="Rectangle 2"/>
          <p:cNvSpPr/>
          <p:nvPr/>
        </p:nvSpPr>
        <p:spPr>
          <a:xfrm>
            <a:off x="395536" y="4725144"/>
            <a:ext cx="8568952" cy="1200329"/>
          </a:xfrm>
          <a:prstGeom prst="rect">
            <a:avLst/>
          </a:prstGeom>
        </p:spPr>
        <p:txBody>
          <a:bodyPr wrap="square">
            <a:spAutoFit/>
          </a:bodyPr>
          <a:lstStyle/>
          <a:p>
            <a:r>
              <a:rPr lang="en-GB" sz="2400" dirty="0" smtClean="0">
                <a:latin typeface="Times New Roman" pitchFamily="18" charset="0"/>
                <a:cs typeface="Times New Roman" pitchFamily="18" charset="0"/>
              </a:rPr>
              <a:t>- When </a:t>
            </a:r>
            <a:r>
              <a:rPr lang="en-GB" sz="2400" b="1" dirty="0" smtClean="0">
                <a:solidFill>
                  <a:srgbClr val="FF0000"/>
                </a:solidFill>
                <a:latin typeface="Times New Roman" pitchFamily="18" charset="0"/>
                <a:cs typeface="Times New Roman" pitchFamily="18" charset="0"/>
              </a:rPr>
              <a:t>registering</a:t>
            </a:r>
            <a:r>
              <a:rPr lang="en-GB" sz="2400" dirty="0" smtClean="0">
                <a:latin typeface="Times New Roman" pitchFamily="18" charset="0"/>
                <a:cs typeface="Times New Roman" pitchFamily="18" charset="0"/>
              </a:rPr>
              <a:t> a </a:t>
            </a:r>
            <a:r>
              <a:rPr lang="en-GB" sz="2400" dirty="0" smtClean="0">
                <a:solidFill>
                  <a:srgbClr val="FF0000"/>
                </a:solidFill>
                <a:latin typeface="Times New Roman" pitchFamily="18" charset="0"/>
                <a:cs typeface="Times New Roman" pitchFamily="18" charset="0"/>
              </a:rPr>
              <a:t>new</a:t>
            </a:r>
            <a:r>
              <a:rPr lang="en-GB" sz="2400" dirty="0" smtClean="0">
                <a:latin typeface="Times New Roman" pitchFamily="18" charset="0"/>
                <a:cs typeface="Times New Roman" pitchFamily="18" charset="0"/>
              </a:rPr>
              <a:t> student, they must </a:t>
            </a:r>
            <a:r>
              <a:rPr lang="en-GB" sz="2400" dirty="0" smtClean="0">
                <a:solidFill>
                  <a:srgbClr val="FF0000"/>
                </a:solidFill>
                <a:latin typeface="Times New Roman" pitchFamily="18" charset="0"/>
                <a:cs typeface="Times New Roman" pitchFamily="18" charset="0"/>
              </a:rPr>
              <a:t>not already exist </a:t>
            </a:r>
            <a:r>
              <a:rPr lang="en-GB" sz="2400" dirty="0" smtClean="0">
                <a:latin typeface="Times New Roman" pitchFamily="18" charset="0"/>
                <a:cs typeface="Times New Roman" pitchFamily="18" charset="0"/>
              </a:rPr>
              <a:t>in our information system (</a:t>
            </a:r>
            <a:r>
              <a:rPr lang="en-GB" sz="2400" b="1" dirty="0" smtClean="0">
                <a:solidFill>
                  <a:srgbClr val="FF0000"/>
                </a:solidFill>
                <a:latin typeface="Times New Roman" pitchFamily="18" charset="0"/>
                <a:cs typeface="Times New Roman" pitchFamily="18" charset="0"/>
              </a:rPr>
              <a:t>non presence control</a:t>
            </a:r>
            <a:r>
              <a:rPr lang="en-GB" sz="2400" dirty="0" smtClean="0">
                <a:latin typeface="Times New Roman" pitchFamily="18" charset="0"/>
                <a:cs typeface="Times New Roman" pitchFamily="18" charset="0"/>
              </a:rPr>
              <a:t>) </a:t>
            </a:r>
            <a:br>
              <a:rPr lang="en-GB" sz="2400" dirty="0" smtClean="0">
                <a:latin typeface="Times New Roman" pitchFamily="18" charset="0"/>
                <a:cs typeface="Times New Roman" pitchFamily="18" charset="0"/>
              </a:rPr>
            </a:br>
            <a:endParaRPr lang="en-GB" sz="2400" dirty="0">
              <a:latin typeface="Times New Roman" pitchFamily="18" charset="0"/>
              <a:cs typeface="Times New Roman" pitchFamily="18" charset="0"/>
            </a:endParaRPr>
          </a:p>
        </p:txBody>
      </p:sp>
      <p:sp>
        <p:nvSpPr>
          <p:cNvPr id="4" name="Rectangle 3"/>
          <p:cNvSpPr/>
          <p:nvPr/>
        </p:nvSpPr>
        <p:spPr>
          <a:xfrm>
            <a:off x="395536" y="542145"/>
            <a:ext cx="8280920" cy="2308324"/>
          </a:xfrm>
          <a:prstGeom prst="rect">
            <a:avLst/>
          </a:prstGeom>
        </p:spPr>
        <p:txBody>
          <a:bodyPr wrap="square">
            <a:spAutoFit/>
          </a:bodyPr>
          <a:lstStyle/>
          <a:p>
            <a:r>
              <a:rPr lang="en-GB" sz="2400" b="1" dirty="0">
                <a:solidFill>
                  <a:srgbClr val="FF0000"/>
                </a:solidFill>
                <a:latin typeface="Times New Roman" pitchFamily="18" charset="0"/>
                <a:cs typeface="Times New Roman" pitchFamily="18" charset="0"/>
              </a:rPr>
              <a:t>Presence and non-presence </a:t>
            </a:r>
            <a:r>
              <a:rPr lang="en-GB" sz="2400" b="1" dirty="0" smtClean="0">
                <a:solidFill>
                  <a:srgbClr val="FF0000"/>
                </a:solidFill>
                <a:latin typeface="Times New Roman" pitchFamily="18" charset="0"/>
                <a:cs typeface="Times New Roman" pitchFamily="18" charset="0"/>
              </a:rPr>
              <a:t>control:</a:t>
            </a:r>
          </a:p>
          <a:p>
            <a:endParaRPr lang="en-GB" sz="2400" b="1" dirty="0">
              <a:solidFill>
                <a:srgbClr val="FF0000"/>
              </a:solidFill>
              <a:latin typeface="Times New Roman" pitchFamily="18" charset="0"/>
              <a:cs typeface="Times New Roman" pitchFamily="18" charset="0"/>
            </a:endParaRPr>
          </a:p>
          <a:p>
            <a:r>
              <a:rPr lang="en-GB" sz="2400" dirty="0">
                <a:latin typeface="Times New Roman" pitchFamily="18" charset="0"/>
                <a:cs typeface="Times New Roman" pitchFamily="18" charset="0"/>
              </a:rPr>
              <a:t>Their goal is to verify the existence of information if the latter must exist, or the non-presence of information if the latter must not exist</a:t>
            </a:r>
            <a:r>
              <a:rPr lang="en-GB" sz="2400" dirty="0" smtClean="0">
                <a:latin typeface="Times New Roman" pitchFamily="18" charset="0"/>
                <a:cs typeface="Times New Roman" pitchFamily="18" charset="0"/>
              </a:rPr>
              <a:t> </a:t>
            </a:r>
            <a:br>
              <a:rPr lang="en-GB" sz="2400" dirty="0" smtClean="0">
                <a:latin typeface="Times New Roman" pitchFamily="18" charset="0"/>
                <a:cs typeface="Times New Roman" pitchFamily="18" charset="0"/>
              </a:rPr>
            </a:br>
            <a:endParaRPr lang="en-GB" sz="2400" dirty="0">
              <a:latin typeface="Times New Roman" pitchFamily="18" charset="0"/>
              <a:cs typeface="Times New Roman" pitchFamily="18" charset="0"/>
            </a:endParaRPr>
          </a:p>
        </p:txBody>
      </p:sp>
      <p:sp>
        <p:nvSpPr>
          <p:cNvPr id="5" name="ZoneTexte 4"/>
          <p:cNvSpPr txBox="1"/>
          <p:nvPr/>
        </p:nvSpPr>
        <p:spPr>
          <a:xfrm>
            <a:off x="3131840" y="-15398"/>
            <a:ext cx="2808312" cy="553998"/>
          </a:xfrm>
          <a:prstGeom prst="rect">
            <a:avLst/>
          </a:prstGeom>
          <a:noFill/>
        </p:spPr>
        <p:txBody>
          <a:bodyPr wrap="square" rtlCol="0">
            <a:spAutoFit/>
          </a:bodyPr>
          <a:lstStyle/>
          <a:p>
            <a:r>
              <a:rPr lang="en-GB" sz="3000" b="1" u="sng" dirty="0" smtClean="0">
                <a:solidFill>
                  <a:srgbClr val="FF0000"/>
                </a:solidFill>
                <a:latin typeface="Times New Roman" pitchFamily="18" charset="0"/>
                <a:cs typeface="Times New Roman" pitchFamily="18" charset="0"/>
              </a:rPr>
              <a:t>Direct Controls</a:t>
            </a:r>
            <a:endParaRPr lang="en-GB" sz="3000" b="1" u="sng"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7430027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980728"/>
            <a:ext cx="8208912" cy="4708981"/>
          </a:xfrm>
          <a:prstGeom prst="rect">
            <a:avLst/>
          </a:prstGeom>
        </p:spPr>
        <p:txBody>
          <a:bodyPr wrap="square">
            <a:spAutoFit/>
          </a:bodyPr>
          <a:lstStyle/>
          <a:p>
            <a:pPr>
              <a:lnSpc>
                <a:spcPct val="200000"/>
              </a:lnSpc>
            </a:pPr>
            <a:r>
              <a:rPr lang="en-GB" sz="2500" b="1" dirty="0">
                <a:solidFill>
                  <a:srgbClr val="FF0000"/>
                </a:solidFill>
                <a:latin typeface="Times New Roman" pitchFamily="18" charset="0"/>
                <a:cs typeface="Times New Roman" pitchFamily="18" charset="0"/>
              </a:rPr>
              <a:t>Type </a:t>
            </a:r>
            <a:r>
              <a:rPr lang="en-GB" sz="2500" b="1" dirty="0" smtClean="0">
                <a:solidFill>
                  <a:srgbClr val="FF0000"/>
                </a:solidFill>
                <a:latin typeface="Times New Roman" pitchFamily="18" charset="0"/>
                <a:cs typeface="Times New Roman" pitchFamily="18" charset="0"/>
              </a:rPr>
              <a:t>Control</a:t>
            </a:r>
            <a:endParaRPr lang="en-GB" sz="2500" b="1" dirty="0">
              <a:solidFill>
                <a:srgbClr val="FF0000"/>
              </a:solidFill>
              <a:latin typeface="Times New Roman" pitchFamily="18" charset="0"/>
              <a:cs typeface="Times New Roman" pitchFamily="18" charset="0"/>
            </a:endParaRPr>
          </a:p>
          <a:p>
            <a:pPr algn="just">
              <a:lnSpc>
                <a:spcPct val="200000"/>
              </a:lnSpc>
            </a:pPr>
            <a:r>
              <a:rPr lang="en-GB" sz="2500" dirty="0">
                <a:latin typeface="Times New Roman" pitchFamily="18" charset="0"/>
                <a:cs typeface="Times New Roman" pitchFamily="18" charset="0"/>
              </a:rPr>
              <a:t>A type error</a:t>
            </a:r>
            <a:r>
              <a:rPr lang="en-GB" sz="2500" dirty="0" smtClean="0">
                <a:latin typeface="Times New Roman" pitchFamily="18" charset="0"/>
                <a:cs typeface="Times New Roman" pitchFamily="18" charset="0"/>
              </a:rPr>
              <a:t>, </a:t>
            </a:r>
            <a:r>
              <a:rPr lang="en-GB" sz="2500" dirty="0">
                <a:latin typeface="Times New Roman" pitchFamily="18" charset="0"/>
                <a:cs typeface="Times New Roman" pitchFamily="18" charset="0"/>
              </a:rPr>
              <a:t>is a discrepancy between the data and its specified type.</a:t>
            </a:r>
          </a:p>
          <a:p>
            <a:pPr>
              <a:lnSpc>
                <a:spcPct val="200000"/>
              </a:lnSpc>
            </a:pPr>
            <a:r>
              <a:rPr lang="en-GB" sz="2500" b="1" i="1" dirty="0">
                <a:latin typeface="Times New Roman" pitchFamily="18" charset="0"/>
                <a:cs typeface="Times New Roman" pitchFamily="18" charset="0"/>
              </a:rPr>
              <a:t>Example</a:t>
            </a:r>
            <a:r>
              <a:rPr lang="en-GB" sz="2500" dirty="0">
                <a:latin typeface="Times New Roman" pitchFamily="18" charset="0"/>
                <a:cs typeface="Times New Roman" pitchFamily="18" charset="0"/>
              </a:rPr>
              <a:t>: Weight: 12x3 → type error (the weight must be numeric and not alphanumeric)</a:t>
            </a:r>
            <a:r>
              <a:rPr lang="en-GB" sz="2500" dirty="0" smtClean="0">
                <a:latin typeface="Times New Roman" pitchFamily="18" charset="0"/>
                <a:cs typeface="Times New Roman" pitchFamily="18" charset="0"/>
              </a:rPr>
              <a:t> </a:t>
            </a:r>
            <a:br>
              <a:rPr lang="en-GB" sz="2500" dirty="0" smtClean="0">
                <a:latin typeface="Times New Roman" pitchFamily="18" charset="0"/>
                <a:cs typeface="Times New Roman" pitchFamily="18" charset="0"/>
              </a:rPr>
            </a:br>
            <a:endParaRPr lang="en-GB" sz="2500" dirty="0">
              <a:latin typeface="Times New Roman" pitchFamily="18" charset="0"/>
              <a:cs typeface="Times New Roman" pitchFamily="18" charset="0"/>
            </a:endParaRPr>
          </a:p>
        </p:txBody>
      </p:sp>
      <p:sp>
        <p:nvSpPr>
          <p:cNvPr id="3" name="ZoneTexte 2"/>
          <p:cNvSpPr txBox="1"/>
          <p:nvPr/>
        </p:nvSpPr>
        <p:spPr>
          <a:xfrm>
            <a:off x="3131840" y="-15398"/>
            <a:ext cx="2808312" cy="553998"/>
          </a:xfrm>
          <a:prstGeom prst="rect">
            <a:avLst/>
          </a:prstGeom>
          <a:noFill/>
        </p:spPr>
        <p:txBody>
          <a:bodyPr wrap="square" rtlCol="0">
            <a:spAutoFit/>
          </a:bodyPr>
          <a:lstStyle/>
          <a:p>
            <a:r>
              <a:rPr lang="en-GB" sz="3000" b="1" u="sng" dirty="0" smtClean="0">
                <a:solidFill>
                  <a:srgbClr val="FF0000"/>
                </a:solidFill>
                <a:latin typeface="Times New Roman" pitchFamily="18" charset="0"/>
                <a:cs typeface="Times New Roman" pitchFamily="18" charset="0"/>
              </a:rPr>
              <a:t>Direct Controls</a:t>
            </a:r>
            <a:endParaRPr lang="en-GB" sz="3000" b="1" u="sng"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314080093"/>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380</TotalTime>
  <Words>895</Words>
  <Application>Microsoft Office PowerPoint</Application>
  <PresentationFormat>Affichage à l'écran (4:3)</PresentationFormat>
  <Paragraphs>70</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Abdo Y70</dc:creator>
  <cp:lastModifiedBy>Abdo Y70</cp:lastModifiedBy>
  <cp:revision>48</cp:revision>
  <dcterms:created xsi:type="dcterms:W3CDTF">2025-10-18T19:29:04Z</dcterms:created>
  <dcterms:modified xsi:type="dcterms:W3CDTF">2025-10-19T16:56:54Z</dcterms:modified>
</cp:coreProperties>
</file>