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5" r:id="rId8"/>
    <p:sldId id="266" r:id="rId9"/>
    <p:sldId id="267" r:id="rId10"/>
    <p:sldId id="260" r:id="rId11"/>
    <p:sldId id="269" r:id="rId12"/>
    <p:sldId id="261" r:id="rId13"/>
    <p:sldId id="262" r:id="rId14"/>
    <p:sldId id="268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2579-0908-4E0D-8867-2D79757A8E21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AC11-454A-4C83-8878-31F6FFB694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9814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2579-0908-4E0D-8867-2D79757A8E21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AC11-454A-4C83-8878-31F6FFB694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96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2579-0908-4E0D-8867-2D79757A8E21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AC11-454A-4C83-8878-31F6FFB694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8747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2579-0908-4E0D-8867-2D79757A8E21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AC11-454A-4C83-8878-31F6FFB694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73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2579-0908-4E0D-8867-2D79757A8E21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AC11-454A-4C83-8878-31F6FFB694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5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2579-0908-4E0D-8867-2D79757A8E21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AC11-454A-4C83-8878-31F6FFB694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116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2579-0908-4E0D-8867-2D79757A8E21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AC11-454A-4C83-8878-31F6FFB694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085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2579-0908-4E0D-8867-2D79757A8E21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AC11-454A-4C83-8878-31F6FFB694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1682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2579-0908-4E0D-8867-2D79757A8E21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AC11-454A-4C83-8878-31F6FFB694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200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2579-0908-4E0D-8867-2D79757A8E21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AC11-454A-4C83-8878-31F6FFB694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55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2579-0908-4E0D-8867-2D79757A8E21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AC11-454A-4C83-8878-31F6FFB694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95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72579-0908-4E0D-8867-2D79757A8E21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4AC11-454A-4C83-8878-31F6FFB694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592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Cours_AV_4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Principes de base de dépannage des circuits électroniques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349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Techniques de recherche de composants défectueux</a:t>
            </a:r>
            <a:endParaRPr lang="fr-FR" sz="2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331640" y="1772816"/>
            <a:ext cx="72381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Arial" charset="0"/>
                <a:cs typeface="Arial" charset="0"/>
              </a:rPr>
              <a:t>Mesures statiques</a:t>
            </a:r>
            <a:r>
              <a:rPr lang="fr-FR" dirty="0">
                <a:latin typeface="Arial" charset="0"/>
                <a:cs typeface="Arial" charset="0"/>
              </a:rPr>
              <a:t> :</a:t>
            </a:r>
          </a:p>
          <a:p>
            <a:pPr marL="285750" lvl="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dirty="0">
                <a:latin typeface="Arial" charset="0"/>
                <a:cs typeface="Arial" charset="0"/>
              </a:rPr>
              <a:t>Vérification des tensions normales de fonctionnement.</a:t>
            </a:r>
          </a:p>
          <a:p>
            <a:pPr marL="285750" lvl="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dirty="0">
                <a:latin typeface="Arial" charset="0"/>
                <a:cs typeface="Arial" charset="0"/>
              </a:rPr>
              <a:t>Exemple : identifier une coupure de circuit.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Arial" charset="0"/>
                <a:cs typeface="Arial" charset="0"/>
              </a:rPr>
              <a:t>Mesures dynamiques</a:t>
            </a:r>
            <a:r>
              <a:rPr lang="fr-FR" dirty="0">
                <a:latin typeface="Arial" charset="0"/>
                <a:cs typeface="Arial" charset="0"/>
              </a:rPr>
              <a:t> :</a:t>
            </a:r>
          </a:p>
          <a:p>
            <a:pPr marL="285750" lvl="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dirty="0">
                <a:latin typeface="Arial" charset="0"/>
                <a:cs typeface="Arial" charset="0"/>
              </a:rPr>
              <a:t>Appliquer un signal variable et suivre le chemin jusqu'à la sortie.</a:t>
            </a:r>
          </a:p>
          <a:p>
            <a:pPr marL="285750" lvl="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dirty="0">
                <a:latin typeface="Arial" charset="0"/>
                <a:cs typeface="Arial" charset="0"/>
              </a:rPr>
              <a:t>Exemple : diagnostic d'un condensateur ouvert.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42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Techniques de recherche de composants défectueux</a:t>
            </a:r>
            <a:endParaRPr lang="fr-FR" sz="2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971600" y="1124744"/>
            <a:ext cx="7238129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Arial" charset="0"/>
                <a:cs typeface="Arial" charset="0"/>
              </a:rPr>
              <a:t>Mesures statiques</a:t>
            </a:r>
            <a:r>
              <a:rPr lang="fr-FR" dirty="0">
                <a:latin typeface="Arial" charset="0"/>
                <a:cs typeface="Arial" charset="0"/>
              </a:rPr>
              <a:t> :</a:t>
            </a:r>
          </a:p>
          <a:p>
            <a:pPr marL="285750" lvl="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dirty="0">
                <a:latin typeface="Arial" charset="0"/>
                <a:cs typeface="Arial" charset="0"/>
              </a:rPr>
              <a:t>Vérification des tensions normales de fonctionnement.</a:t>
            </a:r>
          </a:p>
          <a:p>
            <a:pPr marL="285750" lvl="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dirty="0">
                <a:latin typeface="Arial" charset="0"/>
                <a:cs typeface="Arial" charset="0"/>
              </a:rPr>
              <a:t>Exemple : identifier une coupure de circuit.</a:t>
            </a:r>
          </a:p>
          <a:p>
            <a:endParaRPr lang="fr-FR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58" y="2420888"/>
            <a:ext cx="4538285" cy="2757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87624" y="2597521"/>
            <a:ext cx="9950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Exemple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706536" y="5042118"/>
            <a:ext cx="818594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/>
              <a:t>Les relevés </a:t>
            </a:r>
            <a:r>
              <a:rPr lang="fr-FR" sz="1400" dirty="0" smtClean="0"/>
              <a:t> </a:t>
            </a:r>
            <a:r>
              <a:rPr lang="fr-FR" sz="1400" dirty="0"/>
              <a:t>de tension donnent : </a:t>
            </a:r>
          </a:p>
          <a:p>
            <a:r>
              <a:rPr lang="fr-FR" sz="1400" b="1" dirty="0"/>
              <a:t>VBM=4.5 V ; VEM=3.9 V ; VCM= 8 V </a:t>
            </a:r>
          </a:p>
          <a:p>
            <a:r>
              <a:rPr lang="fr-FR" sz="1400" dirty="0"/>
              <a:t>La </a:t>
            </a:r>
            <a:r>
              <a:rPr lang="fr-FR" sz="1400" dirty="0" smtClean="0"/>
              <a:t>polarisa </a:t>
            </a:r>
            <a:r>
              <a:rPr lang="fr-FR" sz="1400" dirty="0" err="1" smtClean="0"/>
              <a:t>tion</a:t>
            </a:r>
            <a:r>
              <a:rPr lang="fr-FR" sz="1400" dirty="0" smtClean="0"/>
              <a:t> </a:t>
            </a:r>
            <a:r>
              <a:rPr lang="fr-FR" sz="1400" dirty="0"/>
              <a:t>est donc assurée, mais un relevé à l’oscilloscope donne les résultats suivants : </a:t>
            </a:r>
          </a:p>
          <a:p>
            <a:r>
              <a:rPr lang="fr-FR" sz="1400" dirty="0"/>
              <a:t>La tension d’entrée est presque égale à la tension de sortie, ce qui signifié qu’il n’existe pas d’amplification. </a:t>
            </a:r>
          </a:p>
          <a:p>
            <a:r>
              <a:rPr lang="fr-FR" sz="1400" b="1" dirty="0"/>
              <a:t>Interprétation </a:t>
            </a:r>
            <a:r>
              <a:rPr lang="fr-FR" sz="1400" dirty="0"/>
              <a:t>: le seul composant qui contribue à l’augmentation du gain est le condensateur CE de 100 </a:t>
            </a:r>
            <a:r>
              <a:rPr lang="fr-FR" sz="1400" dirty="0" err="1"/>
              <a:t>uF</a:t>
            </a:r>
            <a:r>
              <a:rPr lang="fr-FR" sz="1400" dirty="0"/>
              <a:t>. Puisque les tensions sont normales, nous pouvons en déduire que CE présente un circuit ouvert. Cependant une vérification est nécessaire pour confirmer le diagnostic. 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59828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/>
              <a:t>Vérification de composants spécifiques</a:t>
            </a:r>
            <a:endParaRPr lang="fr-FR" sz="3200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3648" y="1340768"/>
            <a:ext cx="6552728" cy="466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Résistances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Test à l'ohmmètre ou méthode volt-</a:t>
            </a:r>
            <a:r>
              <a:rPr kumimoji="0" 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ampéremétrique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Condensateurs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Défauts : court-circuit, ouvert, courant de fuite.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Test au 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capacimètre.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Diodes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Vérification des jonctions (court-circuitées ou ouvertes).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Transistors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Test à l'ohmmètre ou </a:t>
            </a:r>
            <a:r>
              <a:rPr kumimoji="0" 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transistormètre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Détection des courants de fuite et mesure du gain.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30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fr-FR" sz="3600" b="1" dirty="0" smtClean="0"/>
              <a:t>Conclusions</a:t>
            </a:r>
            <a:endParaRPr lang="fr-FR" sz="3600" dirty="0"/>
          </a:p>
        </p:txBody>
      </p:sp>
      <p:sp>
        <p:nvSpPr>
          <p:cNvPr id="3" name="ZoneTexte 2"/>
          <p:cNvSpPr txBox="1"/>
          <p:nvPr/>
        </p:nvSpPr>
        <p:spPr>
          <a:xfrm>
            <a:off x="1115616" y="1772816"/>
            <a:ext cx="73448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/>
              <a:t>Approche méthodique et outils adaptés sont essentiels.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/>
              <a:t>Importance des schémas fonctionnels et des tests dynamiques.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/>
              <a:t>Documentation recommandée pour approfondir :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smtClean="0"/>
              <a:t>P. Gueule, </a:t>
            </a:r>
            <a:r>
              <a:rPr lang="fr-FR" sz="2000" b="1" dirty="0" smtClean="0"/>
              <a:t>Circuits imprimés et PC</a:t>
            </a:r>
            <a:r>
              <a:rPr lang="fr-FR" sz="2000" dirty="0" smtClean="0"/>
              <a:t>.</a:t>
            </a:r>
            <a:endParaRPr lang="fr-FR" sz="2000" dirty="0" smtClean="0"/>
          </a:p>
        </p:txBody>
      </p:sp>
    </p:spTree>
    <p:extLst>
      <p:ext uri="{BB962C8B-B14F-4D97-AF65-F5344CB8AC3E}">
        <p14:creationId xmlns:p14="http://schemas.microsoft.com/office/powerpoint/2010/main" val="275337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919" y="1916832"/>
            <a:ext cx="4669050" cy="1941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113963"/>
            <a:ext cx="6945539" cy="2266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79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fr-FR" b="1" dirty="0" smtClean="0"/>
              <a:t>Plan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0892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Méthode de recherche de pannes</a:t>
            </a:r>
          </a:p>
          <a:p>
            <a:r>
              <a:rPr lang="fr-FR" sz="2800" dirty="0" smtClean="0"/>
              <a:t>Approches pour localiser les blocs défectueux</a:t>
            </a:r>
          </a:p>
          <a:p>
            <a:r>
              <a:rPr lang="fr-FR" sz="2800" dirty="0" smtClean="0"/>
              <a:t>Techniques de recherche de composants défectueux</a:t>
            </a:r>
            <a:endParaRPr lang="fr-FR" sz="2800" dirty="0"/>
          </a:p>
          <a:p>
            <a:r>
              <a:rPr lang="fr-FR" sz="2800" dirty="0" smtClean="0"/>
              <a:t>Vérification de composants spécifiques</a:t>
            </a:r>
          </a:p>
          <a:p>
            <a:r>
              <a:rPr lang="fr-FR" sz="2800" dirty="0" smtClean="0"/>
              <a:t>Conclusion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26284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/>
              <a:t>Méthode de recherche de pannes</a:t>
            </a:r>
            <a:endParaRPr lang="fr-FR" sz="32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331640" y="1628800"/>
            <a:ext cx="76328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Arial" charset="0"/>
                <a:cs typeface="Arial" charset="0"/>
              </a:rPr>
              <a:t>Examen visuel</a:t>
            </a:r>
            <a:r>
              <a:rPr lang="fr-FR" dirty="0">
                <a:latin typeface="Arial" charset="0"/>
                <a:cs typeface="Arial" charset="0"/>
              </a:rPr>
              <a:t> :</a:t>
            </a:r>
          </a:p>
          <a:p>
            <a:pPr marL="285750" lvl="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dirty="0">
                <a:latin typeface="Arial" charset="0"/>
                <a:cs typeface="Arial" charset="0"/>
              </a:rPr>
              <a:t>Identifier les défauts visibles (composants grillés, fils dessoudés, etc.).</a:t>
            </a:r>
          </a:p>
          <a:p>
            <a:pPr marL="285750" lvl="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dirty="0">
                <a:latin typeface="Arial" charset="0"/>
                <a:cs typeface="Arial" charset="0"/>
              </a:rPr>
              <a:t>Exemple : traces de surchauffe ou arcs électriques.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Arial" charset="0"/>
                <a:cs typeface="Arial" charset="0"/>
              </a:rPr>
              <a:t>Examen approfondi</a:t>
            </a:r>
            <a:r>
              <a:rPr lang="fr-FR" dirty="0">
                <a:latin typeface="Arial" charset="0"/>
                <a:cs typeface="Arial" charset="0"/>
              </a:rPr>
              <a:t> :</a:t>
            </a:r>
          </a:p>
          <a:p>
            <a:pPr marL="285750" lvl="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dirty="0">
                <a:latin typeface="Arial" charset="0"/>
                <a:cs typeface="Arial" charset="0"/>
              </a:rPr>
              <a:t>Localisation systématique des blocs défectueux.</a:t>
            </a:r>
          </a:p>
          <a:p>
            <a:pPr marL="285750" lvl="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dirty="0">
                <a:latin typeface="Arial" charset="0"/>
                <a:cs typeface="Arial" charset="0"/>
              </a:rPr>
              <a:t>Utilisation de schémas fonctionnels pour guider l'investigation.</a:t>
            </a:r>
          </a:p>
        </p:txBody>
      </p:sp>
    </p:spTree>
    <p:extLst>
      <p:ext uri="{BB962C8B-B14F-4D97-AF65-F5344CB8AC3E}">
        <p14:creationId xmlns:p14="http://schemas.microsoft.com/office/powerpoint/2010/main" val="326292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/>
              <a:t>Méthode de recherche de pannes</a:t>
            </a:r>
            <a:endParaRPr lang="fr-FR" sz="32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755576" y="908720"/>
            <a:ext cx="187220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Arial" charset="0"/>
                <a:cs typeface="Arial" charset="0"/>
              </a:rPr>
              <a:t>Examen visuel</a:t>
            </a:r>
            <a:r>
              <a:rPr lang="fr-FR" dirty="0"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910" y="1628800"/>
            <a:ext cx="2722637" cy="2025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308" y="1628800"/>
            <a:ext cx="2769286" cy="2014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881" y="4365104"/>
            <a:ext cx="2730140" cy="2047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159465" y="3679932"/>
            <a:ext cx="5670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Traces de surchauffe sur le recto et le verso d’un circuit </a:t>
            </a:r>
            <a:endParaRPr lang="fr-FR" b="1" dirty="0"/>
          </a:p>
        </p:txBody>
      </p:sp>
      <p:sp>
        <p:nvSpPr>
          <p:cNvPr id="4" name="Rectangle 3"/>
          <p:cNvSpPr/>
          <p:nvPr/>
        </p:nvSpPr>
        <p:spPr>
          <a:xfrm>
            <a:off x="2544881" y="6397562"/>
            <a:ext cx="2933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Présence d’un arc électrique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14210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Approches pour localiser les blocs défectueux</a:t>
            </a:r>
            <a:endParaRPr lang="fr-FR" sz="2800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616" y="1380207"/>
            <a:ext cx="7462299" cy="294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Approche systématique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Méthode de fractionnement (exemple : division en sous-ensembles).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Méthode d'entrée à sortie.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Méthode de sortie à entrée.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Approche aléatoire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Basée sur des statistiques de pannes similaires.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Exemple : panne verticale dans un téléviseur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51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Approches pour localiser les blocs défectueux</a:t>
            </a:r>
            <a:endParaRPr lang="fr-FR" sz="2800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1124744"/>
            <a:ext cx="792088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Approche systématique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Méthode de fractionnement (exemple : division en sous-ensembles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).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140968"/>
            <a:ext cx="502920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853962" y="4293096"/>
            <a:ext cx="407807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1: Antenne </a:t>
            </a:r>
            <a:r>
              <a:rPr lang="fr-FR" dirty="0"/>
              <a:t>réceptrice </a:t>
            </a:r>
          </a:p>
          <a:p>
            <a:r>
              <a:rPr lang="fr-FR" dirty="0"/>
              <a:t>2: Amplificateur HF-Mélangeur </a:t>
            </a:r>
          </a:p>
          <a:p>
            <a:r>
              <a:rPr lang="fr-FR" dirty="0"/>
              <a:t>3:Amplificateur FI </a:t>
            </a:r>
          </a:p>
          <a:p>
            <a:r>
              <a:rPr lang="fr-FR" dirty="0"/>
              <a:t>4: Détection-Filtrage </a:t>
            </a:r>
          </a:p>
          <a:p>
            <a:r>
              <a:rPr lang="fr-FR" dirty="0"/>
              <a:t>5: Amplificateur BF </a:t>
            </a:r>
          </a:p>
          <a:p>
            <a:r>
              <a:rPr lang="fr-FR" dirty="0"/>
              <a:t>6: Haut-parleur </a:t>
            </a:r>
          </a:p>
          <a:p>
            <a:r>
              <a:rPr lang="fr-FR" dirty="0"/>
              <a:t>7: Oscillateur local </a:t>
            </a:r>
          </a:p>
          <a:p>
            <a:r>
              <a:rPr lang="fr-FR" dirty="0"/>
              <a:t>8: </a:t>
            </a:r>
            <a:r>
              <a:rPr lang="fr-FR" dirty="0" smtClean="0"/>
              <a:t>Commande </a:t>
            </a:r>
            <a:r>
              <a:rPr lang="fr-FR" dirty="0"/>
              <a:t>automatique du gain(CAG) 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955975" y="2428442"/>
            <a:ext cx="585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Exemple : </a:t>
            </a:r>
            <a:r>
              <a:rPr lang="fr-FR" dirty="0" smtClean="0"/>
              <a:t>Schéma fonctionnel d’un récepteur Radio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4760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Approches pour localiser les blocs défectueux</a:t>
            </a:r>
            <a:endParaRPr lang="fr-FR" sz="2800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1124744"/>
            <a:ext cx="792088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Approche systématique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lang="fr-FR" dirty="0" smtClean="0">
                <a:latin typeface="Arial" charset="0"/>
                <a:cs typeface="Arial" charset="0"/>
              </a:rPr>
              <a:t>:</a:t>
            </a:r>
          </a:p>
          <a:p>
            <a:pPr marL="285750" indent="-28575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fr-FR" dirty="0" smtClean="0">
                <a:latin typeface="Arial" charset="0"/>
                <a:cs typeface="Arial" charset="0"/>
              </a:rPr>
              <a:t>Méthode </a:t>
            </a:r>
            <a:r>
              <a:rPr lang="fr-FR" dirty="0">
                <a:latin typeface="Arial" charset="0"/>
                <a:cs typeface="Arial" charset="0"/>
              </a:rPr>
              <a:t>d'entrée à sortie</a:t>
            </a:r>
            <a:r>
              <a:rPr lang="fr-FR" dirty="0" smtClean="0">
                <a:latin typeface="Arial" charset="0"/>
                <a:cs typeface="Arial" charset="0"/>
              </a:rPr>
              <a:t>.</a:t>
            </a:r>
            <a:endParaRPr lang="fr-FR" dirty="0">
              <a:latin typeface="Arial" charset="0"/>
              <a:cs typeface="Arial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161" y="2276873"/>
            <a:ext cx="6427661" cy="108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19572" y="3573015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Comic Sans MS" pitchFamily="66" charset="0"/>
              </a:rPr>
              <a:t>On </a:t>
            </a:r>
            <a:r>
              <a:rPr lang="fr-FR" dirty="0">
                <a:latin typeface="Comic Sans MS" pitchFamily="66" charset="0"/>
              </a:rPr>
              <a:t>suppose que la panne se situe au niveau du bloc 3. La séquence de cette méthode est la suivante</a:t>
            </a:r>
            <a:r>
              <a:rPr lang="fr-FR" dirty="0" smtClean="0">
                <a:latin typeface="Comic Sans MS" pitchFamily="66" charset="0"/>
              </a:rPr>
              <a:t>:</a:t>
            </a:r>
            <a:endParaRPr lang="fr-FR" dirty="0">
              <a:latin typeface="Comic Sans MS" pitchFamily="66" charset="0"/>
            </a:endParaRPr>
          </a:p>
          <a:p>
            <a:endParaRPr lang="fr-FR" dirty="0">
              <a:latin typeface="Comic Sans MS" pitchFamily="66" charset="0"/>
            </a:endParaRPr>
          </a:p>
          <a:p>
            <a:pPr marL="400050" indent="-400050">
              <a:buFont typeface="+mj-lt"/>
              <a:buAutoNum type="romanLcPeriod"/>
            </a:pPr>
            <a:r>
              <a:rPr lang="fr-FR" dirty="0" smtClean="0">
                <a:latin typeface="Comic Sans MS" pitchFamily="66" charset="0"/>
              </a:rPr>
              <a:t>On </a:t>
            </a:r>
            <a:r>
              <a:rPr lang="fr-FR" dirty="0">
                <a:latin typeface="Comic Sans MS" pitchFamily="66" charset="0"/>
              </a:rPr>
              <a:t>applique un signal convenable au pont E ( entrée) </a:t>
            </a:r>
          </a:p>
          <a:p>
            <a:pPr marL="400050" indent="-400050">
              <a:buFont typeface="+mj-lt"/>
              <a:buAutoNum type="romanLcPeriod"/>
            </a:pPr>
            <a:r>
              <a:rPr lang="fr-FR" dirty="0" smtClean="0">
                <a:latin typeface="Comic Sans MS" pitchFamily="66" charset="0"/>
              </a:rPr>
              <a:t>On </a:t>
            </a:r>
            <a:r>
              <a:rPr lang="fr-FR" dirty="0">
                <a:latin typeface="Comic Sans MS" pitchFamily="66" charset="0"/>
              </a:rPr>
              <a:t>relève les signaux aux points A, B et C </a:t>
            </a:r>
          </a:p>
          <a:p>
            <a:pPr marL="400050" indent="-400050">
              <a:buFont typeface="+mj-lt"/>
              <a:buAutoNum type="romanLcPeriod"/>
            </a:pPr>
            <a:r>
              <a:rPr lang="fr-FR" dirty="0" smtClean="0">
                <a:latin typeface="Comic Sans MS" pitchFamily="66" charset="0"/>
              </a:rPr>
              <a:t>On </a:t>
            </a:r>
            <a:r>
              <a:rPr lang="fr-FR" dirty="0">
                <a:latin typeface="Comic Sans MS" pitchFamily="66" charset="0"/>
              </a:rPr>
              <a:t>constate que les signaux aux points A et B sont corrects mais celui au point C est incorrect ; par conséquent, le bloc 3 est à incriminer. </a:t>
            </a:r>
          </a:p>
        </p:txBody>
      </p:sp>
    </p:spTree>
    <p:extLst>
      <p:ext uri="{BB962C8B-B14F-4D97-AF65-F5344CB8AC3E}">
        <p14:creationId xmlns:p14="http://schemas.microsoft.com/office/powerpoint/2010/main" val="19333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Approches pour localiser les blocs défectueux</a:t>
            </a:r>
            <a:endParaRPr lang="fr-FR" sz="2800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81595" y="908720"/>
            <a:ext cx="7920880" cy="96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Approche systématique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lang="fr-FR" dirty="0" smtClean="0">
                <a:latin typeface="Arial" charset="0"/>
                <a:cs typeface="Arial" charset="0"/>
              </a:rPr>
              <a:t>:</a:t>
            </a:r>
          </a:p>
          <a:p>
            <a:pPr marL="285750" indent="-28575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fr-FR" sz="2000" dirty="0" smtClean="0">
                <a:cs typeface="Arial" charset="0"/>
              </a:rPr>
              <a:t>Méthode de fractionnement. (</a:t>
            </a:r>
            <a:r>
              <a:rPr lang="fr-FR" sz="1600" b="1" i="1" dirty="0" smtClean="0">
                <a:solidFill>
                  <a:srgbClr val="00B050"/>
                </a:solidFill>
                <a:cs typeface="Arial" charset="0"/>
              </a:rPr>
              <a:t>Quand</a:t>
            </a:r>
            <a:r>
              <a:rPr lang="fr-FR" b="1" i="1" dirty="0" smtClean="0">
                <a:solidFill>
                  <a:srgbClr val="00B050"/>
                </a:solidFill>
                <a:cs typeface="Arial" charset="0"/>
              </a:rPr>
              <a:t> </a:t>
            </a:r>
            <a:r>
              <a:rPr lang="fr-FR" sz="1600" b="1" i="1" dirty="0" smtClean="0">
                <a:solidFill>
                  <a:srgbClr val="00B050"/>
                </a:solidFill>
                <a:cs typeface="Arial" charset="0"/>
              </a:rPr>
              <a:t>le nombre de bloc est grand</a:t>
            </a:r>
            <a:r>
              <a:rPr lang="fr-FR" dirty="0" smtClean="0">
                <a:latin typeface="Arial" charset="0"/>
                <a:cs typeface="Arial" charset="0"/>
              </a:rPr>
              <a:t>)</a:t>
            </a:r>
            <a:endParaRPr lang="fr-FR" dirty="0">
              <a:latin typeface="Arial" charset="0"/>
              <a:cs typeface="Arial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300" y="3711545"/>
            <a:ext cx="330517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062" y="2322812"/>
            <a:ext cx="6086475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5668115"/>
            <a:ext cx="26003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914749" y="1878216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Pour bien comprendre cette méthode, illustrons- la par </a:t>
            </a:r>
            <a:r>
              <a:rPr lang="fr-FR" dirty="0" smtClean="0"/>
              <a:t>l’exemple suivant: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13703" y="3320553"/>
            <a:ext cx="43283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smtClean="0"/>
              <a:t>On </a:t>
            </a:r>
            <a:r>
              <a:rPr lang="fr-FR" i="1" dirty="0"/>
              <a:t>divise l'ensemble des blocs en deux; nous aurons les sous-ensembles A et B </a:t>
            </a:r>
          </a:p>
          <a:p>
            <a:pPr marL="342900" indent="-342900">
              <a:buFont typeface="+mj-lt"/>
              <a:buAutoNum type="arabicPeriod"/>
            </a:pPr>
            <a:r>
              <a:rPr lang="fr-FR" b="1" i="1" dirty="0" smtClean="0"/>
              <a:t>Si </a:t>
            </a:r>
            <a:r>
              <a:rPr lang="fr-FR" b="1" i="1" dirty="0"/>
              <a:t>on suppose que la panne réside au niveau du bloc 6 </a:t>
            </a:r>
          </a:p>
          <a:p>
            <a:pPr marL="342900" indent="-342900">
              <a:buFont typeface="+mj-lt"/>
              <a:buAutoNum type="arabicPeriod"/>
            </a:pPr>
            <a:r>
              <a:rPr lang="fr-FR" b="1" i="1" dirty="0" smtClean="0"/>
              <a:t>Testons </a:t>
            </a:r>
            <a:r>
              <a:rPr lang="fr-FR" b="1" i="1" dirty="0"/>
              <a:t>le sous-ensemble A; il est correct, par conséquent, le sous-ensemble B est en défaut, divisons-le en </a:t>
            </a:r>
            <a:r>
              <a:rPr lang="fr-FR" b="1" i="1" dirty="0" smtClean="0"/>
              <a:t>deux, </a:t>
            </a:r>
            <a:endParaRPr lang="fr-FR" b="1" i="1" dirty="0"/>
          </a:p>
        </p:txBody>
      </p:sp>
      <p:sp>
        <p:nvSpPr>
          <p:cNvPr id="7" name="Rectangle 6"/>
          <p:cNvSpPr/>
          <p:nvPr/>
        </p:nvSpPr>
        <p:spPr>
          <a:xfrm>
            <a:off x="140672" y="5643353"/>
            <a:ext cx="57614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dirty="0"/>
              <a:t>Testons le bloc 5, la sortie est correcte ce qui implique que le bloc 6 présente un défaut (en panne). </a:t>
            </a:r>
            <a:endParaRPr lang="fr-FR" b="1" i="1" dirty="0"/>
          </a:p>
        </p:txBody>
      </p:sp>
    </p:spTree>
    <p:extLst>
      <p:ext uri="{BB962C8B-B14F-4D97-AF65-F5344CB8AC3E}">
        <p14:creationId xmlns:p14="http://schemas.microsoft.com/office/powerpoint/2010/main" val="216330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Approches pour localiser les blocs défectueux</a:t>
            </a:r>
            <a:endParaRPr lang="fr-FR" sz="2800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7960" y="897065"/>
            <a:ext cx="396044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/>
              <a:t>Approche </a:t>
            </a:r>
            <a:r>
              <a:rPr lang="fr-FR" sz="2000" b="1" dirty="0"/>
              <a:t>aléatoire(ou statistique) </a:t>
            </a:r>
            <a:r>
              <a:rPr lang="fr-FR" sz="2000" b="1" dirty="0" smtClean="0"/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748" y="1451063"/>
            <a:ext cx="830194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Exemple1</a:t>
            </a:r>
            <a:r>
              <a:rPr lang="fr-FR" dirty="0"/>
              <a:t>: soit le schéma fonctionnel ( figure 7) représentant la base de temps d'un téléviseur dont nous avons constaté la panne suivante: </a:t>
            </a:r>
            <a:r>
              <a:rPr lang="fr-FR" b="1" dirty="0"/>
              <a:t>TRAIT BRILLANT AU MILIEU DE L'ECRAN . </a:t>
            </a:r>
            <a:endParaRPr lang="fr-FR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415365"/>
            <a:ext cx="4305300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417013" y="2636911"/>
            <a:ext cx="436941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Soient </a:t>
            </a:r>
            <a:r>
              <a:rPr lang="fr-FR" dirty="0"/>
              <a:t>les statistiques suivantes: pour la même panne et le même produit, sur 100 téléviseurs, nous avons </a:t>
            </a:r>
            <a:r>
              <a:rPr lang="fr-FR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b="1" dirty="0" smtClean="0"/>
              <a:t>60 </a:t>
            </a:r>
            <a:r>
              <a:rPr lang="fr-FR" b="1" dirty="0"/>
              <a:t>% </a:t>
            </a:r>
            <a:r>
              <a:rPr lang="fr-FR" dirty="0" err="1"/>
              <a:t>dûes</a:t>
            </a:r>
            <a:r>
              <a:rPr lang="fr-FR" dirty="0"/>
              <a:t> à l'amplificateur de puissance</a:t>
            </a:r>
            <a:r>
              <a:rPr lang="fr-FR" dirty="0" smtClean="0"/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b="1" dirty="0" smtClean="0"/>
              <a:t>7</a:t>
            </a:r>
            <a:r>
              <a:rPr lang="fr-FR" b="1" dirty="0"/>
              <a:t>% </a:t>
            </a:r>
            <a:r>
              <a:rPr lang="fr-FR" dirty="0"/>
              <a:t>à l'oscillateur, </a:t>
            </a:r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FR" b="1" dirty="0" smtClean="0"/>
              <a:t>20 </a:t>
            </a:r>
            <a:r>
              <a:rPr lang="fr-FR" b="1" dirty="0"/>
              <a:t>% </a:t>
            </a:r>
            <a:r>
              <a:rPr lang="fr-FR" dirty="0"/>
              <a:t>au driver, </a:t>
            </a:r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FR" b="1" dirty="0" smtClean="0"/>
              <a:t>3 </a:t>
            </a:r>
            <a:r>
              <a:rPr lang="fr-FR" b="1" dirty="0"/>
              <a:t>% </a:t>
            </a:r>
            <a:r>
              <a:rPr lang="fr-FR" dirty="0"/>
              <a:t>aux bobines de déviation verticale, </a:t>
            </a:r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FR" b="1" dirty="0" smtClean="0"/>
              <a:t>10</a:t>
            </a:r>
            <a:r>
              <a:rPr lang="fr-FR" b="1" dirty="0"/>
              <a:t>% </a:t>
            </a:r>
            <a:r>
              <a:rPr lang="fr-FR" dirty="0"/>
              <a:t>à d'autres causes ( en dehors de la BTV). </a:t>
            </a:r>
          </a:p>
          <a:p>
            <a:r>
              <a:rPr lang="fr-FR" dirty="0"/>
              <a:t>D'après ces données, nous commencerons donc la recherche de la panne par le bloc </a:t>
            </a:r>
            <a:r>
              <a:rPr lang="fr-FR" b="1" dirty="0"/>
              <a:t>AMPLIFICATEUR DE PUISSANCE VERTICAL </a:t>
            </a:r>
            <a:r>
              <a:rPr lang="fr-FR" dirty="0"/>
              <a:t>que nous vérifierons en premier lieu.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973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789</Words>
  <Application>Microsoft Office PowerPoint</Application>
  <PresentationFormat>Affichage à l'écran (4:3)</PresentationFormat>
  <Paragraphs>98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Cours_AV_4</vt:lpstr>
      <vt:lpstr>Plan</vt:lpstr>
      <vt:lpstr>Méthode de recherche de pannes</vt:lpstr>
      <vt:lpstr>Méthode de recherche de pannes</vt:lpstr>
      <vt:lpstr>Approches pour localiser les blocs défectueux</vt:lpstr>
      <vt:lpstr>Approches pour localiser les blocs défectueux</vt:lpstr>
      <vt:lpstr>Approches pour localiser les blocs défectueux</vt:lpstr>
      <vt:lpstr>Approches pour localiser les blocs défectueux</vt:lpstr>
      <vt:lpstr>Approches pour localiser les blocs défectueux</vt:lpstr>
      <vt:lpstr>Techniques de recherche de composants défectueux</vt:lpstr>
      <vt:lpstr>Techniques de recherche de composants défectueux</vt:lpstr>
      <vt:lpstr>Vérification de composants spécifiques</vt:lpstr>
      <vt:lpstr>Conclusions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Cours_AV_4</dc:title>
  <dc:creator>pc</dc:creator>
  <cp:lastModifiedBy>pc</cp:lastModifiedBy>
  <cp:revision>15</cp:revision>
  <dcterms:created xsi:type="dcterms:W3CDTF">2024-12-03T16:17:04Z</dcterms:created>
  <dcterms:modified xsi:type="dcterms:W3CDTF">2024-12-07T09:56:12Z</dcterms:modified>
</cp:coreProperties>
</file>