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5" r:id="rId7"/>
    <p:sldId id="266" r:id="rId8"/>
    <p:sldId id="267" r:id="rId9"/>
    <p:sldId id="268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00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78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5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6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13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86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72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78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454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867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71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73381-5509-4849-BE14-21368719BDCC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9A836-EE69-4F27-8C10-DE563D409E8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03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59884" y="414051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Djilali Boonaama University Khemis-Miliana 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0"/>
            <a:ext cx="2800350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899592" y="850822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smtClean="0"/>
              <a:t>Faculty of Matter Sciences and Computer Science-DBKM</a:t>
            </a:r>
            <a:endParaRPr lang="en-US" u="sng"/>
          </a:p>
        </p:txBody>
      </p:sp>
      <p:sp>
        <p:nvSpPr>
          <p:cNvPr id="6" name="Organigramme : Alternative 5"/>
          <p:cNvSpPr/>
          <p:nvPr/>
        </p:nvSpPr>
        <p:spPr>
          <a:xfrm>
            <a:off x="791580" y="2252280"/>
            <a:ext cx="7776864" cy="86409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791580" y="2330385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Matter: Information  Systems (IS)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388128" y="3410335"/>
            <a:ext cx="8784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Level Students:2nd year </a:t>
            </a:r>
            <a:r>
              <a:rPr lang="en-US" sz="2000" b="1" dirty="0" err="1" smtClean="0">
                <a:solidFill>
                  <a:srgbClr val="FF0000"/>
                </a:solidFill>
              </a:rPr>
              <a:t>bachlor’s</a:t>
            </a:r>
            <a:r>
              <a:rPr lang="en-US" sz="2000" b="1" smtClean="0">
                <a:solidFill>
                  <a:srgbClr val="FF0000"/>
                </a:solidFill>
              </a:rPr>
              <a:t> degree in </a:t>
            </a:r>
            <a:r>
              <a:rPr lang="en-US" sz="2000" b="1" dirty="0" smtClean="0">
                <a:solidFill>
                  <a:srgbClr val="FF0000"/>
                </a:solidFill>
              </a:rPr>
              <a:t>Computer Science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051720" y="130011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Computer Science Department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31293" y="4797152"/>
            <a:ext cx="30766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Professor: Omar BOUKADOUM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3332688" y="5877272"/>
            <a:ext cx="2694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Year university: 2025/2026</a:t>
            </a:r>
            <a:endParaRPr lang="en-GB" dirty="0"/>
          </a:p>
        </p:txBody>
      </p:sp>
      <p:sp>
        <p:nvSpPr>
          <p:cNvPr id="4" name="ZoneTexte 3"/>
          <p:cNvSpPr txBox="1"/>
          <p:nvPr/>
        </p:nvSpPr>
        <p:spPr>
          <a:xfrm>
            <a:off x="1810811" y="3848380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0070C0"/>
                </a:solidFill>
              </a:rPr>
              <a:t>Presentation of matter</a:t>
            </a:r>
            <a:endParaRPr lang="en-GB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27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rganigramme : Alternative 11"/>
          <p:cNvSpPr/>
          <p:nvPr/>
        </p:nvSpPr>
        <p:spPr>
          <a:xfrm>
            <a:off x="539551" y="3869022"/>
            <a:ext cx="7901109" cy="258162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539552" y="5898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 smtClean="0">
                <a:solidFill>
                  <a:srgbClr val="FF0000"/>
                </a:solidFill>
              </a:rPr>
              <a:t>Matter</a:t>
            </a:r>
            <a:r>
              <a:rPr lang="fr-FR" sz="2800" b="1" dirty="0" smtClean="0">
                <a:solidFill>
                  <a:srgbClr val="FF0000"/>
                </a:solidFill>
              </a:rPr>
              <a:t> content : Information  System(SI)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3" name="Organigramme : Alternative 2"/>
          <p:cNvSpPr/>
          <p:nvPr/>
        </p:nvSpPr>
        <p:spPr>
          <a:xfrm>
            <a:off x="827584" y="2060848"/>
            <a:ext cx="1944216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500" b="1" dirty="0" smtClean="0"/>
              <a:t>Courses</a:t>
            </a:r>
            <a:endParaRPr lang="fr-FR" sz="2500" b="1" dirty="0"/>
          </a:p>
        </p:txBody>
      </p:sp>
      <p:sp>
        <p:nvSpPr>
          <p:cNvPr id="4" name="Organigramme : Alternative 3"/>
          <p:cNvSpPr/>
          <p:nvPr/>
        </p:nvSpPr>
        <p:spPr>
          <a:xfrm>
            <a:off x="3059832" y="2060848"/>
            <a:ext cx="2448272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Tutorials</a:t>
            </a:r>
            <a:r>
              <a:rPr lang="fr-FR" sz="2500" b="1" dirty="0" smtClean="0"/>
              <a:t>(</a:t>
            </a:r>
            <a:r>
              <a:rPr lang="fr-FR" sz="2500" b="1" dirty="0" err="1" smtClean="0"/>
              <a:t>Tuto</a:t>
            </a:r>
            <a:r>
              <a:rPr lang="fr-FR" sz="2500" b="1" dirty="0" smtClean="0"/>
              <a:t>)</a:t>
            </a:r>
            <a:endParaRPr lang="fr-FR" sz="2500" b="1" dirty="0"/>
          </a:p>
        </p:txBody>
      </p:sp>
      <p:sp>
        <p:nvSpPr>
          <p:cNvPr id="5" name="Organigramme : Alternative 4"/>
          <p:cNvSpPr/>
          <p:nvPr/>
        </p:nvSpPr>
        <p:spPr>
          <a:xfrm>
            <a:off x="6156176" y="2060848"/>
            <a:ext cx="2520280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500" b="1" dirty="0" smtClean="0"/>
              <a:t>  </a:t>
            </a:r>
            <a:r>
              <a:rPr lang="fr-FR" sz="2500" b="1" dirty="0" err="1" smtClean="0"/>
              <a:t>Work</a:t>
            </a:r>
            <a:r>
              <a:rPr lang="fr-FR" sz="2500" b="1" dirty="0" smtClean="0"/>
              <a:t> </a:t>
            </a:r>
            <a:r>
              <a:rPr lang="fr-FR" sz="2500" b="1" dirty="0" err="1" smtClean="0"/>
              <a:t>Lab</a:t>
            </a:r>
            <a:endParaRPr lang="fr-FR" sz="2500" b="1" dirty="0" smtClean="0"/>
          </a:p>
          <a:p>
            <a:pPr algn="ctr"/>
            <a:r>
              <a:rPr lang="fr-FR" sz="2500" b="1" dirty="0" smtClean="0"/>
              <a:t>(PW)</a:t>
            </a:r>
            <a:endParaRPr lang="fr-FR" sz="2500" b="1" dirty="0"/>
          </a:p>
        </p:txBody>
      </p:sp>
      <p:sp>
        <p:nvSpPr>
          <p:cNvPr id="7" name="Flèche vers le bas 6"/>
          <p:cNvSpPr/>
          <p:nvPr/>
        </p:nvSpPr>
        <p:spPr>
          <a:xfrm>
            <a:off x="6876256" y="3092558"/>
            <a:ext cx="36004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475656" y="4636612"/>
            <a:ext cx="1948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err="1" smtClean="0">
                <a:solidFill>
                  <a:srgbClr val="FF0000"/>
                </a:solidFill>
              </a:rPr>
              <a:t>EdreawMax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112127" y="4626714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 smtClean="0">
                <a:solidFill>
                  <a:srgbClr val="FF0000"/>
                </a:solidFill>
              </a:rPr>
              <a:t>Jmerise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187752" y="4626714"/>
            <a:ext cx="1585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MS </a:t>
            </a:r>
            <a:r>
              <a:rPr lang="fr-FR" sz="2800" b="1" dirty="0" err="1" smtClean="0">
                <a:solidFill>
                  <a:srgbClr val="FF0000"/>
                </a:solidFill>
              </a:rPr>
              <a:t>Acess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04456" y="544522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800" b="1" dirty="0" err="1" smtClean="0">
                <a:solidFill>
                  <a:srgbClr val="FF0000"/>
                </a:solidFill>
              </a:rPr>
              <a:t>visual-paradigm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907704" y="5706834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 smtClean="0">
                <a:solidFill>
                  <a:srgbClr val="FF0000"/>
                </a:solidFill>
              </a:rPr>
              <a:t>JFlux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067860" y="6321698"/>
            <a:ext cx="28083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err="1" smtClean="0">
                <a:solidFill>
                  <a:srgbClr val="FF0000"/>
                </a:solidFill>
              </a:rPr>
              <a:t>Softwares</a:t>
            </a:r>
            <a:endParaRPr lang="en-GB" sz="3000" b="1" dirty="0">
              <a:solidFill>
                <a:srgbClr val="FF0000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90" y="0"/>
            <a:ext cx="1175743" cy="683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417675" y="5075892"/>
            <a:ext cx="2102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Organizational Chart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6187752" y="5075892"/>
            <a:ext cx="2128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Data Logical Model</a:t>
            </a:r>
            <a:endParaRPr lang="en-GB" dirty="0"/>
          </a:p>
        </p:txBody>
      </p:sp>
      <p:sp>
        <p:nvSpPr>
          <p:cNvPr id="17" name="ZoneTexte 16"/>
          <p:cNvSpPr txBox="1"/>
          <p:nvPr/>
        </p:nvSpPr>
        <p:spPr>
          <a:xfrm>
            <a:off x="3879157" y="507709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Data design model</a:t>
            </a:r>
            <a:endParaRPr lang="en-GB" dirty="0"/>
          </a:p>
        </p:txBody>
      </p:sp>
      <p:sp>
        <p:nvSpPr>
          <p:cNvPr id="18" name="ZoneTexte 17"/>
          <p:cNvSpPr txBox="1"/>
          <p:nvPr/>
        </p:nvSpPr>
        <p:spPr>
          <a:xfrm>
            <a:off x="4472016" y="596844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Dciscion</a:t>
            </a:r>
            <a:r>
              <a:rPr lang="en-GB" dirty="0" smtClean="0"/>
              <a:t> table</a:t>
            </a:r>
            <a:endParaRPr lang="en-GB" dirty="0"/>
          </a:p>
        </p:txBody>
      </p:sp>
      <p:sp>
        <p:nvSpPr>
          <p:cNvPr id="19" name="ZoneTexte 18"/>
          <p:cNvSpPr txBox="1"/>
          <p:nvPr/>
        </p:nvSpPr>
        <p:spPr>
          <a:xfrm>
            <a:off x="1518728" y="6229365"/>
            <a:ext cx="1498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Flow diagram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882" y="4053830"/>
            <a:ext cx="766564" cy="766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886628"/>
            <a:ext cx="930970" cy="761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460" y="4014701"/>
            <a:ext cx="540836" cy="699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8606" y="5501561"/>
            <a:ext cx="607690" cy="596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10" y="5706834"/>
            <a:ext cx="972061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661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99592" y="204609"/>
            <a:ext cx="8784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Level Students:  2nd year </a:t>
            </a:r>
            <a:r>
              <a:rPr lang="en-US" sz="2000" b="1" dirty="0" err="1" smtClean="0">
                <a:solidFill>
                  <a:srgbClr val="FF0000"/>
                </a:solidFill>
              </a:rPr>
              <a:t>bachlor’s</a:t>
            </a:r>
            <a:r>
              <a:rPr lang="en-US" sz="2000" b="1" dirty="0" smtClean="0">
                <a:solidFill>
                  <a:srgbClr val="FF0000"/>
                </a:solidFill>
              </a:rPr>
              <a:t>  Computer Science (L2)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58521" y="604719"/>
            <a:ext cx="7488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</a:rPr>
              <a:t>Matter: Information  Systems (IS)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6143" y="1331562"/>
            <a:ext cx="7356648" cy="3338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b="1" dirty="0" smtClean="0"/>
              <a:t>Fundamental Teaching Unit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b="1" dirty="0" smtClean="0"/>
              <a:t>Matter:</a:t>
            </a:r>
            <a:r>
              <a:rPr lang="en-GB" dirty="0" smtClean="0"/>
              <a:t> Information Systems (IS)</a:t>
            </a:r>
            <a:br>
              <a:rPr lang="en-GB" dirty="0" smtClean="0"/>
            </a:br>
            <a:r>
              <a:rPr lang="en-GB" b="1" dirty="0" smtClean="0"/>
              <a:t>Credits:</a:t>
            </a:r>
            <a:r>
              <a:rPr lang="en-GB" dirty="0" smtClean="0"/>
              <a:t> 5</a:t>
            </a:r>
            <a:br>
              <a:rPr lang="en-GB" dirty="0" smtClean="0"/>
            </a:br>
            <a:r>
              <a:rPr lang="en-GB" b="1" dirty="0" smtClean="0"/>
              <a:t>Coefficient:</a:t>
            </a:r>
            <a:r>
              <a:rPr lang="en-GB" dirty="0" smtClean="0"/>
              <a:t> 3</a:t>
            </a:r>
          </a:p>
          <a:p>
            <a:pPr>
              <a:lnSpc>
                <a:spcPct val="200000"/>
              </a:lnSpc>
            </a:pPr>
            <a:r>
              <a:rPr lang="en-GB" b="1" dirty="0" smtClean="0"/>
              <a:t>Hours Number </a:t>
            </a:r>
            <a:r>
              <a:rPr lang="en-GB" dirty="0" smtClean="0"/>
              <a:t>: 63 H ( 1h30 course + 1h30 </a:t>
            </a:r>
            <a:r>
              <a:rPr lang="en-GB" dirty="0" err="1" smtClean="0"/>
              <a:t>Tuto</a:t>
            </a:r>
            <a:r>
              <a:rPr lang="en-GB" dirty="0" smtClean="0"/>
              <a:t> + 1h30 Lab)</a:t>
            </a:r>
          </a:p>
          <a:p>
            <a:pPr>
              <a:lnSpc>
                <a:spcPct val="200000"/>
              </a:lnSpc>
            </a:pPr>
            <a:r>
              <a:rPr lang="en-GB" b="1" dirty="0" smtClean="0"/>
              <a:t>Evaluation mode</a:t>
            </a:r>
            <a:r>
              <a:rPr lang="en-GB" dirty="0" smtClean="0"/>
              <a:t>: continual 40% + Exam 60% </a:t>
            </a:r>
            <a:endParaRPr lang="en-GB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90" y="197867"/>
            <a:ext cx="1175743" cy="683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706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6745" y="1032073"/>
            <a:ext cx="836386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dirty="0">
                <a:solidFill>
                  <a:srgbClr val="FF0000"/>
                </a:solidFill>
              </a:rPr>
              <a:t>Teaching objectives</a:t>
            </a:r>
            <a:r>
              <a:rPr lang="en-US" sz="2200" b="1" dirty="0"/>
              <a:t>:</a:t>
            </a:r>
            <a:r>
              <a:rPr lang="en-US" sz="2200" dirty="0"/>
              <a:t> </a:t>
            </a:r>
            <a:endParaRPr lang="en-US" sz="22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sz="2200" dirty="0" smtClean="0"/>
              <a:t>Understand </a:t>
            </a:r>
            <a:r>
              <a:rPr lang="en-US" sz="2200" dirty="0"/>
              <a:t>what a corporate information system is</a:t>
            </a:r>
            <a:r>
              <a:rPr lang="en-US" sz="2200" dirty="0" smtClean="0"/>
              <a:t>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200" dirty="0" smtClean="0"/>
              <a:t> Understand </a:t>
            </a:r>
            <a:r>
              <a:rPr lang="en-US" sz="2200" dirty="0"/>
              <a:t>the different constituent dimensions of an IS</a:t>
            </a:r>
            <a:r>
              <a:rPr lang="en-US" sz="2200" dirty="0" smtClean="0"/>
              <a:t>:</a:t>
            </a:r>
          </a:p>
          <a:p>
            <a:pPr algn="just"/>
            <a:r>
              <a:rPr lang="en-US" sz="2200" dirty="0" smtClean="0"/>
              <a:t> 	a</a:t>
            </a:r>
            <a:r>
              <a:rPr lang="en-US" sz="2200" dirty="0"/>
              <a:t>. Technical dimension </a:t>
            </a:r>
            <a:endParaRPr lang="en-US" sz="2200" dirty="0" smtClean="0"/>
          </a:p>
          <a:p>
            <a:pPr algn="just"/>
            <a:r>
              <a:rPr lang="en-US" sz="2200" dirty="0" smtClean="0"/>
              <a:t>	b</a:t>
            </a:r>
            <a:r>
              <a:rPr lang="en-US" sz="2200" dirty="0"/>
              <a:t>. Organizational dimension </a:t>
            </a:r>
            <a:endParaRPr lang="en-US" sz="2200" dirty="0" smtClean="0"/>
          </a:p>
          <a:p>
            <a:pPr algn="just"/>
            <a:r>
              <a:rPr lang="en-US" sz="2200" dirty="0" smtClean="0"/>
              <a:t>	c</a:t>
            </a:r>
            <a:r>
              <a:rPr lang="en-US" sz="2200" dirty="0"/>
              <a:t>. Managerial </a:t>
            </a:r>
            <a:r>
              <a:rPr lang="en-US" sz="2200" dirty="0" smtClean="0"/>
              <a:t>dimension</a:t>
            </a:r>
          </a:p>
          <a:p>
            <a:pPr marL="457200" indent="-457200" algn="just">
              <a:buFont typeface="+mj-lt"/>
              <a:buAutoNum type="arabicPeriod" startAt="3"/>
            </a:pPr>
            <a:r>
              <a:rPr lang="en-US" sz="2200" dirty="0" smtClean="0"/>
              <a:t> Understand </a:t>
            </a:r>
            <a:r>
              <a:rPr lang="en-US" sz="2200" dirty="0"/>
              <a:t>the different elements of an IS: </a:t>
            </a:r>
            <a:endParaRPr lang="en-US" sz="2200" dirty="0" smtClean="0"/>
          </a:p>
          <a:p>
            <a:pPr marL="457200" indent="-457200" algn="just">
              <a:buAutoNum type="alphaLcPeriod"/>
            </a:pPr>
            <a:r>
              <a:rPr lang="en-US" sz="2200" dirty="0" smtClean="0"/>
              <a:t>Management </a:t>
            </a:r>
            <a:r>
              <a:rPr lang="en-US" sz="2200" dirty="0"/>
              <a:t>system </a:t>
            </a:r>
            <a:endParaRPr lang="en-US" sz="2200" dirty="0" smtClean="0"/>
          </a:p>
          <a:p>
            <a:pPr algn="just"/>
            <a:r>
              <a:rPr lang="en-US" sz="2200" dirty="0" smtClean="0"/>
              <a:t>b</a:t>
            </a:r>
            <a:r>
              <a:rPr lang="en-US" sz="2200" dirty="0"/>
              <a:t>. Decision system </a:t>
            </a:r>
            <a:endParaRPr lang="en-US" sz="2200" dirty="0" smtClean="0"/>
          </a:p>
          <a:p>
            <a:pPr algn="just"/>
            <a:r>
              <a:rPr lang="en-US" sz="2200" dirty="0" smtClean="0"/>
              <a:t>c</a:t>
            </a:r>
            <a:r>
              <a:rPr lang="en-US" sz="2200" dirty="0"/>
              <a:t>. Operational system </a:t>
            </a:r>
            <a:endParaRPr lang="en-US" sz="2200" dirty="0" smtClean="0"/>
          </a:p>
          <a:p>
            <a:pPr marL="457200" indent="-457200" algn="just">
              <a:buFont typeface="+mj-lt"/>
              <a:buAutoNum type="arabicPeriod" startAt="4"/>
            </a:pPr>
            <a:r>
              <a:rPr lang="en-US" sz="2200" dirty="0" smtClean="0"/>
              <a:t>Understand </a:t>
            </a:r>
            <a:r>
              <a:rPr lang="en-US" sz="2200" dirty="0"/>
              <a:t>the articulation of the IS with the corporate strategy </a:t>
            </a:r>
            <a:r>
              <a:rPr lang="en-US" sz="2200" dirty="0" smtClean="0"/>
              <a:t>      ( </a:t>
            </a:r>
            <a:r>
              <a:rPr lang="en-US" sz="2200" dirty="0"/>
              <a:t>IS governance – IS project management</a:t>
            </a:r>
            <a:r>
              <a:rPr lang="en-US" sz="2200" dirty="0" smtClean="0"/>
              <a:t>)</a:t>
            </a:r>
          </a:p>
          <a:p>
            <a:pPr algn="just"/>
            <a:endParaRPr lang="en-GB" sz="2200" dirty="0"/>
          </a:p>
          <a:p>
            <a:pPr algn="just"/>
            <a:r>
              <a:rPr lang="en-US" sz="2200" dirty="0"/>
              <a:t> </a:t>
            </a:r>
            <a:r>
              <a:rPr lang="en-US" sz="2200" b="1" dirty="0"/>
              <a:t>Recommended</a:t>
            </a:r>
            <a:r>
              <a:rPr lang="en-US" sz="2200" dirty="0"/>
              <a:t> </a:t>
            </a:r>
            <a:r>
              <a:rPr lang="en-US" sz="2200" b="1" dirty="0"/>
              <a:t>prior knowledge</a:t>
            </a:r>
            <a:r>
              <a:rPr lang="en-US" sz="2200" dirty="0"/>
              <a:t> </a:t>
            </a:r>
            <a:r>
              <a:rPr lang="en-US" sz="2200" b="1" dirty="0"/>
              <a:t>:</a:t>
            </a:r>
            <a:r>
              <a:rPr lang="en-US" sz="2200" dirty="0"/>
              <a:t> algorithmic,</a:t>
            </a:r>
            <a:endParaRPr lang="en-GB" sz="2200" dirty="0"/>
          </a:p>
        </p:txBody>
      </p:sp>
      <p:sp>
        <p:nvSpPr>
          <p:cNvPr id="3" name="ZoneTexte 2"/>
          <p:cNvSpPr txBox="1"/>
          <p:nvPr/>
        </p:nvSpPr>
        <p:spPr>
          <a:xfrm>
            <a:off x="561791" y="336510"/>
            <a:ext cx="7488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</a:rPr>
              <a:t>Matter: Information  Systems (IS)</a:t>
            </a:r>
            <a:endParaRPr lang="en-US" sz="3000" b="1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90" y="197867"/>
            <a:ext cx="1175743" cy="683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07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5131" y="492420"/>
            <a:ext cx="8025530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500" b="1" dirty="0" smtClean="0">
                <a:solidFill>
                  <a:srgbClr val="FF0000"/>
                </a:solidFill>
              </a:rPr>
              <a:t>Course Content – Information Systems (IS)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908720"/>
            <a:ext cx="9036496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en-GB" b="1" u="sng" dirty="0" smtClean="0">
                <a:solidFill>
                  <a:srgbClr val="FF0000"/>
                </a:solidFill>
              </a:rPr>
              <a:t>Chapter 1</a:t>
            </a:r>
            <a:r>
              <a:rPr lang="en-GB" dirty="0" smtClean="0"/>
              <a:t>: Organization and Information Systems</a:t>
            </a:r>
          </a:p>
          <a:p>
            <a:pPr>
              <a:lnSpc>
                <a:spcPct val="200000"/>
              </a:lnSpc>
            </a:pPr>
            <a:r>
              <a:rPr lang="en-GB" b="1" u="sng" dirty="0" smtClean="0">
                <a:solidFill>
                  <a:srgbClr val="FF0000"/>
                </a:solidFill>
              </a:rPr>
              <a:t>Chapter 2</a:t>
            </a:r>
            <a:r>
              <a:rPr lang="en-GB" dirty="0" smtClean="0"/>
              <a:t>: Techniques for Representing </a:t>
            </a:r>
            <a:r>
              <a:rPr lang="en-GB" sz="3100" dirty="0" smtClean="0"/>
              <a:t>Information</a:t>
            </a:r>
          </a:p>
          <a:p>
            <a:pPr>
              <a:lnSpc>
                <a:spcPct val="200000"/>
              </a:lnSpc>
            </a:pPr>
            <a:r>
              <a:rPr lang="en-GB" b="1" u="sng" dirty="0" smtClean="0">
                <a:solidFill>
                  <a:srgbClr val="FF0000"/>
                </a:solidFill>
              </a:rPr>
              <a:t>Chapter 3</a:t>
            </a:r>
            <a:r>
              <a:rPr lang="en-GB" dirty="0" smtClean="0"/>
              <a:t>: Schema and Coding of Information</a:t>
            </a:r>
          </a:p>
          <a:p>
            <a:pPr>
              <a:lnSpc>
                <a:spcPct val="200000"/>
              </a:lnSpc>
            </a:pPr>
            <a:r>
              <a:rPr lang="en-GB" b="1" u="sng" dirty="0" smtClean="0">
                <a:solidFill>
                  <a:srgbClr val="FF0000"/>
                </a:solidFill>
              </a:rPr>
              <a:t>Chapter 4</a:t>
            </a:r>
            <a:r>
              <a:rPr lang="en-GB" dirty="0" smtClean="0"/>
              <a:t>: Input and Control of Information</a:t>
            </a:r>
          </a:p>
          <a:p>
            <a:pPr>
              <a:lnSpc>
                <a:spcPct val="150000"/>
              </a:lnSpc>
            </a:pPr>
            <a:r>
              <a:rPr lang="en-GB" b="1" dirty="0" smtClean="0">
                <a:solidFill>
                  <a:srgbClr val="FF0000"/>
                </a:solidFill>
              </a:rPr>
              <a:t>Chapter 5</a:t>
            </a:r>
            <a:r>
              <a:rPr lang="en-GB" dirty="0" smtClean="0"/>
              <a:t>: Methodology for Developing an IS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             (</a:t>
            </a:r>
            <a:r>
              <a:rPr lang="en-GB" b="1" i="1" dirty="0" smtClean="0"/>
              <a:t>MERISE</a:t>
            </a:r>
            <a:r>
              <a:rPr lang="en-GB" dirty="0" smtClean="0"/>
              <a:t>)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5626" y="0"/>
            <a:ext cx="1175743" cy="683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343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5858"/>
            <a:ext cx="8229600" cy="1143000"/>
          </a:xfrm>
        </p:spPr>
        <p:txBody>
          <a:bodyPr>
            <a:normAutofit/>
          </a:bodyPr>
          <a:lstStyle/>
          <a:p>
            <a:r>
              <a:rPr sz="3000" b="1" dirty="0">
                <a:solidFill>
                  <a:srgbClr val="FF0000"/>
                </a:solidFill>
              </a:rPr>
              <a:t>Chapter 1: Organization and 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748464" cy="4525963"/>
          </a:xfrm>
        </p:spPr>
        <p:txBody>
          <a:bodyPr>
            <a:noAutofit/>
          </a:bodyPr>
          <a:lstStyle/>
          <a:p>
            <a:r>
              <a:rPr sz="2800" dirty="0"/>
              <a:t>Concept of a system</a:t>
            </a:r>
          </a:p>
          <a:p>
            <a:r>
              <a:rPr sz="2800" dirty="0"/>
              <a:t>Objectives of a system</a:t>
            </a:r>
          </a:p>
          <a:p>
            <a:r>
              <a:rPr sz="2800" dirty="0"/>
              <a:t>System control</a:t>
            </a:r>
          </a:p>
          <a:p>
            <a:r>
              <a:rPr sz="2800" dirty="0"/>
              <a:t>Concept of organization</a:t>
            </a:r>
          </a:p>
          <a:p>
            <a:r>
              <a:rPr sz="2800" dirty="0"/>
              <a:t>Information in the organization</a:t>
            </a:r>
          </a:p>
          <a:p>
            <a:r>
              <a:rPr sz="2800" dirty="0"/>
              <a:t>The company</a:t>
            </a:r>
          </a:p>
          <a:p>
            <a:r>
              <a:rPr sz="2800" dirty="0"/>
              <a:t>Main functions of a company</a:t>
            </a:r>
          </a:p>
          <a:p>
            <a:r>
              <a:rPr sz="2800" dirty="0"/>
              <a:t>Sub-systems: Organizational &amp; Informational</a:t>
            </a:r>
          </a:p>
          <a:p>
            <a:r>
              <a:rPr sz="2800" dirty="0"/>
              <a:t>Decision system</a:t>
            </a:r>
          </a:p>
          <a:p>
            <a:r>
              <a:rPr sz="2800" dirty="0"/>
              <a:t>Information system: definition &amp; functions</a:t>
            </a:r>
          </a:p>
          <a:p>
            <a:r>
              <a:rPr sz="2800" dirty="0"/>
              <a:t>Information </a:t>
            </a:r>
            <a:r>
              <a:rPr sz="2800" b="1" i="1" dirty="0">
                <a:solidFill>
                  <a:srgbClr val="FF0000"/>
                </a:solidFill>
              </a:rPr>
              <a:t>flow diagram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90" y="197867"/>
            <a:ext cx="1175743" cy="683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383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3467"/>
            <a:ext cx="8507288" cy="1143000"/>
          </a:xfrm>
        </p:spPr>
        <p:txBody>
          <a:bodyPr>
            <a:normAutofit/>
          </a:bodyPr>
          <a:lstStyle/>
          <a:p>
            <a:r>
              <a:rPr sz="3000" b="1" dirty="0">
                <a:solidFill>
                  <a:srgbClr val="FF0000"/>
                </a:solidFill>
              </a:rPr>
              <a:t>Chapter 2: Representation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556792"/>
            <a:ext cx="8229600" cy="3052936"/>
          </a:xfrm>
        </p:spPr>
        <p:txBody>
          <a:bodyPr/>
          <a:lstStyle/>
          <a:p>
            <a:r>
              <a:rPr dirty="0"/>
              <a:t>Concept of information</a:t>
            </a:r>
          </a:p>
          <a:p>
            <a:r>
              <a:rPr dirty="0"/>
              <a:t>Forms of information</a:t>
            </a:r>
          </a:p>
          <a:p>
            <a:r>
              <a:rPr dirty="0"/>
              <a:t>Classification of attributes (fields)</a:t>
            </a:r>
          </a:p>
          <a:p>
            <a:r>
              <a:rPr dirty="0"/>
              <a:t>Format of a field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90" y="197867"/>
            <a:ext cx="1175743" cy="683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002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000" b="1" dirty="0">
                <a:solidFill>
                  <a:srgbClr val="FF0000"/>
                </a:solidFill>
              </a:rPr>
              <a:t>Chapter 3: Schema and 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Coding</a:t>
            </a:r>
          </a:p>
          <a:p>
            <a:r>
              <a:t>Main characteristics of coding</a:t>
            </a:r>
          </a:p>
          <a:p>
            <a:r>
              <a:t>Different types of coding</a:t>
            </a:r>
          </a:p>
          <a:p>
            <a:r>
              <a:t>Advantages and disadvantages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90" y="197867"/>
            <a:ext cx="1175743" cy="683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423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000" b="1" dirty="0">
                <a:solidFill>
                  <a:srgbClr val="FF0000"/>
                </a:solidFill>
              </a:rPr>
              <a:t>Chapter 4: Input and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Information system control</a:t>
            </a:r>
          </a:p>
          <a:p>
            <a:r>
              <a:rPr dirty="0"/>
              <a:t>Main types of control</a:t>
            </a:r>
          </a:p>
          <a:p>
            <a:r>
              <a:rPr dirty="0"/>
              <a:t>Examples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90" y="197867"/>
            <a:ext cx="1175743" cy="683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95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500" b="1" dirty="0">
                <a:solidFill>
                  <a:srgbClr val="FF0000"/>
                </a:solidFill>
              </a:rPr>
              <a:t>Chapter </a:t>
            </a:r>
            <a:r>
              <a:rPr sz="3500" b="1" dirty="0" smtClean="0">
                <a:solidFill>
                  <a:srgbClr val="FF0000"/>
                </a:solidFill>
              </a:rPr>
              <a:t>5: </a:t>
            </a:r>
            <a:r>
              <a:rPr sz="3500" b="1" dirty="0">
                <a:solidFill>
                  <a:srgbClr val="FF0000"/>
                </a:solidFill>
              </a:rPr>
              <a:t>Development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MERISE</a:t>
            </a:r>
          </a:p>
          <a:p>
            <a:r>
              <a:rPr dirty="0"/>
              <a:t>Different approaches</a:t>
            </a:r>
          </a:p>
          <a:p>
            <a:r>
              <a:rPr dirty="0"/>
              <a:t>D: Data | T: Treatments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90" y="197867"/>
            <a:ext cx="1175743" cy="683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727" y="1595438"/>
            <a:ext cx="2168941" cy="1905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35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289</Words>
  <Application>Microsoft Office PowerPoint</Application>
  <PresentationFormat>Affichage à l'écran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Chapter 1: Organization and IS</vt:lpstr>
      <vt:lpstr>Chapter 2: Representation Techniques</vt:lpstr>
      <vt:lpstr>Chapter 3: Schema and Coding</vt:lpstr>
      <vt:lpstr>Chapter 4: Input and Control</vt:lpstr>
      <vt:lpstr>Chapter 5: Development Methodology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omario</dc:creator>
  <cp:lastModifiedBy>omario</cp:lastModifiedBy>
  <cp:revision>31</cp:revision>
  <dcterms:created xsi:type="dcterms:W3CDTF">2025-09-26T14:49:47Z</dcterms:created>
  <dcterms:modified xsi:type="dcterms:W3CDTF">2025-09-28T07:20:35Z</dcterms:modified>
</cp:coreProperties>
</file>