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57" r:id="rId4"/>
    <p:sldId id="269" r:id="rId5"/>
    <p:sldId id="276" r:id="rId6"/>
    <p:sldId id="258" r:id="rId7"/>
    <p:sldId id="260" r:id="rId8"/>
    <p:sldId id="261" r:id="rId9"/>
    <p:sldId id="272" r:id="rId10"/>
    <p:sldId id="262" r:id="rId11"/>
    <p:sldId id="270" r:id="rId12"/>
    <p:sldId id="273" r:id="rId13"/>
    <p:sldId id="263" r:id="rId14"/>
    <p:sldId id="264" r:id="rId15"/>
    <p:sldId id="266" r:id="rId16"/>
    <p:sldId id="265" r:id="rId17"/>
    <p:sldId id="267" r:id="rId18"/>
    <p:sldId id="268" r:id="rId19"/>
    <p:sldId id="271" r:id="rId20"/>
    <p:sldId id="274" r:id="rId21"/>
    <p:sldId id="278" r:id="rId22"/>
    <p:sldId id="275" r:id="rId23"/>
    <p:sldId id="277" r:id="rId24"/>
    <p:sldId id="279" r:id="rId25"/>
    <p:sldId id="280" r:id="rId26"/>
    <p:sldId id="281" r:id="rId27"/>
    <p:sldId id="282" r:id="rId28"/>
    <p:sldId id="283" r:id="rId29"/>
    <p:sldId id="284" r:id="rId30"/>
    <p:sldId id="285" r:id="rId31"/>
  </p:sldIdLst>
  <p:sldSz cx="9144000" cy="6858000" type="screen4x3"/>
  <p:notesSz cx="7102475" cy="102330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1" d="100"/>
          <a:sy n="61" d="100"/>
        </p:scale>
        <p:origin x="-139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92C30D-35CB-457C-A0C5-3CBA14CE7B8B}" type="doc">
      <dgm:prSet loTypeId="urn:microsoft.com/office/officeart/2005/8/layout/bProcess3" loCatId="process" qsTypeId="urn:microsoft.com/office/officeart/2005/8/quickstyle/3d3" qsCatId="3D" csTypeId="urn:microsoft.com/office/officeart/2005/8/colors/colorful5" csCatId="colorful" phldr="1"/>
      <dgm:spPr/>
      <dgm:t>
        <a:bodyPr/>
        <a:lstStyle/>
        <a:p>
          <a:endParaRPr lang="fr-FR"/>
        </a:p>
      </dgm:t>
    </dgm:pt>
    <dgm:pt modelId="{FD93DC56-1364-4BC0-9AA9-A085FA1CC8D4}">
      <dgm:prSet phldrT="[Texte]"/>
      <dgm:spPr/>
      <dgm:t>
        <a:bodyPr/>
        <a:lstStyle/>
        <a:p>
          <a:r>
            <a:rPr lang="en-US" b="1" dirty="0" smtClean="0">
              <a:latin typeface="Times New Roman" pitchFamily="18" charset="0"/>
              <a:cs typeface="Times New Roman" pitchFamily="18" charset="0"/>
            </a:rPr>
            <a:t>crystal structure</a:t>
          </a:r>
          <a:endParaRPr lang="fr-FR" dirty="0"/>
        </a:p>
      </dgm:t>
    </dgm:pt>
    <dgm:pt modelId="{7C4A4402-34BD-45AF-8D8B-FA97B3976393}" type="parTrans" cxnId="{9F9A221F-CEBC-480C-8ED8-93925FEB3EBF}">
      <dgm:prSet/>
      <dgm:spPr/>
      <dgm:t>
        <a:bodyPr/>
        <a:lstStyle/>
        <a:p>
          <a:endParaRPr lang="fr-FR"/>
        </a:p>
      </dgm:t>
    </dgm:pt>
    <dgm:pt modelId="{9858326D-4B08-4905-BB37-DA32255F52DC}" type="sibTrans" cxnId="{9F9A221F-CEBC-480C-8ED8-93925FEB3EBF}">
      <dgm:prSet/>
      <dgm:spPr/>
      <dgm:t>
        <a:bodyPr/>
        <a:lstStyle/>
        <a:p>
          <a:endParaRPr lang="fr-FR"/>
        </a:p>
      </dgm:t>
    </dgm:pt>
    <dgm:pt modelId="{E12061E4-8141-495B-A70F-4243FD1D60A9}">
      <dgm:prSet phldrT="[Texte]"/>
      <dgm:spPr/>
      <dgm:t>
        <a:bodyPr/>
        <a:lstStyle/>
        <a:p>
          <a:r>
            <a:rPr lang="en-US" b="1" dirty="0" smtClean="0">
              <a:latin typeface="Times New Roman" pitchFamily="18" charset="0"/>
              <a:cs typeface="Times New Roman" pitchFamily="18" charset="0"/>
            </a:rPr>
            <a:t>boiling or melting points</a:t>
          </a:r>
          <a:endParaRPr lang="fr-FR" dirty="0"/>
        </a:p>
      </dgm:t>
    </dgm:pt>
    <dgm:pt modelId="{3F94CEDB-D8C4-4DA0-81D4-4654758FE862}" type="parTrans" cxnId="{5CDB2391-2EEB-4CB4-B0DB-A1D9120C93FC}">
      <dgm:prSet/>
      <dgm:spPr/>
      <dgm:t>
        <a:bodyPr/>
        <a:lstStyle/>
        <a:p>
          <a:endParaRPr lang="fr-FR"/>
        </a:p>
      </dgm:t>
    </dgm:pt>
    <dgm:pt modelId="{9B8B07FC-36F6-424F-8D0C-4FB3391BEEB9}" type="sibTrans" cxnId="{5CDB2391-2EEB-4CB4-B0DB-A1D9120C93FC}">
      <dgm:prSet/>
      <dgm:spPr/>
      <dgm:t>
        <a:bodyPr/>
        <a:lstStyle/>
        <a:p>
          <a:endParaRPr lang="fr-FR"/>
        </a:p>
      </dgm:t>
    </dgm:pt>
    <dgm:pt modelId="{D6938D4A-A677-4875-A627-D3AA4FCB1150}">
      <dgm:prSet phldrT="[Texte]"/>
      <dgm:spPr/>
      <dgm:t>
        <a:bodyPr/>
        <a:lstStyle/>
        <a:p>
          <a:r>
            <a:rPr lang="en-US" b="1" dirty="0" smtClean="0">
              <a:latin typeface="Times New Roman" pitchFamily="18" charset="0"/>
              <a:cs typeface="Times New Roman" pitchFamily="18" charset="0"/>
            </a:rPr>
            <a:t>the  capacity for sublimation</a:t>
          </a:r>
          <a:endParaRPr lang="fr-FR" dirty="0"/>
        </a:p>
      </dgm:t>
    </dgm:pt>
    <dgm:pt modelId="{F3430CEB-2F7A-4323-8DD1-5171F017777F}" type="parTrans" cxnId="{D4F4FA26-1300-4623-A0F7-403533D02165}">
      <dgm:prSet/>
      <dgm:spPr/>
      <dgm:t>
        <a:bodyPr/>
        <a:lstStyle/>
        <a:p>
          <a:endParaRPr lang="fr-FR"/>
        </a:p>
      </dgm:t>
    </dgm:pt>
    <dgm:pt modelId="{EB84E74B-2937-4C7A-A7FE-A2218DE0D1CB}" type="sibTrans" cxnId="{D4F4FA26-1300-4623-A0F7-403533D02165}">
      <dgm:prSet/>
      <dgm:spPr/>
      <dgm:t>
        <a:bodyPr/>
        <a:lstStyle/>
        <a:p>
          <a:endParaRPr lang="fr-FR"/>
        </a:p>
      </dgm:t>
    </dgm:pt>
    <dgm:pt modelId="{2E17F469-65C0-4E70-BDB4-26668ACA8F79}">
      <dgm:prSet phldrT="[Texte]"/>
      <dgm:spPr/>
      <dgm:t>
        <a:bodyPr/>
        <a:lstStyle/>
        <a:p>
          <a:r>
            <a:rPr lang="en-US" b="1" dirty="0" smtClean="0">
              <a:latin typeface="Times New Roman" pitchFamily="18" charset="0"/>
              <a:cs typeface="Times New Roman" pitchFamily="18" charset="0"/>
            </a:rPr>
            <a:t>dehydration</a:t>
          </a:r>
          <a:endParaRPr lang="fr-FR" dirty="0"/>
        </a:p>
      </dgm:t>
    </dgm:pt>
    <dgm:pt modelId="{F174FCE9-9A50-4234-87A5-EC7E2248CF38}" type="parTrans" cxnId="{1ACB2F1E-02C9-48D6-97C9-B80741F9BF04}">
      <dgm:prSet/>
      <dgm:spPr/>
      <dgm:t>
        <a:bodyPr/>
        <a:lstStyle/>
        <a:p>
          <a:endParaRPr lang="fr-FR"/>
        </a:p>
      </dgm:t>
    </dgm:pt>
    <dgm:pt modelId="{FC4C4649-551C-4705-9943-18AB78D0F15A}" type="sibTrans" cxnId="{1ACB2F1E-02C9-48D6-97C9-B80741F9BF04}">
      <dgm:prSet/>
      <dgm:spPr/>
      <dgm:t>
        <a:bodyPr/>
        <a:lstStyle/>
        <a:p>
          <a:endParaRPr lang="fr-FR"/>
        </a:p>
      </dgm:t>
    </dgm:pt>
    <dgm:pt modelId="{2B10024B-3440-4122-BEE5-1461F5382E4D}">
      <dgm:prSet phldrT="[Texte]"/>
      <dgm:spPr/>
      <dgm:t>
        <a:bodyPr/>
        <a:lstStyle/>
        <a:p>
          <a:r>
            <a:rPr lang="en-US" b="1" dirty="0" smtClean="0">
              <a:latin typeface="Times New Roman" pitchFamily="18" charset="0"/>
              <a:cs typeface="Times New Roman" pitchFamily="18" charset="0"/>
            </a:rPr>
            <a:t>the solid-phase interaction</a:t>
          </a:r>
          <a:endParaRPr lang="fr-FR" dirty="0"/>
        </a:p>
      </dgm:t>
    </dgm:pt>
    <dgm:pt modelId="{110A8910-F351-46A4-ACDF-4E6F8AF35F28}" type="parTrans" cxnId="{D66F5A3C-F941-479C-A4FA-91E34BCFD385}">
      <dgm:prSet/>
      <dgm:spPr/>
      <dgm:t>
        <a:bodyPr/>
        <a:lstStyle/>
        <a:p>
          <a:endParaRPr lang="fr-FR"/>
        </a:p>
      </dgm:t>
    </dgm:pt>
    <dgm:pt modelId="{EFFAD042-E879-4909-A54A-0DE3B5F9B013}" type="sibTrans" cxnId="{D66F5A3C-F941-479C-A4FA-91E34BCFD385}">
      <dgm:prSet/>
      <dgm:spPr/>
      <dgm:t>
        <a:bodyPr/>
        <a:lstStyle/>
        <a:p>
          <a:endParaRPr lang="fr-FR"/>
        </a:p>
      </dgm:t>
    </dgm:pt>
    <dgm:pt modelId="{9BC31A14-AA8B-4157-AED1-947977D397D2}" type="pres">
      <dgm:prSet presAssocID="{E092C30D-35CB-457C-A0C5-3CBA14CE7B8B}" presName="Name0" presStyleCnt="0">
        <dgm:presLayoutVars>
          <dgm:dir/>
          <dgm:resizeHandles val="exact"/>
        </dgm:presLayoutVars>
      </dgm:prSet>
      <dgm:spPr/>
      <dgm:t>
        <a:bodyPr/>
        <a:lstStyle/>
        <a:p>
          <a:endParaRPr lang="fr-FR"/>
        </a:p>
      </dgm:t>
    </dgm:pt>
    <dgm:pt modelId="{87A67125-D8D6-42DE-8AC8-46F6D28836F5}" type="pres">
      <dgm:prSet presAssocID="{FD93DC56-1364-4BC0-9AA9-A085FA1CC8D4}" presName="node" presStyleLbl="node1" presStyleIdx="0" presStyleCnt="5">
        <dgm:presLayoutVars>
          <dgm:bulletEnabled val="1"/>
        </dgm:presLayoutVars>
      </dgm:prSet>
      <dgm:spPr/>
      <dgm:t>
        <a:bodyPr/>
        <a:lstStyle/>
        <a:p>
          <a:endParaRPr lang="fr-FR"/>
        </a:p>
      </dgm:t>
    </dgm:pt>
    <dgm:pt modelId="{66798CB0-510E-4CD5-A9E9-F72620DB29EA}" type="pres">
      <dgm:prSet presAssocID="{9858326D-4B08-4905-BB37-DA32255F52DC}" presName="sibTrans" presStyleLbl="sibTrans1D1" presStyleIdx="0" presStyleCnt="4"/>
      <dgm:spPr/>
      <dgm:t>
        <a:bodyPr/>
        <a:lstStyle/>
        <a:p>
          <a:endParaRPr lang="fr-FR"/>
        </a:p>
      </dgm:t>
    </dgm:pt>
    <dgm:pt modelId="{20FBE42B-7484-4A6F-B64F-AF5BD1350916}" type="pres">
      <dgm:prSet presAssocID="{9858326D-4B08-4905-BB37-DA32255F52DC}" presName="connectorText" presStyleLbl="sibTrans1D1" presStyleIdx="0" presStyleCnt="4"/>
      <dgm:spPr/>
      <dgm:t>
        <a:bodyPr/>
        <a:lstStyle/>
        <a:p>
          <a:endParaRPr lang="fr-FR"/>
        </a:p>
      </dgm:t>
    </dgm:pt>
    <dgm:pt modelId="{535C0838-A80D-4ABC-9FE9-E386D5C4BD96}" type="pres">
      <dgm:prSet presAssocID="{E12061E4-8141-495B-A70F-4243FD1D60A9}" presName="node" presStyleLbl="node1" presStyleIdx="1" presStyleCnt="5">
        <dgm:presLayoutVars>
          <dgm:bulletEnabled val="1"/>
        </dgm:presLayoutVars>
      </dgm:prSet>
      <dgm:spPr/>
      <dgm:t>
        <a:bodyPr/>
        <a:lstStyle/>
        <a:p>
          <a:endParaRPr lang="fr-FR"/>
        </a:p>
      </dgm:t>
    </dgm:pt>
    <dgm:pt modelId="{D8374147-2630-4FE5-AEAD-76D6084B8E91}" type="pres">
      <dgm:prSet presAssocID="{9B8B07FC-36F6-424F-8D0C-4FB3391BEEB9}" presName="sibTrans" presStyleLbl="sibTrans1D1" presStyleIdx="1" presStyleCnt="4"/>
      <dgm:spPr/>
      <dgm:t>
        <a:bodyPr/>
        <a:lstStyle/>
        <a:p>
          <a:endParaRPr lang="fr-FR"/>
        </a:p>
      </dgm:t>
    </dgm:pt>
    <dgm:pt modelId="{46D42D82-F1F0-4C78-A18F-C388BDC085ED}" type="pres">
      <dgm:prSet presAssocID="{9B8B07FC-36F6-424F-8D0C-4FB3391BEEB9}" presName="connectorText" presStyleLbl="sibTrans1D1" presStyleIdx="1" presStyleCnt="4"/>
      <dgm:spPr/>
      <dgm:t>
        <a:bodyPr/>
        <a:lstStyle/>
        <a:p>
          <a:endParaRPr lang="fr-FR"/>
        </a:p>
      </dgm:t>
    </dgm:pt>
    <dgm:pt modelId="{1537DA27-DA49-4E21-A227-DA738DCE080E}" type="pres">
      <dgm:prSet presAssocID="{D6938D4A-A677-4875-A627-D3AA4FCB1150}" presName="node" presStyleLbl="node1" presStyleIdx="2" presStyleCnt="5">
        <dgm:presLayoutVars>
          <dgm:bulletEnabled val="1"/>
        </dgm:presLayoutVars>
      </dgm:prSet>
      <dgm:spPr/>
      <dgm:t>
        <a:bodyPr/>
        <a:lstStyle/>
        <a:p>
          <a:endParaRPr lang="fr-FR"/>
        </a:p>
      </dgm:t>
    </dgm:pt>
    <dgm:pt modelId="{28418612-BBBE-4BC8-983F-FE6202945D76}" type="pres">
      <dgm:prSet presAssocID="{EB84E74B-2937-4C7A-A7FE-A2218DE0D1CB}" presName="sibTrans" presStyleLbl="sibTrans1D1" presStyleIdx="2" presStyleCnt="4"/>
      <dgm:spPr/>
      <dgm:t>
        <a:bodyPr/>
        <a:lstStyle/>
        <a:p>
          <a:endParaRPr lang="fr-FR"/>
        </a:p>
      </dgm:t>
    </dgm:pt>
    <dgm:pt modelId="{60ADD845-3C36-4A7E-A2DE-833BDD539D1D}" type="pres">
      <dgm:prSet presAssocID="{EB84E74B-2937-4C7A-A7FE-A2218DE0D1CB}" presName="connectorText" presStyleLbl="sibTrans1D1" presStyleIdx="2" presStyleCnt="4"/>
      <dgm:spPr/>
      <dgm:t>
        <a:bodyPr/>
        <a:lstStyle/>
        <a:p>
          <a:endParaRPr lang="fr-FR"/>
        </a:p>
      </dgm:t>
    </dgm:pt>
    <dgm:pt modelId="{A672477E-F95F-4801-8586-3EE0D6D36749}" type="pres">
      <dgm:prSet presAssocID="{2E17F469-65C0-4E70-BDB4-26668ACA8F79}" presName="node" presStyleLbl="node1" presStyleIdx="3" presStyleCnt="5">
        <dgm:presLayoutVars>
          <dgm:bulletEnabled val="1"/>
        </dgm:presLayoutVars>
      </dgm:prSet>
      <dgm:spPr/>
      <dgm:t>
        <a:bodyPr/>
        <a:lstStyle/>
        <a:p>
          <a:endParaRPr lang="fr-FR"/>
        </a:p>
      </dgm:t>
    </dgm:pt>
    <dgm:pt modelId="{CDC601FB-ECD6-4B2F-B0FE-010BDFFCA91A}" type="pres">
      <dgm:prSet presAssocID="{FC4C4649-551C-4705-9943-18AB78D0F15A}" presName="sibTrans" presStyleLbl="sibTrans1D1" presStyleIdx="3" presStyleCnt="4"/>
      <dgm:spPr/>
      <dgm:t>
        <a:bodyPr/>
        <a:lstStyle/>
        <a:p>
          <a:endParaRPr lang="fr-FR"/>
        </a:p>
      </dgm:t>
    </dgm:pt>
    <dgm:pt modelId="{5EACE39A-7651-44EC-8142-18320FA30EF2}" type="pres">
      <dgm:prSet presAssocID="{FC4C4649-551C-4705-9943-18AB78D0F15A}" presName="connectorText" presStyleLbl="sibTrans1D1" presStyleIdx="3" presStyleCnt="4"/>
      <dgm:spPr/>
      <dgm:t>
        <a:bodyPr/>
        <a:lstStyle/>
        <a:p>
          <a:endParaRPr lang="fr-FR"/>
        </a:p>
      </dgm:t>
    </dgm:pt>
    <dgm:pt modelId="{051498C1-C860-4C66-BBAD-85D7C0D76743}" type="pres">
      <dgm:prSet presAssocID="{2B10024B-3440-4122-BEE5-1461F5382E4D}" presName="node" presStyleLbl="node1" presStyleIdx="4" presStyleCnt="5">
        <dgm:presLayoutVars>
          <dgm:bulletEnabled val="1"/>
        </dgm:presLayoutVars>
      </dgm:prSet>
      <dgm:spPr/>
      <dgm:t>
        <a:bodyPr/>
        <a:lstStyle/>
        <a:p>
          <a:endParaRPr lang="fr-FR"/>
        </a:p>
      </dgm:t>
    </dgm:pt>
  </dgm:ptLst>
  <dgm:cxnLst>
    <dgm:cxn modelId="{5CDB2391-2EEB-4CB4-B0DB-A1D9120C93FC}" srcId="{E092C30D-35CB-457C-A0C5-3CBA14CE7B8B}" destId="{E12061E4-8141-495B-A70F-4243FD1D60A9}" srcOrd="1" destOrd="0" parTransId="{3F94CEDB-D8C4-4DA0-81D4-4654758FE862}" sibTransId="{9B8B07FC-36F6-424F-8D0C-4FB3391BEEB9}"/>
    <dgm:cxn modelId="{A8141F0C-56C4-4331-89D8-67CBC74FE45E}" type="presOf" srcId="{E092C30D-35CB-457C-A0C5-3CBA14CE7B8B}" destId="{9BC31A14-AA8B-4157-AED1-947977D397D2}" srcOrd="0" destOrd="0" presId="urn:microsoft.com/office/officeart/2005/8/layout/bProcess3"/>
    <dgm:cxn modelId="{A704AA22-C6CF-45E7-BBBD-3BC43F70F06B}" type="presOf" srcId="{FC4C4649-551C-4705-9943-18AB78D0F15A}" destId="{5EACE39A-7651-44EC-8142-18320FA30EF2}" srcOrd="1" destOrd="0" presId="urn:microsoft.com/office/officeart/2005/8/layout/bProcess3"/>
    <dgm:cxn modelId="{EDBB40CF-120C-4755-A254-481F41C32EB3}" type="presOf" srcId="{9858326D-4B08-4905-BB37-DA32255F52DC}" destId="{66798CB0-510E-4CD5-A9E9-F72620DB29EA}" srcOrd="0" destOrd="0" presId="urn:microsoft.com/office/officeart/2005/8/layout/bProcess3"/>
    <dgm:cxn modelId="{0646FF52-E58F-43E9-87D2-715D62E25DE9}" type="presOf" srcId="{FC4C4649-551C-4705-9943-18AB78D0F15A}" destId="{CDC601FB-ECD6-4B2F-B0FE-010BDFFCA91A}" srcOrd="0" destOrd="0" presId="urn:microsoft.com/office/officeart/2005/8/layout/bProcess3"/>
    <dgm:cxn modelId="{C0CAD59D-1D2A-47D1-AF4A-5BF6BBA0D440}" type="presOf" srcId="{2B10024B-3440-4122-BEE5-1461F5382E4D}" destId="{051498C1-C860-4C66-BBAD-85D7C0D76743}" srcOrd="0" destOrd="0" presId="urn:microsoft.com/office/officeart/2005/8/layout/bProcess3"/>
    <dgm:cxn modelId="{1ACB2F1E-02C9-48D6-97C9-B80741F9BF04}" srcId="{E092C30D-35CB-457C-A0C5-3CBA14CE7B8B}" destId="{2E17F469-65C0-4E70-BDB4-26668ACA8F79}" srcOrd="3" destOrd="0" parTransId="{F174FCE9-9A50-4234-87A5-EC7E2248CF38}" sibTransId="{FC4C4649-551C-4705-9943-18AB78D0F15A}"/>
    <dgm:cxn modelId="{F3C8953F-3E85-4DF2-A21A-D8D0D447F20A}" type="presOf" srcId="{9B8B07FC-36F6-424F-8D0C-4FB3391BEEB9}" destId="{D8374147-2630-4FE5-AEAD-76D6084B8E91}" srcOrd="0" destOrd="0" presId="urn:microsoft.com/office/officeart/2005/8/layout/bProcess3"/>
    <dgm:cxn modelId="{585125BD-FD1F-4219-A470-8756C5E719F5}" type="presOf" srcId="{D6938D4A-A677-4875-A627-D3AA4FCB1150}" destId="{1537DA27-DA49-4E21-A227-DA738DCE080E}" srcOrd="0" destOrd="0" presId="urn:microsoft.com/office/officeart/2005/8/layout/bProcess3"/>
    <dgm:cxn modelId="{73A7E235-DF9A-47F8-89A2-E1F9371DAC3E}" type="presOf" srcId="{FD93DC56-1364-4BC0-9AA9-A085FA1CC8D4}" destId="{87A67125-D8D6-42DE-8AC8-46F6D28836F5}" srcOrd="0" destOrd="0" presId="urn:microsoft.com/office/officeart/2005/8/layout/bProcess3"/>
    <dgm:cxn modelId="{02E12887-52F7-4752-84DB-504A4ABF46DC}" type="presOf" srcId="{9B8B07FC-36F6-424F-8D0C-4FB3391BEEB9}" destId="{46D42D82-F1F0-4C78-A18F-C388BDC085ED}" srcOrd="1" destOrd="0" presId="urn:microsoft.com/office/officeart/2005/8/layout/bProcess3"/>
    <dgm:cxn modelId="{7DA1DCB8-8FE1-44F1-A588-2A2822607147}" type="presOf" srcId="{E12061E4-8141-495B-A70F-4243FD1D60A9}" destId="{535C0838-A80D-4ABC-9FE9-E386D5C4BD96}" srcOrd="0" destOrd="0" presId="urn:microsoft.com/office/officeart/2005/8/layout/bProcess3"/>
    <dgm:cxn modelId="{940BEC65-7573-471B-8DEB-416B918BF5A5}" type="presOf" srcId="{EB84E74B-2937-4C7A-A7FE-A2218DE0D1CB}" destId="{28418612-BBBE-4BC8-983F-FE6202945D76}" srcOrd="0" destOrd="0" presId="urn:microsoft.com/office/officeart/2005/8/layout/bProcess3"/>
    <dgm:cxn modelId="{D66F5A3C-F941-479C-A4FA-91E34BCFD385}" srcId="{E092C30D-35CB-457C-A0C5-3CBA14CE7B8B}" destId="{2B10024B-3440-4122-BEE5-1461F5382E4D}" srcOrd="4" destOrd="0" parTransId="{110A8910-F351-46A4-ACDF-4E6F8AF35F28}" sibTransId="{EFFAD042-E879-4909-A54A-0DE3B5F9B013}"/>
    <dgm:cxn modelId="{9F9A221F-CEBC-480C-8ED8-93925FEB3EBF}" srcId="{E092C30D-35CB-457C-A0C5-3CBA14CE7B8B}" destId="{FD93DC56-1364-4BC0-9AA9-A085FA1CC8D4}" srcOrd="0" destOrd="0" parTransId="{7C4A4402-34BD-45AF-8D8B-FA97B3976393}" sibTransId="{9858326D-4B08-4905-BB37-DA32255F52DC}"/>
    <dgm:cxn modelId="{D4F4FA26-1300-4623-A0F7-403533D02165}" srcId="{E092C30D-35CB-457C-A0C5-3CBA14CE7B8B}" destId="{D6938D4A-A677-4875-A627-D3AA4FCB1150}" srcOrd="2" destOrd="0" parTransId="{F3430CEB-2F7A-4323-8DD1-5171F017777F}" sibTransId="{EB84E74B-2937-4C7A-A7FE-A2218DE0D1CB}"/>
    <dgm:cxn modelId="{5BE8DBFB-87CF-41B1-8CEF-BDE407A9C5AC}" type="presOf" srcId="{2E17F469-65C0-4E70-BDB4-26668ACA8F79}" destId="{A672477E-F95F-4801-8586-3EE0D6D36749}" srcOrd="0" destOrd="0" presId="urn:microsoft.com/office/officeart/2005/8/layout/bProcess3"/>
    <dgm:cxn modelId="{D9A33BAF-0D5B-40E3-B19B-F9DFA4E25602}" type="presOf" srcId="{9858326D-4B08-4905-BB37-DA32255F52DC}" destId="{20FBE42B-7484-4A6F-B64F-AF5BD1350916}" srcOrd="1" destOrd="0" presId="urn:microsoft.com/office/officeart/2005/8/layout/bProcess3"/>
    <dgm:cxn modelId="{92C4DEED-5F9F-499B-8F48-5EA404316C68}" type="presOf" srcId="{EB84E74B-2937-4C7A-A7FE-A2218DE0D1CB}" destId="{60ADD845-3C36-4A7E-A2DE-833BDD539D1D}" srcOrd="1" destOrd="0" presId="urn:microsoft.com/office/officeart/2005/8/layout/bProcess3"/>
    <dgm:cxn modelId="{BD5A051E-0045-42BE-9C78-60A94A56C7FA}" type="presParOf" srcId="{9BC31A14-AA8B-4157-AED1-947977D397D2}" destId="{87A67125-D8D6-42DE-8AC8-46F6D28836F5}" srcOrd="0" destOrd="0" presId="urn:microsoft.com/office/officeart/2005/8/layout/bProcess3"/>
    <dgm:cxn modelId="{152B5B20-0581-4ED5-A187-4FDFB566ED39}" type="presParOf" srcId="{9BC31A14-AA8B-4157-AED1-947977D397D2}" destId="{66798CB0-510E-4CD5-A9E9-F72620DB29EA}" srcOrd="1" destOrd="0" presId="urn:microsoft.com/office/officeart/2005/8/layout/bProcess3"/>
    <dgm:cxn modelId="{B37C01A0-529F-42DD-92DF-6126738F2791}" type="presParOf" srcId="{66798CB0-510E-4CD5-A9E9-F72620DB29EA}" destId="{20FBE42B-7484-4A6F-B64F-AF5BD1350916}" srcOrd="0" destOrd="0" presId="urn:microsoft.com/office/officeart/2005/8/layout/bProcess3"/>
    <dgm:cxn modelId="{9ED2790D-1274-401D-BB68-3C9515EE89BA}" type="presParOf" srcId="{9BC31A14-AA8B-4157-AED1-947977D397D2}" destId="{535C0838-A80D-4ABC-9FE9-E386D5C4BD96}" srcOrd="2" destOrd="0" presId="urn:microsoft.com/office/officeart/2005/8/layout/bProcess3"/>
    <dgm:cxn modelId="{A7064347-753D-4BEE-A510-203B0F9C6D02}" type="presParOf" srcId="{9BC31A14-AA8B-4157-AED1-947977D397D2}" destId="{D8374147-2630-4FE5-AEAD-76D6084B8E91}" srcOrd="3" destOrd="0" presId="urn:microsoft.com/office/officeart/2005/8/layout/bProcess3"/>
    <dgm:cxn modelId="{8E20C789-B947-46AA-A834-43D782D94125}" type="presParOf" srcId="{D8374147-2630-4FE5-AEAD-76D6084B8E91}" destId="{46D42D82-F1F0-4C78-A18F-C388BDC085ED}" srcOrd="0" destOrd="0" presId="urn:microsoft.com/office/officeart/2005/8/layout/bProcess3"/>
    <dgm:cxn modelId="{DB44234F-9D60-40CC-9F17-77882F581FD8}" type="presParOf" srcId="{9BC31A14-AA8B-4157-AED1-947977D397D2}" destId="{1537DA27-DA49-4E21-A227-DA738DCE080E}" srcOrd="4" destOrd="0" presId="urn:microsoft.com/office/officeart/2005/8/layout/bProcess3"/>
    <dgm:cxn modelId="{25E1906D-C78B-4AB7-9F57-F51B7005AE29}" type="presParOf" srcId="{9BC31A14-AA8B-4157-AED1-947977D397D2}" destId="{28418612-BBBE-4BC8-983F-FE6202945D76}" srcOrd="5" destOrd="0" presId="urn:microsoft.com/office/officeart/2005/8/layout/bProcess3"/>
    <dgm:cxn modelId="{9150ED0C-18F0-4C46-9F82-6E6C4C4806C8}" type="presParOf" srcId="{28418612-BBBE-4BC8-983F-FE6202945D76}" destId="{60ADD845-3C36-4A7E-A2DE-833BDD539D1D}" srcOrd="0" destOrd="0" presId="urn:microsoft.com/office/officeart/2005/8/layout/bProcess3"/>
    <dgm:cxn modelId="{3EA5A2A1-A9DF-4D37-9A94-9D533D7996C2}" type="presParOf" srcId="{9BC31A14-AA8B-4157-AED1-947977D397D2}" destId="{A672477E-F95F-4801-8586-3EE0D6D36749}" srcOrd="6" destOrd="0" presId="urn:microsoft.com/office/officeart/2005/8/layout/bProcess3"/>
    <dgm:cxn modelId="{91FD1904-4801-402B-A4B1-21224397A4DC}" type="presParOf" srcId="{9BC31A14-AA8B-4157-AED1-947977D397D2}" destId="{CDC601FB-ECD6-4B2F-B0FE-010BDFFCA91A}" srcOrd="7" destOrd="0" presId="urn:microsoft.com/office/officeart/2005/8/layout/bProcess3"/>
    <dgm:cxn modelId="{3CB5ACE6-21CE-41CD-8F54-7439086E1424}" type="presParOf" srcId="{CDC601FB-ECD6-4B2F-B0FE-010BDFFCA91A}" destId="{5EACE39A-7651-44EC-8142-18320FA30EF2}" srcOrd="0" destOrd="0" presId="urn:microsoft.com/office/officeart/2005/8/layout/bProcess3"/>
    <dgm:cxn modelId="{F93710FC-9B18-4AB2-BCF2-69965357BA10}" type="presParOf" srcId="{9BC31A14-AA8B-4157-AED1-947977D397D2}" destId="{051498C1-C860-4C66-BBAD-85D7C0D76743}" srcOrd="8" destOrd="0" presId="urn:microsoft.com/office/officeart/2005/8/layout/bProcess3"/>
  </dgm:cxnLst>
  <dgm:bg/>
  <dgm:whole/>
</dgm:dataModel>
</file>

<file path=ppt/diagrams/data2.xml><?xml version="1.0" encoding="utf-8"?>
<dgm:dataModel xmlns:dgm="http://schemas.openxmlformats.org/drawingml/2006/diagram" xmlns:a="http://schemas.openxmlformats.org/drawingml/2006/main">
  <dgm:ptLst>
    <dgm:pt modelId="{BDCED0E8-C21D-4320-B7A9-E9908ED67377}" type="doc">
      <dgm:prSet loTypeId="urn:microsoft.com/office/officeart/2005/8/layout/cycle5" loCatId="cycle" qsTypeId="urn:microsoft.com/office/officeart/2005/8/quickstyle/3d1" qsCatId="3D" csTypeId="urn:microsoft.com/office/officeart/2005/8/colors/colorful1" csCatId="colorful" phldr="1"/>
      <dgm:spPr/>
      <dgm:t>
        <a:bodyPr/>
        <a:lstStyle/>
        <a:p>
          <a:endParaRPr lang="fr-FR"/>
        </a:p>
      </dgm:t>
    </dgm:pt>
    <dgm:pt modelId="{C362FB07-0D19-4A91-B3BE-90BD104BB38A}">
      <dgm:prSet phldrT="[Texte]"/>
      <dgm:spPr/>
      <dgm:t>
        <a:bodyPr/>
        <a:lstStyle/>
        <a:p>
          <a:r>
            <a:rPr lang="en-US" b="1" dirty="0" smtClean="0">
              <a:latin typeface="Times New Roman" pitchFamily="18" charset="0"/>
              <a:cs typeface="Times New Roman" pitchFamily="18" charset="0"/>
            </a:rPr>
            <a:t>identification</a:t>
          </a:r>
          <a:endParaRPr lang="fr-FR" dirty="0"/>
        </a:p>
      </dgm:t>
    </dgm:pt>
    <dgm:pt modelId="{D38AF455-80DC-42B2-82FF-51F2F16C8A57}" type="parTrans" cxnId="{C98DDC90-9F79-4F3F-B1E1-9123D04B5A37}">
      <dgm:prSet/>
      <dgm:spPr/>
      <dgm:t>
        <a:bodyPr/>
        <a:lstStyle/>
        <a:p>
          <a:endParaRPr lang="fr-FR"/>
        </a:p>
      </dgm:t>
    </dgm:pt>
    <dgm:pt modelId="{381A5617-2E4C-46D0-978D-07C5F4513581}" type="sibTrans" cxnId="{C98DDC90-9F79-4F3F-B1E1-9123D04B5A37}">
      <dgm:prSet/>
      <dgm:spPr/>
      <dgm:t>
        <a:bodyPr/>
        <a:lstStyle/>
        <a:p>
          <a:endParaRPr lang="fr-FR"/>
        </a:p>
      </dgm:t>
    </dgm:pt>
    <dgm:pt modelId="{D281391B-F4FF-4303-8C68-C316A112F5AD}">
      <dgm:prSet phldrT="[Texte]"/>
      <dgm:spPr/>
      <dgm:t>
        <a:bodyPr/>
        <a:lstStyle/>
        <a:p>
          <a:r>
            <a:rPr lang="en-US" b="1" dirty="0" smtClean="0">
              <a:latin typeface="Times New Roman" pitchFamily="18" charset="0"/>
              <a:cs typeface="Times New Roman" pitchFamily="18" charset="0"/>
            </a:rPr>
            <a:t>impurities limit tests</a:t>
          </a:r>
          <a:endParaRPr lang="fr-FR" dirty="0"/>
        </a:p>
      </dgm:t>
    </dgm:pt>
    <dgm:pt modelId="{4141DC86-E7CB-4916-9690-6B27C50F8DE5}" type="parTrans" cxnId="{75742AD6-D5D7-4303-BE75-5457E624E958}">
      <dgm:prSet/>
      <dgm:spPr/>
      <dgm:t>
        <a:bodyPr/>
        <a:lstStyle/>
        <a:p>
          <a:endParaRPr lang="fr-FR"/>
        </a:p>
      </dgm:t>
    </dgm:pt>
    <dgm:pt modelId="{4AFAF0A5-3335-4F14-9BB8-39423C2DCF5F}" type="sibTrans" cxnId="{75742AD6-D5D7-4303-BE75-5457E624E958}">
      <dgm:prSet/>
      <dgm:spPr/>
      <dgm:t>
        <a:bodyPr/>
        <a:lstStyle/>
        <a:p>
          <a:endParaRPr lang="fr-FR"/>
        </a:p>
      </dgm:t>
    </dgm:pt>
    <dgm:pt modelId="{BB6334D4-A138-4EB8-9EB6-411FA5B2C7B6}">
      <dgm:prSet phldrT="[Texte]"/>
      <dgm:spPr/>
      <dgm:t>
        <a:bodyPr/>
        <a:lstStyle/>
        <a:p>
          <a:r>
            <a:rPr lang="en-US" b="1" dirty="0" smtClean="0">
              <a:latin typeface="Times New Roman" pitchFamily="18" charset="0"/>
              <a:cs typeface="Times New Roman" pitchFamily="18" charset="0"/>
            </a:rPr>
            <a:t>water content and stability of API</a:t>
          </a:r>
          <a:endParaRPr lang="fr-FR" dirty="0"/>
        </a:p>
      </dgm:t>
    </dgm:pt>
    <dgm:pt modelId="{432F7F05-295F-45A3-A561-E48410BF3F51}" type="parTrans" cxnId="{7310CA3D-8C69-434E-B806-2621EBF8F38D}">
      <dgm:prSet/>
      <dgm:spPr/>
      <dgm:t>
        <a:bodyPr/>
        <a:lstStyle/>
        <a:p>
          <a:endParaRPr lang="fr-FR"/>
        </a:p>
      </dgm:t>
    </dgm:pt>
    <dgm:pt modelId="{D71245A5-6FE0-46CD-ADD1-509B954A9F79}" type="sibTrans" cxnId="{7310CA3D-8C69-434E-B806-2621EBF8F38D}">
      <dgm:prSet/>
      <dgm:spPr/>
      <dgm:t>
        <a:bodyPr/>
        <a:lstStyle/>
        <a:p>
          <a:endParaRPr lang="fr-FR"/>
        </a:p>
      </dgm:t>
    </dgm:pt>
    <dgm:pt modelId="{488949AD-346C-4600-80AA-5EA2CAD564F4}">
      <dgm:prSet phldrT="[Texte]"/>
      <dgm:spPr/>
      <dgm:t>
        <a:bodyPr/>
        <a:lstStyle/>
        <a:p>
          <a:r>
            <a:rPr lang="en-US" b="1" dirty="0" smtClean="0">
              <a:latin typeface="Times New Roman" pitchFamily="18" charset="0"/>
              <a:cs typeface="Times New Roman" pitchFamily="18" charset="0"/>
            </a:rPr>
            <a:t>assay of thermally unstable substances</a:t>
          </a:r>
          <a:endParaRPr lang="fr-FR" dirty="0"/>
        </a:p>
      </dgm:t>
    </dgm:pt>
    <dgm:pt modelId="{45837C77-8B41-4B3A-93F0-429A9F18887A}" type="parTrans" cxnId="{D9514B5F-AB43-4E8A-8A82-603353B71A65}">
      <dgm:prSet/>
      <dgm:spPr/>
      <dgm:t>
        <a:bodyPr/>
        <a:lstStyle/>
        <a:p>
          <a:endParaRPr lang="fr-FR"/>
        </a:p>
      </dgm:t>
    </dgm:pt>
    <dgm:pt modelId="{7D0676C1-7A7F-4ECF-9E03-BB16EF780CC0}" type="sibTrans" cxnId="{D9514B5F-AB43-4E8A-8A82-603353B71A65}">
      <dgm:prSet/>
      <dgm:spPr/>
      <dgm:t>
        <a:bodyPr/>
        <a:lstStyle/>
        <a:p>
          <a:endParaRPr lang="fr-FR"/>
        </a:p>
      </dgm:t>
    </dgm:pt>
    <dgm:pt modelId="{EEEDE031-7CC1-4153-A28E-B55AD8E53C6A}">
      <dgm:prSet phldrT="[Texte]"/>
      <dgm:spPr/>
      <dgm:t>
        <a:bodyPr/>
        <a:lstStyle/>
        <a:p>
          <a:r>
            <a:rPr lang="en-US" b="1" dirty="0" smtClean="0">
              <a:latin typeface="Times New Roman" pitchFamily="18" charset="0"/>
              <a:cs typeface="Times New Roman" pitchFamily="18" charset="0"/>
            </a:rPr>
            <a:t>compatibility of API and </a:t>
          </a:r>
          <a:r>
            <a:rPr lang="en-US" b="1" dirty="0" err="1" smtClean="0">
              <a:latin typeface="Times New Roman" pitchFamily="18" charset="0"/>
              <a:cs typeface="Times New Roman" pitchFamily="18" charset="0"/>
            </a:rPr>
            <a:t>excipients</a:t>
          </a:r>
          <a:r>
            <a:rPr lang="en-US" b="1" dirty="0" smtClean="0">
              <a:latin typeface="Times New Roman" pitchFamily="18" charset="0"/>
              <a:cs typeface="Times New Roman" pitchFamily="18" charset="0"/>
            </a:rPr>
            <a:t> in drug product</a:t>
          </a:r>
          <a:endParaRPr lang="fr-FR" dirty="0"/>
        </a:p>
      </dgm:t>
    </dgm:pt>
    <dgm:pt modelId="{16F05B65-F6D6-41EA-AD04-9C76D529A6C9}" type="parTrans" cxnId="{A903DF0E-7CB2-42D3-8C07-4B11EEAC6C78}">
      <dgm:prSet/>
      <dgm:spPr/>
      <dgm:t>
        <a:bodyPr/>
        <a:lstStyle/>
        <a:p>
          <a:endParaRPr lang="fr-FR"/>
        </a:p>
      </dgm:t>
    </dgm:pt>
    <dgm:pt modelId="{A910A8C4-36C8-444E-AC90-9F1FBC6E26E5}" type="sibTrans" cxnId="{A903DF0E-7CB2-42D3-8C07-4B11EEAC6C78}">
      <dgm:prSet/>
      <dgm:spPr/>
      <dgm:t>
        <a:bodyPr/>
        <a:lstStyle/>
        <a:p>
          <a:endParaRPr lang="fr-FR"/>
        </a:p>
      </dgm:t>
    </dgm:pt>
    <dgm:pt modelId="{9B8F90C7-09F4-4FE3-B76E-EA8AECF8288D}" type="pres">
      <dgm:prSet presAssocID="{BDCED0E8-C21D-4320-B7A9-E9908ED67377}" presName="cycle" presStyleCnt="0">
        <dgm:presLayoutVars>
          <dgm:dir/>
          <dgm:resizeHandles val="exact"/>
        </dgm:presLayoutVars>
      </dgm:prSet>
      <dgm:spPr/>
      <dgm:t>
        <a:bodyPr/>
        <a:lstStyle/>
        <a:p>
          <a:endParaRPr lang="fr-FR"/>
        </a:p>
      </dgm:t>
    </dgm:pt>
    <dgm:pt modelId="{C39E4B6F-26DF-449B-9410-2C735DEF23B4}" type="pres">
      <dgm:prSet presAssocID="{C362FB07-0D19-4A91-B3BE-90BD104BB38A}" presName="node" presStyleLbl="node1" presStyleIdx="0" presStyleCnt="5">
        <dgm:presLayoutVars>
          <dgm:bulletEnabled val="1"/>
        </dgm:presLayoutVars>
      </dgm:prSet>
      <dgm:spPr/>
      <dgm:t>
        <a:bodyPr/>
        <a:lstStyle/>
        <a:p>
          <a:endParaRPr lang="fr-FR"/>
        </a:p>
      </dgm:t>
    </dgm:pt>
    <dgm:pt modelId="{EFA6BB45-40EA-4907-9450-20EFCAD81786}" type="pres">
      <dgm:prSet presAssocID="{C362FB07-0D19-4A91-B3BE-90BD104BB38A}" presName="spNode" presStyleCnt="0"/>
      <dgm:spPr/>
    </dgm:pt>
    <dgm:pt modelId="{D9C7DE6B-CE48-4E59-808B-373C3E726170}" type="pres">
      <dgm:prSet presAssocID="{381A5617-2E4C-46D0-978D-07C5F4513581}" presName="sibTrans" presStyleLbl="sibTrans1D1" presStyleIdx="0" presStyleCnt="5"/>
      <dgm:spPr/>
      <dgm:t>
        <a:bodyPr/>
        <a:lstStyle/>
        <a:p>
          <a:endParaRPr lang="fr-FR"/>
        </a:p>
      </dgm:t>
    </dgm:pt>
    <dgm:pt modelId="{B81921E8-BF33-42FB-9FC5-8BBAE299D131}" type="pres">
      <dgm:prSet presAssocID="{D281391B-F4FF-4303-8C68-C316A112F5AD}" presName="node" presStyleLbl="node1" presStyleIdx="1" presStyleCnt="5">
        <dgm:presLayoutVars>
          <dgm:bulletEnabled val="1"/>
        </dgm:presLayoutVars>
      </dgm:prSet>
      <dgm:spPr/>
      <dgm:t>
        <a:bodyPr/>
        <a:lstStyle/>
        <a:p>
          <a:endParaRPr lang="fr-FR"/>
        </a:p>
      </dgm:t>
    </dgm:pt>
    <dgm:pt modelId="{2D6CFD9F-B890-4557-86B7-0B63E78BE22B}" type="pres">
      <dgm:prSet presAssocID="{D281391B-F4FF-4303-8C68-C316A112F5AD}" presName="spNode" presStyleCnt="0"/>
      <dgm:spPr/>
    </dgm:pt>
    <dgm:pt modelId="{BDDBD974-EECE-4C80-B00C-723C94D72536}" type="pres">
      <dgm:prSet presAssocID="{4AFAF0A5-3335-4F14-9BB8-39423C2DCF5F}" presName="sibTrans" presStyleLbl="sibTrans1D1" presStyleIdx="1" presStyleCnt="5"/>
      <dgm:spPr/>
      <dgm:t>
        <a:bodyPr/>
        <a:lstStyle/>
        <a:p>
          <a:endParaRPr lang="fr-FR"/>
        </a:p>
      </dgm:t>
    </dgm:pt>
    <dgm:pt modelId="{A4A423CD-638A-42CA-AFEB-E8DED484D470}" type="pres">
      <dgm:prSet presAssocID="{BB6334D4-A138-4EB8-9EB6-411FA5B2C7B6}" presName="node" presStyleLbl="node1" presStyleIdx="2" presStyleCnt="5">
        <dgm:presLayoutVars>
          <dgm:bulletEnabled val="1"/>
        </dgm:presLayoutVars>
      </dgm:prSet>
      <dgm:spPr/>
      <dgm:t>
        <a:bodyPr/>
        <a:lstStyle/>
        <a:p>
          <a:endParaRPr lang="fr-FR"/>
        </a:p>
      </dgm:t>
    </dgm:pt>
    <dgm:pt modelId="{53D2F750-0D77-406F-8ED1-EC8B99D9BCF1}" type="pres">
      <dgm:prSet presAssocID="{BB6334D4-A138-4EB8-9EB6-411FA5B2C7B6}" presName="spNode" presStyleCnt="0"/>
      <dgm:spPr/>
    </dgm:pt>
    <dgm:pt modelId="{7C003923-93B5-4DB8-8ACF-DDD8F6ED11AB}" type="pres">
      <dgm:prSet presAssocID="{D71245A5-6FE0-46CD-ADD1-509B954A9F79}" presName="sibTrans" presStyleLbl="sibTrans1D1" presStyleIdx="2" presStyleCnt="5"/>
      <dgm:spPr/>
      <dgm:t>
        <a:bodyPr/>
        <a:lstStyle/>
        <a:p>
          <a:endParaRPr lang="fr-FR"/>
        </a:p>
      </dgm:t>
    </dgm:pt>
    <dgm:pt modelId="{EF2DEAAF-95F2-44E9-BD14-65EA9DEDED02}" type="pres">
      <dgm:prSet presAssocID="{488949AD-346C-4600-80AA-5EA2CAD564F4}" presName="node" presStyleLbl="node1" presStyleIdx="3" presStyleCnt="5">
        <dgm:presLayoutVars>
          <dgm:bulletEnabled val="1"/>
        </dgm:presLayoutVars>
      </dgm:prSet>
      <dgm:spPr/>
      <dgm:t>
        <a:bodyPr/>
        <a:lstStyle/>
        <a:p>
          <a:endParaRPr lang="fr-FR"/>
        </a:p>
      </dgm:t>
    </dgm:pt>
    <dgm:pt modelId="{387C35C7-5316-47F0-A271-D0B60C8F4B24}" type="pres">
      <dgm:prSet presAssocID="{488949AD-346C-4600-80AA-5EA2CAD564F4}" presName="spNode" presStyleCnt="0"/>
      <dgm:spPr/>
    </dgm:pt>
    <dgm:pt modelId="{8E1A017D-1623-4D96-9C16-48C62A39F3FC}" type="pres">
      <dgm:prSet presAssocID="{7D0676C1-7A7F-4ECF-9E03-BB16EF780CC0}" presName="sibTrans" presStyleLbl="sibTrans1D1" presStyleIdx="3" presStyleCnt="5"/>
      <dgm:spPr/>
      <dgm:t>
        <a:bodyPr/>
        <a:lstStyle/>
        <a:p>
          <a:endParaRPr lang="fr-FR"/>
        </a:p>
      </dgm:t>
    </dgm:pt>
    <dgm:pt modelId="{33D82698-FDD2-4E72-B4E2-19F2D1592810}" type="pres">
      <dgm:prSet presAssocID="{EEEDE031-7CC1-4153-A28E-B55AD8E53C6A}" presName="node" presStyleLbl="node1" presStyleIdx="4" presStyleCnt="5">
        <dgm:presLayoutVars>
          <dgm:bulletEnabled val="1"/>
        </dgm:presLayoutVars>
      </dgm:prSet>
      <dgm:spPr/>
      <dgm:t>
        <a:bodyPr/>
        <a:lstStyle/>
        <a:p>
          <a:endParaRPr lang="fr-FR"/>
        </a:p>
      </dgm:t>
    </dgm:pt>
    <dgm:pt modelId="{AC7482B5-B801-4694-882B-E847B718B257}" type="pres">
      <dgm:prSet presAssocID="{EEEDE031-7CC1-4153-A28E-B55AD8E53C6A}" presName="spNode" presStyleCnt="0"/>
      <dgm:spPr/>
    </dgm:pt>
    <dgm:pt modelId="{B3C827B4-4D02-4231-B3FD-E5FD14F71144}" type="pres">
      <dgm:prSet presAssocID="{A910A8C4-36C8-444E-AC90-9F1FBC6E26E5}" presName="sibTrans" presStyleLbl="sibTrans1D1" presStyleIdx="4" presStyleCnt="5"/>
      <dgm:spPr/>
      <dgm:t>
        <a:bodyPr/>
        <a:lstStyle/>
        <a:p>
          <a:endParaRPr lang="fr-FR"/>
        </a:p>
      </dgm:t>
    </dgm:pt>
  </dgm:ptLst>
  <dgm:cxnLst>
    <dgm:cxn modelId="{A903DF0E-7CB2-42D3-8C07-4B11EEAC6C78}" srcId="{BDCED0E8-C21D-4320-B7A9-E9908ED67377}" destId="{EEEDE031-7CC1-4153-A28E-B55AD8E53C6A}" srcOrd="4" destOrd="0" parTransId="{16F05B65-F6D6-41EA-AD04-9C76D529A6C9}" sibTransId="{A910A8C4-36C8-444E-AC90-9F1FBC6E26E5}"/>
    <dgm:cxn modelId="{75742AD6-D5D7-4303-BE75-5457E624E958}" srcId="{BDCED0E8-C21D-4320-B7A9-E9908ED67377}" destId="{D281391B-F4FF-4303-8C68-C316A112F5AD}" srcOrd="1" destOrd="0" parTransId="{4141DC86-E7CB-4916-9690-6B27C50F8DE5}" sibTransId="{4AFAF0A5-3335-4F14-9BB8-39423C2DCF5F}"/>
    <dgm:cxn modelId="{9E911F09-0940-4808-BB79-516AC41D83E7}" type="presOf" srcId="{D281391B-F4FF-4303-8C68-C316A112F5AD}" destId="{B81921E8-BF33-42FB-9FC5-8BBAE299D131}" srcOrd="0" destOrd="0" presId="urn:microsoft.com/office/officeart/2005/8/layout/cycle5"/>
    <dgm:cxn modelId="{6BFFB8E6-3876-49E5-84B6-DBE3FEFBD36E}" type="presOf" srcId="{BDCED0E8-C21D-4320-B7A9-E9908ED67377}" destId="{9B8F90C7-09F4-4FE3-B76E-EA8AECF8288D}" srcOrd="0" destOrd="0" presId="urn:microsoft.com/office/officeart/2005/8/layout/cycle5"/>
    <dgm:cxn modelId="{3F3991AE-D08D-42DF-BB4A-70219AE4AE77}" type="presOf" srcId="{D71245A5-6FE0-46CD-ADD1-509B954A9F79}" destId="{7C003923-93B5-4DB8-8ACF-DDD8F6ED11AB}" srcOrd="0" destOrd="0" presId="urn:microsoft.com/office/officeart/2005/8/layout/cycle5"/>
    <dgm:cxn modelId="{625A34C6-F0D8-437D-B158-163CF3A65E63}" type="presOf" srcId="{7D0676C1-7A7F-4ECF-9E03-BB16EF780CC0}" destId="{8E1A017D-1623-4D96-9C16-48C62A39F3FC}" srcOrd="0" destOrd="0" presId="urn:microsoft.com/office/officeart/2005/8/layout/cycle5"/>
    <dgm:cxn modelId="{D55DBCBD-D8B5-450E-9F4A-41082654DF0F}" type="presOf" srcId="{4AFAF0A5-3335-4F14-9BB8-39423C2DCF5F}" destId="{BDDBD974-EECE-4C80-B00C-723C94D72536}" srcOrd="0" destOrd="0" presId="urn:microsoft.com/office/officeart/2005/8/layout/cycle5"/>
    <dgm:cxn modelId="{C98DDC90-9F79-4F3F-B1E1-9123D04B5A37}" srcId="{BDCED0E8-C21D-4320-B7A9-E9908ED67377}" destId="{C362FB07-0D19-4A91-B3BE-90BD104BB38A}" srcOrd="0" destOrd="0" parTransId="{D38AF455-80DC-42B2-82FF-51F2F16C8A57}" sibTransId="{381A5617-2E4C-46D0-978D-07C5F4513581}"/>
    <dgm:cxn modelId="{AF57B94F-1037-419F-B507-9A902E0846D7}" type="presOf" srcId="{EEEDE031-7CC1-4153-A28E-B55AD8E53C6A}" destId="{33D82698-FDD2-4E72-B4E2-19F2D1592810}" srcOrd="0" destOrd="0" presId="urn:microsoft.com/office/officeart/2005/8/layout/cycle5"/>
    <dgm:cxn modelId="{162BBAC2-0C64-49BB-B8E7-6130399E4DE5}" type="presOf" srcId="{A910A8C4-36C8-444E-AC90-9F1FBC6E26E5}" destId="{B3C827B4-4D02-4231-B3FD-E5FD14F71144}" srcOrd="0" destOrd="0" presId="urn:microsoft.com/office/officeart/2005/8/layout/cycle5"/>
    <dgm:cxn modelId="{2E1E281D-537C-475C-B93A-DB1B9D33C164}" type="presOf" srcId="{488949AD-346C-4600-80AA-5EA2CAD564F4}" destId="{EF2DEAAF-95F2-44E9-BD14-65EA9DEDED02}" srcOrd="0" destOrd="0" presId="urn:microsoft.com/office/officeart/2005/8/layout/cycle5"/>
    <dgm:cxn modelId="{E49577AB-B450-42C2-B07C-A00AF9E5CA27}" type="presOf" srcId="{381A5617-2E4C-46D0-978D-07C5F4513581}" destId="{D9C7DE6B-CE48-4E59-808B-373C3E726170}" srcOrd="0" destOrd="0" presId="urn:microsoft.com/office/officeart/2005/8/layout/cycle5"/>
    <dgm:cxn modelId="{7ECA35EF-E027-4518-932A-32D323DBD973}" type="presOf" srcId="{BB6334D4-A138-4EB8-9EB6-411FA5B2C7B6}" destId="{A4A423CD-638A-42CA-AFEB-E8DED484D470}" srcOrd="0" destOrd="0" presId="urn:microsoft.com/office/officeart/2005/8/layout/cycle5"/>
    <dgm:cxn modelId="{7310CA3D-8C69-434E-B806-2621EBF8F38D}" srcId="{BDCED0E8-C21D-4320-B7A9-E9908ED67377}" destId="{BB6334D4-A138-4EB8-9EB6-411FA5B2C7B6}" srcOrd="2" destOrd="0" parTransId="{432F7F05-295F-45A3-A561-E48410BF3F51}" sibTransId="{D71245A5-6FE0-46CD-ADD1-509B954A9F79}"/>
    <dgm:cxn modelId="{4E6C107E-63D1-4747-9252-E885ECF32A24}" type="presOf" srcId="{C362FB07-0D19-4A91-B3BE-90BD104BB38A}" destId="{C39E4B6F-26DF-449B-9410-2C735DEF23B4}" srcOrd="0" destOrd="0" presId="urn:microsoft.com/office/officeart/2005/8/layout/cycle5"/>
    <dgm:cxn modelId="{D9514B5F-AB43-4E8A-8A82-603353B71A65}" srcId="{BDCED0E8-C21D-4320-B7A9-E9908ED67377}" destId="{488949AD-346C-4600-80AA-5EA2CAD564F4}" srcOrd="3" destOrd="0" parTransId="{45837C77-8B41-4B3A-93F0-429A9F18887A}" sibTransId="{7D0676C1-7A7F-4ECF-9E03-BB16EF780CC0}"/>
    <dgm:cxn modelId="{60AAADC7-3210-4B13-AA51-543122A5E798}" type="presParOf" srcId="{9B8F90C7-09F4-4FE3-B76E-EA8AECF8288D}" destId="{C39E4B6F-26DF-449B-9410-2C735DEF23B4}" srcOrd="0" destOrd="0" presId="urn:microsoft.com/office/officeart/2005/8/layout/cycle5"/>
    <dgm:cxn modelId="{F065ADE9-C583-4D05-918E-9152BAA0107C}" type="presParOf" srcId="{9B8F90C7-09F4-4FE3-B76E-EA8AECF8288D}" destId="{EFA6BB45-40EA-4907-9450-20EFCAD81786}" srcOrd="1" destOrd="0" presId="urn:microsoft.com/office/officeart/2005/8/layout/cycle5"/>
    <dgm:cxn modelId="{D263BFD9-624B-466C-B563-F112C01059B5}" type="presParOf" srcId="{9B8F90C7-09F4-4FE3-B76E-EA8AECF8288D}" destId="{D9C7DE6B-CE48-4E59-808B-373C3E726170}" srcOrd="2" destOrd="0" presId="urn:microsoft.com/office/officeart/2005/8/layout/cycle5"/>
    <dgm:cxn modelId="{310DD95F-F994-4908-8942-580149C153E1}" type="presParOf" srcId="{9B8F90C7-09F4-4FE3-B76E-EA8AECF8288D}" destId="{B81921E8-BF33-42FB-9FC5-8BBAE299D131}" srcOrd="3" destOrd="0" presId="urn:microsoft.com/office/officeart/2005/8/layout/cycle5"/>
    <dgm:cxn modelId="{FD396866-5F06-43B1-903C-2E05403D27EC}" type="presParOf" srcId="{9B8F90C7-09F4-4FE3-B76E-EA8AECF8288D}" destId="{2D6CFD9F-B890-4557-86B7-0B63E78BE22B}" srcOrd="4" destOrd="0" presId="urn:microsoft.com/office/officeart/2005/8/layout/cycle5"/>
    <dgm:cxn modelId="{0E8E2AF9-DA98-4CDB-8BE7-F53B44458455}" type="presParOf" srcId="{9B8F90C7-09F4-4FE3-B76E-EA8AECF8288D}" destId="{BDDBD974-EECE-4C80-B00C-723C94D72536}" srcOrd="5" destOrd="0" presId="urn:microsoft.com/office/officeart/2005/8/layout/cycle5"/>
    <dgm:cxn modelId="{3A7AB03A-DB72-41C8-A055-F057991A486B}" type="presParOf" srcId="{9B8F90C7-09F4-4FE3-B76E-EA8AECF8288D}" destId="{A4A423CD-638A-42CA-AFEB-E8DED484D470}" srcOrd="6" destOrd="0" presId="urn:microsoft.com/office/officeart/2005/8/layout/cycle5"/>
    <dgm:cxn modelId="{4AB1CC91-D60D-4514-BBD0-A3EEBB5E1280}" type="presParOf" srcId="{9B8F90C7-09F4-4FE3-B76E-EA8AECF8288D}" destId="{53D2F750-0D77-406F-8ED1-EC8B99D9BCF1}" srcOrd="7" destOrd="0" presId="urn:microsoft.com/office/officeart/2005/8/layout/cycle5"/>
    <dgm:cxn modelId="{7D6929BF-AA4A-4F42-8370-6136D2FE4A91}" type="presParOf" srcId="{9B8F90C7-09F4-4FE3-B76E-EA8AECF8288D}" destId="{7C003923-93B5-4DB8-8ACF-DDD8F6ED11AB}" srcOrd="8" destOrd="0" presId="urn:microsoft.com/office/officeart/2005/8/layout/cycle5"/>
    <dgm:cxn modelId="{9D44F273-8119-4D2A-B524-03EFA31D832E}" type="presParOf" srcId="{9B8F90C7-09F4-4FE3-B76E-EA8AECF8288D}" destId="{EF2DEAAF-95F2-44E9-BD14-65EA9DEDED02}" srcOrd="9" destOrd="0" presId="urn:microsoft.com/office/officeart/2005/8/layout/cycle5"/>
    <dgm:cxn modelId="{BF63F9D0-2788-4CAE-B699-2DF6C2C6215C}" type="presParOf" srcId="{9B8F90C7-09F4-4FE3-B76E-EA8AECF8288D}" destId="{387C35C7-5316-47F0-A271-D0B60C8F4B24}" srcOrd="10" destOrd="0" presId="urn:microsoft.com/office/officeart/2005/8/layout/cycle5"/>
    <dgm:cxn modelId="{DEDE241C-8167-4730-9FF4-E17B31979DBF}" type="presParOf" srcId="{9B8F90C7-09F4-4FE3-B76E-EA8AECF8288D}" destId="{8E1A017D-1623-4D96-9C16-48C62A39F3FC}" srcOrd="11" destOrd="0" presId="urn:microsoft.com/office/officeart/2005/8/layout/cycle5"/>
    <dgm:cxn modelId="{A9EB1F84-89F6-4328-8838-5905970E8BEF}" type="presParOf" srcId="{9B8F90C7-09F4-4FE3-B76E-EA8AECF8288D}" destId="{33D82698-FDD2-4E72-B4E2-19F2D1592810}" srcOrd="12" destOrd="0" presId="urn:microsoft.com/office/officeart/2005/8/layout/cycle5"/>
    <dgm:cxn modelId="{B6C89F57-C826-4AF7-9079-D6B727E7271A}" type="presParOf" srcId="{9B8F90C7-09F4-4FE3-B76E-EA8AECF8288D}" destId="{AC7482B5-B801-4694-882B-E847B718B257}" srcOrd="13" destOrd="0" presId="urn:microsoft.com/office/officeart/2005/8/layout/cycle5"/>
    <dgm:cxn modelId="{B6230E15-A120-4A27-A755-8E1B5E7862EA}" type="presParOf" srcId="{9B8F90C7-09F4-4FE3-B76E-EA8AECF8288D}" destId="{B3C827B4-4D02-4231-B3FD-E5FD14F71144}" srcOrd="14" destOrd="0" presId="urn:microsoft.com/office/officeart/2005/8/layout/cycle5"/>
  </dgm:cxnLst>
  <dgm:bg/>
  <dgm:whole/>
</dgm:dataModel>
</file>

<file path=ppt/diagrams/data3.xml><?xml version="1.0" encoding="utf-8"?>
<dgm:dataModel xmlns:dgm="http://schemas.openxmlformats.org/drawingml/2006/diagram" xmlns:a="http://schemas.openxmlformats.org/drawingml/2006/main">
  <dgm:ptLst>
    <dgm:pt modelId="{7953E315-C27E-4C26-9473-2278A7F0F385}" type="doc">
      <dgm:prSet loTypeId="urn:microsoft.com/office/officeart/2005/8/layout/hList6" loCatId="list" qsTypeId="urn:microsoft.com/office/officeart/2005/8/quickstyle/simple5" qsCatId="simple" csTypeId="urn:microsoft.com/office/officeart/2005/8/colors/colorful2" csCatId="colorful" phldr="1"/>
      <dgm:spPr/>
      <dgm:t>
        <a:bodyPr/>
        <a:lstStyle/>
        <a:p>
          <a:endParaRPr lang="fr-FR"/>
        </a:p>
      </dgm:t>
    </dgm:pt>
    <dgm:pt modelId="{E770CC13-6A70-49B3-B7C2-24EDEFC19999}">
      <dgm:prSet phldrT="[Texte]"/>
      <dgm:spPr/>
      <dgm:t>
        <a:bodyPr/>
        <a:lstStyle/>
        <a:p>
          <a:r>
            <a:rPr lang="en-US" b="1" dirty="0" smtClean="0"/>
            <a:t>Differential thermal analysis (DTA)</a:t>
          </a:r>
          <a:endParaRPr lang="fr-FR" b="1" dirty="0"/>
        </a:p>
      </dgm:t>
    </dgm:pt>
    <dgm:pt modelId="{192D3C8F-178C-48E1-9377-AFA8BF8686E0}" type="parTrans" cxnId="{32D6D43E-09B2-480A-9499-D579D1C19E76}">
      <dgm:prSet/>
      <dgm:spPr/>
      <dgm:t>
        <a:bodyPr/>
        <a:lstStyle/>
        <a:p>
          <a:endParaRPr lang="fr-FR"/>
        </a:p>
      </dgm:t>
    </dgm:pt>
    <dgm:pt modelId="{E107513A-10DF-4810-98A4-E1AF7CFE0ED1}" type="sibTrans" cxnId="{32D6D43E-09B2-480A-9499-D579D1C19E76}">
      <dgm:prSet/>
      <dgm:spPr/>
      <dgm:t>
        <a:bodyPr/>
        <a:lstStyle/>
        <a:p>
          <a:endParaRPr lang="fr-FR"/>
        </a:p>
      </dgm:t>
    </dgm:pt>
    <dgm:pt modelId="{5AA560FE-B995-4857-B3EB-CE3E7FC4A979}">
      <dgm:prSet phldrT="[Texte]"/>
      <dgm:spPr/>
      <dgm:t>
        <a:bodyPr/>
        <a:lstStyle/>
        <a:p>
          <a:r>
            <a:rPr lang="en-US" b="1" dirty="0" smtClean="0"/>
            <a:t>Differential Scanning Calorimetry (DSC) </a:t>
          </a:r>
          <a:endParaRPr lang="fr-FR" b="1" dirty="0"/>
        </a:p>
      </dgm:t>
    </dgm:pt>
    <dgm:pt modelId="{CF68B3FA-C931-42AB-8BC4-99414277C56E}" type="parTrans" cxnId="{65706883-10A4-4F45-A891-54378D84C3E3}">
      <dgm:prSet/>
      <dgm:spPr/>
      <dgm:t>
        <a:bodyPr/>
        <a:lstStyle/>
        <a:p>
          <a:endParaRPr lang="fr-FR"/>
        </a:p>
      </dgm:t>
    </dgm:pt>
    <dgm:pt modelId="{C21FAF93-A1F3-4BE3-ACC5-7BA43AB1FB3E}" type="sibTrans" cxnId="{65706883-10A4-4F45-A891-54378D84C3E3}">
      <dgm:prSet/>
      <dgm:spPr/>
      <dgm:t>
        <a:bodyPr/>
        <a:lstStyle/>
        <a:p>
          <a:endParaRPr lang="fr-FR"/>
        </a:p>
      </dgm:t>
    </dgm:pt>
    <dgm:pt modelId="{777B5031-BD2D-4CF1-A92B-C5E1634D03E6}">
      <dgm:prSet phldrT="[Texte]"/>
      <dgm:spPr/>
      <dgm:t>
        <a:bodyPr/>
        <a:lstStyle/>
        <a:p>
          <a:r>
            <a:rPr lang="en-US" b="1" dirty="0" smtClean="0"/>
            <a:t>Thermal Gravimetric Analysis (TGA)</a:t>
          </a:r>
          <a:endParaRPr lang="fr-FR" b="1" dirty="0"/>
        </a:p>
      </dgm:t>
    </dgm:pt>
    <dgm:pt modelId="{275BD7EC-CEA6-4E58-BFDC-01AA5B02E33D}" type="parTrans" cxnId="{0E66C302-4170-4D65-BDDE-D58306F62D41}">
      <dgm:prSet/>
      <dgm:spPr/>
      <dgm:t>
        <a:bodyPr/>
        <a:lstStyle/>
        <a:p>
          <a:endParaRPr lang="fr-FR"/>
        </a:p>
      </dgm:t>
    </dgm:pt>
    <dgm:pt modelId="{5CE15DE8-67A9-4B43-BD43-1CEDD8E3C38F}" type="sibTrans" cxnId="{0E66C302-4170-4D65-BDDE-D58306F62D41}">
      <dgm:prSet/>
      <dgm:spPr/>
      <dgm:t>
        <a:bodyPr/>
        <a:lstStyle/>
        <a:p>
          <a:endParaRPr lang="fr-FR"/>
        </a:p>
      </dgm:t>
    </dgm:pt>
    <dgm:pt modelId="{1F60535B-F5E9-4E79-97C1-C6DC141A8FDE}">
      <dgm:prSet phldrT="[Texte]"/>
      <dgm:spPr/>
      <dgm:t>
        <a:bodyPr/>
        <a:lstStyle/>
        <a:p>
          <a:r>
            <a:rPr lang="fr-FR" dirty="0" smtClean="0"/>
            <a:t> </a:t>
          </a:r>
          <a:r>
            <a:rPr lang="fr-FR" b="1" dirty="0" err="1" smtClean="0"/>
            <a:t>Pressurized</a:t>
          </a:r>
          <a:r>
            <a:rPr lang="fr-FR" b="1" dirty="0" smtClean="0"/>
            <a:t> TGA (PTGA)</a:t>
          </a:r>
          <a:endParaRPr lang="fr-FR" b="1" dirty="0"/>
        </a:p>
      </dgm:t>
    </dgm:pt>
    <dgm:pt modelId="{BDD22409-DB97-4103-9931-736124607C5A}" type="parTrans" cxnId="{E9DB2E6F-FDA6-4674-9007-A573E854DA89}">
      <dgm:prSet/>
      <dgm:spPr/>
      <dgm:t>
        <a:bodyPr/>
        <a:lstStyle/>
        <a:p>
          <a:endParaRPr lang="fr-FR"/>
        </a:p>
      </dgm:t>
    </dgm:pt>
    <dgm:pt modelId="{6D033137-826B-4596-8AB9-A9C40A876F77}" type="sibTrans" cxnId="{E9DB2E6F-FDA6-4674-9007-A573E854DA89}">
      <dgm:prSet/>
      <dgm:spPr/>
      <dgm:t>
        <a:bodyPr/>
        <a:lstStyle/>
        <a:p>
          <a:endParaRPr lang="fr-FR"/>
        </a:p>
      </dgm:t>
    </dgm:pt>
    <dgm:pt modelId="{6CDD27D0-16A8-4E7E-9574-55478B15D862}">
      <dgm:prSet phldrT="[Texte]"/>
      <dgm:spPr/>
      <dgm:t>
        <a:bodyPr/>
        <a:lstStyle/>
        <a:p>
          <a:r>
            <a:rPr lang="fr-FR" b="1" dirty="0" smtClean="0"/>
            <a:t>Thermo </a:t>
          </a:r>
          <a:r>
            <a:rPr lang="fr-FR" b="1" dirty="0" err="1" smtClean="0"/>
            <a:t>mechanical</a:t>
          </a:r>
          <a:r>
            <a:rPr lang="fr-FR" b="1" dirty="0" smtClean="0"/>
            <a:t> </a:t>
          </a:r>
          <a:r>
            <a:rPr lang="fr-FR" b="1" dirty="0" err="1" smtClean="0"/>
            <a:t>analysis</a:t>
          </a:r>
          <a:r>
            <a:rPr lang="fr-FR" b="1" dirty="0" smtClean="0"/>
            <a:t> (TMA)</a:t>
          </a:r>
          <a:endParaRPr lang="fr-FR" b="1" dirty="0"/>
        </a:p>
      </dgm:t>
    </dgm:pt>
    <dgm:pt modelId="{F6A810CD-187B-4FD4-B93C-9984CB47FAC2}" type="parTrans" cxnId="{0F9A3172-FE40-434F-A035-3F9F4900A4D4}">
      <dgm:prSet/>
      <dgm:spPr/>
      <dgm:t>
        <a:bodyPr/>
        <a:lstStyle/>
        <a:p>
          <a:endParaRPr lang="fr-FR"/>
        </a:p>
      </dgm:t>
    </dgm:pt>
    <dgm:pt modelId="{F4B11B55-99E1-4566-B273-3298ECD2CDF3}" type="sibTrans" cxnId="{0F9A3172-FE40-434F-A035-3F9F4900A4D4}">
      <dgm:prSet/>
      <dgm:spPr/>
      <dgm:t>
        <a:bodyPr/>
        <a:lstStyle/>
        <a:p>
          <a:endParaRPr lang="fr-FR"/>
        </a:p>
      </dgm:t>
    </dgm:pt>
    <dgm:pt modelId="{CB14CCBD-E49E-482B-82D6-E88BF614ED36}" type="pres">
      <dgm:prSet presAssocID="{7953E315-C27E-4C26-9473-2278A7F0F385}" presName="Name0" presStyleCnt="0">
        <dgm:presLayoutVars>
          <dgm:dir/>
          <dgm:resizeHandles val="exact"/>
        </dgm:presLayoutVars>
      </dgm:prSet>
      <dgm:spPr/>
      <dgm:t>
        <a:bodyPr/>
        <a:lstStyle/>
        <a:p>
          <a:endParaRPr lang="fr-FR"/>
        </a:p>
      </dgm:t>
    </dgm:pt>
    <dgm:pt modelId="{57E699CD-28F8-4268-8F49-EED762C6CBDA}" type="pres">
      <dgm:prSet presAssocID="{E770CC13-6A70-49B3-B7C2-24EDEFC19999}" presName="node" presStyleLbl="node1" presStyleIdx="0" presStyleCnt="5">
        <dgm:presLayoutVars>
          <dgm:bulletEnabled val="1"/>
        </dgm:presLayoutVars>
      </dgm:prSet>
      <dgm:spPr/>
      <dgm:t>
        <a:bodyPr/>
        <a:lstStyle/>
        <a:p>
          <a:endParaRPr lang="fr-FR"/>
        </a:p>
      </dgm:t>
    </dgm:pt>
    <dgm:pt modelId="{5CFD7070-6012-4B4C-B6F6-1CF97421F1AA}" type="pres">
      <dgm:prSet presAssocID="{E107513A-10DF-4810-98A4-E1AF7CFE0ED1}" presName="sibTrans" presStyleCnt="0"/>
      <dgm:spPr/>
    </dgm:pt>
    <dgm:pt modelId="{4AECB269-0D96-4988-8A07-3C9D0E900AEB}" type="pres">
      <dgm:prSet presAssocID="{5AA560FE-B995-4857-B3EB-CE3E7FC4A979}" presName="node" presStyleLbl="node1" presStyleIdx="1" presStyleCnt="5">
        <dgm:presLayoutVars>
          <dgm:bulletEnabled val="1"/>
        </dgm:presLayoutVars>
      </dgm:prSet>
      <dgm:spPr/>
      <dgm:t>
        <a:bodyPr/>
        <a:lstStyle/>
        <a:p>
          <a:endParaRPr lang="fr-FR"/>
        </a:p>
      </dgm:t>
    </dgm:pt>
    <dgm:pt modelId="{28FEE740-6A61-4D9D-8151-40BCC80FFEDF}" type="pres">
      <dgm:prSet presAssocID="{C21FAF93-A1F3-4BE3-ACC5-7BA43AB1FB3E}" presName="sibTrans" presStyleCnt="0"/>
      <dgm:spPr/>
    </dgm:pt>
    <dgm:pt modelId="{2C48E90C-D9B5-4B04-B8CD-DBFBD9EACD79}" type="pres">
      <dgm:prSet presAssocID="{777B5031-BD2D-4CF1-A92B-C5E1634D03E6}" presName="node" presStyleLbl="node1" presStyleIdx="2" presStyleCnt="5">
        <dgm:presLayoutVars>
          <dgm:bulletEnabled val="1"/>
        </dgm:presLayoutVars>
      </dgm:prSet>
      <dgm:spPr/>
      <dgm:t>
        <a:bodyPr/>
        <a:lstStyle/>
        <a:p>
          <a:endParaRPr lang="fr-FR"/>
        </a:p>
      </dgm:t>
    </dgm:pt>
    <dgm:pt modelId="{85905F21-0D15-45BC-8AC4-780AEEF36439}" type="pres">
      <dgm:prSet presAssocID="{5CE15DE8-67A9-4B43-BD43-1CEDD8E3C38F}" presName="sibTrans" presStyleCnt="0"/>
      <dgm:spPr/>
    </dgm:pt>
    <dgm:pt modelId="{9DCF84BA-F8AA-4AA7-BB5B-5AB24D31C41E}" type="pres">
      <dgm:prSet presAssocID="{1F60535B-F5E9-4E79-97C1-C6DC141A8FDE}" presName="node" presStyleLbl="node1" presStyleIdx="3" presStyleCnt="5">
        <dgm:presLayoutVars>
          <dgm:bulletEnabled val="1"/>
        </dgm:presLayoutVars>
      </dgm:prSet>
      <dgm:spPr/>
      <dgm:t>
        <a:bodyPr/>
        <a:lstStyle/>
        <a:p>
          <a:endParaRPr lang="fr-FR"/>
        </a:p>
      </dgm:t>
    </dgm:pt>
    <dgm:pt modelId="{88EDD38C-73C6-4A1A-AD65-4C2613D75B41}" type="pres">
      <dgm:prSet presAssocID="{6D033137-826B-4596-8AB9-A9C40A876F77}" presName="sibTrans" presStyleCnt="0"/>
      <dgm:spPr/>
    </dgm:pt>
    <dgm:pt modelId="{4515067C-5CCC-41F6-A9C4-33BEA0E6BF8A}" type="pres">
      <dgm:prSet presAssocID="{6CDD27D0-16A8-4E7E-9574-55478B15D862}" presName="node" presStyleLbl="node1" presStyleIdx="4" presStyleCnt="5">
        <dgm:presLayoutVars>
          <dgm:bulletEnabled val="1"/>
        </dgm:presLayoutVars>
      </dgm:prSet>
      <dgm:spPr/>
      <dgm:t>
        <a:bodyPr/>
        <a:lstStyle/>
        <a:p>
          <a:endParaRPr lang="fr-FR"/>
        </a:p>
      </dgm:t>
    </dgm:pt>
  </dgm:ptLst>
  <dgm:cxnLst>
    <dgm:cxn modelId="{2967F103-57E5-43F0-A4B0-57E28A697A22}" type="presOf" srcId="{E770CC13-6A70-49B3-B7C2-24EDEFC19999}" destId="{57E699CD-28F8-4268-8F49-EED762C6CBDA}" srcOrd="0" destOrd="0" presId="urn:microsoft.com/office/officeart/2005/8/layout/hList6"/>
    <dgm:cxn modelId="{E9DB2E6F-FDA6-4674-9007-A573E854DA89}" srcId="{7953E315-C27E-4C26-9473-2278A7F0F385}" destId="{1F60535B-F5E9-4E79-97C1-C6DC141A8FDE}" srcOrd="3" destOrd="0" parTransId="{BDD22409-DB97-4103-9931-736124607C5A}" sibTransId="{6D033137-826B-4596-8AB9-A9C40A876F77}"/>
    <dgm:cxn modelId="{0F9A3172-FE40-434F-A035-3F9F4900A4D4}" srcId="{7953E315-C27E-4C26-9473-2278A7F0F385}" destId="{6CDD27D0-16A8-4E7E-9574-55478B15D862}" srcOrd="4" destOrd="0" parTransId="{F6A810CD-187B-4FD4-B93C-9984CB47FAC2}" sibTransId="{F4B11B55-99E1-4566-B273-3298ECD2CDF3}"/>
    <dgm:cxn modelId="{8090912C-4160-458F-93AD-BA0BDFE3A9A1}" type="presOf" srcId="{7953E315-C27E-4C26-9473-2278A7F0F385}" destId="{CB14CCBD-E49E-482B-82D6-E88BF614ED36}" srcOrd="0" destOrd="0" presId="urn:microsoft.com/office/officeart/2005/8/layout/hList6"/>
    <dgm:cxn modelId="{9683ED78-7894-4E78-82DA-5808BEAF32F0}" type="presOf" srcId="{1F60535B-F5E9-4E79-97C1-C6DC141A8FDE}" destId="{9DCF84BA-F8AA-4AA7-BB5B-5AB24D31C41E}" srcOrd="0" destOrd="0" presId="urn:microsoft.com/office/officeart/2005/8/layout/hList6"/>
    <dgm:cxn modelId="{D7E355A6-69D1-42E3-A46B-E724D2EF1050}" type="presOf" srcId="{6CDD27D0-16A8-4E7E-9574-55478B15D862}" destId="{4515067C-5CCC-41F6-A9C4-33BEA0E6BF8A}" srcOrd="0" destOrd="0" presId="urn:microsoft.com/office/officeart/2005/8/layout/hList6"/>
    <dgm:cxn modelId="{82812D54-7C5F-4D1D-887C-81127B91FFF3}" type="presOf" srcId="{777B5031-BD2D-4CF1-A92B-C5E1634D03E6}" destId="{2C48E90C-D9B5-4B04-B8CD-DBFBD9EACD79}" srcOrd="0" destOrd="0" presId="urn:microsoft.com/office/officeart/2005/8/layout/hList6"/>
    <dgm:cxn modelId="{65706883-10A4-4F45-A891-54378D84C3E3}" srcId="{7953E315-C27E-4C26-9473-2278A7F0F385}" destId="{5AA560FE-B995-4857-B3EB-CE3E7FC4A979}" srcOrd="1" destOrd="0" parTransId="{CF68B3FA-C931-42AB-8BC4-99414277C56E}" sibTransId="{C21FAF93-A1F3-4BE3-ACC5-7BA43AB1FB3E}"/>
    <dgm:cxn modelId="{32D6D43E-09B2-480A-9499-D579D1C19E76}" srcId="{7953E315-C27E-4C26-9473-2278A7F0F385}" destId="{E770CC13-6A70-49B3-B7C2-24EDEFC19999}" srcOrd="0" destOrd="0" parTransId="{192D3C8F-178C-48E1-9377-AFA8BF8686E0}" sibTransId="{E107513A-10DF-4810-98A4-E1AF7CFE0ED1}"/>
    <dgm:cxn modelId="{C2B1383A-D15A-4972-92FB-B31BF20FF9C8}" type="presOf" srcId="{5AA560FE-B995-4857-B3EB-CE3E7FC4A979}" destId="{4AECB269-0D96-4988-8A07-3C9D0E900AEB}" srcOrd="0" destOrd="0" presId="urn:microsoft.com/office/officeart/2005/8/layout/hList6"/>
    <dgm:cxn modelId="{0E66C302-4170-4D65-BDDE-D58306F62D41}" srcId="{7953E315-C27E-4C26-9473-2278A7F0F385}" destId="{777B5031-BD2D-4CF1-A92B-C5E1634D03E6}" srcOrd="2" destOrd="0" parTransId="{275BD7EC-CEA6-4E58-BFDC-01AA5B02E33D}" sibTransId="{5CE15DE8-67A9-4B43-BD43-1CEDD8E3C38F}"/>
    <dgm:cxn modelId="{583B243C-2130-40AB-8F97-35B8B359C55C}" type="presParOf" srcId="{CB14CCBD-E49E-482B-82D6-E88BF614ED36}" destId="{57E699CD-28F8-4268-8F49-EED762C6CBDA}" srcOrd="0" destOrd="0" presId="urn:microsoft.com/office/officeart/2005/8/layout/hList6"/>
    <dgm:cxn modelId="{E17FFC32-2A36-4200-9585-172C0FA0DE0C}" type="presParOf" srcId="{CB14CCBD-E49E-482B-82D6-E88BF614ED36}" destId="{5CFD7070-6012-4B4C-B6F6-1CF97421F1AA}" srcOrd="1" destOrd="0" presId="urn:microsoft.com/office/officeart/2005/8/layout/hList6"/>
    <dgm:cxn modelId="{F89A0947-F597-44BB-9595-64FC1E568F2D}" type="presParOf" srcId="{CB14CCBD-E49E-482B-82D6-E88BF614ED36}" destId="{4AECB269-0D96-4988-8A07-3C9D0E900AEB}" srcOrd="2" destOrd="0" presId="urn:microsoft.com/office/officeart/2005/8/layout/hList6"/>
    <dgm:cxn modelId="{D31C290D-CE01-4441-9435-12BA449511E2}" type="presParOf" srcId="{CB14CCBD-E49E-482B-82D6-E88BF614ED36}" destId="{28FEE740-6A61-4D9D-8151-40BCC80FFEDF}" srcOrd="3" destOrd="0" presId="urn:microsoft.com/office/officeart/2005/8/layout/hList6"/>
    <dgm:cxn modelId="{2CCCB154-BDDC-4D2B-9969-AFB97F5AC9AC}" type="presParOf" srcId="{CB14CCBD-E49E-482B-82D6-E88BF614ED36}" destId="{2C48E90C-D9B5-4B04-B8CD-DBFBD9EACD79}" srcOrd="4" destOrd="0" presId="urn:microsoft.com/office/officeart/2005/8/layout/hList6"/>
    <dgm:cxn modelId="{56C942C9-A9B8-4E3D-A89F-9E05D72AA603}" type="presParOf" srcId="{CB14CCBD-E49E-482B-82D6-E88BF614ED36}" destId="{85905F21-0D15-45BC-8AC4-780AEEF36439}" srcOrd="5" destOrd="0" presId="urn:microsoft.com/office/officeart/2005/8/layout/hList6"/>
    <dgm:cxn modelId="{EC58C36C-758B-4D9D-99C3-0D27B40A8288}" type="presParOf" srcId="{CB14CCBD-E49E-482B-82D6-E88BF614ED36}" destId="{9DCF84BA-F8AA-4AA7-BB5B-5AB24D31C41E}" srcOrd="6" destOrd="0" presId="urn:microsoft.com/office/officeart/2005/8/layout/hList6"/>
    <dgm:cxn modelId="{672E4AEC-13A2-4C3F-9659-D93A6A5199E6}" type="presParOf" srcId="{CB14CCBD-E49E-482B-82D6-E88BF614ED36}" destId="{88EDD38C-73C6-4A1A-AD65-4C2613D75B41}" srcOrd="7" destOrd="0" presId="urn:microsoft.com/office/officeart/2005/8/layout/hList6"/>
    <dgm:cxn modelId="{7871CFD5-B1B6-4176-96A7-44A0F2D619C9}" type="presParOf" srcId="{CB14CCBD-E49E-482B-82D6-E88BF614ED36}" destId="{4515067C-5CCC-41F6-A9C4-33BEA0E6BF8A}" srcOrd="8" destOrd="0" presId="urn:microsoft.com/office/officeart/2005/8/layout/hList6"/>
  </dgm:cxnLst>
  <dgm:bg/>
  <dgm:whole/>
</dgm:dataModel>
</file>

<file path=ppt/diagrams/data4.xml><?xml version="1.0" encoding="utf-8"?>
<dgm:dataModel xmlns:dgm="http://schemas.openxmlformats.org/drawingml/2006/diagram" xmlns:a="http://schemas.openxmlformats.org/drawingml/2006/main">
  <dgm:ptLst>
    <dgm:pt modelId="{7953E315-C27E-4C26-9473-2278A7F0F385}" type="doc">
      <dgm:prSet loTypeId="urn:microsoft.com/office/officeart/2005/8/layout/hList6" loCatId="list" qsTypeId="urn:microsoft.com/office/officeart/2005/8/quickstyle/simple5" qsCatId="simple" csTypeId="urn:microsoft.com/office/officeart/2005/8/colors/colorful2" csCatId="colorful" phldr="1"/>
      <dgm:spPr/>
      <dgm:t>
        <a:bodyPr/>
        <a:lstStyle/>
        <a:p>
          <a:endParaRPr lang="fr-FR"/>
        </a:p>
      </dgm:t>
    </dgm:pt>
    <dgm:pt modelId="{E770CC13-6A70-49B3-B7C2-24EDEFC19999}">
      <dgm:prSet phldrT="[Texte]"/>
      <dgm:spPr/>
      <dgm:t>
        <a:bodyPr/>
        <a:lstStyle/>
        <a:p>
          <a:r>
            <a:rPr lang="en-US" dirty="0" smtClean="0"/>
            <a:t>Differential thermal analysis (DTA)</a:t>
          </a:r>
          <a:endParaRPr lang="fr-FR" dirty="0"/>
        </a:p>
      </dgm:t>
    </dgm:pt>
    <dgm:pt modelId="{192D3C8F-178C-48E1-9377-AFA8BF8686E0}" type="parTrans" cxnId="{32D6D43E-09B2-480A-9499-D579D1C19E76}">
      <dgm:prSet/>
      <dgm:spPr/>
      <dgm:t>
        <a:bodyPr/>
        <a:lstStyle/>
        <a:p>
          <a:endParaRPr lang="fr-FR"/>
        </a:p>
      </dgm:t>
    </dgm:pt>
    <dgm:pt modelId="{E107513A-10DF-4810-98A4-E1AF7CFE0ED1}" type="sibTrans" cxnId="{32D6D43E-09B2-480A-9499-D579D1C19E76}">
      <dgm:prSet/>
      <dgm:spPr/>
      <dgm:t>
        <a:bodyPr/>
        <a:lstStyle/>
        <a:p>
          <a:endParaRPr lang="fr-FR"/>
        </a:p>
      </dgm:t>
    </dgm:pt>
    <dgm:pt modelId="{5AA560FE-B995-4857-B3EB-CE3E7FC4A979}">
      <dgm:prSet phldrT="[Texte]"/>
      <dgm:spPr/>
      <dgm:t>
        <a:bodyPr/>
        <a:lstStyle/>
        <a:p>
          <a:r>
            <a:rPr lang="en-US" dirty="0" smtClean="0"/>
            <a:t>Differential Scanning Calorimetry (DSC) </a:t>
          </a:r>
          <a:endParaRPr lang="fr-FR" dirty="0"/>
        </a:p>
      </dgm:t>
    </dgm:pt>
    <dgm:pt modelId="{CF68B3FA-C931-42AB-8BC4-99414277C56E}" type="parTrans" cxnId="{65706883-10A4-4F45-A891-54378D84C3E3}">
      <dgm:prSet/>
      <dgm:spPr/>
      <dgm:t>
        <a:bodyPr/>
        <a:lstStyle/>
        <a:p>
          <a:endParaRPr lang="fr-FR"/>
        </a:p>
      </dgm:t>
    </dgm:pt>
    <dgm:pt modelId="{C21FAF93-A1F3-4BE3-ACC5-7BA43AB1FB3E}" type="sibTrans" cxnId="{65706883-10A4-4F45-A891-54378D84C3E3}">
      <dgm:prSet/>
      <dgm:spPr/>
      <dgm:t>
        <a:bodyPr/>
        <a:lstStyle/>
        <a:p>
          <a:endParaRPr lang="fr-FR"/>
        </a:p>
      </dgm:t>
    </dgm:pt>
    <dgm:pt modelId="{777B5031-BD2D-4CF1-A92B-C5E1634D03E6}">
      <dgm:prSet phldrT="[Texte]"/>
      <dgm:spPr/>
      <dgm:t>
        <a:bodyPr/>
        <a:lstStyle/>
        <a:p>
          <a:r>
            <a:rPr lang="en-US" dirty="0" smtClean="0"/>
            <a:t>Thermal Gravimetric Analysis (TGA)</a:t>
          </a:r>
          <a:endParaRPr lang="fr-FR" dirty="0"/>
        </a:p>
      </dgm:t>
    </dgm:pt>
    <dgm:pt modelId="{275BD7EC-CEA6-4E58-BFDC-01AA5B02E33D}" type="parTrans" cxnId="{0E66C302-4170-4D65-BDDE-D58306F62D41}">
      <dgm:prSet/>
      <dgm:spPr/>
      <dgm:t>
        <a:bodyPr/>
        <a:lstStyle/>
        <a:p>
          <a:endParaRPr lang="fr-FR"/>
        </a:p>
      </dgm:t>
    </dgm:pt>
    <dgm:pt modelId="{5CE15DE8-67A9-4B43-BD43-1CEDD8E3C38F}" type="sibTrans" cxnId="{0E66C302-4170-4D65-BDDE-D58306F62D41}">
      <dgm:prSet/>
      <dgm:spPr/>
      <dgm:t>
        <a:bodyPr/>
        <a:lstStyle/>
        <a:p>
          <a:endParaRPr lang="fr-FR"/>
        </a:p>
      </dgm:t>
    </dgm:pt>
    <dgm:pt modelId="{CB14CCBD-E49E-482B-82D6-E88BF614ED36}" type="pres">
      <dgm:prSet presAssocID="{7953E315-C27E-4C26-9473-2278A7F0F385}" presName="Name0" presStyleCnt="0">
        <dgm:presLayoutVars>
          <dgm:dir/>
          <dgm:resizeHandles val="exact"/>
        </dgm:presLayoutVars>
      </dgm:prSet>
      <dgm:spPr/>
      <dgm:t>
        <a:bodyPr/>
        <a:lstStyle/>
        <a:p>
          <a:endParaRPr lang="fr-FR"/>
        </a:p>
      </dgm:t>
    </dgm:pt>
    <dgm:pt modelId="{57E699CD-28F8-4268-8F49-EED762C6CBDA}" type="pres">
      <dgm:prSet presAssocID="{E770CC13-6A70-49B3-B7C2-24EDEFC19999}" presName="node" presStyleLbl="node1" presStyleIdx="0" presStyleCnt="3">
        <dgm:presLayoutVars>
          <dgm:bulletEnabled val="1"/>
        </dgm:presLayoutVars>
      </dgm:prSet>
      <dgm:spPr/>
      <dgm:t>
        <a:bodyPr/>
        <a:lstStyle/>
        <a:p>
          <a:endParaRPr lang="fr-FR"/>
        </a:p>
      </dgm:t>
    </dgm:pt>
    <dgm:pt modelId="{5CFD7070-6012-4B4C-B6F6-1CF97421F1AA}" type="pres">
      <dgm:prSet presAssocID="{E107513A-10DF-4810-98A4-E1AF7CFE0ED1}" presName="sibTrans" presStyleCnt="0"/>
      <dgm:spPr/>
    </dgm:pt>
    <dgm:pt modelId="{4AECB269-0D96-4988-8A07-3C9D0E900AEB}" type="pres">
      <dgm:prSet presAssocID="{5AA560FE-B995-4857-B3EB-CE3E7FC4A979}" presName="node" presStyleLbl="node1" presStyleIdx="1" presStyleCnt="3">
        <dgm:presLayoutVars>
          <dgm:bulletEnabled val="1"/>
        </dgm:presLayoutVars>
      </dgm:prSet>
      <dgm:spPr/>
      <dgm:t>
        <a:bodyPr/>
        <a:lstStyle/>
        <a:p>
          <a:endParaRPr lang="fr-FR"/>
        </a:p>
      </dgm:t>
    </dgm:pt>
    <dgm:pt modelId="{28FEE740-6A61-4D9D-8151-40BCC80FFEDF}" type="pres">
      <dgm:prSet presAssocID="{C21FAF93-A1F3-4BE3-ACC5-7BA43AB1FB3E}" presName="sibTrans" presStyleCnt="0"/>
      <dgm:spPr/>
    </dgm:pt>
    <dgm:pt modelId="{2C48E90C-D9B5-4B04-B8CD-DBFBD9EACD79}" type="pres">
      <dgm:prSet presAssocID="{777B5031-BD2D-4CF1-A92B-C5E1634D03E6}" presName="node" presStyleLbl="node1" presStyleIdx="2" presStyleCnt="3">
        <dgm:presLayoutVars>
          <dgm:bulletEnabled val="1"/>
        </dgm:presLayoutVars>
      </dgm:prSet>
      <dgm:spPr/>
      <dgm:t>
        <a:bodyPr/>
        <a:lstStyle/>
        <a:p>
          <a:endParaRPr lang="fr-FR"/>
        </a:p>
      </dgm:t>
    </dgm:pt>
  </dgm:ptLst>
  <dgm:cxnLst>
    <dgm:cxn modelId="{9314F080-B1B0-4ABB-8031-853705A64F02}" type="presOf" srcId="{7953E315-C27E-4C26-9473-2278A7F0F385}" destId="{CB14CCBD-E49E-482B-82D6-E88BF614ED36}" srcOrd="0" destOrd="0" presId="urn:microsoft.com/office/officeart/2005/8/layout/hList6"/>
    <dgm:cxn modelId="{65706883-10A4-4F45-A891-54378D84C3E3}" srcId="{7953E315-C27E-4C26-9473-2278A7F0F385}" destId="{5AA560FE-B995-4857-B3EB-CE3E7FC4A979}" srcOrd="1" destOrd="0" parTransId="{CF68B3FA-C931-42AB-8BC4-99414277C56E}" sibTransId="{C21FAF93-A1F3-4BE3-ACC5-7BA43AB1FB3E}"/>
    <dgm:cxn modelId="{32D6D43E-09B2-480A-9499-D579D1C19E76}" srcId="{7953E315-C27E-4C26-9473-2278A7F0F385}" destId="{E770CC13-6A70-49B3-B7C2-24EDEFC19999}" srcOrd="0" destOrd="0" parTransId="{192D3C8F-178C-48E1-9377-AFA8BF8686E0}" sibTransId="{E107513A-10DF-4810-98A4-E1AF7CFE0ED1}"/>
    <dgm:cxn modelId="{0E66C302-4170-4D65-BDDE-D58306F62D41}" srcId="{7953E315-C27E-4C26-9473-2278A7F0F385}" destId="{777B5031-BD2D-4CF1-A92B-C5E1634D03E6}" srcOrd="2" destOrd="0" parTransId="{275BD7EC-CEA6-4E58-BFDC-01AA5B02E33D}" sibTransId="{5CE15DE8-67A9-4B43-BD43-1CEDD8E3C38F}"/>
    <dgm:cxn modelId="{114543A6-63C8-46B0-983A-CB2C84017028}" type="presOf" srcId="{5AA560FE-B995-4857-B3EB-CE3E7FC4A979}" destId="{4AECB269-0D96-4988-8A07-3C9D0E900AEB}" srcOrd="0" destOrd="0" presId="urn:microsoft.com/office/officeart/2005/8/layout/hList6"/>
    <dgm:cxn modelId="{0672F5A8-6FAB-46B4-8532-2EFB20328C9B}" type="presOf" srcId="{E770CC13-6A70-49B3-B7C2-24EDEFC19999}" destId="{57E699CD-28F8-4268-8F49-EED762C6CBDA}" srcOrd="0" destOrd="0" presId="urn:microsoft.com/office/officeart/2005/8/layout/hList6"/>
    <dgm:cxn modelId="{6BEB7DFF-8287-4000-AEF1-F3531391FCE8}" type="presOf" srcId="{777B5031-BD2D-4CF1-A92B-C5E1634D03E6}" destId="{2C48E90C-D9B5-4B04-B8CD-DBFBD9EACD79}" srcOrd="0" destOrd="0" presId="urn:microsoft.com/office/officeart/2005/8/layout/hList6"/>
    <dgm:cxn modelId="{728ACFCC-9A6D-45F7-89CC-6E4E196E704A}" type="presParOf" srcId="{CB14CCBD-E49E-482B-82D6-E88BF614ED36}" destId="{57E699CD-28F8-4268-8F49-EED762C6CBDA}" srcOrd="0" destOrd="0" presId="urn:microsoft.com/office/officeart/2005/8/layout/hList6"/>
    <dgm:cxn modelId="{ED1EAAC1-8DDC-4018-821D-F9CA1E92134C}" type="presParOf" srcId="{CB14CCBD-E49E-482B-82D6-E88BF614ED36}" destId="{5CFD7070-6012-4B4C-B6F6-1CF97421F1AA}" srcOrd="1" destOrd="0" presId="urn:microsoft.com/office/officeart/2005/8/layout/hList6"/>
    <dgm:cxn modelId="{70FB73B9-4146-4BE9-BF18-20A27B3A40F7}" type="presParOf" srcId="{CB14CCBD-E49E-482B-82D6-E88BF614ED36}" destId="{4AECB269-0D96-4988-8A07-3C9D0E900AEB}" srcOrd="2" destOrd="0" presId="urn:microsoft.com/office/officeart/2005/8/layout/hList6"/>
    <dgm:cxn modelId="{98B7C740-4F0C-4EE2-8F35-98E94FDF0FCA}" type="presParOf" srcId="{CB14CCBD-E49E-482B-82D6-E88BF614ED36}" destId="{28FEE740-6A61-4D9D-8151-40BCC80FFEDF}" srcOrd="3" destOrd="0" presId="urn:microsoft.com/office/officeart/2005/8/layout/hList6"/>
    <dgm:cxn modelId="{4D860044-F687-482A-AF30-B5D4486CD19D}" type="presParOf" srcId="{CB14CCBD-E49E-482B-82D6-E88BF614ED36}" destId="{2C48E90C-D9B5-4B04-B8CD-DBFBD9EACD79}" srcOrd="4" destOrd="0" presId="urn:microsoft.com/office/officeart/2005/8/layout/hList6"/>
  </dgm:cxnLst>
  <dgm:bg/>
  <dgm:whole/>
</dgm:dataModel>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04/11/2025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04/11/2025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04/11/2025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04/11/2025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04/11/2025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04/11/2025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04/11/2025</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04/11/2025</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04/11/2025</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04/11/2025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04/11/2025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04/11/2025</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What_is_thermal_analysis_1.aa9ea6cca0f36d02200aff4c3e0e7d2e.jpg"/>
          <p:cNvPicPr>
            <a:picLocks noChangeAspect="1" noChangeArrowheads="1"/>
          </p:cNvPicPr>
          <p:nvPr/>
        </p:nvPicPr>
        <p:blipFill>
          <a:blip r:embed="rId2"/>
          <a:srcRect/>
          <a:stretch>
            <a:fillRect/>
          </a:stretch>
        </p:blipFill>
        <p:spPr bwMode="auto">
          <a:xfrm>
            <a:off x="2786050" y="2428868"/>
            <a:ext cx="3500462" cy="2143140"/>
          </a:xfrm>
          <a:prstGeom prst="rect">
            <a:avLst/>
          </a:prstGeom>
          <a:noFill/>
        </p:spPr>
      </p:pic>
      <p:sp>
        <p:nvSpPr>
          <p:cNvPr id="2" name="Titre 1"/>
          <p:cNvSpPr>
            <a:spLocks noGrp="1"/>
          </p:cNvSpPr>
          <p:nvPr>
            <p:ph type="ctrTitle"/>
          </p:nvPr>
        </p:nvSpPr>
        <p:spPr>
          <a:xfrm>
            <a:off x="642910" y="1071546"/>
            <a:ext cx="7772400" cy="1470025"/>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Chapter V. PHYSICAL ANALYSIS </a:t>
            </a:r>
            <a:b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FOR MEDICINES QUALITY CONTROL </a:t>
            </a:r>
            <a:endParaRPr lang="fr-F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Sous-titre 2"/>
          <p:cNvSpPr>
            <a:spLocks noGrp="1"/>
          </p:cNvSpPr>
          <p:nvPr>
            <p:ph type="subTitle" idx="1"/>
          </p:nvPr>
        </p:nvSpPr>
        <p:spPr>
          <a:xfrm>
            <a:off x="928662" y="4643446"/>
            <a:ext cx="7415242" cy="1752600"/>
          </a:xfrm>
        </p:spPr>
        <p:txBody>
          <a:bodyPr>
            <a:normAutofit/>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Course.01 Thermal analysis in leading pharmacopoeias. </a:t>
            </a:r>
          </a:p>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Melting point determination of API </a:t>
            </a:r>
            <a:endParaRPr lang="fr-F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ectangle 3"/>
          <p:cNvSpPr/>
          <p:nvPr/>
        </p:nvSpPr>
        <p:spPr>
          <a:xfrm>
            <a:off x="1643042" y="0"/>
            <a:ext cx="6215106" cy="400110"/>
          </a:xfrm>
          <a:prstGeom prst="rect">
            <a:avLst/>
          </a:prstGeom>
        </p:spPr>
        <p:txBody>
          <a:bodyPr wrap="square">
            <a:spAutoFit/>
          </a:bodyPr>
          <a:lstStyle/>
          <a:p>
            <a:pPr algn="ctr"/>
            <a:r>
              <a:rPr lang="en-US" sz="2000" b="1" dirty="0" smtClean="0">
                <a:latin typeface="Times New Roman" pitchFamily="18" charset="0"/>
                <a:cs typeface="Times New Roman" pitchFamily="18" charset="0"/>
              </a:rPr>
              <a:t>Master 2: Pharmaceutical Chemistry</a:t>
            </a:r>
            <a:endParaRPr lang="fr-FR" sz="2000" b="1" dirty="0" smtClean="0">
              <a:latin typeface="Times New Roman" pitchFamily="18" charset="0"/>
              <a:cs typeface="Times New Roman" pitchFamily="18" charset="0"/>
            </a:endParaRPr>
          </a:p>
        </p:txBody>
      </p:sp>
      <p:sp>
        <p:nvSpPr>
          <p:cNvPr id="5" name="Rectangle 4"/>
          <p:cNvSpPr/>
          <p:nvPr/>
        </p:nvSpPr>
        <p:spPr>
          <a:xfrm>
            <a:off x="2000232" y="428604"/>
            <a:ext cx="4900572" cy="461665"/>
          </a:xfrm>
          <a:prstGeom prst="rect">
            <a:avLst/>
          </a:prstGeom>
        </p:spPr>
        <p:txBody>
          <a:bodyPr wrap="none">
            <a:spAutoFit/>
          </a:bodyPr>
          <a:lstStyle/>
          <a:p>
            <a:pPr algn="ctr"/>
            <a:r>
              <a:rPr lang="en-US" sz="2400" b="1" dirty="0" smtClean="0">
                <a:latin typeface="Times New Roman" pitchFamily="18" charset="0"/>
                <a:cs typeface="Times New Roman" pitchFamily="18" charset="0"/>
              </a:rPr>
              <a:t>Module: Drug Analysis and Control</a:t>
            </a:r>
          </a:p>
        </p:txBody>
      </p:sp>
      <p:sp>
        <p:nvSpPr>
          <p:cNvPr id="6" name="Rectangle 5"/>
          <p:cNvSpPr/>
          <p:nvPr/>
        </p:nvSpPr>
        <p:spPr>
          <a:xfrm>
            <a:off x="4000496" y="6457890"/>
            <a:ext cx="1281120" cy="400110"/>
          </a:xfrm>
          <a:prstGeom prst="rect">
            <a:avLst/>
          </a:prstGeom>
        </p:spPr>
        <p:txBody>
          <a:bodyPr wrap="none">
            <a:spAutoFit/>
          </a:bodyPr>
          <a:lstStyle/>
          <a:p>
            <a:r>
              <a:rPr lang="fr-FR" sz="2000" b="1" dirty="0" smtClean="0">
                <a:latin typeface="Times New Roman" pitchFamily="18" charset="0"/>
                <a:cs typeface="Times New Roman" pitchFamily="18" charset="0"/>
              </a:rPr>
              <a:t>2025/2026</a:t>
            </a:r>
            <a:endParaRPr lang="fr-FR" sz="2000" b="1"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369332"/>
          </a:xfrm>
          <a:prstGeom prst="rect">
            <a:avLst/>
          </a:prstGeom>
        </p:spPr>
        <p:txBody>
          <a:bodyPr wrap="square">
            <a:spAutoFit/>
          </a:bodyPr>
          <a:lstStyle/>
          <a:p>
            <a:pPr algn="just"/>
            <a:r>
              <a:rPr lang="en-US" b="1" dirty="0" smtClean="0">
                <a:latin typeface="Times New Roman" pitchFamily="18" charset="0"/>
                <a:cs typeface="Times New Roman" pitchFamily="18" charset="0"/>
              </a:rPr>
              <a:t>Instrumental methods of thermal analysis provide information about: </a:t>
            </a:r>
          </a:p>
        </p:txBody>
      </p:sp>
      <p:graphicFrame>
        <p:nvGraphicFramePr>
          <p:cNvPr id="6" name="Diagramme 5"/>
          <p:cNvGraphicFramePr/>
          <p:nvPr/>
        </p:nvGraphicFramePr>
        <p:xfrm>
          <a:off x="714348" y="785794"/>
          <a:ext cx="7405718"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69332"/>
          </a:xfrm>
          <a:prstGeom prst="rect">
            <a:avLst/>
          </a:prstGeom>
        </p:spPr>
        <p:txBody>
          <a:bodyPr wrap="square">
            <a:spAutoFit/>
          </a:bodyPr>
          <a:lstStyle/>
          <a:p>
            <a:pPr algn="just"/>
            <a:r>
              <a:rPr lang="en-US" b="1" dirty="0" smtClean="0">
                <a:latin typeface="Times New Roman" pitchFamily="18" charset="0"/>
                <a:cs typeface="Times New Roman" pitchFamily="18" charset="0"/>
              </a:rPr>
              <a:t>This information can be applied for </a:t>
            </a:r>
            <a:endParaRPr lang="fr-FR" b="1" dirty="0">
              <a:latin typeface="Times New Roman" pitchFamily="18" charset="0"/>
              <a:cs typeface="Times New Roman" pitchFamily="18" charset="0"/>
            </a:endParaRPr>
          </a:p>
        </p:txBody>
      </p:sp>
      <p:graphicFrame>
        <p:nvGraphicFramePr>
          <p:cNvPr id="3" name="Diagramme 2"/>
          <p:cNvGraphicFramePr/>
          <p:nvPr/>
        </p:nvGraphicFramePr>
        <p:xfrm>
          <a:off x="714348" y="571480"/>
          <a:ext cx="7715272" cy="6072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60328"/>
          </a:xfrm>
          <a:prstGeom prst="rect">
            <a:avLst/>
          </a:prstGeom>
        </p:spPr>
        <p:txBody>
          <a:bodyPr wrap="square">
            <a:spAutoFit/>
          </a:bodyPr>
          <a:lstStyle/>
          <a:p>
            <a:pPr algn="just">
              <a:lnSpc>
                <a:spcPct val="150000"/>
              </a:lnSpc>
            </a:pPr>
            <a:r>
              <a:rPr lang="en-US" sz="2000" b="1" dirty="0" smtClean="0">
                <a:latin typeface="Times New Roman" pitchFamily="18" charset="0"/>
                <a:cs typeface="Times New Roman" pitchFamily="18" charset="0"/>
              </a:rPr>
              <a:t>Includes several different methods. These are distinguished from one another by the property which is measured</a:t>
            </a:r>
            <a:endParaRPr lang="fr-FR" sz="2000" b="1" dirty="0">
              <a:latin typeface="Times New Roman" pitchFamily="18" charset="0"/>
              <a:cs typeface="Times New Roman" pitchFamily="18" charset="0"/>
            </a:endParaRPr>
          </a:p>
        </p:txBody>
      </p:sp>
      <p:graphicFrame>
        <p:nvGraphicFramePr>
          <p:cNvPr id="5" name="Diagramme 4"/>
          <p:cNvGraphicFramePr/>
          <p:nvPr/>
        </p:nvGraphicFramePr>
        <p:xfrm>
          <a:off x="0" y="1000108"/>
          <a:ext cx="9144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275222" y="5857892"/>
            <a:ext cx="724878" cy="400110"/>
          </a:xfrm>
          <a:prstGeom prst="rect">
            <a:avLst/>
          </a:prstGeom>
        </p:spPr>
        <p:txBody>
          <a:bodyPr wrap="none">
            <a:spAutoFit/>
          </a:bodyPr>
          <a:lstStyle/>
          <a:p>
            <a:r>
              <a:rPr lang="fr-FR" sz="2000" b="1" dirty="0" smtClean="0">
                <a:latin typeface="Times New Roman" pitchFamily="18" charset="0"/>
                <a:cs typeface="Times New Roman" pitchFamily="18" charset="0"/>
              </a:rPr>
              <a:t>mass</a:t>
            </a:r>
            <a:endParaRPr lang="fr-FR" sz="2000" b="1" dirty="0">
              <a:latin typeface="Times New Roman" pitchFamily="18" charset="0"/>
              <a:cs typeface="Times New Roman" pitchFamily="18" charset="0"/>
            </a:endParaRPr>
          </a:p>
        </p:txBody>
      </p:sp>
      <p:sp>
        <p:nvSpPr>
          <p:cNvPr id="7" name="Flèche vers le bas 6"/>
          <p:cNvSpPr/>
          <p:nvPr/>
        </p:nvSpPr>
        <p:spPr>
          <a:xfrm>
            <a:off x="571472" y="5000636"/>
            <a:ext cx="214314" cy="71438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8" name="Flèche vers le bas 7"/>
          <p:cNvSpPr/>
          <p:nvPr/>
        </p:nvSpPr>
        <p:spPr>
          <a:xfrm>
            <a:off x="2428860" y="5000636"/>
            <a:ext cx="214314" cy="71438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9" name="Flèche vers le bas 8"/>
          <p:cNvSpPr/>
          <p:nvPr/>
        </p:nvSpPr>
        <p:spPr>
          <a:xfrm>
            <a:off x="4429124" y="4929198"/>
            <a:ext cx="214314" cy="71438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0" name="Flèche vers le bas 9"/>
          <p:cNvSpPr/>
          <p:nvPr/>
        </p:nvSpPr>
        <p:spPr>
          <a:xfrm>
            <a:off x="6215074" y="5000636"/>
            <a:ext cx="214314" cy="71438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1" name="Flèche vers le bas 10"/>
          <p:cNvSpPr/>
          <p:nvPr/>
        </p:nvSpPr>
        <p:spPr>
          <a:xfrm>
            <a:off x="8215338" y="4929198"/>
            <a:ext cx="214314" cy="71438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2" name="Rectangle 11"/>
          <p:cNvSpPr/>
          <p:nvPr/>
        </p:nvSpPr>
        <p:spPr>
          <a:xfrm>
            <a:off x="1500166" y="5761041"/>
            <a:ext cx="2357454" cy="707886"/>
          </a:xfrm>
          <a:prstGeom prst="rect">
            <a:avLst/>
          </a:prstGeom>
        </p:spPr>
        <p:txBody>
          <a:bodyPr wrap="square">
            <a:spAutoFit/>
          </a:bodyPr>
          <a:lstStyle/>
          <a:p>
            <a:pPr algn="ctr"/>
            <a:r>
              <a:rPr lang="fr-FR" sz="2000" b="1" dirty="0" smtClean="0">
                <a:latin typeface="Times New Roman" pitchFamily="18" charset="0"/>
                <a:cs typeface="Times New Roman" pitchFamily="18" charset="0"/>
              </a:rPr>
              <a:t>temperature difference</a:t>
            </a:r>
            <a:endParaRPr lang="fr-FR" sz="2000" b="1" dirty="0">
              <a:latin typeface="Times New Roman" pitchFamily="18" charset="0"/>
              <a:cs typeface="Times New Roman" pitchFamily="18" charset="0"/>
            </a:endParaRPr>
          </a:p>
        </p:txBody>
      </p:sp>
      <p:sp>
        <p:nvSpPr>
          <p:cNvPr id="13" name="Rectangle 12"/>
          <p:cNvSpPr/>
          <p:nvPr/>
        </p:nvSpPr>
        <p:spPr>
          <a:xfrm>
            <a:off x="3857620" y="5715016"/>
            <a:ext cx="1274901" cy="707886"/>
          </a:xfrm>
          <a:prstGeom prst="rect">
            <a:avLst/>
          </a:prstGeom>
        </p:spPr>
        <p:txBody>
          <a:bodyPr wrap="none">
            <a:spAutoFit/>
          </a:bodyPr>
          <a:lstStyle/>
          <a:p>
            <a:pPr algn="ctr"/>
            <a:r>
              <a:rPr lang="fr-FR" sz="2000" b="1" dirty="0" smtClean="0">
                <a:latin typeface="Times New Roman" pitchFamily="18" charset="0"/>
                <a:cs typeface="Times New Roman" pitchFamily="18" charset="0"/>
              </a:rPr>
              <a:t>heat </a:t>
            </a:r>
          </a:p>
          <a:p>
            <a:pPr algn="ctr"/>
            <a:r>
              <a:rPr lang="fr-FR" sz="2000" b="1" dirty="0" smtClean="0">
                <a:latin typeface="Times New Roman" pitchFamily="18" charset="0"/>
                <a:cs typeface="Times New Roman" pitchFamily="18" charset="0"/>
              </a:rPr>
              <a:t>difference</a:t>
            </a:r>
            <a:endParaRPr lang="fr-FR" sz="2000" b="1" dirty="0">
              <a:latin typeface="Times New Roman" pitchFamily="18" charset="0"/>
              <a:cs typeface="Times New Roman" pitchFamily="18" charset="0"/>
            </a:endParaRPr>
          </a:p>
        </p:txBody>
      </p:sp>
      <p:sp>
        <p:nvSpPr>
          <p:cNvPr id="14" name="Rectangle 13"/>
          <p:cNvSpPr/>
          <p:nvPr/>
        </p:nvSpPr>
        <p:spPr>
          <a:xfrm>
            <a:off x="5572132" y="5606023"/>
            <a:ext cx="1428760" cy="1323439"/>
          </a:xfrm>
          <a:prstGeom prst="rect">
            <a:avLst/>
          </a:prstGeom>
        </p:spPr>
        <p:txBody>
          <a:bodyPr wrap="square">
            <a:spAutoFit/>
          </a:bodyPr>
          <a:lstStyle/>
          <a:p>
            <a:pPr algn="ctr"/>
            <a:r>
              <a:rPr lang="en-US" sz="2000" b="1" dirty="0" smtClean="0">
                <a:latin typeface="Times New Roman" pitchFamily="18" charset="0"/>
                <a:cs typeface="Times New Roman" pitchFamily="18" charset="0"/>
              </a:rPr>
              <a:t>mass changes as function of pressure</a:t>
            </a:r>
            <a:endParaRPr lang="fr-FR" sz="2000" b="1" dirty="0">
              <a:latin typeface="Times New Roman" pitchFamily="18" charset="0"/>
              <a:cs typeface="Times New Roman" pitchFamily="18" charset="0"/>
            </a:endParaRPr>
          </a:p>
        </p:txBody>
      </p:sp>
      <p:sp>
        <p:nvSpPr>
          <p:cNvPr id="15" name="Rectangle 14"/>
          <p:cNvSpPr/>
          <p:nvPr/>
        </p:nvSpPr>
        <p:spPr>
          <a:xfrm>
            <a:off x="7358050" y="5715016"/>
            <a:ext cx="1785950" cy="707886"/>
          </a:xfrm>
          <a:prstGeom prst="rect">
            <a:avLst/>
          </a:prstGeom>
        </p:spPr>
        <p:txBody>
          <a:bodyPr wrap="square">
            <a:spAutoFit/>
          </a:bodyPr>
          <a:lstStyle/>
          <a:p>
            <a:pPr algn="ctr"/>
            <a:r>
              <a:rPr lang="fr-FR" sz="2000" b="1" dirty="0" smtClean="0">
                <a:latin typeface="Times New Roman" pitchFamily="18" charset="0"/>
                <a:cs typeface="Times New Roman" pitchFamily="18" charset="0"/>
              </a:rPr>
              <a:t> deformations and dimension</a:t>
            </a:r>
            <a:endParaRPr lang="fr-FR" sz="2000" b="1"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30997"/>
          </a:xfrm>
          <a:prstGeom prst="rect">
            <a:avLst/>
          </a:prstGeom>
        </p:spPr>
        <p:txBody>
          <a:bodyPr wrap="square">
            <a:spAutoFit/>
          </a:bodyPr>
          <a:lstStyle/>
          <a:p>
            <a:pPr algn="just"/>
            <a:r>
              <a:rPr lang="en-US" sz="2400" b="1" dirty="0" smtClean="0">
                <a:latin typeface="Times New Roman" pitchFamily="18" charset="0"/>
                <a:cs typeface="Times New Roman" pitchFamily="18" charset="0"/>
              </a:rPr>
              <a:t>In </a:t>
            </a:r>
            <a:r>
              <a:rPr lang="en-US" sz="2400" b="1" dirty="0" err="1" smtClean="0">
                <a:latin typeface="Times New Roman" pitchFamily="18" charset="0"/>
                <a:cs typeface="Times New Roman" pitchFamily="18" charset="0"/>
              </a:rPr>
              <a:t>pharmacopeial</a:t>
            </a:r>
            <a:r>
              <a:rPr lang="en-US" sz="2400" b="1" dirty="0" smtClean="0">
                <a:latin typeface="Times New Roman" pitchFamily="18" charset="0"/>
                <a:cs typeface="Times New Roman" pitchFamily="18" charset="0"/>
              </a:rPr>
              <a:t> thermal analysis (general chapter «Thermal analysis» – Ph. Eur., JP, USP) three methods are used :</a:t>
            </a:r>
            <a:endParaRPr lang="fr-FR" sz="2400" b="1" dirty="0">
              <a:latin typeface="Times New Roman" pitchFamily="18" charset="0"/>
              <a:cs typeface="Times New Roman" pitchFamily="18" charset="0"/>
            </a:endParaRPr>
          </a:p>
        </p:txBody>
      </p:sp>
      <p:graphicFrame>
        <p:nvGraphicFramePr>
          <p:cNvPr id="5" name="Diagramme 4"/>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5929322" cy="642918"/>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fr-FR"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2.2. </a:t>
            </a:r>
            <a:r>
              <a:rPr lang="fr-FR" sz="28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Differential</a:t>
            </a:r>
            <a:r>
              <a:rPr lang="fr-FR"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Thermal Analysis (DTA)</a:t>
            </a:r>
            <a:endParaRPr lang="fr-FR"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4" name="Rectangle 3"/>
          <p:cNvSpPr/>
          <p:nvPr/>
        </p:nvSpPr>
        <p:spPr>
          <a:xfrm>
            <a:off x="0" y="571480"/>
            <a:ext cx="9144000" cy="2308324"/>
          </a:xfrm>
          <a:prstGeom prst="rect">
            <a:avLst/>
          </a:prstGeom>
        </p:spPr>
        <p:txBody>
          <a:bodyPr wrap="square">
            <a:spAutoFit/>
          </a:bodyPr>
          <a:lstStyle/>
          <a:p>
            <a:pPr algn="just">
              <a:lnSpc>
                <a:spcPct val="200000"/>
              </a:lnSpc>
            </a:pPr>
            <a:r>
              <a:rPr lang="en-US" b="1" dirty="0" smtClean="0">
                <a:latin typeface="Times New Roman" pitchFamily="18" charset="0"/>
                <a:cs typeface="Times New Roman" pitchFamily="18" charset="0"/>
              </a:rPr>
              <a:t>Differential thermal analysis is a technique in which the temperature of the substance  under investigation is compared with the temperature of a thermally inert material  such as  </a:t>
            </a:r>
            <a:r>
              <a:rPr lang="en-US" b="1" dirty="0" smtClean="0">
                <a:solidFill>
                  <a:srgbClr val="FF0000"/>
                </a:solidFill>
                <a:latin typeface="Times New Roman" pitchFamily="18" charset="0"/>
                <a:cs typeface="Times New Roman" pitchFamily="18" charset="0"/>
              </a:rPr>
              <a:t>α-alumina</a:t>
            </a:r>
            <a:r>
              <a:rPr lang="en-US" b="1" dirty="0" smtClean="0">
                <a:latin typeface="Times New Roman" pitchFamily="18" charset="0"/>
                <a:cs typeface="Times New Roman" pitchFamily="18" charset="0"/>
              </a:rPr>
              <a:t> and is recorded with furnace temperature as the substance is  heated or cooled at a predetermined uniform rate.</a:t>
            </a:r>
            <a:endParaRPr lang="fr-FR" b="1" dirty="0">
              <a:latin typeface="Times New Roman" pitchFamily="18" charset="0"/>
              <a:cs typeface="Times New Roman" pitchFamily="18" charset="0"/>
            </a:endParaRPr>
          </a:p>
        </p:txBody>
      </p:sp>
      <p:sp>
        <p:nvSpPr>
          <p:cNvPr id="1026" name="AutoShape 2" descr="dta_01_jpg_tcm27-33754.av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 name="Picture 2" descr="D:\analyse et controle des medicaments 2019\cours enligne analyse et controle des medicaments\Drawing1.png"/>
          <p:cNvPicPr>
            <a:picLocks noChangeAspect="1" noChangeArrowheads="1"/>
          </p:cNvPicPr>
          <p:nvPr/>
        </p:nvPicPr>
        <p:blipFill>
          <a:blip r:embed="rId2"/>
          <a:srcRect/>
          <a:stretch>
            <a:fillRect/>
          </a:stretch>
        </p:blipFill>
        <p:spPr bwMode="auto">
          <a:xfrm>
            <a:off x="1285852" y="2786058"/>
            <a:ext cx="6000760" cy="378619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660" y="0"/>
            <a:ext cx="2714644" cy="571480"/>
          </a:xfrm>
        </p:spPr>
        <p:txBody>
          <a:bodyPr>
            <a:normAutofit/>
          </a:bodyPr>
          <a:lstStyle/>
          <a:p>
            <a:r>
              <a:rPr lang="fr-F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DTA, Basic</a:t>
            </a:r>
            <a:endParaRPr lang="fr-F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4" name="Rectangle 3"/>
          <p:cNvSpPr/>
          <p:nvPr/>
        </p:nvSpPr>
        <p:spPr>
          <a:xfrm>
            <a:off x="0" y="749276"/>
            <a:ext cx="9144000" cy="5632311"/>
          </a:xfrm>
          <a:prstGeom prst="rect">
            <a:avLst/>
          </a:prstGeom>
        </p:spPr>
        <p:txBody>
          <a:bodyPr wrap="square">
            <a:spAutoFit/>
          </a:bodyPr>
          <a:lstStyle/>
          <a:p>
            <a:pPr algn="just">
              <a:lnSpc>
                <a:spcPct val="200000"/>
              </a:lnSpc>
            </a:pPr>
            <a:r>
              <a:rPr lang="en-US" b="1" dirty="0" smtClean="0">
                <a:latin typeface="Times New Roman" pitchFamily="18" charset="0"/>
                <a:cs typeface="Times New Roman" pitchFamily="18" charset="0"/>
              </a:rPr>
              <a:t>The difference of the temperatures is registered parameter,  measured by heating or cooling the sample at a constant rate,  which can be represented as a function of the temperature of the sample, standard material or heater. Temperature changes of the  sample caused by the phase transitions or chemical reactions associated with the change of enthalpy. These are: </a:t>
            </a:r>
            <a:r>
              <a:rPr lang="en-US" b="1" dirty="0" smtClean="0">
                <a:solidFill>
                  <a:srgbClr val="FF0000"/>
                </a:solidFill>
                <a:latin typeface="Times New Roman" pitchFamily="18" charset="0"/>
                <a:cs typeface="Times New Roman" pitchFamily="18" charset="0"/>
              </a:rPr>
              <a:t>phase transitions – melting, alteration of the crystal structure, boiling, sublimation and evaporation, chemical reactions – dehydration, dissociation, decomposition, oxidation, reduction, etc</a:t>
            </a:r>
            <a:r>
              <a:rPr lang="en-US" b="1" dirty="0" smtClean="0">
                <a:latin typeface="Times New Roman" pitchFamily="18" charset="0"/>
                <a:cs typeface="Times New Roman" pitchFamily="18" charset="0"/>
              </a:rPr>
              <a:t>. These transformations are accompanied by the absorption or release of heat. In  general, </a:t>
            </a:r>
            <a:r>
              <a:rPr lang="en-US" b="1" dirty="0" smtClean="0">
                <a:solidFill>
                  <a:srgbClr val="FF0000"/>
                </a:solidFill>
                <a:latin typeface="Times New Roman" pitchFamily="18" charset="0"/>
                <a:cs typeface="Times New Roman" pitchFamily="18" charset="0"/>
              </a:rPr>
              <a:t>phase transitions, dehydration, reduction, and some decomposition reactions </a:t>
            </a:r>
            <a:r>
              <a:rPr lang="en-US" b="1" dirty="0" smtClean="0">
                <a:latin typeface="Times New Roman" pitchFamily="18" charset="0"/>
                <a:cs typeface="Times New Roman" pitchFamily="18" charset="0"/>
              </a:rPr>
              <a:t>are accompanied by endothermic effects,  </a:t>
            </a:r>
            <a:r>
              <a:rPr lang="en-US" b="1" dirty="0" smtClean="0">
                <a:solidFill>
                  <a:srgbClr val="FF0000"/>
                </a:solidFill>
                <a:latin typeface="Times New Roman" pitchFamily="18" charset="0"/>
                <a:cs typeface="Times New Roman" pitchFamily="18" charset="0"/>
              </a:rPr>
              <a:t>crystallization, oxidation and some degradation processes </a:t>
            </a:r>
            <a:r>
              <a:rPr lang="en-US" b="1" dirty="0" smtClean="0">
                <a:latin typeface="Times New Roman" pitchFamily="18" charset="0"/>
                <a:cs typeface="Times New Roman" pitchFamily="18" charset="0"/>
              </a:rPr>
              <a:t>– exothermic</a:t>
            </a:r>
            <a:endParaRPr lang="fr-FR" b="1"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l="36237" t="16601" r="7760" b="13086"/>
          <a:stretch>
            <a:fillRect/>
          </a:stretch>
        </p:blipFill>
        <p:spPr bwMode="auto">
          <a:xfrm>
            <a:off x="1" y="0"/>
            <a:ext cx="9143999" cy="68580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503092" cy="523220"/>
          </a:xfrm>
          <a:prstGeom prst="rect">
            <a:avLst/>
          </a:prstGeom>
        </p:spPr>
        <p:txBody>
          <a:bodyPr wrap="none">
            <a:spAutoFit/>
          </a:bodyPr>
          <a:lstStyle/>
          <a:p>
            <a:r>
              <a:rPr lang="fr-FR"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Characteristics</a:t>
            </a:r>
            <a:r>
              <a:rPr lang="fr-F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of DTA </a:t>
            </a:r>
            <a:r>
              <a:rPr lang="fr-FR"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Curves</a:t>
            </a:r>
            <a:endParaRPr lang="fr-F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Rectangle 4"/>
          <p:cNvSpPr/>
          <p:nvPr/>
        </p:nvSpPr>
        <p:spPr>
          <a:xfrm>
            <a:off x="0" y="571480"/>
            <a:ext cx="9144000" cy="2169825"/>
          </a:xfrm>
          <a:prstGeom prst="rect">
            <a:avLst/>
          </a:prstGeom>
        </p:spPr>
        <p:txBody>
          <a:bodyPr wrap="square">
            <a:spAutoFit/>
          </a:bodyPr>
          <a:lstStyle/>
          <a:p>
            <a:pPr algn="just">
              <a:lnSpc>
                <a:spcPct val="150000"/>
              </a:lnSpc>
            </a:pPr>
            <a:r>
              <a:rPr lang="en-US" b="1" dirty="0" smtClean="0">
                <a:latin typeface="Times New Roman" pitchFamily="18" charset="0"/>
                <a:cs typeface="Times New Roman" pitchFamily="18" charset="0"/>
              </a:rPr>
              <a:t>An idealized representation of the two major processes observable in DTA is  illustrated in </a:t>
            </a:r>
            <a:r>
              <a:rPr lang="en-US" b="1" dirty="0" smtClean="0">
                <a:solidFill>
                  <a:srgbClr val="FF0000"/>
                </a:solidFill>
                <a:latin typeface="Times New Roman" pitchFamily="18" charset="0"/>
                <a:cs typeface="Times New Roman" pitchFamily="18" charset="0"/>
              </a:rPr>
              <a:t>Fig</a:t>
            </a:r>
            <a:r>
              <a:rPr lang="en-US" b="1" dirty="0" smtClean="0">
                <a:latin typeface="Times New Roman" pitchFamily="18" charset="0"/>
                <a:cs typeface="Times New Roman" pitchFamily="18" charset="0"/>
              </a:rPr>
              <a:t>., where ∆T is plotted on y-axis and Ton x-axis. </a:t>
            </a:r>
            <a:r>
              <a:rPr lang="en-US" b="1" dirty="0" err="1" smtClean="0">
                <a:latin typeface="Times New Roman" pitchFamily="18" charset="0"/>
                <a:cs typeface="Times New Roman" pitchFamily="18" charset="0"/>
              </a:rPr>
              <a:t>Endotherms</a:t>
            </a:r>
            <a:r>
              <a:rPr lang="en-US" b="1" dirty="0" smtClean="0">
                <a:latin typeface="Times New Roman" pitchFamily="18" charset="0"/>
                <a:cs typeface="Times New Roman" pitchFamily="18" charset="0"/>
              </a:rPr>
              <a:t> are  plotted downwards and </a:t>
            </a:r>
            <a:r>
              <a:rPr lang="en-US" b="1" dirty="0" err="1" smtClean="0">
                <a:latin typeface="Times New Roman" pitchFamily="18" charset="0"/>
                <a:cs typeface="Times New Roman" pitchFamily="18" charset="0"/>
              </a:rPr>
              <a:t>exotherms</a:t>
            </a:r>
            <a:r>
              <a:rPr lang="en-US" b="1" dirty="0" smtClean="0">
                <a:latin typeface="Times New Roman" pitchFamily="18" charset="0"/>
                <a:cs typeface="Times New Roman" pitchFamily="18" charset="0"/>
              </a:rPr>
              <a:t> upwards. Similarly, the temperature of the sample  is greater for an exothermic reaction, than that of the reference, for </a:t>
            </a:r>
            <a:r>
              <a:rPr lang="en-US" b="1" dirty="0" err="1" smtClean="0">
                <a:latin typeface="Times New Roman" pitchFamily="18" charset="0"/>
                <a:cs typeface="Times New Roman" pitchFamily="18" charset="0"/>
              </a:rPr>
              <a:t>endotherms</a:t>
            </a:r>
            <a:r>
              <a:rPr lang="en-US" b="1" dirty="0" smtClean="0">
                <a:latin typeface="Times New Roman" pitchFamily="18" charset="0"/>
                <a:cs typeface="Times New Roman" pitchFamily="18" charset="0"/>
              </a:rPr>
              <a:t> the  sample temperature lags behind that of the reference. </a:t>
            </a:r>
            <a:endParaRPr lang="fr-FR" b="1" dirty="0">
              <a:latin typeface="Times New Roman" pitchFamily="18" charset="0"/>
              <a:cs typeface="Times New Roman" pitchFamily="18" charset="0"/>
            </a:endParaRPr>
          </a:p>
        </p:txBody>
      </p:sp>
      <p:pic>
        <p:nvPicPr>
          <p:cNvPr id="23554" name="Picture 2"/>
          <p:cNvPicPr>
            <a:picLocks noChangeAspect="1" noChangeArrowheads="1"/>
          </p:cNvPicPr>
          <p:nvPr/>
        </p:nvPicPr>
        <p:blipFill>
          <a:blip r:embed="rId2"/>
          <a:srcRect l="23609" t="41992" r="39605" b="14062"/>
          <a:stretch>
            <a:fillRect/>
          </a:stretch>
        </p:blipFill>
        <p:spPr bwMode="auto">
          <a:xfrm>
            <a:off x="1857356" y="2643182"/>
            <a:ext cx="5643602" cy="3867248"/>
          </a:xfrm>
          <a:prstGeom prst="rect">
            <a:avLst/>
          </a:prstGeom>
          <a:noFill/>
          <a:ln w="9525">
            <a:noFill/>
            <a:miter lim="800000"/>
            <a:headEnd/>
            <a:tailEnd/>
          </a:ln>
          <a:effectLst/>
        </p:spPr>
      </p:pic>
      <p:sp>
        <p:nvSpPr>
          <p:cNvPr id="8" name="Rectangle 7"/>
          <p:cNvSpPr/>
          <p:nvPr/>
        </p:nvSpPr>
        <p:spPr>
          <a:xfrm>
            <a:off x="0" y="6488692"/>
            <a:ext cx="9144000" cy="369332"/>
          </a:xfrm>
          <a:prstGeom prst="rect">
            <a:avLst/>
          </a:prstGeom>
        </p:spPr>
        <p:txBody>
          <a:bodyPr wrap="square">
            <a:spAutoFit/>
          </a:bodyPr>
          <a:lstStyle/>
          <a:p>
            <a:pPr algn="ctr"/>
            <a:r>
              <a:rPr lang="en-US" b="1" dirty="0" smtClean="0">
                <a:latin typeface="Times New Roman" pitchFamily="18" charset="0"/>
                <a:cs typeface="Times New Roman" pitchFamily="18" charset="0"/>
              </a:rPr>
              <a:t>A representation of the DAT Curve showing </a:t>
            </a:r>
            <a:r>
              <a:rPr lang="en-US" b="1" dirty="0" err="1" smtClean="0">
                <a:latin typeface="Times New Roman" pitchFamily="18" charset="0"/>
                <a:cs typeface="Times New Roman" pitchFamily="18" charset="0"/>
              </a:rPr>
              <a:t>exotherm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endotherm</a:t>
            </a:r>
            <a:r>
              <a:rPr lang="en-US" b="1" dirty="0" smtClean="0">
                <a:latin typeface="Times New Roman" pitchFamily="18" charset="0"/>
                <a:cs typeface="Times New Roman" pitchFamily="18" charset="0"/>
              </a:rPr>
              <a:t> and base line changes</a:t>
            </a:r>
            <a:endParaRPr lang="fr-FR" b="1"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57232"/>
            <a:ext cx="9144000" cy="3338735"/>
          </a:xfrm>
          <a:prstGeom prst="rect">
            <a:avLst/>
          </a:prstGeom>
        </p:spPr>
        <p:txBody>
          <a:bodyPr wrap="square">
            <a:spAutoFit/>
          </a:bodyPr>
          <a:lstStyle/>
          <a:p>
            <a:pPr algn="just">
              <a:lnSpc>
                <a:spcPct val="200000"/>
              </a:lnSpc>
            </a:pPr>
            <a:r>
              <a:rPr lang="en-US" b="1" dirty="0" smtClean="0">
                <a:latin typeface="Times New Roman" pitchFamily="18" charset="0"/>
                <a:cs typeface="Times New Roman" pitchFamily="18" charset="0"/>
              </a:rPr>
              <a:t>When no reaction occurs in the sample material, the temperature of the sample  remains similar to that of reference substance. This is because both are being heated  exactly under identical condition i.e. temperature difference ∆T (Ts –</a:t>
            </a:r>
            <a:r>
              <a:rPr lang="en-US" b="1" dirty="0" err="1" smtClean="0">
                <a:latin typeface="Times New Roman" pitchFamily="18" charset="0"/>
                <a:cs typeface="Times New Roman" pitchFamily="18" charset="0"/>
              </a:rPr>
              <a:t>Tr</a:t>
            </a:r>
            <a:r>
              <a:rPr lang="en-US" b="1" dirty="0" smtClean="0">
                <a:latin typeface="Times New Roman" pitchFamily="18" charset="0"/>
                <a:cs typeface="Times New Roman" pitchFamily="18" charset="0"/>
              </a:rPr>
              <a:t>) will be zero for  no reaction. But as soon as reaction starts, the sample becomes either hot or cool  depending upon whether the reaction is exothermic or endothermic. A peak develops  on the curve for the temperature difference ∆T against temperature of furnace or time.</a:t>
            </a:r>
            <a:endParaRPr lang="fr-FR" b="1"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711366"/>
          </a:xfrm>
          <a:prstGeom prst="rect">
            <a:avLst/>
          </a:prstGeom>
        </p:spPr>
        <p:txBody>
          <a:bodyPr wrap="square">
            <a:spAutoFit/>
          </a:bodyPr>
          <a:lstStyle/>
          <a:p>
            <a:pPr algn="just">
              <a:lnSpc>
                <a:spcPct val="150000"/>
              </a:lnSpc>
            </a:pPr>
            <a:r>
              <a:rPr lang="en-US" b="1" dirty="0" smtClean="0">
                <a:latin typeface="Times New Roman" pitchFamily="18" charset="0"/>
                <a:cs typeface="Times New Roman" pitchFamily="18" charset="0"/>
              </a:rPr>
              <a:t>The number, shape and position of the various </a:t>
            </a:r>
            <a:r>
              <a:rPr lang="en-US" b="1" dirty="0" err="1" smtClean="0">
                <a:latin typeface="Times New Roman" pitchFamily="18" charset="0"/>
                <a:cs typeface="Times New Roman" pitchFamily="18" charset="0"/>
              </a:rPr>
              <a:t>exo</a:t>
            </a:r>
            <a:r>
              <a:rPr lang="en-US" b="1" dirty="0" smtClean="0">
                <a:latin typeface="Times New Roman" pitchFamily="18" charset="0"/>
                <a:cs typeface="Times New Roman" pitchFamily="18" charset="0"/>
              </a:rPr>
              <a:t>- and endothermic peaks with respect to the temperature scale is the  identification of a substance. Since the area of the peak is proportional to the change in enthalpy ΔH, DTA method can be  used for semi-quantitative, and in some cases for quantitative  evaluation of the heat of reaction. </a:t>
            </a:r>
            <a:endParaRPr lang="fr-FR" b="1" dirty="0">
              <a:latin typeface="Times New Roman" pitchFamily="18" charset="0"/>
              <a:cs typeface="Times New Roman" pitchFamily="18" charset="0"/>
            </a:endParaRPr>
          </a:p>
        </p:txBody>
      </p:sp>
      <p:sp>
        <p:nvSpPr>
          <p:cNvPr id="5" name="Rectangle 4"/>
          <p:cNvSpPr/>
          <p:nvPr/>
        </p:nvSpPr>
        <p:spPr>
          <a:xfrm>
            <a:off x="2571736" y="2285992"/>
            <a:ext cx="4899675" cy="584775"/>
          </a:xfrm>
          <a:prstGeom prst="rect">
            <a:avLst/>
          </a:prstGeom>
        </p:spPr>
        <p:txBody>
          <a:bodyPr wrap="none">
            <a:spAutoFit/>
          </a:bodyPr>
          <a:lstStyle/>
          <a:p>
            <a:r>
              <a:rPr lang="en-US" sz="3200" b="1" dirty="0" smtClean="0">
                <a:solidFill>
                  <a:srgbClr val="FF0000"/>
                </a:solidFill>
                <a:latin typeface="Times New Roman" pitchFamily="18" charset="0"/>
                <a:cs typeface="Times New Roman" pitchFamily="18" charset="0"/>
              </a:rPr>
              <a:t>Peak area (A) = ± ∆ H m K</a:t>
            </a:r>
            <a:endParaRPr lang="fr-FR" sz="3200" b="1" dirty="0">
              <a:solidFill>
                <a:srgbClr val="FF0000"/>
              </a:solidFill>
              <a:latin typeface="Times New Roman" pitchFamily="18" charset="0"/>
              <a:cs typeface="Times New Roman" pitchFamily="18" charset="0"/>
            </a:endParaRPr>
          </a:p>
        </p:txBody>
      </p:sp>
      <p:sp>
        <p:nvSpPr>
          <p:cNvPr id="7" name="Rectangle 6"/>
          <p:cNvSpPr/>
          <p:nvPr/>
        </p:nvSpPr>
        <p:spPr>
          <a:xfrm>
            <a:off x="0" y="3571876"/>
            <a:ext cx="6429388" cy="2246769"/>
          </a:xfrm>
          <a:prstGeom prst="rect">
            <a:avLst/>
          </a:prstGeom>
        </p:spPr>
        <p:txBody>
          <a:bodyPr wrap="square">
            <a:spAutoFit/>
          </a:bodyPr>
          <a:lstStyle/>
          <a:p>
            <a:r>
              <a:rPr lang="en-US" sz="2000" b="1" dirty="0" smtClean="0">
                <a:latin typeface="Times New Roman" pitchFamily="18" charset="0"/>
                <a:cs typeface="Times New Roman" pitchFamily="18" charset="0"/>
              </a:rPr>
              <a:t>m : mass of sample</a:t>
            </a:r>
          </a:p>
          <a:p>
            <a:endParaRPr lang="en-US" sz="2000" b="1" dirty="0" smtClean="0">
              <a:latin typeface="Times New Roman" pitchFamily="18" charset="0"/>
              <a:cs typeface="Times New Roman" pitchFamily="18" charset="0"/>
            </a:endParaRPr>
          </a:p>
          <a:p>
            <a:endParaRPr lang="en-US" sz="2000" b="1" dirty="0" smtClean="0">
              <a:latin typeface="Times New Roman" pitchFamily="18" charset="0"/>
              <a:cs typeface="Times New Roman" pitchFamily="18" charset="0"/>
            </a:endParaRPr>
          </a:p>
          <a:p>
            <a:r>
              <a:rPr lang="fr-FR" sz="2000" b="1" dirty="0" smtClean="0">
                <a:latin typeface="Times New Roman" pitchFamily="18" charset="0"/>
                <a:cs typeface="Times New Roman" pitchFamily="18" charset="0"/>
              </a:rPr>
              <a:t>K  : calibration factor</a:t>
            </a:r>
          </a:p>
          <a:p>
            <a:endParaRPr lang="en-US" sz="2000" b="1" dirty="0" smtClean="0">
              <a:latin typeface="Times New Roman" pitchFamily="18" charset="0"/>
              <a:cs typeface="Times New Roman" pitchFamily="18" charset="0"/>
            </a:endParaRPr>
          </a:p>
          <a:p>
            <a:endParaRPr lang="en-US" sz="2000" b="1"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 H : heat  of reactions (enthalpy change) </a:t>
            </a:r>
            <a:endParaRPr lang="fr-FR" sz="2000" b="1"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57298"/>
            <a:ext cx="9144000" cy="5078313"/>
          </a:xfrm>
          <a:prstGeom prst="rect">
            <a:avLst/>
          </a:prstGeom>
        </p:spPr>
        <p:txBody>
          <a:bodyPr wrap="square">
            <a:spAutoFit/>
          </a:bodyPr>
          <a:lstStyle/>
          <a:p>
            <a:pPr algn="just">
              <a:lnSpc>
                <a:spcPct val="200000"/>
              </a:lnSpc>
            </a:pPr>
            <a:r>
              <a:rPr lang="en-US" b="1" dirty="0" smtClean="0">
                <a:latin typeface="Times New Roman" pitchFamily="18" charset="0"/>
                <a:cs typeface="Times New Roman" pitchFamily="18" charset="0"/>
              </a:rPr>
              <a:t>The development of the pharmaceuticals brought a revolution in human health. These pharmaceuticals would serve their intent only if they are free from impurities and are administered in an appropriate amount. To make drugs serve their purpose various chemical and instrumental methods were developed at regular intervals which are involved in the estimation of drugs. These pharmaceuticals may develop impurities at various stages of their development, transportation and storage which makes the pharmaceutical risky to be administered thus they must be detected and quantitated. For this, analytical instrumentation and methods play an important role. This Chapter highlights the role of the physical analytical methods in assessing the quality of the drugs</a:t>
            </a:r>
            <a:r>
              <a:rPr lang="fr-FR" b="1" dirty="0" smtClean="0">
                <a:latin typeface="Times New Roman" pitchFamily="18" charset="0"/>
                <a:cs typeface="Times New Roman" pitchFamily="18" charset="0"/>
              </a:rPr>
              <a:t>.</a:t>
            </a:r>
            <a:endParaRPr lang="en-US" b="1" dirty="0" smtClean="0">
              <a:latin typeface="Times New Roman" pitchFamily="18" charset="0"/>
              <a:cs typeface="Times New Roman" pitchFamily="18" charset="0"/>
            </a:endParaRPr>
          </a:p>
        </p:txBody>
      </p:sp>
      <p:sp>
        <p:nvSpPr>
          <p:cNvPr id="5" name="Rectangle 4"/>
          <p:cNvSpPr/>
          <p:nvPr/>
        </p:nvSpPr>
        <p:spPr>
          <a:xfrm>
            <a:off x="3071802" y="0"/>
            <a:ext cx="2749471"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1. </a:t>
            </a:r>
            <a:r>
              <a:rPr lang="fr-FR"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Generality</a:t>
            </a:r>
            <a:endParaRPr lang="fr-FR"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0" y="0"/>
            <a:ext cx="5929322" cy="642918"/>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fr-FR"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2.3. </a:t>
            </a:r>
            <a:r>
              <a:rPr lang="fr-FR" sz="28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Differential</a:t>
            </a:r>
            <a:r>
              <a:rPr lang="fr-FR"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Scanning Calorimetry (DSC)</a:t>
            </a:r>
            <a:endParaRPr lang="fr-FR"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Rectangle 4"/>
          <p:cNvSpPr/>
          <p:nvPr/>
        </p:nvSpPr>
        <p:spPr>
          <a:xfrm>
            <a:off x="0" y="785794"/>
            <a:ext cx="9144000" cy="3785652"/>
          </a:xfrm>
          <a:prstGeom prst="rect">
            <a:avLst/>
          </a:prstGeom>
        </p:spPr>
        <p:txBody>
          <a:bodyPr wrap="square">
            <a:spAutoFit/>
          </a:bodyPr>
          <a:lstStyle/>
          <a:p>
            <a:pPr algn="just">
              <a:lnSpc>
                <a:spcPct val="150000"/>
              </a:lnSpc>
            </a:pPr>
            <a:r>
              <a:rPr lang="en-US" sz="2000" b="1" dirty="0" smtClean="0">
                <a:latin typeface="Times New Roman" pitchFamily="18" charset="0"/>
                <a:cs typeface="Times New Roman" pitchFamily="18" charset="0"/>
              </a:rPr>
              <a:t>In previous section, we have studied DTA techniques. In these methods, thermal  reactions are observed by measuring the deviation of the sample temperature from that of the reference material. There is another technique called Differential Scanning Calorimetry (DSC)  which have the advantage of keeping the sample and reference at the same temperature and heat flow into sample and reference is measured. This can be  achieved by placing separate heating devices in the sample and reference chambers.  This is in contras to the DTA scheme, where both sample and reference are heated by the  same source. </a:t>
            </a:r>
            <a:endParaRPr lang="fr-FR" sz="2000" b="1"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analyse et controle des medicaments 2019\cours enligne analyse et controle des medicaments\How_does_dsc_work.aa9ea6cca0f36d02200aff4c3e0e7d2e.jpg"/>
          <p:cNvPicPr>
            <a:picLocks noChangeAspect="1" noChangeArrowheads="1"/>
          </p:cNvPicPr>
          <p:nvPr/>
        </p:nvPicPr>
        <p:blipFill>
          <a:blip r:embed="rId2"/>
          <a:srcRect/>
          <a:stretch>
            <a:fillRect/>
          </a:stretch>
        </p:blipFill>
        <p:spPr bwMode="auto">
          <a:xfrm>
            <a:off x="1785918" y="1000108"/>
            <a:ext cx="5715000" cy="4000504"/>
          </a:xfrm>
          <a:prstGeom prst="rect">
            <a:avLst/>
          </a:prstGeom>
          <a:noFill/>
        </p:spPr>
      </p:pic>
      <p:sp>
        <p:nvSpPr>
          <p:cNvPr id="5" name="Rectangle 4"/>
          <p:cNvSpPr/>
          <p:nvPr/>
        </p:nvSpPr>
        <p:spPr>
          <a:xfrm>
            <a:off x="3071802" y="5500702"/>
            <a:ext cx="3566041" cy="369332"/>
          </a:xfrm>
          <a:prstGeom prst="rect">
            <a:avLst/>
          </a:prstGeom>
        </p:spPr>
        <p:txBody>
          <a:bodyPr wrap="none">
            <a:spAutoFit/>
          </a:bodyPr>
          <a:lstStyle/>
          <a:p>
            <a:r>
              <a:rPr lang="fr-FR" b="1" dirty="0" err="1" smtClean="0">
                <a:latin typeface="Times New Roman" pitchFamily="18" charset="0"/>
                <a:cs typeface="Times New Roman" pitchFamily="18" charset="0"/>
              </a:rPr>
              <a:t>Differential</a:t>
            </a:r>
            <a:r>
              <a:rPr lang="fr-FR" b="1" dirty="0" smtClean="0">
                <a:latin typeface="Times New Roman" pitchFamily="18" charset="0"/>
                <a:cs typeface="Times New Roman" pitchFamily="18" charset="0"/>
              </a:rPr>
              <a:t> Scanning Calorimetry</a:t>
            </a:r>
            <a:endParaRPr lang="fr-FR" b="1"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28604"/>
            <a:ext cx="9144000" cy="4247317"/>
          </a:xfrm>
          <a:prstGeom prst="rect">
            <a:avLst/>
          </a:prstGeom>
        </p:spPr>
        <p:txBody>
          <a:bodyPr wrap="square">
            <a:spAutoFit/>
          </a:bodyPr>
          <a:lstStyle/>
          <a:p>
            <a:pPr algn="just">
              <a:lnSpc>
                <a:spcPct val="150000"/>
              </a:lnSpc>
            </a:pPr>
            <a:r>
              <a:rPr lang="en-US" b="1" dirty="0" smtClean="0">
                <a:latin typeface="Times New Roman" pitchFamily="18" charset="0"/>
                <a:cs typeface="Times New Roman" pitchFamily="18" charset="0"/>
              </a:rPr>
              <a:t>In DSC the heat flow is measure and plotted against temperature of furnace or time to  get a </a:t>
            </a:r>
            <a:r>
              <a:rPr lang="en-US" b="1" dirty="0" err="1" smtClean="0">
                <a:latin typeface="Times New Roman" pitchFamily="18" charset="0"/>
                <a:cs typeface="Times New Roman" pitchFamily="18" charset="0"/>
              </a:rPr>
              <a:t>thermogram</a:t>
            </a:r>
            <a:r>
              <a:rPr lang="en-US" b="1" dirty="0" smtClean="0">
                <a:latin typeface="Times New Roman" pitchFamily="18" charset="0"/>
                <a:cs typeface="Times New Roman" pitchFamily="18" charset="0"/>
              </a:rPr>
              <a:t>. This is the basis of Differential Scanning Calorimetry (DSC). The  curve obtained in DSC is between </a:t>
            </a:r>
            <a:r>
              <a:rPr lang="en-US" b="1" dirty="0" err="1" smtClean="0">
                <a:latin typeface="Times New Roman" pitchFamily="18" charset="0"/>
                <a:cs typeface="Times New Roman" pitchFamily="18" charset="0"/>
              </a:rPr>
              <a:t>dH</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dt</a:t>
            </a:r>
            <a:r>
              <a:rPr lang="en-US" b="1" dirty="0" smtClean="0">
                <a:latin typeface="Times New Roman" pitchFamily="18" charset="0"/>
                <a:cs typeface="Times New Roman" pitchFamily="18" charset="0"/>
              </a:rPr>
              <a:t> in mJs-1 or mcals-1  as a function of time or  temperature. A typical DSC curve is shown in Fig.4. The deviation observed  above the base (zero) line is called exothermic transition and below is called  endothermic transition. The area under the peak is directly proportional to the heat  evolved or absorbed by the reaction, and the height of the curve is directly  proportional to the rate of reaction. Therefore Eq.1 is equally valid for DSC  scheme also. The only difference is the calibration factor K in case of DSC is  independent of temperature. This is a major advantage of DSC over DTA.</a:t>
            </a:r>
            <a:endParaRPr lang="fr-FR" b="1" dirty="0">
              <a:latin typeface="Times New Roman" pitchFamily="18" charset="0"/>
              <a:cs typeface="Times New Roman" pitchFamily="18" charset="0"/>
            </a:endParaRPr>
          </a:p>
        </p:txBody>
      </p:sp>
      <p:sp>
        <p:nvSpPr>
          <p:cNvPr id="5" name="Titre 1"/>
          <p:cNvSpPr>
            <a:spLocks noGrp="1"/>
          </p:cNvSpPr>
          <p:nvPr>
            <p:ph type="title"/>
          </p:nvPr>
        </p:nvSpPr>
        <p:spPr>
          <a:xfrm>
            <a:off x="-428660" y="0"/>
            <a:ext cx="2714644" cy="571480"/>
          </a:xfrm>
        </p:spPr>
        <p:txBody>
          <a:bodyPr>
            <a:normAutofit/>
          </a:bodyPr>
          <a:lstStyle/>
          <a:p>
            <a:r>
              <a:rPr lang="fr-F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DSC, Basic</a:t>
            </a:r>
            <a:endParaRPr lang="fr-F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l="29100" t="36133" r="47291" b="31640"/>
          <a:stretch>
            <a:fillRect/>
          </a:stretch>
        </p:blipFill>
        <p:spPr bwMode="auto">
          <a:xfrm>
            <a:off x="2714612" y="4572008"/>
            <a:ext cx="3071834" cy="2214578"/>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57298"/>
            <a:ext cx="9144000" cy="2308324"/>
          </a:xfrm>
          <a:prstGeom prst="rect">
            <a:avLst/>
          </a:prstGeom>
        </p:spPr>
        <p:txBody>
          <a:bodyPr wrap="square">
            <a:spAutoFit/>
          </a:bodyPr>
          <a:lstStyle/>
          <a:p>
            <a:pPr algn="just">
              <a:lnSpc>
                <a:spcPct val="200000"/>
              </a:lnSpc>
            </a:pPr>
            <a:r>
              <a:rPr lang="en-US" b="1" dirty="0" smtClean="0">
                <a:latin typeface="Times New Roman" pitchFamily="18" charset="0"/>
                <a:cs typeface="Times New Roman" pitchFamily="18" charset="0"/>
              </a:rPr>
              <a:t>DTA and DSC methods allow us to study the changes in the drug during polymorphic transformations at different heating rates. Thus, for example, one can determine the heating rate, which is necessary to ensure a polymorphic purity of the product (it is sometimes necessary to provide the rate up to 750 °C/min). </a:t>
            </a:r>
            <a:endParaRPr lang="fr-FR" b="1"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251118" cy="523220"/>
          </a:xfrm>
          <a:prstGeom prst="rect">
            <a:avLst/>
          </a:prstGeom>
        </p:spPr>
        <p:txBody>
          <a:bodyPr wrap="none">
            <a:spAutoFit/>
          </a:bodyPr>
          <a:lstStyle/>
          <a:p>
            <a:r>
              <a:rPr lang="fr-F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2.4. Thermo </a:t>
            </a:r>
            <a:r>
              <a:rPr lang="fr-FR"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Gravimetric</a:t>
            </a:r>
            <a:r>
              <a:rPr lang="fr-F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fr-FR"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Analyis</a:t>
            </a:r>
            <a:endParaRPr lang="fr-F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5" name="Rectangle 4"/>
          <p:cNvSpPr/>
          <p:nvPr/>
        </p:nvSpPr>
        <p:spPr>
          <a:xfrm>
            <a:off x="0" y="3214686"/>
            <a:ext cx="9144000" cy="3416320"/>
          </a:xfrm>
          <a:prstGeom prst="rect">
            <a:avLst/>
          </a:prstGeom>
        </p:spPr>
        <p:txBody>
          <a:bodyPr wrap="square">
            <a:spAutoFit/>
          </a:bodyPr>
          <a:lstStyle/>
          <a:p>
            <a:pPr algn="just">
              <a:lnSpc>
                <a:spcPct val="150000"/>
              </a:lnSpc>
            </a:pPr>
            <a:r>
              <a:rPr lang="en-US" sz="2400" b="1" dirty="0" smtClean="0">
                <a:latin typeface="Times New Roman" pitchFamily="18" charset="0"/>
                <a:cs typeface="Times New Roman" pitchFamily="18" charset="0"/>
              </a:rPr>
              <a:t>The measured weight loss curve gives information on:</a:t>
            </a:r>
          </a:p>
          <a:p>
            <a:pPr algn="just">
              <a:lnSpc>
                <a:spcPct val="150000"/>
              </a:lnSpc>
            </a:pPr>
            <a:r>
              <a:rPr lang="en-US" sz="2400" b="1" dirty="0" smtClean="0">
                <a:latin typeface="Times New Roman" pitchFamily="18" charset="0"/>
                <a:cs typeface="Times New Roman" pitchFamily="18" charset="0"/>
              </a:rPr>
              <a:t>• changes in sample composition</a:t>
            </a:r>
          </a:p>
          <a:p>
            <a:pPr algn="just">
              <a:lnSpc>
                <a:spcPct val="150000"/>
              </a:lnSpc>
            </a:pPr>
            <a:r>
              <a:rPr lang="en-US" sz="2400" b="1" dirty="0" smtClean="0">
                <a:latin typeface="Times New Roman" pitchFamily="18" charset="0"/>
                <a:cs typeface="Times New Roman" pitchFamily="18" charset="0"/>
              </a:rPr>
              <a:t>• thermal stability</a:t>
            </a:r>
          </a:p>
          <a:p>
            <a:pPr algn="just">
              <a:lnSpc>
                <a:spcPct val="150000"/>
              </a:lnSpc>
            </a:pPr>
            <a:r>
              <a:rPr lang="en-US" sz="2400" b="1" dirty="0" smtClean="0">
                <a:latin typeface="Times New Roman" pitchFamily="18" charset="0"/>
                <a:cs typeface="Times New Roman" pitchFamily="18" charset="0"/>
              </a:rPr>
              <a:t>• kinetic parameters for chemical reactions in the sample</a:t>
            </a:r>
          </a:p>
          <a:p>
            <a:pPr algn="just">
              <a:lnSpc>
                <a:spcPct val="150000"/>
              </a:lnSpc>
            </a:pPr>
            <a:r>
              <a:rPr lang="en-US" sz="2400" b="1" dirty="0" smtClean="0">
                <a:latin typeface="Times New Roman" pitchFamily="18" charset="0"/>
                <a:cs typeface="Times New Roman" pitchFamily="18" charset="0"/>
              </a:rPr>
              <a:t>A derivative weight loss curve can be used to tell the point at which  weight loss is most apparent.</a:t>
            </a:r>
            <a:endParaRPr lang="fr-FR" sz="2400" b="1" dirty="0">
              <a:latin typeface="Times New Roman" pitchFamily="18" charset="0"/>
              <a:cs typeface="Times New Roman" pitchFamily="18" charset="0"/>
            </a:endParaRPr>
          </a:p>
        </p:txBody>
      </p:sp>
      <p:sp>
        <p:nvSpPr>
          <p:cNvPr id="6" name="Rectangle 5"/>
          <p:cNvSpPr/>
          <p:nvPr/>
        </p:nvSpPr>
        <p:spPr>
          <a:xfrm>
            <a:off x="0" y="500042"/>
            <a:ext cx="9144000" cy="2585323"/>
          </a:xfrm>
          <a:prstGeom prst="rect">
            <a:avLst/>
          </a:prstGeom>
        </p:spPr>
        <p:txBody>
          <a:bodyPr wrap="square">
            <a:spAutoFit/>
          </a:bodyPr>
          <a:lstStyle/>
          <a:p>
            <a:pPr algn="just">
              <a:lnSpc>
                <a:spcPct val="150000"/>
              </a:lnSpc>
            </a:pPr>
            <a:r>
              <a:rPr lang="en-US" sz="2400" b="1" dirty="0" smtClean="0">
                <a:latin typeface="Times New Roman" pitchFamily="18" charset="0"/>
                <a:cs typeface="Times New Roman" pitchFamily="18" charset="0"/>
              </a:rPr>
              <a:t>is a technique in  which the mass of a sample of a substance is recorded as a function of temperature according to a controlled temperature programme. Which means it measures changes in weight in relation to changes in temperature.</a:t>
            </a:r>
          </a:p>
          <a:p>
            <a:pPr algn="just"/>
            <a:endParaRPr lang="fr-F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l="19766" t="18554" r="18191" b="24805"/>
          <a:stretch>
            <a:fillRect/>
          </a:stretch>
        </p:blipFill>
        <p:spPr bwMode="auto">
          <a:xfrm>
            <a:off x="500034" y="500042"/>
            <a:ext cx="8072494" cy="4143404"/>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l="20315" t="13672" r="20388" b="17968"/>
          <a:stretch>
            <a:fillRect/>
          </a:stretch>
        </p:blipFill>
        <p:spPr bwMode="auto">
          <a:xfrm>
            <a:off x="571472" y="428604"/>
            <a:ext cx="7715304" cy="500066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l="19766" t="15625" r="19839" b="12109"/>
          <a:stretch>
            <a:fillRect/>
          </a:stretch>
        </p:blipFill>
        <p:spPr bwMode="auto">
          <a:xfrm>
            <a:off x="642910" y="214290"/>
            <a:ext cx="7858180" cy="5286412"/>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l="24707" t="18554" r="17642" b="21875"/>
          <a:stretch>
            <a:fillRect/>
          </a:stretch>
        </p:blipFill>
        <p:spPr bwMode="auto">
          <a:xfrm>
            <a:off x="785786" y="714356"/>
            <a:ext cx="7500990" cy="4357718"/>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l="17569" t="28320" r="17643" b="16992"/>
          <a:stretch>
            <a:fillRect/>
          </a:stretch>
        </p:blipFill>
        <p:spPr bwMode="auto">
          <a:xfrm>
            <a:off x="214282" y="714356"/>
            <a:ext cx="8429684" cy="4000528"/>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71546"/>
            <a:ext cx="9144000" cy="5078313"/>
          </a:xfrm>
          <a:prstGeom prst="rect">
            <a:avLst/>
          </a:prstGeom>
        </p:spPr>
        <p:txBody>
          <a:bodyPr wrap="square">
            <a:spAutoFit/>
          </a:bodyPr>
          <a:lstStyle/>
          <a:p>
            <a:pPr algn="just">
              <a:lnSpc>
                <a:spcPct val="200000"/>
              </a:lnSpc>
            </a:pPr>
            <a:r>
              <a:rPr lang="en-US" b="1" dirty="0" smtClean="0">
                <a:latin typeface="Times New Roman" pitchFamily="18" charset="0"/>
                <a:cs typeface="Times New Roman" pitchFamily="18" charset="0"/>
              </a:rPr>
              <a:t>The ‘‘compound’’ which is set to become the drug molecule undergoes safety tests and a series of experiments to prove that it is absorbed in the blood stream, distributed to proper site of action in the body, metabolized sufficiently and demonstrates its non-toxicity thus, can be considered safe and successful.</a:t>
            </a:r>
          </a:p>
          <a:p>
            <a:pPr algn="just">
              <a:lnSpc>
                <a:spcPct val="200000"/>
              </a:lnSpc>
            </a:pPr>
            <a:endParaRPr lang="en-US" b="1" dirty="0" smtClean="0">
              <a:latin typeface="Times New Roman" pitchFamily="18" charset="0"/>
              <a:cs typeface="Times New Roman" pitchFamily="18" charset="0"/>
            </a:endParaRPr>
          </a:p>
          <a:p>
            <a:pPr algn="just">
              <a:lnSpc>
                <a:spcPct val="200000"/>
              </a:lnSpc>
            </a:pPr>
            <a:r>
              <a:rPr lang="en-US" b="1" dirty="0" smtClean="0">
                <a:latin typeface="Times New Roman" pitchFamily="18" charset="0"/>
                <a:cs typeface="Times New Roman" pitchFamily="18" charset="0"/>
              </a:rPr>
              <a:t>Once the compound is finalized the preclinical research i.e. in vitro studies followed by the animal testing to check kinetics, toxicity and carcinogenicity tests are performed. After passing the pre-clinical tests the regulatory authorities grant permission for the clinical trials. </a:t>
            </a:r>
          </a:p>
        </p:txBody>
      </p:sp>
      <p:sp>
        <p:nvSpPr>
          <p:cNvPr id="3" name="Rectangle 2"/>
          <p:cNvSpPr/>
          <p:nvPr/>
        </p:nvSpPr>
        <p:spPr>
          <a:xfrm>
            <a:off x="0" y="214290"/>
            <a:ext cx="7165808" cy="523220"/>
          </a:xfrm>
          <a:prstGeom prst="rect">
            <a:avLst/>
          </a:prstGeom>
        </p:spPr>
        <p:txBody>
          <a:bodyPr wrap="none">
            <a:spAutoFit/>
          </a:bodyPr>
          <a:lstStyle/>
          <a:p>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1.1. Clinical Drug Trials: The Path to the Patient</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l="23609" t="14648" r="20388" b="26758"/>
          <a:stretch>
            <a:fillRect/>
          </a:stretch>
        </p:blipFill>
        <p:spPr bwMode="auto">
          <a:xfrm>
            <a:off x="1000100" y="857232"/>
            <a:ext cx="7286676" cy="428628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82094"/>
            <a:ext cx="9144000" cy="3885936"/>
          </a:xfrm>
          <a:prstGeom prst="rect">
            <a:avLst/>
          </a:prstGeom>
        </p:spPr>
        <p:txBody>
          <a:bodyPr wrap="square">
            <a:spAutoFit/>
          </a:bodyPr>
          <a:lstStyle/>
          <a:p>
            <a:pPr algn="just">
              <a:lnSpc>
                <a:spcPct val="200000"/>
              </a:lnSpc>
            </a:pPr>
            <a:r>
              <a:rPr lang="en-US" b="1" dirty="0" smtClean="0">
                <a:latin typeface="Times New Roman" pitchFamily="18" charset="0"/>
                <a:cs typeface="Times New Roman" pitchFamily="18" charset="0"/>
              </a:rPr>
              <a:t>The clinical trials check whether the drug is working in the proposed mechanism or not, its optimum dose and schedule while the last two stages generate statistically important data about efficacy, safety and overall benefit–risk association of the drug. In this phase the potential interaction of the drug with other medicines is determined and monitors drug’s long term effectiveness. After a successful completion of the clinical trials, the drugs are launched in the market for patients. The summary of various stages of clinical trials are listed inTable 1.</a:t>
            </a:r>
            <a:endParaRPr lang="fr-FR" b="1"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3843" t="27343" r="2269" b="16992"/>
          <a:stretch>
            <a:fillRect/>
          </a:stretch>
        </p:blipFill>
        <p:spPr bwMode="auto">
          <a:xfrm>
            <a:off x="0" y="1000108"/>
            <a:ext cx="9144000" cy="5072098"/>
          </a:xfrm>
          <a:prstGeom prst="rect">
            <a:avLst/>
          </a:prstGeom>
          <a:noFill/>
          <a:ln w="9525">
            <a:noFill/>
            <a:miter lim="800000"/>
            <a:headEnd/>
            <a:tailEnd/>
          </a:ln>
          <a:effectLst/>
        </p:spPr>
      </p:pic>
      <p:sp>
        <p:nvSpPr>
          <p:cNvPr id="5" name="Rectangle 4"/>
          <p:cNvSpPr/>
          <p:nvPr/>
        </p:nvSpPr>
        <p:spPr>
          <a:xfrm>
            <a:off x="0" y="0"/>
            <a:ext cx="9144000" cy="400110"/>
          </a:xfrm>
          <a:prstGeom prst="rect">
            <a:avLst/>
          </a:prstGeom>
        </p:spPr>
        <p:txBody>
          <a:bodyPr wrap="square">
            <a:spAutoFit/>
          </a:bodyPr>
          <a:lstStyle/>
          <a:p>
            <a:pPr algn="just"/>
            <a:r>
              <a:rPr lang="en-US" sz="2000" b="1" dirty="0" smtClean="0">
                <a:latin typeface="Times New Roman" pitchFamily="18" charset="0"/>
                <a:cs typeface="Times New Roman" pitchFamily="18" charset="0"/>
              </a:rPr>
              <a:t>Table 1 Summary of </a:t>
            </a:r>
            <a:r>
              <a:rPr lang="en-US" sz="2000" b="1" dirty="0" err="1" smtClean="0">
                <a:latin typeface="Times New Roman" pitchFamily="18" charset="0"/>
                <a:cs typeface="Times New Roman" pitchFamily="18" charset="0"/>
              </a:rPr>
              <a:t>phasewise</a:t>
            </a:r>
            <a:r>
              <a:rPr lang="en-US" sz="2000" b="1" dirty="0" smtClean="0">
                <a:latin typeface="Times New Roman" pitchFamily="18" charset="0"/>
                <a:cs typeface="Times New Roman" pitchFamily="18" charset="0"/>
              </a:rPr>
              <a:t> clinical trial and motive of investigation</a:t>
            </a:r>
            <a:endParaRPr lang="fr-FR" sz="2000" b="1"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85728"/>
            <a:ext cx="9144000" cy="4524315"/>
          </a:xfrm>
          <a:prstGeom prst="rect">
            <a:avLst/>
          </a:prstGeom>
        </p:spPr>
        <p:txBody>
          <a:bodyPr wrap="square">
            <a:spAutoFit/>
          </a:bodyPr>
          <a:lstStyle/>
          <a:p>
            <a:pPr algn="just">
              <a:lnSpc>
                <a:spcPct val="200000"/>
              </a:lnSpc>
            </a:pPr>
            <a:r>
              <a:rPr lang="en-US" b="1" dirty="0" smtClean="0">
                <a:latin typeface="Times New Roman" pitchFamily="18" charset="0"/>
                <a:cs typeface="Times New Roman" pitchFamily="18" charset="0"/>
              </a:rPr>
              <a:t>From the stages of drug development to marketing and post marketing, analytical techniques play a great role, understanding the physical and chemical stability of the drug, impact on the selection and design of the dosage form, assessing the stability of the drug molecules, </a:t>
            </a:r>
            <a:r>
              <a:rPr lang="en-US" b="1" dirty="0" err="1" smtClean="0">
                <a:latin typeface="Times New Roman" pitchFamily="18" charset="0"/>
                <a:cs typeface="Times New Roman" pitchFamily="18" charset="0"/>
              </a:rPr>
              <a:t>quantitation</a:t>
            </a:r>
            <a:r>
              <a:rPr lang="en-US" b="1" dirty="0" smtClean="0">
                <a:latin typeface="Times New Roman" pitchFamily="18" charset="0"/>
                <a:cs typeface="Times New Roman" pitchFamily="18" charset="0"/>
              </a:rPr>
              <a:t> of the impurities and identification of those impurities which are above the established threshold essential to evaluate the toxicity profiles of these impurities to distinguish these from that of the API.</a:t>
            </a:r>
          </a:p>
          <a:p>
            <a:pPr algn="just">
              <a:lnSpc>
                <a:spcPct val="200000"/>
              </a:lnSpc>
            </a:pPr>
            <a:r>
              <a:rPr lang="en-US" b="1" dirty="0" smtClean="0">
                <a:latin typeface="Times New Roman" pitchFamily="18" charset="0"/>
                <a:cs typeface="Times New Roman" pitchFamily="18" charset="0"/>
              </a:rPr>
              <a:t>This chapter highlights the role of various physical analytical techniques and their corresponding analytical methods in the analysis of pharmaceuticals.</a:t>
            </a:r>
            <a:endParaRPr lang="fr-FR" b="1"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D:\analyse et controle des medicaments 2019\cours enligne analyse et controle des medicaments\Fotolia_94772650_S.jpg_page.jpg"/>
          <p:cNvPicPr>
            <a:picLocks noChangeAspect="1" noChangeArrowheads="1"/>
          </p:cNvPicPr>
          <p:nvPr/>
        </p:nvPicPr>
        <p:blipFill>
          <a:blip r:embed="rId2"/>
          <a:srcRect/>
          <a:stretch>
            <a:fillRect/>
          </a:stretch>
        </p:blipFill>
        <p:spPr bwMode="auto">
          <a:xfrm>
            <a:off x="0" y="-24"/>
            <a:ext cx="9144000" cy="6858000"/>
          </a:xfrm>
          <a:prstGeom prst="rect">
            <a:avLst/>
          </a:prstGeom>
          <a:noFill/>
        </p:spPr>
      </p:pic>
      <p:sp>
        <p:nvSpPr>
          <p:cNvPr id="2" name="Titre 1"/>
          <p:cNvSpPr>
            <a:spLocks noGrp="1"/>
          </p:cNvSpPr>
          <p:nvPr>
            <p:ph type="title"/>
          </p:nvPr>
        </p:nvSpPr>
        <p:spPr>
          <a:xfrm>
            <a:off x="0" y="0"/>
            <a:ext cx="9144000"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2. Thermal analysis in leading pharmacopoeias. </a:t>
            </a:r>
            <a:b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b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Melting point determination of API</a:t>
            </a:r>
            <a:endParaRPr lang="fr-FR"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4" name="Rectangle 3"/>
          <p:cNvSpPr/>
          <p:nvPr/>
        </p:nvSpPr>
        <p:spPr>
          <a:xfrm>
            <a:off x="0" y="3000372"/>
            <a:ext cx="9144000" cy="1133965"/>
          </a:xfrm>
          <a:prstGeom prst="rect">
            <a:avLst/>
          </a:prstGeom>
        </p:spPr>
        <p:txBody>
          <a:bodyPr wrap="square">
            <a:spAutoFit/>
          </a:bodyPr>
          <a:lstStyle/>
          <a:p>
            <a:pPr algn="ctr">
              <a:lnSpc>
                <a:spcPct val="150000"/>
              </a:lnSpc>
            </a:pPr>
            <a:r>
              <a:rPr lang="en-US" sz="2400" b="1" dirty="0" smtClean="0">
                <a:latin typeface="Times New Roman" pitchFamily="18" charset="0"/>
                <a:cs typeface="Times New Roman" pitchFamily="18" charset="0"/>
              </a:rPr>
              <a:t>to study pharmacopoeial methods of thermal analysis  used for the quality control of API and drugs.</a:t>
            </a:r>
            <a:endParaRPr lang="fr-FR" sz="2400" b="1" dirty="0">
              <a:latin typeface="Times New Roman" pitchFamily="18" charset="0"/>
              <a:cs typeface="Times New Roman" pitchFamily="18" charset="0"/>
            </a:endParaRPr>
          </a:p>
        </p:txBody>
      </p:sp>
      <p:sp>
        <p:nvSpPr>
          <p:cNvPr id="5" name="Rectangle 4"/>
          <p:cNvSpPr/>
          <p:nvPr/>
        </p:nvSpPr>
        <p:spPr>
          <a:xfrm>
            <a:off x="2928926" y="1500174"/>
            <a:ext cx="2967479" cy="646331"/>
          </a:xfrm>
          <a:prstGeom prst="rect">
            <a:avLst/>
          </a:prstGeom>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Objective </a:t>
            </a:r>
            <a:endParaRPr lang="fr-FR"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89221"/>
            <a:ext cx="9144000" cy="6740307"/>
          </a:xfrm>
          <a:prstGeom prst="rect">
            <a:avLst/>
          </a:prstGeom>
        </p:spPr>
        <p:txBody>
          <a:bodyPr wrap="square">
            <a:spAutoFit/>
          </a:bodyPr>
          <a:lstStyle/>
          <a:p>
            <a:pPr algn="just">
              <a:lnSpc>
                <a:spcPct val="200000"/>
              </a:lnSpc>
            </a:pPr>
            <a:r>
              <a:rPr lang="en-US" b="1" dirty="0" smtClean="0">
                <a:solidFill>
                  <a:srgbClr val="C00000"/>
                </a:solidFill>
                <a:latin typeface="Times New Roman" pitchFamily="18" charset="0"/>
                <a:cs typeface="Times New Roman" pitchFamily="18" charset="0"/>
              </a:rPr>
              <a:t>Thermal processes </a:t>
            </a:r>
            <a:r>
              <a:rPr lang="en-US" b="1" dirty="0" smtClean="0">
                <a:latin typeface="Times New Roman" pitchFamily="18" charset="0"/>
                <a:cs typeface="Times New Roman" pitchFamily="18" charset="0"/>
              </a:rPr>
              <a:t>such as chemical reactions, phase transition  or loss of crystallization water are always accompanied by more or  less significant changes of enthalpy (ΔH). The conversion can result  in either the absorption of heat – an endothermic process, or heat release – exothermic process. These thermal effects are detected by means of thermal analysis.</a:t>
            </a:r>
          </a:p>
          <a:p>
            <a:pPr algn="just">
              <a:lnSpc>
                <a:spcPct val="200000"/>
              </a:lnSpc>
            </a:pPr>
            <a:r>
              <a:rPr lang="en-US" b="1" dirty="0" smtClean="0">
                <a:solidFill>
                  <a:srgbClr val="C00000"/>
                </a:solidFill>
                <a:latin typeface="Times New Roman" pitchFamily="18" charset="0"/>
                <a:cs typeface="Times New Roman" pitchFamily="18" charset="0"/>
              </a:rPr>
              <a:t>Thermal analysis </a:t>
            </a:r>
            <a:r>
              <a:rPr lang="en-US" b="1" dirty="0" smtClean="0">
                <a:latin typeface="Times New Roman" pitchFamily="18" charset="0"/>
                <a:cs typeface="Times New Roman" pitchFamily="18" charset="0"/>
              </a:rPr>
              <a:t>is the general name of techniques for investigating physicochemical and chemical processes, based on  detection the thermal effects that accompany the transformation of a substance under temperature programming conditions. Temperature change can be achieved by heating or cooling at a  specified speed, or a combination of different modes..  </a:t>
            </a:r>
          </a:p>
          <a:p>
            <a:pPr algn="just">
              <a:lnSpc>
                <a:spcPct val="200000"/>
              </a:lnSpc>
            </a:pPr>
            <a:endParaRPr lang="en-US" b="1" dirty="0" smtClean="0">
              <a:latin typeface="Times New Roman" pitchFamily="18" charset="0"/>
              <a:cs typeface="Times New Roman" pitchFamily="18" charset="0"/>
            </a:endParaRPr>
          </a:p>
          <a:p>
            <a:pPr algn="just">
              <a:lnSpc>
                <a:spcPct val="200000"/>
              </a:lnSpc>
            </a:pPr>
            <a:endParaRPr lang="en-US" b="1" dirty="0" smtClean="0">
              <a:latin typeface="Times New Roman" pitchFamily="18" charset="0"/>
              <a:cs typeface="Times New Roman" pitchFamily="18" charset="0"/>
            </a:endParaRPr>
          </a:p>
        </p:txBody>
      </p:sp>
      <p:sp>
        <p:nvSpPr>
          <p:cNvPr id="5" name="Rectangle 4"/>
          <p:cNvSpPr/>
          <p:nvPr/>
        </p:nvSpPr>
        <p:spPr>
          <a:xfrm>
            <a:off x="0" y="0"/>
            <a:ext cx="2853602" cy="523220"/>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just"/>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2.1. Introduction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12079" t="16601" r="11603" b="55078"/>
          <a:stretch>
            <a:fillRect/>
          </a:stretch>
        </p:blipFill>
        <p:spPr bwMode="auto">
          <a:xfrm>
            <a:off x="1" y="1571612"/>
            <a:ext cx="9144000" cy="1928826"/>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1818</TotalTime>
  <Words>1657</Words>
  <PresentationFormat>Affichage à l'écran (4:3)</PresentationFormat>
  <Paragraphs>80</Paragraphs>
  <Slides>30</Slides>
  <Notes>0</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Thème Office</vt:lpstr>
      <vt:lpstr>Chapter V. PHYSICAL ANALYSIS  FOR MEDICINES QUALITY CONTROL </vt:lpstr>
      <vt:lpstr>Diapositive 2</vt:lpstr>
      <vt:lpstr>Diapositive 3</vt:lpstr>
      <vt:lpstr>Diapositive 4</vt:lpstr>
      <vt:lpstr>Diapositive 5</vt:lpstr>
      <vt:lpstr>Diapositive 6</vt:lpstr>
      <vt:lpstr>2. Thermal analysis in leading pharmacopoeias.  Melting point determination of API</vt:lpstr>
      <vt:lpstr>Diapositive 8</vt:lpstr>
      <vt:lpstr>Diapositive 9</vt:lpstr>
      <vt:lpstr>Diapositive 10</vt:lpstr>
      <vt:lpstr>Diapositive 11</vt:lpstr>
      <vt:lpstr>Diapositive 12</vt:lpstr>
      <vt:lpstr>Diapositive 13</vt:lpstr>
      <vt:lpstr>2.2. Differential Thermal Analysis (DTA)</vt:lpstr>
      <vt:lpstr>DTA, Basic</vt:lpstr>
      <vt:lpstr>Diapositive 16</vt:lpstr>
      <vt:lpstr>Diapositive 17</vt:lpstr>
      <vt:lpstr>Diapositive 18</vt:lpstr>
      <vt:lpstr>Diapositive 19</vt:lpstr>
      <vt:lpstr>2.3. Differential Scanning Calorimetry (DSC)</vt:lpstr>
      <vt:lpstr>Diapositive 21</vt:lpstr>
      <vt:lpstr>DSC, Basic</vt:lpstr>
      <vt:lpstr>Diapositive 23</vt:lpstr>
      <vt:lpstr>Diapositive 24</vt:lpstr>
      <vt:lpstr>Diapositive 25</vt:lpstr>
      <vt:lpstr>Diapositive 26</vt:lpstr>
      <vt:lpstr>Diapositive 27</vt:lpstr>
      <vt:lpstr>Diapositive 28</vt:lpstr>
      <vt:lpstr>Diapositive 29</vt:lpstr>
      <vt:lpstr>Diapositive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aci</dc:creator>
  <cp:lastModifiedBy>aci</cp:lastModifiedBy>
  <cp:revision>62</cp:revision>
  <dcterms:created xsi:type="dcterms:W3CDTF">2023-08-20T17:29:00Z</dcterms:created>
  <dcterms:modified xsi:type="dcterms:W3CDTF">2025-11-04T12:19:26Z</dcterms:modified>
</cp:coreProperties>
</file>