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1" r:id="rId5"/>
    <p:sldId id="259" r:id="rId6"/>
    <p:sldId id="265" r:id="rId7"/>
    <p:sldId id="263" r:id="rId8"/>
    <p:sldId id="264" r:id="rId9"/>
    <p:sldId id="266" r:id="rId10"/>
    <p:sldId id="260" r:id="rId11"/>
    <p:sldId id="262" r:id="rId12"/>
    <p:sldId id="267" r:id="rId13"/>
    <p:sldId id="268" r:id="rId14"/>
    <p:sldId id="269" r:id="rId15"/>
    <p:sldId id="270" r:id="rId16"/>
    <p:sldId id="284" r:id="rId17"/>
    <p:sldId id="271" r:id="rId18"/>
    <p:sldId id="272" r:id="rId19"/>
    <p:sldId id="273" r:id="rId20"/>
    <p:sldId id="274" r:id="rId21"/>
    <p:sldId id="275" r:id="rId22"/>
    <p:sldId id="276" r:id="rId23"/>
    <p:sldId id="277" r:id="rId24"/>
    <p:sldId id="285" r:id="rId25"/>
    <p:sldId id="278" r:id="rId26"/>
    <p:sldId id="279" r:id="rId27"/>
    <p:sldId id="280" r:id="rId28"/>
    <p:sldId id="281" r:id="rId29"/>
    <p:sldId id="282" r:id="rId30"/>
    <p:sldId id="283" r:id="rId31"/>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7" autoAdjust="0"/>
    <p:restoredTop sz="85125" autoAdjust="0"/>
  </p:normalViewPr>
  <p:slideViewPr>
    <p:cSldViewPr>
      <p:cViewPr>
        <p:scale>
          <a:sx n="60" d="100"/>
          <a:sy n="60" d="100"/>
        </p:scale>
        <p:origin x="-172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A8299-9910-4641-938C-D5DEBB31F61C}" type="doc">
      <dgm:prSet loTypeId="urn:microsoft.com/office/officeart/2005/8/layout/hProcess9" loCatId="process" qsTypeId="urn:microsoft.com/office/officeart/2005/8/quickstyle/3d1" qsCatId="3D" csTypeId="urn:microsoft.com/office/officeart/2005/8/colors/colorful3" csCatId="colorful" phldr="1"/>
      <dgm:spPr/>
    </dgm:pt>
    <dgm:pt modelId="{5BA0CCCE-EF52-4BC9-BEDA-F775B2108BF3}">
      <dgm:prSet phldrT="[Texte]"/>
      <dgm:spPr/>
      <dgm:t>
        <a:bodyPr/>
        <a:lstStyle/>
        <a:p>
          <a:r>
            <a:rPr lang="en-US" b="1" dirty="0" smtClean="0">
              <a:solidFill>
                <a:schemeClr val="tx1"/>
              </a:solidFill>
              <a:latin typeface="Times New Roman" pitchFamily="18" charset="0"/>
              <a:cs typeface="Times New Roman" pitchFamily="18" charset="0"/>
            </a:rPr>
            <a:t>Starting materials for use in the manufacture of finished pharmaceutical products</a:t>
          </a:r>
          <a:endParaRPr lang="fr-FR" dirty="0">
            <a:solidFill>
              <a:schemeClr val="tx1"/>
            </a:solidFill>
          </a:endParaRPr>
        </a:p>
      </dgm:t>
    </dgm:pt>
    <dgm:pt modelId="{856A6B16-4DCC-4472-94BB-3094E48F3D1A}" type="parTrans" cxnId="{5B40F910-8028-480A-8F65-2CEE8A2A24B1}">
      <dgm:prSet/>
      <dgm:spPr/>
      <dgm:t>
        <a:bodyPr/>
        <a:lstStyle/>
        <a:p>
          <a:endParaRPr lang="fr-FR"/>
        </a:p>
      </dgm:t>
    </dgm:pt>
    <dgm:pt modelId="{E87647C4-D3C5-413D-ABC6-AED8FA90C391}" type="sibTrans" cxnId="{5B40F910-8028-480A-8F65-2CEE8A2A24B1}">
      <dgm:prSet/>
      <dgm:spPr/>
      <dgm:t>
        <a:bodyPr/>
        <a:lstStyle/>
        <a:p>
          <a:endParaRPr lang="fr-FR"/>
        </a:p>
      </dgm:t>
    </dgm:pt>
    <dgm:pt modelId="{92BEB454-0C52-4159-B668-A55435384C81}">
      <dgm:prSet phldrT="[Texte]"/>
      <dgm:spPr/>
      <dgm:t>
        <a:bodyPr/>
        <a:lstStyle/>
        <a:p>
          <a:r>
            <a:rPr lang="en-US" b="1" dirty="0" smtClean="0">
              <a:solidFill>
                <a:schemeClr val="tx1"/>
              </a:solidFill>
              <a:latin typeface="Times New Roman" pitchFamily="18" charset="0"/>
              <a:cs typeface="Times New Roman" pitchFamily="18" charset="0"/>
            </a:rPr>
            <a:t>Intermediates in the manufacturing process (e.g. Bulk granule)</a:t>
          </a:r>
          <a:endParaRPr lang="fr-FR" dirty="0">
            <a:solidFill>
              <a:schemeClr val="tx1"/>
            </a:solidFill>
          </a:endParaRPr>
        </a:p>
      </dgm:t>
    </dgm:pt>
    <dgm:pt modelId="{B7D687E9-0741-483D-AF3D-FD080DA58073}" type="parTrans" cxnId="{058B49AE-665C-404D-9331-F2FFD1A4ADB8}">
      <dgm:prSet/>
      <dgm:spPr/>
      <dgm:t>
        <a:bodyPr/>
        <a:lstStyle/>
        <a:p>
          <a:endParaRPr lang="fr-FR"/>
        </a:p>
      </dgm:t>
    </dgm:pt>
    <dgm:pt modelId="{3E5320D5-31BD-4CEF-99C9-B9FDE74008F9}" type="sibTrans" cxnId="{058B49AE-665C-404D-9331-F2FFD1A4ADB8}">
      <dgm:prSet/>
      <dgm:spPr/>
      <dgm:t>
        <a:bodyPr/>
        <a:lstStyle/>
        <a:p>
          <a:endParaRPr lang="fr-FR"/>
        </a:p>
      </dgm:t>
    </dgm:pt>
    <dgm:pt modelId="{4DE4B074-FA88-42D1-8E8C-38ADC4276A7A}">
      <dgm:prSet phldrT="[Texte]"/>
      <dgm:spPr/>
      <dgm:t>
        <a:bodyPr/>
        <a:lstStyle/>
        <a:p>
          <a:r>
            <a:rPr lang="en-US" b="1" dirty="0" smtClean="0">
              <a:solidFill>
                <a:schemeClr val="tx1"/>
              </a:solidFill>
              <a:latin typeface="Times New Roman" pitchFamily="18" charset="0"/>
              <a:cs typeface="Times New Roman" pitchFamily="18" charset="0"/>
            </a:rPr>
            <a:t> Pharmaceutical products (in-process as well as before and after packaging)</a:t>
          </a:r>
          <a:endParaRPr lang="fr-FR" dirty="0">
            <a:solidFill>
              <a:schemeClr val="tx1"/>
            </a:solidFill>
          </a:endParaRPr>
        </a:p>
      </dgm:t>
    </dgm:pt>
    <dgm:pt modelId="{E9BA4C7F-6469-4215-A179-960D63497B4D}" type="parTrans" cxnId="{4C99BB68-03DA-482F-A0E6-1EDEB6C891EC}">
      <dgm:prSet/>
      <dgm:spPr/>
      <dgm:t>
        <a:bodyPr/>
        <a:lstStyle/>
        <a:p>
          <a:endParaRPr lang="fr-FR"/>
        </a:p>
      </dgm:t>
    </dgm:pt>
    <dgm:pt modelId="{ABD7179D-3D32-47D1-A930-5DCF53AD08CA}" type="sibTrans" cxnId="{4C99BB68-03DA-482F-A0E6-1EDEB6C891EC}">
      <dgm:prSet/>
      <dgm:spPr/>
      <dgm:t>
        <a:bodyPr/>
        <a:lstStyle/>
        <a:p>
          <a:endParaRPr lang="fr-FR"/>
        </a:p>
      </dgm:t>
    </dgm:pt>
    <dgm:pt modelId="{BF12A24E-FEB3-4AA3-A992-0BD0DCCEF9C7}">
      <dgm:prSet phldrT="[Texte]"/>
      <dgm:spPr/>
      <dgm:t>
        <a:bodyPr/>
        <a:lstStyle/>
        <a:p>
          <a:r>
            <a:rPr lang="en-US" b="1" dirty="0" smtClean="0">
              <a:solidFill>
                <a:schemeClr val="tx1"/>
              </a:solidFill>
              <a:latin typeface="Times New Roman" pitchFamily="18" charset="0"/>
              <a:cs typeface="Times New Roman" pitchFamily="18" charset="0"/>
            </a:rPr>
            <a:t>Primary and secondary packaging materials</a:t>
          </a:r>
          <a:endParaRPr lang="fr-FR" dirty="0">
            <a:solidFill>
              <a:schemeClr val="tx1"/>
            </a:solidFill>
          </a:endParaRPr>
        </a:p>
      </dgm:t>
    </dgm:pt>
    <dgm:pt modelId="{F1D335D4-B066-484E-84C3-208952F9D80A}" type="parTrans" cxnId="{467A333F-8911-4FDD-98B8-D76A86576CF5}">
      <dgm:prSet/>
      <dgm:spPr/>
      <dgm:t>
        <a:bodyPr/>
        <a:lstStyle/>
        <a:p>
          <a:endParaRPr lang="fr-FR"/>
        </a:p>
      </dgm:t>
    </dgm:pt>
    <dgm:pt modelId="{A1AF4A13-0659-42B6-965D-67A25AB9D775}" type="sibTrans" cxnId="{467A333F-8911-4FDD-98B8-D76A86576CF5}">
      <dgm:prSet/>
      <dgm:spPr/>
      <dgm:t>
        <a:bodyPr/>
        <a:lstStyle/>
        <a:p>
          <a:endParaRPr lang="fr-FR"/>
        </a:p>
      </dgm:t>
    </dgm:pt>
    <dgm:pt modelId="{2964C669-AA25-4EDF-B273-5D49521A4663}">
      <dgm:prSet phldrT="[Texte]"/>
      <dgm:spPr/>
      <dgm:t>
        <a:bodyPr/>
        <a:lstStyle/>
        <a:p>
          <a:r>
            <a:rPr lang="en-US" b="1" dirty="0" smtClean="0">
              <a:solidFill>
                <a:schemeClr val="tx1"/>
              </a:solidFill>
              <a:latin typeface="Times New Roman" pitchFamily="18" charset="0"/>
              <a:cs typeface="Times New Roman" pitchFamily="18" charset="0"/>
            </a:rPr>
            <a:t> Cleaning and sanitizing agents, compressed gases and other processing agents.</a:t>
          </a:r>
          <a:endParaRPr lang="fr-FR" dirty="0">
            <a:solidFill>
              <a:schemeClr val="tx1"/>
            </a:solidFill>
          </a:endParaRPr>
        </a:p>
      </dgm:t>
    </dgm:pt>
    <dgm:pt modelId="{F93D37A9-3AFA-4F3E-A381-096271485C1F}" type="parTrans" cxnId="{69A47D3D-FEC7-40F8-B73B-F6B03C407BE7}">
      <dgm:prSet/>
      <dgm:spPr/>
      <dgm:t>
        <a:bodyPr/>
        <a:lstStyle/>
        <a:p>
          <a:endParaRPr lang="fr-FR"/>
        </a:p>
      </dgm:t>
    </dgm:pt>
    <dgm:pt modelId="{7ED9FA8F-F69B-41D8-9FB1-5B7AF9505685}" type="sibTrans" cxnId="{69A47D3D-FEC7-40F8-B73B-F6B03C407BE7}">
      <dgm:prSet/>
      <dgm:spPr/>
      <dgm:t>
        <a:bodyPr/>
        <a:lstStyle/>
        <a:p>
          <a:endParaRPr lang="fr-FR"/>
        </a:p>
      </dgm:t>
    </dgm:pt>
    <dgm:pt modelId="{1547C100-1E95-4D90-A303-34BDEBC830BE}" type="pres">
      <dgm:prSet presAssocID="{68AA8299-9910-4641-938C-D5DEBB31F61C}" presName="CompostProcess" presStyleCnt="0">
        <dgm:presLayoutVars>
          <dgm:dir/>
          <dgm:resizeHandles val="exact"/>
        </dgm:presLayoutVars>
      </dgm:prSet>
      <dgm:spPr/>
    </dgm:pt>
    <dgm:pt modelId="{8C11FE68-24CA-4628-826E-B5F12070913D}" type="pres">
      <dgm:prSet presAssocID="{68AA8299-9910-4641-938C-D5DEBB31F61C}" presName="arrow" presStyleLbl="bgShp" presStyleIdx="0" presStyleCnt="1" custScaleX="117647"/>
      <dgm:spPr/>
    </dgm:pt>
    <dgm:pt modelId="{65834545-FD24-4378-B363-D3730440A744}" type="pres">
      <dgm:prSet presAssocID="{68AA8299-9910-4641-938C-D5DEBB31F61C}" presName="linearProcess" presStyleCnt="0"/>
      <dgm:spPr/>
    </dgm:pt>
    <dgm:pt modelId="{9CA6D61D-FEBE-41D3-AAB2-CB593CC2244F}" type="pres">
      <dgm:prSet presAssocID="{5BA0CCCE-EF52-4BC9-BEDA-F775B2108BF3}" presName="textNode" presStyleLbl="node1" presStyleIdx="0" presStyleCnt="5" custScaleX="55251" custLinFactNeighborX="-69241" custLinFactNeighborY="-3432">
        <dgm:presLayoutVars>
          <dgm:bulletEnabled val="1"/>
        </dgm:presLayoutVars>
      </dgm:prSet>
      <dgm:spPr/>
      <dgm:t>
        <a:bodyPr/>
        <a:lstStyle/>
        <a:p>
          <a:endParaRPr lang="fr-FR"/>
        </a:p>
      </dgm:t>
    </dgm:pt>
    <dgm:pt modelId="{9AFDE67C-1DA5-427F-8C3D-C0AF2DF87670}" type="pres">
      <dgm:prSet presAssocID="{E87647C4-D3C5-413D-ABC6-AED8FA90C391}" presName="sibTrans" presStyleCnt="0"/>
      <dgm:spPr/>
    </dgm:pt>
    <dgm:pt modelId="{6CF81B2B-F839-492C-AAC6-7B0CEECE0F0A}" type="pres">
      <dgm:prSet presAssocID="{92BEB454-0C52-4159-B668-A55435384C81}" presName="textNode" presStyleLbl="node1" presStyleIdx="1" presStyleCnt="5" custScaleX="59892" custLinFactNeighborX="-93992" custLinFactNeighborY="-4246">
        <dgm:presLayoutVars>
          <dgm:bulletEnabled val="1"/>
        </dgm:presLayoutVars>
      </dgm:prSet>
      <dgm:spPr/>
      <dgm:t>
        <a:bodyPr/>
        <a:lstStyle/>
        <a:p>
          <a:endParaRPr lang="fr-FR"/>
        </a:p>
      </dgm:t>
    </dgm:pt>
    <dgm:pt modelId="{AE25CDC7-7C01-4DED-8CD6-E8D36562A1CC}" type="pres">
      <dgm:prSet presAssocID="{3E5320D5-31BD-4CEF-99C9-B9FDE74008F9}" presName="sibTrans" presStyleCnt="0"/>
      <dgm:spPr/>
    </dgm:pt>
    <dgm:pt modelId="{B6FBF7CB-8B25-45EB-95E5-3104152D2C96}" type="pres">
      <dgm:prSet presAssocID="{4DE4B074-FA88-42D1-8E8C-38ADC4276A7A}" presName="textNode" presStyleLbl="node1" presStyleIdx="2" presStyleCnt="5" custScaleX="57095" custLinFactX="-2307" custLinFactNeighborX="-100000" custLinFactNeighborY="-4246">
        <dgm:presLayoutVars>
          <dgm:bulletEnabled val="1"/>
        </dgm:presLayoutVars>
      </dgm:prSet>
      <dgm:spPr/>
      <dgm:t>
        <a:bodyPr/>
        <a:lstStyle/>
        <a:p>
          <a:endParaRPr lang="fr-FR"/>
        </a:p>
      </dgm:t>
    </dgm:pt>
    <dgm:pt modelId="{1A89F02D-0298-49DC-AF35-68B40C349CD3}" type="pres">
      <dgm:prSet presAssocID="{ABD7179D-3D32-47D1-A930-5DCF53AD08CA}" presName="sibTrans" presStyleCnt="0"/>
      <dgm:spPr/>
    </dgm:pt>
    <dgm:pt modelId="{085E64FF-2604-4426-8679-CFC7EDF7942B}" type="pres">
      <dgm:prSet presAssocID="{BF12A24E-FEB3-4AA3-A992-0BD0DCCEF9C7}" presName="textNode" presStyleLbl="node1" presStyleIdx="3" presStyleCnt="5" custScaleX="58089" custScaleY="98208" custLinFactX="-6021" custLinFactNeighborX="-100000" custLinFactNeighborY="-3432">
        <dgm:presLayoutVars>
          <dgm:bulletEnabled val="1"/>
        </dgm:presLayoutVars>
      </dgm:prSet>
      <dgm:spPr/>
      <dgm:t>
        <a:bodyPr/>
        <a:lstStyle/>
        <a:p>
          <a:endParaRPr lang="fr-FR"/>
        </a:p>
      </dgm:t>
    </dgm:pt>
    <dgm:pt modelId="{D46820A1-3EDA-470C-ADC9-88485B004E77}" type="pres">
      <dgm:prSet presAssocID="{A1AF4A13-0659-42B6-965D-67A25AB9D775}" presName="sibTrans" presStyleCnt="0"/>
      <dgm:spPr/>
    </dgm:pt>
    <dgm:pt modelId="{D3B3832E-F630-4186-9047-3354CF2384C3}" type="pres">
      <dgm:prSet presAssocID="{2964C669-AA25-4EDF-B273-5D49521A4663}" presName="textNode" presStyleLbl="node1" presStyleIdx="4" presStyleCnt="5" custScaleX="58089" custLinFactX="-8467" custLinFactNeighborX="-100000" custLinFactNeighborY="-5189">
        <dgm:presLayoutVars>
          <dgm:bulletEnabled val="1"/>
        </dgm:presLayoutVars>
      </dgm:prSet>
      <dgm:spPr/>
      <dgm:t>
        <a:bodyPr/>
        <a:lstStyle/>
        <a:p>
          <a:endParaRPr lang="fr-FR"/>
        </a:p>
      </dgm:t>
    </dgm:pt>
  </dgm:ptLst>
  <dgm:cxnLst>
    <dgm:cxn modelId="{4C99BB68-03DA-482F-A0E6-1EDEB6C891EC}" srcId="{68AA8299-9910-4641-938C-D5DEBB31F61C}" destId="{4DE4B074-FA88-42D1-8E8C-38ADC4276A7A}" srcOrd="2" destOrd="0" parTransId="{E9BA4C7F-6469-4215-A179-960D63497B4D}" sibTransId="{ABD7179D-3D32-47D1-A930-5DCF53AD08CA}"/>
    <dgm:cxn modelId="{5B40F910-8028-480A-8F65-2CEE8A2A24B1}" srcId="{68AA8299-9910-4641-938C-D5DEBB31F61C}" destId="{5BA0CCCE-EF52-4BC9-BEDA-F775B2108BF3}" srcOrd="0" destOrd="0" parTransId="{856A6B16-4DCC-4472-94BB-3094E48F3D1A}" sibTransId="{E87647C4-D3C5-413D-ABC6-AED8FA90C391}"/>
    <dgm:cxn modelId="{8DAB7BE1-0D1C-4519-ABDC-4D5E621BB1B4}" type="presOf" srcId="{5BA0CCCE-EF52-4BC9-BEDA-F775B2108BF3}" destId="{9CA6D61D-FEBE-41D3-AAB2-CB593CC2244F}" srcOrd="0" destOrd="0" presId="urn:microsoft.com/office/officeart/2005/8/layout/hProcess9"/>
    <dgm:cxn modelId="{84839387-C962-4694-981A-F19E52C42A2C}" type="presOf" srcId="{92BEB454-0C52-4159-B668-A55435384C81}" destId="{6CF81B2B-F839-492C-AAC6-7B0CEECE0F0A}" srcOrd="0" destOrd="0" presId="urn:microsoft.com/office/officeart/2005/8/layout/hProcess9"/>
    <dgm:cxn modelId="{467A333F-8911-4FDD-98B8-D76A86576CF5}" srcId="{68AA8299-9910-4641-938C-D5DEBB31F61C}" destId="{BF12A24E-FEB3-4AA3-A992-0BD0DCCEF9C7}" srcOrd="3" destOrd="0" parTransId="{F1D335D4-B066-484E-84C3-208952F9D80A}" sibTransId="{A1AF4A13-0659-42B6-965D-67A25AB9D775}"/>
    <dgm:cxn modelId="{058B49AE-665C-404D-9331-F2FFD1A4ADB8}" srcId="{68AA8299-9910-4641-938C-D5DEBB31F61C}" destId="{92BEB454-0C52-4159-B668-A55435384C81}" srcOrd="1" destOrd="0" parTransId="{B7D687E9-0741-483D-AF3D-FD080DA58073}" sibTransId="{3E5320D5-31BD-4CEF-99C9-B9FDE74008F9}"/>
    <dgm:cxn modelId="{69A47D3D-FEC7-40F8-B73B-F6B03C407BE7}" srcId="{68AA8299-9910-4641-938C-D5DEBB31F61C}" destId="{2964C669-AA25-4EDF-B273-5D49521A4663}" srcOrd="4" destOrd="0" parTransId="{F93D37A9-3AFA-4F3E-A381-096271485C1F}" sibTransId="{7ED9FA8F-F69B-41D8-9FB1-5B7AF9505685}"/>
    <dgm:cxn modelId="{5E59347D-E7F2-4EFC-811B-90920F4D33D5}" type="presOf" srcId="{BF12A24E-FEB3-4AA3-A992-0BD0DCCEF9C7}" destId="{085E64FF-2604-4426-8679-CFC7EDF7942B}" srcOrd="0" destOrd="0" presId="urn:microsoft.com/office/officeart/2005/8/layout/hProcess9"/>
    <dgm:cxn modelId="{536C9117-D5BF-4C79-912F-9A9E7437A024}" type="presOf" srcId="{2964C669-AA25-4EDF-B273-5D49521A4663}" destId="{D3B3832E-F630-4186-9047-3354CF2384C3}" srcOrd="0" destOrd="0" presId="urn:microsoft.com/office/officeart/2005/8/layout/hProcess9"/>
    <dgm:cxn modelId="{961DF870-ABE9-41E9-ADC3-0761D1E04475}" type="presOf" srcId="{68AA8299-9910-4641-938C-D5DEBB31F61C}" destId="{1547C100-1E95-4D90-A303-34BDEBC830BE}" srcOrd="0" destOrd="0" presId="urn:microsoft.com/office/officeart/2005/8/layout/hProcess9"/>
    <dgm:cxn modelId="{6414D3E7-6A38-4215-ABE8-9676B0F60A8D}" type="presOf" srcId="{4DE4B074-FA88-42D1-8E8C-38ADC4276A7A}" destId="{B6FBF7CB-8B25-45EB-95E5-3104152D2C96}" srcOrd="0" destOrd="0" presId="urn:microsoft.com/office/officeart/2005/8/layout/hProcess9"/>
    <dgm:cxn modelId="{D1ED59F2-2482-4078-A08B-6C0CC467AD28}" type="presParOf" srcId="{1547C100-1E95-4D90-A303-34BDEBC830BE}" destId="{8C11FE68-24CA-4628-826E-B5F12070913D}" srcOrd="0" destOrd="0" presId="urn:microsoft.com/office/officeart/2005/8/layout/hProcess9"/>
    <dgm:cxn modelId="{FB328443-93D2-4C98-84E2-ACD84E1BC3DA}" type="presParOf" srcId="{1547C100-1E95-4D90-A303-34BDEBC830BE}" destId="{65834545-FD24-4378-B363-D3730440A744}" srcOrd="1" destOrd="0" presId="urn:microsoft.com/office/officeart/2005/8/layout/hProcess9"/>
    <dgm:cxn modelId="{81577C92-012E-458A-8EE6-1F78319E2B7B}" type="presParOf" srcId="{65834545-FD24-4378-B363-D3730440A744}" destId="{9CA6D61D-FEBE-41D3-AAB2-CB593CC2244F}" srcOrd="0" destOrd="0" presId="urn:microsoft.com/office/officeart/2005/8/layout/hProcess9"/>
    <dgm:cxn modelId="{E398D91A-0AF2-47C3-A903-6475ACD9D66C}" type="presParOf" srcId="{65834545-FD24-4378-B363-D3730440A744}" destId="{9AFDE67C-1DA5-427F-8C3D-C0AF2DF87670}" srcOrd="1" destOrd="0" presId="urn:microsoft.com/office/officeart/2005/8/layout/hProcess9"/>
    <dgm:cxn modelId="{B7C7A697-675F-42C4-8B0A-2DBEFD9D51B6}" type="presParOf" srcId="{65834545-FD24-4378-B363-D3730440A744}" destId="{6CF81B2B-F839-492C-AAC6-7B0CEECE0F0A}" srcOrd="2" destOrd="0" presId="urn:microsoft.com/office/officeart/2005/8/layout/hProcess9"/>
    <dgm:cxn modelId="{0170BC3F-DCAA-409D-9825-76E291F3CA80}" type="presParOf" srcId="{65834545-FD24-4378-B363-D3730440A744}" destId="{AE25CDC7-7C01-4DED-8CD6-E8D36562A1CC}" srcOrd="3" destOrd="0" presId="urn:microsoft.com/office/officeart/2005/8/layout/hProcess9"/>
    <dgm:cxn modelId="{D8356FF6-81F0-4790-9BC8-A2B218CC12D7}" type="presParOf" srcId="{65834545-FD24-4378-B363-D3730440A744}" destId="{B6FBF7CB-8B25-45EB-95E5-3104152D2C96}" srcOrd="4" destOrd="0" presId="urn:microsoft.com/office/officeart/2005/8/layout/hProcess9"/>
    <dgm:cxn modelId="{C20B073E-023D-4773-A500-A11E291D60A2}" type="presParOf" srcId="{65834545-FD24-4378-B363-D3730440A744}" destId="{1A89F02D-0298-49DC-AF35-68B40C349CD3}" srcOrd="5" destOrd="0" presId="urn:microsoft.com/office/officeart/2005/8/layout/hProcess9"/>
    <dgm:cxn modelId="{A951D01A-100B-465C-AC31-5E20B9008527}" type="presParOf" srcId="{65834545-FD24-4378-B363-D3730440A744}" destId="{085E64FF-2604-4426-8679-CFC7EDF7942B}" srcOrd="6" destOrd="0" presId="urn:microsoft.com/office/officeart/2005/8/layout/hProcess9"/>
    <dgm:cxn modelId="{DB6EA176-AC32-43C8-9E55-168A0CFD881F}" type="presParOf" srcId="{65834545-FD24-4378-B363-D3730440A744}" destId="{D46820A1-3EDA-470C-ADC9-88485B004E77}" srcOrd="7" destOrd="0" presId="urn:microsoft.com/office/officeart/2005/8/layout/hProcess9"/>
    <dgm:cxn modelId="{C319B96A-1A2C-4057-9EDA-57634B289B19}" type="presParOf" srcId="{65834545-FD24-4378-B363-D3730440A744}" destId="{D3B3832E-F630-4186-9047-3354CF2384C3}" srcOrd="8"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791D2E26-BCFE-4661-8682-E3D5C9F19377}" type="doc">
      <dgm:prSet loTypeId="urn:microsoft.com/office/officeart/2005/8/layout/pyramid2" loCatId="list" qsTypeId="urn:microsoft.com/office/officeart/2005/8/quickstyle/3d3" qsCatId="3D" csTypeId="urn:microsoft.com/office/officeart/2005/8/colors/accent6_4" csCatId="accent6" phldr="1"/>
      <dgm:spPr/>
      <dgm:t>
        <a:bodyPr/>
        <a:lstStyle/>
        <a:p>
          <a:endParaRPr lang="fr-FR"/>
        </a:p>
      </dgm:t>
    </dgm:pt>
    <dgm:pt modelId="{F5CA4128-D283-4546-8010-654DA70FDA8A}">
      <dgm:prSet phldrT="[Texte]">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latin typeface="Times New Roman" pitchFamily="18" charset="0"/>
              <a:cs typeface="Times New Roman" pitchFamily="18" charset="0"/>
            </a:rPr>
            <a:t>— prevent contamination of the opened container, the materials</a:t>
          </a:r>
          <a:endParaRPr lang="fr-FR" dirty="0"/>
        </a:p>
      </dgm:t>
    </dgm:pt>
    <dgm:pt modelId="{15DA3A17-26EF-4BE5-A825-4CB5D8D0FEB2}" type="parTrans" cxnId="{23565C67-02A8-4414-BB35-631CE67D1F62}">
      <dgm:prSet/>
      <dgm:spPr/>
      <dgm:t>
        <a:bodyPr/>
        <a:lstStyle/>
        <a:p>
          <a:endParaRPr lang="fr-FR"/>
        </a:p>
      </dgm:t>
    </dgm:pt>
    <dgm:pt modelId="{3BC65D6C-EAEC-41AE-A9B2-A173B56417CD}" type="sibTrans" cxnId="{23565C67-02A8-4414-BB35-631CE67D1F62}">
      <dgm:prSet/>
      <dgm:spPr/>
      <dgm:t>
        <a:bodyPr/>
        <a:lstStyle/>
        <a:p>
          <a:endParaRPr lang="fr-FR"/>
        </a:p>
      </dgm:t>
    </dgm:pt>
    <dgm:pt modelId="{7D139B2A-121E-488B-88C1-889ACB06D1CC}">
      <dgm:prSet phldrT="[Texte]">
        <dgm:style>
          <a:lnRef idx="1">
            <a:schemeClr val="dk1"/>
          </a:lnRef>
          <a:fillRef idx="2">
            <a:schemeClr val="dk1"/>
          </a:fillRef>
          <a:effectRef idx="1">
            <a:schemeClr val="dk1"/>
          </a:effectRef>
          <a:fontRef idx="minor">
            <a:schemeClr val="dk1"/>
          </a:fontRef>
        </dgm:style>
      </dgm:prSet>
      <dgm:spPr/>
      <dgm:t>
        <a:bodyPr/>
        <a:lstStyle/>
        <a:p>
          <a:r>
            <a:rPr lang="en-US" b="1" dirty="0" smtClean="0">
              <a:latin typeface="Times New Roman" pitchFamily="18" charset="0"/>
              <a:cs typeface="Times New Roman" pitchFamily="18" charset="0"/>
            </a:rPr>
            <a:t>— prevent cross-contamination by other materials, products and the environment; </a:t>
          </a:r>
          <a:endParaRPr lang="fr-FR" dirty="0"/>
        </a:p>
      </dgm:t>
    </dgm:pt>
    <dgm:pt modelId="{28583D14-CE24-400B-AC43-525CC22D57F6}" type="parTrans" cxnId="{C337FA9A-0940-42FD-9543-21DCDAF7BA29}">
      <dgm:prSet/>
      <dgm:spPr/>
      <dgm:t>
        <a:bodyPr/>
        <a:lstStyle/>
        <a:p>
          <a:endParaRPr lang="fr-FR"/>
        </a:p>
      </dgm:t>
    </dgm:pt>
    <dgm:pt modelId="{F0BC3832-FA05-4D9A-A109-14291E1F8B21}" type="sibTrans" cxnId="{C337FA9A-0940-42FD-9543-21DCDAF7BA29}">
      <dgm:prSet/>
      <dgm:spPr/>
      <dgm:t>
        <a:bodyPr/>
        <a:lstStyle/>
        <a:p>
          <a:endParaRPr lang="fr-FR"/>
        </a:p>
      </dgm:t>
    </dgm:pt>
    <dgm:pt modelId="{8D836296-985C-444F-B8FF-D1684115DEAD}">
      <dgm:prSet phldrT="[Texte]">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 protect the individual who samples (sampler) during the sampling procedure.</a:t>
          </a:r>
          <a:endParaRPr lang="fr-FR" dirty="0"/>
        </a:p>
      </dgm:t>
    </dgm:pt>
    <dgm:pt modelId="{6F31C2C6-B512-40AC-B4D6-54D0A63447E7}" type="parTrans" cxnId="{DAFA24E5-4C7B-4382-9510-6EFE30B66E3B}">
      <dgm:prSet/>
      <dgm:spPr/>
      <dgm:t>
        <a:bodyPr/>
        <a:lstStyle/>
        <a:p>
          <a:endParaRPr lang="fr-FR"/>
        </a:p>
      </dgm:t>
    </dgm:pt>
    <dgm:pt modelId="{7ED30477-46C2-46E3-A3CC-AD51A4052ECE}" type="sibTrans" cxnId="{DAFA24E5-4C7B-4382-9510-6EFE30B66E3B}">
      <dgm:prSet/>
      <dgm:spPr/>
      <dgm:t>
        <a:bodyPr/>
        <a:lstStyle/>
        <a:p>
          <a:endParaRPr lang="fr-FR"/>
        </a:p>
      </dgm:t>
    </dgm:pt>
    <dgm:pt modelId="{22CFD02B-DD14-48CB-A658-46337A900E86}" type="pres">
      <dgm:prSet presAssocID="{791D2E26-BCFE-4661-8682-E3D5C9F19377}" presName="compositeShape" presStyleCnt="0">
        <dgm:presLayoutVars>
          <dgm:dir/>
          <dgm:resizeHandles/>
        </dgm:presLayoutVars>
      </dgm:prSet>
      <dgm:spPr/>
      <dgm:t>
        <a:bodyPr/>
        <a:lstStyle/>
        <a:p>
          <a:endParaRPr lang="fr-FR"/>
        </a:p>
      </dgm:t>
    </dgm:pt>
    <dgm:pt modelId="{93E5D73B-71DB-45E9-852F-F82C357A7105}" type="pres">
      <dgm:prSet presAssocID="{791D2E26-BCFE-4661-8682-E3D5C9F19377}" presName="pyramid" presStyleLbl="node1" presStyleIdx="0" presStyleCnt="1"/>
      <dgm:spPr/>
    </dgm:pt>
    <dgm:pt modelId="{7E316AA6-100A-464D-BCA4-F7BA6A8264C6}" type="pres">
      <dgm:prSet presAssocID="{791D2E26-BCFE-4661-8682-E3D5C9F19377}" presName="theList" presStyleCnt="0"/>
      <dgm:spPr/>
    </dgm:pt>
    <dgm:pt modelId="{C3BB7443-E5E2-4F72-93A5-E90E58E32C34}" type="pres">
      <dgm:prSet presAssocID="{F5CA4128-D283-4546-8010-654DA70FDA8A}" presName="aNode" presStyleLbl="fgAcc1" presStyleIdx="0" presStyleCnt="3">
        <dgm:presLayoutVars>
          <dgm:bulletEnabled val="1"/>
        </dgm:presLayoutVars>
      </dgm:prSet>
      <dgm:spPr/>
      <dgm:t>
        <a:bodyPr/>
        <a:lstStyle/>
        <a:p>
          <a:endParaRPr lang="fr-FR"/>
        </a:p>
      </dgm:t>
    </dgm:pt>
    <dgm:pt modelId="{BCF9A608-7FD2-4179-9381-11D32C5D67A1}" type="pres">
      <dgm:prSet presAssocID="{F5CA4128-D283-4546-8010-654DA70FDA8A}" presName="aSpace" presStyleCnt="0"/>
      <dgm:spPr/>
    </dgm:pt>
    <dgm:pt modelId="{2E003624-B4C6-4717-B65E-700B337E53DA}" type="pres">
      <dgm:prSet presAssocID="{7D139B2A-121E-488B-88C1-889ACB06D1CC}" presName="aNode" presStyleLbl="fgAcc1" presStyleIdx="1" presStyleCnt="3">
        <dgm:presLayoutVars>
          <dgm:bulletEnabled val="1"/>
        </dgm:presLayoutVars>
      </dgm:prSet>
      <dgm:spPr/>
      <dgm:t>
        <a:bodyPr/>
        <a:lstStyle/>
        <a:p>
          <a:endParaRPr lang="fr-FR"/>
        </a:p>
      </dgm:t>
    </dgm:pt>
    <dgm:pt modelId="{C6E6AF1E-D289-4731-AECB-4EA3450688C1}" type="pres">
      <dgm:prSet presAssocID="{7D139B2A-121E-488B-88C1-889ACB06D1CC}" presName="aSpace" presStyleCnt="0"/>
      <dgm:spPr/>
    </dgm:pt>
    <dgm:pt modelId="{82E3C40E-41EA-4148-BD41-588FF0AC96C3}" type="pres">
      <dgm:prSet presAssocID="{8D836296-985C-444F-B8FF-D1684115DEAD}" presName="aNode" presStyleLbl="fgAcc1" presStyleIdx="2" presStyleCnt="3">
        <dgm:presLayoutVars>
          <dgm:bulletEnabled val="1"/>
        </dgm:presLayoutVars>
      </dgm:prSet>
      <dgm:spPr/>
      <dgm:t>
        <a:bodyPr/>
        <a:lstStyle/>
        <a:p>
          <a:endParaRPr lang="fr-FR"/>
        </a:p>
      </dgm:t>
    </dgm:pt>
    <dgm:pt modelId="{0F9142D4-8468-41C4-BFD2-4631CEBF3D52}" type="pres">
      <dgm:prSet presAssocID="{8D836296-985C-444F-B8FF-D1684115DEAD}" presName="aSpace" presStyleCnt="0"/>
      <dgm:spPr/>
    </dgm:pt>
  </dgm:ptLst>
  <dgm:cxnLst>
    <dgm:cxn modelId="{43839EAF-C701-41DE-B47F-CC4A641C8A2C}" type="presOf" srcId="{8D836296-985C-444F-B8FF-D1684115DEAD}" destId="{82E3C40E-41EA-4148-BD41-588FF0AC96C3}" srcOrd="0" destOrd="0" presId="urn:microsoft.com/office/officeart/2005/8/layout/pyramid2"/>
    <dgm:cxn modelId="{B6A88D93-2D78-4E09-B5AD-1F3DFBCE7835}" type="presOf" srcId="{791D2E26-BCFE-4661-8682-E3D5C9F19377}" destId="{22CFD02B-DD14-48CB-A658-46337A900E86}" srcOrd="0" destOrd="0" presId="urn:microsoft.com/office/officeart/2005/8/layout/pyramid2"/>
    <dgm:cxn modelId="{1AE871BC-225F-4586-8381-4535683E5DAE}" type="presOf" srcId="{F5CA4128-D283-4546-8010-654DA70FDA8A}" destId="{C3BB7443-E5E2-4F72-93A5-E90E58E32C34}" srcOrd="0" destOrd="0" presId="urn:microsoft.com/office/officeart/2005/8/layout/pyramid2"/>
    <dgm:cxn modelId="{23565C67-02A8-4414-BB35-631CE67D1F62}" srcId="{791D2E26-BCFE-4661-8682-E3D5C9F19377}" destId="{F5CA4128-D283-4546-8010-654DA70FDA8A}" srcOrd="0" destOrd="0" parTransId="{15DA3A17-26EF-4BE5-A825-4CB5D8D0FEB2}" sibTransId="{3BC65D6C-EAEC-41AE-A9B2-A173B56417CD}"/>
    <dgm:cxn modelId="{DAFA24E5-4C7B-4382-9510-6EFE30B66E3B}" srcId="{791D2E26-BCFE-4661-8682-E3D5C9F19377}" destId="{8D836296-985C-444F-B8FF-D1684115DEAD}" srcOrd="2" destOrd="0" parTransId="{6F31C2C6-B512-40AC-B4D6-54D0A63447E7}" sibTransId="{7ED30477-46C2-46E3-A3CC-AD51A4052ECE}"/>
    <dgm:cxn modelId="{C337FA9A-0940-42FD-9543-21DCDAF7BA29}" srcId="{791D2E26-BCFE-4661-8682-E3D5C9F19377}" destId="{7D139B2A-121E-488B-88C1-889ACB06D1CC}" srcOrd="1" destOrd="0" parTransId="{28583D14-CE24-400B-AC43-525CC22D57F6}" sibTransId="{F0BC3832-FA05-4D9A-A109-14291E1F8B21}"/>
    <dgm:cxn modelId="{68D0D314-0778-49BD-83B9-447B205147C5}" type="presOf" srcId="{7D139B2A-121E-488B-88C1-889ACB06D1CC}" destId="{2E003624-B4C6-4717-B65E-700B337E53DA}" srcOrd="0" destOrd="0" presId="urn:microsoft.com/office/officeart/2005/8/layout/pyramid2"/>
    <dgm:cxn modelId="{ED954426-D555-4E07-B521-DC7595D1E12C}" type="presParOf" srcId="{22CFD02B-DD14-48CB-A658-46337A900E86}" destId="{93E5D73B-71DB-45E9-852F-F82C357A7105}" srcOrd="0" destOrd="0" presId="urn:microsoft.com/office/officeart/2005/8/layout/pyramid2"/>
    <dgm:cxn modelId="{0F5F71CA-4A29-4BD5-B1A8-6941D37B716C}" type="presParOf" srcId="{22CFD02B-DD14-48CB-A658-46337A900E86}" destId="{7E316AA6-100A-464D-BCA4-F7BA6A8264C6}" srcOrd="1" destOrd="0" presId="urn:microsoft.com/office/officeart/2005/8/layout/pyramid2"/>
    <dgm:cxn modelId="{D8FD1A4B-0716-4975-8310-A8769C90BD4F}" type="presParOf" srcId="{7E316AA6-100A-464D-BCA4-F7BA6A8264C6}" destId="{C3BB7443-E5E2-4F72-93A5-E90E58E32C34}" srcOrd="0" destOrd="0" presId="urn:microsoft.com/office/officeart/2005/8/layout/pyramid2"/>
    <dgm:cxn modelId="{27123361-A180-4A13-B9F4-649269E6BDF9}" type="presParOf" srcId="{7E316AA6-100A-464D-BCA4-F7BA6A8264C6}" destId="{BCF9A608-7FD2-4179-9381-11D32C5D67A1}" srcOrd="1" destOrd="0" presId="urn:microsoft.com/office/officeart/2005/8/layout/pyramid2"/>
    <dgm:cxn modelId="{ECF27A49-F3E4-429A-A7AD-CEBB6741A1DB}" type="presParOf" srcId="{7E316AA6-100A-464D-BCA4-F7BA6A8264C6}" destId="{2E003624-B4C6-4717-B65E-700B337E53DA}" srcOrd="2" destOrd="0" presId="urn:microsoft.com/office/officeart/2005/8/layout/pyramid2"/>
    <dgm:cxn modelId="{2A8FAD9A-5C18-4632-879C-FF1DE6893FB2}" type="presParOf" srcId="{7E316AA6-100A-464D-BCA4-F7BA6A8264C6}" destId="{C6E6AF1E-D289-4731-AECB-4EA3450688C1}" srcOrd="3" destOrd="0" presId="urn:microsoft.com/office/officeart/2005/8/layout/pyramid2"/>
    <dgm:cxn modelId="{65229729-B0F8-4494-A792-0EAA09BE69C9}" type="presParOf" srcId="{7E316AA6-100A-464D-BCA4-F7BA6A8264C6}" destId="{82E3C40E-41EA-4148-BD41-588FF0AC96C3}" srcOrd="4" destOrd="0" presId="urn:microsoft.com/office/officeart/2005/8/layout/pyramid2"/>
    <dgm:cxn modelId="{21C1EDC7-6DE3-4126-B5DC-84C71063BB93}" type="presParOf" srcId="{7E316AA6-100A-464D-BCA4-F7BA6A8264C6}" destId="{0F9142D4-8468-41C4-BFD2-4631CEBF3D52}" srcOrd="5"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AE8EDE43-87B0-472C-A4B3-31C8A8B30B0E}"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fr-FR"/>
        </a:p>
      </dgm:t>
    </dgm:pt>
    <dgm:pt modelId="{6BFB3130-F90D-47D6-BFEA-BB95EF3015A4}">
      <dgm:prSet phldrT="[Texte]"/>
      <dgm:spPr/>
      <dgm:t>
        <a:bodyPr/>
        <a:lstStyle/>
        <a:p>
          <a:r>
            <a:rPr lang="en-US" b="1" dirty="0" smtClean="0">
              <a:solidFill>
                <a:schemeClr val="tx1"/>
              </a:solidFill>
              <a:latin typeface="Times New Roman" pitchFamily="18" charset="0"/>
              <a:cs typeface="Times New Roman" pitchFamily="18" charset="0"/>
            </a:rPr>
            <a:t>Those responsible for sampling procedures include:</a:t>
          </a:r>
          <a:endParaRPr lang="fr-FR" dirty="0">
            <a:solidFill>
              <a:schemeClr val="tx1"/>
            </a:solidFill>
          </a:endParaRPr>
        </a:p>
      </dgm:t>
    </dgm:pt>
    <dgm:pt modelId="{6435D0C8-4598-4545-B494-BEE3455EBD0A}" type="parTrans" cxnId="{D7C6E8E3-94A1-473C-8224-BE56BBB4F77F}">
      <dgm:prSet/>
      <dgm:spPr/>
      <dgm:t>
        <a:bodyPr/>
        <a:lstStyle/>
        <a:p>
          <a:endParaRPr lang="fr-FR"/>
        </a:p>
      </dgm:t>
    </dgm:pt>
    <dgm:pt modelId="{1AB5BAB7-A0BD-45FE-8ECB-5CED994E1A1D}" type="sibTrans" cxnId="{D7C6E8E3-94A1-473C-8224-BE56BBB4F77F}">
      <dgm:prSet/>
      <dgm:spPr/>
      <dgm:t>
        <a:bodyPr/>
        <a:lstStyle/>
        <a:p>
          <a:endParaRPr lang="fr-FR"/>
        </a:p>
      </dgm:t>
    </dgm:pt>
    <dgm:pt modelId="{0014DD96-7A91-4B64-A59D-3E008CBAAB51}">
      <dgm:prSet phldrT="[Texte]"/>
      <dgm:spPr/>
      <dgm:t>
        <a:bodyPr/>
        <a:lstStyle/>
        <a:p>
          <a:r>
            <a:rPr lang="en-US" b="1" dirty="0" smtClean="0">
              <a:solidFill>
                <a:schemeClr val="tx1"/>
              </a:solidFill>
              <a:latin typeface="Times New Roman" pitchFamily="18" charset="0"/>
              <a:cs typeface="Times New Roman" pitchFamily="18" charset="0"/>
            </a:rPr>
            <a:t>Governmental Organizations</a:t>
          </a:r>
          <a:endParaRPr lang="fr-FR" dirty="0">
            <a:solidFill>
              <a:schemeClr val="tx1"/>
            </a:solidFill>
          </a:endParaRPr>
        </a:p>
      </dgm:t>
    </dgm:pt>
    <dgm:pt modelId="{9B98DD89-E1B8-4CE1-8E32-0FC390713450}" type="parTrans" cxnId="{384F8EDC-2D16-425E-B66D-9F399D357CB0}">
      <dgm:prSet/>
      <dgm:spPr/>
      <dgm:t>
        <a:bodyPr/>
        <a:lstStyle/>
        <a:p>
          <a:endParaRPr lang="fr-FR"/>
        </a:p>
      </dgm:t>
    </dgm:pt>
    <dgm:pt modelId="{B9904CFF-C22E-4A90-AE79-D0A86630AB3B}" type="sibTrans" cxnId="{384F8EDC-2D16-425E-B66D-9F399D357CB0}">
      <dgm:prSet/>
      <dgm:spPr/>
      <dgm:t>
        <a:bodyPr/>
        <a:lstStyle/>
        <a:p>
          <a:endParaRPr lang="fr-FR"/>
        </a:p>
      </dgm:t>
    </dgm:pt>
    <dgm:pt modelId="{0644E87E-3E5C-4303-A1A7-97781A0248D1}">
      <dgm:prSet phldrT="[Texte]"/>
      <dgm:spPr/>
      <dgm:t>
        <a:bodyPr/>
        <a:lstStyle/>
        <a:p>
          <a:r>
            <a:rPr lang="en-US" b="1" dirty="0" smtClean="0">
              <a:solidFill>
                <a:schemeClr val="tx1"/>
              </a:solidFill>
              <a:latin typeface="Times New Roman" pitchFamily="18" charset="0"/>
              <a:cs typeface="Times New Roman" pitchFamily="18" charset="0"/>
            </a:rPr>
            <a:t>Customers</a:t>
          </a:r>
          <a:endParaRPr lang="fr-FR" dirty="0">
            <a:solidFill>
              <a:schemeClr val="tx1"/>
            </a:solidFill>
          </a:endParaRPr>
        </a:p>
      </dgm:t>
    </dgm:pt>
    <dgm:pt modelId="{289DC531-B43D-47D7-93C1-05E81B7E6344}" type="parTrans" cxnId="{6D1C12B6-1533-4C2D-BA58-0E486C769A13}">
      <dgm:prSet/>
      <dgm:spPr/>
      <dgm:t>
        <a:bodyPr/>
        <a:lstStyle/>
        <a:p>
          <a:endParaRPr lang="fr-FR"/>
        </a:p>
      </dgm:t>
    </dgm:pt>
    <dgm:pt modelId="{F3EDFC84-9633-4174-95C1-5CE7E846D164}" type="sibTrans" cxnId="{6D1C12B6-1533-4C2D-BA58-0E486C769A13}">
      <dgm:prSet/>
      <dgm:spPr/>
      <dgm:t>
        <a:bodyPr/>
        <a:lstStyle/>
        <a:p>
          <a:endParaRPr lang="fr-FR"/>
        </a:p>
      </dgm:t>
    </dgm:pt>
    <dgm:pt modelId="{C4020793-3710-49BD-A0FA-646975F83338}">
      <dgm:prSet phldrT="[Texte]"/>
      <dgm:spPr/>
      <dgm:t>
        <a:bodyPr/>
        <a:lstStyle/>
        <a:p>
          <a:r>
            <a:rPr lang="en-US" b="1" dirty="0" smtClean="0">
              <a:solidFill>
                <a:schemeClr val="tx1"/>
              </a:solidFill>
              <a:latin typeface="Times New Roman" pitchFamily="18" charset="0"/>
              <a:cs typeface="Times New Roman" pitchFamily="18" charset="0"/>
            </a:rPr>
            <a:t>Manufacturers</a:t>
          </a:r>
          <a:endParaRPr lang="fr-FR" dirty="0">
            <a:solidFill>
              <a:schemeClr val="tx1"/>
            </a:solidFill>
          </a:endParaRPr>
        </a:p>
      </dgm:t>
    </dgm:pt>
    <dgm:pt modelId="{76AFDC5E-C6B7-47B6-BF07-2CB11EAD43D1}" type="parTrans" cxnId="{161CABA2-5B60-4455-BAC2-ED650C6E1D3C}">
      <dgm:prSet/>
      <dgm:spPr/>
      <dgm:t>
        <a:bodyPr/>
        <a:lstStyle/>
        <a:p>
          <a:endParaRPr lang="fr-FR"/>
        </a:p>
      </dgm:t>
    </dgm:pt>
    <dgm:pt modelId="{6AF39E6C-0681-4D33-9530-2AF4DD59A27D}" type="sibTrans" cxnId="{161CABA2-5B60-4455-BAC2-ED650C6E1D3C}">
      <dgm:prSet/>
      <dgm:spPr/>
      <dgm:t>
        <a:bodyPr/>
        <a:lstStyle/>
        <a:p>
          <a:endParaRPr lang="fr-FR"/>
        </a:p>
      </dgm:t>
    </dgm:pt>
    <dgm:pt modelId="{46BD5F97-3091-47BE-BC54-6AE3A2897A8E}" type="pres">
      <dgm:prSet presAssocID="{AE8EDE43-87B0-472C-A4B3-31C8A8B30B0E}" presName="cycle" presStyleCnt="0">
        <dgm:presLayoutVars>
          <dgm:chMax val="1"/>
          <dgm:dir/>
          <dgm:animLvl val="ctr"/>
          <dgm:resizeHandles val="exact"/>
        </dgm:presLayoutVars>
      </dgm:prSet>
      <dgm:spPr/>
      <dgm:t>
        <a:bodyPr/>
        <a:lstStyle/>
        <a:p>
          <a:endParaRPr lang="fr-FR"/>
        </a:p>
      </dgm:t>
    </dgm:pt>
    <dgm:pt modelId="{89B18632-17C4-4047-A03C-4219EBA13B2A}" type="pres">
      <dgm:prSet presAssocID="{6BFB3130-F90D-47D6-BFEA-BB95EF3015A4}" presName="centerShape" presStyleLbl="node0" presStyleIdx="0" presStyleCnt="1"/>
      <dgm:spPr/>
      <dgm:t>
        <a:bodyPr/>
        <a:lstStyle/>
        <a:p>
          <a:endParaRPr lang="fr-FR"/>
        </a:p>
      </dgm:t>
    </dgm:pt>
    <dgm:pt modelId="{4161CECE-DF75-4837-89B0-3D310F5EAD85}" type="pres">
      <dgm:prSet presAssocID="{9B98DD89-E1B8-4CE1-8E32-0FC390713450}" presName="parTrans" presStyleLbl="bgSibTrans2D1" presStyleIdx="0" presStyleCnt="3"/>
      <dgm:spPr/>
      <dgm:t>
        <a:bodyPr/>
        <a:lstStyle/>
        <a:p>
          <a:endParaRPr lang="fr-FR"/>
        </a:p>
      </dgm:t>
    </dgm:pt>
    <dgm:pt modelId="{4F9E7C31-71D8-4E8E-AE05-7ADD81C2A7A0}" type="pres">
      <dgm:prSet presAssocID="{0014DD96-7A91-4B64-A59D-3E008CBAAB51}" presName="node" presStyleLbl="node1" presStyleIdx="0" presStyleCnt="3">
        <dgm:presLayoutVars>
          <dgm:bulletEnabled val="1"/>
        </dgm:presLayoutVars>
      </dgm:prSet>
      <dgm:spPr/>
      <dgm:t>
        <a:bodyPr/>
        <a:lstStyle/>
        <a:p>
          <a:endParaRPr lang="fr-FR"/>
        </a:p>
      </dgm:t>
    </dgm:pt>
    <dgm:pt modelId="{666D0CD9-BC99-4AF3-909B-72DE9D6B5961}" type="pres">
      <dgm:prSet presAssocID="{289DC531-B43D-47D7-93C1-05E81B7E6344}" presName="parTrans" presStyleLbl="bgSibTrans2D1" presStyleIdx="1" presStyleCnt="3"/>
      <dgm:spPr/>
      <dgm:t>
        <a:bodyPr/>
        <a:lstStyle/>
        <a:p>
          <a:endParaRPr lang="fr-FR"/>
        </a:p>
      </dgm:t>
    </dgm:pt>
    <dgm:pt modelId="{DED7BFFE-6F7A-42B5-8FF5-2DEB46FB8150}" type="pres">
      <dgm:prSet presAssocID="{0644E87E-3E5C-4303-A1A7-97781A0248D1}" presName="node" presStyleLbl="node1" presStyleIdx="1" presStyleCnt="3">
        <dgm:presLayoutVars>
          <dgm:bulletEnabled val="1"/>
        </dgm:presLayoutVars>
      </dgm:prSet>
      <dgm:spPr/>
      <dgm:t>
        <a:bodyPr/>
        <a:lstStyle/>
        <a:p>
          <a:endParaRPr lang="fr-FR"/>
        </a:p>
      </dgm:t>
    </dgm:pt>
    <dgm:pt modelId="{4C0189AD-4266-4DB3-88B4-AC8C2A3CF977}" type="pres">
      <dgm:prSet presAssocID="{76AFDC5E-C6B7-47B6-BF07-2CB11EAD43D1}" presName="parTrans" presStyleLbl="bgSibTrans2D1" presStyleIdx="2" presStyleCnt="3"/>
      <dgm:spPr/>
      <dgm:t>
        <a:bodyPr/>
        <a:lstStyle/>
        <a:p>
          <a:endParaRPr lang="fr-FR"/>
        </a:p>
      </dgm:t>
    </dgm:pt>
    <dgm:pt modelId="{690B72AB-6A32-4158-9ECC-5241D8EB8A53}" type="pres">
      <dgm:prSet presAssocID="{C4020793-3710-49BD-A0FA-646975F83338}" presName="node" presStyleLbl="node1" presStyleIdx="2" presStyleCnt="3">
        <dgm:presLayoutVars>
          <dgm:bulletEnabled val="1"/>
        </dgm:presLayoutVars>
      </dgm:prSet>
      <dgm:spPr/>
      <dgm:t>
        <a:bodyPr/>
        <a:lstStyle/>
        <a:p>
          <a:endParaRPr lang="fr-FR"/>
        </a:p>
      </dgm:t>
    </dgm:pt>
  </dgm:ptLst>
  <dgm:cxnLst>
    <dgm:cxn modelId="{D7C6E8E3-94A1-473C-8224-BE56BBB4F77F}" srcId="{AE8EDE43-87B0-472C-A4B3-31C8A8B30B0E}" destId="{6BFB3130-F90D-47D6-BFEA-BB95EF3015A4}" srcOrd="0" destOrd="0" parTransId="{6435D0C8-4598-4545-B494-BEE3455EBD0A}" sibTransId="{1AB5BAB7-A0BD-45FE-8ECB-5CED994E1A1D}"/>
    <dgm:cxn modelId="{71B2190A-15F4-428F-AA71-5F16D91005E9}" type="presOf" srcId="{289DC531-B43D-47D7-93C1-05E81B7E6344}" destId="{666D0CD9-BC99-4AF3-909B-72DE9D6B5961}" srcOrd="0" destOrd="0" presId="urn:microsoft.com/office/officeart/2005/8/layout/radial4"/>
    <dgm:cxn modelId="{E0CF05C3-6CA1-480B-8137-485414E334CD}" type="presOf" srcId="{76AFDC5E-C6B7-47B6-BF07-2CB11EAD43D1}" destId="{4C0189AD-4266-4DB3-88B4-AC8C2A3CF977}" srcOrd="0" destOrd="0" presId="urn:microsoft.com/office/officeart/2005/8/layout/radial4"/>
    <dgm:cxn modelId="{161CABA2-5B60-4455-BAC2-ED650C6E1D3C}" srcId="{6BFB3130-F90D-47D6-BFEA-BB95EF3015A4}" destId="{C4020793-3710-49BD-A0FA-646975F83338}" srcOrd="2" destOrd="0" parTransId="{76AFDC5E-C6B7-47B6-BF07-2CB11EAD43D1}" sibTransId="{6AF39E6C-0681-4D33-9530-2AF4DD59A27D}"/>
    <dgm:cxn modelId="{4B77A784-0F60-4481-B1B7-48CC1F435EF0}" type="presOf" srcId="{0014DD96-7A91-4B64-A59D-3E008CBAAB51}" destId="{4F9E7C31-71D8-4E8E-AE05-7ADD81C2A7A0}" srcOrd="0" destOrd="0" presId="urn:microsoft.com/office/officeart/2005/8/layout/radial4"/>
    <dgm:cxn modelId="{6D1C12B6-1533-4C2D-BA58-0E486C769A13}" srcId="{6BFB3130-F90D-47D6-BFEA-BB95EF3015A4}" destId="{0644E87E-3E5C-4303-A1A7-97781A0248D1}" srcOrd="1" destOrd="0" parTransId="{289DC531-B43D-47D7-93C1-05E81B7E6344}" sibTransId="{F3EDFC84-9633-4174-95C1-5CE7E846D164}"/>
    <dgm:cxn modelId="{0F76B022-8F20-4551-A357-279D3F004B54}" type="presOf" srcId="{AE8EDE43-87B0-472C-A4B3-31C8A8B30B0E}" destId="{46BD5F97-3091-47BE-BC54-6AE3A2897A8E}" srcOrd="0" destOrd="0" presId="urn:microsoft.com/office/officeart/2005/8/layout/radial4"/>
    <dgm:cxn modelId="{BB5DDE23-9AA9-49E8-800A-AEE15093A916}" type="presOf" srcId="{9B98DD89-E1B8-4CE1-8E32-0FC390713450}" destId="{4161CECE-DF75-4837-89B0-3D310F5EAD85}" srcOrd="0" destOrd="0" presId="urn:microsoft.com/office/officeart/2005/8/layout/radial4"/>
    <dgm:cxn modelId="{7A329841-D231-4C60-8B90-11F3BA82E79D}" type="presOf" srcId="{C4020793-3710-49BD-A0FA-646975F83338}" destId="{690B72AB-6A32-4158-9ECC-5241D8EB8A53}" srcOrd="0" destOrd="0" presId="urn:microsoft.com/office/officeart/2005/8/layout/radial4"/>
    <dgm:cxn modelId="{02C56E3F-F06D-467F-85C3-042525855E1F}" type="presOf" srcId="{6BFB3130-F90D-47D6-BFEA-BB95EF3015A4}" destId="{89B18632-17C4-4047-A03C-4219EBA13B2A}" srcOrd="0" destOrd="0" presId="urn:microsoft.com/office/officeart/2005/8/layout/radial4"/>
    <dgm:cxn modelId="{D865D4CA-DFCF-431F-B6DE-D311EE6A18FA}" type="presOf" srcId="{0644E87E-3E5C-4303-A1A7-97781A0248D1}" destId="{DED7BFFE-6F7A-42B5-8FF5-2DEB46FB8150}" srcOrd="0" destOrd="0" presId="urn:microsoft.com/office/officeart/2005/8/layout/radial4"/>
    <dgm:cxn modelId="{384F8EDC-2D16-425E-B66D-9F399D357CB0}" srcId="{6BFB3130-F90D-47D6-BFEA-BB95EF3015A4}" destId="{0014DD96-7A91-4B64-A59D-3E008CBAAB51}" srcOrd="0" destOrd="0" parTransId="{9B98DD89-E1B8-4CE1-8E32-0FC390713450}" sibTransId="{B9904CFF-C22E-4A90-AE79-D0A86630AB3B}"/>
    <dgm:cxn modelId="{E04C8598-7CE6-4A38-AF8C-287A810EAA6B}" type="presParOf" srcId="{46BD5F97-3091-47BE-BC54-6AE3A2897A8E}" destId="{89B18632-17C4-4047-A03C-4219EBA13B2A}" srcOrd="0" destOrd="0" presId="urn:microsoft.com/office/officeart/2005/8/layout/radial4"/>
    <dgm:cxn modelId="{28F1D274-67ED-4741-888A-D8322F70DC09}" type="presParOf" srcId="{46BD5F97-3091-47BE-BC54-6AE3A2897A8E}" destId="{4161CECE-DF75-4837-89B0-3D310F5EAD85}" srcOrd="1" destOrd="0" presId="urn:microsoft.com/office/officeart/2005/8/layout/radial4"/>
    <dgm:cxn modelId="{B0B95D39-06EF-48E2-883B-9762489317FC}" type="presParOf" srcId="{46BD5F97-3091-47BE-BC54-6AE3A2897A8E}" destId="{4F9E7C31-71D8-4E8E-AE05-7ADD81C2A7A0}" srcOrd="2" destOrd="0" presId="urn:microsoft.com/office/officeart/2005/8/layout/radial4"/>
    <dgm:cxn modelId="{061319CE-E53F-4582-93EC-FD6D88F672B8}" type="presParOf" srcId="{46BD5F97-3091-47BE-BC54-6AE3A2897A8E}" destId="{666D0CD9-BC99-4AF3-909B-72DE9D6B5961}" srcOrd="3" destOrd="0" presId="urn:microsoft.com/office/officeart/2005/8/layout/radial4"/>
    <dgm:cxn modelId="{4E5C651F-6AA1-4511-A1FE-351F6DE68452}" type="presParOf" srcId="{46BD5F97-3091-47BE-BC54-6AE3A2897A8E}" destId="{DED7BFFE-6F7A-42B5-8FF5-2DEB46FB8150}" srcOrd="4" destOrd="0" presId="urn:microsoft.com/office/officeart/2005/8/layout/radial4"/>
    <dgm:cxn modelId="{8003C1C0-137B-40A8-B0B0-424FBD16A057}" type="presParOf" srcId="{46BD5F97-3091-47BE-BC54-6AE3A2897A8E}" destId="{4C0189AD-4266-4DB3-88B4-AC8C2A3CF977}" srcOrd="5" destOrd="0" presId="urn:microsoft.com/office/officeart/2005/8/layout/radial4"/>
    <dgm:cxn modelId="{9C77A212-2E9D-43A4-A44B-DAFAD3DF0379}" type="presParOf" srcId="{46BD5F97-3091-47BE-BC54-6AE3A2897A8E}" destId="{690B72AB-6A32-4158-9ECC-5241D8EB8A53}"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F9247770-0BF9-4C1B-92D1-EA4965477E50}" type="datetimeFigureOut">
              <a:rPr lang="fr-FR" smtClean="0"/>
              <a:pPr/>
              <a:t>15/12/2025</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fld id="{6A33BC74-68F3-447E-829B-91BEBD8DB7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b="1" dirty="0" smtClean="0"/>
              <a:t>يشمل أخذ العينات العمليات المصممة لاختيار جزء من منتج صيدلاني لغرض محدد. ينبغي أن تكون إجراءات أخذ العينات مناسبة لغرض أخذ العينات، ونوع الضوابط المزمع تطبيقها على العينات والمواد التي سيتم أخذ عينات منها. ينبغي تنفيذ جميع العمليات المتعلقة بأخذ العينات بعناية، باستخدام المعدات والأدوات المناسبة. أي تلوث للعينة بالغبار أو أي مادة غريبة أخرى من شأنه أن يعرض صحة التحليلات اللاحقة للخطر.</a:t>
            </a:r>
            <a:endParaRPr lang="fr-FR" b="1"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يحتاج أصحاب العينات إلى:أن يكون مدربًا بشكل كافٍ على الجوانب العملية لأخذ العينات،مؤهل للقيام بعملية أخذ العينات،يجب أن يكون لديهم المعرفة الكافية بالمواد الصيدلانية التي تمكنهم من تنفيذ العمل بفعالية وأمان،يجب أن يظل أخذ العينات في حالة تأهب لأي علامات تلوث أو تدهور أو تلاعب</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17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الوصول الآمن والخروج الآمن من مكان أخذ العينة. يجب أن تتمتع مناطق تخزين العينات بالإضاءة والتهوية الكافية ويجب ترتيبها لتلبية متطلبات السلامة بالإضافة إلى أي متطلبات خاصة تنشأ عن خصائص المادة التي يتم أخذ العينات منها.ينبغي توخي الحذر للحماية من انهيار الحاويات المكدسة أو المواد الصلبة </a:t>
            </a:r>
            <a:r>
              <a:rPr lang="ar-DZ" dirty="0" err="1" smtClean="0"/>
              <a:t>السائبة</a:t>
            </a:r>
            <a:r>
              <a:rPr lang="ar-DZ" dirty="0" smtClean="0"/>
              <a:t>.</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18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يجب أن تكون جميع أدوات وأدوات أخذ العينات مصنوعة من مواد خاملة وأن تبقى نظيفة تمامًا. بعد الاستخدام أو قبل إعادة الاستخدام، يجب غسلها جيدًا وشطفها بالماء أو بمذيب مناسب وتجفيفها. يجب أن يتم تخزينها في ظروف نظيفة. ينبغي توفير مرافق غسيل كافية في منطقة أخذ العينات أو على مقربة منها، وإلا سيحتاج القائمون على أخذ العينات إلى إحضار مجموعات نظيفة منفصلة من الأدوات لأخذ عينات من كل منتج.يجب توثيق وتسجيل إجراءات التنظيف المستخدمة لجميع أدوات وأدوات أخذ العينات.</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يجب أن تتضمن إجراءات أخذ العينات تفاصيل جوانب الصحة والسلامة الخاصة بأخذ العينات. </a:t>
            </a:r>
            <a:endParaRPr lang="fr-FR" dirty="0" smtClean="0"/>
          </a:p>
          <a:p>
            <a:pPr algn="r" rtl="1"/>
            <a:r>
              <a:rPr lang="ar-DZ" dirty="0" smtClean="0"/>
              <a:t> يجب أن تضمن إجراءات أخذ العينات أن يتم أخذ عينات تمثيلية بكمية كافية للاختبار وفقًا للمواصفات.</a:t>
            </a:r>
            <a:endParaRPr lang="fr-FR" dirty="0" smtClean="0"/>
          </a:p>
          <a:p>
            <a:pPr algn="r" rtl="1"/>
            <a:r>
              <a:rPr lang="ar-DZ" dirty="0" smtClean="0"/>
              <a:t>  لا ينبغي أبدا أن تعاد العينات إلى الجزء الأكبر.</a:t>
            </a:r>
            <a:endParaRPr lang="fr-FR" dirty="0" smtClean="0"/>
          </a:p>
          <a:p>
            <a:pPr algn="r" rtl="1"/>
            <a:r>
              <a:rPr lang="ar-DZ" dirty="0" smtClean="0"/>
              <a:t>  وينبغي الإشراف على عملية أخذ العينات وتوثيقها بشكل مناسب (انظر الملحق 2 للحصول على مثال لنموذج جمع العينات).  </a:t>
            </a:r>
            <a:endParaRPr lang="fr-FR" dirty="0" smtClean="0"/>
          </a:p>
          <a:p>
            <a:pPr algn="r" rtl="1"/>
            <a:r>
              <a:rPr lang="ar-DZ" dirty="0" smtClean="0"/>
              <a:t>أثناء إجراء أخذ العينات، يجب الانتباه إلى أي علامات على عدم مطابقة المادة (الاختلافات في شكل أو حجم أو لون الجزيئات في المواد الصلبة البلورية أو الحبيبية أو المسحوقة؛ القشور الرطبة على المواد </a:t>
            </a:r>
            <a:r>
              <a:rPr lang="ar-DZ" dirty="0" err="1" smtClean="0"/>
              <a:t>المسترطبة</a:t>
            </a:r>
            <a:r>
              <a:rPr lang="ar-DZ" dirty="0" smtClean="0"/>
              <a:t>؛ رواسب المنتجات الصيدلانية الصلبة في السائل أو والمنتجات شبه السائلة، وتقسيم المنتجات السائلة إلى طبقات. ويمكن أن تحدث مثل هذه التغييرات، والتي قد يكون بعضها قابلاً للعكس بسهولة، أثناء التخزين لفترات طويلة أو التعرض لدرجات حرارة شديدة أثناء النقل).</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وينبغي تجنب تجميع العينات من الأجزاء المختلفة، لأن هذا يمكن أن يخفي التلوث أو انخفاض الفاعلية أو مشاكل الجودة الأخرى.</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يتم جمع العينة كجزء من عملية أخذ العينات الأصلية وحجزها للاختبار المستقبلي. وينبغي أن يكون حجم عينة الاحتفاظ كافياً للسماح بإجراء تحليلين تأكيديين على الأقل. في بعض الحالات، قد تتطلب اللوائح القانونية عينة الاحتفاظ واحدة أو أكثر، ويجب تحديد كل منها وتعبئتها وإغلاقها بشكل منفصل.</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err="1" smtClean="0"/>
              <a:t>شحنةكمية</a:t>
            </a:r>
            <a:r>
              <a:rPr lang="ar-DZ" dirty="0" smtClean="0"/>
              <a:t> المادة الأولية </a:t>
            </a:r>
            <a:r>
              <a:rPr lang="ar-DZ" dirty="0" err="1" smtClean="0"/>
              <a:t>السائبة</a:t>
            </a:r>
            <a:r>
              <a:rPr lang="ar-DZ" dirty="0" smtClean="0"/>
              <a:t>، أو المنتج الدوائي، التي يصنعها مصنع واحد أو يتم توفيرها من قبل وكيل، ويتم توفيرها في وقت واحد استجابة لطلب أو طلب معين.</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يمكن اعتبار المادة الأولية موحدة عندما لا تظهر العينات المأخوذة من طبقات مختلفة اختلافات كبيرة في اختبارات مراقبة الجودة مما قد يؤدي إلى عدم المطابقة للمواصفات. يجوز اعتبار المواد التالية موحدة ما لم توجد علامات تشير إلى خلاف ذلك: المواد الكيميائية العضوية وغير العضوية؛ منتجات طبيعية نقية؛ مختلف المنتجات الطبيعية المصنعة مثل الزيوت </a:t>
            </a:r>
            <a:r>
              <a:rPr lang="ar-DZ" dirty="0" err="1" smtClean="0"/>
              <a:t>الدهنية</a:t>
            </a:r>
            <a:r>
              <a:rPr lang="ar-DZ" dirty="0" smtClean="0"/>
              <a:t> والزيوت الأساسية؛ والمستخلصات النباتية. ويتم تعزيز افتراض التوحيد من خلال التجانس، أي عندما تكون الإرسالية مشتقة من دفعة واحدة.</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جزء من المادة يتم جمعه وفقًا لإجراءات أخذ العينات المحددة. وينبغي أن يكون حجم أي عينة كافيا للسماح بتنفيذ جميع إجراءات الاختبار المتوقعة، بما في ذلك جميع عينات التكرار والاحتفاظ. إذا كانت كمية المواد المتاحة غير كافية للتحليلات المقصودة ولعينات الاحتفاظ، فيجب على المفتش أن يسجل أن مادة العينة هي </a:t>
            </a:r>
            <a:endParaRPr lang="fr-FR" dirty="0" smtClean="0"/>
          </a:p>
          <a:p>
            <a:pPr algn="r" rtl="1"/>
            <a:r>
              <a:rPr lang="ar-DZ" dirty="0" smtClean="0"/>
              <a:t>العينة المتاحة (انظر سجل أخذ العينات) ويجب أن يأخذ تقييم النتائج في الاعتبار القيود التي تنشأ من عدم كفاية حجم العينة.</a:t>
            </a:r>
            <a:endParaRPr lang="fr-FR" dirty="0" smtClean="0"/>
          </a:p>
          <a:p>
            <a:pPr algn="r" rtl="1"/>
            <a:endParaRPr lang="fr-FR" dirty="0" smtClean="0"/>
          </a:p>
          <a:p>
            <a:pPr algn="r" rtl="1"/>
            <a:endParaRPr lang="fr-FR" dirty="0" smtClean="0"/>
          </a:p>
          <a:p>
            <a:pPr algn="r" rtl="1"/>
            <a:r>
              <a:rPr lang="ar-DZ" b="1" dirty="0" smtClean="0">
                <a:solidFill>
                  <a:srgbClr val="FF0000"/>
                </a:solidFill>
              </a:rPr>
              <a:t>ذلك الجزء من إجراءات أخذ العينات الذي يتناول الطريقة المقررة لسحب العينات.</a:t>
            </a:r>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يتم الحصول على العينة وفقًا لإجراءات أخذ العينات المصممة لاختيار جزء من المادة التي من المحتمل أن تكون لها خصائص خاصة. تُعرف العينة المختارة التي من المحتمل أن تحتوي على مواد متدهورة أو ملوثة أو مغشوشة أو غير مقبولة بأي شكل آخر بالعينة المتطرفة.</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الأنشطة التي يتم تنفيذها لتحديد حاجة المنتج أو الخدمة، والسعي إلى التعبير عن الاهتمام من المؤسسات لتوفير المنتج أو الخدمة، وفحص المنتج أو الخدمة المقدمة مقابل المواصفات، والمنشأة التي يتم فيها إعداد المنتج أو الخدمة وفقًا لمعايير الجودة العامة. ممارسة التصنيع (</a:t>
            </a:r>
            <a:r>
              <a:rPr lang="fr-FR" dirty="0" smtClean="0"/>
              <a:t>GMP). </a:t>
            </a:r>
            <a:r>
              <a:rPr lang="ar-DZ" dirty="0" smtClean="0"/>
              <a:t>يتم إجراء فحص المنتج أو الخدمة والمنشأة التي يتم تصنيعها فيها بواسطة مفتشين مدربين ومؤهلين وفقًا للمعايير المشتركة. بمجرد الموافقة على المنتج، والموافقة على المنشأة لتسليم المنتج أو الخدمة المحددة، يتم إبلاغ وكالات المشتريات الأخرى بالموافقة. التأهيل المسبق مطلوب لجميع المنتجات الصيدلانية بغض النظر عن تركيبها ومكان تصنيعها أو تسجيلها، ولكن قد يختلف مقدار ونوع المعلومات المطلوبة من المورد لاستخدامها في التقييم من قبل وكالة المشتريات.</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حيثما أمكن، ينبغي إجراء أخذ العينات في منطقة مصممة ومخصصة لهذا الغرض، على الرغم من أن ذلك لن يكون ممكنًا عندما يُطلب أخذ العينات من خط الإنتاج (على سبيل المثال، عينات المراقبة أثناء العملية). يجب تسجيل المنطقة التي تم أخذ العينة فيها في سجل أخذ العينات.أخذ العينات من حاويات كبيرة من المواد الأولية أو المنتجات </a:t>
            </a:r>
            <a:r>
              <a:rPr lang="ar-DZ" dirty="0" err="1" smtClean="0"/>
              <a:t>السائبة</a:t>
            </a:r>
            <a:r>
              <a:rPr lang="ar-DZ" dirty="0" smtClean="0"/>
              <a:t> يمكن أن يشكل صعوبات. </a:t>
            </a:r>
            <a:endParaRPr lang="fr-FR" dirty="0" smtClean="0"/>
          </a:p>
          <a:p>
            <a:pPr algn="r" rtl="1"/>
            <a:r>
              <a:rPr lang="ar-DZ" dirty="0" smtClean="0"/>
              <a:t>عندما يكون ذلك ممكنا، ينبغي تنفيذ هذا العمل في حجرة منفصلة مغلقة داخل المستودع، لتقليل خطر التلوث (على سبيل المثال بالغبار) إما للعينة أو المواد المتبقية في الحاوية، أو التلوث المتبادل.</a:t>
            </a:r>
            <a:endParaRPr lang="fr-FR" dirty="0" smtClean="0"/>
          </a:p>
          <a:p>
            <a:pPr algn="r" rtl="1"/>
            <a:endParaRPr lang="fr-FR" dirty="0" smtClean="0"/>
          </a:p>
          <a:p>
            <a:pPr algn="r" rtl="1"/>
            <a:endParaRPr lang="fr-FR" dirty="0" smtClean="0"/>
          </a:p>
          <a:p>
            <a:pPr algn="r" rtl="1"/>
            <a:r>
              <a:rPr lang="ar-DZ" dirty="0" smtClean="0"/>
              <a:t>كلما كان ذلك ممكنًا، يجب تنفيذ هذا العمل في حجرة منفصلة مغلقة داخل المستودع، لتقليل مخاطر التلوث (على سبيل المثال عن طريق الغبار) سواء للعينة أو المواد المتبقية في الحاوية، أو التلوث المتبادل.</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15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مثل الهيئات الحكومية أو غير الحكومية المشاركة في حيازة المنتجات الدوائية.</a:t>
            </a:r>
            <a:endParaRPr lang="fr-FR" dirty="0" smtClean="0"/>
          </a:p>
          <a:p>
            <a:pPr algn="r" rtl="1"/>
            <a:r>
              <a:rPr lang="ar-DZ" dirty="0" smtClean="0"/>
              <a:t>مثل سلطات مراقبة المخدرات (بما في ذلك هيئات التفتيش)؛ مختبرات مراقبة الجودة؛ سلطات الجمارك والشرطة </a:t>
            </a:r>
            <a:r>
              <a:rPr lang="ar-DZ" dirty="0" err="1" smtClean="0"/>
              <a:t>المسؤولة</a:t>
            </a:r>
            <a:r>
              <a:rPr lang="ar-DZ" dirty="0" smtClean="0"/>
              <a:t> عن تخليص المنتجات الدوائية المحفوظة في الحجر الصحي بعد تصنيعها أو استيرادها، وعن اكتشاف المنتجات الصيدلانية التي فاسدة أو الملوثة أو المغشوشة أو المزيفة.</a:t>
            </a:r>
            <a:endParaRPr lang="fr-FR" dirty="0"/>
          </a:p>
        </p:txBody>
      </p:sp>
      <p:sp>
        <p:nvSpPr>
          <p:cNvPr id="4" name="Espace réservé du numéro de diapositive 3"/>
          <p:cNvSpPr>
            <a:spLocks noGrp="1"/>
          </p:cNvSpPr>
          <p:nvPr>
            <p:ph type="sldNum" sz="quarter" idx="10"/>
          </p:nvPr>
        </p:nvSpPr>
        <p:spPr/>
        <p:txBody>
          <a:bodyPr/>
          <a:lstStyle/>
          <a:p>
            <a:fld id="{6A33BC74-68F3-447E-829B-91BEBD8DB76B}"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15/12/2025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1285860"/>
            <a:ext cx="621510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Chapter</a:t>
            </a: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IV: Sampling </a:t>
            </a:r>
            <a:r>
              <a:rPr lang="fr-FR"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operations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2530" name="AutoShape 2" descr="Sampling-procedure-in-pharmaceutica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1" name="Picture 3" descr="C:\Users\aci\Desktop\Sampling-procedure-in-pharmaceuticals.png"/>
          <p:cNvPicPr>
            <a:picLocks noChangeAspect="1" noChangeArrowheads="1"/>
          </p:cNvPicPr>
          <p:nvPr/>
        </p:nvPicPr>
        <p:blipFill>
          <a:blip r:embed="rId2"/>
          <a:srcRect/>
          <a:stretch>
            <a:fillRect/>
          </a:stretch>
        </p:blipFill>
        <p:spPr bwMode="auto">
          <a:xfrm>
            <a:off x="1500166" y="1857364"/>
            <a:ext cx="6191240" cy="3482573"/>
          </a:xfrm>
          <a:prstGeom prst="rect">
            <a:avLst/>
          </a:prstGeom>
          <a:noFill/>
        </p:spPr>
      </p:pic>
      <p:sp>
        <p:nvSpPr>
          <p:cNvPr id="7" name="Rectangle 6"/>
          <p:cNvSpPr/>
          <p:nvPr/>
        </p:nvSpPr>
        <p:spPr>
          <a:xfrm>
            <a:off x="6664923" y="5643578"/>
            <a:ext cx="2479077" cy="400110"/>
          </a:xfrm>
          <a:prstGeom prst="rect">
            <a:avLst/>
          </a:prstGeom>
        </p:spPr>
        <p:txBody>
          <a:bodyPr wrap="none">
            <a:spAutoFit/>
          </a:bodyPr>
          <a:lstStyle/>
          <a:p>
            <a:r>
              <a:rPr lang="fr-FR" sz="2000" b="1" dirty="0" smtClean="0">
                <a:latin typeface="Times New Roman" pitchFamily="18" charset="0"/>
                <a:cs typeface="Times New Roman" pitchFamily="18" charset="0"/>
              </a:rPr>
              <a:t>Dr. FIZIR MERIEM</a:t>
            </a:r>
            <a:endParaRPr lang="fr-FR" sz="2000" b="1" dirty="0">
              <a:latin typeface="Times New Roman" pitchFamily="18" charset="0"/>
              <a:cs typeface="Times New Roman" pitchFamily="18" charset="0"/>
            </a:endParaRPr>
          </a:p>
        </p:txBody>
      </p:sp>
      <p:sp>
        <p:nvSpPr>
          <p:cNvPr id="8" name="Rectangle 7"/>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9" name="Rectangle 8"/>
          <p:cNvSpPr/>
          <p:nvPr/>
        </p:nvSpPr>
        <p:spPr>
          <a:xfrm>
            <a:off x="4000496" y="6457890"/>
            <a:ext cx="1281120" cy="707886"/>
          </a:xfrm>
          <a:prstGeom prst="rect">
            <a:avLst/>
          </a:prstGeom>
        </p:spPr>
        <p:txBody>
          <a:bodyPr wrap="none">
            <a:spAutoFit/>
          </a:bodyPr>
          <a:lstStyle/>
          <a:p>
            <a:r>
              <a:rPr lang="fr-FR" sz="2000" b="1" dirty="0" smtClean="0">
                <a:latin typeface="Times New Roman" pitchFamily="18" charset="0"/>
                <a:cs typeface="Times New Roman" pitchFamily="18" charset="0"/>
              </a:rPr>
              <a:t>2025/2026</a:t>
            </a:r>
          </a:p>
          <a:p>
            <a:endParaRPr lang="fr-FR" sz="2000" b="1" dirty="0">
              <a:latin typeface="Times New Roman" pitchFamily="18" charset="0"/>
              <a:cs typeface="Times New Roman" pitchFamily="18" charset="0"/>
            </a:endParaRPr>
          </a:p>
        </p:txBody>
      </p:sp>
      <p:sp>
        <p:nvSpPr>
          <p:cNvPr id="10" name="Rectangle 9"/>
          <p:cNvSpPr/>
          <p:nvPr/>
        </p:nvSpPr>
        <p:spPr>
          <a:xfrm>
            <a:off x="2071670"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algn="just">
              <a:lnSpc>
                <a:spcPct val="150000"/>
              </a:lnSpc>
            </a:pPr>
            <a:r>
              <a:rPr lang="en-US" sz="2400" b="1" dirty="0" smtClean="0">
                <a:solidFill>
                  <a:srgbClr val="0070C0"/>
                </a:solidFill>
                <a:latin typeface="Times New Roman" pitchFamily="18" charset="0"/>
                <a:cs typeface="Times New Roman" pitchFamily="18" charset="0"/>
              </a:rPr>
              <a:t>Prequalification</a:t>
            </a:r>
          </a:p>
          <a:p>
            <a:pPr algn="just">
              <a:lnSpc>
                <a:spcPct val="150000"/>
              </a:lnSpc>
            </a:pPr>
            <a:r>
              <a:rPr lang="en-US" sz="2000" b="1" dirty="0" smtClean="0">
                <a:latin typeface="Times New Roman" pitchFamily="18" charset="0"/>
                <a:cs typeface="Times New Roman" pitchFamily="18" charset="0"/>
              </a:rPr>
              <a:t>The activities undertaken in defining a product or service need, seeking expressions of interest from enterprises to supply the product or service, and examining the product or service offered against the specification, and the facility where the product or service is prepared against common standards of good manufacturing practice (GMP). The examination of the product or service and of the facility where it is manufactured is performed by trained and qualified inspectors against common standards. Once the product is approved, and the facility is approved for the delivery of the specified product or service, other procurement agencies are informed of the approval. Prequalification is required for all pharmaceutical products regardless of their composition and place of manufacture or registration, but the amount and type of information requested from the supplier for use in the assessment by the procurement agency may differ.</a:t>
            </a:r>
            <a:endParaRPr lang="fr-FR" sz="20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893647"/>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Pharmaceutical product</a:t>
            </a:r>
          </a:p>
          <a:p>
            <a:pPr algn="just">
              <a:lnSpc>
                <a:spcPct val="150000"/>
              </a:lnSpc>
            </a:pPr>
            <a:r>
              <a:rPr lang="en-US" sz="2000" b="1" dirty="0" smtClean="0">
                <a:latin typeface="Times New Roman" pitchFamily="18" charset="0"/>
                <a:cs typeface="Times New Roman" pitchFamily="18" charset="0"/>
              </a:rPr>
              <a:t>Any material or product intended for human or veterinary use presented in its finished dosage form or as a starting material for use in such a dosage form, that is subject to control by pharmaceutical legislation in the exporting state and/or the importing state.</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400" b="1" i="1" dirty="0" smtClean="0">
                <a:solidFill>
                  <a:srgbClr val="0070C0"/>
                </a:solidFill>
                <a:latin typeface="Times New Roman" pitchFamily="18" charset="0"/>
                <a:cs typeface="Times New Roman" pitchFamily="18" charset="0"/>
              </a:rPr>
              <a:t>Production</a:t>
            </a:r>
          </a:p>
          <a:p>
            <a:pPr algn="just">
              <a:lnSpc>
                <a:spcPct val="150000"/>
              </a:lnSpc>
            </a:pPr>
            <a:r>
              <a:rPr lang="en-US" sz="2000" b="1" dirty="0" smtClean="0">
                <a:latin typeface="Times New Roman" pitchFamily="18" charset="0"/>
                <a:cs typeface="Times New Roman" pitchFamily="18" charset="0"/>
              </a:rPr>
              <a:t>All operations involved in the preparation of a pharmaceutical product, from</a:t>
            </a:r>
          </a:p>
          <a:p>
            <a:pPr algn="just">
              <a:lnSpc>
                <a:spcPct val="150000"/>
              </a:lnSpc>
            </a:pPr>
            <a:r>
              <a:rPr lang="en-US" sz="2000" b="1" dirty="0" smtClean="0">
                <a:latin typeface="Times New Roman" pitchFamily="18" charset="0"/>
                <a:cs typeface="Times New Roman" pitchFamily="18" charset="0"/>
              </a:rPr>
              <a:t>receipt of materials, through processing, packaging and repackaging, </a:t>
            </a:r>
            <a:r>
              <a:rPr lang="en-US" sz="2000" b="1" dirty="0" err="1" smtClean="0">
                <a:latin typeface="Times New Roman" pitchFamily="18" charset="0"/>
                <a:cs typeface="Times New Roman" pitchFamily="18" charset="0"/>
              </a:rPr>
              <a:t>labelling</a:t>
            </a: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and </a:t>
            </a:r>
            <a:r>
              <a:rPr lang="en-US" sz="2000" b="1" dirty="0" err="1" smtClean="0">
                <a:latin typeface="Times New Roman" pitchFamily="18" charset="0"/>
                <a:cs typeface="Times New Roman" pitchFamily="18" charset="0"/>
              </a:rPr>
              <a:t>relabelling</a:t>
            </a:r>
            <a:r>
              <a:rPr lang="en-US" sz="2000" b="1" dirty="0" smtClean="0">
                <a:latin typeface="Times New Roman" pitchFamily="18" charset="0"/>
                <a:cs typeface="Times New Roman" pitchFamily="18" charset="0"/>
              </a:rPr>
              <a:t>, to completion of the finished product.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1711366"/>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Sampling may be required for different purposes, such as pre-qualification; acceptance of consignments; batch release testing; in-process control; special controls; inspection for customs clearance, deterioration or adulteration; or for obtaining a retention sample.</a:t>
            </a:r>
          </a:p>
          <a:p>
            <a:pPr algn="just">
              <a:lnSpc>
                <a:spcPct val="150000"/>
              </a:lnSpc>
            </a:pPr>
            <a:r>
              <a:rPr lang="en-US" b="1" dirty="0" smtClean="0">
                <a:latin typeface="Times New Roman" pitchFamily="18" charset="0"/>
                <a:cs typeface="Times New Roman" pitchFamily="18" charset="0"/>
              </a:rPr>
              <a:t>The tests to be applied to the sample may include:</a:t>
            </a:r>
            <a:endParaRPr lang="fr-FR" b="1" dirty="0">
              <a:latin typeface="Times New Roman" pitchFamily="18" charset="0"/>
              <a:cs typeface="Times New Roman" pitchFamily="18" charset="0"/>
            </a:endParaRPr>
          </a:p>
        </p:txBody>
      </p:sp>
      <p:sp>
        <p:nvSpPr>
          <p:cNvPr id="5" name="Rectangle 4"/>
          <p:cNvSpPr/>
          <p:nvPr/>
        </p:nvSpPr>
        <p:spPr>
          <a:xfrm>
            <a:off x="2285984" y="0"/>
            <a:ext cx="481413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3. Purpose of sampling</a:t>
            </a:r>
          </a:p>
        </p:txBody>
      </p:sp>
      <p:sp>
        <p:nvSpPr>
          <p:cNvPr id="6" name="Rectangle 5"/>
          <p:cNvSpPr/>
          <p:nvPr/>
        </p:nvSpPr>
        <p:spPr>
          <a:xfrm>
            <a:off x="142844" y="3500438"/>
            <a:ext cx="8358246" cy="1845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200000"/>
              </a:lnSpc>
            </a:pPr>
            <a:r>
              <a:rPr lang="en-US" sz="2000" b="1" dirty="0" smtClean="0">
                <a:latin typeface="Times New Roman" pitchFamily="18" charset="0"/>
                <a:cs typeface="Times New Roman" pitchFamily="18" charset="0"/>
              </a:rPr>
              <a:t>— verifying the identity;</a:t>
            </a:r>
          </a:p>
          <a:p>
            <a:pPr algn="ctr">
              <a:lnSpc>
                <a:spcPct val="200000"/>
              </a:lnSpc>
            </a:pPr>
            <a:r>
              <a:rPr lang="en-US" sz="2000" b="1" dirty="0" smtClean="0">
                <a:latin typeface="Times New Roman" pitchFamily="18" charset="0"/>
                <a:cs typeface="Times New Roman" pitchFamily="18" charset="0"/>
              </a:rPr>
              <a:t>— performing complete </a:t>
            </a:r>
            <a:r>
              <a:rPr lang="en-US" sz="2000" b="1" dirty="0" err="1" smtClean="0">
                <a:latin typeface="Times New Roman" pitchFamily="18" charset="0"/>
                <a:cs typeface="Times New Roman" pitchFamily="18" charset="0"/>
              </a:rPr>
              <a:t>pharmacopoeial</a:t>
            </a:r>
            <a:r>
              <a:rPr lang="en-US" sz="2000" b="1" dirty="0" smtClean="0">
                <a:latin typeface="Times New Roman" pitchFamily="18" charset="0"/>
                <a:cs typeface="Times New Roman" pitchFamily="18" charset="0"/>
              </a:rPr>
              <a:t> or analogous testing; and</a:t>
            </a:r>
          </a:p>
          <a:p>
            <a:pPr algn="ctr">
              <a:lnSpc>
                <a:spcPct val="200000"/>
              </a:lnSpc>
            </a:pPr>
            <a:r>
              <a:rPr lang="en-US" sz="2000" b="1" dirty="0" smtClean="0">
                <a:latin typeface="Times New Roman" pitchFamily="18" charset="0"/>
                <a:cs typeface="Times New Roman" pitchFamily="18" charset="0"/>
              </a:rPr>
              <a:t>— performing special or specific tests.</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662" y="0"/>
            <a:ext cx="7286676"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4. Classes and types of pharmaceutical products and related materials</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4" name="Diagramme 3"/>
          <p:cNvGraphicFramePr/>
          <p:nvPr/>
        </p:nvGraphicFramePr>
        <p:xfrm>
          <a:off x="0" y="1643050"/>
          <a:ext cx="914400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1000108"/>
            <a:ext cx="8786842" cy="553998"/>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materials to be sampled may belong to the following classes: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1802" y="0"/>
            <a:ext cx="290977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5. Sampling facilities</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7" name="Diagramme 6"/>
          <p:cNvGraphicFramePr/>
          <p:nvPr/>
        </p:nvGraphicFramePr>
        <p:xfrm>
          <a:off x="380992" y="754058"/>
          <a:ext cx="828677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285852" y="5715016"/>
            <a:ext cx="5768484" cy="498663"/>
          </a:xfrm>
          <a:prstGeom prst="rect">
            <a:avLst/>
          </a:prstGeom>
        </p:spPr>
        <p:txBody>
          <a:bodyPr wrap="square">
            <a:spAutoFit/>
          </a:bodyPr>
          <a:lstStyle/>
          <a:p>
            <a:pPr algn="ctr">
              <a:lnSpc>
                <a:spcPct val="150000"/>
              </a:lnSpc>
            </a:pPr>
            <a:r>
              <a:rPr lang="en-US" sz="2000" b="1" dirty="0" smtClean="0">
                <a:latin typeface="Times New Roman" pitchFamily="18" charset="0"/>
                <a:cs typeface="Times New Roman" pitchFamily="18" charset="0"/>
              </a:rPr>
              <a:t>Sampling facilities should be designed 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00372"/>
            <a:ext cx="9144000" cy="3076291"/>
          </a:xfrm>
          <a:prstGeom prst="rect">
            <a:avLst/>
          </a:prstGeom>
        </p:spPr>
        <p:txBody>
          <a:bodyPr wrap="square">
            <a:spAutoFit/>
          </a:bodyPr>
          <a:lstStyle/>
          <a:p>
            <a:pPr algn="just">
              <a:lnSpc>
                <a:spcPct val="200000"/>
              </a:lnSpc>
              <a:buFont typeface="Arial" pitchFamily="34" charset="0"/>
              <a:buChar char="•"/>
            </a:pPr>
            <a:r>
              <a:rPr lang="en-US" sz="2000" b="1" dirty="0" smtClean="0">
                <a:latin typeface="Times New Roman" pitchFamily="18" charset="0"/>
                <a:cs typeface="Times New Roman" pitchFamily="18" charset="0"/>
              </a:rPr>
              <a:t>Sampling from large containers of starting material or bulk products can present difficulties. Whenever possible, this work should be carried out in a separate, closed cubicle within the warehouse, to reduce the risk of contamination (e.g. by dust) of either the sample or the materials remaining in the container, or of cross-contamination.</a:t>
            </a:r>
            <a:endParaRPr lang="fr-FR" sz="2000" b="1" dirty="0">
              <a:latin typeface="Times New Roman" pitchFamily="18" charset="0"/>
              <a:cs typeface="Times New Roman" pitchFamily="18" charset="0"/>
            </a:endParaRPr>
          </a:p>
        </p:txBody>
      </p:sp>
      <p:sp>
        <p:nvSpPr>
          <p:cNvPr id="7" name="Rectangle 6"/>
          <p:cNvSpPr/>
          <p:nvPr/>
        </p:nvSpPr>
        <p:spPr>
          <a:xfrm>
            <a:off x="0" y="428604"/>
            <a:ext cx="9144000" cy="2460738"/>
          </a:xfrm>
          <a:prstGeom prst="rect">
            <a:avLst/>
          </a:prstGeom>
        </p:spPr>
        <p:txBody>
          <a:bodyPr wrap="square">
            <a:spAutoFit/>
          </a:bodyPr>
          <a:lstStyle/>
          <a:p>
            <a:pPr algn="just">
              <a:lnSpc>
                <a:spcPct val="200000"/>
              </a:lnSpc>
              <a:buFont typeface="Arial" pitchFamily="34" charset="0"/>
              <a:buChar char="•"/>
            </a:pPr>
            <a:r>
              <a:rPr lang="en-US" sz="2000" b="1" dirty="0" smtClean="0">
                <a:latin typeface="Times New Roman" pitchFamily="18" charset="0"/>
                <a:cs typeface="Times New Roman" pitchFamily="18" charset="0"/>
              </a:rPr>
              <a:t>Where possible, sampling should be performed in an area designed for and dedicated to this purpose, although this will not be possible where samples are required to be taken from a production line (e.g. in-process control samples). The area in which the sample was taken should be recorded in the sampling record.</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9520" y="3357562"/>
            <a:ext cx="1643042" cy="2169825"/>
          </a:xfrm>
          <a:prstGeom prst="rect">
            <a:avLst/>
          </a:prstGeom>
        </p:spPr>
        <p:txBody>
          <a:bodyPr wrap="square">
            <a:spAutoFit/>
          </a:bodyPr>
          <a:lstStyle/>
          <a:p>
            <a:pPr algn="ctr">
              <a:lnSpc>
                <a:spcPct val="150000"/>
              </a:lnSpc>
            </a:pPr>
            <a:r>
              <a:rPr lang="en-US" b="1" dirty="0" smtClean="0">
                <a:latin typeface="Times New Roman" pitchFamily="18" charset="0"/>
                <a:cs typeface="Times New Roman" pitchFamily="18" charset="0"/>
              </a:rPr>
              <a:t>in the context of good manufacturing practices (GMP)</a:t>
            </a:r>
          </a:p>
        </p:txBody>
      </p:sp>
      <p:sp>
        <p:nvSpPr>
          <p:cNvPr id="5" name="Rectangle 4"/>
          <p:cNvSpPr/>
          <p:nvPr/>
        </p:nvSpPr>
        <p:spPr>
          <a:xfrm>
            <a:off x="2714612" y="0"/>
            <a:ext cx="4282775"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6. Responsibilities for sampling</a:t>
            </a:r>
          </a:p>
        </p:txBody>
      </p:sp>
      <p:graphicFrame>
        <p:nvGraphicFramePr>
          <p:cNvPr id="7" name="Diagramme 6"/>
          <p:cNvGraphicFramePr/>
          <p:nvPr/>
        </p:nvGraphicFramePr>
        <p:xfrm>
          <a:off x="2500298" y="1857364"/>
          <a:ext cx="4929222" cy="500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1285860"/>
            <a:ext cx="2500298" cy="5078313"/>
          </a:xfrm>
          <a:prstGeom prst="rect">
            <a:avLst/>
          </a:prstGeom>
        </p:spPr>
        <p:txBody>
          <a:bodyPr wrap="square">
            <a:spAutoFit/>
          </a:bodyPr>
          <a:lstStyle/>
          <a:p>
            <a:pPr algn="just"/>
            <a:r>
              <a:rPr lang="en-US" b="1" dirty="0" smtClean="0">
                <a:latin typeface="Times New Roman" pitchFamily="18" charset="0"/>
                <a:cs typeface="Times New Roman" pitchFamily="18" charset="0"/>
              </a:rPr>
              <a:t>such as drug control authorities (including inspectorates); quality control laboratories; customs and police authorities responsible for the clearance of drug products held in quarantine after  manufacture or importation, and for the detection of pharmaceutical  products that have deteriorated or have been contaminated, adulterated or counterfeited.</a:t>
            </a:r>
            <a:endParaRPr lang="fr-FR" dirty="0"/>
          </a:p>
        </p:txBody>
      </p:sp>
      <p:sp>
        <p:nvSpPr>
          <p:cNvPr id="9" name="Rectangle 8"/>
          <p:cNvSpPr/>
          <p:nvPr/>
        </p:nvSpPr>
        <p:spPr>
          <a:xfrm>
            <a:off x="3000364" y="1214422"/>
            <a:ext cx="3857620" cy="923330"/>
          </a:xfrm>
          <a:prstGeom prst="rect">
            <a:avLst/>
          </a:prstGeom>
        </p:spPr>
        <p:txBody>
          <a:bodyPr wrap="square">
            <a:spAutoFit/>
          </a:bodyPr>
          <a:lstStyle/>
          <a:p>
            <a:pPr algn="ctr"/>
            <a:r>
              <a:rPr lang="en-US" b="1" dirty="0" smtClean="0">
                <a:latin typeface="Times New Roman" pitchFamily="18" charset="0"/>
                <a:cs typeface="Times New Roman" pitchFamily="18" charset="0"/>
              </a:rPr>
              <a:t>such as governmental or nongovernmental agencies involved in the acquisition of drug products.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4422"/>
            <a:ext cx="9144000" cy="3785652"/>
          </a:xfrm>
          <a:prstGeom prst="rect">
            <a:avLst/>
          </a:prstGeom>
        </p:spPr>
        <p:txBody>
          <a:bodyPr wrap="square">
            <a:spAutoFit/>
          </a:bodyPr>
          <a:lstStyle/>
          <a:p>
            <a:pPr>
              <a:lnSpc>
                <a:spcPct val="150000"/>
              </a:lnSpc>
            </a:pPr>
            <a:r>
              <a:rPr lang="en-US" sz="2000" b="1" dirty="0" smtClean="0">
                <a:latin typeface="Times New Roman" pitchFamily="18" charset="0"/>
                <a:cs typeface="Times New Roman" pitchFamily="18" charset="0"/>
              </a:rPr>
              <a:t>The samplers need to : </a:t>
            </a:r>
          </a:p>
          <a:p>
            <a:pPr>
              <a:lnSpc>
                <a:spcPct val="150000"/>
              </a:lnSpc>
              <a:buFont typeface="Arial" pitchFamily="34" charset="0"/>
              <a:buChar char="•"/>
            </a:pPr>
            <a:r>
              <a:rPr lang="en-US" sz="2000" b="1" dirty="0" smtClean="0">
                <a:solidFill>
                  <a:srgbClr val="00B0F0"/>
                </a:solidFill>
                <a:latin typeface="Times New Roman" pitchFamily="18" charset="0"/>
                <a:cs typeface="Times New Roman" pitchFamily="18" charset="0"/>
              </a:rPr>
              <a:t>be adequately trained in the practical aspects of sampling,</a:t>
            </a:r>
          </a:p>
          <a:p>
            <a:pPr>
              <a:lnSpc>
                <a:spcPct val="150000"/>
              </a:lnSpc>
              <a:buFont typeface="Arial" pitchFamily="34" charset="0"/>
              <a:buChar char="•"/>
            </a:pPr>
            <a:r>
              <a:rPr lang="en-US" sz="2000" b="1" dirty="0" smtClean="0">
                <a:solidFill>
                  <a:srgbClr val="00B050"/>
                </a:solidFill>
                <a:latin typeface="Times New Roman" pitchFamily="18" charset="0"/>
                <a:cs typeface="Times New Roman" pitchFamily="18" charset="0"/>
              </a:rPr>
              <a:t>qualified to perform the sampling operation, </a:t>
            </a:r>
          </a:p>
          <a:p>
            <a:pPr>
              <a:lnSpc>
                <a:spcPct val="150000"/>
              </a:lnSpc>
              <a:buFont typeface="Arial" pitchFamily="34" charset="0"/>
              <a:buChar char="•"/>
            </a:pPr>
            <a:r>
              <a:rPr lang="en-US" sz="2000" b="1" dirty="0" smtClean="0">
                <a:solidFill>
                  <a:schemeClr val="accent6">
                    <a:lumMod val="75000"/>
                  </a:schemeClr>
                </a:solidFill>
                <a:latin typeface="Times New Roman" pitchFamily="18" charset="0"/>
                <a:cs typeface="Times New Roman" pitchFamily="18" charset="0"/>
              </a:rPr>
              <a:t>should have sufficient knowledge of pharmaceutical substances to allow them to execute the work effectively and safely,</a:t>
            </a:r>
          </a:p>
          <a:p>
            <a:pPr>
              <a:lnSpc>
                <a:spcPct val="150000"/>
              </a:lnSpc>
              <a:buFont typeface="Arial" pitchFamily="34" charset="0"/>
              <a:buChar char="•"/>
            </a:pPr>
            <a:r>
              <a:rPr lang="en-US" sz="2000" b="1" dirty="0" smtClean="0">
                <a:solidFill>
                  <a:srgbClr val="002060"/>
                </a:solidFill>
                <a:latin typeface="Times New Roman" pitchFamily="18" charset="0"/>
                <a:cs typeface="Times New Roman" pitchFamily="18" charset="0"/>
              </a:rPr>
              <a:t>The sampler should remain alert to any signs of contamination, deterioration or tampering</a:t>
            </a:r>
          </a:p>
          <a:p>
            <a:pPr>
              <a:lnSpc>
                <a:spcPct val="150000"/>
              </a:lnSpc>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4473885"/>
            <a:ext cx="9144000" cy="21698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have safe access to and egress from the place where the sample is taken. The sample storage areas should have adequate light and ventilation and should be arranged to satisfy the requirements for safety as well as any special ones arising from the characteristics of the material being sampled.</a:t>
            </a:r>
          </a:p>
          <a:p>
            <a:pPr algn="just">
              <a:lnSpc>
                <a:spcPct val="150000"/>
              </a:lnSpc>
            </a:pPr>
            <a:r>
              <a:rPr lang="en-US" b="1" dirty="0" smtClean="0">
                <a:latin typeface="Times New Roman" pitchFamily="18" charset="0"/>
                <a:cs typeface="Times New Roman" pitchFamily="18" charset="0"/>
              </a:rPr>
              <a:t>Care should be taken to guard against collapse of stacked containers or solids in bulk.</a:t>
            </a:r>
            <a:endParaRPr lang="fr-FR" b="1" dirty="0">
              <a:latin typeface="Times New Roman" pitchFamily="18" charset="0"/>
              <a:cs typeface="Times New Roman" pitchFamily="18" charset="0"/>
            </a:endParaRPr>
          </a:p>
        </p:txBody>
      </p:sp>
      <p:sp>
        <p:nvSpPr>
          <p:cNvPr id="5" name="Rectangle 4"/>
          <p:cNvSpPr/>
          <p:nvPr/>
        </p:nvSpPr>
        <p:spPr>
          <a:xfrm>
            <a:off x="3071802" y="0"/>
            <a:ext cx="2800767"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7. </a:t>
            </a:r>
            <a:r>
              <a:rPr lang="fr-FR"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Health</a:t>
            </a:r>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and </a:t>
            </a:r>
            <a:r>
              <a:rPr lang="fr-FR"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safety</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857232"/>
            <a:ext cx="9144000"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read the relevant health and safety  information (e.g. the safety data sheet for a pharmaceutical product and  related materials) before sampling the material. The information should include necessary safety precautions and requirements for both the operator and the environment.</a:t>
            </a:r>
          </a:p>
        </p:txBody>
      </p:sp>
      <p:sp>
        <p:nvSpPr>
          <p:cNvPr id="7" name="Rectangle 6"/>
          <p:cNvSpPr/>
          <p:nvPr/>
        </p:nvSpPr>
        <p:spPr>
          <a:xfrm>
            <a:off x="0" y="2857496"/>
            <a:ext cx="9144000" cy="13388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wear appropriate protective clothing for the task. If specific safety precautions are required, such as the use of respiratory equipment, the sampler should be properly trained in its use.</a:t>
            </a:r>
          </a:p>
        </p:txBody>
      </p:sp>
      <p:sp>
        <p:nvSpPr>
          <p:cNvPr id="8" name="Rectangle 7"/>
          <p:cNvSpPr/>
          <p:nvPr/>
        </p:nvSpPr>
        <p:spPr>
          <a:xfrm>
            <a:off x="0" y="285728"/>
            <a:ext cx="2322111" cy="507831"/>
          </a:xfrm>
          <a:prstGeom prst="rect">
            <a:avLst/>
          </a:prstGeom>
        </p:spPr>
        <p:txBody>
          <a:bodyPr wrap="none">
            <a:spAutoFit/>
          </a:bodyPr>
          <a:lstStyle/>
          <a:p>
            <a:pPr algn="just">
              <a:lnSpc>
                <a:spcPct val="150000"/>
              </a:lnSpc>
            </a:pPr>
            <a:r>
              <a:rPr lang="en-US" b="1" dirty="0" smtClean="0">
                <a:latin typeface="Times New Roman" pitchFamily="18" charset="0"/>
                <a:cs typeface="Times New Roman" pitchFamily="18" charset="0"/>
              </a:rPr>
              <a:t>The sampler  should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7554" y="0"/>
            <a:ext cx="2710229"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8.Sampling process</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p:cNvSpPr/>
          <p:nvPr/>
        </p:nvSpPr>
        <p:spPr>
          <a:xfrm>
            <a:off x="0" y="571480"/>
            <a:ext cx="3515193" cy="430887"/>
          </a:xfrm>
          <a:prstGeom prst="rect">
            <a:avLst/>
          </a:prstGeom>
        </p:spPr>
        <p:txBody>
          <a:bodyPr wrap="none">
            <a:spAutoFit/>
          </a:bodyPr>
          <a:lstStyle/>
          <a:p>
            <a:r>
              <a:rPr lang="fr-FR"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 </a:t>
            </a:r>
            <a:r>
              <a:rPr lang="fr-FR" sz="2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Preparation</a:t>
            </a:r>
            <a:r>
              <a:rPr lang="fr-FR"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for </a:t>
            </a:r>
            <a:r>
              <a:rPr lang="fr-FR" sz="2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sampling</a:t>
            </a:r>
            <a:endParaRPr lang="fr-F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6" name="Rectangle 5"/>
          <p:cNvSpPr/>
          <p:nvPr/>
        </p:nvSpPr>
        <p:spPr>
          <a:xfrm>
            <a:off x="0" y="928670"/>
            <a:ext cx="9144000" cy="960328"/>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For the sampling of products, the responsible person should have at his or her disposal all the tools needed to open the containers </a:t>
            </a:r>
            <a:endParaRPr lang="fr-FR" sz="2000" b="1" dirty="0">
              <a:latin typeface="Times New Roman" pitchFamily="18" charset="0"/>
              <a:cs typeface="Times New Roman" pitchFamily="18" charset="0"/>
            </a:endParaRPr>
          </a:p>
        </p:txBody>
      </p:sp>
      <p:sp>
        <p:nvSpPr>
          <p:cNvPr id="7" name="Ellipse 6"/>
          <p:cNvSpPr/>
          <p:nvPr/>
        </p:nvSpPr>
        <p:spPr>
          <a:xfrm>
            <a:off x="0" y="2357430"/>
            <a:ext cx="1571636"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002060"/>
                </a:solidFill>
                <a:latin typeface="Times New Roman" pitchFamily="18" charset="0"/>
                <a:cs typeface="Times New Roman" pitchFamily="18" charset="0"/>
              </a:rPr>
              <a:t>knives</a:t>
            </a:r>
            <a:endParaRPr lang="fr-FR" sz="2400" b="1" dirty="0">
              <a:solidFill>
                <a:srgbClr val="002060"/>
              </a:solidFill>
              <a:latin typeface="Times New Roman" pitchFamily="18" charset="0"/>
              <a:cs typeface="Times New Roman" pitchFamily="18" charset="0"/>
            </a:endParaRPr>
          </a:p>
        </p:txBody>
      </p:sp>
      <p:sp>
        <p:nvSpPr>
          <p:cNvPr id="8" name="Ellipse 7"/>
          <p:cNvSpPr/>
          <p:nvPr/>
        </p:nvSpPr>
        <p:spPr>
          <a:xfrm>
            <a:off x="857256" y="2857496"/>
            <a:ext cx="1571636"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002060"/>
                </a:solidFill>
                <a:latin typeface="Times New Roman" pitchFamily="18" charset="0"/>
                <a:cs typeface="Times New Roman" pitchFamily="18" charset="0"/>
              </a:rPr>
              <a:t>pliers</a:t>
            </a:r>
            <a:endParaRPr lang="fr-FR" sz="2400" b="1" dirty="0">
              <a:solidFill>
                <a:srgbClr val="002060"/>
              </a:solidFill>
              <a:latin typeface="Times New Roman" pitchFamily="18" charset="0"/>
              <a:cs typeface="Times New Roman" pitchFamily="18" charset="0"/>
            </a:endParaRPr>
          </a:p>
        </p:txBody>
      </p:sp>
      <p:sp>
        <p:nvSpPr>
          <p:cNvPr id="9" name="Ellipse 8"/>
          <p:cNvSpPr/>
          <p:nvPr/>
        </p:nvSpPr>
        <p:spPr>
          <a:xfrm>
            <a:off x="1785950" y="3286124"/>
            <a:ext cx="1571636"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002060"/>
                </a:solidFill>
                <a:latin typeface="Times New Roman" pitchFamily="18" charset="0"/>
                <a:cs typeface="Times New Roman" pitchFamily="18" charset="0"/>
              </a:rPr>
              <a:t>saws</a:t>
            </a:r>
            <a:endParaRPr lang="fr-FR" sz="2400" b="1" dirty="0">
              <a:solidFill>
                <a:srgbClr val="002060"/>
              </a:solidFill>
              <a:latin typeface="Times New Roman" pitchFamily="18" charset="0"/>
              <a:cs typeface="Times New Roman" pitchFamily="18" charset="0"/>
            </a:endParaRPr>
          </a:p>
        </p:txBody>
      </p:sp>
      <p:sp>
        <p:nvSpPr>
          <p:cNvPr id="10" name="Ellipse 9"/>
          <p:cNvSpPr/>
          <p:nvPr/>
        </p:nvSpPr>
        <p:spPr>
          <a:xfrm>
            <a:off x="2714644" y="3714752"/>
            <a:ext cx="2071702"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002060"/>
                </a:solidFill>
                <a:latin typeface="Times New Roman" pitchFamily="18" charset="0"/>
                <a:cs typeface="Times New Roman" pitchFamily="18" charset="0"/>
              </a:rPr>
              <a:t>hammers</a:t>
            </a:r>
            <a:endParaRPr lang="fr-FR" sz="2400" b="1" dirty="0">
              <a:solidFill>
                <a:srgbClr val="002060"/>
              </a:solidFill>
              <a:latin typeface="Times New Roman" pitchFamily="18" charset="0"/>
              <a:cs typeface="Times New Roman" pitchFamily="18" charset="0"/>
            </a:endParaRPr>
          </a:p>
        </p:txBody>
      </p:sp>
      <p:sp>
        <p:nvSpPr>
          <p:cNvPr id="11" name="Ellipse 10"/>
          <p:cNvSpPr/>
          <p:nvPr/>
        </p:nvSpPr>
        <p:spPr>
          <a:xfrm>
            <a:off x="3857652" y="4214818"/>
            <a:ext cx="2071702"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002060"/>
                </a:solidFill>
                <a:latin typeface="Times New Roman" pitchFamily="18" charset="0"/>
                <a:cs typeface="Times New Roman" pitchFamily="18" charset="0"/>
              </a:rPr>
              <a:t>wrenches</a:t>
            </a:r>
            <a:endParaRPr lang="fr-FR" sz="2400" b="1" dirty="0">
              <a:solidFill>
                <a:srgbClr val="002060"/>
              </a:solidFill>
              <a:latin typeface="Times New Roman" pitchFamily="18" charset="0"/>
              <a:cs typeface="Times New Roman" pitchFamily="18" charset="0"/>
            </a:endParaRPr>
          </a:p>
        </p:txBody>
      </p:sp>
      <p:sp>
        <p:nvSpPr>
          <p:cNvPr id="12" name="Ellipse 11"/>
          <p:cNvSpPr/>
          <p:nvPr/>
        </p:nvSpPr>
        <p:spPr>
          <a:xfrm>
            <a:off x="5072098" y="4643446"/>
            <a:ext cx="2571768"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200" b="1" dirty="0" smtClean="0">
                <a:solidFill>
                  <a:srgbClr val="002060"/>
                </a:solidFill>
                <a:latin typeface="Times New Roman" pitchFamily="18" charset="0"/>
                <a:cs typeface="Times New Roman" pitchFamily="18" charset="0"/>
              </a:rPr>
              <a:t>vacuum cleaner</a:t>
            </a:r>
            <a:endParaRPr lang="fr-FR" sz="2200" b="1" dirty="0">
              <a:solidFill>
                <a:srgbClr val="002060"/>
              </a:solidFill>
              <a:latin typeface="Times New Roman" pitchFamily="18" charset="0"/>
              <a:cs typeface="Times New Roman" pitchFamily="18" charset="0"/>
            </a:endParaRPr>
          </a:p>
        </p:txBody>
      </p:sp>
      <p:sp>
        <p:nvSpPr>
          <p:cNvPr id="13" name="Ellipse 12"/>
          <p:cNvSpPr/>
          <p:nvPr/>
        </p:nvSpPr>
        <p:spPr>
          <a:xfrm>
            <a:off x="6215074" y="5214950"/>
            <a:ext cx="2071670" cy="71438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200" b="1" dirty="0" smtClean="0">
                <a:solidFill>
                  <a:srgbClr val="002060"/>
                </a:solidFill>
                <a:latin typeface="Times New Roman" pitchFamily="18" charset="0"/>
                <a:cs typeface="Times New Roman" pitchFamily="18" charset="0"/>
              </a:rPr>
              <a:t>sealing tape</a:t>
            </a:r>
            <a:endParaRPr lang="fr-FR" sz="2200" b="1" dirty="0">
              <a:solidFill>
                <a:srgbClr val="002060"/>
              </a:solidFill>
              <a:latin typeface="Times New Roman" pitchFamily="18" charset="0"/>
              <a:cs typeface="Times New Roman" pitchFamily="18" charset="0"/>
            </a:endParaRPr>
          </a:p>
        </p:txBody>
      </p:sp>
      <p:sp>
        <p:nvSpPr>
          <p:cNvPr id="14" name="Ellipse 13"/>
          <p:cNvSpPr/>
          <p:nvPr/>
        </p:nvSpPr>
        <p:spPr>
          <a:xfrm>
            <a:off x="6929454" y="5786454"/>
            <a:ext cx="2214546" cy="92869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200" b="1" dirty="0" smtClean="0">
                <a:solidFill>
                  <a:srgbClr val="002060"/>
                </a:solidFill>
                <a:latin typeface="Times New Roman" pitchFamily="18" charset="0"/>
                <a:cs typeface="Times New Roman" pitchFamily="18" charset="0"/>
              </a:rPr>
              <a:t>self-</a:t>
            </a:r>
            <a:r>
              <a:rPr lang="fr-FR" sz="2200" b="1" dirty="0" err="1" smtClean="0">
                <a:solidFill>
                  <a:srgbClr val="002060"/>
                </a:solidFill>
                <a:latin typeface="Times New Roman" pitchFamily="18" charset="0"/>
                <a:cs typeface="Times New Roman" pitchFamily="18" charset="0"/>
              </a:rPr>
              <a:t>adhesive</a:t>
            </a:r>
            <a:r>
              <a:rPr lang="fr-FR" sz="2200" b="1" dirty="0" smtClean="0">
                <a:solidFill>
                  <a:srgbClr val="002060"/>
                </a:solidFill>
                <a:latin typeface="Times New Roman" pitchFamily="18" charset="0"/>
                <a:cs typeface="Times New Roman" pitchFamily="18" charset="0"/>
              </a:rPr>
              <a:t> labels</a:t>
            </a:r>
            <a:endParaRPr lang="fr-FR" sz="2200" b="1" dirty="0">
              <a:solidFill>
                <a:srgbClr val="002060"/>
              </a:solidFill>
              <a:latin typeface="Times New Roman" pitchFamily="18" charset="0"/>
              <a:cs typeface="Times New Roman" pitchFamily="18" charset="0"/>
            </a:endParaRPr>
          </a:p>
        </p:txBody>
      </p:sp>
      <p:sp>
        <p:nvSpPr>
          <p:cNvPr id="5122" name="AutoShape 2" descr="9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3" name="Picture 3" descr="C:\Users\aci\Desktop\51B6nyOmwzL.jpg"/>
          <p:cNvPicPr>
            <a:picLocks noChangeAspect="1" noChangeArrowheads="1"/>
          </p:cNvPicPr>
          <p:nvPr/>
        </p:nvPicPr>
        <p:blipFill>
          <a:blip r:embed="rId2" cstate="print"/>
          <a:srcRect/>
          <a:stretch>
            <a:fillRect/>
          </a:stretch>
        </p:blipFill>
        <p:spPr bwMode="auto">
          <a:xfrm>
            <a:off x="4572000" y="5857892"/>
            <a:ext cx="1714512" cy="1000108"/>
          </a:xfrm>
          <a:prstGeom prst="rect">
            <a:avLst/>
          </a:prstGeom>
          <a:noFill/>
        </p:spPr>
      </p:pic>
      <p:pic>
        <p:nvPicPr>
          <p:cNvPr id="5124" name="Picture 4" descr="C:\Users\aci\Desktop\Z (1).jpg"/>
          <p:cNvPicPr>
            <a:picLocks noChangeAspect="1" noChangeArrowheads="1"/>
          </p:cNvPicPr>
          <p:nvPr/>
        </p:nvPicPr>
        <p:blipFill>
          <a:blip r:embed="rId3"/>
          <a:srcRect/>
          <a:stretch>
            <a:fillRect/>
          </a:stretch>
        </p:blipFill>
        <p:spPr bwMode="auto">
          <a:xfrm>
            <a:off x="7643834" y="3857628"/>
            <a:ext cx="1285877" cy="1285877"/>
          </a:xfrm>
          <a:prstGeom prst="rect">
            <a:avLst/>
          </a:prstGeom>
          <a:noFill/>
        </p:spPr>
      </p:pic>
      <p:pic>
        <p:nvPicPr>
          <p:cNvPr id="5125" name="Picture 5" descr="C:\Users\aci\Desktop\71CrI1V6L+L.jpg"/>
          <p:cNvPicPr>
            <a:picLocks noChangeAspect="1" noChangeArrowheads="1"/>
          </p:cNvPicPr>
          <p:nvPr/>
        </p:nvPicPr>
        <p:blipFill>
          <a:blip r:embed="rId4"/>
          <a:srcRect/>
          <a:stretch>
            <a:fillRect/>
          </a:stretch>
        </p:blipFill>
        <p:spPr bwMode="auto">
          <a:xfrm>
            <a:off x="2143108" y="4572008"/>
            <a:ext cx="1675356" cy="1357322"/>
          </a:xfrm>
          <a:prstGeom prst="rect">
            <a:avLst/>
          </a:prstGeom>
          <a:noFill/>
        </p:spPr>
      </p:pic>
      <p:pic>
        <p:nvPicPr>
          <p:cNvPr id="5126" name="Picture 6" descr="C:\Users\aci\Desktop\Z.jpg"/>
          <p:cNvPicPr>
            <a:picLocks noChangeAspect="1" noChangeArrowheads="1"/>
          </p:cNvPicPr>
          <p:nvPr/>
        </p:nvPicPr>
        <p:blipFill>
          <a:blip r:embed="rId5"/>
          <a:srcRect/>
          <a:stretch>
            <a:fillRect/>
          </a:stretch>
        </p:blipFill>
        <p:spPr bwMode="auto">
          <a:xfrm>
            <a:off x="4286249" y="2214554"/>
            <a:ext cx="1071570" cy="1681163"/>
          </a:xfrm>
          <a:prstGeom prst="rect">
            <a:avLst/>
          </a:prstGeom>
          <a:noFill/>
        </p:spPr>
      </p:pic>
      <p:pic>
        <p:nvPicPr>
          <p:cNvPr id="5127" name="Picture 7" descr="C:\Users\aci\Desktop\9k=.jpg"/>
          <p:cNvPicPr>
            <a:picLocks noChangeAspect="1" noChangeArrowheads="1"/>
          </p:cNvPicPr>
          <p:nvPr/>
        </p:nvPicPr>
        <p:blipFill>
          <a:blip r:embed="rId6"/>
          <a:srcRect t="26667" b="26666"/>
          <a:stretch>
            <a:fillRect/>
          </a:stretch>
        </p:blipFill>
        <p:spPr bwMode="auto">
          <a:xfrm>
            <a:off x="0" y="3929066"/>
            <a:ext cx="2143125" cy="1000132"/>
          </a:xfrm>
          <a:prstGeom prst="rect">
            <a:avLst/>
          </a:prstGeom>
          <a:noFill/>
        </p:spPr>
      </p:pic>
      <p:pic>
        <p:nvPicPr>
          <p:cNvPr id="5128" name="Picture 8" descr="C:\Users\aci\Desktop\LNPSH-6.jpg"/>
          <p:cNvPicPr>
            <a:picLocks noChangeAspect="1" noChangeArrowheads="1"/>
          </p:cNvPicPr>
          <p:nvPr/>
        </p:nvPicPr>
        <p:blipFill>
          <a:blip r:embed="rId7" cstate="print"/>
          <a:srcRect b="13331"/>
          <a:stretch>
            <a:fillRect/>
          </a:stretch>
        </p:blipFill>
        <p:spPr bwMode="auto">
          <a:xfrm>
            <a:off x="1928794" y="1928802"/>
            <a:ext cx="1452546" cy="9286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2984"/>
            <a:ext cx="9144000" cy="4286256"/>
          </a:xfrm>
        </p:spPr>
        <p:style>
          <a:lnRef idx="1">
            <a:schemeClr val="accent2"/>
          </a:lnRef>
          <a:fillRef idx="2">
            <a:schemeClr val="accent2"/>
          </a:fillRef>
          <a:effectRef idx="1">
            <a:schemeClr val="accent2"/>
          </a:effectRef>
          <a:fontRef idx="minor">
            <a:schemeClr val="dk1"/>
          </a:fontRef>
        </p:style>
        <p:txBody>
          <a:bodyPr>
            <a:normAutofit/>
          </a:bodyPr>
          <a:lstStyle/>
          <a:p>
            <a:pPr algn="just">
              <a:lnSpc>
                <a:spcPct val="150000"/>
              </a:lnSpc>
            </a:pPr>
            <a:r>
              <a:rPr lang="en-US" sz="2000" b="1" dirty="0" smtClean="0">
                <a:latin typeface="Times New Roman" pitchFamily="18" charset="0"/>
                <a:cs typeface="Times New Roman" pitchFamily="18" charset="0"/>
              </a:rPr>
              <a:t>Sampling comprises the operations designed to select a portion of a pharmaceutical product for a defined purpose. The sampling procedure should be appropriate to the purpose of sampling, to the type of controls intended to be applied to the samples and to the material to be sampled.</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All operations related to sampling should be performed with care, using</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proper equipment and tools. Any contamination of the sample by dust or other</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foreign material is liable to jeopardize the validity of the subsequent analyses.</a:t>
            </a:r>
            <a:endParaRPr lang="fr-FR" sz="2000" b="1" dirty="0">
              <a:latin typeface="Times New Roman" pitchFamily="18" charset="0"/>
              <a:cs typeface="Times New Roman" pitchFamily="18" charset="0"/>
            </a:endParaRPr>
          </a:p>
        </p:txBody>
      </p:sp>
      <p:sp>
        <p:nvSpPr>
          <p:cNvPr id="4" name="Rectangle 3"/>
          <p:cNvSpPr/>
          <p:nvPr/>
        </p:nvSpPr>
        <p:spPr>
          <a:xfrm>
            <a:off x="3071802" y="0"/>
            <a:ext cx="324768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Introduction</a:t>
            </a:r>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63159"/>
            <a:ext cx="9144000" cy="4247317"/>
          </a:xfrm>
          <a:prstGeom prst="rect">
            <a:avLst/>
          </a:prstGeom>
        </p:spPr>
        <p:txBody>
          <a:bodyPr wrap="square">
            <a:spAutoFit/>
          </a:bodyPr>
          <a:lstStyle/>
          <a:p>
            <a:pPr algn="just">
              <a:lnSpc>
                <a:spcPct val="150000"/>
              </a:lnSpc>
              <a:buFont typeface="Arial" pitchFamily="34" charset="0"/>
              <a:buChar char="•"/>
            </a:pPr>
            <a:r>
              <a:rPr lang="en-US" sz="2000" b="1" dirty="0" smtClean="0">
                <a:latin typeface="Times New Roman" pitchFamily="18" charset="0"/>
                <a:cs typeface="Times New Roman" pitchFamily="18" charset="0"/>
              </a:rPr>
              <a:t>All sampling tools and implements should be made of inert materials and kept scrupulously clean. After use or before reuse, they should be thoroughly washed, rinsed with water or suitable solvent, and dried. They should be stored in clean conditions. Adequate washing facilities should be provided in, or in close proximity to, the sampling area, otherwise samplers will need to bring separate clean sets of implements for sampling each product. </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buFont typeface="Arial" pitchFamily="34" charset="0"/>
              <a:buChar char="•"/>
            </a:pPr>
            <a:r>
              <a:rPr lang="en-US" sz="2000" b="1" dirty="0" smtClean="0">
                <a:latin typeface="Times New Roman" pitchFamily="18" charset="0"/>
                <a:cs typeface="Times New Roman" pitchFamily="18" charset="0"/>
              </a:rPr>
              <a:t>The cleaning procedure used for all sampling tools and implements should be documented and recorded. </a:t>
            </a:r>
            <a:endParaRPr lang="fr-FR" sz="20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845942" cy="430887"/>
          </a:xfrm>
          <a:prstGeom prst="rect">
            <a:avLst/>
          </a:prstGeom>
        </p:spPr>
        <p:txBody>
          <a:bodyPr wrap="none">
            <a:spAutoFit/>
          </a:bodyPr>
          <a:lstStyle/>
          <a:p>
            <a:r>
              <a:rPr lang="fr-FR"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 Sampling </a:t>
            </a:r>
            <a:r>
              <a:rPr lang="fr-FR" sz="2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operation</a:t>
            </a:r>
            <a:r>
              <a:rPr lang="fr-FR"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and </a:t>
            </a:r>
            <a:r>
              <a:rPr lang="fr-FR" sz="2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precautions</a:t>
            </a:r>
            <a:endParaRPr lang="fr-F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Rectangle 4"/>
          <p:cNvSpPr/>
          <p:nvPr/>
        </p:nvSpPr>
        <p:spPr>
          <a:xfrm>
            <a:off x="0" y="857232"/>
            <a:ext cx="9144000" cy="5493812"/>
          </a:xfrm>
          <a:prstGeom prst="rect">
            <a:avLst/>
          </a:prstGeom>
        </p:spPr>
        <p:txBody>
          <a:bodyPr wrap="square">
            <a:spAutoFit/>
          </a:bodyPr>
          <a:lstStyle/>
          <a:p>
            <a:pPr algn="just">
              <a:lnSpc>
                <a:spcPct val="150000"/>
              </a:lnSpc>
              <a:buFont typeface="Wingdings" pitchFamily="2" charset="2"/>
              <a:buChar char="Ø"/>
            </a:pPr>
            <a:r>
              <a:rPr lang="en-US" b="1" dirty="0" smtClean="0">
                <a:latin typeface="Times New Roman" pitchFamily="18" charset="0"/>
                <a:cs typeface="Times New Roman" pitchFamily="18" charset="0"/>
              </a:rPr>
              <a:t> Sampling procedure should include the details of the health and safety aspects of sampling. </a:t>
            </a:r>
          </a:p>
          <a:p>
            <a:pPr algn="just">
              <a:lnSpc>
                <a:spcPct val="150000"/>
              </a:lnSpc>
              <a:buFont typeface="Wingdings" pitchFamily="2" charset="2"/>
              <a:buChar char="Ø"/>
            </a:pPr>
            <a:r>
              <a:rPr lang="en-US" b="1" dirty="0" smtClean="0">
                <a:latin typeface="Times New Roman" pitchFamily="18" charset="0"/>
                <a:cs typeface="Times New Roman" pitchFamily="18" charset="0"/>
              </a:rPr>
              <a:t> Sampling procedure should ensure that representative samples are taken in sufficient quantity for testing in accordance with specifications.</a:t>
            </a:r>
          </a:p>
          <a:p>
            <a:pPr algn="just">
              <a:lnSpc>
                <a:spcPct val="150000"/>
              </a:lnSpc>
              <a:buFont typeface="Wingdings" pitchFamily="2" charset="2"/>
              <a:buChar char="Ø"/>
            </a:pPr>
            <a:r>
              <a:rPr lang="en-US" b="1" dirty="0" smtClean="0">
                <a:latin typeface="Times New Roman" pitchFamily="18" charset="0"/>
                <a:cs typeface="Times New Roman" pitchFamily="18" charset="0"/>
              </a:rPr>
              <a:t> Samples should never be returned to the bulk.</a:t>
            </a:r>
          </a:p>
          <a:p>
            <a:pPr algn="just">
              <a:lnSpc>
                <a:spcPct val="150000"/>
              </a:lnSpc>
              <a:buFont typeface="Wingdings" pitchFamily="2" charset="2"/>
              <a:buChar char="Ø"/>
            </a:pPr>
            <a:r>
              <a:rPr lang="en-US" b="1" dirty="0" smtClean="0">
                <a:latin typeface="Times New Roman" pitchFamily="18" charset="0"/>
                <a:cs typeface="Times New Roman" pitchFamily="18" charset="0"/>
              </a:rPr>
              <a:t> The sampling process should be appropriately supervised and documented (see Appendix 2 for an example of a sample collection form).</a:t>
            </a:r>
          </a:p>
          <a:p>
            <a:pPr algn="just">
              <a:lnSpc>
                <a:spcPct val="150000"/>
              </a:lnSpc>
              <a:buFont typeface="Wingdings" pitchFamily="2" charset="2"/>
              <a:buChar char="Ø"/>
            </a:pPr>
            <a:r>
              <a:rPr lang="en-US" b="1" dirty="0" smtClean="0">
                <a:latin typeface="Times New Roman" pitchFamily="18" charset="0"/>
                <a:cs typeface="Times New Roman" pitchFamily="18" charset="0"/>
              </a:rPr>
              <a:t> During the sampling procedure, attention should be paid to any signs of nonconformity of the material (differences in shape, size or </a:t>
            </a:r>
            <a:r>
              <a:rPr lang="en-US" b="1" dirty="0" err="1" smtClean="0">
                <a:latin typeface="Times New Roman" pitchFamily="18" charset="0"/>
                <a:cs typeface="Times New Roman" pitchFamily="18" charset="0"/>
              </a:rPr>
              <a:t>colour</a:t>
            </a:r>
            <a:r>
              <a:rPr lang="en-US" b="1" dirty="0" smtClean="0">
                <a:latin typeface="Times New Roman" pitchFamily="18" charset="0"/>
                <a:cs typeface="Times New Roman" pitchFamily="18" charset="0"/>
              </a:rPr>
              <a:t> of  particles in crystalline, granular or powdered solid substances; moist crusts on hygroscopic substances; deposits of solid pharmaceutical product in liquid or semi-liquid products; and stratification of liquid products. Such changes, some of which may be readily reversible, can occur during prolonged storage or  exposure to extreme temperatures during transportation).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8670"/>
            <a:ext cx="9144000" cy="3416320"/>
          </a:xfrm>
          <a:prstGeom prst="rect">
            <a:avLst/>
          </a:prstGeom>
        </p:spPr>
        <p:txBody>
          <a:bodyPr wrap="square">
            <a:spAutoFit/>
          </a:bodyPr>
          <a:lstStyle/>
          <a:p>
            <a:pPr algn="just">
              <a:lnSpc>
                <a:spcPct val="150000"/>
              </a:lnSpc>
            </a:pPr>
            <a:endParaRPr lang="en-US" b="1" dirty="0" smtClean="0">
              <a:latin typeface="Times New Roman" pitchFamily="18" charset="0"/>
              <a:cs typeface="Times New Roman" pitchFamily="18" charset="0"/>
            </a:endParaRPr>
          </a:p>
          <a:p>
            <a:pPr algn="just">
              <a:lnSpc>
                <a:spcPct val="150000"/>
              </a:lnSpc>
              <a:buFont typeface="Wingdings" pitchFamily="2" charset="2"/>
              <a:buChar char="Ø"/>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Labelling</a:t>
            </a:r>
            <a:r>
              <a:rPr lang="en-US" b="1" dirty="0" smtClean="0">
                <a:latin typeface="Times New Roman" pitchFamily="18" charset="0"/>
                <a:cs typeface="Times New Roman" pitchFamily="18" charset="0"/>
              </a:rPr>
              <a:t> of samples should provide appropriate details, including </a:t>
            </a:r>
            <a:r>
              <a:rPr lang="en-US" b="1" dirty="0" smtClean="0">
                <a:solidFill>
                  <a:srgbClr val="FF0000"/>
                </a:solidFill>
                <a:latin typeface="Times New Roman" pitchFamily="18" charset="0"/>
                <a:cs typeface="Times New Roman" pitchFamily="18" charset="0"/>
              </a:rPr>
              <a:t>the batch number and, if known, the container number</a:t>
            </a:r>
            <a:r>
              <a:rPr lang="en-US" b="1" dirty="0" smtClean="0">
                <a:latin typeface="Times New Roman" pitchFamily="18" charset="0"/>
                <a:cs typeface="Times New Roman" pitchFamily="18" charset="0"/>
              </a:rPr>
              <a:t> from which the sample was taken, the amount taken and for what purpose. Labels should be applied at the time of sampling. The container used to store the sample should also be properly </a:t>
            </a:r>
            <a:r>
              <a:rPr lang="en-US" b="1" dirty="0" err="1" smtClean="0">
                <a:latin typeface="Times New Roman" pitchFamily="18" charset="0"/>
                <a:cs typeface="Times New Roman" pitchFamily="18" charset="0"/>
              </a:rPr>
              <a:t>labelled</a:t>
            </a:r>
            <a:r>
              <a:rPr lang="en-US" b="1" dirty="0" smtClean="0">
                <a:latin typeface="Times New Roman" pitchFamily="18" charset="0"/>
                <a:cs typeface="Times New Roman" pitchFamily="18" charset="0"/>
              </a:rPr>
              <a:t> with appropriate details such as </a:t>
            </a:r>
            <a:r>
              <a:rPr lang="en-US" b="1" dirty="0" smtClean="0">
                <a:solidFill>
                  <a:srgbClr val="FF0000"/>
                </a:solidFill>
                <a:latin typeface="Times New Roman" pitchFamily="18" charset="0"/>
                <a:cs typeface="Times New Roman" pitchFamily="18" charset="0"/>
              </a:rPr>
              <a:t>sample type, name of material, identification code, batch/lot number, code, quantity, date of sampling, storage conditions, handling precautions and container number.</a:t>
            </a:r>
          </a:p>
          <a:p>
            <a:pPr algn="just">
              <a:lnSpc>
                <a:spcPct val="150000"/>
              </a:lnSpc>
            </a:pP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81036" cy="430887"/>
          </a:xfrm>
          <a:prstGeom prst="rect">
            <a:avLst/>
          </a:prstGeom>
        </p:spPr>
        <p:txBody>
          <a:bodyPr wrap="none">
            <a:spAutoFit/>
          </a:bodyPr>
          <a:lstStyle/>
          <a:p>
            <a:r>
              <a:rPr lang="fr-FR"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3. Storage and retention</a:t>
            </a:r>
            <a:endParaRPr lang="fr-FR"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Rectangle 3"/>
          <p:cNvSpPr/>
          <p:nvPr/>
        </p:nvSpPr>
        <p:spPr>
          <a:xfrm>
            <a:off x="0" y="360312"/>
            <a:ext cx="9144000" cy="1711366"/>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The container used to store a sample : </a:t>
            </a:r>
          </a:p>
          <a:p>
            <a:pPr algn="just">
              <a:lnSpc>
                <a:spcPct val="150000"/>
              </a:lnSpc>
              <a:buFont typeface="Wingdings" pitchFamily="2" charset="2"/>
              <a:buChar char="Ø"/>
            </a:pPr>
            <a:r>
              <a:rPr lang="en-US" b="1" dirty="0" smtClean="0">
                <a:latin typeface="Times New Roman" pitchFamily="18" charset="0"/>
                <a:cs typeface="Times New Roman" pitchFamily="18" charset="0"/>
              </a:rPr>
              <a:t>              should not interact with the sampled material (inert) nor allow contamination. </a:t>
            </a:r>
          </a:p>
          <a:p>
            <a:pPr algn="just">
              <a:lnSpc>
                <a:spcPct val="150000"/>
              </a:lnSpc>
              <a:buFont typeface="Wingdings" pitchFamily="2" charset="2"/>
              <a:buChar char="Ø"/>
            </a:pPr>
            <a:r>
              <a:rPr lang="en-US" b="1" dirty="0" smtClean="0">
                <a:latin typeface="Times New Roman" pitchFamily="18" charset="0"/>
                <a:cs typeface="Times New Roman" pitchFamily="18" charset="0"/>
              </a:rPr>
              <a:t>              should also protect the sample from light, air and moisture, as required by the storage directions for the pharmaceutical product or related material sampled. </a:t>
            </a:r>
            <a:endParaRPr lang="fr-FR" b="1" dirty="0">
              <a:latin typeface="Times New Roman" pitchFamily="18" charset="0"/>
              <a:cs typeface="Times New Roman" pitchFamily="18" charset="0"/>
            </a:endParaRPr>
          </a:p>
        </p:txBody>
      </p:sp>
      <p:sp>
        <p:nvSpPr>
          <p:cNvPr id="5" name="Rectangle 4"/>
          <p:cNvSpPr/>
          <p:nvPr/>
        </p:nvSpPr>
        <p:spPr>
          <a:xfrm>
            <a:off x="0" y="2374713"/>
            <a:ext cx="9144000" cy="2169825"/>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Liquid samples should be transported in suitable bottles closed by screw tops with inert liners that provide a good </a:t>
            </a:r>
            <a:r>
              <a:rPr lang="en-US" b="1" dirty="0" err="1" smtClean="0">
                <a:latin typeface="Times New Roman" pitchFamily="18" charset="0"/>
                <a:cs typeface="Times New Roman" pitchFamily="18" charset="0"/>
              </a:rPr>
              <a:t>vapour</a:t>
            </a:r>
            <a:r>
              <a:rPr lang="en-US" b="1" dirty="0" smtClean="0">
                <a:latin typeface="Times New Roman" pitchFamily="18" charset="0"/>
                <a:cs typeface="Times New Roman" pitchFamily="18" charset="0"/>
              </a:rPr>
              <a:t>-proof (moisture-proof) seal for the contents. </a:t>
            </a:r>
          </a:p>
          <a:p>
            <a:pPr algn="just">
              <a:lnSpc>
                <a:spcPct val="150000"/>
              </a:lnSpc>
              <a:buFont typeface="Arial" pitchFamily="34" charset="0"/>
              <a:buChar char="•"/>
            </a:pPr>
            <a:r>
              <a:rPr lang="en-US" b="1" dirty="0" smtClean="0">
                <a:latin typeface="Times New Roman" pitchFamily="18" charset="0"/>
                <a:cs typeface="Times New Roman" pitchFamily="18" charset="0"/>
              </a:rPr>
              <a:t>Suitable screw-top jars in exceptional cases only should be used for solid or semi-solid pharmaceutical products. </a:t>
            </a:r>
          </a:p>
          <a:p>
            <a:pPr algn="just">
              <a:lnSpc>
                <a:spcPct val="150000"/>
              </a:lnSpc>
              <a:buFont typeface="Arial" pitchFamily="34" charset="0"/>
              <a:buChar char="•"/>
            </a:pPr>
            <a:endParaRPr lang="en-US" b="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73573" t="42461" r="14348" b="42773"/>
          <a:stretch>
            <a:fillRect/>
          </a:stretch>
        </p:blipFill>
        <p:spPr bwMode="auto">
          <a:xfrm>
            <a:off x="5286380" y="4572008"/>
            <a:ext cx="2417964" cy="14287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72511" t="38281" r="14861" b="36328"/>
          <a:stretch>
            <a:fillRect/>
          </a:stretch>
        </p:blipFill>
        <p:spPr bwMode="auto">
          <a:xfrm>
            <a:off x="1357290" y="4143380"/>
            <a:ext cx="2143140" cy="242272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a:bodyPr>
          <a:lstStyle/>
          <a:p>
            <a:r>
              <a:rPr lang="en-US" sz="2400" b="1" dirty="0" smtClean="0">
                <a:latin typeface="Times New Roman" pitchFamily="18" charset="0"/>
                <a:cs typeface="Times New Roman" pitchFamily="18" charset="0"/>
              </a:rPr>
              <a:t>. Light-sensitive materials should be protected by using amber glass containers or by wrapping </a:t>
            </a:r>
            <a:r>
              <a:rPr lang="en-US" sz="2400" b="1" dirty="0" err="1" smtClean="0">
                <a:latin typeface="Times New Roman" pitchFamily="18" charset="0"/>
                <a:cs typeface="Times New Roman" pitchFamily="18" charset="0"/>
              </a:rPr>
              <a:t>colourless</a:t>
            </a:r>
            <a:r>
              <a:rPr lang="en-US" sz="2400" b="1" dirty="0" smtClean="0">
                <a:latin typeface="Times New Roman" pitchFamily="18" charset="0"/>
                <a:cs typeface="Times New Roman" pitchFamily="18" charset="0"/>
              </a:rPr>
              <a:t> glass containers in foil or dark </a:t>
            </a:r>
            <a:r>
              <a:rPr lang="en-US" sz="2400" b="1" dirty="0" err="1" smtClean="0">
                <a:latin typeface="Times New Roman" pitchFamily="18" charset="0"/>
                <a:cs typeface="Times New Roman" pitchFamily="18" charset="0"/>
              </a:rPr>
              <a:t>coloured</a:t>
            </a:r>
            <a:r>
              <a:rPr lang="en-US" sz="2400" b="1" dirty="0" smtClean="0">
                <a:latin typeface="Times New Roman" pitchFamily="18" charset="0"/>
                <a:cs typeface="Times New Roman" pitchFamily="18" charset="0"/>
              </a:rPr>
              <a:t> paper. Any special procedures, for example, nitrogen gassing, should be discussed with the consignee of the material and carried out as appropriate.</a:t>
            </a:r>
            <a:r>
              <a:rPr lang="fr-FR" sz="2400" b="1" dirty="0" smtClean="0">
                <a:latin typeface="Times New Roman" pitchFamily="18" charset="0"/>
                <a:cs typeface="Times New Roman" pitchFamily="18" charset="0"/>
              </a:rPr>
              <a:t/>
            </a:r>
            <a:br>
              <a:rPr lang="fr-FR" sz="2400" b="1" dirty="0" smtClean="0">
                <a:latin typeface="Times New Roman" pitchFamily="18" charset="0"/>
                <a:cs typeface="Times New Roman" pitchFamily="18" charset="0"/>
              </a:rPr>
            </a:br>
            <a:endParaRPr lang="fr-F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1704569"/>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 Solid dosage forms such as tablets or granules should be protected during transit, either by totally filling the container with the product or by filling any residual space with a suitable material. All samples should be packaged adequately and transported in such a way as to avoid breakage and contamination during transport.</a:t>
            </a:r>
            <a:endParaRPr lang="fr-FR" b="1" dirty="0">
              <a:latin typeface="Times New Roman" pitchFamily="18" charset="0"/>
              <a:cs typeface="Times New Roman" pitchFamily="18" charset="0"/>
            </a:endParaRPr>
          </a:p>
        </p:txBody>
      </p:sp>
      <p:sp>
        <p:nvSpPr>
          <p:cNvPr id="5" name="Rectangle 4"/>
          <p:cNvSpPr/>
          <p:nvPr/>
        </p:nvSpPr>
        <p:spPr>
          <a:xfrm>
            <a:off x="0" y="2928934"/>
            <a:ext cx="9144000" cy="2585323"/>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 Security and adequate storage conditions should be ensured for the rooms in which samples are stored. </a:t>
            </a:r>
          </a:p>
          <a:p>
            <a:pPr algn="just">
              <a:lnSpc>
                <a:spcPct val="150000"/>
              </a:lnSpc>
              <a:buFont typeface="Arial" pitchFamily="34" charset="0"/>
              <a:buChar char="•"/>
            </a:pPr>
            <a:endParaRPr lang="en-US" b="1" dirty="0" smtClean="0">
              <a:latin typeface="Times New Roman" pitchFamily="18" charset="0"/>
              <a:cs typeface="Times New Roman" pitchFamily="18" charset="0"/>
            </a:endParaRPr>
          </a:p>
          <a:p>
            <a:pPr algn="just">
              <a:lnSpc>
                <a:spcPct val="150000"/>
              </a:lnSpc>
              <a:buFont typeface="Arial" pitchFamily="34" charset="0"/>
              <a:buChar char="•"/>
            </a:pPr>
            <a:r>
              <a:rPr lang="en-US" b="1" dirty="0" smtClean="0">
                <a:latin typeface="Times New Roman" pitchFamily="18" charset="0"/>
                <a:cs typeface="Times New Roman" pitchFamily="18" charset="0"/>
              </a:rPr>
              <a:t> Samples should be stored in accordance with the storage conditions as specified for the respective active pharmaceutical ingredient (API), excipient or drug product. </a:t>
            </a:r>
          </a:p>
          <a:p>
            <a:pPr algn="just">
              <a:lnSpc>
                <a:spcPct val="150000"/>
              </a:lnSpc>
              <a:buFont typeface="Arial" pitchFamily="34" charset="0"/>
              <a:buChar char="•"/>
            </a:pPr>
            <a:endParaRPr lang="en-US" b="1"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0"/>
            <a:ext cx="771530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9.Sampling plans for starting materials, packaging materials and finished products</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Rectangle 6"/>
          <p:cNvSpPr/>
          <p:nvPr/>
        </p:nvSpPr>
        <p:spPr>
          <a:xfrm>
            <a:off x="0" y="857232"/>
            <a:ext cx="7072330" cy="5909310"/>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 Quality of pharmaceutical products majorly depends upon the sampling of the </a:t>
            </a:r>
            <a:r>
              <a:rPr lang="en-US" b="1" dirty="0" err="1" smtClean="0">
                <a:latin typeface="Times New Roman" pitchFamily="18" charset="0"/>
                <a:cs typeface="Times New Roman" pitchFamily="18" charset="0"/>
              </a:rPr>
              <a:t>excipients</a:t>
            </a:r>
            <a:r>
              <a:rPr lang="en-US" b="1" dirty="0" smtClean="0">
                <a:latin typeface="Times New Roman" pitchFamily="18" charset="0"/>
                <a:cs typeface="Times New Roman" pitchFamily="18" charset="0"/>
              </a:rPr>
              <a:t> and the API. Proper sampling can give us confidence in our analysis. In other words, sampling is a starting process but it has its importance.</a:t>
            </a:r>
          </a:p>
          <a:p>
            <a:pPr algn="just">
              <a:lnSpc>
                <a:spcPct val="150000"/>
              </a:lnSpc>
              <a:buFont typeface="Arial" pitchFamily="34" charset="0"/>
              <a:buChar char="•"/>
            </a:pPr>
            <a:r>
              <a:rPr lang="en-US" b="1" dirty="0" smtClean="0">
                <a:latin typeface="Times New Roman" pitchFamily="18" charset="0"/>
                <a:cs typeface="Times New Roman" pitchFamily="18" charset="0"/>
              </a:rPr>
              <a:t> The number of containers to be samples is an interesting part of the raw material sampling because if we receive 5000 containers of an excipient then it shall be very difficult to sample all containers and it is difficult too to analyze the thousands of samples. In such cased, sampling plans are used to reduce the sampling and analysis of a large number of containers.</a:t>
            </a:r>
          </a:p>
          <a:p>
            <a:pPr algn="just">
              <a:lnSpc>
                <a:spcPct val="150000"/>
              </a:lnSpc>
              <a:buFont typeface="Arial" pitchFamily="34" charset="0"/>
              <a:buChar char="•"/>
            </a:pPr>
            <a:r>
              <a:rPr lang="en-US" b="1" dirty="0" smtClean="0">
                <a:latin typeface="Times New Roman" pitchFamily="18" charset="0"/>
                <a:cs typeface="Times New Roman" pitchFamily="18" charset="0"/>
              </a:rPr>
              <a:t>Generally, in pharmaceuticals, 1 + √N formula is used to determine the number of containers to be sampled. Where N is the number of containers received. This formula is used to reduce the sampling of a large number of containers of the excipient. </a:t>
            </a:r>
          </a:p>
        </p:txBody>
      </p:sp>
      <p:pic>
        <p:nvPicPr>
          <p:cNvPr id="8" name="Picture 3"/>
          <p:cNvPicPr>
            <a:picLocks noChangeAspect="1" noChangeArrowheads="1"/>
          </p:cNvPicPr>
          <p:nvPr/>
        </p:nvPicPr>
        <p:blipFill>
          <a:blip r:embed="rId2"/>
          <a:srcRect l="52196" t="50000" r="31332" b="14844"/>
          <a:stretch>
            <a:fillRect/>
          </a:stretch>
        </p:blipFill>
        <p:spPr bwMode="auto">
          <a:xfrm>
            <a:off x="7000828" y="642918"/>
            <a:ext cx="2143172" cy="592933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977248" cy="984885"/>
          </a:xfrm>
          <a:prstGeom prst="rect">
            <a:avLst/>
          </a:prstGeom>
        </p:spPr>
        <p:txBody>
          <a:bodyPr wrap="none">
            <a:spAutoFit/>
          </a:bodyPr>
          <a:lstStyle/>
          <a:p>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Sampling PLAN for </a:t>
            </a:r>
            <a:r>
              <a:rPr lang="fr-FR"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Starting</a:t>
            </a:r>
            <a:r>
              <a:rPr lang="fr-F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Materials </a:t>
            </a:r>
          </a:p>
          <a:p>
            <a:endParaRPr lang="fr-FR" dirty="0" smtClean="0"/>
          </a:p>
          <a:p>
            <a:r>
              <a:rPr lang="fr-FR" sz="2000" b="1" dirty="0" smtClean="0">
                <a:latin typeface="Times New Roman" pitchFamily="18" charset="0"/>
                <a:cs typeface="Times New Roman" pitchFamily="18" charset="0"/>
              </a:rPr>
              <a:t>WHO </a:t>
            </a:r>
            <a:r>
              <a:rPr lang="fr-FR" sz="2000" b="1" dirty="0" err="1" smtClean="0">
                <a:latin typeface="Times New Roman" pitchFamily="18" charset="0"/>
                <a:cs typeface="Times New Roman" pitchFamily="18" charset="0"/>
              </a:rPr>
              <a:t>suggests</a:t>
            </a:r>
            <a:r>
              <a:rPr lang="fr-FR" sz="2000" b="1" dirty="0" smtClean="0">
                <a:latin typeface="Times New Roman" pitchFamily="18" charset="0"/>
                <a:cs typeface="Times New Roman" pitchFamily="18" charset="0"/>
              </a:rPr>
              <a:t> 3 </a:t>
            </a:r>
            <a:r>
              <a:rPr lang="fr-FR" sz="2000" b="1" dirty="0" err="1" smtClean="0">
                <a:latin typeface="Times New Roman" pitchFamily="18" charset="0"/>
                <a:cs typeface="Times New Roman" pitchFamily="18" charset="0"/>
              </a:rPr>
              <a:t>formulae</a:t>
            </a:r>
            <a:r>
              <a:rPr lang="fr-FR" sz="2000" b="1" dirty="0" smtClean="0">
                <a:latin typeface="Times New Roman" pitchFamily="18" charset="0"/>
                <a:cs typeface="Times New Roman" pitchFamily="18" charset="0"/>
              </a:rPr>
              <a:t> of </a:t>
            </a:r>
            <a:r>
              <a:rPr lang="fr-FR" sz="2000" b="1" dirty="0" err="1" smtClean="0">
                <a:latin typeface="Times New Roman" pitchFamily="18" charset="0"/>
                <a:cs typeface="Times New Roman" pitchFamily="18" charset="0"/>
              </a:rPr>
              <a:t>sampling</a:t>
            </a:r>
            <a:r>
              <a:rPr lang="fr-FR" sz="2000" b="1" dirty="0" smtClean="0">
                <a:latin typeface="Times New Roman" pitchFamily="18" charset="0"/>
                <a:cs typeface="Times New Roman" pitchFamily="18" charset="0"/>
              </a:rPr>
              <a:t> for </a:t>
            </a:r>
            <a:r>
              <a:rPr lang="fr-FR" sz="2000" b="1" dirty="0" err="1" smtClean="0">
                <a:latin typeface="Times New Roman" pitchFamily="18" charset="0"/>
                <a:cs typeface="Times New Roman" pitchFamily="18" charset="0"/>
              </a:rPr>
              <a:t>pharmaceutical</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ingredients</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
        <p:nvSpPr>
          <p:cNvPr id="5" name="Rectangle 4"/>
          <p:cNvSpPr/>
          <p:nvPr/>
        </p:nvSpPr>
        <p:spPr>
          <a:xfrm>
            <a:off x="0" y="1610575"/>
            <a:ext cx="2786050"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b="1" dirty="0" smtClean="0">
                <a:solidFill>
                  <a:schemeClr val="tx1"/>
                </a:solidFill>
                <a:latin typeface="Times New Roman" pitchFamily="18" charset="0"/>
                <a:cs typeface="Times New Roman" pitchFamily="18" charset="0"/>
              </a:rPr>
              <a:t>‘n‘ plan</a:t>
            </a:r>
          </a:p>
          <a:p>
            <a:pPr algn="just"/>
            <a:r>
              <a:rPr lang="en-US" b="1" dirty="0" smtClean="0">
                <a:solidFill>
                  <a:schemeClr val="tx1"/>
                </a:solidFill>
                <a:latin typeface="Times New Roman" pitchFamily="18" charset="0"/>
                <a:cs typeface="Times New Roman" pitchFamily="18" charset="0"/>
              </a:rPr>
              <a:t>• Material is uniform</a:t>
            </a:r>
          </a:p>
          <a:p>
            <a:pPr algn="just"/>
            <a:r>
              <a:rPr lang="en-US" b="1" dirty="0" smtClean="0">
                <a:solidFill>
                  <a:schemeClr val="tx1"/>
                </a:solidFill>
                <a:latin typeface="Times New Roman" pitchFamily="18" charset="0"/>
                <a:cs typeface="Times New Roman" pitchFamily="18" charset="0"/>
              </a:rPr>
              <a:t>• Supplied from a  recognized source</a:t>
            </a:r>
          </a:p>
          <a:p>
            <a:pPr algn="just"/>
            <a:r>
              <a:rPr lang="en-US" b="1" dirty="0" smtClean="0">
                <a:solidFill>
                  <a:schemeClr val="tx1"/>
                </a:solidFill>
                <a:latin typeface="Times New Roman" pitchFamily="18" charset="0"/>
                <a:cs typeface="Times New Roman" pitchFamily="18" charset="0"/>
              </a:rPr>
              <a:t>• Drawn from any part of  the container (usually from the top layer)</a:t>
            </a:r>
          </a:p>
          <a:p>
            <a:pPr algn="just"/>
            <a:r>
              <a:rPr lang="en-US" b="1" dirty="0" smtClean="0">
                <a:solidFill>
                  <a:schemeClr val="tx1"/>
                </a:solidFill>
                <a:latin typeface="Times New Roman" pitchFamily="18" charset="0"/>
                <a:cs typeface="Times New Roman" pitchFamily="18" charset="0"/>
              </a:rPr>
              <a:t>• The formula : </a:t>
            </a:r>
          </a:p>
          <a:p>
            <a:pPr algn="just"/>
            <a:r>
              <a:rPr lang="en-US" b="1" dirty="0" smtClean="0">
                <a:solidFill>
                  <a:srgbClr val="FFFF00"/>
                </a:solidFill>
                <a:latin typeface="Times New Roman" pitchFamily="18" charset="0"/>
                <a:cs typeface="Times New Roman" pitchFamily="18" charset="0"/>
              </a:rPr>
              <a:t>– n = 1 + √N</a:t>
            </a:r>
          </a:p>
          <a:p>
            <a:pPr algn="just"/>
            <a:r>
              <a:rPr lang="en-US" b="1" dirty="0" smtClean="0">
                <a:solidFill>
                  <a:schemeClr val="tx1"/>
                </a:solidFill>
                <a:latin typeface="Times New Roman" pitchFamily="18" charset="0"/>
                <a:cs typeface="Times New Roman" pitchFamily="18" charset="0"/>
              </a:rPr>
              <a:t>– N is the number of  sampling units in  the consignment.</a:t>
            </a:r>
          </a:p>
          <a:p>
            <a:pPr algn="just"/>
            <a:r>
              <a:rPr lang="en-US" b="1" dirty="0" smtClean="0">
                <a:solidFill>
                  <a:schemeClr val="tx1"/>
                </a:solidFill>
                <a:latin typeface="Times New Roman" pitchFamily="18" charset="0"/>
                <a:cs typeface="Times New Roman" pitchFamily="18" charset="0"/>
              </a:rPr>
              <a:t>– The value of n is  obtained by simple  rounding</a:t>
            </a:r>
            <a:endParaRPr lang="fr-FR" b="1" dirty="0">
              <a:solidFill>
                <a:schemeClr val="tx1"/>
              </a:solidFill>
              <a:latin typeface="Times New Roman" pitchFamily="18" charset="0"/>
              <a:cs typeface="Times New Roman" pitchFamily="18" charset="0"/>
            </a:endParaRPr>
          </a:p>
        </p:txBody>
      </p:sp>
      <p:sp>
        <p:nvSpPr>
          <p:cNvPr id="6" name="Rectangle 5"/>
          <p:cNvSpPr/>
          <p:nvPr/>
        </p:nvSpPr>
        <p:spPr>
          <a:xfrm>
            <a:off x="3071802" y="1610575"/>
            <a:ext cx="2643206" cy="424731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b="1" dirty="0" smtClean="0">
                <a:solidFill>
                  <a:schemeClr val="tx1"/>
                </a:solidFill>
                <a:latin typeface="Times New Roman" pitchFamily="18" charset="0"/>
                <a:cs typeface="Times New Roman" pitchFamily="18" charset="0"/>
              </a:rPr>
              <a:t>‘p’ plan</a:t>
            </a:r>
          </a:p>
          <a:p>
            <a:pPr algn="just"/>
            <a:r>
              <a:rPr lang="en-US" b="1" dirty="0" smtClean="0">
                <a:solidFill>
                  <a:schemeClr val="tx1"/>
                </a:solidFill>
                <a:latin typeface="Times New Roman" pitchFamily="18" charset="0"/>
                <a:cs typeface="Times New Roman" pitchFamily="18" charset="0"/>
              </a:rPr>
              <a:t>• Material is uniform</a:t>
            </a:r>
          </a:p>
          <a:p>
            <a:pPr algn="just"/>
            <a:r>
              <a:rPr lang="en-US" b="1" dirty="0" smtClean="0">
                <a:solidFill>
                  <a:schemeClr val="tx1"/>
                </a:solidFill>
                <a:latin typeface="Times New Roman" pitchFamily="18" charset="0"/>
                <a:cs typeface="Times New Roman" pitchFamily="18" charset="0"/>
              </a:rPr>
              <a:t>• Supplied from a  recognized source</a:t>
            </a:r>
          </a:p>
          <a:p>
            <a:pPr algn="just"/>
            <a:r>
              <a:rPr lang="en-US" b="1" dirty="0" smtClean="0">
                <a:solidFill>
                  <a:schemeClr val="tx1"/>
                </a:solidFill>
                <a:latin typeface="Times New Roman" pitchFamily="18" charset="0"/>
                <a:cs typeface="Times New Roman" pitchFamily="18" charset="0"/>
              </a:rPr>
              <a:t>• The main purpose is to  test for identity</a:t>
            </a:r>
          </a:p>
          <a:p>
            <a:pPr algn="just"/>
            <a:r>
              <a:rPr lang="en-US" b="1" dirty="0" smtClean="0">
                <a:solidFill>
                  <a:schemeClr val="tx1"/>
                </a:solidFill>
                <a:latin typeface="Times New Roman" pitchFamily="18" charset="0"/>
                <a:cs typeface="Times New Roman" pitchFamily="18" charset="0"/>
              </a:rPr>
              <a:t>• The formula : </a:t>
            </a:r>
          </a:p>
          <a:p>
            <a:pPr algn="just"/>
            <a:r>
              <a:rPr lang="en-US" b="1" dirty="0" smtClean="0">
                <a:solidFill>
                  <a:srgbClr val="FFFF00"/>
                </a:solidFill>
                <a:latin typeface="Times New Roman" pitchFamily="18" charset="0"/>
                <a:cs typeface="Times New Roman" pitchFamily="18" charset="0"/>
              </a:rPr>
              <a:t>– p = 0.4√N</a:t>
            </a:r>
          </a:p>
          <a:p>
            <a:pPr algn="just"/>
            <a:r>
              <a:rPr lang="en-US" b="1" dirty="0" smtClean="0">
                <a:solidFill>
                  <a:schemeClr val="tx1"/>
                </a:solidFill>
                <a:latin typeface="Times New Roman" pitchFamily="18" charset="0"/>
                <a:cs typeface="Times New Roman" pitchFamily="18" charset="0"/>
              </a:rPr>
              <a:t>– N is the number of </a:t>
            </a:r>
          </a:p>
          <a:p>
            <a:pPr algn="just"/>
            <a:r>
              <a:rPr lang="en-US" b="1" dirty="0" smtClean="0">
                <a:solidFill>
                  <a:schemeClr val="tx1"/>
                </a:solidFill>
                <a:latin typeface="Times New Roman" pitchFamily="18" charset="0"/>
                <a:cs typeface="Times New Roman" pitchFamily="18" charset="0"/>
              </a:rPr>
              <a:t>sampling units in </a:t>
            </a:r>
          </a:p>
          <a:p>
            <a:pPr algn="just"/>
            <a:r>
              <a:rPr lang="en-US" b="1" dirty="0" smtClean="0">
                <a:solidFill>
                  <a:schemeClr val="tx1"/>
                </a:solidFill>
                <a:latin typeface="Times New Roman" pitchFamily="18" charset="0"/>
                <a:cs typeface="Times New Roman" pitchFamily="18" charset="0"/>
              </a:rPr>
              <a:t>the consignment.</a:t>
            </a:r>
          </a:p>
          <a:p>
            <a:pPr algn="just"/>
            <a:r>
              <a:rPr lang="en-US" b="1" dirty="0" smtClean="0">
                <a:solidFill>
                  <a:schemeClr val="tx1"/>
                </a:solidFill>
                <a:latin typeface="Times New Roman" pitchFamily="18" charset="0"/>
                <a:cs typeface="Times New Roman" pitchFamily="18" charset="0"/>
              </a:rPr>
              <a:t>– p are obtained by  rounding up to the next highest integer</a:t>
            </a:r>
          </a:p>
          <a:p>
            <a:pPr algn="just"/>
            <a:endParaRPr lang="fr-FR" b="1" dirty="0">
              <a:solidFill>
                <a:schemeClr val="tx1"/>
              </a:solidFill>
              <a:latin typeface="Times New Roman" pitchFamily="18" charset="0"/>
              <a:cs typeface="Times New Roman" pitchFamily="18" charset="0"/>
            </a:endParaRPr>
          </a:p>
        </p:txBody>
      </p:sp>
      <p:sp>
        <p:nvSpPr>
          <p:cNvPr id="7" name="Rectangle 6"/>
          <p:cNvSpPr/>
          <p:nvPr/>
        </p:nvSpPr>
        <p:spPr>
          <a:xfrm>
            <a:off x="6000760" y="1571612"/>
            <a:ext cx="2928926" cy="424731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b="1" dirty="0" smtClean="0">
                <a:solidFill>
                  <a:schemeClr val="tx1"/>
                </a:solidFill>
                <a:latin typeface="Times New Roman" pitchFamily="18" charset="0"/>
                <a:cs typeface="Times New Roman" pitchFamily="18" charset="0"/>
              </a:rPr>
              <a:t>r’ plan</a:t>
            </a:r>
          </a:p>
          <a:p>
            <a:pPr algn="just"/>
            <a:r>
              <a:rPr lang="en-US" b="1" dirty="0" smtClean="0">
                <a:solidFill>
                  <a:schemeClr val="tx1"/>
                </a:solidFill>
                <a:latin typeface="Times New Roman" pitchFamily="18" charset="0"/>
                <a:cs typeface="Times New Roman" pitchFamily="18" charset="0"/>
              </a:rPr>
              <a:t>• Material is suspected to  be non-uniform</a:t>
            </a:r>
          </a:p>
          <a:p>
            <a:pPr algn="just"/>
            <a:r>
              <a:rPr lang="en-US" b="1" dirty="0" smtClean="0">
                <a:solidFill>
                  <a:schemeClr val="tx1"/>
                </a:solidFill>
                <a:latin typeface="Times New Roman" pitchFamily="18" charset="0"/>
                <a:cs typeface="Times New Roman" pitchFamily="18" charset="0"/>
              </a:rPr>
              <a:t>• Received from a source  that is not well known</a:t>
            </a:r>
          </a:p>
          <a:p>
            <a:pPr algn="just"/>
            <a:r>
              <a:rPr lang="en-US" b="1" dirty="0" smtClean="0">
                <a:solidFill>
                  <a:schemeClr val="tx1"/>
                </a:solidFill>
                <a:latin typeface="Times New Roman" pitchFamily="18" charset="0"/>
                <a:cs typeface="Times New Roman" pitchFamily="18" charset="0"/>
              </a:rPr>
              <a:t>• The formula :</a:t>
            </a:r>
          </a:p>
          <a:p>
            <a:pPr algn="just"/>
            <a:r>
              <a:rPr lang="en-US" b="1" dirty="0" smtClean="0">
                <a:solidFill>
                  <a:srgbClr val="FFFF00"/>
                </a:solidFill>
                <a:latin typeface="Times New Roman" pitchFamily="18" charset="0"/>
                <a:cs typeface="Times New Roman" pitchFamily="18" charset="0"/>
              </a:rPr>
              <a:t>– r = 1.5√N</a:t>
            </a:r>
          </a:p>
          <a:p>
            <a:pPr algn="just"/>
            <a:r>
              <a:rPr lang="en-US" b="1" dirty="0" smtClean="0">
                <a:solidFill>
                  <a:schemeClr val="tx1"/>
                </a:solidFill>
                <a:latin typeface="Times New Roman" pitchFamily="18" charset="0"/>
                <a:cs typeface="Times New Roman" pitchFamily="18" charset="0"/>
              </a:rPr>
              <a:t>– N is the number of  sampling units in the  consignment.</a:t>
            </a:r>
          </a:p>
          <a:p>
            <a:pPr algn="just"/>
            <a:r>
              <a:rPr lang="en-US" b="1" dirty="0" smtClean="0">
                <a:solidFill>
                  <a:schemeClr val="tx1"/>
                </a:solidFill>
                <a:latin typeface="Times New Roman" pitchFamily="18" charset="0"/>
                <a:cs typeface="Times New Roman" pitchFamily="18" charset="0"/>
              </a:rPr>
              <a:t>– r are obtained by  rounding up to the  next highest integer.</a:t>
            </a:r>
          </a:p>
          <a:p>
            <a:pPr algn="just"/>
            <a:endParaRPr lang="en-US" b="1" dirty="0" smtClean="0">
              <a:solidFill>
                <a:schemeClr val="tx1"/>
              </a:solidFill>
              <a:latin typeface="Times New Roman" pitchFamily="18" charset="0"/>
              <a:cs typeface="Times New Roman" pitchFamily="18" charset="0"/>
            </a:endParaRPr>
          </a:p>
          <a:p>
            <a:pPr algn="just"/>
            <a:endParaRPr lang="en-US"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58280" cy="400110"/>
          </a:xfrm>
          <a:prstGeom prst="rect">
            <a:avLst/>
          </a:prstGeom>
        </p:spPr>
        <p:txBody>
          <a:bodyPr wrap="square">
            <a:spAutoFit/>
          </a:bodyPr>
          <a:lstStyle/>
          <a:p>
            <a:r>
              <a:rPr lang="en-US" sz="2000" b="1" dirty="0" smtClean="0">
                <a:latin typeface="Times New Roman" pitchFamily="18" charset="0"/>
                <a:cs typeface="Times New Roman" pitchFamily="18" charset="0"/>
              </a:rPr>
              <a:t>Values of n, p or r for the N (number of containers received) sampling units</a:t>
            </a:r>
            <a:endParaRPr lang="fr-FR"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26354" t="35156" r="29722" b="21875"/>
          <a:stretch>
            <a:fillRect/>
          </a:stretch>
        </p:blipFill>
        <p:spPr bwMode="auto">
          <a:xfrm>
            <a:off x="142876" y="714356"/>
            <a:ext cx="900115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819222"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Examples of use of sampling plans n, p and r</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642910" y="428604"/>
            <a:ext cx="7715304" cy="400110"/>
          </a:xfrm>
          <a:prstGeom prst="rect">
            <a:avLst/>
          </a:prstGeom>
        </p:spPr>
        <p:txBody>
          <a:bodyPr wrap="square">
            <a:spAutoFit/>
          </a:bodyPr>
          <a:lstStyle/>
          <a:p>
            <a:r>
              <a:rPr lang="en-US" sz="2000" b="1" dirty="0" smtClean="0">
                <a:latin typeface="Times New Roman" pitchFamily="18" charset="0"/>
                <a:cs typeface="Times New Roman" pitchFamily="18" charset="0"/>
              </a:rPr>
              <a:t>Consider a consignment of 40 containers of a starting material.</a:t>
            </a:r>
            <a:endParaRPr lang="fr-FR" sz="2000" b="1" dirty="0">
              <a:latin typeface="Times New Roman" pitchFamily="18" charset="0"/>
              <a:cs typeface="Times New Roman" pitchFamily="18" charset="0"/>
            </a:endParaRPr>
          </a:p>
        </p:txBody>
      </p:sp>
      <p:sp>
        <p:nvSpPr>
          <p:cNvPr id="6" name="Rectangle 5"/>
          <p:cNvSpPr/>
          <p:nvPr/>
        </p:nvSpPr>
        <p:spPr>
          <a:xfrm>
            <a:off x="0" y="719052"/>
            <a:ext cx="9144000" cy="6281848"/>
          </a:xfrm>
          <a:prstGeom prst="rect">
            <a:avLst/>
          </a:prstGeom>
        </p:spPr>
        <p:txBody>
          <a:bodyPr wrap="square">
            <a:spAutoFit/>
          </a:bodyPr>
          <a:lstStyle/>
          <a:p>
            <a:pPr algn="just">
              <a:lnSpc>
                <a:spcPct val="150000"/>
              </a:lnSpc>
            </a:pPr>
            <a:r>
              <a:rPr lang="en-US" b="1" i="1" dirty="0" smtClean="0">
                <a:solidFill>
                  <a:srgbClr val="FF0000"/>
                </a:solidFill>
                <a:latin typeface="Times New Roman" pitchFamily="18" charset="0"/>
                <a:cs typeface="Times New Roman" pitchFamily="18" charset="0"/>
              </a:rPr>
              <a:t>n plan : </a:t>
            </a:r>
            <a:r>
              <a:rPr lang="en-US" b="1" i="1" dirty="0" smtClean="0">
                <a:latin typeface="Times New Roman" pitchFamily="18" charset="0"/>
                <a:cs typeface="Times New Roman" pitchFamily="18" charset="0"/>
              </a:rPr>
              <a:t>Assuming a uniform material from a recognized source where there is a high degree of confidence in the source</a:t>
            </a:r>
          </a:p>
          <a:p>
            <a:pPr algn="just">
              <a:lnSpc>
                <a:spcPct val="150000"/>
              </a:lnSpc>
            </a:pPr>
            <a:r>
              <a:rPr lang="en-US" b="1" dirty="0" smtClean="0">
                <a:latin typeface="Times New Roman" pitchFamily="18" charset="0"/>
                <a:cs typeface="Times New Roman" pitchFamily="18" charset="0"/>
              </a:rPr>
              <a:t>samples taken from 7 containers selected at random. The appearance and identity of each of these 7 samples is checked. If the results are concordant, </a:t>
            </a:r>
            <a:r>
              <a:rPr lang="en-US" b="1" dirty="0" smtClean="0">
                <a:solidFill>
                  <a:srgbClr val="FF0000"/>
                </a:solidFill>
                <a:latin typeface="Times New Roman" pitchFamily="18" charset="0"/>
                <a:cs typeface="Times New Roman" pitchFamily="18" charset="0"/>
              </a:rPr>
              <a:t>the 7 </a:t>
            </a:r>
            <a:r>
              <a:rPr lang="en-US" b="1" dirty="0" smtClean="0">
                <a:latin typeface="Times New Roman" pitchFamily="18" charset="0"/>
                <a:cs typeface="Times New Roman" pitchFamily="18" charset="0"/>
              </a:rPr>
              <a:t>samples are combined to produce a single, composite sample from which an analytical sample is prepared for full testing</a:t>
            </a:r>
          </a:p>
          <a:p>
            <a:pPr algn="just">
              <a:lnSpc>
                <a:spcPct val="150000"/>
              </a:lnSpc>
            </a:pPr>
            <a:r>
              <a:rPr lang="en-US" b="1" i="1" dirty="0" smtClean="0">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p plan, </a:t>
            </a:r>
            <a:r>
              <a:rPr lang="en-US" b="1" i="1" dirty="0" smtClean="0">
                <a:latin typeface="Times New Roman" pitchFamily="18" charset="0"/>
                <a:cs typeface="Times New Roman" pitchFamily="18" charset="0"/>
              </a:rPr>
              <a:t>Assuming a uniform material from a recognized source with the main purpose of checking the identity</a:t>
            </a:r>
          </a:p>
          <a:p>
            <a:pPr algn="just">
              <a:lnSpc>
                <a:spcPct val="150000"/>
              </a:lnSpc>
            </a:pPr>
            <a:r>
              <a:rPr lang="en-US" b="1" dirty="0" smtClean="0">
                <a:latin typeface="Times New Roman" pitchFamily="18" charset="0"/>
                <a:cs typeface="Times New Roman" pitchFamily="18" charset="0"/>
              </a:rPr>
              <a:t>samples taken from each container . The appearance and identity of each of these samples is checked. If the results are concordant, the samples are appropriately combined to </a:t>
            </a:r>
            <a:r>
              <a:rPr lang="en-US" b="1" dirty="0" smtClean="0">
                <a:solidFill>
                  <a:srgbClr val="FF0000"/>
                </a:solidFill>
                <a:latin typeface="Times New Roman" pitchFamily="18" charset="0"/>
                <a:cs typeface="Times New Roman" pitchFamily="18" charset="0"/>
              </a:rPr>
              <a:t>form 3</a:t>
            </a:r>
            <a:r>
              <a:rPr lang="en-US" b="1" dirty="0" smtClean="0">
                <a:latin typeface="Times New Roman" pitchFamily="18" charset="0"/>
                <a:cs typeface="Times New Roman" pitchFamily="18" charset="0"/>
              </a:rPr>
              <a:t> final, composite samples to be used for retention (or full testing if required).</a:t>
            </a:r>
          </a:p>
          <a:p>
            <a:pPr algn="just">
              <a:lnSpc>
                <a:spcPct val="150000"/>
              </a:lnSpc>
            </a:pPr>
            <a:r>
              <a:rPr lang="en-US" b="1" i="1" dirty="0" smtClean="0">
                <a:solidFill>
                  <a:srgbClr val="FF0000"/>
                </a:solidFill>
                <a:latin typeface="Times New Roman" pitchFamily="18" charset="0"/>
                <a:cs typeface="Times New Roman" pitchFamily="18" charset="0"/>
              </a:rPr>
              <a:t>• r plan</a:t>
            </a:r>
            <a:r>
              <a:rPr lang="en-US" b="1" i="1" dirty="0" smtClean="0">
                <a:latin typeface="Times New Roman" pitchFamily="18" charset="0"/>
                <a:cs typeface="Times New Roman" pitchFamily="18" charset="0"/>
              </a:rPr>
              <a:t>, Assuming the material is non-uniform and/or from a source that is not well-known</a:t>
            </a:r>
          </a:p>
          <a:p>
            <a:pPr algn="just">
              <a:lnSpc>
                <a:spcPct val="150000"/>
              </a:lnSpc>
            </a:pPr>
            <a:r>
              <a:rPr lang="en-US" b="1" dirty="0" smtClean="0">
                <a:latin typeface="Times New Roman" pitchFamily="18" charset="0"/>
                <a:cs typeface="Times New Roman" pitchFamily="18" charset="0"/>
              </a:rPr>
              <a:t>samples taken from each container . The appearance and identity of each of these samples is checked. If the results are concordant, </a:t>
            </a:r>
            <a:r>
              <a:rPr lang="en-US" b="1" dirty="0" smtClean="0">
                <a:solidFill>
                  <a:srgbClr val="FF0000"/>
                </a:solidFill>
                <a:latin typeface="Times New Roman" pitchFamily="18" charset="0"/>
                <a:cs typeface="Times New Roman" pitchFamily="18" charset="0"/>
              </a:rPr>
              <a:t>10 </a:t>
            </a:r>
            <a:r>
              <a:rPr lang="en-US" b="1" dirty="0" smtClean="0">
                <a:latin typeface="Times New Roman" pitchFamily="18" charset="0"/>
                <a:cs typeface="Times New Roman" pitchFamily="18" charset="0"/>
              </a:rPr>
              <a:t>samples are selected at random and individually subjected to full testing.</a:t>
            </a:r>
            <a:endParaRPr lang="fr-FR"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57148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a:t>
            </a:r>
            <a:r>
              <a:rPr lang="fr-FR"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Glossary</a:t>
            </a: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p:cNvSpPr/>
          <p:nvPr/>
        </p:nvSpPr>
        <p:spPr>
          <a:xfrm>
            <a:off x="0" y="1928802"/>
            <a:ext cx="9144000" cy="5262979"/>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Batch</a:t>
            </a:r>
          </a:p>
          <a:p>
            <a:pPr algn="just">
              <a:lnSpc>
                <a:spcPct val="150000"/>
              </a:lnSpc>
            </a:pPr>
            <a:r>
              <a:rPr lang="en-US" sz="2000" b="1" dirty="0" smtClean="0">
                <a:latin typeface="Times New Roman" pitchFamily="18" charset="0"/>
                <a:cs typeface="Times New Roman" pitchFamily="18" charset="0"/>
              </a:rPr>
              <a:t>A quantity of any drug produced during a given cycle of manufacture. If the manufacturing process is continuous, the batch originates in a defined period of time during which the manufacturing conditions are stable and have not been modified.</a:t>
            </a:r>
          </a:p>
          <a:p>
            <a:pPr algn="just">
              <a:lnSpc>
                <a:spcPct val="150000"/>
              </a:lnSpc>
            </a:pPr>
            <a:r>
              <a:rPr lang="en-US" sz="2400" b="1" i="1" dirty="0" smtClean="0">
                <a:solidFill>
                  <a:srgbClr val="0070C0"/>
                </a:solidFill>
                <a:latin typeface="Times New Roman" pitchFamily="18" charset="0"/>
                <a:cs typeface="Times New Roman" pitchFamily="18" charset="0"/>
              </a:rPr>
              <a:t>Original sample</a:t>
            </a:r>
          </a:p>
          <a:p>
            <a:pPr algn="just">
              <a:lnSpc>
                <a:spcPct val="150000"/>
              </a:lnSpc>
            </a:pPr>
            <a:r>
              <a:rPr lang="en-US" sz="2000" b="1" dirty="0" smtClean="0">
                <a:latin typeface="Times New Roman" pitchFamily="18" charset="0"/>
                <a:cs typeface="Times New Roman" pitchFamily="18" charset="0"/>
              </a:rPr>
              <a:t>Sample collected directly from the material.</a:t>
            </a:r>
          </a:p>
          <a:p>
            <a:pPr algn="just">
              <a:lnSpc>
                <a:spcPct val="150000"/>
              </a:lnSpc>
            </a:pPr>
            <a:r>
              <a:rPr lang="en-US" sz="2400" b="1" i="1" dirty="0" smtClean="0">
                <a:solidFill>
                  <a:srgbClr val="0070C0"/>
                </a:solidFill>
                <a:latin typeface="Times New Roman" pitchFamily="18" charset="0"/>
                <a:cs typeface="Times New Roman" pitchFamily="18" charset="0"/>
              </a:rPr>
              <a:t>Final sample</a:t>
            </a:r>
          </a:p>
          <a:p>
            <a:pPr algn="just">
              <a:lnSpc>
                <a:spcPct val="150000"/>
              </a:lnSpc>
            </a:pPr>
            <a:r>
              <a:rPr lang="en-US" sz="2000" b="1" dirty="0" smtClean="0">
                <a:latin typeface="Times New Roman" pitchFamily="18" charset="0"/>
                <a:cs typeface="Times New Roman" pitchFamily="18" charset="0"/>
              </a:rPr>
              <a:t>Sample ready for the application of the test procedure.</a:t>
            </a:r>
          </a:p>
          <a:p>
            <a:pPr algn="just">
              <a:lnSpc>
                <a:spcPct val="150000"/>
              </a:lnSpc>
            </a:pPr>
            <a:endParaRPr lang="fr-FR" sz="2000" b="1" dirty="0" smtClean="0">
              <a:latin typeface="Times New Roman" pitchFamily="18" charset="0"/>
              <a:cs typeface="Times New Roman" pitchFamily="18" charset="0"/>
            </a:endParaRPr>
          </a:p>
          <a:p>
            <a:pPr algn="just">
              <a:lnSpc>
                <a:spcPct val="150000"/>
              </a:lnSpc>
            </a:pPr>
            <a:endParaRPr lang="fr-FR" sz="2000" b="1" dirty="0">
              <a:latin typeface="Times New Roman" pitchFamily="18" charset="0"/>
              <a:cs typeface="Times New Roman" pitchFamily="18" charset="0"/>
            </a:endParaRPr>
          </a:p>
        </p:txBody>
      </p:sp>
      <p:sp>
        <p:nvSpPr>
          <p:cNvPr id="6" name="Rectangle 5"/>
          <p:cNvSpPr/>
          <p:nvPr/>
        </p:nvSpPr>
        <p:spPr>
          <a:xfrm>
            <a:off x="0" y="785794"/>
            <a:ext cx="8143900" cy="1107996"/>
          </a:xfrm>
          <a:prstGeom prst="rect">
            <a:avLst/>
          </a:prstGeom>
        </p:spPr>
        <p:txBody>
          <a:bodyPr wrap="square">
            <a:spAutoFit/>
          </a:bodyPr>
          <a:lstStyle/>
          <a:p>
            <a:pPr lvl="0" algn="just">
              <a:lnSpc>
                <a:spcPct val="150000"/>
              </a:lnSpc>
              <a:spcBef>
                <a:spcPct val="0"/>
              </a:spcBef>
            </a:pPr>
            <a:r>
              <a:rPr lang="en-US" sz="2400" b="1" i="1" dirty="0" smtClean="0">
                <a:solidFill>
                  <a:srgbClr val="0070C0"/>
                </a:solidFill>
                <a:latin typeface="Times New Roman" pitchFamily="18" charset="0"/>
                <a:cs typeface="Times New Roman" pitchFamily="18" charset="0"/>
              </a:rPr>
              <a:t>Available sample</a:t>
            </a:r>
          </a:p>
          <a:p>
            <a:pPr lvl="0" algn="just">
              <a:lnSpc>
                <a:spcPct val="150000"/>
              </a:lnSpc>
              <a:spcBef>
                <a:spcPct val="0"/>
              </a:spcBef>
            </a:pPr>
            <a:r>
              <a:rPr lang="en-US" sz="2000" b="1" dirty="0" smtClean="0">
                <a:latin typeface="Times New Roman" pitchFamily="18" charset="0"/>
                <a:cs typeface="Times New Roman" pitchFamily="18" charset="0"/>
              </a:rPr>
              <a:t>Whatever total quantity of sample materials is available.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642918"/>
            <a:ext cx="9001156" cy="6093976"/>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 References </a:t>
            </a:r>
          </a:p>
          <a:p>
            <a:pPr algn="just">
              <a:lnSpc>
                <a:spcPct val="150000"/>
              </a:lnSpc>
            </a:pPr>
            <a:endParaRPr lang="en-US" sz="2000" dirty="0" smtClean="0">
              <a:solidFill>
                <a:srgbClr val="0070C0"/>
              </a:solidFill>
              <a:latin typeface="Times New Roman" pitchFamily="18" charset="0"/>
              <a:cs typeface="Times New Roman" pitchFamily="18" charset="0"/>
            </a:endParaRPr>
          </a:p>
          <a:p>
            <a:pPr marL="457200" indent="-457200" algn="just">
              <a:lnSpc>
                <a:spcPct val="150000"/>
              </a:lnSpc>
              <a:buAutoNum type="arabicPeriod"/>
            </a:pPr>
            <a:r>
              <a:rPr lang="en-US" sz="2000" dirty="0" smtClean="0">
                <a:solidFill>
                  <a:srgbClr val="0070C0"/>
                </a:solidFill>
                <a:latin typeface="Times New Roman" pitchFamily="18" charset="0"/>
                <a:cs typeface="Times New Roman" pitchFamily="18" charset="0"/>
              </a:rPr>
              <a:t>Good practices for national pharmaceutical control laboratories. In: WHO Expert  Committee on Specifications for Pharmaceutical Preparations. Thirty-sixth report. Geneva, World Health Organization, 2002 (WHO Technical Report Series, No. 902), Annex 3.</a:t>
            </a:r>
          </a:p>
          <a:p>
            <a:pPr marL="457200" indent="-457200" algn="just">
              <a:lnSpc>
                <a:spcPct val="150000"/>
              </a:lnSpc>
              <a:buAutoNum type="arabicPeriod"/>
            </a:pPr>
            <a:r>
              <a:rPr lang="en-US" sz="2000" dirty="0" smtClean="0">
                <a:solidFill>
                  <a:srgbClr val="0070C0"/>
                </a:solidFill>
                <a:latin typeface="Times New Roman" pitchFamily="18" charset="0"/>
                <a:cs typeface="Times New Roman" pitchFamily="18" charset="0"/>
              </a:rPr>
              <a:t>World Health Organization. </a:t>
            </a:r>
            <a:r>
              <a:rPr lang="en-US" sz="2000" i="1" dirty="0" smtClean="0">
                <a:solidFill>
                  <a:srgbClr val="0070C0"/>
                </a:solidFill>
                <a:latin typeface="Times New Roman" pitchFamily="18" charset="0"/>
                <a:cs typeface="Times New Roman" pitchFamily="18" charset="0"/>
              </a:rPr>
              <a:t>Quality assurance of pharmaceuticals: a compendium of guidelines and related materials. Good manufacturing practices and inspection</a:t>
            </a:r>
            <a:r>
              <a:rPr lang="en-US" sz="2000" dirty="0" smtClean="0">
                <a:solidFill>
                  <a:srgbClr val="0070C0"/>
                </a:solidFill>
                <a:latin typeface="Times New Roman" pitchFamily="18" charset="0"/>
                <a:cs typeface="Times New Roman" pitchFamily="18" charset="0"/>
              </a:rPr>
              <a:t>. Vol. 2. World Health Organization, 2007.</a:t>
            </a:r>
          </a:p>
          <a:p>
            <a:pPr marL="457200" indent="-457200" algn="just">
              <a:lnSpc>
                <a:spcPct val="150000"/>
              </a:lnSpc>
              <a:buAutoNum type="arabicPeriod"/>
            </a:pPr>
            <a:r>
              <a:rPr lang="en-US" sz="2000" dirty="0" smtClean="0">
                <a:solidFill>
                  <a:srgbClr val="0070C0"/>
                </a:solidFill>
                <a:latin typeface="Times New Roman" pitchFamily="18" charset="0"/>
                <a:cs typeface="Times New Roman" pitchFamily="18" charset="0"/>
              </a:rPr>
              <a:t>Guidelines on packaging for pharmaceutical products. In: WHO Expert Committee on Specifications for Pharmaceutical Preparations. Thirty-sixth report. Geneva, World Health Organization, 2002 (WHO Technical Report Series, No. 902), Annex 9.</a:t>
            </a:r>
            <a:endParaRPr lang="fr-FR" sz="2000"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297"/>
            <a:ext cx="9144000" cy="3416320"/>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Retention sample</a:t>
            </a:r>
          </a:p>
          <a:p>
            <a:pPr algn="just">
              <a:lnSpc>
                <a:spcPct val="150000"/>
              </a:lnSpc>
            </a:pPr>
            <a:r>
              <a:rPr lang="en-US" sz="2000" b="1" dirty="0" smtClean="0">
                <a:latin typeface="Times New Roman" pitchFamily="18" charset="0"/>
                <a:cs typeface="Times New Roman" pitchFamily="18" charset="0"/>
              </a:rPr>
              <a:t>Sample collected as part of the original sampling process and reserved for future</a:t>
            </a:r>
          </a:p>
          <a:p>
            <a:pPr algn="just">
              <a:lnSpc>
                <a:spcPct val="150000"/>
              </a:lnSpc>
            </a:pPr>
            <a:r>
              <a:rPr lang="en-US" sz="2000" b="1" dirty="0" smtClean="0">
                <a:latin typeface="Times New Roman" pitchFamily="18" charset="0"/>
                <a:cs typeface="Times New Roman" pitchFamily="18" charset="0"/>
              </a:rPr>
              <a:t>testing. The size of a retention sample should be sufficient to allow for at least two confirmatory analyses. In some cases statutory regulations may require one or more retention samples, each of which should be separately identified, packaged and sealed.</a:t>
            </a:r>
          </a:p>
          <a:p>
            <a:pPr algn="just">
              <a:lnSpc>
                <a:spcPct val="150000"/>
              </a:lnSpc>
            </a:pPr>
            <a:endParaRPr lang="fr-FR" sz="2000" b="1" dirty="0">
              <a:latin typeface="Times New Roman" pitchFamily="18" charset="0"/>
              <a:cs typeface="Times New Roman" pitchFamily="18" charset="0"/>
            </a:endParaRPr>
          </a:p>
        </p:txBody>
      </p:sp>
      <p:sp>
        <p:nvSpPr>
          <p:cNvPr id="3" name="Rectangle 2"/>
          <p:cNvSpPr/>
          <p:nvPr/>
        </p:nvSpPr>
        <p:spPr>
          <a:xfrm>
            <a:off x="0" y="3643314"/>
            <a:ext cx="9144000" cy="1569660"/>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Combined sample</a:t>
            </a:r>
          </a:p>
          <a:p>
            <a:pPr algn="just">
              <a:lnSpc>
                <a:spcPct val="150000"/>
              </a:lnSpc>
            </a:pPr>
            <a:r>
              <a:rPr lang="en-US" sz="2000" b="1" dirty="0" smtClean="0">
                <a:latin typeface="Times New Roman" pitchFamily="18" charset="0"/>
                <a:cs typeface="Times New Roman" pitchFamily="18" charset="0"/>
              </a:rPr>
              <a:t>Sample resulting from combining all or parts of two or more samples of the material.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85794"/>
            <a:ext cx="9144000" cy="4431983"/>
          </a:xfrm>
          <a:prstGeom prst="rect">
            <a:avLst/>
          </a:prstGeom>
        </p:spPr>
        <p:txBody>
          <a:bodyPr wrap="square">
            <a:spAutoFit/>
          </a:bodyPr>
          <a:lstStyle/>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400" b="1" i="1" dirty="0" smtClean="0">
                <a:solidFill>
                  <a:srgbClr val="0070C0"/>
                </a:solidFill>
                <a:latin typeface="Times New Roman" pitchFamily="18" charset="0"/>
                <a:cs typeface="Times New Roman" pitchFamily="18" charset="0"/>
              </a:rPr>
              <a:t>Consignment</a:t>
            </a:r>
          </a:p>
          <a:p>
            <a:pPr algn="just">
              <a:lnSpc>
                <a:spcPct val="150000"/>
              </a:lnSpc>
            </a:pPr>
            <a:r>
              <a:rPr lang="en-US" sz="2000" b="1" dirty="0" smtClean="0">
                <a:latin typeface="Times New Roman" pitchFamily="18" charset="0"/>
                <a:cs typeface="Times New Roman" pitchFamily="18" charset="0"/>
              </a:rPr>
              <a:t>The quantity of a bulk starting material, or of a drug product, made by one manufacturer or supplied by an agent, and supplied at one time in response to a particular request or order. </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400" b="1" dirty="0" smtClean="0">
                <a:solidFill>
                  <a:srgbClr val="0070C0"/>
                </a:solidFill>
                <a:latin typeface="Times New Roman" pitchFamily="18" charset="0"/>
                <a:cs typeface="Times New Roman" pitchFamily="18" charset="0"/>
              </a:rPr>
              <a:t>Homogeneity</a:t>
            </a:r>
          </a:p>
          <a:p>
            <a:pPr algn="just">
              <a:lnSpc>
                <a:spcPct val="150000"/>
              </a:lnSpc>
            </a:pPr>
            <a:r>
              <a:rPr lang="en-US" sz="2000" b="1" dirty="0" smtClean="0">
                <a:latin typeface="Times New Roman" pitchFamily="18" charset="0"/>
                <a:cs typeface="Times New Roman" pitchFamily="18" charset="0"/>
              </a:rPr>
              <a:t>A material is regarded as homogeneous when it is all of the same origin (e.g.</a:t>
            </a:r>
          </a:p>
          <a:p>
            <a:pPr algn="just">
              <a:lnSpc>
                <a:spcPct val="150000"/>
              </a:lnSpc>
            </a:pPr>
            <a:r>
              <a:rPr lang="en-US" sz="2000" b="1" dirty="0" smtClean="0">
                <a:latin typeface="Times New Roman" pitchFamily="18" charset="0"/>
                <a:cs typeface="Times New Roman" pitchFamily="18" charset="0"/>
              </a:rPr>
              <a:t>from the same batch) and as non-homogeneous when it is of differing origins.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843"/>
            <a:ext cx="9144000" cy="4339650"/>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Uniformity</a:t>
            </a:r>
          </a:p>
          <a:p>
            <a:pPr algn="just">
              <a:lnSpc>
                <a:spcPct val="150000"/>
              </a:lnSpc>
            </a:pPr>
            <a:r>
              <a:rPr lang="en-US" sz="2000" b="1" dirty="0" smtClean="0">
                <a:latin typeface="Times New Roman" pitchFamily="18" charset="0"/>
                <a:cs typeface="Times New Roman" pitchFamily="18" charset="0"/>
              </a:rPr>
              <a:t>A starting material may be considered uniform when samples drawn from different layers do not show significant differences in the quality control tests which would result in non-conformity with specifications. The following materials may be considered uniform unless there are signs to the contrary: organic and inorganic chemicals; purified natural products; various processed natural products such as fatty oils and essential oils; and plant extracts. The assumption of uniformity is strengthened by homogeneity, i.e. when the consignment is derived</a:t>
            </a:r>
          </a:p>
          <a:p>
            <a:pPr algn="just">
              <a:lnSpc>
                <a:spcPct val="150000"/>
              </a:lnSpc>
            </a:pPr>
            <a:r>
              <a:rPr lang="en-US" sz="2000" b="1" dirty="0" smtClean="0">
                <a:latin typeface="Times New Roman" pitchFamily="18" charset="0"/>
                <a:cs typeface="Times New Roman" pitchFamily="18" charset="0"/>
              </a:rPr>
              <a:t>from a single batch.</a:t>
            </a:r>
            <a:endParaRPr lang="fr-FR" sz="20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14"/>
            <a:ext cx="9144000" cy="6370975"/>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Sample</a:t>
            </a:r>
          </a:p>
          <a:p>
            <a:pPr algn="just">
              <a:lnSpc>
                <a:spcPct val="150000"/>
              </a:lnSpc>
            </a:pPr>
            <a:r>
              <a:rPr lang="en-US" sz="2000" b="1" dirty="0" smtClean="0">
                <a:latin typeface="Times New Roman" pitchFamily="18" charset="0"/>
                <a:cs typeface="Times New Roman" pitchFamily="18" charset="0"/>
              </a:rPr>
              <a:t>A portion of a material collected according to a defined sampling procedure. The size of any sample should be sufficient to allow all anticipated test procedures to be carried out, including all repetitions and retention samples. If the quantity of material available is not sufficient for the intended analyses and for the retention samples, the inspector should record that the sampled material is the available sample (see Sampling record) and the evaluation of the results should take account of the limitations that arise from the insufficient sample size.</a:t>
            </a:r>
          </a:p>
          <a:p>
            <a:pPr algn="just">
              <a:lnSpc>
                <a:spcPct val="150000"/>
              </a:lnSpc>
            </a:pPr>
            <a:r>
              <a:rPr lang="en-US" sz="2400" b="1" i="1" dirty="0" smtClean="0">
                <a:solidFill>
                  <a:srgbClr val="0070C0"/>
                </a:solidFill>
                <a:latin typeface="Times New Roman" pitchFamily="18" charset="0"/>
                <a:cs typeface="Times New Roman" pitchFamily="18" charset="0"/>
              </a:rPr>
              <a:t>Sampler</a:t>
            </a:r>
          </a:p>
          <a:p>
            <a:pPr algn="just">
              <a:lnSpc>
                <a:spcPct val="150000"/>
              </a:lnSpc>
            </a:pPr>
            <a:r>
              <a:rPr lang="en-US" sz="2000" b="1" dirty="0" smtClean="0">
                <a:latin typeface="Times New Roman" pitchFamily="18" charset="0"/>
                <a:cs typeface="Times New Roman" pitchFamily="18" charset="0"/>
              </a:rPr>
              <a:t>Person responsible for performing the sampling operations.</a:t>
            </a:r>
          </a:p>
          <a:p>
            <a:pPr algn="just">
              <a:lnSpc>
                <a:spcPct val="150000"/>
              </a:lnSpc>
            </a:pPr>
            <a:r>
              <a:rPr lang="en-US" sz="2400" b="1" i="1" dirty="0" smtClean="0">
                <a:solidFill>
                  <a:srgbClr val="0070C0"/>
                </a:solidFill>
                <a:latin typeface="Times New Roman" pitchFamily="18" charset="0"/>
                <a:cs typeface="Times New Roman" pitchFamily="18" charset="0"/>
              </a:rPr>
              <a:t>Sampling method</a:t>
            </a:r>
          </a:p>
          <a:p>
            <a:pPr algn="just">
              <a:lnSpc>
                <a:spcPct val="150000"/>
              </a:lnSpc>
            </a:pPr>
            <a:r>
              <a:rPr lang="en-US" sz="2000" b="1" dirty="0" smtClean="0">
                <a:latin typeface="Times New Roman" pitchFamily="18" charset="0"/>
                <a:cs typeface="Times New Roman" pitchFamily="18" charset="0"/>
              </a:rPr>
              <a:t>That part of the sampling procedure dealing with the method prescribed for</a:t>
            </a:r>
          </a:p>
          <a:p>
            <a:pPr algn="just">
              <a:lnSpc>
                <a:spcPct val="150000"/>
              </a:lnSpc>
            </a:pPr>
            <a:r>
              <a:rPr lang="en-US" sz="2000" b="1" dirty="0" smtClean="0">
                <a:latin typeface="Times New Roman" pitchFamily="18" charset="0"/>
                <a:cs typeface="Times New Roman" pitchFamily="18" charset="0"/>
              </a:rPr>
              <a:t>withdrawing samples.</a:t>
            </a:r>
            <a:endParaRPr lang="fr-FR" sz="20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4893647"/>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Sampling plan</a:t>
            </a:r>
          </a:p>
          <a:p>
            <a:pPr algn="just">
              <a:lnSpc>
                <a:spcPct val="150000"/>
              </a:lnSpc>
            </a:pPr>
            <a:r>
              <a:rPr lang="en-US" sz="2000" b="1" dirty="0" smtClean="0">
                <a:latin typeface="Times New Roman" pitchFamily="18" charset="0"/>
                <a:cs typeface="Times New Roman" pitchFamily="18" charset="0"/>
              </a:rPr>
              <a:t>Description of the location, number of units and/or quantity of material that should be collected, and associated acceptance criteria.</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400" b="1" i="1" dirty="0" smtClean="0">
                <a:solidFill>
                  <a:srgbClr val="0070C0"/>
                </a:solidFill>
                <a:latin typeface="Times New Roman" pitchFamily="18" charset="0"/>
                <a:cs typeface="Times New Roman" pitchFamily="18" charset="0"/>
              </a:rPr>
              <a:t>Sampling record</a:t>
            </a:r>
          </a:p>
          <a:p>
            <a:pPr algn="just">
              <a:lnSpc>
                <a:spcPct val="150000"/>
              </a:lnSpc>
            </a:pPr>
            <a:r>
              <a:rPr lang="en-US" sz="2000" b="1" dirty="0" smtClean="0">
                <a:latin typeface="Times New Roman" pitchFamily="18" charset="0"/>
                <a:cs typeface="Times New Roman" pitchFamily="18" charset="0"/>
              </a:rPr>
              <a:t>Written record of the sampling operations carried out on a particular material for a defined purpose. The sampling record should contain the batch number, date and place of sampling, reference to the sampling protocol used, a description of the containers and of the materials sampled, notes on possible abnormalities, together with any other relevant observations, and the name and signature of the inspector.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2094"/>
            <a:ext cx="9144000" cy="4431983"/>
          </a:xfrm>
          <a:prstGeom prst="rect">
            <a:avLst/>
          </a:prstGeom>
        </p:spPr>
        <p:txBody>
          <a:bodyPr wrap="square">
            <a:spAutoFit/>
          </a:bodyPr>
          <a:lstStyle/>
          <a:p>
            <a:pPr algn="just">
              <a:lnSpc>
                <a:spcPct val="150000"/>
              </a:lnSpc>
            </a:pPr>
            <a:r>
              <a:rPr lang="en-US" sz="2400" b="1" i="1" dirty="0" smtClean="0">
                <a:solidFill>
                  <a:srgbClr val="0070C0"/>
                </a:solidFill>
                <a:latin typeface="Times New Roman" pitchFamily="18" charset="0"/>
                <a:cs typeface="Times New Roman" pitchFamily="18" charset="0"/>
              </a:rPr>
              <a:t>Sampling unit</a:t>
            </a:r>
          </a:p>
          <a:p>
            <a:pPr algn="just">
              <a:lnSpc>
                <a:spcPct val="150000"/>
              </a:lnSpc>
            </a:pPr>
            <a:r>
              <a:rPr lang="en-US" sz="2000" b="1" dirty="0" smtClean="0">
                <a:latin typeface="Times New Roman" pitchFamily="18" charset="0"/>
                <a:cs typeface="Times New Roman" pitchFamily="18" charset="0"/>
              </a:rPr>
              <a:t>Discrete part of a consignment such as an individual package, drum or  container.</a:t>
            </a:r>
          </a:p>
          <a:p>
            <a:pPr algn="just">
              <a:lnSpc>
                <a:spcPct val="150000"/>
              </a:lnSpc>
            </a:pPr>
            <a:endParaRPr lang="en-US" sz="2000" b="1" i="1" dirty="0" smtClean="0">
              <a:solidFill>
                <a:srgbClr val="0070C0"/>
              </a:solidFill>
              <a:latin typeface="Times New Roman" pitchFamily="18" charset="0"/>
              <a:cs typeface="Times New Roman" pitchFamily="18" charset="0"/>
            </a:endParaRPr>
          </a:p>
          <a:p>
            <a:pPr algn="just">
              <a:lnSpc>
                <a:spcPct val="150000"/>
              </a:lnSpc>
            </a:pPr>
            <a:r>
              <a:rPr lang="en-US" sz="2400" b="1" i="1" dirty="0" smtClean="0">
                <a:solidFill>
                  <a:srgbClr val="0070C0"/>
                </a:solidFill>
                <a:latin typeface="Times New Roman" pitchFamily="18" charset="0"/>
                <a:cs typeface="Times New Roman" pitchFamily="18" charset="0"/>
              </a:rPr>
              <a:t>Selected sample</a:t>
            </a:r>
          </a:p>
          <a:p>
            <a:pPr algn="just">
              <a:lnSpc>
                <a:spcPct val="150000"/>
              </a:lnSpc>
            </a:pPr>
            <a:r>
              <a:rPr lang="en-US" sz="2000" b="1" dirty="0" smtClean="0">
                <a:latin typeface="Times New Roman" pitchFamily="18" charset="0"/>
                <a:cs typeface="Times New Roman" pitchFamily="18" charset="0"/>
              </a:rPr>
              <a:t>	</a:t>
            </a:r>
          </a:p>
          <a:p>
            <a:pPr algn="just">
              <a:lnSpc>
                <a:spcPct val="150000"/>
              </a:lnSpc>
            </a:pPr>
            <a:r>
              <a:rPr lang="en-US" sz="2000" b="1" dirty="0" smtClean="0">
                <a:latin typeface="Times New Roman" pitchFamily="18" charset="0"/>
                <a:cs typeface="Times New Roman" pitchFamily="18" charset="0"/>
              </a:rPr>
              <a:t>Sample obtained according to a sampling procedure designed to select a fraction of the material that is likely to have special properties. A selected sample that is likely to contain deteriorated, contaminated, adulterated or otherwise unacceptable material is known as an extreme sample.</a:t>
            </a:r>
            <a:endParaRPr lang="fr-FR" sz="20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5048</TotalTime>
  <Words>3818</Words>
  <PresentationFormat>Affichage à l'écran (4:3)</PresentationFormat>
  <Paragraphs>217</Paragraphs>
  <Slides>30</Slides>
  <Notes>14</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Sampling comprises the operations designed to select a portion of a pharmaceutical product for a defined purpose. The sampling procedure should be appropriate to the purpose of sampling, to the type of controls intended to be applied to the samples and to the material to be sampled. All operations related to sampling should be performed with care, using proper equipment and tools. Any contamination of the sample by dust or other foreign material is liable to jeopardize the validity of the subsequent analyses.</vt:lpstr>
      <vt:lpstr>2.Glossary</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 Light-sensitive materials should be protected by using amber glass containers or by wrapping colourless glass containers in foil or dark coloured paper. Any special procedures, for example, nitrogen gassing, should be discussed with the consignee of the material and carried out as appropriate. </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104</cp:revision>
  <dcterms:created xsi:type="dcterms:W3CDTF">2023-08-16T09:33:19Z</dcterms:created>
  <dcterms:modified xsi:type="dcterms:W3CDTF">2025-12-15T13:14:58Z</dcterms:modified>
</cp:coreProperties>
</file>