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9" d="100"/>
          <a:sy n="89" d="100"/>
        </p:scale>
        <p:origin x="432"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package" Target="../embeddings/Feuille_de_calcul_Microsoft_Excel1.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b="0" i="0" u="none" strike="noStrike" kern="1200" baseline="0">
                <a:solidFill>
                  <a:schemeClr val="dk1">
                    <a:lumMod val="65000"/>
                    <a:lumOff val="35000"/>
                  </a:schemeClr>
                </a:solidFill>
                <a:effectLst/>
                <a:latin typeface="+mn-lt"/>
                <a:ea typeface="+mn-ea"/>
                <a:cs typeface="+mn-cs"/>
              </a:defRPr>
            </a:pPr>
            <a:r>
              <a:rPr lang="ar-DZ" dirty="0">
                <a:latin typeface="Andalus" panose="02020603050405020304" pitchFamily="18" charset="-78"/>
                <a:cs typeface="Andalus" panose="02020603050405020304" pitchFamily="18" charset="-78"/>
              </a:rPr>
              <a:t>الشدة التدريبية</a:t>
            </a:r>
          </a:p>
        </c:rich>
      </c:tx>
      <c:layout/>
      <c:overlay val="0"/>
      <c:spPr>
        <a:noFill/>
        <a:ln>
          <a:noFill/>
        </a:ln>
        <a:effectLst/>
      </c:spPr>
      <c:txPr>
        <a:bodyPr rot="0" spcFirstLastPara="1" vertOverflow="ellipsis" vert="horz" wrap="square" anchor="ctr" anchorCtr="1"/>
        <a:lstStyle/>
        <a:p>
          <a:pPr>
            <a:defRPr b="0" i="0" u="none" strike="noStrike" kern="1200" baseline="0">
              <a:solidFill>
                <a:schemeClr val="dk1">
                  <a:lumMod val="65000"/>
                  <a:lumOff val="35000"/>
                </a:schemeClr>
              </a:solidFill>
              <a:effectLst/>
              <a:latin typeface="+mn-lt"/>
              <a:ea typeface="+mn-ea"/>
              <a:cs typeface="+mn-cs"/>
            </a:defRPr>
          </a:pPr>
          <a:endParaRPr lang="fr-FR"/>
        </a:p>
      </c:txPr>
    </c:title>
    <c:autoTitleDeleted val="0"/>
    <c:plotArea>
      <c:layout>
        <c:manualLayout>
          <c:layoutTarget val="inner"/>
          <c:xMode val="edge"/>
          <c:yMode val="edge"/>
          <c:x val="8.8985857865768209E-2"/>
          <c:y val="0.13127975102183434"/>
          <c:w val="0.7753905250165426"/>
          <c:h val="0.58736809601586171"/>
        </c:manualLayout>
      </c:layout>
      <c:barChart>
        <c:barDir val="col"/>
        <c:grouping val="clustered"/>
        <c:varyColors val="0"/>
        <c:ser>
          <c:idx val="0"/>
          <c:order val="0"/>
          <c:tx>
            <c:strRef>
              <c:f>Sheet1!$B$1</c:f>
              <c:strCache>
                <c:ptCount val="1"/>
                <c:pt idx="0">
                  <c:v>الشدة التدريبية</c:v>
                </c:pt>
              </c:strCache>
            </c:strRef>
          </c:tx>
          <c:spPr>
            <a:gradFill>
              <a:gsLst>
                <a:gs pos="0">
                  <a:schemeClr val="accent1"/>
                </a:gs>
                <a:gs pos="100000">
                  <a:schemeClr val="accent1">
                    <a:lumMod val="84000"/>
                  </a:schemeClr>
                </a:gs>
              </a:gsLst>
              <a:lin ang="5400000" scaled="1"/>
            </a:gradFill>
            <a:ln>
              <a:noFill/>
            </a:ln>
            <a:effectLst>
              <a:outerShdw blurRad="76200" dir="18900000" sy="23000" kx="-1200000" algn="bl" rotWithShape="0">
                <a:prstClr val="black">
                  <a:alpha val="20000"/>
                </a:prst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fr-FR"/>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trendline>
            <c:spPr>
              <a:ln w="19050" cap="rnd">
                <a:solidFill>
                  <a:schemeClr val="accent1"/>
                </a:solidFill>
                <a:prstDash val="sysDash"/>
              </a:ln>
              <a:effectLst/>
            </c:spPr>
            <c:trendlineType val="movingAvg"/>
            <c:period val="2"/>
            <c:dispRSqr val="0"/>
            <c:dispEq val="0"/>
          </c:trendline>
          <c:cat>
            <c:strRef>
              <c:f>Sheet1!$A$2:$A$13</c:f>
              <c:strCache>
                <c:ptCount val="12"/>
                <c:pt idx="0">
                  <c:v>Jan اعداد عام</c:v>
                </c:pt>
                <c:pt idx="1">
                  <c:v>Feb اعداد عام</c:v>
                </c:pt>
                <c:pt idx="2">
                  <c:v>Mar اعداد عام</c:v>
                </c:pt>
                <c:pt idx="3">
                  <c:v>Apr اعداد عام </c:v>
                </c:pt>
                <c:pt idx="4">
                  <c:v>May اعداد عام</c:v>
                </c:pt>
                <c:pt idx="5">
                  <c:v>Jun اعداد عام</c:v>
                </c:pt>
                <c:pt idx="6">
                  <c:v>Jul اعداد خاص</c:v>
                </c:pt>
                <c:pt idx="7">
                  <c:v>Aug اعداد خاص</c:v>
                </c:pt>
                <c:pt idx="8">
                  <c:v>Sep اعداد خاص</c:v>
                </c:pt>
                <c:pt idx="9">
                  <c:v>Oct منافسات</c:v>
                </c:pt>
                <c:pt idx="10">
                  <c:v>Nov منافسات</c:v>
                </c:pt>
                <c:pt idx="11">
                  <c:v>Dec الانتقالية</c:v>
                </c:pt>
              </c:strCache>
            </c:strRef>
          </c:cat>
          <c:val>
            <c:numRef>
              <c:f>Sheet1!$B$2:$B$13</c:f>
              <c:numCache>
                <c:formatCode>General</c:formatCode>
                <c:ptCount val="12"/>
                <c:pt idx="0">
                  <c:v>50</c:v>
                </c:pt>
                <c:pt idx="1">
                  <c:v>60</c:v>
                </c:pt>
                <c:pt idx="2">
                  <c:v>65</c:v>
                </c:pt>
                <c:pt idx="3">
                  <c:v>75</c:v>
                </c:pt>
                <c:pt idx="4">
                  <c:v>75</c:v>
                </c:pt>
                <c:pt idx="5">
                  <c:v>60</c:v>
                </c:pt>
                <c:pt idx="6">
                  <c:v>75</c:v>
                </c:pt>
                <c:pt idx="7">
                  <c:v>85</c:v>
                </c:pt>
                <c:pt idx="8">
                  <c:v>90</c:v>
                </c:pt>
                <c:pt idx="9">
                  <c:v>90</c:v>
                </c:pt>
                <c:pt idx="10">
                  <c:v>100</c:v>
                </c:pt>
                <c:pt idx="11">
                  <c:v>55</c:v>
                </c:pt>
              </c:numCache>
            </c:numRef>
          </c:val>
        </c:ser>
        <c:dLbls>
          <c:dLblPos val="inEnd"/>
          <c:showLegendKey val="0"/>
          <c:showVal val="1"/>
          <c:showCatName val="0"/>
          <c:showSerName val="0"/>
          <c:showPercent val="0"/>
          <c:showBubbleSize val="0"/>
        </c:dLbls>
        <c:gapWidth val="41"/>
        <c:axId val="175353736"/>
        <c:axId val="175346680"/>
      </c:barChart>
      <c:catAx>
        <c:axId val="175353736"/>
        <c:scaling>
          <c:orientation val="minMax"/>
        </c:scaling>
        <c:delete val="0"/>
        <c:axPos val="b"/>
        <c:numFmt formatCode="General"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dk1">
                    <a:lumMod val="65000"/>
                    <a:lumOff val="35000"/>
                  </a:schemeClr>
                </a:solidFill>
                <a:effectLst/>
                <a:latin typeface="+mn-lt"/>
                <a:ea typeface="+mn-ea"/>
                <a:cs typeface="+mn-cs"/>
              </a:defRPr>
            </a:pPr>
            <a:endParaRPr lang="fr-FR"/>
          </a:p>
        </c:txPr>
        <c:crossAx val="175346680"/>
        <c:crosses val="autoZero"/>
        <c:auto val="1"/>
        <c:lblAlgn val="ctr"/>
        <c:lblOffset val="100"/>
        <c:noMultiLvlLbl val="0"/>
      </c:catAx>
      <c:valAx>
        <c:axId val="175346680"/>
        <c:scaling>
          <c:orientation val="minMax"/>
        </c:scaling>
        <c:delete val="1"/>
        <c:axPos val="l"/>
        <c:numFmt formatCode="General" sourceLinked="1"/>
        <c:majorTickMark val="none"/>
        <c:minorTickMark val="none"/>
        <c:tickLblPos val="nextTo"/>
        <c:crossAx val="175353736"/>
        <c:crosses val="autoZero"/>
        <c:crossBetween val="between"/>
      </c:valAx>
      <c:spPr>
        <a:noFill/>
        <a:ln>
          <a:noFill/>
        </a:ln>
        <a:effectLst/>
      </c:spPr>
    </c:plotArea>
    <c:legend>
      <c:legendPos val="t"/>
      <c:layout/>
      <c:overlay val="0"/>
      <c:spPr>
        <a:noFill/>
        <a:ln>
          <a:noFill/>
        </a:ln>
        <a:effectLst/>
      </c:spPr>
      <c:txPr>
        <a:bodyPr rot="0" spcFirstLastPara="1" vertOverflow="ellipsis" vert="horz" wrap="square" anchor="ctr" anchorCtr="1"/>
        <a:lstStyle/>
        <a:p>
          <a:pPr>
            <a:defRPr sz="1197" b="0" i="0" u="none" strike="noStrike" kern="1200" baseline="0">
              <a:solidFill>
                <a:schemeClr val="dk1">
                  <a:lumMod val="65000"/>
                  <a:lumOff val="35000"/>
                </a:schemeClr>
              </a:solidFill>
              <a:latin typeface="+mn-lt"/>
              <a:ea typeface="+mn-ea"/>
              <a:cs typeface="+mn-cs"/>
            </a:defRPr>
          </a:pPr>
          <a:endParaRPr lang="fr-FR"/>
        </a:p>
      </c:txPr>
    </c:legend>
    <c:plotVisOnly val="1"/>
    <c:dispBlanksAs val="gap"/>
    <c:showDLblsOverMax val="0"/>
  </c:chart>
  <c:spPr>
    <a:gradFill flip="none" rotWithShape="1">
      <a:gsLst>
        <a:gs pos="0">
          <a:schemeClr val="lt1"/>
        </a:gs>
        <a:gs pos="68000">
          <a:schemeClr val="lt1">
            <a:lumMod val="85000"/>
          </a:schemeClr>
        </a:gs>
        <a:gs pos="100000">
          <a:schemeClr val="lt1"/>
        </a:gs>
      </a:gsLst>
      <a:lin ang="5400000" scaled="1"/>
      <a:tileRect/>
    </a:gradFill>
    <a:ln w="9525" cap="flat" cmpd="sng" algn="ctr">
      <a:solidFill>
        <a:schemeClr val="dk1">
          <a:lumMod val="15000"/>
          <a:lumOff val="85000"/>
        </a:schemeClr>
      </a:solidFill>
      <a:round/>
    </a:ln>
    <a:effectLst/>
  </c:spPr>
  <c:txPr>
    <a:bodyPr/>
    <a:lstStyle/>
    <a:p>
      <a:pPr>
        <a:defRPr/>
      </a:pPr>
      <a:endParaRPr lang="fr-F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4">
  <cs:axisTitle>
    <cs:lnRef idx="0"/>
    <cs:fillRef idx="0"/>
    <cs:effectRef idx="0"/>
    <cs:fontRef idx="minor">
      <a:schemeClr val="dk1">
        <a:lumMod val="65000"/>
        <a:lumOff val="35000"/>
      </a:schemeClr>
    </cs:fontRef>
    <cs:defRPr sz="1197" b="1" kern="1200"/>
  </cs:axisTitle>
  <cs:categoryAxis>
    <cs:lnRef idx="0"/>
    <cs:fillRef idx="0"/>
    <cs:effectRef idx="0"/>
    <cs:fontRef idx="minor">
      <a:schemeClr val="dk1">
        <a:lumMod val="65000"/>
        <a:lumOff val="35000"/>
      </a:schemeClr>
    </cs:fontRef>
    <cs:defRPr sz="1197" kern="1200">
      <a:effectLst/>
    </cs:defRPr>
  </cs:categoryAxis>
  <cs:chartArea>
    <cs:lnRef idx="0"/>
    <cs:fillRef idx="0"/>
    <cs:effectRef idx="0"/>
    <cs:fontRef idx="minor">
      <a:schemeClr val="dk1"/>
    </cs:fontRef>
    <cs:spPr>
      <a:gradFill flip="none" rotWithShape="1">
        <a:gsLst>
          <a:gs pos="0">
            <a:schemeClr val="lt1"/>
          </a:gs>
          <a:gs pos="68000">
            <a:schemeClr val="lt1">
              <a:lumMod val="85000"/>
            </a:schemeClr>
          </a:gs>
          <a:gs pos="100000">
            <a:schemeClr val="lt1"/>
          </a:gs>
        </a:gsLst>
        <a:lin ang="5400000" scaled="1"/>
        <a:tileRect/>
      </a:gradFill>
      <a:ln w="9525" cap="flat" cmpd="sng" algn="ctr">
        <a:solidFill>
          <a:schemeClr val="dk1">
            <a:lumMod val="15000"/>
            <a:lumOff val="85000"/>
          </a:schemeClr>
        </a:solidFill>
        <a:round/>
      </a:ln>
    </cs:spPr>
    <cs:defRPr sz="1330" kern="1200"/>
  </cs:chartArea>
  <cs:dataLabel>
    <cs:lnRef idx="0"/>
    <cs:fillRef idx="0"/>
    <cs:effectRef idx="0"/>
    <cs:fontRef idx="minor">
      <a:schemeClr val="lt1"/>
    </cs:fontRef>
    <cs:spPr/>
    <cs:defRPr sz="133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1330"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
  <cs:dataPoint3D>
    <cs:lnRef idx="0"/>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3D>
  <cs:dataPointLine>
    <cs:lnRef idx="0">
      <cs:styleClr val="auto"/>
    </cs:lnRef>
    <cs:fillRef idx="0"/>
    <cs:effectRef idx="0"/>
    <cs:fontRef idx="minor">
      <a:schemeClr val="dk1"/>
    </cs:fontRef>
    <cs:spPr>
      <a:ln w="28575" cap="rnd">
        <a:gradFill>
          <a:gsLst>
            <a:gs pos="0">
              <a:schemeClr val="phClr"/>
            </a:gs>
            <a:gs pos="100000">
              <a:schemeClr val="phClr">
                <a:lumMod val="84000"/>
              </a:schemeClr>
            </a:gs>
          </a:gsLst>
          <a:lin ang="5400000" scaled="1"/>
        </a:gradFill>
        <a:round/>
      </a:ln>
    </cs:spPr>
  </cs:dataPointLine>
  <cs:dataPointMarker>
    <cs:lnRef idx="0"/>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a:solidFill>
          <a:schemeClr val="dk1">
            <a:lumMod val="15000"/>
            <a:lumOff val="85000"/>
          </a:schemeClr>
        </a:solidFill>
      </a:ln>
    </cs:spPr>
    <cs:defRPr sz="1197" kern="1200"/>
  </cs:dataTable>
  <cs:downBar>
    <cs:lnRef idx="0"/>
    <cs:fillRef idx="0"/>
    <cs:effectRef idx="0"/>
    <cs:fontRef idx="minor">
      <a:schemeClr val="dk1"/>
    </cs:fontRef>
    <cs:spPr>
      <a:solidFill>
        <a:schemeClr val="dk1">
          <a:lumMod val="35000"/>
          <a:lumOff val="65000"/>
        </a:schemeClr>
      </a:solidFill>
      <a:ln w="9525">
        <a:solidFill>
          <a:schemeClr val="dk1">
            <a:lumMod val="50000"/>
            <a:lumOff val="50000"/>
          </a:schemeClr>
        </a:solidFill>
      </a:ln>
    </cs:spPr>
  </cs:downBar>
  <cs:dropLine>
    <cs:lnRef idx="0"/>
    <cs:fillRef idx="0"/>
    <cs:effectRef idx="0"/>
    <cs:fontRef idx="minor">
      <a:schemeClr val="dk1"/>
    </cs:fontRef>
    <cs:spPr>
      <a:ln w="9525">
        <a:solidFill>
          <a:schemeClr val="dk1">
            <a:lumMod val="50000"/>
            <a:lumOff val="50000"/>
          </a:schemeClr>
        </a:solidFill>
        <a:round/>
      </a:ln>
    </cs:spPr>
  </cs:dropLine>
  <cs:errorBar>
    <cs:lnRef idx="0"/>
    <cs:fillRef idx="0"/>
    <cs:effectRef idx="0"/>
    <cs:fontRef idx="minor">
      <a:schemeClr val="dk1"/>
    </cs:fontRef>
    <cs:spPr>
      <a:ln w="9525">
        <a:solidFill>
          <a:schemeClr val="dk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a:solidFill>
          <a:schemeClr val="dk1">
            <a:lumMod val="5000"/>
            <a:lumOff val="95000"/>
          </a:schemeClr>
        </a:solidFill>
      </a:ln>
    </cs:spPr>
  </cs:gridlineMinor>
  <cs:hiLoLine>
    <cs:lnRef idx="0"/>
    <cs:fillRef idx="0"/>
    <cs:effectRef idx="0"/>
    <cs:fontRef idx="minor">
      <a:schemeClr val="dk1"/>
    </cs:fontRef>
    <cs:spPr>
      <a:ln w="9525">
        <a:solidFill>
          <a:schemeClr val="dk1">
            <a:lumMod val="50000"/>
            <a:lumOff val="50000"/>
          </a:schemeClr>
        </a:solidFill>
        <a:round/>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65000"/>
        <a:lumOff val="35000"/>
      </a:schemeClr>
    </cs:fontRef>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65000"/>
        <a:lumOff val="35000"/>
      </a:schemeClr>
    </cs:fontRef>
    <cs:defRPr kern="1200">
      <a:effectLst/>
    </cs:defRPr>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lumMod val="95000"/>
        </a:schemeClr>
      </a:solidFill>
      <a:ln w="9525">
        <a:solidFill>
          <a:schemeClr val="dk1">
            <a:lumMod val="15000"/>
            <a:lumOff val="85000"/>
          </a:schemeClr>
        </a:solidFill>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B46B0108-4F84-4C4F-A871-9207154C2B81}" type="datetimeFigureOut">
              <a:rPr lang="fr-FR" smtClean="0"/>
              <a:t>21/04/2024</a:t>
            </a:fld>
            <a:endParaRPr lang="fr-FR"/>
          </a:p>
        </p:txBody>
      </p:sp>
      <p:sp>
        <p:nvSpPr>
          <p:cNvPr id="5" name="Footer Placeholder 4"/>
          <p:cNvSpPr>
            <a:spLocks noGrp="1"/>
          </p:cNvSpPr>
          <p:nvPr>
            <p:ph type="ftr" sz="quarter" idx="11"/>
          </p:nvPr>
        </p:nvSpPr>
        <p:spPr/>
        <p:txBody>
          <a:bodyPr/>
          <a:lstStyle/>
          <a:p>
            <a:endParaRPr lang="fr-F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0CA758E5-9C43-47B1-A8C5-1183EC20ECA2}" type="slidenum">
              <a:rPr lang="fr-FR" smtClean="0"/>
              <a:t>‹N°›</a:t>
            </a:fld>
            <a:endParaRPr lang="fr-FR"/>
          </a:p>
        </p:txBody>
      </p:sp>
    </p:spTree>
    <p:extLst>
      <p:ext uri="{BB962C8B-B14F-4D97-AF65-F5344CB8AC3E}">
        <p14:creationId xmlns:p14="http://schemas.microsoft.com/office/powerpoint/2010/main" val="18324081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46B0108-4F84-4C4F-A871-9207154C2B81}" type="datetimeFigureOut">
              <a:rPr lang="fr-FR" smtClean="0"/>
              <a:t>21/04/2024</a:t>
            </a:fld>
            <a:endParaRPr lang="fr-FR"/>
          </a:p>
        </p:txBody>
      </p:sp>
      <p:sp>
        <p:nvSpPr>
          <p:cNvPr id="5" name="Footer Placeholder 4"/>
          <p:cNvSpPr>
            <a:spLocks noGrp="1"/>
          </p:cNvSpPr>
          <p:nvPr>
            <p:ph type="ftr" sz="quarter" idx="11"/>
          </p:nvPr>
        </p:nvSpPr>
        <p:spPr/>
        <p:txBody>
          <a:bodyPr/>
          <a:lstStyle/>
          <a:p>
            <a:endParaRPr lang="fr-F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CA758E5-9C43-47B1-A8C5-1183EC20ECA2}" type="slidenum">
              <a:rPr lang="fr-FR" smtClean="0"/>
              <a:t>‹N°›</a:t>
            </a:fld>
            <a:endParaRPr lang="fr-FR"/>
          </a:p>
        </p:txBody>
      </p:sp>
    </p:spTree>
    <p:extLst>
      <p:ext uri="{BB962C8B-B14F-4D97-AF65-F5344CB8AC3E}">
        <p14:creationId xmlns:p14="http://schemas.microsoft.com/office/powerpoint/2010/main" val="15336180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46B0108-4F84-4C4F-A871-9207154C2B81}" type="datetimeFigureOut">
              <a:rPr lang="fr-FR" smtClean="0"/>
              <a:t>21/04/2024</a:t>
            </a:fld>
            <a:endParaRPr lang="fr-FR"/>
          </a:p>
        </p:txBody>
      </p:sp>
      <p:sp>
        <p:nvSpPr>
          <p:cNvPr id="5" name="Footer Placeholder 4"/>
          <p:cNvSpPr>
            <a:spLocks noGrp="1"/>
          </p:cNvSpPr>
          <p:nvPr>
            <p:ph type="ftr" sz="quarter" idx="11"/>
          </p:nvPr>
        </p:nvSpPr>
        <p:spPr/>
        <p:txBody>
          <a:bodyPr/>
          <a:lstStyle/>
          <a:p>
            <a:endParaRPr lang="fr-F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CA758E5-9C43-47B1-A8C5-1183EC20ECA2}" type="slidenum">
              <a:rPr lang="fr-FR" smtClean="0"/>
              <a:t>‹N°›</a:t>
            </a:fld>
            <a:endParaRPr lang="fr-F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652551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B46B0108-4F84-4C4F-A871-9207154C2B81}" type="datetimeFigureOut">
              <a:rPr lang="fr-FR" smtClean="0"/>
              <a:t>21/04/2024</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CA758E5-9C43-47B1-A8C5-1183EC20ECA2}" type="slidenum">
              <a:rPr lang="fr-FR" smtClean="0"/>
              <a:t>‹N°›</a:t>
            </a:fld>
            <a:endParaRPr lang="fr-FR"/>
          </a:p>
        </p:txBody>
      </p:sp>
    </p:spTree>
    <p:extLst>
      <p:ext uri="{BB962C8B-B14F-4D97-AF65-F5344CB8AC3E}">
        <p14:creationId xmlns:p14="http://schemas.microsoft.com/office/powerpoint/2010/main" val="7316621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B46B0108-4F84-4C4F-A871-9207154C2B81}" type="datetimeFigureOut">
              <a:rPr lang="fr-FR" smtClean="0"/>
              <a:t>21/04/2024</a:t>
            </a:fld>
            <a:endParaRPr lang="fr-FR"/>
          </a:p>
        </p:txBody>
      </p:sp>
      <p:sp>
        <p:nvSpPr>
          <p:cNvPr id="6" name="Footer Placeholder 5"/>
          <p:cNvSpPr>
            <a:spLocks noGrp="1"/>
          </p:cNvSpPr>
          <p:nvPr>
            <p:ph type="ftr" sz="quarter" idx="11"/>
          </p:nvPr>
        </p:nvSpPr>
        <p:spPr/>
        <p:txBody>
          <a:bodyPr/>
          <a:lstStyle/>
          <a:p>
            <a:endParaRPr lang="fr-F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CA758E5-9C43-47B1-A8C5-1183EC20ECA2}" type="slidenum">
              <a:rPr lang="fr-FR" smtClean="0"/>
              <a:t>‹N°›</a:t>
            </a:fld>
            <a:endParaRPr lang="fr-F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55436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B46B0108-4F84-4C4F-A871-9207154C2B81}" type="datetimeFigureOut">
              <a:rPr lang="fr-FR" smtClean="0"/>
              <a:t>21/04/2024</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CA758E5-9C43-47B1-A8C5-1183EC20ECA2}" type="slidenum">
              <a:rPr lang="fr-FR" smtClean="0"/>
              <a:t>‹N°›</a:t>
            </a:fld>
            <a:endParaRPr lang="fr-FR"/>
          </a:p>
        </p:txBody>
      </p:sp>
    </p:spTree>
    <p:extLst>
      <p:ext uri="{BB962C8B-B14F-4D97-AF65-F5344CB8AC3E}">
        <p14:creationId xmlns:p14="http://schemas.microsoft.com/office/powerpoint/2010/main" val="18355528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46B0108-4F84-4C4F-A871-9207154C2B81}" type="datetimeFigureOut">
              <a:rPr lang="fr-FR" smtClean="0"/>
              <a:t>21/04/2024</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CA758E5-9C43-47B1-A8C5-1183EC20ECA2}" type="slidenum">
              <a:rPr lang="fr-FR" smtClean="0"/>
              <a:t>‹N°›</a:t>
            </a:fld>
            <a:endParaRPr lang="fr-FR"/>
          </a:p>
        </p:txBody>
      </p:sp>
    </p:spTree>
    <p:extLst>
      <p:ext uri="{BB962C8B-B14F-4D97-AF65-F5344CB8AC3E}">
        <p14:creationId xmlns:p14="http://schemas.microsoft.com/office/powerpoint/2010/main" val="14255833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46B0108-4F84-4C4F-A871-9207154C2B81}" type="datetimeFigureOut">
              <a:rPr lang="fr-FR" smtClean="0"/>
              <a:t>21/04/2024</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CA758E5-9C43-47B1-A8C5-1183EC20ECA2}" type="slidenum">
              <a:rPr lang="fr-FR" smtClean="0"/>
              <a:t>‹N°›</a:t>
            </a:fld>
            <a:endParaRPr lang="fr-FR"/>
          </a:p>
        </p:txBody>
      </p:sp>
    </p:spTree>
    <p:extLst>
      <p:ext uri="{BB962C8B-B14F-4D97-AF65-F5344CB8AC3E}">
        <p14:creationId xmlns:p14="http://schemas.microsoft.com/office/powerpoint/2010/main" val="27361852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46B0108-4F84-4C4F-A871-9207154C2B81}" type="datetimeFigureOut">
              <a:rPr lang="fr-FR" smtClean="0"/>
              <a:t>21/04/2024</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CA758E5-9C43-47B1-A8C5-1183EC20ECA2}" type="slidenum">
              <a:rPr lang="fr-FR" smtClean="0"/>
              <a:t>‹N°›</a:t>
            </a:fld>
            <a:endParaRPr lang="fr-FR"/>
          </a:p>
        </p:txBody>
      </p:sp>
    </p:spTree>
    <p:extLst>
      <p:ext uri="{BB962C8B-B14F-4D97-AF65-F5344CB8AC3E}">
        <p14:creationId xmlns:p14="http://schemas.microsoft.com/office/powerpoint/2010/main" val="3297188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46B0108-4F84-4C4F-A871-9207154C2B81}" type="datetimeFigureOut">
              <a:rPr lang="fr-FR" smtClean="0"/>
              <a:t>21/04/2024</a:t>
            </a:fld>
            <a:endParaRPr lang="fr-FR"/>
          </a:p>
        </p:txBody>
      </p:sp>
      <p:sp>
        <p:nvSpPr>
          <p:cNvPr id="5" name="Footer Placeholder 4"/>
          <p:cNvSpPr>
            <a:spLocks noGrp="1"/>
          </p:cNvSpPr>
          <p:nvPr>
            <p:ph type="ftr" sz="quarter" idx="11"/>
          </p:nvPr>
        </p:nvSpPr>
        <p:spPr/>
        <p:txBody>
          <a:bodyPr/>
          <a:lstStyle/>
          <a:p>
            <a:endParaRPr lang="fr-F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CA758E5-9C43-47B1-A8C5-1183EC20ECA2}" type="slidenum">
              <a:rPr lang="fr-FR" smtClean="0"/>
              <a:t>‹N°›</a:t>
            </a:fld>
            <a:endParaRPr lang="fr-FR"/>
          </a:p>
        </p:txBody>
      </p:sp>
    </p:spTree>
    <p:extLst>
      <p:ext uri="{BB962C8B-B14F-4D97-AF65-F5344CB8AC3E}">
        <p14:creationId xmlns:p14="http://schemas.microsoft.com/office/powerpoint/2010/main" val="2797502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B46B0108-4F84-4C4F-A871-9207154C2B81}" type="datetimeFigureOut">
              <a:rPr lang="fr-FR" smtClean="0"/>
              <a:t>21/04/2024</a:t>
            </a:fld>
            <a:endParaRPr lang="fr-FR"/>
          </a:p>
        </p:txBody>
      </p:sp>
      <p:sp>
        <p:nvSpPr>
          <p:cNvPr id="6" name="Footer Placeholder 5"/>
          <p:cNvSpPr>
            <a:spLocks noGrp="1"/>
          </p:cNvSpPr>
          <p:nvPr>
            <p:ph type="ftr" sz="quarter" idx="11"/>
          </p:nvPr>
        </p:nvSpPr>
        <p:spPr/>
        <p:txBody>
          <a:bodyPr/>
          <a:lstStyle/>
          <a:p>
            <a:endParaRPr lang="fr-F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0CA758E5-9C43-47B1-A8C5-1183EC20ECA2}" type="slidenum">
              <a:rPr lang="fr-FR" smtClean="0"/>
              <a:t>‹N°›</a:t>
            </a:fld>
            <a:endParaRPr lang="fr-FR"/>
          </a:p>
        </p:txBody>
      </p:sp>
    </p:spTree>
    <p:extLst>
      <p:ext uri="{BB962C8B-B14F-4D97-AF65-F5344CB8AC3E}">
        <p14:creationId xmlns:p14="http://schemas.microsoft.com/office/powerpoint/2010/main" val="26221263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B46B0108-4F84-4C4F-A871-9207154C2B81}" type="datetimeFigureOut">
              <a:rPr lang="fr-FR" smtClean="0"/>
              <a:t>21/04/2024</a:t>
            </a:fld>
            <a:endParaRPr lang="fr-FR"/>
          </a:p>
        </p:txBody>
      </p:sp>
      <p:sp>
        <p:nvSpPr>
          <p:cNvPr id="8" name="Footer Placeholder 7"/>
          <p:cNvSpPr>
            <a:spLocks noGrp="1"/>
          </p:cNvSpPr>
          <p:nvPr>
            <p:ph type="ftr" sz="quarter" idx="11"/>
          </p:nvPr>
        </p:nvSpPr>
        <p:spPr/>
        <p:txBody>
          <a:bodyPr/>
          <a:lstStyle/>
          <a:p>
            <a:endParaRPr lang="fr-F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CA758E5-9C43-47B1-A8C5-1183EC20ECA2}" type="slidenum">
              <a:rPr lang="fr-FR" smtClean="0"/>
              <a:t>‹N°›</a:t>
            </a:fld>
            <a:endParaRPr lang="fr-FR"/>
          </a:p>
        </p:txBody>
      </p:sp>
    </p:spTree>
    <p:extLst>
      <p:ext uri="{BB962C8B-B14F-4D97-AF65-F5344CB8AC3E}">
        <p14:creationId xmlns:p14="http://schemas.microsoft.com/office/powerpoint/2010/main" val="1844576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B46B0108-4F84-4C4F-A871-9207154C2B81}" type="datetimeFigureOut">
              <a:rPr lang="fr-FR" smtClean="0"/>
              <a:t>21/04/2024</a:t>
            </a:fld>
            <a:endParaRPr lang="fr-FR"/>
          </a:p>
        </p:txBody>
      </p:sp>
      <p:sp>
        <p:nvSpPr>
          <p:cNvPr id="4" name="Footer Placeholder 3"/>
          <p:cNvSpPr>
            <a:spLocks noGrp="1"/>
          </p:cNvSpPr>
          <p:nvPr>
            <p:ph type="ftr" sz="quarter" idx="11"/>
          </p:nvPr>
        </p:nvSpPr>
        <p:spPr/>
        <p:txBody>
          <a:bodyPr/>
          <a:lstStyle/>
          <a:p>
            <a:endParaRPr lang="fr-F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CA758E5-9C43-47B1-A8C5-1183EC20ECA2}" type="slidenum">
              <a:rPr lang="fr-FR" smtClean="0"/>
              <a:t>‹N°›</a:t>
            </a:fld>
            <a:endParaRPr lang="fr-FR"/>
          </a:p>
        </p:txBody>
      </p:sp>
    </p:spTree>
    <p:extLst>
      <p:ext uri="{BB962C8B-B14F-4D97-AF65-F5344CB8AC3E}">
        <p14:creationId xmlns:p14="http://schemas.microsoft.com/office/powerpoint/2010/main" val="8557922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6B0108-4F84-4C4F-A871-9207154C2B81}" type="datetimeFigureOut">
              <a:rPr lang="fr-FR" smtClean="0"/>
              <a:t>21/04/2024</a:t>
            </a:fld>
            <a:endParaRPr lang="fr-FR"/>
          </a:p>
        </p:txBody>
      </p:sp>
      <p:sp>
        <p:nvSpPr>
          <p:cNvPr id="3" name="Footer Placeholder 2"/>
          <p:cNvSpPr>
            <a:spLocks noGrp="1"/>
          </p:cNvSpPr>
          <p:nvPr>
            <p:ph type="ftr" sz="quarter" idx="11"/>
          </p:nvPr>
        </p:nvSpPr>
        <p:spPr/>
        <p:txBody>
          <a:bodyPr/>
          <a:lstStyle/>
          <a:p>
            <a:endParaRPr lang="fr-F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CA758E5-9C43-47B1-A8C5-1183EC20ECA2}" type="slidenum">
              <a:rPr lang="fr-FR" smtClean="0"/>
              <a:t>‹N°›</a:t>
            </a:fld>
            <a:endParaRPr lang="fr-FR"/>
          </a:p>
        </p:txBody>
      </p:sp>
    </p:spTree>
    <p:extLst>
      <p:ext uri="{BB962C8B-B14F-4D97-AF65-F5344CB8AC3E}">
        <p14:creationId xmlns:p14="http://schemas.microsoft.com/office/powerpoint/2010/main" val="4940926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46B0108-4F84-4C4F-A871-9207154C2B81}" type="datetimeFigureOut">
              <a:rPr lang="fr-FR" smtClean="0"/>
              <a:t>21/04/2024</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CA758E5-9C43-47B1-A8C5-1183EC20ECA2}" type="slidenum">
              <a:rPr lang="fr-FR" smtClean="0"/>
              <a:t>‹N°›</a:t>
            </a:fld>
            <a:endParaRPr lang="fr-FR"/>
          </a:p>
        </p:txBody>
      </p:sp>
    </p:spTree>
    <p:extLst>
      <p:ext uri="{BB962C8B-B14F-4D97-AF65-F5344CB8AC3E}">
        <p14:creationId xmlns:p14="http://schemas.microsoft.com/office/powerpoint/2010/main" val="17028691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46B0108-4F84-4C4F-A871-9207154C2B81}" type="datetimeFigureOut">
              <a:rPr lang="fr-FR" smtClean="0"/>
              <a:t>21/04/2024</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CA758E5-9C43-47B1-A8C5-1183EC20ECA2}" type="slidenum">
              <a:rPr lang="fr-FR" smtClean="0"/>
              <a:t>‹N°›</a:t>
            </a:fld>
            <a:endParaRPr lang="fr-FR"/>
          </a:p>
        </p:txBody>
      </p:sp>
    </p:spTree>
    <p:extLst>
      <p:ext uri="{BB962C8B-B14F-4D97-AF65-F5344CB8AC3E}">
        <p14:creationId xmlns:p14="http://schemas.microsoft.com/office/powerpoint/2010/main" val="21274684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46B0108-4F84-4C4F-A871-9207154C2B81}" type="datetimeFigureOut">
              <a:rPr lang="fr-FR" smtClean="0"/>
              <a:t>21/04/2024</a:t>
            </a:fld>
            <a:endParaRPr lang="fr-F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0CA758E5-9C43-47B1-A8C5-1183EC20ECA2}" type="slidenum">
              <a:rPr lang="fr-FR" smtClean="0"/>
              <a:t>‹N°›</a:t>
            </a:fld>
            <a:endParaRPr lang="fr-FR"/>
          </a:p>
        </p:txBody>
      </p:sp>
    </p:spTree>
    <p:extLst>
      <p:ext uri="{BB962C8B-B14F-4D97-AF65-F5344CB8AC3E}">
        <p14:creationId xmlns:p14="http://schemas.microsoft.com/office/powerpoint/2010/main" val="10341847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ar-DZ" sz="6000" dirty="0" smtClean="0">
                <a:solidFill>
                  <a:srgbClr val="FF0000"/>
                </a:solidFill>
                <a:latin typeface="Andalus" panose="02020603050405020304" pitchFamily="18" charset="-78"/>
                <a:cs typeface="Andalus" panose="02020603050405020304" pitchFamily="18" charset="-78"/>
              </a:rPr>
              <a:t>المحاضرة رقم 9</a:t>
            </a:r>
            <a:r>
              <a:rPr lang="fr-FR" dirty="0" smtClean="0"/>
              <a:t/>
            </a:r>
            <a:br>
              <a:rPr lang="fr-FR" dirty="0" smtClean="0"/>
            </a:br>
            <a:endParaRPr lang="fr-FR" dirty="0"/>
          </a:p>
        </p:txBody>
      </p:sp>
      <p:sp>
        <p:nvSpPr>
          <p:cNvPr id="3" name="Espace réservé du contenu 2"/>
          <p:cNvSpPr>
            <a:spLocks noGrp="1"/>
          </p:cNvSpPr>
          <p:nvPr>
            <p:ph idx="1"/>
          </p:nvPr>
        </p:nvSpPr>
        <p:spPr>
          <a:xfrm>
            <a:off x="1170774" y="2133600"/>
            <a:ext cx="10333838" cy="3777622"/>
          </a:xfrm>
        </p:spPr>
        <p:txBody>
          <a:bodyPr>
            <a:normAutofit/>
          </a:bodyPr>
          <a:lstStyle/>
          <a:p>
            <a:pPr marL="0" indent="0" algn="ctr" rtl="1">
              <a:buNone/>
            </a:pPr>
            <a:r>
              <a:rPr lang="ar-DZ" sz="6600" dirty="0" smtClean="0">
                <a:solidFill>
                  <a:srgbClr val="FF0000"/>
                </a:solidFill>
                <a:latin typeface="Andalus" panose="02020603050405020304" pitchFamily="18" charset="-78"/>
                <a:cs typeface="Andalus" panose="02020603050405020304" pitchFamily="18" charset="-78"/>
              </a:rPr>
              <a:t>الدورة الكبرى</a:t>
            </a:r>
            <a:r>
              <a:rPr lang="fr-FR" sz="6600" dirty="0" smtClean="0">
                <a:solidFill>
                  <a:srgbClr val="FF0000"/>
                </a:solidFill>
                <a:latin typeface="Andalus" panose="02020603050405020304" pitchFamily="18" charset="-78"/>
                <a:cs typeface="Andalus" panose="02020603050405020304" pitchFamily="18" charset="-78"/>
              </a:rPr>
              <a:t>macro cycle </a:t>
            </a:r>
            <a:endParaRPr lang="ar-DZ" sz="6600" dirty="0" smtClean="0">
              <a:solidFill>
                <a:srgbClr val="FF0000"/>
              </a:solidFill>
              <a:latin typeface="Andalus" panose="02020603050405020304" pitchFamily="18" charset="-78"/>
              <a:cs typeface="Andalus" panose="02020603050405020304" pitchFamily="18" charset="-78"/>
            </a:endParaRPr>
          </a:p>
          <a:p>
            <a:pPr marL="0" indent="0" algn="ctr" rtl="1">
              <a:buNone/>
            </a:pPr>
            <a:endParaRPr lang="ar-DZ" sz="4400" dirty="0" smtClean="0">
              <a:solidFill>
                <a:srgbClr val="FF0000"/>
              </a:solidFill>
              <a:latin typeface="Andalus" panose="02020603050405020304" pitchFamily="18" charset="-78"/>
              <a:cs typeface="Andalus" panose="02020603050405020304" pitchFamily="18" charset="-78"/>
            </a:endParaRPr>
          </a:p>
          <a:p>
            <a:pPr marL="0" indent="0" algn="ctr" rtl="1">
              <a:buNone/>
            </a:pPr>
            <a:endParaRPr lang="fr-FR" sz="7200" dirty="0">
              <a:solidFill>
                <a:srgbClr val="FF0000"/>
              </a:solidFill>
              <a:latin typeface="Andalus" panose="02020603050405020304" pitchFamily="18" charset="-78"/>
              <a:cs typeface="Andalus" panose="02020603050405020304" pitchFamily="18" charset="-78"/>
            </a:endParaRPr>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91169" y="3486684"/>
            <a:ext cx="7050281" cy="3371315"/>
          </a:xfrm>
          <a:prstGeom prst="rect">
            <a:avLst/>
          </a:prstGeom>
        </p:spPr>
      </p:pic>
    </p:spTree>
    <p:extLst>
      <p:ext uri="{BB962C8B-B14F-4D97-AF65-F5344CB8AC3E}">
        <p14:creationId xmlns:p14="http://schemas.microsoft.com/office/powerpoint/2010/main" val="25361285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1000"/>
                                        <p:tgtEl>
                                          <p:spTgt spid="4"/>
                                        </p:tgtEl>
                                      </p:cBhvr>
                                    </p:animEffect>
                                    <p:anim calcmode="lin" valueType="num">
                                      <p:cBhvr>
                                        <p:cTn id="22" dur="1000" fill="hold"/>
                                        <p:tgtEl>
                                          <p:spTgt spid="4"/>
                                        </p:tgtEl>
                                        <p:attrNameLst>
                                          <p:attrName>ppt_x</p:attrName>
                                        </p:attrNameLst>
                                      </p:cBhvr>
                                      <p:tavLst>
                                        <p:tav tm="0">
                                          <p:val>
                                            <p:strVal val="#ppt_x"/>
                                          </p:val>
                                        </p:tav>
                                        <p:tav tm="100000">
                                          <p:val>
                                            <p:strVal val="#ppt_x"/>
                                          </p:val>
                                        </p:tav>
                                      </p:tavLst>
                                    </p:anim>
                                    <p:anim calcmode="lin" valueType="num">
                                      <p:cBhvr>
                                        <p:cTn id="23"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89212" y="974221"/>
            <a:ext cx="8915400" cy="4937001"/>
          </a:xfrm>
        </p:spPr>
        <p:txBody>
          <a:bodyPr>
            <a:normAutofit lnSpcReduction="10000"/>
          </a:bodyPr>
          <a:lstStyle/>
          <a:p>
            <a:pPr lvl="0" algn="r" rtl="1"/>
            <a:r>
              <a:rPr lang="ar-IQ" sz="3600" b="1" dirty="0">
                <a:solidFill>
                  <a:srgbClr val="FF0000"/>
                </a:solidFill>
                <a:latin typeface="Andalus" panose="02020603050405020304" pitchFamily="18" charset="-78"/>
                <a:cs typeface="Andalus" panose="02020603050405020304" pitchFamily="18" charset="-78"/>
              </a:rPr>
              <a:t>الدورة التدريبية ذات الاربع قمم: </a:t>
            </a:r>
            <a:r>
              <a:rPr lang="ar-IQ" sz="3600" dirty="0">
                <a:latin typeface="Andalus" panose="02020603050405020304" pitchFamily="18" charset="-78"/>
                <a:cs typeface="Andalus" panose="02020603050405020304" pitchFamily="18" charset="-78"/>
              </a:rPr>
              <a:t>تقسم السنة الى اربع قمم وتنتهي كل واحدة منها </a:t>
            </a:r>
            <a:r>
              <a:rPr lang="ar-DZ" sz="3600" dirty="0">
                <a:latin typeface="Andalus" panose="02020603050405020304" pitchFamily="18" charset="-78"/>
                <a:cs typeface="Andalus" panose="02020603050405020304" pitchFamily="18" charset="-78"/>
              </a:rPr>
              <a:t>ب</a:t>
            </a:r>
            <a:r>
              <a:rPr lang="ar-IQ" sz="3600" dirty="0" smtClean="0">
                <a:latin typeface="Andalus" panose="02020603050405020304" pitchFamily="18" charset="-78"/>
                <a:cs typeface="Andalus" panose="02020603050405020304" pitchFamily="18" charset="-78"/>
              </a:rPr>
              <a:t>مشاركة </a:t>
            </a:r>
            <a:r>
              <a:rPr lang="ar-IQ" sz="3600" dirty="0">
                <a:latin typeface="Andalus" panose="02020603050405020304" pitchFamily="18" charset="-78"/>
                <a:cs typeface="Andalus" panose="02020603050405020304" pitchFamily="18" charset="-78"/>
              </a:rPr>
              <a:t>في البطولة العامة حيث الموسم الواحد يتكون من (12) اسبوعاً، مقسمة الى مرحلتين </a:t>
            </a:r>
            <a:r>
              <a:rPr lang="ar-IQ" sz="3600" dirty="0" smtClean="0">
                <a:latin typeface="Andalus" panose="02020603050405020304" pitchFamily="18" charset="-78"/>
                <a:cs typeface="Andalus" panose="02020603050405020304" pitchFamily="18" charset="-78"/>
              </a:rPr>
              <a:t>تحضير</a:t>
            </a:r>
            <a:r>
              <a:rPr lang="ar-DZ" sz="3600" dirty="0" err="1">
                <a:latin typeface="Andalus" panose="02020603050405020304" pitchFamily="18" charset="-78"/>
                <a:cs typeface="Andalus" panose="02020603050405020304" pitchFamily="18" charset="-78"/>
              </a:rPr>
              <a:t>ي</a:t>
            </a:r>
            <a:r>
              <a:rPr lang="ar-DZ" sz="3600" dirty="0" err="1" smtClean="0">
                <a:latin typeface="Andalus" panose="02020603050405020304" pitchFamily="18" charset="-78"/>
                <a:cs typeface="Andalus" panose="02020603050405020304" pitchFamily="18" charset="-78"/>
              </a:rPr>
              <a:t>تين</a:t>
            </a:r>
            <a:r>
              <a:rPr lang="ar-IQ" sz="3600" dirty="0" smtClean="0">
                <a:latin typeface="Andalus" panose="02020603050405020304" pitchFamily="18" charset="-78"/>
                <a:cs typeface="Andalus" panose="02020603050405020304" pitchFamily="18" charset="-78"/>
              </a:rPr>
              <a:t> </a:t>
            </a:r>
            <a:r>
              <a:rPr lang="ar-IQ" sz="3600" dirty="0">
                <a:latin typeface="Andalus" panose="02020603050405020304" pitchFamily="18" charset="-78"/>
                <a:cs typeface="Andalus" panose="02020603050405020304" pitchFamily="18" charset="-78"/>
              </a:rPr>
              <a:t>(8) اسبوع، ومرحلة منافسات (4) اسبوع، ولذلك نلاحظ ان الرياضي يصل الى </a:t>
            </a:r>
            <a:r>
              <a:rPr lang="ar-IQ" sz="3600" dirty="0" smtClean="0">
                <a:latin typeface="Andalus" panose="02020603050405020304" pitchFamily="18" charset="-78"/>
                <a:cs typeface="Andalus" panose="02020603050405020304" pitchFamily="18" charset="-78"/>
              </a:rPr>
              <a:t>الفرمة </a:t>
            </a:r>
            <a:r>
              <a:rPr lang="ar-IQ" sz="3600" dirty="0">
                <a:latin typeface="Andalus" panose="02020603050405020304" pitchFamily="18" charset="-78"/>
                <a:cs typeface="Andalus" panose="02020603050405020304" pitchFamily="18" charset="-78"/>
              </a:rPr>
              <a:t>الرياضية خلال السنة اكثر من مرة.</a:t>
            </a:r>
            <a:endParaRPr lang="fr-FR" sz="3600" dirty="0">
              <a:latin typeface="Andalus" panose="02020603050405020304" pitchFamily="18" charset="-78"/>
              <a:cs typeface="Andalus" panose="02020603050405020304" pitchFamily="18" charset="-78"/>
            </a:endParaRPr>
          </a:p>
          <a:p>
            <a:pPr lvl="0" algn="r" rtl="1"/>
            <a:r>
              <a:rPr lang="ar-IQ" sz="3600" b="1" dirty="0">
                <a:solidFill>
                  <a:srgbClr val="FF0000"/>
                </a:solidFill>
                <a:latin typeface="Andalus" panose="02020603050405020304" pitchFamily="18" charset="-78"/>
                <a:cs typeface="Andalus" panose="02020603050405020304" pitchFamily="18" charset="-78"/>
              </a:rPr>
              <a:t>الدورة التدريبية ذات الخمس قمم:</a:t>
            </a:r>
            <a:r>
              <a:rPr lang="ar-IQ" sz="3600" dirty="0">
                <a:solidFill>
                  <a:srgbClr val="FF0000"/>
                </a:solidFill>
                <a:latin typeface="Andalus" panose="02020603050405020304" pitchFamily="18" charset="-78"/>
                <a:cs typeface="Andalus" panose="02020603050405020304" pitchFamily="18" charset="-78"/>
              </a:rPr>
              <a:t> </a:t>
            </a:r>
            <a:r>
              <a:rPr lang="ar-IQ" sz="3600" dirty="0">
                <a:latin typeface="Andalus" panose="02020603050405020304" pitchFamily="18" charset="-78"/>
                <a:cs typeface="Andalus" panose="02020603050405020304" pitchFamily="18" charset="-78"/>
              </a:rPr>
              <a:t>وتعتمد على تقسيم السنة الى خمس مواسم كل موسم يتراوح بين (8-12) اسبوع وينتهي بفترة منافسة تستمر الى (3) اسابيع.</a:t>
            </a:r>
            <a:endParaRPr lang="fr-FR" sz="3600" dirty="0">
              <a:latin typeface="Andalus" panose="02020603050405020304" pitchFamily="18" charset="-78"/>
              <a:cs typeface="Andalus" panose="02020603050405020304" pitchFamily="18" charset="-78"/>
            </a:endParaRPr>
          </a:p>
          <a:p>
            <a:pPr algn="r" rtl="1"/>
            <a:endParaRPr lang="fr-FR" dirty="0"/>
          </a:p>
        </p:txBody>
      </p:sp>
    </p:spTree>
    <p:extLst>
      <p:ext uri="{BB962C8B-B14F-4D97-AF65-F5344CB8AC3E}">
        <p14:creationId xmlns:p14="http://schemas.microsoft.com/office/powerpoint/2010/main" val="3493496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ar-IQ" b="1" u="heavy" dirty="0" smtClean="0">
                <a:solidFill>
                  <a:srgbClr val="FF0000"/>
                </a:solidFill>
                <a:latin typeface="Andalus" panose="02020603050405020304" pitchFamily="18" charset="-78"/>
                <a:cs typeface="Andalus" panose="02020603050405020304" pitchFamily="18" charset="-78"/>
              </a:rPr>
              <a:t>مميزات الدائرة التدريبية الكبرى:</a:t>
            </a:r>
            <a:r>
              <a:rPr lang="ar-IQ" dirty="0" smtClean="0">
                <a:solidFill>
                  <a:srgbClr val="FF0000"/>
                </a:solidFill>
                <a:latin typeface="Andalus" panose="02020603050405020304" pitchFamily="18" charset="-78"/>
                <a:cs typeface="Andalus" panose="02020603050405020304" pitchFamily="18" charset="-78"/>
              </a:rPr>
              <a:t> </a:t>
            </a:r>
            <a:r>
              <a:rPr lang="fr-FR" dirty="0" smtClean="0">
                <a:latin typeface="Andalus" panose="02020603050405020304" pitchFamily="18" charset="-78"/>
                <a:cs typeface="Andalus" panose="02020603050405020304" pitchFamily="18" charset="-78"/>
              </a:rPr>
              <a:t/>
            </a:r>
            <a:br>
              <a:rPr lang="fr-FR" dirty="0" smtClean="0">
                <a:latin typeface="Andalus" panose="02020603050405020304" pitchFamily="18" charset="-78"/>
                <a:cs typeface="Andalus" panose="02020603050405020304" pitchFamily="18" charset="-78"/>
              </a:rPr>
            </a:br>
            <a:endParaRPr lang="fr-FR" dirty="0"/>
          </a:p>
        </p:txBody>
      </p:sp>
      <p:sp>
        <p:nvSpPr>
          <p:cNvPr id="3" name="Espace réservé du contenu 2"/>
          <p:cNvSpPr>
            <a:spLocks noGrp="1"/>
          </p:cNvSpPr>
          <p:nvPr>
            <p:ph idx="1"/>
          </p:nvPr>
        </p:nvSpPr>
        <p:spPr>
          <a:xfrm>
            <a:off x="2589212" y="1264779"/>
            <a:ext cx="8915400" cy="5084746"/>
          </a:xfrm>
        </p:spPr>
        <p:txBody>
          <a:bodyPr>
            <a:normAutofit fontScale="40000" lnSpcReduction="20000"/>
          </a:bodyPr>
          <a:lstStyle/>
          <a:p>
            <a:pPr marL="0" indent="0" algn="r" rtl="1">
              <a:buNone/>
            </a:pPr>
            <a:r>
              <a:rPr lang="ar-IQ" sz="8000" dirty="0" smtClean="0">
                <a:latin typeface="Andalus" panose="02020603050405020304" pitchFamily="18" charset="-78"/>
                <a:cs typeface="Andalus" panose="02020603050405020304" pitchFamily="18" charset="-78"/>
              </a:rPr>
              <a:t>تتميز </a:t>
            </a:r>
            <a:r>
              <a:rPr lang="ar-IQ" sz="8000" dirty="0">
                <a:latin typeface="Andalus" panose="02020603050405020304" pitchFamily="18" charset="-78"/>
                <a:cs typeface="Andalus" panose="02020603050405020304" pitchFamily="18" charset="-78"/>
              </a:rPr>
              <a:t>الدائرة التدريبية الكبرى </a:t>
            </a:r>
            <a:r>
              <a:rPr lang="ar-IQ" sz="8000" dirty="0" smtClean="0">
                <a:latin typeface="Andalus" panose="02020603050405020304" pitchFamily="18" charset="-78"/>
                <a:cs typeface="Andalus" panose="02020603050405020304" pitchFamily="18" charset="-78"/>
              </a:rPr>
              <a:t>بعد</a:t>
            </a:r>
            <a:r>
              <a:rPr lang="ar-DZ" sz="8000" dirty="0" smtClean="0">
                <a:latin typeface="Andalus" panose="02020603050405020304" pitchFamily="18" charset="-78"/>
                <a:cs typeface="Andalus" panose="02020603050405020304" pitchFamily="18" charset="-78"/>
              </a:rPr>
              <a:t>ة</a:t>
            </a:r>
            <a:r>
              <a:rPr lang="ar-IQ" sz="8000" dirty="0" smtClean="0">
                <a:latin typeface="Andalus" panose="02020603050405020304" pitchFamily="18" charset="-78"/>
                <a:cs typeface="Andalus" panose="02020603050405020304" pitchFamily="18" charset="-78"/>
              </a:rPr>
              <a:t> مميزات مهمة </a:t>
            </a:r>
            <a:r>
              <a:rPr lang="ar-IQ" sz="8000" dirty="0">
                <a:latin typeface="Andalus" panose="02020603050405020304" pitchFamily="18" charset="-78"/>
                <a:cs typeface="Andalus" panose="02020603050405020304" pitchFamily="18" charset="-78"/>
              </a:rPr>
              <a:t>وهي كالاتي</a:t>
            </a:r>
            <a:r>
              <a:rPr lang="ar-SA" sz="8000" baseline="30000" dirty="0">
                <a:latin typeface="Andalus" panose="02020603050405020304" pitchFamily="18" charset="-78"/>
                <a:cs typeface="Andalus" panose="02020603050405020304" pitchFamily="18" charset="-78"/>
              </a:rPr>
              <a:t>((1))</a:t>
            </a:r>
            <a:r>
              <a:rPr lang="ar-IQ" sz="8000" dirty="0">
                <a:latin typeface="Andalus" panose="02020603050405020304" pitchFamily="18" charset="-78"/>
                <a:cs typeface="Andalus" panose="02020603050405020304" pitchFamily="18" charset="-78"/>
              </a:rPr>
              <a:t>:</a:t>
            </a:r>
            <a:endParaRPr lang="fr-FR" sz="8000" dirty="0">
              <a:latin typeface="Andalus" panose="02020603050405020304" pitchFamily="18" charset="-78"/>
              <a:cs typeface="Andalus" panose="02020603050405020304" pitchFamily="18" charset="-78"/>
            </a:endParaRPr>
          </a:p>
          <a:p>
            <a:pPr lvl="0" algn="r" rtl="1"/>
            <a:r>
              <a:rPr lang="ar-IQ" sz="8000" dirty="0">
                <a:latin typeface="Andalus" panose="02020603050405020304" pitchFamily="18" charset="-78"/>
                <a:cs typeface="Andalus" panose="02020603050405020304" pitchFamily="18" charset="-78"/>
              </a:rPr>
              <a:t>يجب ان تبدأ وتنتهي بمستوى من الاحمال اعلى منه في السنة القادمة.</a:t>
            </a:r>
            <a:endParaRPr lang="fr-FR" sz="8000" dirty="0">
              <a:latin typeface="Andalus" panose="02020603050405020304" pitchFamily="18" charset="-78"/>
              <a:cs typeface="Andalus" panose="02020603050405020304" pitchFamily="18" charset="-78"/>
            </a:endParaRPr>
          </a:p>
          <a:p>
            <a:pPr lvl="0" algn="r" rtl="1"/>
            <a:r>
              <a:rPr lang="ar-IQ" sz="8000" dirty="0">
                <a:latin typeface="Andalus" panose="02020603050405020304" pitchFamily="18" charset="-78"/>
                <a:cs typeface="Andalus" panose="02020603050405020304" pitchFamily="18" charset="-78"/>
              </a:rPr>
              <a:t>الانتظام في تصاعد الاحمال من خلال التدرج الدقيق لأحجام </a:t>
            </a:r>
            <a:r>
              <a:rPr lang="ar-IQ" sz="8000" dirty="0" smtClean="0">
                <a:latin typeface="Andalus" panose="02020603050405020304" pitchFamily="18" charset="-78"/>
                <a:cs typeface="Andalus" panose="02020603050405020304" pitchFamily="18" charset="-78"/>
              </a:rPr>
              <a:t>وشد</a:t>
            </a:r>
            <a:r>
              <a:rPr lang="ar-DZ" sz="8000" dirty="0" smtClean="0">
                <a:latin typeface="Andalus" panose="02020603050405020304" pitchFamily="18" charset="-78"/>
                <a:cs typeface="Andalus" panose="02020603050405020304" pitchFamily="18" charset="-78"/>
              </a:rPr>
              <a:t>ة</a:t>
            </a:r>
            <a:r>
              <a:rPr lang="ar-IQ" sz="8000" dirty="0" smtClean="0">
                <a:latin typeface="Andalus" panose="02020603050405020304" pitchFamily="18" charset="-78"/>
                <a:cs typeface="Andalus" panose="02020603050405020304" pitchFamily="18" charset="-78"/>
              </a:rPr>
              <a:t> </a:t>
            </a:r>
            <a:r>
              <a:rPr lang="ar-IQ" sz="8000" dirty="0">
                <a:latin typeface="Andalus" panose="02020603050405020304" pitchFamily="18" charset="-78"/>
                <a:cs typeface="Andalus" panose="02020603050405020304" pitchFamily="18" charset="-78"/>
              </a:rPr>
              <a:t>التدريب بالارتباط مع مدة الدورة.</a:t>
            </a:r>
            <a:endParaRPr lang="fr-FR" sz="8000" dirty="0">
              <a:latin typeface="Andalus" panose="02020603050405020304" pitchFamily="18" charset="-78"/>
              <a:cs typeface="Andalus" panose="02020603050405020304" pitchFamily="18" charset="-78"/>
            </a:endParaRPr>
          </a:p>
          <a:p>
            <a:pPr lvl="0" algn="r" rtl="1"/>
            <a:r>
              <a:rPr lang="ar-IQ" sz="8000" dirty="0">
                <a:latin typeface="Andalus" panose="02020603050405020304" pitchFamily="18" charset="-78"/>
                <a:cs typeface="Andalus" panose="02020603050405020304" pitchFamily="18" charset="-78"/>
              </a:rPr>
              <a:t>تحديد ارتفاع وانخفاض الاحمال انطلاقا من مستوى الرياضي واهداف التدريب.</a:t>
            </a:r>
            <a:endParaRPr lang="fr-FR" sz="8000" dirty="0">
              <a:latin typeface="Andalus" panose="02020603050405020304" pitchFamily="18" charset="-78"/>
              <a:cs typeface="Andalus" panose="02020603050405020304" pitchFamily="18" charset="-78"/>
            </a:endParaRPr>
          </a:p>
          <a:p>
            <a:pPr lvl="0" algn="r" rtl="1"/>
            <a:r>
              <a:rPr lang="ar-IQ" sz="8000" dirty="0">
                <a:latin typeface="Andalus" panose="02020603050405020304" pitchFamily="18" charset="-78"/>
                <a:cs typeface="Andalus" panose="02020603050405020304" pitchFamily="18" charset="-78"/>
              </a:rPr>
              <a:t>الحدود النهائية التي يجب ان يتلقاها الرياضي.</a:t>
            </a:r>
            <a:endParaRPr lang="fr-FR" sz="8000" dirty="0">
              <a:latin typeface="Andalus" panose="02020603050405020304" pitchFamily="18" charset="-78"/>
              <a:cs typeface="Andalus" panose="02020603050405020304" pitchFamily="18" charset="-78"/>
            </a:endParaRPr>
          </a:p>
          <a:p>
            <a:pPr lvl="0" algn="r" rtl="1"/>
            <a:r>
              <a:rPr lang="ar-IQ" sz="8000" dirty="0">
                <a:latin typeface="Andalus" panose="02020603050405020304" pitchFamily="18" charset="-78"/>
                <a:cs typeface="Andalus" panose="02020603050405020304" pitchFamily="18" charset="-78"/>
              </a:rPr>
              <a:t>العمر الزمني المناسب لتحقيق الانجاز.</a:t>
            </a:r>
            <a:endParaRPr lang="fr-FR" sz="8000" dirty="0">
              <a:latin typeface="Andalus" panose="02020603050405020304" pitchFamily="18" charset="-78"/>
              <a:cs typeface="Andalus" panose="02020603050405020304" pitchFamily="18" charset="-78"/>
            </a:endParaRPr>
          </a:p>
          <a:p>
            <a:pPr marL="0" indent="0" algn="r" rtl="1">
              <a:buNone/>
            </a:pPr>
            <a:r>
              <a:rPr lang="ar-SA" sz="4000" baseline="30000" dirty="0">
                <a:latin typeface="Andalus" panose="02020603050405020304" pitchFamily="18" charset="-78"/>
                <a:cs typeface="Andalus" panose="02020603050405020304" pitchFamily="18" charset="-78"/>
              </a:rPr>
              <a:t>(1)</a:t>
            </a:r>
            <a:r>
              <a:rPr lang="ar-SA" sz="4000" dirty="0">
                <a:latin typeface="Andalus" panose="02020603050405020304" pitchFamily="18" charset="-78"/>
                <a:cs typeface="Andalus" panose="02020603050405020304" pitchFamily="18" charset="-78"/>
              </a:rPr>
              <a:t> عامر فاخر </a:t>
            </a:r>
            <a:r>
              <a:rPr lang="ar-SA" sz="4000" dirty="0" err="1">
                <a:latin typeface="Andalus" panose="02020603050405020304" pitchFamily="18" charset="-78"/>
                <a:cs typeface="Andalus" panose="02020603050405020304" pitchFamily="18" charset="-78"/>
              </a:rPr>
              <a:t>شغاتي</a:t>
            </a:r>
            <a:r>
              <a:rPr lang="ar-SA" sz="4000" dirty="0">
                <a:latin typeface="Andalus" panose="02020603050405020304" pitchFamily="18" charset="-78"/>
                <a:cs typeface="Andalus" panose="02020603050405020304" pitchFamily="18" charset="-78"/>
              </a:rPr>
              <a:t>: مصدر سبق ذكره،111.</a:t>
            </a:r>
            <a:endParaRPr lang="fr-FR" sz="4000" dirty="0">
              <a:latin typeface="Andalus" panose="02020603050405020304" pitchFamily="18" charset="-78"/>
              <a:cs typeface="Andalus" panose="02020603050405020304" pitchFamily="18" charset="-78"/>
            </a:endParaRPr>
          </a:p>
          <a:p>
            <a:pPr algn="r"/>
            <a:endParaRPr lang="fr-FR" dirty="0"/>
          </a:p>
        </p:txBody>
      </p:sp>
    </p:spTree>
    <p:extLst>
      <p:ext uri="{BB962C8B-B14F-4D97-AF65-F5344CB8AC3E}">
        <p14:creationId xmlns:p14="http://schemas.microsoft.com/office/powerpoint/2010/main" val="20827183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1000"/>
                                        <p:tgtEl>
                                          <p:spTgt spid="3">
                                            <p:txEl>
                                              <p:pRg st="4" end="4"/>
                                            </p:txEl>
                                          </p:spTgt>
                                        </p:tgtEl>
                                      </p:cBhvr>
                                    </p:animEffect>
                                    <p:anim calcmode="lin" valueType="num">
                                      <p:cBhvr>
                                        <p:cTn id="4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Effect transition="in" filter="fade">
                                      <p:cBhvr>
                                        <p:cTn id="49" dur="1000"/>
                                        <p:tgtEl>
                                          <p:spTgt spid="3">
                                            <p:txEl>
                                              <p:pRg st="5" end="5"/>
                                            </p:txEl>
                                          </p:spTgt>
                                        </p:tgtEl>
                                      </p:cBhvr>
                                    </p:animEffect>
                                    <p:anim calcmode="lin" valueType="num">
                                      <p:cBhvr>
                                        <p:cTn id="5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6" end="6"/>
                                            </p:txEl>
                                          </p:spTgt>
                                        </p:tgtEl>
                                        <p:attrNameLst>
                                          <p:attrName>style.visibility</p:attrName>
                                        </p:attrNameLst>
                                      </p:cBhvr>
                                      <p:to>
                                        <p:strVal val="visible"/>
                                      </p:to>
                                    </p:set>
                                    <p:animEffect transition="in" filter="fade">
                                      <p:cBhvr>
                                        <p:cTn id="56" dur="1000"/>
                                        <p:tgtEl>
                                          <p:spTgt spid="3">
                                            <p:txEl>
                                              <p:pRg st="6" end="6"/>
                                            </p:txEl>
                                          </p:spTgt>
                                        </p:tgtEl>
                                      </p:cBhvr>
                                    </p:animEffect>
                                    <p:anim calcmode="lin" valueType="num">
                                      <p:cBhvr>
                                        <p:cTn id="57"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ar-IQ" b="1" dirty="0" smtClean="0">
                <a:solidFill>
                  <a:srgbClr val="FF0000"/>
                </a:solidFill>
                <a:latin typeface="Andalus" panose="02020603050405020304" pitchFamily="18" charset="-78"/>
                <a:cs typeface="Andalus" panose="02020603050405020304" pitchFamily="18" charset="-78"/>
              </a:rPr>
              <a:t>عناصر الدائرة التدريبية الكبرى:</a:t>
            </a:r>
            <a:r>
              <a:rPr lang="ar-IQ" dirty="0" smtClean="0">
                <a:solidFill>
                  <a:srgbClr val="FF0000"/>
                </a:solidFill>
                <a:latin typeface="Andalus" panose="02020603050405020304" pitchFamily="18" charset="-78"/>
                <a:cs typeface="Andalus" panose="02020603050405020304" pitchFamily="18" charset="-78"/>
              </a:rPr>
              <a:t> </a:t>
            </a:r>
            <a:r>
              <a:rPr lang="fr-FR" dirty="0" smtClean="0">
                <a:latin typeface="Andalus" panose="02020603050405020304" pitchFamily="18" charset="-78"/>
                <a:cs typeface="Andalus" panose="02020603050405020304" pitchFamily="18" charset="-78"/>
              </a:rPr>
              <a:t/>
            </a:r>
            <a:br>
              <a:rPr lang="fr-FR" dirty="0" smtClean="0">
                <a:latin typeface="Andalus" panose="02020603050405020304" pitchFamily="18" charset="-78"/>
                <a:cs typeface="Andalus" panose="02020603050405020304" pitchFamily="18" charset="-78"/>
              </a:rPr>
            </a:br>
            <a:endParaRPr lang="fr-FR" dirty="0"/>
          </a:p>
        </p:txBody>
      </p:sp>
      <p:sp>
        <p:nvSpPr>
          <p:cNvPr id="3" name="Espace réservé du contenu 2"/>
          <p:cNvSpPr>
            <a:spLocks noGrp="1"/>
          </p:cNvSpPr>
          <p:nvPr>
            <p:ph idx="1"/>
          </p:nvPr>
        </p:nvSpPr>
        <p:spPr>
          <a:xfrm>
            <a:off x="2589212" y="1264778"/>
            <a:ext cx="8915400" cy="4646444"/>
          </a:xfrm>
        </p:spPr>
        <p:txBody>
          <a:bodyPr>
            <a:normAutofit fontScale="92500" lnSpcReduction="20000"/>
          </a:bodyPr>
          <a:lstStyle/>
          <a:p>
            <a:pPr marL="0" indent="0" algn="r" rtl="1">
              <a:buNone/>
            </a:pPr>
            <a:r>
              <a:rPr lang="ar-IQ" sz="3500" dirty="0" smtClean="0">
                <a:latin typeface="Andalus" panose="02020603050405020304" pitchFamily="18" charset="-78"/>
                <a:cs typeface="Andalus" panose="02020603050405020304" pitchFamily="18" charset="-78"/>
              </a:rPr>
              <a:t>تتصف </a:t>
            </a:r>
            <a:r>
              <a:rPr lang="ar-IQ" sz="3500" dirty="0">
                <a:latin typeface="Andalus" panose="02020603050405020304" pitchFamily="18" charset="-78"/>
                <a:cs typeface="Andalus" panose="02020603050405020304" pitchFamily="18" charset="-78"/>
              </a:rPr>
              <a:t>الدائرة التدريبية الكبرى بعدة عناصر مهمة وهي كالاتي:</a:t>
            </a:r>
            <a:endParaRPr lang="fr-FR" sz="3500" dirty="0">
              <a:latin typeface="Andalus" panose="02020603050405020304" pitchFamily="18" charset="-78"/>
              <a:cs typeface="Andalus" panose="02020603050405020304" pitchFamily="18" charset="-78"/>
            </a:endParaRPr>
          </a:p>
          <a:p>
            <a:pPr marL="0" lvl="0" indent="0" algn="r" rtl="1">
              <a:buNone/>
            </a:pPr>
            <a:r>
              <a:rPr lang="ar-IQ" sz="3000" dirty="0">
                <a:latin typeface="Andalus" panose="02020603050405020304" pitchFamily="18" charset="-78"/>
                <a:cs typeface="Andalus" panose="02020603050405020304" pitchFamily="18" charset="-78"/>
              </a:rPr>
              <a:t>مواصفات المجموعة التدريبية، وتشمل:</a:t>
            </a:r>
            <a:endParaRPr lang="fr-FR" sz="3000" dirty="0">
              <a:latin typeface="Andalus" panose="02020603050405020304" pitchFamily="18" charset="-78"/>
              <a:cs typeface="Andalus" panose="02020603050405020304" pitchFamily="18" charset="-78"/>
            </a:endParaRPr>
          </a:p>
          <a:p>
            <a:pPr lvl="0" algn="r" rtl="1"/>
            <a:r>
              <a:rPr lang="ar-IQ" sz="2600" dirty="0">
                <a:latin typeface="Andalus" panose="02020603050405020304" pitchFamily="18" charset="-78"/>
                <a:cs typeface="Andalus" panose="02020603050405020304" pitchFamily="18" charset="-78"/>
              </a:rPr>
              <a:t>العمر الزمني والعمر التدريبي.</a:t>
            </a:r>
            <a:endParaRPr lang="fr-FR" sz="2600" dirty="0">
              <a:latin typeface="Andalus" panose="02020603050405020304" pitchFamily="18" charset="-78"/>
              <a:cs typeface="Andalus" panose="02020603050405020304" pitchFamily="18" charset="-78"/>
            </a:endParaRPr>
          </a:p>
          <a:p>
            <a:pPr lvl="0" algn="r" rtl="1"/>
            <a:r>
              <a:rPr lang="ar-IQ" sz="2600" dirty="0">
                <a:latin typeface="Andalus" panose="02020603050405020304" pitchFamily="18" charset="-78"/>
                <a:cs typeface="Andalus" panose="02020603050405020304" pitchFamily="18" charset="-78"/>
              </a:rPr>
              <a:t>المستوى الرياضي.</a:t>
            </a:r>
            <a:endParaRPr lang="fr-FR" sz="2600" dirty="0">
              <a:latin typeface="Andalus" panose="02020603050405020304" pitchFamily="18" charset="-78"/>
              <a:cs typeface="Andalus" panose="02020603050405020304" pitchFamily="18" charset="-78"/>
            </a:endParaRPr>
          </a:p>
          <a:p>
            <a:pPr lvl="0" algn="r" rtl="1"/>
            <a:r>
              <a:rPr lang="ar-IQ" sz="2600" dirty="0">
                <a:latin typeface="Andalus" panose="02020603050405020304" pitchFamily="18" charset="-78"/>
                <a:cs typeface="Andalus" panose="02020603050405020304" pitchFamily="18" charset="-78"/>
              </a:rPr>
              <a:t>مستوى الاعداد البدني والمهارى </a:t>
            </a:r>
            <a:r>
              <a:rPr lang="ar-IQ" sz="2600" dirty="0" err="1">
                <a:latin typeface="Andalus" panose="02020603050405020304" pitchFamily="18" charset="-78"/>
                <a:cs typeface="Andalus" panose="02020603050405020304" pitchFamily="18" charset="-78"/>
              </a:rPr>
              <a:t>والخططي</a:t>
            </a:r>
            <a:r>
              <a:rPr lang="ar-IQ" sz="2600" dirty="0">
                <a:latin typeface="Andalus" panose="02020603050405020304" pitchFamily="18" charset="-78"/>
                <a:cs typeface="Andalus" panose="02020603050405020304" pitchFamily="18" charset="-78"/>
              </a:rPr>
              <a:t> والنفسي والصحي.</a:t>
            </a:r>
            <a:endParaRPr lang="fr-FR" sz="2600" dirty="0">
              <a:latin typeface="Andalus" panose="02020603050405020304" pitchFamily="18" charset="-78"/>
              <a:cs typeface="Andalus" panose="02020603050405020304" pitchFamily="18" charset="-78"/>
            </a:endParaRPr>
          </a:p>
          <a:p>
            <a:pPr lvl="0" algn="r" rtl="1"/>
            <a:r>
              <a:rPr lang="ar-IQ" sz="2600" dirty="0">
                <a:latin typeface="Andalus" panose="02020603050405020304" pitchFamily="18" charset="-78"/>
                <a:cs typeface="Andalus" panose="02020603050405020304" pitchFamily="18" charset="-78"/>
              </a:rPr>
              <a:t>واجبات ووسائل التدريب، للأعداد البدني والمهارى </a:t>
            </a:r>
            <a:r>
              <a:rPr lang="ar-IQ" sz="2600" dirty="0" err="1">
                <a:latin typeface="Andalus" panose="02020603050405020304" pitchFamily="18" charset="-78"/>
                <a:cs typeface="Andalus" panose="02020603050405020304" pitchFamily="18" charset="-78"/>
              </a:rPr>
              <a:t>والخططي</a:t>
            </a:r>
            <a:r>
              <a:rPr lang="ar-IQ" sz="2600" dirty="0">
                <a:latin typeface="Andalus" panose="02020603050405020304" pitchFamily="18" charset="-78"/>
                <a:cs typeface="Andalus" panose="02020603050405020304" pitchFamily="18" charset="-78"/>
              </a:rPr>
              <a:t> والنفسي والصحي.</a:t>
            </a:r>
            <a:endParaRPr lang="fr-FR" sz="2600" dirty="0">
              <a:latin typeface="Andalus" panose="02020603050405020304" pitchFamily="18" charset="-78"/>
              <a:cs typeface="Andalus" panose="02020603050405020304" pitchFamily="18" charset="-78"/>
            </a:endParaRPr>
          </a:p>
          <a:p>
            <a:pPr lvl="0" algn="r" rtl="1"/>
            <a:r>
              <a:rPr lang="ar-IQ" sz="2600" dirty="0">
                <a:latin typeface="Andalus" panose="02020603050405020304" pitchFamily="18" charset="-78"/>
                <a:cs typeface="Andalus" panose="02020603050405020304" pitchFamily="18" charset="-78"/>
              </a:rPr>
              <a:t>تقييم الاحمال التدريبية بالنسبة لمراحل التدريب لدائرة التدريب الكبرى.</a:t>
            </a:r>
            <a:endParaRPr lang="fr-FR" sz="2600" dirty="0">
              <a:latin typeface="Andalus" panose="02020603050405020304" pitchFamily="18" charset="-78"/>
              <a:cs typeface="Andalus" panose="02020603050405020304" pitchFamily="18" charset="-78"/>
            </a:endParaRPr>
          </a:p>
          <a:p>
            <a:pPr lvl="0" algn="r" rtl="1"/>
            <a:r>
              <a:rPr lang="ar-IQ" sz="2600" dirty="0">
                <a:latin typeface="Andalus" panose="02020603050405020304" pitchFamily="18" charset="-78"/>
                <a:cs typeface="Andalus" panose="02020603050405020304" pitchFamily="18" charset="-78"/>
              </a:rPr>
              <a:t>تقييم جرعات التدريب </a:t>
            </a:r>
            <a:r>
              <a:rPr lang="ar-IQ" sz="2600" dirty="0" smtClean="0">
                <a:latin typeface="Andalus" panose="02020603050405020304" pitchFamily="18" charset="-78"/>
                <a:cs typeface="Andalus" panose="02020603050405020304" pitchFamily="18" charset="-78"/>
              </a:rPr>
              <a:t>و</a:t>
            </a:r>
            <a:r>
              <a:rPr lang="ar-DZ" sz="2600" dirty="0" smtClean="0">
                <a:latin typeface="Andalus" panose="02020603050405020304" pitchFamily="18" charset="-78"/>
                <a:cs typeface="Andalus" panose="02020603050405020304" pitchFamily="18" charset="-78"/>
              </a:rPr>
              <a:t>الجهد</a:t>
            </a:r>
            <a:r>
              <a:rPr lang="ar-IQ" sz="2600" dirty="0" smtClean="0">
                <a:latin typeface="Andalus" panose="02020603050405020304" pitchFamily="18" charset="-78"/>
                <a:cs typeface="Andalus" panose="02020603050405020304" pitchFamily="18" charset="-78"/>
              </a:rPr>
              <a:t> و</a:t>
            </a:r>
            <a:r>
              <a:rPr lang="ar-DZ" sz="2600" dirty="0" smtClean="0">
                <a:latin typeface="Andalus" panose="02020603050405020304" pitchFamily="18" charset="-78"/>
                <a:cs typeface="Andalus" panose="02020603050405020304" pitchFamily="18" charset="-78"/>
              </a:rPr>
              <a:t> </a:t>
            </a:r>
            <a:r>
              <a:rPr lang="ar-IQ" sz="2600" dirty="0" err="1" smtClean="0">
                <a:latin typeface="Andalus" panose="02020603050405020304" pitchFamily="18" charset="-78"/>
                <a:cs typeface="Andalus" panose="02020603050405020304" pitchFamily="18" charset="-78"/>
              </a:rPr>
              <a:t>الرا</a:t>
            </a:r>
            <a:r>
              <a:rPr lang="ar-DZ" sz="2600" dirty="0" err="1" smtClean="0">
                <a:latin typeface="Andalus" panose="02020603050405020304" pitchFamily="18" charset="-78"/>
                <a:cs typeface="Andalus" panose="02020603050405020304" pitchFamily="18" charset="-78"/>
              </a:rPr>
              <a:t>حة</a:t>
            </a:r>
            <a:r>
              <a:rPr lang="ar-IQ" sz="2600" dirty="0" smtClean="0">
                <a:latin typeface="Andalus" panose="02020603050405020304" pitchFamily="18" charset="-78"/>
                <a:cs typeface="Andalus" panose="02020603050405020304" pitchFamily="18" charset="-78"/>
              </a:rPr>
              <a:t>.</a:t>
            </a:r>
            <a:endParaRPr lang="fr-FR" sz="2600" dirty="0">
              <a:latin typeface="Andalus" panose="02020603050405020304" pitchFamily="18" charset="-78"/>
              <a:cs typeface="Andalus" panose="02020603050405020304" pitchFamily="18" charset="-78"/>
            </a:endParaRPr>
          </a:p>
          <a:p>
            <a:pPr lvl="0" algn="r" rtl="1"/>
            <a:r>
              <a:rPr lang="ar-IQ" sz="2600" dirty="0" smtClean="0">
                <a:latin typeface="Andalus" panose="02020603050405020304" pitchFamily="18" charset="-78"/>
                <a:cs typeface="Andalus" panose="02020603050405020304" pitchFamily="18" charset="-78"/>
              </a:rPr>
              <a:t>ال</a:t>
            </a:r>
            <a:r>
              <a:rPr lang="ar-DZ" sz="2600" dirty="0" smtClean="0">
                <a:latin typeface="Andalus" panose="02020603050405020304" pitchFamily="18" charset="-78"/>
                <a:cs typeface="Andalus" panose="02020603050405020304" pitchFamily="18" charset="-78"/>
              </a:rPr>
              <a:t>م</a:t>
            </a:r>
            <a:r>
              <a:rPr lang="ar-IQ" sz="2600" dirty="0" smtClean="0">
                <a:latin typeface="Andalus" panose="02020603050405020304" pitchFamily="18" charset="-78"/>
                <a:cs typeface="Andalus" panose="02020603050405020304" pitchFamily="18" charset="-78"/>
              </a:rPr>
              <a:t>تابع</a:t>
            </a:r>
            <a:r>
              <a:rPr lang="ar-DZ" sz="2600" dirty="0" smtClean="0">
                <a:latin typeface="Andalus" panose="02020603050405020304" pitchFamily="18" charset="-78"/>
                <a:cs typeface="Andalus" panose="02020603050405020304" pitchFamily="18" charset="-78"/>
              </a:rPr>
              <a:t>ة</a:t>
            </a:r>
            <a:r>
              <a:rPr lang="ar-IQ" sz="2600" dirty="0" smtClean="0">
                <a:latin typeface="Andalus" panose="02020603050405020304" pitchFamily="18" charset="-78"/>
                <a:cs typeface="Andalus" panose="02020603050405020304" pitchFamily="18" charset="-78"/>
              </a:rPr>
              <a:t> الطبي</a:t>
            </a:r>
            <a:r>
              <a:rPr lang="ar-DZ" sz="2600" dirty="0" smtClean="0">
                <a:latin typeface="Andalus" panose="02020603050405020304" pitchFamily="18" charset="-78"/>
                <a:cs typeface="Andalus" panose="02020603050405020304" pitchFamily="18" charset="-78"/>
              </a:rPr>
              <a:t>ة</a:t>
            </a:r>
            <a:r>
              <a:rPr lang="ar-IQ" sz="2600" dirty="0" smtClean="0">
                <a:latin typeface="Andalus" panose="02020603050405020304" pitchFamily="18" charset="-78"/>
                <a:cs typeface="Andalus" panose="02020603050405020304" pitchFamily="18" charset="-78"/>
              </a:rPr>
              <a:t> والتربوي</a:t>
            </a:r>
            <a:r>
              <a:rPr lang="ar-DZ" sz="2600" dirty="0" smtClean="0">
                <a:latin typeface="Andalus" panose="02020603050405020304" pitchFamily="18" charset="-78"/>
                <a:cs typeface="Andalus" panose="02020603050405020304" pitchFamily="18" charset="-78"/>
              </a:rPr>
              <a:t>ة</a:t>
            </a:r>
            <a:r>
              <a:rPr lang="ar-IQ" sz="2600" dirty="0" smtClean="0">
                <a:latin typeface="Andalus" panose="02020603050405020304" pitchFamily="18" charset="-78"/>
                <a:cs typeface="Andalus" panose="02020603050405020304" pitchFamily="18" charset="-78"/>
              </a:rPr>
              <a:t>.</a:t>
            </a:r>
            <a:endParaRPr lang="fr-FR" sz="2600" dirty="0">
              <a:latin typeface="Andalus" panose="02020603050405020304" pitchFamily="18" charset="-78"/>
              <a:cs typeface="Andalus" panose="02020603050405020304" pitchFamily="18" charset="-78"/>
            </a:endParaRPr>
          </a:p>
          <a:p>
            <a:pPr lvl="0" algn="r" rtl="1"/>
            <a:r>
              <a:rPr lang="ar-IQ" sz="2600" dirty="0">
                <a:latin typeface="Andalus" panose="02020603050405020304" pitchFamily="18" charset="-78"/>
                <a:cs typeface="Andalus" panose="02020603050405020304" pitchFamily="18" charset="-78"/>
              </a:rPr>
              <a:t>اماكن التدريب والأدوات المستخدمة.</a:t>
            </a:r>
            <a:endParaRPr lang="fr-FR" sz="2600" dirty="0">
              <a:latin typeface="Andalus" panose="02020603050405020304" pitchFamily="18" charset="-78"/>
              <a:cs typeface="Andalus" panose="02020603050405020304" pitchFamily="18" charset="-78"/>
            </a:endParaRPr>
          </a:p>
          <a:p>
            <a:pPr algn="r" rtl="1"/>
            <a:endParaRPr lang="fr-FR" dirty="0">
              <a:latin typeface="Andalus" panose="02020603050405020304" pitchFamily="18" charset="-78"/>
              <a:cs typeface="Andalus" panose="02020603050405020304" pitchFamily="18" charset="-78"/>
            </a:endParaRPr>
          </a:p>
        </p:txBody>
      </p:sp>
    </p:spTree>
    <p:extLst>
      <p:ext uri="{BB962C8B-B14F-4D97-AF65-F5344CB8AC3E}">
        <p14:creationId xmlns:p14="http://schemas.microsoft.com/office/powerpoint/2010/main" val="3592588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1000"/>
                                        <p:tgtEl>
                                          <p:spTgt spid="3">
                                            <p:txEl>
                                              <p:pRg st="4" end="4"/>
                                            </p:txEl>
                                          </p:spTgt>
                                        </p:tgtEl>
                                      </p:cBhvr>
                                    </p:animEffect>
                                    <p:anim calcmode="lin" valueType="num">
                                      <p:cBhvr>
                                        <p:cTn id="4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Effect transition="in" filter="fade">
                                      <p:cBhvr>
                                        <p:cTn id="49" dur="1000"/>
                                        <p:tgtEl>
                                          <p:spTgt spid="3">
                                            <p:txEl>
                                              <p:pRg st="5" end="5"/>
                                            </p:txEl>
                                          </p:spTgt>
                                        </p:tgtEl>
                                      </p:cBhvr>
                                    </p:animEffect>
                                    <p:anim calcmode="lin" valueType="num">
                                      <p:cBhvr>
                                        <p:cTn id="5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6" end="6"/>
                                            </p:txEl>
                                          </p:spTgt>
                                        </p:tgtEl>
                                        <p:attrNameLst>
                                          <p:attrName>style.visibility</p:attrName>
                                        </p:attrNameLst>
                                      </p:cBhvr>
                                      <p:to>
                                        <p:strVal val="visible"/>
                                      </p:to>
                                    </p:set>
                                    <p:animEffect transition="in" filter="fade">
                                      <p:cBhvr>
                                        <p:cTn id="56" dur="1000"/>
                                        <p:tgtEl>
                                          <p:spTgt spid="3">
                                            <p:txEl>
                                              <p:pRg st="6" end="6"/>
                                            </p:txEl>
                                          </p:spTgt>
                                        </p:tgtEl>
                                      </p:cBhvr>
                                    </p:animEffect>
                                    <p:anim calcmode="lin" valueType="num">
                                      <p:cBhvr>
                                        <p:cTn id="57"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7" end="7"/>
                                            </p:txEl>
                                          </p:spTgt>
                                        </p:tgtEl>
                                        <p:attrNameLst>
                                          <p:attrName>style.visibility</p:attrName>
                                        </p:attrNameLst>
                                      </p:cBhvr>
                                      <p:to>
                                        <p:strVal val="visible"/>
                                      </p:to>
                                    </p:set>
                                    <p:animEffect transition="in" filter="fade">
                                      <p:cBhvr>
                                        <p:cTn id="63" dur="1000"/>
                                        <p:tgtEl>
                                          <p:spTgt spid="3">
                                            <p:txEl>
                                              <p:pRg st="7" end="7"/>
                                            </p:txEl>
                                          </p:spTgt>
                                        </p:tgtEl>
                                      </p:cBhvr>
                                    </p:animEffect>
                                    <p:anim calcmode="lin" valueType="num">
                                      <p:cBhvr>
                                        <p:cTn id="64"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3">
                                            <p:txEl>
                                              <p:pRg st="8" end="8"/>
                                            </p:txEl>
                                          </p:spTgt>
                                        </p:tgtEl>
                                        <p:attrNameLst>
                                          <p:attrName>style.visibility</p:attrName>
                                        </p:attrNameLst>
                                      </p:cBhvr>
                                      <p:to>
                                        <p:strVal val="visible"/>
                                      </p:to>
                                    </p:set>
                                    <p:animEffect transition="in" filter="fade">
                                      <p:cBhvr>
                                        <p:cTn id="70" dur="1000"/>
                                        <p:tgtEl>
                                          <p:spTgt spid="3">
                                            <p:txEl>
                                              <p:pRg st="8" end="8"/>
                                            </p:txEl>
                                          </p:spTgt>
                                        </p:tgtEl>
                                      </p:cBhvr>
                                    </p:animEffect>
                                    <p:anim calcmode="lin" valueType="num">
                                      <p:cBhvr>
                                        <p:cTn id="71"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grpId="0" nodeType="clickEffect">
                                  <p:stCondLst>
                                    <p:cond delay="0"/>
                                  </p:stCondLst>
                                  <p:childTnLst>
                                    <p:set>
                                      <p:cBhvr>
                                        <p:cTn id="76" dur="1" fill="hold">
                                          <p:stCondLst>
                                            <p:cond delay="0"/>
                                          </p:stCondLst>
                                        </p:cTn>
                                        <p:tgtEl>
                                          <p:spTgt spid="3">
                                            <p:txEl>
                                              <p:pRg st="9" end="9"/>
                                            </p:txEl>
                                          </p:spTgt>
                                        </p:tgtEl>
                                        <p:attrNameLst>
                                          <p:attrName>style.visibility</p:attrName>
                                        </p:attrNameLst>
                                      </p:cBhvr>
                                      <p:to>
                                        <p:strVal val="visible"/>
                                      </p:to>
                                    </p:set>
                                    <p:animEffect transition="in" filter="fade">
                                      <p:cBhvr>
                                        <p:cTn id="77" dur="1000"/>
                                        <p:tgtEl>
                                          <p:spTgt spid="3">
                                            <p:txEl>
                                              <p:pRg st="9" end="9"/>
                                            </p:txEl>
                                          </p:spTgt>
                                        </p:tgtEl>
                                      </p:cBhvr>
                                    </p:animEffect>
                                    <p:anim calcmode="lin" valueType="num">
                                      <p:cBhvr>
                                        <p:cTn id="78"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79"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92925" y="205099"/>
            <a:ext cx="8911687" cy="811851"/>
          </a:xfrm>
        </p:spPr>
        <p:txBody>
          <a:bodyPr>
            <a:normAutofit fontScale="90000"/>
          </a:bodyPr>
          <a:lstStyle/>
          <a:p>
            <a:pPr algn="r"/>
            <a:r>
              <a:rPr lang="ar-IQ" sz="4000" b="1" u="heavy" dirty="0">
                <a:solidFill>
                  <a:srgbClr val="FF0000"/>
                </a:solidFill>
                <a:latin typeface="Andalus" panose="02020603050405020304" pitchFamily="18" charset="-78"/>
                <a:cs typeface="Andalus" panose="02020603050405020304" pitchFamily="18" charset="-78"/>
              </a:rPr>
              <a:t>نموذج يوضح خطة تدريبية لمدة سنة تحتوي على ثلاثة قمم</a:t>
            </a:r>
            <a:r>
              <a:rPr lang="fr-FR" dirty="0"/>
              <a:t/>
            </a:r>
            <a:br>
              <a:rPr lang="fr-FR" dirty="0"/>
            </a:br>
            <a:endParaRPr lang="fr-FR" dirty="0"/>
          </a:p>
        </p:txBody>
      </p:sp>
      <p:graphicFrame>
        <p:nvGraphicFramePr>
          <p:cNvPr id="4" name="Chart 1"/>
          <p:cNvGraphicFramePr>
            <a:graphicFrameLocks noGrp="1"/>
          </p:cNvGraphicFramePr>
          <p:nvPr>
            <p:ph idx="1"/>
            <p:extLst>
              <p:ext uri="{D42A27DB-BD31-4B8C-83A1-F6EECF244321}">
                <p14:modId xmlns:p14="http://schemas.microsoft.com/office/powerpoint/2010/main" val="971813369"/>
              </p:ext>
            </p:extLst>
          </p:nvPr>
        </p:nvGraphicFramePr>
        <p:xfrm>
          <a:off x="838200" y="991312"/>
          <a:ext cx="10515600" cy="536675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813356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4" grpId="0">
        <p:bldAsOne/>
      </p:bldGraphic>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marL="0" indent="0" algn="ctr" rtl="1">
              <a:buNone/>
            </a:pPr>
            <a:r>
              <a:rPr lang="ar-DZ" sz="6600" dirty="0" smtClean="0">
                <a:solidFill>
                  <a:srgbClr val="FF0000"/>
                </a:solidFill>
                <a:latin typeface="Andalus" panose="02020603050405020304" pitchFamily="18" charset="-78"/>
                <a:cs typeface="Andalus" panose="02020603050405020304" pitchFamily="18" charset="-78"/>
              </a:rPr>
              <a:t>نشكركم على حسن الإصغاء والاستماع والسلام عليكم ورحمة الله تعالى وبركاته</a:t>
            </a:r>
            <a:endParaRPr lang="fr-FR" sz="6600" dirty="0">
              <a:solidFill>
                <a:srgbClr val="FF0000"/>
              </a:solidFill>
              <a:latin typeface="Andalus" panose="02020603050405020304" pitchFamily="18" charset="-78"/>
              <a:cs typeface="Andalus" panose="02020603050405020304" pitchFamily="18" charset="-78"/>
            </a:endParaRPr>
          </a:p>
        </p:txBody>
      </p:sp>
    </p:spTree>
    <p:extLst>
      <p:ext uri="{BB962C8B-B14F-4D97-AF65-F5344CB8AC3E}">
        <p14:creationId xmlns:p14="http://schemas.microsoft.com/office/powerpoint/2010/main" val="975909503"/>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DZ" b="1" dirty="0" smtClean="0">
                <a:solidFill>
                  <a:srgbClr val="FF0000"/>
                </a:solidFill>
                <a:latin typeface="Andalus" panose="02020603050405020304" pitchFamily="18" charset="-78"/>
                <a:cs typeface="Andalus" panose="02020603050405020304" pitchFamily="18" charset="-78"/>
              </a:rPr>
              <a:t>الموسم التدريبي:</a:t>
            </a:r>
            <a:r>
              <a:rPr lang="fr-FR" dirty="0" smtClean="0">
                <a:latin typeface="Andalus" panose="02020603050405020304" pitchFamily="18" charset="-78"/>
                <a:cs typeface="Andalus" panose="02020603050405020304" pitchFamily="18" charset="-78"/>
              </a:rPr>
              <a:t/>
            </a:r>
            <a:br>
              <a:rPr lang="fr-FR" dirty="0" smtClean="0">
                <a:latin typeface="Andalus" panose="02020603050405020304" pitchFamily="18" charset="-78"/>
                <a:cs typeface="Andalus" panose="02020603050405020304" pitchFamily="18" charset="-78"/>
              </a:rPr>
            </a:br>
            <a:endParaRPr lang="fr-FR" dirty="0"/>
          </a:p>
        </p:txBody>
      </p:sp>
      <p:sp>
        <p:nvSpPr>
          <p:cNvPr id="3" name="Espace réservé du contenu 2"/>
          <p:cNvSpPr>
            <a:spLocks noGrp="1"/>
          </p:cNvSpPr>
          <p:nvPr>
            <p:ph idx="1"/>
          </p:nvPr>
        </p:nvSpPr>
        <p:spPr>
          <a:xfrm>
            <a:off x="2589212" y="2133599"/>
            <a:ext cx="8915400" cy="4224471"/>
          </a:xfrm>
        </p:spPr>
        <p:txBody>
          <a:bodyPr/>
          <a:lstStyle/>
          <a:p>
            <a:pPr algn="r" rtl="1"/>
            <a:r>
              <a:rPr lang="ar-DZ" sz="2800" dirty="0" smtClean="0">
                <a:latin typeface="Andalus" panose="02020603050405020304" pitchFamily="18" charset="-78"/>
                <a:cs typeface="Andalus" panose="02020603050405020304" pitchFamily="18" charset="-78"/>
              </a:rPr>
              <a:t>يتكون </a:t>
            </a:r>
            <a:r>
              <a:rPr lang="ar-DZ" sz="2800" dirty="0">
                <a:latin typeface="Andalus" panose="02020603050405020304" pitchFamily="18" charset="-78"/>
                <a:cs typeface="Andalus" panose="02020603050405020304" pitchFamily="18" charset="-78"/>
              </a:rPr>
              <a:t>الموسم التدريبي عادة من ثلاث فترات تبدأ من الإعداد العام إلى الإعداد الخاص </a:t>
            </a:r>
            <a:r>
              <a:rPr lang="ar-DZ" sz="2800" dirty="0" smtClean="0">
                <a:latin typeface="Andalus" panose="02020603050405020304" pitchFamily="18" charset="-78"/>
                <a:cs typeface="Andalus" panose="02020603050405020304" pitchFamily="18" charset="-78"/>
              </a:rPr>
              <a:t>،ثم </a:t>
            </a:r>
            <a:r>
              <a:rPr lang="ar-DZ" sz="2800" dirty="0">
                <a:latin typeface="Andalus" panose="02020603050405020304" pitchFamily="18" charset="-78"/>
                <a:cs typeface="Andalus" panose="02020603050405020304" pitchFamily="18" charset="-78"/>
              </a:rPr>
              <a:t>الإعداد للمنافسة والتي تنتهي بمشاركة اللاعب في البطولة المستهدفة </a:t>
            </a:r>
            <a:r>
              <a:rPr lang="ar-DZ" sz="2800" dirty="0" smtClean="0">
                <a:latin typeface="Andalus" panose="02020603050405020304" pitchFamily="18" charset="-78"/>
                <a:cs typeface="Andalus" panose="02020603050405020304" pitchFamily="18" charset="-78"/>
              </a:rPr>
              <a:t>،التي </a:t>
            </a:r>
            <a:r>
              <a:rPr lang="ar-DZ" sz="2800" dirty="0">
                <a:latin typeface="Andalus" panose="02020603050405020304" pitchFamily="18" charset="-78"/>
                <a:cs typeface="Andalus" panose="02020603050405020304" pitchFamily="18" charset="-78"/>
              </a:rPr>
              <a:t>يستعد لها ثم بعد ذلك توجد فترة انتقالية بهدف تخليص اللاعب من التعب الناتج عن المنافسة والأحمال التدريبية.</a:t>
            </a:r>
            <a:endParaRPr lang="fr-FR" sz="2800" dirty="0">
              <a:latin typeface="Andalus" panose="02020603050405020304" pitchFamily="18" charset="-78"/>
              <a:cs typeface="Andalus" panose="02020603050405020304" pitchFamily="18" charset="-78"/>
            </a:endParaRPr>
          </a:p>
          <a:p>
            <a:pPr marL="0" indent="0" algn="r" rtl="1">
              <a:buNone/>
            </a:pPr>
            <a:r>
              <a:rPr lang="ar-DZ" sz="2800" dirty="0">
                <a:latin typeface="Andalus" panose="02020603050405020304" pitchFamily="18" charset="-78"/>
                <a:cs typeface="Andalus" panose="02020603050405020304" pitchFamily="18" charset="-78"/>
              </a:rPr>
              <a:t>خلال مراحل و فترات الموسم السابق و بهدف إعداد اللاعب لبداية موسم تدريبي </a:t>
            </a:r>
            <a:r>
              <a:rPr lang="ar-DZ" sz="2800" dirty="0" smtClean="0">
                <a:latin typeface="Andalus" panose="02020603050405020304" pitchFamily="18" charset="-78"/>
                <a:cs typeface="Andalus" panose="02020603050405020304" pitchFamily="18" charset="-78"/>
              </a:rPr>
              <a:t>جديد، </a:t>
            </a:r>
            <a:r>
              <a:rPr lang="ar-DZ" sz="2800" dirty="0">
                <a:latin typeface="Andalus" panose="02020603050405020304" pitchFamily="18" charset="-78"/>
                <a:cs typeface="Andalus" panose="02020603050405020304" pitchFamily="18" charset="-78"/>
              </a:rPr>
              <a:t>و يختلف طول الفترة الزمنية للموسم التدريبي الواحد , وكذا طول  مكوناته تبعا لعدة عوامل( صاحب النظرية الحديثة للتقسيم الفتري هو </a:t>
            </a:r>
            <a:r>
              <a:rPr lang="ar-DZ" sz="2800" b="1" dirty="0">
                <a:latin typeface="Andalus" panose="02020603050405020304" pitchFamily="18" charset="-78"/>
                <a:cs typeface="Andalus" panose="02020603050405020304" pitchFamily="18" charset="-78"/>
              </a:rPr>
              <a:t>ماتفيف (</a:t>
            </a:r>
            <a:r>
              <a:rPr lang="fr-FR" sz="2800" b="1" dirty="0">
                <a:latin typeface="Andalus" panose="02020603050405020304" pitchFamily="18" charset="-78"/>
                <a:cs typeface="Andalus" panose="02020603050405020304" pitchFamily="18" charset="-78"/>
              </a:rPr>
              <a:t>MATEVIAV</a:t>
            </a:r>
            <a:r>
              <a:rPr lang="ar-DZ" sz="2800" b="1" dirty="0">
                <a:latin typeface="Andalus" panose="02020603050405020304" pitchFamily="18" charset="-78"/>
                <a:cs typeface="Andalus" panose="02020603050405020304" pitchFamily="18" charset="-78"/>
              </a:rPr>
              <a:t> 1962</a:t>
            </a:r>
            <a:r>
              <a:rPr lang="ar-DZ" sz="2800" dirty="0">
                <a:latin typeface="Andalus" panose="02020603050405020304" pitchFamily="18" charset="-78"/>
                <a:cs typeface="Andalus" panose="02020603050405020304" pitchFamily="18" charset="-78"/>
              </a:rPr>
              <a:t>)</a:t>
            </a:r>
            <a:endParaRPr lang="fr-FR" sz="2800" dirty="0">
              <a:latin typeface="Andalus" panose="02020603050405020304" pitchFamily="18" charset="-78"/>
              <a:cs typeface="Andalus" panose="02020603050405020304" pitchFamily="18" charset="-78"/>
            </a:endParaRPr>
          </a:p>
          <a:p>
            <a:pPr algn="r" rtl="1"/>
            <a:endParaRPr lang="fr-FR" dirty="0"/>
          </a:p>
        </p:txBody>
      </p:sp>
    </p:spTree>
    <p:extLst>
      <p:ext uri="{BB962C8B-B14F-4D97-AF65-F5344CB8AC3E}">
        <p14:creationId xmlns:p14="http://schemas.microsoft.com/office/powerpoint/2010/main" val="2774166609"/>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ar-DZ" dirty="0" smtClean="0">
                <a:solidFill>
                  <a:srgbClr val="FF0000"/>
                </a:solidFill>
                <a:latin typeface="Andalus" panose="02020603050405020304" pitchFamily="18" charset="-78"/>
                <a:cs typeface="Andalus" panose="02020603050405020304" pitchFamily="18" charset="-78"/>
              </a:rPr>
              <a:t>1- </a:t>
            </a:r>
            <a:r>
              <a:rPr lang="ar-DZ" b="1" dirty="0" smtClean="0">
                <a:solidFill>
                  <a:srgbClr val="FF0000"/>
                </a:solidFill>
                <a:latin typeface="Andalus" panose="02020603050405020304" pitchFamily="18" charset="-78"/>
                <a:cs typeface="Andalus" panose="02020603050405020304" pitchFamily="18" charset="-78"/>
              </a:rPr>
              <a:t>فترة </a:t>
            </a:r>
            <a:r>
              <a:rPr lang="ar-DZ" b="1" dirty="0" smtClean="0">
                <a:solidFill>
                  <a:srgbClr val="FF0000"/>
                </a:solidFill>
                <a:latin typeface="Andalus" panose="02020603050405020304" pitchFamily="18" charset="-78"/>
                <a:cs typeface="Andalus" panose="02020603050405020304" pitchFamily="18" charset="-78"/>
              </a:rPr>
              <a:t>الإعداد العام:</a:t>
            </a:r>
            <a:endParaRPr lang="fr-FR" dirty="0"/>
          </a:p>
        </p:txBody>
      </p:sp>
      <p:sp>
        <p:nvSpPr>
          <p:cNvPr id="3" name="Espace réservé du contenu 2"/>
          <p:cNvSpPr>
            <a:spLocks noGrp="1"/>
          </p:cNvSpPr>
          <p:nvPr>
            <p:ph idx="1"/>
          </p:nvPr>
        </p:nvSpPr>
        <p:spPr>
          <a:xfrm>
            <a:off x="2589212" y="1401510"/>
            <a:ext cx="8915400" cy="5161660"/>
          </a:xfrm>
        </p:spPr>
        <p:txBody>
          <a:bodyPr>
            <a:normAutofit fontScale="85000" lnSpcReduction="20000"/>
          </a:bodyPr>
          <a:lstStyle/>
          <a:p>
            <a:pPr algn="r" rtl="1"/>
            <a:r>
              <a:rPr lang="ar-DZ" sz="3000" dirty="0" smtClean="0">
                <a:solidFill>
                  <a:srgbClr val="FF0000"/>
                </a:solidFill>
                <a:latin typeface="Andalus" panose="02020603050405020304" pitchFamily="18" charset="-78"/>
                <a:cs typeface="Andalus" panose="02020603050405020304" pitchFamily="18" charset="-78"/>
              </a:rPr>
              <a:t>تهدف إلى الإعداد البدني و الوظيفي و الفني و النفسي ،</a:t>
            </a:r>
            <a:r>
              <a:rPr lang="ar-DZ" sz="3000" dirty="0" smtClean="0">
                <a:latin typeface="Andalus" panose="02020603050405020304" pitchFamily="18" charset="-78"/>
                <a:cs typeface="Andalus" panose="02020603050405020304" pitchFamily="18" charset="-78"/>
              </a:rPr>
              <a:t>و هذه الفترة يتأسس عليها الإعداد الخاص , كما تتميز بأسلوب التدرج بزيادة الحمل في كل من الحجم و الشدة مع مراعاة الحذر من عدم السرعة في تدرج الأحمال مما يؤثر سلبا على </a:t>
            </a:r>
            <a:r>
              <a:rPr lang="ar-DZ" sz="3000" dirty="0" err="1" smtClean="0">
                <a:latin typeface="Andalus" panose="02020603050405020304" pitchFamily="18" charset="-78"/>
                <a:cs typeface="Andalus" panose="02020603050405020304" pitchFamily="18" charset="-78"/>
              </a:rPr>
              <a:t>الفورمة</a:t>
            </a:r>
            <a:r>
              <a:rPr lang="ar-DZ" sz="3000" dirty="0" smtClean="0">
                <a:latin typeface="Andalus" panose="02020603050405020304" pitchFamily="18" charset="-78"/>
                <a:cs typeface="Andalus" panose="02020603050405020304" pitchFamily="18" charset="-78"/>
              </a:rPr>
              <a:t> الرياضية للاعب، وما لا يضمن له الاستمرارية على مدار الموسم التدريبي, و يسعى المدرب في هذه الفترة إلى استخدام الوسائل المختلفة من تمرينات الإعداد العام و الخاص بهدف تحقيق  ما يلي:</a:t>
            </a:r>
            <a:endParaRPr lang="fr-FR" sz="3000" dirty="0" smtClean="0">
              <a:latin typeface="Andalus" panose="02020603050405020304" pitchFamily="18" charset="-78"/>
              <a:cs typeface="Andalus" panose="02020603050405020304" pitchFamily="18" charset="-78"/>
            </a:endParaRPr>
          </a:p>
          <a:p>
            <a:pPr algn="r" rtl="1"/>
            <a:r>
              <a:rPr lang="ar-DZ" sz="3000" dirty="0" smtClean="0">
                <a:latin typeface="Andalus" panose="02020603050405020304" pitchFamily="18" charset="-78"/>
                <a:cs typeface="Andalus" panose="02020603050405020304" pitchFamily="18" charset="-78"/>
              </a:rPr>
              <a:t>- رفع مستوى الإعداد البدني العام.</a:t>
            </a:r>
            <a:endParaRPr lang="fr-FR" sz="3000" dirty="0" smtClean="0">
              <a:latin typeface="Andalus" panose="02020603050405020304" pitchFamily="18" charset="-78"/>
              <a:cs typeface="Andalus" panose="02020603050405020304" pitchFamily="18" charset="-78"/>
            </a:endParaRPr>
          </a:p>
          <a:p>
            <a:pPr algn="r" rtl="1"/>
            <a:r>
              <a:rPr lang="ar-DZ" sz="3000" dirty="0" smtClean="0">
                <a:latin typeface="Andalus" panose="02020603050405020304" pitchFamily="18" charset="-78"/>
                <a:cs typeface="Andalus" panose="02020603050405020304" pitchFamily="18" charset="-78"/>
              </a:rPr>
              <a:t>- تحسين الإمكانيات الوظيفية للجسم مع القدرة على التكيف الجيد.</a:t>
            </a:r>
            <a:endParaRPr lang="fr-FR" sz="3000" dirty="0" smtClean="0">
              <a:latin typeface="Andalus" panose="02020603050405020304" pitchFamily="18" charset="-78"/>
              <a:cs typeface="Andalus" panose="02020603050405020304" pitchFamily="18" charset="-78"/>
            </a:endParaRPr>
          </a:p>
          <a:p>
            <a:pPr algn="r" rtl="1"/>
            <a:r>
              <a:rPr lang="ar-DZ" sz="3000" dirty="0" smtClean="0">
                <a:latin typeface="Andalus" panose="02020603050405020304" pitchFamily="18" charset="-78"/>
                <a:cs typeface="Andalus" panose="02020603050405020304" pitchFamily="18" charset="-78"/>
              </a:rPr>
              <a:t>- تنمية النواحي الفنية والنفسية.</a:t>
            </a:r>
            <a:endParaRPr lang="fr-FR" sz="3000" dirty="0" smtClean="0">
              <a:latin typeface="Andalus" panose="02020603050405020304" pitchFamily="18" charset="-78"/>
              <a:cs typeface="Andalus" panose="02020603050405020304" pitchFamily="18" charset="-78"/>
            </a:endParaRPr>
          </a:p>
          <a:p>
            <a:pPr algn="r" rtl="1"/>
            <a:r>
              <a:rPr lang="ar-DZ" sz="3000" dirty="0" smtClean="0">
                <a:latin typeface="Andalus" panose="02020603050405020304" pitchFamily="18" charset="-78"/>
                <a:cs typeface="Andalus" panose="02020603050405020304" pitchFamily="18" charset="-78"/>
              </a:rPr>
              <a:t>- تنمية وتطوير العمل الهوائي واللاهوائي.</a:t>
            </a:r>
            <a:endParaRPr lang="fr-FR" sz="3000" dirty="0" smtClean="0">
              <a:latin typeface="Andalus" panose="02020603050405020304" pitchFamily="18" charset="-78"/>
              <a:cs typeface="Andalus" panose="02020603050405020304" pitchFamily="18" charset="-78"/>
            </a:endParaRPr>
          </a:p>
          <a:p>
            <a:pPr algn="r" rtl="1"/>
            <a:r>
              <a:rPr lang="ar-DZ" sz="3000" dirty="0" smtClean="0">
                <a:latin typeface="Andalus" panose="02020603050405020304" pitchFamily="18" charset="-78"/>
                <a:cs typeface="Andalus" panose="02020603050405020304" pitchFamily="18" charset="-78"/>
              </a:rPr>
              <a:t>- تنمية القوة المميزة بالسرعة نظرا لاستخدامها في الأداء الحركي.</a:t>
            </a:r>
            <a:endParaRPr lang="fr-FR" sz="3000" dirty="0" smtClean="0">
              <a:latin typeface="Andalus" panose="02020603050405020304" pitchFamily="18" charset="-78"/>
              <a:cs typeface="Andalus" panose="02020603050405020304" pitchFamily="18" charset="-78"/>
            </a:endParaRPr>
          </a:p>
          <a:p>
            <a:pPr algn="r" rtl="1"/>
            <a:r>
              <a:rPr lang="ar-DZ" sz="3000" dirty="0" smtClean="0">
                <a:latin typeface="Andalus" panose="02020603050405020304" pitchFamily="18" charset="-78"/>
                <a:cs typeface="Andalus" panose="02020603050405020304" pitchFamily="18" charset="-78"/>
              </a:rPr>
              <a:t>- تأهيل الرياضي لتحمل عدد أكبر من الأحمال التدريبية الكبيرة وتعلم كيفية الاقتصاد في الجهد.</a:t>
            </a:r>
            <a:endParaRPr lang="fr-FR" sz="3000" dirty="0" smtClean="0">
              <a:latin typeface="Andalus" panose="02020603050405020304" pitchFamily="18" charset="-78"/>
              <a:cs typeface="Andalus" panose="02020603050405020304" pitchFamily="18" charset="-78"/>
            </a:endParaRPr>
          </a:p>
          <a:p>
            <a:endParaRPr lang="fr-FR" dirty="0"/>
          </a:p>
        </p:txBody>
      </p:sp>
    </p:spTree>
    <p:extLst>
      <p:ext uri="{BB962C8B-B14F-4D97-AF65-F5344CB8AC3E}">
        <p14:creationId xmlns:p14="http://schemas.microsoft.com/office/powerpoint/2010/main" val="7392022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1000"/>
                                        <p:tgtEl>
                                          <p:spTgt spid="3">
                                            <p:txEl>
                                              <p:pRg st="4" end="4"/>
                                            </p:txEl>
                                          </p:spTgt>
                                        </p:tgtEl>
                                      </p:cBhvr>
                                    </p:animEffect>
                                    <p:anim calcmode="lin" valueType="num">
                                      <p:cBhvr>
                                        <p:cTn id="4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Effect transition="in" filter="fade">
                                      <p:cBhvr>
                                        <p:cTn id="49" dur="1000"/>
                                        <p:tgtEl>
                                          <p:spTgt spid="3">
                                            <p:txEl>
                                              <p:pRg st="5" end="5"/>
                                            </p:txEl>
                                          </p:spTgt>
                                        </p:tgtEl>
                                      </p:cBhvr>
                                    </p:animEffect>
                                    <p:anim calcmode="lin" valueType="num">
                                      <p:cBhvr>
                                        <p:cTn id="5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6" end="6"/>
                                            </p:txEl>
                                          </p:spTgt>
                                        </p:tgtEl>
                                        <p:attrNameLst>
                                          <p:attrName>style.visibility</p:attrName>
                                        </p:attrNameLst>
                                      </p:cBhvr>
                                      <p:to>
                                        <p:strVal val="visible"/>
                                      </p:to>
                                    </p:set>
                                    <p:animEffect transition="in" filter="fade">
                                      <p:cBhvr>
                                        <p:cTn id="56" dur="1000"/>
                                        <p:tgtEl>
                                          <p:spTgt spid="3">
                                            <p:txEl>
                                              <p:pRg st="6" end="6"/>
                                            </p:txEl>
                                          </p:spTgt>
                                        </p:tgtEl>
                                      </p:cBhvr>
                                    </p:animEffect>
                                    <p:anim calcmode="lin" valueType="num">
                                      <p:cBhvr>
                                        <p:cTn id="57"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ar-DZ" b="1" dirty="0" smtClean="0">
                <a:solidFill>
                  <a:srgbClr val="FF0000"/>
                </a:solidFill>
                <a:latin typeface="Andalus" panose="02020603050405020304" pitchFamily="18" charset="-78"/>
                <a:cs typeface="Andalus" panose="02020603050405020304" pitchFamily="18" charset="-78"/>
              </a:rPr>
              <a:t>2-فترة الإعداد الخاص:</a:t>
            </a:r>
            <a:endParaRPr lang="fr-FR" dirty="0">
              <a:solidFill>
                <a:srgbClr val="FF0000"/>
              </a:solidFill>
              <a:latin typeface="Andalus" panose="02020603050405020304" pitchFamily="18" charset="-78"/>
              <a:cs typeface="Andalus" panose="02020603050405020304" pitchFamily="18" charset="-78"/>
            </a:endParaRPr>
          </a:p>
        </p:txBody>
      </p:sp>
      <p:sp>
        <p:nvSpPr>
          <p:cNvPr id="3" name="Espace réservé du contenu 2"/>
          <p:cNvSpPr>
            <a:spLocks noGrp="1"/>
          </p:cNvSpPr>
          <p:nvPr>
            <p:ph idx="1"/>
          </p:nvPr>
        </p:nvSpPr>
        <p:spPr/>
        <p:txBody>
          <a:bodyPr/>
          <a:lstStyle/>
          <a:p>
            <a:pPr algn="r" rtl="1"/>
            <a:r>
              <a:rPr lang="ar-DZ" sz="2800" dirty="0" smtClean="0">
                <a:latin typeface="Andalus" panose="02020603050405020304" pitchFamily="18" charset="-78"/>
                <a:cs typeface="Andalus" panose="02020603050405020304" pitchFamily="18" charset="-78"/>
              </a:rPr>
              <a:t>هي  </a:t>
            </a:r>
            <a:r>
              <a:rPr lang="ar-DZ" sz="2800" dirty="0">
                <a:latin typeface="Andalus" panose="02020603050405020304" pitchFamily="18" charset="-78"/>
                <a:cs typeface="Andalus" panose="02020603050405020304" pitchFamily="18" charset="-78"/>
              </a:rPr>
              <a:t>عبارة عن التمرينات الخاصة التي تقترب إلى طبيعة </a:t>
            </a:r>
            <a:r>
              <a:rPr lang="ar-DZ" sz="2800" dirty="0" smtClean="0">
                <a:latin typeface="Andalus" panose="02020603050405020304" pitchFamily="18" charset="-78"/>
                <a:cs typeface="Andalus" panose="02020603050405020304" pitchFamily="18" charset="-78"/>
              </a:rPr>
              <a:t>المنافسة، </a:t>
            </a:r>
            <a:r>
              <a:rPr lang="ar-DZ" sz="2800" dirty="0">
                <a:solidFill>
                  <a:srgbClr val="FF0000"/>
                </a:solidFill>
                <a:latin typeface="Andalus" panose="02020603050405020304" pitchFamily="18" charset="-78"/>
                <a:cs typeface="Andalus" panose="02020603050405020304" pitchFamily="18" charset="-78"/>
              </a:rPr>
              <a:t>كما تشمل كل  الصفات البدنية الخاصة للرياضة الممارسة مثل السرعة و التحمل الخاص(مقاومة</a:t>
            </a:r>
            <a:r>
              <a:rPr lang="ar-DZ" sz="2800" dirty="0">
                <a:latin typeface="Andalus" panose="02020603050405020304" pitchFamily="18" charset="-78"/>
                <a:cs typeface="Andalus" panose="02020603050405020304" pitchFamily="18" charset="-78"/>
              </a:rPr>
              <a:t>) </a:t>
            </a:r>
            <a:r>
              <a:rPr lang="ar-DZ" sz="2800" dirty="0">
                <a:solidFill>
                  <a:srgbClr val="FF0000"/>
                </a:solidFill>
                <a:latin typeface="Andalus" panose="02020603050405020304" pitchFamily="18" charset="-78"/>
                <a:cs typeface="Andalus" panose="02020603050405020304" pitchFamily="18" charset="-78"/>
              </a:rPr>
              <a:t>كما يراعى فيها الاهتمام بالنواحي الفنية المرتبطة بالمنافسة وذلك بتنمية الصفات البدنية المرتبطة بالأداء الفني</a:t>
            </a:r>
            <a:r>
              <a:rPr lang="ar-DZ" sz="2800" dirty="0">
                <a:latin typeface="Andalus" panose="02020603050405020304" pitchFamily="18" charset="-78"/>
                <a:cs typeface="Andalus" panose="02020603050405020304" pitchFamily="18" charset="-78"/>
              </a:rPr>
              <a:t>, بالرغم من زيادة الاهتمام بالتمرينات  الخاصة إلا أن هذا لا يعني انخفاض التمرينات العامة للحفاظ على ما سبق تحقيقه خلال الفترة الأولى, كما يستمر خلال هذه المرحلة في الارتفاع التدريجي بحمل التدريب مع التركيز على رفع مستوى الشدة بالنسبة للتمرينات الخاصة و بصفة عامة في هذه المرحلة كلما زادت الشدة نقص الحجم</a:t>
            </a:r>
            <a:endParaRPr lang="fr-FR" sz="2800" dirty="0">
              <a:latin typeface="Andalus" panose="02020603050405020304" pitchFamily="18" charset="-78"/>
              <a:cs typeface="Andalus" panose="02020603050405020304" pitchFamily="18" charset="-78"/>
            </a:endParaRPr>
          </a:p>
          <a:p>
            <a:pPr algn="r" rtl="1"/>
            <a:endParaRPr lang="fr-FR" dirty="0"/>
          </a:p>
        </p:txBody>
      </p:sp>
    </p:spTree>
    <p:extLst>
      <p:ext uri="{BB962C8B-B14F-4D97-AF65-F5344CB8AC3E}">
        <p14:creationId xmlns:p14="http://schemas.microsoft.com/office/powerpoint/2010/main" val="23928700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fr-FR" b="1" dirty="0" smtClean="0">
                <a:solidFill>
                  <a:srgbClr val="FF0000"/>
                </a:solidFill>
                <a:latin typeface="Andalus" panose="02020603050405020304" pitchFamily="18" charset="-78"/>
                <a:cs typeface="Andalus" panose="02020603050405020304" pitchFamily="18" charset="-78"/>
              </a:rPr>
              <a:t>3</a:t>
            </a:r>
            <a:r>
              <a:rPr lang="ar-DZ" b="1" dirty="0" smtClean="0">
                <a:solidFill>
                  <a:srgbClr val="FF0000"/>
                </a:solidFill>
                <a:latin typeface="Andalus" panose="02020603050405020304" pitchFamily="18" charset="-78"/>
                <a:cs typeface="Andalus" panose="02020603050405020304" pitchFamily="18" charset="-78"/>
              </a:rPr>
              <a:t>-فترة المنافسة:</a:t>
            </a:r>
            <a:endParaRPr lang="fr-FR" dirty="0">
              <a:solidFill>
                <a:srgbClr val="FF0000"/>
              </a:solidFill>
              <a:latin typeface="Andalus" panose="02020603050405020304" pitchFamily="18" charset="-78"/>
              <a:cs typeface="Andalus" panose="02020603050405020304" pitchFamily="18" charset="-78"/>
            </a:endParaRPr>
          </a:p>
        </p:txBody>
      </p:sp>
      <p:sp>
        <p:nvSpPr>
          <p:cNvPr id="3" name="Espace réservé du contenu 2"/>
          <p:cNvSpPr>
            <a:spLocks noGrp="1"/>
          </p:cNvSpPr>
          <p:nvPr>
            <p:ph idx="1"/>
          </p:nvPr>
        </p:nvSpPr>
        <p:spPr>
          <a:xfrm>
            <a:off x="2589212" y="1392964"/>
            <a:ext cx="8915400" cy="4518258"/>
          </a:xfrm>
        </p:spPr>
        <p:txBody>
          <a:bodyPr>
            <a:normAutofit/>
          </a:bodyPr>
          <a:lstStyle/>
          <a:p>
            <a:pPr algn="r" rtl="1"/>
            <a:r>
              <a:rPr lang="ar-DZ" sz="2400" dirty="0" smtClean="0">
                <a:latin typeface="Andalus" panose="02020603050405020304" pitchFamily="18" charset="-78"/>
                <a:cs typeface="Andalus" panose="02020603050405020304" pitchFamily="18" charset="-78"/>
              </a:rPr>
              <a:t>الهدف </a:t>
            </a:r>
            <a:r>
              <a:rPr lang="ar-DZ" sz="2400" dirty="0">
                <a:latin typeface="Andalus" panose="02020603050405020304" pitchFamily="18" charset="-78"/>
                <a:cs typeface="Andalus" panose="02020603050405020304" pitchFamily="18" charset="-78"/>
              </a:rPr>
              <a:t>منها الوصول </a:t>
            </a:r>
            <a:r>
              <a:rPr lang="ar-DZ" sz="2400" dirty="0">
                <a:solidFill>
                  <a:srgbClr val="FF0000"/>
                </a:solidFill>
                <a:latin typeface="Andalus" panose="02020603050405020304" pitchFamily="18" charset="-78"/>
                <a:cs typeface="Andalus" panose="02020603050405020304" pitchFamily="18" charset="-78"/>
              </a:rPr>
              <a:t>بمستوى الإعداد الخاص إلى أقصى مدى للاستفادة منه في المنافسة و تحقيق اعلي مستوى رياضي يمكن خلال الموسم </a:t>
            </a:r>
            <a:r>
              <a:rPr lang="ar-DZ" sz="2400" dirty="0">
                <a:latin typeface="Andalus" panose="02020603050405020304" pitchFamily="18" charset="-78"/>
                <a:cs typeface="Andalus" panose="02020603050405020304" pitchFamily="18" charset="-78"/>
              </a:rPr>
              <a:t>من اجل المشاركة في عدة منافسات متتالية  خلال هذه الفترة و </a:t>
            </a:r>
            <a:r>
              <a:rPr lang="ar-DZ" sz="2400" dirty="0">
                <a:solidFill>
                  <a:srgbClr val="FF0000"/>
                </a:solidFill>
                <a:latin typeface="Andalus" panose="02020603050405020304" pitchFamily="18" charset="-78"/>
                <a:cs typeface="Andalus" panose="02020603050405020304" pitchFamily="18" charset="-78"/>
              </a:rPr>
              <a:t>يعتمد للوصول إلى ذلك على التمرينات  الخاصة بالمنافسة </a:t>
            </a:r>
            <a:r>
              <a:rPr lang="ar-DZ" sz="2400" dirty="0">
                <a:latin typeface="Andalus" panose="02020603050405020304" pitchFamily="18" charset="-78"/>
                <a:cs typeface="Andalus" panose="02020603050405020304" pitchFamily="18" charset="-78"/>
              </a:rPr>
              <a:t>و من ضمن أهداف   هذه المرحلة:</a:t>
            </a:r>
            <a:endParaRPr lang="fr-FR" sz="2400" dirty="0">
              <a:latin typeface="Andalus" panose="02020603050405020304" pitchFamily="18" charset="-78"/>
              <a:cs typeface="Andalus" panose="02020603050405020304" pitchFamily="18" charset="-78"/>
            </a:endParaRPr>
          </a:p>
          <a:p>
            <a:pPr algn="r" rtl="1"/>
            <a:r>
              <a:rPr lang="ar-DZ" sz="2400" dirty="0">
                <a:latin typeface="Andalus" panose="02020603050405020304" pitchFamily="18" charset="-78"/>
                <a:cs typeface="Andalus" panose="02020603050405020304" pitchFamily="18" charset="-78"/>
              </a:rPr>
              <a:t>- تحقيق الحد الأقصى لمستوى الحالة التدريبية.</a:t>
            </a:r>
            <a:endParaRPr lang="fr-FR" sz="2400" dirty="0">
              <a:latin typeface="Andalus" panose="02020603050405020304" pitchFamily="18" charset="-78"/>
              <a:cs typeface="Andalus" panose="02020603050405020304" pitchFamily="18" charset="-78"/>
            </a:endParaRPr>
          </a:p>
          <a:p>
            <a:pPr algn="r" rtl="1"/>
            <a:r>
              <a:rPr lang="ar-DZ" sz="2400" dirty="0">
                <a:latin typeface="Andalus" panose="02020603050405020304" pitchFamily="18" charset="-78"/>
                <a:cs typeface="Andalus" panose="02020603050405020304" pitchFamily="18" charset="-78"/>
              </a:rPr>
              <a:t>- الاحتفاظ بما اكتسبه الرياضي خلال فترة الإعداد (العام والخاص) على مدار فترة المنافسة.</a:t>
            </a:r>
            <a:endParaRPr lang="fr-FR" sz="2400" dirty="0">
              <a:latin typeface="Andalus" panose="02020603050405020304" pitchFamily="18" charset="-78"/>
              <a:cs typeface="Andalus" panose="02020603050405020304" pitchFamily="18" charset="-78"/>
            </a:endParaRPr>
          </a:p>
          <a:p>
            <a:pPr algn="r" rtl="1"/>
            <a:r>
              <a:rPr lang="ar-DZ" sz="2400" dirty="0">
                <a:latin typeface="Andalus" panose="02020603050405020304" pitchFamily="18" charset="-78"/>
                <a:cs typeface="Andalus" panose="02020603050405020304" pitchFamily="18" charset="-78"/>
              </a:rPr>
              <a:t>- الوصول بالرياضي إلى أعلى مستوى من الناحية </a:t>
            </a:r>
            <a:r>
              <a:rPr lang="ar-DZ" sz="2400" dirty="0" err="1">
                <a:latin typeface="Andalus" panose="02020603050405020304" pitchFamily="18" charset="-78"/>
                <a:cs typeface="Andalus" panose="02020603050405020304" pitchFamily="18" charset="-78"/>
              </a:rPr>
              <a:t>المهارية</a:t>
            </a:r>
            <a:r>
              <a:rPr lang="ar-DZ" sz="2400" dirty="0">
                <a:latin typeface="Andalus" panose="02020603050405020304" pitchFamily="18" charset="-78"/>
                <a:cs typeface="Andalus" panose="02020603050405020304" pitchFamily="18" charset="-78"/>
              </a:rPr>
              <a:t> و الخطيطة.</a:t>
            </a:r>
            <a:endParaRPr lang="fr-FR" sz="2400" dirty="0">
              <a:latin typeface="Andalus" panose="02020603050405020304" pitchFamily="18" charset="-78"/>
              <a:cs typeface="Andalus" panose="02020603050405020304" pitchFamily="18" charset="-78"/>
            </a:endParaRPr>
          </a:p>
          <a:p>
            <a:pPr algn="r" rtl="1"/>
            <a:r>
              <a:rPr lang="ar-DZ" sz="2400" dirty="0">
                <a:latin typeface="Andalus" panose="02020603050405020304" pitchFamily="18" charset="-78"/>
                <a:cs typeface="Andalus" panose="02020603050405020304" pitchFamily="18" charset="-78"/>
              </a:rPr>
              <a:t>- الأعداد النفسي وأهميته  في المشاركة التنافسية و القدرة على تحمل الفشل ومواجهته و كيفية الرجوع.</a:t>
            </a:r>
            <a:endParaRPr lang="fr-FR" sz="2400" dirty="0">
              <a:latin typeface="Andalus" panose="02020603050405020304" pitchFamily="18" charset="-78"/>
              <a:cs typeface="Andalus" panose="02020603050405020304" pitchFamily="18" charset="-78"/>
            </a:endParaRPr>
          </a:p>
          <a:p>
            <a:pPr algn="r" rtl="1"/>
            <a:endParaRPr lang="fr-FR" dirty="0"/>
          </a:p>
        </p:txBody>
      </p:sp>
    </p:spTree>
    <p:extLst>
      <p:ext uri="{BB962C8B-B14F-4D97-AF65-F5344CB8AC3E}">
        <p14:creationId xmlns:p14="http://schemas.microsoft.com/office/powerpoint/2010/main" val="33513386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1000"/>
                                        <p:tgtEl>
                                          <p:spTgt spid="3">
                                            <p:txEl>
                                              <p:pRg st="4" end="4"/>
                                            </p:txEl>
                                          </p:spTgt>
                                        </p:tgtEl>
                                      </p:cBhvr>
                                    </p:animEffect>
                                    <p:anim calcmode="lin" valueType="num">
                                      <p:cBhvr>
                                        <p:cTn id="4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DZ" b="1" dirty="0" smtClean="0">
                <a:solidFill>
                  <a:srgbClr val="FF0000"/>
                </a:solidFill>
                <a:latin typeface="Andalus" panose="02020603050405020304" pitchFamily="18" charset="-78"/>
                <a:cs typeface="Andalus" panose="02020603050405020304" pitchFamily="18" charset="-78"/>
              </a:rPr>
              <a:t>4-الفترة الانتقالية:</a:t>
            </a:r>
            <a:endParaRPr lang="fr-FR" dirty="0">
              <a:solidFill>
                <a:srgbClr val="FF0000"/>
              </a:solidFill>
              <a:latin typeface="Andalus" panose="02020603050405020304" pitchFamily="18" charset="-78"/>
              <a:cs typeface="Andalus" panose="02020603050405020304" pitchFamily="18" charset="-78"/>
            </a:endParaRPr>
          </a:p>
        </p:txBody>
      </p:sp>
      <p:sp>
        <p:nvSpPr>
          <p:cNvPr id="3" name="Espace réservé du contenu 2"/>
          <p:cNvSpPr>
            <a:spLocks noGrp="1"/>
          </p:cNvSpPr>
          <p:nvPr>
            <p:ph idx="1"/>
          </p:nvPr>
        </p:nvSpPr>
        <p:spPr/>
        <p:txBody>
          <a:bodyPr>
            <a:normAutofit lnSpcReduction="10000"/>
          </a:bodyPr>
          <a:lstStyle/>
          <a:p>
            <a:pPr marL="0" indent="0" algn="r" rtl="1">
              <a:buNone/>
            </a:pPr>
            <a:r>
              <a:rPr lang="ar-DZ" sz="2800" dirty="0" smtClean="0">
                <a:latin typeface="Andalus" panose="02020603050405020304" pitchFamily="18" charset="-78"/>
                <a:cs typeface="Andalus" panose="02020603050405020304" pitchFamily="18" charset="-78"/>
              </a:rPr>
              <a:t>تفصل </a:t>
            </a:r>
            <a:r>
              <a:rPr lang="ar-DZ" sz="2800" dirty="0">
                <a:latin typeface="Andalus" panose="02020603050405020304" pitchFamily="18" charset="-78"/>
                <a:cs typeface="Andalus" panose="02020603050405020304" pitchFamily="18" charset="-78"/>
              </a:rPr>
              <a:t>بين موسم رياضي و آخر أو بطولة و أخرى تتراوح ما بين (15 يوم إلى شهر) (2 أسابيع-4 أسابيع) ( 6-8 أسابيع) </a:t>
            </a:r>
            <a:endParaRPr lang="ar-DZ" sz="2800" dirty="0" smtClean="0">
              <a:latin typeface="Andalus" panose="02020603050405020304" pitchFamily="18" charset="-78"/>
              <a:cs typeface="Andalus" panose="02020603050405020304" pitchFamily="18" charset="-78"/>
            </a:endParaRPr>
          </a:p>
          <a:p>
            <a:pPr marL="0" indent="0" algn="r" rtl="1">
              <a:buNone/>
            </a:pPr>
            <a:r>
              <a:rPr lang="ar-DZ" sz="2800" dirty="0" smtClean="0">
                <a:solidFill>
                  <a:srgbClr val="FF0000"/>
                </a:solidFill>
                <a:latin typeface="Andalus" panose="02020603050405020304" pitchFamily="18" charset="-78"/>
                <a:cs typeface="Andalus" panose="02020603050405020304" pitchFamily="18" charset="-78"/>
              </a:rPr>
              <a:t>تهدف الفترة الانتقالية إلى ما يلي :</a:t>
            </a:r>
            <a:endParaRPr lang="fr-FR" sz="2800" dirty="0" smtClean="0">
              <a:solidFill>
                <a:srgbClr val="FF0000"/>
              </a:solidFill>
              <a:latin typeface="Andalus" panose="02020603050405020304" pitchFamily="18" charset="-78"/>
              <a:cs typeface="Andalus" panose="02020603050405020304" pitchFamily="18" charset="-78"/>
            </a:endParaRPr>
          </a:p>
          <a:p>
            <a:pPr algn="r" rtl="1"/>
            <a:r>
              <a:rPr lang="ar-DZ" sz="2800" dirty="0" smtClean="0">
                <a:latin typeface="Andalus" panose="02020603050405020304" pitchFamily="18" charset="-78"/>
                <a:cs typeface="Andalus" panose="02020603050405020304" pitchFamily="18" charset="-78"/>
              </a:rPr>
              <a:t>-التخلص من المنافسة وتعبها وكل ضغوطات وحمل التدريب السنوي.</a:t>
            </a:r>
            <a:endParaRPr lang="fr-FR" sz="2800" dirty="0" smtClean="0">
              <a:latin typeface="Andalus" panose="02020603050405020304" pitchFamily="18" charset="-78"/>
              <a:cs typeface="Andalus" panose="02020603050405020304" pitchFamily="18" charset="-78"/>
            </a:endParaRPr>
          </a:p>
          <a:p>
            <a:pPr algn="r" rtl="1"/>
            <a:r>
              <a:rPr lang="ar-DZ" sz="2800" dirty="0" smtClean="0">
                <a:latin typeface="Andalus" panose="02020603050405020304" pitchFamily="18" charset="-78"/>
                <a:cs typeface="Andalus" panose="02020603050405020304" pitchFamily="18" charset="-78"/>
              </a:rPr>
              <a:t>-</a:t>
            </a:r>
            <a:r>
              <a:rPr lang="ar-DZ" sz="2800" dirty="0">
                <a:latin typeface="Andalus" panose="02020603050405020304" pitchFamily="18" charset="-78"/>
                <a:cs typeface="Andalus" panose="02020603050405020304" pitchFamily="18" charset="-78"/>
              </a:rPr>
              <a:t>المحافظة على رفع مستوى اللياقة البدنية العامة على شكل راحة نشطة (تغيير النشاط).</a:t>
            </a:r>
            <a:endParaRPr lang="fr-FR" sz="2800" dirty="0">
              <a:latin typeface="Andalus" panose="02020603050405020304" pitchFamily="18" charset="-78"/>
              <a:cs typeface="Andalus" panose="02020603050405020304" pitchFamily="18" charset="-78"/>
            </a:endParaRPr>
          </a:p>
          <a:p>
            <a:pPr algn="r" rtl="1"/>
            <a:r>
              <a:rPr lang="ar-DZ" sz="2800" dirty="0">
                <a:latin typeface="Andalus" panose="02020603050405020304" pitchFamily="18" charset="-78"/>
                <a:cs typeface="Andalus" panose="02020603050405020304" pitchFamily="18" charset="-78"/>
              </a:rPr>
              <a:t>-التخلص من الروتين والحمل للتدريب الرياضي بالانتقال إلى أماكن تدريب أخرى وبطريقة منخفضة مسترخية.</a:t>
            </a:r>
            <a:endParaRPr lang="fr-FR" sz="2800" dirty="0">
              <a:latin typeface="Andalus" panose="02020603050405020304" pitchFamily="18" charset="-78"/>
              <a:cs typeface="Andalus" panose="02020603050405020304" pitchFamily="18" charset="-78"/>
            </a:endParaRPr>
          </a:p>
          <a:p>
            <a:pPr algn="r" rtl="1"/>
            <a:endParaRPr lang="fr-FR" dirty="0"/>
          </a:p>
        </p:txBody>
      </p:sp>
    </p:spTree>
    <p:extLst>
      <p:ext uri="{BB962C8B-B14F-4D97-AF65-F5344CB8AC3E}">
        <p14:creationId xmlns:p14="http://schemas.microsoft.com/office/powerpoint/2010/main" val="8188579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1000"/>
                                        <p:tgtEl>
                                          <p:spTgt spid="3">
                                            <p:txEl>
                                              <p:pRg st="4" end="4"/>
                                            </p:txEl>
                                          </p:spTgt>
                                        </p:tgtEl>
                                      </p:cBhvr>
                                    </p:animEffect>
                                    <p:anim calcmode="lin" valueType="num">
                                      <p:cBhvr>
                                        <p:cTn id="4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00612" y="529839"/>
            <a:ext cx="9921667" cy="794759"/>
          </a:xfrm>
        </p:spPr>
        <p:txBody>
          <a:bodyPr>
            <a:normAutofit fontScale="90000"/>
          </a:bodyPr>
          <a:lstStyle/>
          <a:p>
            <a:pPr lvl="0" algn="ctr"/>
            <a:r>
              <a:rPr kumimoji="0" lang="ar-DZ" sz="3100" b="1" i="0" u="none" strike="noStrike" cap="none" normalizeH="0" baseline="0" dirty="0" smtClean="0">
                <a:ln>
                  <a:noFill/>
                </a:ln>
                <a:solidFill>
                  <a:srgbClr val="FF0000"/>
                </a:solidFill>
                <a:effectLst/>
                <a:latin typeface="Andalus" panose="02020603050405020304" pitchFamily="18" charset="-78"/>
                <a:ea typeface="Calibri" panose="020F0502020204030204" pitchFamily="34" charset="0"/>
                <a:cs typeface="Andalus" panose="02020603050405020304" pitchFamily="18" charset="-78"/>
              </a:rPr>
              <a:t>بناء الحمولات في الموسم التدريبي (الدورة الكبرى) بدلالة مختلف الدورات المتوسطة والصغرى</a:t>
            </a:r>
            <a:r>
              <a:rPr kumimoji="0" lang="fr-FR" sz="1600" b="0" i="0" u="none" strike="noStrike" cap="none" normalizeH="0" baseline="0" dirty="0" smtClean="0">
                <a:ln>
                  <a:noFill/>
                </a:ln>
                <a:solidFill>
                  <a:schemeClr val="tx1"/>
                </a:solidFill>
                <a:effectLst/>
              </a:rPr>
              <a:t/>
            </a:r>
            <a:br>
              <a:rPr kumimoji="0" lang="fr-FR" sz="1600" b="0" i="0" u="none" strike="noStrike" cap="none" normalizeH="0" baseline="0" dirty="0" smtClean="0">
                <a:ln>
                  <a:noFill/>
                </a:ln>
                <a:solidFill>
                  <a:schemeClr val="tx1"/>
                </a:solidFill>
                <a:effectLst/>
              </a:rPr>
            </a:br>
            <a:r>
              <a:rPr lang="fr-FR" dirty="0"/>
              <a:t/>
            </a:r>
            <a:br>
              <a:rPr lang="fr-FR" dirty="0"/>
            </a:br>
            <a:endParaRPr lang="fr-FR" dirty="0">
              <a:solidFill>
                <a:srgbClr val="FF0000"/>
              </a:solidFill>
              <a:latin typeface="Andalus" panose="02020603050405020304" pitchFamily="18" charset="-78"/>
              <a:cs typeface="Andalus" panose="02020603050405020304" pitchFamily="18" charset="-78"/>
            </a:endParaRPr>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3952811396"/>
              </p:ext>
            </p:extLst>
          </p:nvPr>
        </p:nvGraphicFramePr>
        <p:xfrm>
          <a:off x="5556737" y="1504059"/>
          <a:ext cx="6433013" cy="5187296"/>
        </p:xfrm>
        <a:graphic>
          <a:graphicData uri="http://schemas.openxmlformats.org/drawingml/2006/table">
            <a:tbl>
              <a:tblPr rtl="1" firstRow="1" firstCol="1" bandRow="1">
                <a:tableStyleId>{7DF18680-E054-41AD-8BC1-D1AEF772440D}</a:tableStyleId>
              </a:tblPr>
              <a:tblGrid>
                <a:gridCol w="776947"/>
                <a:gridCol w="2123361"/>
                <a:gridCol w="1875387"/>
                <a:gridCol w="1657318"/>
              </a:tblGrid>
              <a:tr h="1025690">
                <a:tc>
                  <a:txBody>
                    <a:bodyPr/>
                    <a:lstStyle/>
                    <a:p>
                      <a:pPr algn="ctr" rtl="1">
                        <a:lnSpc>
                          <a:spcPct val="115000"/>
                        </a:lnSpc>
                        <a:spcAft>
                          <a:spcPts val="0"/>
                        </a:spcAft>
                      </a:pPr>
                      <a:r>
                        <a:rPr lang="ar-DZ" sz="1400" dirty="0">
                          <a:effectLst/>
                          <a:latin typeface="Andalus" panose="02020603050405020304" pitchFamily="18" charset="-78"/>
                          <a:cs typeface="Andalus" panose="02020603050405020304" pitchFamily="18" charset="-78"/>
                        </a:rPr>
                        <a:t>نوع الدورة</a:t>
                      </a:r>
                      <a:endParaRPr lang="fr-FR" sz="1100" dirty="0">
                        <a:effectLst/>
                        <a:latin typeface="Andalus" panose="02020603050405020304" pitchFamily="18" charset="-78"/>
                        <a:cs typeface="Andalus" panose="02020603050405020304" pitchFamily="18" charset="-78"/>
                      </a:endParaRPr>
                    </a:p>
                    <a:p>
                      <a:pPr algn="ctr" rtl="1">
                        <a:lnSpc>
                          <a:spcPct val="115000"/>
                        </a:lnSpc>
                        <a:spcAft>
                          <a:spcPts val="0"/>
                        </a:spcAft>
                      </a:pPr>
                      <a:r>
                        <a:rPr lang="ar-DZ" sz="1400" dirty="0">
                          <a:effectLst/>
                          <a:latin typeface="Andalus" panose="02020603050405020304" pitchFamily="18" charset="-78"/>
                          <a:cs typeface="Andalus" panose="02020603050405020304" pitchFamily="18" charset="-78"/>
                        </a:rPr>
                        <a:t>المتوسطة</a:t>
                      </a:r>
                      <a:endParaRPr lang="fr-FR" sz="1100" dirty="0">
                        <a:effectLst/>
                        <a:latin typeface="Andalus" panose="02020603050405020304" pitchFamily="18" charset="-78"/>
                        <a:ea typeface="Calibri" panose="020F0502020204030204" pitchFamily="34" charset="0"/>
                        <a:cs typeface="Andalus" panose="02020603050405020304" pitchFamily="18" charset="-78"/>
                      </a:endParaRPr>
                    </a:p>
                  </a:txBody>
                  <a:tcPr marL="68420" marR="68420" marT="0" marB="0" anchor="ctr"/>
                </a:tc>
                <a:tc>
                  <a:txBody>
                    <a:bodyPr/>
                    <a:lstStyle/>
                    <a:p>
                      <a:pPr algn="ctr" rtl="1">
                        <a:lnSpc>
                          <a:spcPct val="115000"/>
                        </a:lnSpc>
                        <a:spcAft>
                          <a:spcPts val="0"/>
                        </a:spcAft>
                      </a:pPr>
                      <a:r>
                        <a:rPr lang="ar-DZ" sz="1600" dirty="0">
                          <a:effectLst/>
                          <a:latin typeface="Andalus" panose="02020603050405020304" pitchFamily="18" charset="-78"/>
                          <a:cs typeface="Andalus" panose="02020603050405020304" pitchFamily="18" charset="-78"/>
                        </a:rPr>
                        <a:t>الأهداف المقصودة (المراد تحقيقها)</a:t>
                      </a:r>
                      <a:endParaRPr lang="fr-FR" sz="1200" dirty="0">
                        <a:effectLst/>
                        <a:latin typeface="Andalus" panose="02020603050405020304" pitchFamily="18" charset="-78"/>
                        <a:ea typeface="Calibri" panose="020F0502020204030204" pitchFamily="34" charset="0"/>
                        <a:cs typeface="Andalus" panose="02020603050405020304" pitchFamily="18" charset="-78"/>
                      </a:endParaRPr>
                    </a:p>
                  </a:txBody>
                  <a:tcPr marL="68420" marR="68420" marT="0" marB="0" anchor="ctr"/>
                </a:tc>
                <a:tc>
                  <a:txBody>
                    <a:bodyPr/>
                    <a:lstStyle/>
                    <a:p>
                      <a:pPr algn="ctr" rtl="1">
                        <a:lnSpc>
                          <a:spcPct val="115000"/>
                        </a:lnSpc>
                        <a:spcAft>
                          <a:spcPts val="0"/>
                        </a:spcAft>
                      </a:pPr>
                      <a:r>
                        <a:rPr lang="ar-DZ" sz="1800" dirty="0">
                          <a:effectLst/>
                          <a:latin typeface="Andalus" panose="02020603050405020304" pitchFamily="18" charset="-78"/>
                          <a:cs typeface="Andalus" panose="02020603050405020304" pitchFamily="18" charset="-78"/>
                        </a:rPr>
                        <a:t>الحمولة المسلطة</a:t>
                      </a:r>
                      <a:endParaRPr lang="fr-FR" sz="1400" dirty="0">
                        <a:effectLst/>
                        <a:latin typeface="Andalus" panose="02020603050405020304" pitchFamily="18" charset="-78"/>
                        <a:ea typeface="Calibri" panose="020F0502020204030204" pitchFamily="34" charset="0"/>
                        <a:cs typeface="Andalus" panose="02020603050405020304" pitchFamily="18" charset="-78"/>
                      </a:endParaRPr>
                    </a:p>
                  </a:txBody>
                  <a:tcPr marL="68420" marR="68420" marT="0" marB="0" anchor="ctr"/>
                </a:tc>
                <a:tc>
                  <a:txBody>
                    <a:bodyPr/>
                    <a:lstStyle/>
                    <a:p>
                      <a:pPr algn="ctr" rtl="1">
                        <a:lnSpc>
                          <a:spcPct val="115000"/>
                        </a:lnSpc>
                        <a:spcAft>
                          <a:spcPts val="0"/>
                        </a:spcAft>
                      </a:pPr>
                      <a:r>
                        <a:rPr lang="ar-DZ" sz="1600" dirty="0">
                          <a:effectLst/>
                          <a:latin typeface="Andalus" panose="02020603050405020304" pitchFamily="18" charset="-78"/>
                          <a:cs typeface="Andalus" panose="02020603050405020304" pitchFamily="18" charset="-78"/>
                        </a:rPr>
                        <a:t>الدورة الصغرى</a:t>
                      </a:r>
                      <a:endParaRPr lang="fr-FR" sz="1200" dirty="0">
                        <a:effectLst/>
                        <a:latin typeface="Andalus" panose="02020603050405020304" pitchFamily="18" charset="-78"/>
                        <a:ea typeface="Calibri" panose="020F0502020204030204" pitchFamily="34" charset="0"/>
                        <a:cs typeface="Andalus" panose="02020603050405020304" pitchFamily="18" charset="-78"/>
                      </a:endParaRPr>
                    </a:p>
                  </a:txBody>
                  <a:tcPr marL="68420" marR="68420" marT="0" marB="0" anchor="ctr"/>
                </a:tc>
              </a:tr>
              <a:tr h="1537170">
                <a:tc>
                  <a:txBody>
                    <a:bodyPr/>
                    <a:lstStyle/>
                    <a:p>
                      <a:pPr algn="r" rtl="1">
                        <a:lnSpc>
                          <a:spcPct val="115000"/>
                        </a:lnSpc>
                        <a:spcAft>
                          <a:spcPts val="0"/>
                        </a:spcAft>
                      </a:pPr>
                      <a:r>
                        <a:rPr lang="ar-DZ" sz="1200" dirty="0">
                          <a:effectLst/>
                        </a:rPr>
                        <a:t> </a:t>
                      </a:r>
                      <a:endParaRPr lang="fr-FR" sz="1050" dirty="0">
                        <a:effectLst/>
                      </a:endParaRPr>
                    </a:p>
                    <a:p>
                      <a:pPr algn="r" rtl="1">
                        <a:lnSpc>
                          <a:spcPct val="115000"/>
                        </a:lnSpc>
                        <a:spcAft>
                          <a:spcPts val="0"/>
                        </a:spcAft>
                      </a:pPr>
                      <a:r>
                        <a:rPr lang="ar-DZ" sz="1200" dirty="0">
                          <a:effectLst/>
                        </a:rPr>
                        <a:t> </a:t>
                      </a:r>
                      <a:endParaRPr lang="fr-FR" sz="1050" dirty="0">
                        <a:effectLst/>
                      </a:endParaRPr>
                    </a:p>
                    <a:p>
                      <a:pPr algn="r" rtl="1">
                        <a:lnSpc>
                          <a:spcPct val="115000"/>
                        </a:lnSpc>
                        <a:spcAft>
                          <a:spcPts val="0"/>
                        </a:spcAft>
                      </a:pPr>
                      <a:r>
                        <a:rPr lang="ar-DZ" sz="1200" dirty="0">
                          <a:effectLst/>
                        </a:rPr>
                        <a:t> </a:t>
                      </a:r>
                      <a:endParaRPr lang="fr-FR" sz="1050" dirty="0">
                        <a:effectLst/>
                      </a:endParaRPr>
                    </a:p>
                    <a:p>
                      <a:pPr algn="r" rtl="1">
                        <a:lnSpc>
                          <a:spcPct val="115000"/>
                        </a:lnSpc>
                        <a:spcAft>
                          <a:spcPts val="0"/>
                        </a:spcAft>
                      </a:pPr>
                      <a:r>
                        <a:rPr lang="ar-DZ" sz="1200" dirty="0">
                          <a:effectLst/>
                        </a:rPr>
                        <a:t> </a:t>
                      </a:r>
                      <a:endParaRPr lang="fr-FR" sz="1050" dirty="0">
                        <a:effectLst/>
                      </a:endParaRPr>
                    </a:p>
                    <a:p>
                      <a:pPr algn="r" rtl="1">
                        <a:lnSpc>
                          <a:spcPct val="115000"/>
                        </a:lnSpc>
                        <a:spcAft>
                          <a:spcPts val="0"/>
                        </a:spcAft>
                      </a:pPr>
                      <a:r>
                        <a:rPr lang="ar-DZ" sz="1200" dirty="0">
                          <a:effectLst/>
                        </a:rPr>
                        <a:t>تمهيدية</a:t>
                      </a:r>
                      <a:endParaRPr lang="fr-FR" sz="1050" dirty="0">
                        <a:effectLst/>
                        <a:latin typeface="Calibri" panose="020F0502020204030204" pitchFamily="34" charset="0"/>
                        <a:ea typeface="Calibri" panose="020F0502020204030204" pitchFamily="34" charset="0"/>
                        <a:cs typeface="Arial" panose="020B0604020202020204" pitchFamily="34" charset="0"/>
                      </a:endParaRPr>
                    </a:p>
                  </a:txBody>
                  <a:tcPr marL="68420" marR="68420" marT="0" marB="0"/>
                </a:tc>
                <a:tc>
                  <a:txBody>
                    <a:bodyPr/>
                    <a:lstStyle/>
                    <a:p>
                      <a:pPr algn="r" rtl="1">
                        <a:lnSpc>
                          <a:spcPct val="115000"/>
                        </a:lnSpc>
                        <a:spcAft>
                          <a:spcPts val="0"/>
                        </a:spcAft>
                      </a:pPr>
                      <a:r>
                        <a:rPr lang="ar-DZ" sz="1200" b="1" dirty="0">
                          <a:effectLst/>
                          <a:latin typeface="Andalus" panose="02020603050405020304" pitchFamily="18" charset="-78"/>
                          <a:cs typeface="Andalus" panose="02020603050405020304" pitchFamily="18" charset="-78"/>
                        </a:rPr>
                        <a:t>تستعمل غالبا في المرحلة الأولى للإعداد البدني للرياضيين من اجل التهيئة الوظيفية لأعضاء الجسم( قلب- رئتين-عضلات) قصد رفع من مستوى المداومة العامة و الطرق المستعملة, متغيرة, منتظمة.</a:t>
                      </a:r>
                      <a:endParaRPr lang="fr-FR" sz="1200" b="1" dirty="0">
                        <a:effectLst/>
                        <a:latin typeface="Andalus" panose="02020603050405020304" pitchFamily="18" charset="-78"/>
                        <a:ea typeface="Calibri" panose="020F0502020204030204" pitchFamily="34" charset="0"/>
                        <a:cs typeface="Andalus" panose="02020603050405020304" pitchFamily="18" charset="-78"/>
                      </a:endParaRPr>
                    </a:p>
                  </a:txBody>
                  <a:tcPr marL="68420" marR="68420" marT="0" marB="0"/>
                </a:tc>
                <a:tc>
                  <a:txBody>
                    <a:bodyPr/>
                    <a:lstStyle/>
                    <a:p>
                      <a:pPr algn="ctr" rtl="1">
                        <a:lnSpc>
                          <a:spcPct val="115000"/>
                        </a:lnSpc>
                        <a:spcAft>
                          <a:spcPts val="0"/>
                        </a:spcAft>
                      </a:pPr>
                      <a:r>
                        <a:rPr lang="ar-DZ" sz="1200" b="1" dirty="0">
                          <a:effectLst/>
                          <a:latin typeface="Andalus" panose="02020603050405020304" pitchFamily="18" charset="-78"/>
                          <a:cs typeface="Andalus" panose="02020603050405020304" pitchFamily="18" charset="-78"/>
                        </a:rPr>
                        <a:t>-الحجم يكون مرتفع و الشدة ضعيفة.</a:t>
                      </a:r>
                      <a:endParaRPr lang="fr-FR" sz="1200" b="1" dirty="0">
                        <a:effectLst/>
                        <a:latin typeface="Andalus" panose="02020603050405020304" pitchFamily="18" charset="-78"/>
                        <a:cs typeface="Andalus" panose="02020603050405020304" pitchFamily="18" charset="-78"/>
                      </a:endParaRPr>
                    </a:p>
                    <a:p>
                      <a:pPr algn="ctr" rtl="1">
                        <a:lnSpc>
                          <a:spcPct val="115000"/>
                        </a:lnSpc>
                        <a:spcAft>
                          <a:spcPts val="0"/>
                        </a:spcAft>
                      </a:pPr>
                      <a:r>
                        <a:rPr lang="ar-DZ" sz="1200" b="1" dirty="0">
                          <a:effectLst/>
                          <a:latin typeface="Andalus" panose="02020603050405020304" pitchFamily="18" charset="-78"/>
                          <a:cs typeface="Andalus" panose="02020603050405020304" pitchFamily="18" charset="-78"/>
                        </a:rPr>
                        <a:t> </a:t>
                      </a:r>
                      <a:endParaRPr lang="fr-FR" sz="1200" b="1" dirty="0">
                        <a:effectLst/>
                        <a:latin typeface="Andalus" panose="02020603050405020304" pitchFamily="18" charset="-78"/>
                        <a:cs typeface="Andalus" panose="02020603050405020304" pitchFamily="18" charset="-78"/>
                      </a:endParaRPr>
                    </a:p>
                    <a:p>
                      <a:pPr algn="ctr" rtl="1">
                        <a:lnSpc>
                          <a:spcPct val="115000"/>
                        </a:lnSpc>
                        <a:spcAft>
                          <a:spcPts val="0"/>
                        </a:spcAft>
                      </a:pPr>
                      <a:r>
                        <a:rPr lang="ar-DZ" sz="1200" b="1" dirty="0">
                          <a:effectLst/>
                          <a:latin typeface="Andalus" panose="02020603050405020304" pitchFamily="18" charset="-78"/>
                          <a:cs typeface="Andalus" panose="02020603050405020304" pitchFamily="18" charset="-78"/>
                        </a:rPr>
                        <a:t> </a:t>
                      </a:r>
                      <a:endParaRPr lang="fr-FR" sz="1200" b="1" dirty="0">
                        <a:effectLst/>
                        <a:latin typeface="Andalus" panose="02020603050405020304" pitchFamily="18" charset="-78"/>
                        <a:cs typeface="Andalus" panose="02020603050405020304" pitchFamily="18" charset="-78"/>
                      </a:endParaRPr>
                    </a:p>
                    <a:p>
                      <a:pPr algn="ctr" rtl="1">
                        <a:lnSpc>
                          <a:spcPct val="115000"/>
                        </a:lnSpc>
                        <a:spcAft>
                          <a:spcPts val="0"/>
                        </a:spcAft>
                      </a:pPr>
                      <a:r>
                        <a:rPr lang="ar-DZ" sz="1200" b="1" dirty="0">
                          <a:effectLst/>
                          <a:latin typeface="Andalus" panose="02020603050405020304" pitchFamily="18" charset="-78"/>
                          <a:cs typeface="Andalus" panose="02020603050405020304" pitchFamily="18" charset="-78"/>
                        </a:rPr>
                        <a:t>-و التمارين المستعملة التي تخص الإعداد البدني العام.</a:t>
                      </a:r>
                      <a:endParaRPr lang="fr-FR" sz="1200" b="1" dirty="0">
                        <a:effectLst/>
                        <a:latin typeface="Andalus" panose="02020603050405020304" pitchFamily="18" charset="-78"/>
                        <a:ea typeface="Calibri" panose="020F0502020204030204" pitchFamily="34" charset="0"/>
                        <a:cs typeface="Andalus" panose="02020603050405020304" pitchFamily="18" charset="-78"/>
                      </a:endParaRPr>
                    </a:p>
                  </a:txBody>
                  <a:tcPr marL="68420" marR="68420" marT="0" marB="0"/>
                </a:tc>
                <a:tc>
                  <a:txBody>
                    <a:bodyPr/>
                    <a:lstStyle/>
                    <a:p>
                      <a:pPr algn="r" rtl="1">
                        <a:lnSpc>
                          <a:spcPct val="115000"/>
                        </a:lnSpc>
                        <a:spcAft>
                          <a:spcPts val="0"/>
                        </a:spcAft>
                      </a:pPr>
                      <a:r>
                        <a:rPr lang="ar-DZ" sz="1200" b="1" dirty="0">
                          <a:effectLst/>
                          <a:latin typeface="Andalus" panose="02020603050405020304" pitchFamily="18" charset="-78"/>
                          <a:cs typeface="Andalus" panose="02020603050405020304" pitchFamily="18" charset="-78"/>
                        </a:rPr>
                        <a:t>تتكون من 3الى 4 دوارات صغرى مثلا:</a:t>
                      </a:r>
                      <a:endParaRPr lang="fr-FR" sz="1200" b="1" dirty="0">
                        <a:effectLst/>
                        <a:latin typeface="Andalus" panose="02020603050405020304" pitchFamily="18" charset="-78"/>
                        <a:cs typeface="Andalus" panose="02020603050405020304" pitchFamily="18" charset="-78"/>
                      </a:endParaRPr>
                    </a:p>
                    <a:p>
                      <a:pPr algn="r" rtl="1">
                        <a:lnSpc>
                          <a:spcPct val="115000"/>
                        </a:lnSpc>
                        <a:spcAft>
                          <a:spcPts val="0"/>
                        </a:spcAft>
                      </a:pPr>
                      <a:r>
                        <a:rPr lang="ar-DZ" sz="1200" b="1" dirty="0">
                          <a:effectLst/>
                          <a:latin typeface="Andalus" panose="02020603050405020304" pitchFamily="18" charset="-78"/>
                          <a:cs typeface="Andalus" panose="02020603050405020304" pitchFamily="18" charset="-78"/>
                        </a:rPr>
                        <a:t>-2 </a:t>
                      </a:r>
                      <a:r>
                        <a:rPr lang="ar-DZ" sz="1200" b="1" dirty="0" err="1">
                          <a:effectLst/>
                          <a:latin typeface="Andalus" panose="02020603050405020304" pitchFamily="18" charset="-78"/>
                          <a:cs typeface="Andalus" panose="02020603050405020304" pitchFamily="18" charset="-78"/>
                        </a:rPr>
                        <a:t>د.ص</a:t>
                      </a:r>
                      <a:r>
                        <a:rPr lang="ar-DZ" sz="1200" b="1" dirty="0">
                          <a:effectLst/>
                          <a:latin typeface="Andalus" panose="02020603050405020304" pitchFamily="18" charset="-78"/>
                          <a:cs typeface="Andalus" panose="02020603050405020304" pitchFamily="18" charset="-78"/>
                        </a:rPr>
                        <a:t> تمهيدية +1دص استشفائية</a:t>
                      </a:r>
                      <a:endParaRPr lang="fr-FR" sz="1200" b="1" dirty="0">
                        <a:effectLst/>
                        <a:latin typeface="Andalus" panose="02020603050405020304" pitchFamily="18" charset="-78"/>
                        <a:cs typeface="Andalus" panose="02020603050405020304" pitchFamily="18" charset="-78"/>
                      </a:endParaRPr>
                    </a:p>
                    <a:p>
                      <a:pPr algn="r" rtl="1">
                        <a:lnSpc>
                          <a:spcPct val="115000"/>
                        </a:lnSpc>
                        <a:spcAft>
                          <a:spcPts val="0"/>
                        </a:spcAft>
                      </a:pPr>
                      <a:r>
                        <a:rPr lang="ar-DZ" sz="1200" b="1" dirty="0">
                          <a:effectLst/>
                          <a:latin typeface="Andalus" panose="02020603050405020304" pitchFamily="18" charset="-78"/>
                          <a:cs typeface="Andalus" panose="02020603050405020304" pitchFamily="18" charset="-78"/>
                        </a:rPr>
                        <a:t>*3 </a:t>
                      </a:r>
                      <a:r>
                        <a:rPr lang="ar-DZ" sz="1200" b="1" dirty="0" err="1">
                          <a:effectLst/>
                          <a:latin typeface="Andalus" panose="02020603050405020304" pitchFamily="18" charset="-78"/>
                          <a:cs typeface="Andalus" panose="02020603050405020304" pitchFamily="18" charset="-78"/>
                        </a:rPr>
                        <a:t>دص</a:t>
                      </a:r>
                      <a:r>
                        <a:rPr lang="ar-DZ" sz="1200" b="1" dirty="0">
                          <a:effectLst/>
                          <a:latin typeface="Andalus" panose="02020603050405020304" pitchFamily="18" charset="-78"/>
                          <a:cs typeface="Andalus" panose="02020603050405020304" pitchFamily="18" charset="-78"/>
                        </a:rPr>
                        <a:t> تمهيدية +1 </a:t>
                      </a:r>
                      <a:r>
                        <a:rPr lang="ar-DZ" sz="1200" b="1" dirty="0" err="1">
                          <a:effectLst/>
                          <a:latin typeface="Andalus" panose="02020603050405020304" pitchFamily="18" charset="-78"/>
                          <a:cs typeface="Andalus" panose="02020603050405020304" pitchFamily="18" charset="-78"/>
                        </a:rPr>
                        <a:t>دص</a:t>
                      </a:r>
                      <a:r>
                        <a:rPr lang="ar-DZ" sz="1200" b="1" dirty="0">
                          <a:effectLst/>
                          <a:latin typeface="Andalus" panose="02020603050405020304" pitchFamily="18" charset="-78"/>
                          <a:cs typeface="Andalus" panose="02020603050405020304" pitchFamily="18" charset="-78"/>
                        </a:rPr>
                        <a:t>  استشفائية</a:t>
                      </a:r>
                      <a:endParaRPr lang="fr-FR" sz="1200" b="1" dirty="0">
                        <a:effectLst/>
                        <a:latin typeface="Andalus" panose="02020603050405020304" pitchFamily="18" charset="-78"/>
                        <a:ea typeface="Calibri" panose="020F0502020204030204" pitchFamily="34" charset="0"/>
                        <a:cs typeface="Andalus" panose="02020603050405020304" pitchFamily="18" charset="-78"/>
                      </a:endParaRPr>
                    </a:p>
                  </a:txBody>
                  <a:tcPr marL="68420" marR="68420" marT="0" marB="0"/>
                </a:tc>
              </a:tr>
              <a:tr h="1049775">
                <a:tc>
                  <a:txBody>
                    <a:bodyPr/>
                    <a:lstStyle/>
                    <a:p>
                      <a:pPr algn="r" rtl="1">
                        <a:lnSpc>
                          <a:spcPct val="115000"/>
                        </a:lnSpc>
                        <a:spcAft>
                          <a:spcPts val="0"/>
                        </a:spcAft>
                      </a:pPr>
                      <a:r>
                        <a:rPr lang="ar-DZ" sz="1200" dirty="0">
                          <a:effectLst/>
                        </a:rPr>
                        <a:t> </a:t>
                      </a:r>
                      <a:endParaRPr lang="fr-FR" sz="1050" dirty="0">
                        <a:effectLst/>
                      </a:endParaRPr>
                    </a:p>
                    <a:p>
                      <a:pPr algn="r" rtl="1">
                        <a:lnSpc>
                          <a:spcPct val="115000"/>
                        </a:lnSpc>
                        <a:spcAft>
                          <a:spcPts val="0"/>
                        </a:spcAft>
                      </a:pPr>
                      <a:r>
                        <a:rPr lang="ar-DZ" sz="1200" dirty="0">
                          <a:effectLst/>
                        </a:rPr>
                        <a:t> </a:t>
                      </a:r>
                      <a:endParaRPr lang="fr-FR" sz="1050" dirty="0">
                        <a:effectLst/>
                      </a:endParaRPr>
                    </a:p>
                    <a:p>
                      <a:pPr algn="r" rtl="1">
                        <a:lnSpc>
                          <a:spcPct val="115000"/>
                        </a:lnSpc>
                        <a:spcAft>
                          <a:spcPts val="0"/>
                        </a:spcAft>
                      </a:pPr>
                      <a:r>
                        <a:rPr lang="ar-DZ" sz="1200" dirty="0">
                          <a:effectLst/>
                        </a:rPr>
                        <a:t>أساسية</a:t>
                      </a:r>
                      <a:endParaRPr lang="fr-FR" sz="1050" dirty="0">
                        <a:effectLst/>
                        <a:latin typeface="Calibri" panose="020F0502020204030204" pitchFamily="34" charset="0"/>
                        <a:ea typeface="Calibri" panose="020F0502020204030204" pitchFamily="34" charset="0"/>
                        <a:cs typeface="Arial" panose="020B0604020202020204" pitchFamily="34" charset="0"/>
                      </a:endParaRPr>
                    </a:p>
                  </a:txBody>
                  <a:tcPr marL="68420" marR="68420" marT="0" marB="0"/>
                </a:tc>
                <a:tc>
                  <a:txBody>
                    <a:bodyPr/>
                    <a:lstStyle/>
                    <a:p>
                      <a:pPr algn="r" rtl="1">
                        <a:lnSpc>
                          <a:spcPct val="115000"/>
                        </a:lnSpc>
                        <a:spcAft>
                          <a:spcPts val="0"/>
                        </a:spcAft>
                      </a:pPr>
                      <a:r>
                        <a:rPr lang="ar-DZ" sz="1200" b="1" dirty="0">
                          <a:effectLst/>
                          <a:latin typeface="Andalus" panose="02020603050405020304" pitchFamily="18" charset="-78"/>
                          <a:cs typeface="Andalus" panose="02020603050405020304" pitchFamily="18" charset="-78"/>
                        </a:rPr>
                        <a:t>-الرفع من القدرات البدنية و الوظيفية للرياضي مع التثبيت في الحمولة التدريبية و الذي يعتبر الهدف الأساسي و الرئيسي في مرحلة الإعداد.</a:t>
                      </a:r>
                      <a:endParaRPr lang="fr-FR" sz="1200" b="1" dirty="0">
                        <a:effectLst/>
                        <a:latin typeface="Andalus" panose="02020603050405020304" pitchFamily="18" charset="-78"/>
                        <a:ea typeface="Calibri" panose="020F0502020204030204" pitchFamily="34" charset="0"/>
                        <a:cs typeface="Andalus" panose="02020603050405020304" pitchFamily="18" charset="-78"/>
                      </a:endParaRPr>
                    </a:p>
                  </a:txBody>
                  <a:tcPr marL="68420" marR="68420" marT="0" marB="0"/>
                </a:tc>
                <a:tc>
                  <a:txBody>
                    <a:bodyPr/>
                    <a:lstStyle/>
                    <a:p>
                      <a:pPr algn="ctr" rtl="1">
                        <a:lnSpc>
                          <a:spcPct val="115000"/>
                        </a:lnSpc>
                        <a:spcAft>
                          <a:spcPts val="0"/>
                        </a:spcAft>
                      </a:pPr>
                      <a:r>
                        <a:rPr lang="ar-DZ" sz="1200" b="1">
                          <a:effectLst/>
                          <a:latin typeface="Andalus" panose="02020603050405020304" pitchFamily="18" charset="-78"/>
                          <a:cs typeface="Andalus" panose="02020603050405020304" pitchFamily="18" charset="-78"/>
                        </a:rPr>
                        <a:t>-الرفع في الحجم و الشدة</a:t>
                      </a:r>
                      <a:endParaRPr lang="fr-FR" sz="1200" b="1">
                        <a:effectLst/>
                        <a:latin typeface="Andalus" panose="02020603050405020304" pitchFamily="18" charset="-78"/>
                        <a:cs typeface="Andalus" panose="02020603050405020304" pitchFamily="18" charset="-78"/>
                      </a:endParaRPr>
                    </a:p>
                    <a:p>
                      <a:pPr algn="ctr" rtl="1">
                        <a:lnSpc>
                          <a:spcPct val="115000"/>
                        </a:lnSpc>
                        <a:spcAft>
                          <a:spcPts val="0"/>
                        </a:spcAft>
                      </a:pPr>
                      <a:r>
                        <a:rPr lang="ar-DZ" sz="1200" b="1">
                          <a:effectLst/>
                          <a:latin typeface="Andalus" panose="02020603050405020304" pitchFamily="18" charset="-78"/>
                          <a:cs typeface="Andalus" panose="02020603050405020304" pitchFamily="18" charset="-78"/>
                        </a:rPr>
                        <a:t>-التمارين المقترحة و المستعملة تكون تقنية وخططية الخاصة بالنشاط الممارس( التخصص).</a:t>
                      </a:r>
                      <a:endParaRPr lang="fr-FR" sz="1200" b="1">
                        <a:effectLst/>
                        <a:latin typeface="Andalus" panose="02020603050405020304" pitchFamily="18" charset="-78"/>
                        <a:ea typeface="Calibri" panose="020F0502020204030204" pitchFamily="34" charset="0"/>
                        <a:cs typeface="Andalus" panose="02020603050405020304" pitchFamily="18" charset="-78"/>
                      </a:endParaRPr>
                    </a:p>
                  </a:txBody>
                  <a:tcPr marL="68420" marR="68420" marT="0" marB="0"/>
                </a:tc>
                <a:tc>
                  <a:txBody>
                    <a:bodyPr/>
                    <a:lstStyle/>
                    <a:p>
                      <a:pPr algn="r" rtl="1">
                        <a:lnSpc>
                          <a:spcPct val="115000"/>
                        </a:lnSpc>
                        <a:spcAft>
                          <a:spcPts val="0"/>
                        </a:spcAft>
                      </a:pPr>
                      <a:r>
                        <a:rPr lang="ar-DZ" sz="1200" b="1" dirty="0">
                          <a:effectLst/>
                          <a:latin typeface="Andalus" panose="02020603050405020304" pitchFamily="18" charset="-78"/>
                          <a:cs typeface="Andalus" panose="02020603050405020304" pitchFamily="18" charset="-78"/>
                        </a:rPr>
                        <a:t>تتكون من مثلا :*1دص تمهيدية+1دص اساسية+1دص تمهيدية+ 1دص استشفائية</a:t>
                      </a:r>
                      <a:endParaRPr lang="fr-FR" sz="1200" b="1" dirty="0">
                        <a:effectLst/>
                        <a:latin typeface="Andalus" panose="02020603050405020304" pitchFamily="18" charset="-78"/>
                        <a:ea typeface="Calibri" panose="020F0502020204030204" pitchFamily="34" charset="0"/>
                        <a:cs typeface="Andalus" panose="02020603050405020304" pitchFamily="18" charset="-78"/>
                      </a:endParaRPr>
                    </a:p>
                  </a:txBody>
                  <a:tcPr marL="68420" marR="68420" marT="0" marB="0"/>
                </a:tc>
              </a:tr>
              <a:tr h="1574661">
                <a:tc>
                  <a:txBody>
                    <a:bodyPr/>
                    <a:lstStyle/>
                    <a:p>
                      <a:pPr algn="r" rtl="1">
                        <a:lnSpc>
                          <a:spcPct val="115000"/>
                        </a:lnSpc>
                        <a:spcAft>
                          <a:spcPts val="0"/>
                        </a:spcAft>
                      </a:pPr>
                      <a:r>
                        <a:rPr lang="ar-DZ" sz="1200" dirty="0">
                          <a:effectLst/>
                        </a:rPr>
                        <a:t> </a:t>
                      </a:r>
                      <a:endParaRPr lang="fr-FR" sz="1050" dirty="0">
                        <a:effectLst/>
                      </a:endParaRPr>
                    </a:p>
                    <a:p>
                      <a:pPr algn="r" rtl="1">
                        <a:lnSpc>
                          <a:spcPct val="115000"/>
                        </a:lnSpc>
                        <a:spcAft>
                          <a:spcPts val="0"/>
                        </a:spcAft>
                      </a:pPr>
                      <a:r>
                        <a:rPr lang="ar-DZ" sz="1200" dirty="0">
                          <a:effectLst/>
                        </a:rPr>
                        <a:t> </a:t>
                      </a:r>
                      <a:endParaRPr lang="fr-FR" sz="1050" dirty="0">
                        <a:effectLst/>
                      </a:endParaRPr>
                    </a:p>
                    <a:p>
                      <a:pPr algn="r" rtl="1">
                        <a:lnSpc>
                          <a:spcPct val="115000"/>
                        </a:lnSpc>
                        <a:spcAft>
                          <a:spcPts val="0"/>
                        </a:spcAft>
                      </a:pPr>
                      <a:r>
                        <a:rPr lang="ar-DZ" sz="1200" dirty="0">
                          <a:effectLst/>
                        </a:rPr>
                        <a:t>اختبارية</a:t>
                      </a:r>
                      <a:endParaRPr lang="fr-FR" sz="1050" dirty="0">
                        <a:effectLst/>
                      </a:endParaRPr>
                    </a:p>
                    <a:p>
                      <a:pPr algn="r" rtl="1">
                        <a:lnSpc>
                          <a:spcPct val="115000"/>
                        </a:lnSpc>
                        <a:spcAft>
                          <a:spcPts val="0"/>
                        </a:spcAft>
                      </a:pPr>
                      <a:r>
                        <a:rPr lang="fr-FR" sz="1200" dirty="0">
                          <a:effectLst/>
                        </a:rPr>
                        <a:t> </a:t>
                      </a:r>
                      <a:endParaRPr lang="fr-FR" sz="1050" dirty="0">
                        <a:effectLst/>
                        <a:latin typeface="Calibri" panose="020F0502020204030204" pitchFamily="34" charset="0"/>
                        <a:ea typeface="Calibri" panose="020F0502020204030204" pitchFamily="34" charset="0"/>
                        <a:cs typeface="Arial" panose="020B0604020202020204" pitchFamily="34" charset="0"/>
                      </a:endParaRPr>
                    </a:p>
                  </a:txBody>
                  <a:tcPr marL="68420" marR="68420" marT="0" marB="0"/>
                </a:tc>
                <a:tc>
                  <a:txBody>
                    <a:bodyPr/>
                    <a:lstStyle/>
                    <a:p>
                      <a:pPr algn="r" rtl="1">
                        <a:lnSpc>
                          <a:spcPct val="115000"/>
                        </a:lnSpc>
                        <a:spcAft>
                          <a:spcPts val="0"/>
                        </a:spcAft>
                      </a:pPr>
                      <a:r>
                        <a:rPr lang="ar-DZ" sz="1200" b="1" dirty="0">
                          <a:effectLst/>
                          <a:latin typeface="Andalus" panose="02020603050405020304" pitchFamily="18" charset="-78"/>
                          <a:cs typeface="Andalus" panose="02020603050405020304" pitchFamily="18" charset="-78"/>
                        </a:rPr>
                        <a:t>-التدريب يكون ( حسب المتطلبات)</a:t>
                      </a:r>
                      <a:endParaRPr lang="fr-FR" sz="1200" b="1" dirty="0">
                        <a:effectLst/>
                        <a:latin typeface="Andalus" panose="02020603050405020304" pitchFamily="18" charset="-78"/>
                        <a:cs typeface="Andalus" panose="02020603050405020304" pitchFamily="18" charset="-78"/>
                      </a:endParaRPr>
                    </a:p>
                    <a:p>
                      <a:pPr algn="r" rtl="1">
                        <a:lnSpc>
                          <a:spcPct val="115000"/>
                        </a:lnSpc>
                        <a:spcAft>
                          <a:spcPts val="0"/>
                        </a:spcAft>
                      </a:pPr>
                      <a:r>
                        <a:rPr lang="ar-DZ" sz="1200" b="1" dirty="0">
                          <a:effectLst/>
                          <a:latin typeface="Andalus" panose="02020603050405020304" pitchFamily="18" charset="-78"/>
                          <a:cs typeface="Andalus" panose="02020603050405020304" pitchFamily="18" charset="-78"/>
                        </a:rPr>
                        <a:t>-و التمارين تكون قريبة جدا أو مشابهة للمنافسة مع تنظيم اللقاءات و المقابلات الاختبارية( يختبر فيها قدرات الرياضي) من كل الجوانب.</a:t>
                      </a:r>
                      <a:endParaRPr lang="fr-FR" sz="1200" b="1" dirty="0">
                        <a:effectLst/>
                        <a:latin typeface="Andalus" panose="02020603050405020304" pitchFamily="18" charset="-78"/>
                        <a:ea typeface="Calibri" panose="020F0502020204030204" pitchFamily="34" charset="0"/>
                        <a:cs typeface="Andalus" panose="02020603050405020304" pitchFamily="18" charset="-78"/>
                      </a:endParaRPr>
                    </a:p>
                  </a:txBody>
                  <a:tcPr marL="68420" marR="68420" marT="0" marB="0"/>
                </a:tc>
                <a:tc>
                  <a:txBody>
                    <a:bodyPr/>
                    <a:lstStyle/>
                    <a:p>
                      <a:pPr algn="ctr" rtl="1">
                        <a:lnSpc>
                          <a:spcPct val="115000"/>
                        </a:lnSpc>
                        <a:spcAft>
                          <a:spcPts val="0"/>
                        </a:spcAft>
                      </a:pPr>
                      <a:r>
                        <a:rPr lang="ar-DZ" sz="1200" b="1" dirty="0">
                          <a:effectLst/>
                          <a:latin typeface="Andalus" panose="02020603050405020304" pitchFamily="18" charset="-78"/>
                          <a:cs typeface="Andalus" panose="02020603050405020304" pitchFamily="18" charset="-78"/>
                        </a:rPr>
                        <a:t>-الشدة في الجهد تكون قريبة من القصوى(80%-90%) و الحجم يبقى كبير.</a:t>
                      </a:r>
                      <a:endParaRPr lang="fr-FR" sz="1200" b="1" dirty="0">
                        <a:effectLst/>
                        <a:latin typeface="Andalus" panose="02020603050405020304" pitchFamily="18" charset="-78"/>
                        <a:ea typeface="Calibri" panose="020F0502020204030204" pitchFamily="34" charset="0"/>
                        <a:cs typeface="Andalus" panose="02020603050405020304" pitchFamily="18" charset="-78"/>
                      </a:endParaRPr>
                    </a:p>
                  </a:txBody>
                  <a:tcPr marL="68420" marR="68420" marT="0" marB="0"/>
                </a:tc>
                <a:tc>
                  <a:txBody>
                    <a:bodyPr/>
                    <a:lstStyle/>
                    <a:p>
                      <a:pPr algn="r" rtl="1">
                        <a:lnSpc>
                          <a:spcPct val="115000"/>
                        </a:lnSpc>
                        <a:spcAft>
                          <a:spcPts val="0"/>
                        </a:spcAft>
                      </a:pPr>
                      <a:r>
                        <a:rPr lang="ar-DZ" sz="1200" b="1" dirty="0">
                          <a:effectLst/>
                          <a:latin typeface="Andalus" panose="02020603050405020304" pitchFamily="18" charset="-78"/>
                          <a:cs typeface="Andalus" panose="02020603050405020304" pitchFamily="18" charset="-78"/>
                        </a:rPr>
                        <a:t>تتكون من مثلا  :</a:t>
                      </a:r>
                      <a:endParaRPr lang="fr-FR" sz="1200" b="1" dirty="0">
                        <a:effectLst/>
                        <a:latin typeface="Andalus" panose="02020603050405020304" pitchFamily="18" charset="-78"/>
                        <a:cs typeface="Andalus" panose="02020603050405020304" pitchFamily="18" charset="-78"/>
                      </a:endParaRPr>
                    </a:p>
                    <a:p>
                      <a:pPr algn="r" rtl="1">
                        <a:lnSpc>
                          <a:spcPct val="115000"/>
                        </a:lnSpc>
                        <a:spcAft>
                          <a:spcPts val="0"/>
                        </a:spcAft>
                      </a:pPr>
                      <a:r>
                        <a:rPr lang="ar-DZ" sz="1200" b="1" dirty="0">
                          <a:effectLst/>
                          <a:latin typeface="Andalus" panose="02020603050405020304" pitchFamily="18" charset="-78"/>
                          <a:cs typeface="Andalus" panose="02020603050405020304" pitchFamily="18" charset="-78"/>
                        </a:rPr>
                        <a:t>*2دص تمهيدية + 2دص اختبارية</a:t>
                      </a:r>
                      <a:endParaRPr lang="fr-FR" sz="1200" b="1" dirty="0">
                        <a:effectLst/>
                        <a:latin typeface="Andalus" panose="02020603050405020304" pitchFamily="18" charset="-78"/>
                        <a:cs typeface="Andalus" panose="02020603050405020304" pitchFamily="18" charset="-78"/>
                      </a:endParaRPr>
                    </a:p>
                    <a:p>
                      <a:pPr algn="r" rtl="1">
                        <a:lnSpc>
                          <a:spcPct val="115000"/>
                        </a:lnSpc>
                        <a:spcAft>
                          <a:spcPts val="0"/>
                        </a:spcAft>
                      </a:pPr>
                      <a:r>
                        <a:rPr lang="ar-DZ" sz="1200" b="1" dirty="0">
                          <a:effectLst/>
                          <a:latin typeface="Andalus" panose="02020603050405020304" pitchFamily="18" charset="-78"/>
                          <a:cs typeface="Andalus" panose="02020603050405020304" pitchFamily="18" charset="-78"/>
                        </a:rPr>
                        <a:t>*1 </a:t>
                      </a:r>
                      <a:r>
                        <a:rPr lang="ar-DZ" sz="1200" b="1" dirty="0" err="1">
                          <a:effectLst/>
                          <a:latin typeface="Andalus" panose="02020603050405020304" pitchFamily="18" charset="-78"/>
                          <a:cs typeface="Andalus" panose="02020603050405020304" pitchFamily="18" charset="-78"/>
                        </a:rPr>
                        <a:t>دص</a:t>
                      </a:r>
                      <a:r>
                        <a:rPr lang="ar-DZ" sz="1200" b="1" dirty="0">
                          <a:effectLst/>
                          <a:latin typeface="Andalus" panose="02020603050405020304" pitchFamily="18" charset="-78"/>
                          <a:cs typeface="Andalus" panose="02020603050405020304" pitchFamily="18" charset="-78"/>
                        </a:rPr>
                        <a:t> تمهيدية+1دص اختبارية +1دص تمهيدية +1دص للمنافسة( و في بعض الأحيان تكون التمهيدية أساسية)</a:t>
                      </a:r>
                      <a:endParaRPr lang="fr-FR" sz="1200" b="1" dirty="0">
                        <a:effectLst/>
                        <a:latin typeface="Andalus" panose="02020603050405020304" pitchFamily="18" charset="-78"/>
                        <a:ea typeface="Calibri" panose="020F0502020204030204" pitchFamily="34" charset="0"/>
                        <a:cs typeface="Andalus" panose="02020603050405020304" pitchFamily="18" charset="-78"/>
                      </a:endParaRPr>
                    </a:p>
                  </a:txBody>
                  <a:tcPr marL="68420" marR="68420" marT="0" marB="0"/>
                </a:tc>
              </a:tr>
            </a:tbl>
          </a:graphicData>
        </a:graphic>
      </p:graphicFrame>
      <p:graphicFrame>
        <p:nvGraphicFramePr>
          <p:cNvPr id="5" name="Tableau 4"/>
          <p:cNvGraphicFramePr>
            <a:graphicFrameLocks noGrp="1"/>
          </p:cNvGraphicFramePr>
          <p:nvPr>
            <p:extLst>
              <p:ext uri="{D42A27DB-BD31-4B8C-83A1-F6EECF244321}">
                <p14:modId xmlns:p14="http://schemas.microsoft.com/office/powerpoint/2010/main" val="1508634692"/>
              </p:ext>
            </p:extLst>
          </p:nvPr>
        </p:nvGraphicFramePr>
        <p:xfrm>
          <a:off x="136733" y="1538242"/>
          <a:ext cx="5409490" cy="5187297"/>
        </p:xfrm>
        <a:graphic>
          <a:graphicData uri="http://schemas.openxmlformats.org/drawingml/2006/table">
            <a:tbl>
              <a:tblPr rtl="1">
                <a:tableStyleId>{5C22544A-7EE6-4342-B048-85BDC9FD1C3A}</a:tableStyleId>
              </a:tblPr>
              <a:tblGrid>
                <a:gridCol w="811158"/>
                <a:gridCol w="1785570"/>
                <a:gridCol w="1449752"/>
                <a:gridCol w="85772"/>
                <a:gridCol w="1277238"/>
              </a:tblGrid>
              <a:tr h="3455310">
                <a:tc>
                  <a:txBody>
                    <a:bodyPr/>
                    <a:lstStyle/>
                    <a:p>
                      <a:pPr marL="226060" algn="r" rtl="1">
                        <a:lnSpc>
                          <a:spcPct val="115000"/>
                        </a:lnSpc>
                        <a:spcAft>
                          <a:spcPts val="1000"/>
                        </a:spcAft>
                      </a:pPr>
                      <a:r>
                        <a:rPr lang="ar-DZ" sz="1200" dirty="0">
                          <a:effectLst/>
                          <a:latin typeface="Andalus" panose="02020603050405020304" pitchFamily="18" charset="-78"/>
                          <a:cs typeface="Andalus" panose="02020603050405020304" pitchFamily="18" charset="-78"/>
                        </a:rPr>
                        <a:t> </a:t>
                      </a:r>
                      <a:endParaRPr lang="fr-FR" sz="1050" dirty="0">
                        <a:effectLst/>
                        <a:latin typeface="Andalus" panose="02020603050405020304" pitchFamily="18" charset="-78"/>
                        <a:cs typeface="Andalus" panose="02020603050405020304" pitchFamily="18" charset="-78"/>
                      </a:endParaRPr>
                    </a:p>
                    <a:p>
                      <a:pPr marL="316230" indent="-269875" algn="r" rtl="1">
                        <a:lnSpc>
                          <a:spcPct val="115000"/>
                        </a:lnSpc>
                        <a:spcAft>
                          <a:spcPts val="1000"/>
                        </a:spcAft>
                      </a:pPr>
                      <a:r>
                        <a:rPr lang="ar-DZ" sz="1200" dirty="0">
                          <a:effectLst/>
                          <a:latin typeface="Andalus" panose="02020603050405020304" pitchFamily="18" charset="-78"/>
                          <a:cs typeface="Andalus" panose="02020603050405020304" pitchFamily="18" charset="-78"/>
                        </a:rPr>
                        <a:t> </a:t>
                      </a:r>
                      <a:endParaRPr lang="fr-FR" sz="1050" dirty="0">
                        <a:effectLst/>
                        <a:latin typeface="Andalus" panose="02020603050405020304" pitchFamily="18" charset="-78"/>
                        <a:cs typeface="Andalus" panose="02020603050405020304" pitchFamily="18" charset="-78"/>
                      </a:endParaRPr>
                    </a:p>
                    <a:p>
                      <a:pPr algn="r" rtl="1">
                        <a:lnSpc>
                          <a:spcPct val="115000"/>
                        </a:lnSpc>
                        <a:spcAft>
                          <a:spcPts val="1000"/>
                        </a:spcAft>
                      </a:pPr>
                      <a:r>
                        <a:rPr lang="ar-DZ" sz="1200" dirty="0">
                          <a:solidFill>
                            <a:schemeClr val="bg1"/>
                          </a:solidFill>
                          <a:effectLst/>
                          <a:latin typeface="Andalus" panose="02020603050405020304" pitchFamily="18" charset="-78"/>
                          <a:cs typeface="Andalus" panose="02020603050405020304" pitchFamily="18" charset="-78"/>
                        </a:rPr>
                        <a:t>ما قبل المنافسة</a:t>
                      </a:r>
                      <a:endParaRPr lang="fr-FR" sz="1050" dirty="0">
                        <a:solidFill>
                          <a:schemeClr val="bg1"/>
                        </a:solidFill>
                        <a:effectLst/>
                        <a:latin typeface="Andalus" panose="02020603050405020304" pitchFamily="18" charset="-78"/>
                        <a:ea typeface="Calibri" panose="020F0502020204030204" pitchFamily="34" charset="0"/>
                        <a:cs typeface="Andalus" panose="02020603050405020304" pitchFamily="18" charset="-78"/>
                      </a:endParaRPr>
                    </a:p>
                  </a:txBody>
                  <a:tcPr marL="44450" marR="44450" marT="0" marB="0">
                    <a:solidFill>
                      <a:schemeClr val="accent1"/>
                    </a:solidFill>
                  </a:tcPr>
                </a:tc>
                <a:tc>
                  <a:txBody>
                    <a:bodyPr/>
                    <a:lstStyle/>
                    <a:p>
                      <a:pPr algn="r" rtl="1">
                        <a:lnSpc>
                          <a:spcPct val="115000"/>
                        </a:lnSpc>
                        <a:spcAft>
                          <a:spcPts val="1000"/>
                        </a:spcAft>
                      </a:pPr>
                      <a:r>
                        <a:rPr lang="ar-DZ" sz="1400" b="1" dirty="0">
                          <a:effectLst/>
                          <a:latin typeface="Andalus" panose="02020603050405020304" pitchFamily="18" charset="-78"/>
                          <a:cs typeface="Andalus" panose="02020603050405020304" pitchFamily="18" charset="-78"/>
                        </a:rPr>
                        <a:t> </a:t>
                      </a:r>
                      <a:endParaRPr lang="fr-FR" sz="1100" b="1" dirty="0">
                        <a:effectLst/>
                        <a:latin typeface="Andalus" panose="02020603050405020304" pitchFamily="18" charset="-78"/>
                        <a:cs typeface="Andalus" panose="02020603050405020304" pitchFamily="18" charset="-78"/>
                      </a:endParaRPr>
                    </a:p>
                    <a:p>
                      <a:pPr algn="r" rtl="1">
                        <a:lnSpc>
                          <a:spcPct val="115000"/>
                        </a:lnSpc>
                        <a:spcAft>
                          <a:spcPts val="1000"/>
                        </a:spcAft>
                      </a:pPr>
                      <a:r>
                        <a:rPr lang="ar-DZ" sz="1400" b="1" dirty="0">
                          <a:effectLst/>
                          <a:latin typeface="Andalus" panose="02020603050405020304" pitchFamily="18" charset="-78"/>
                          <a:cs typeface="Andalus" panose="02020603050405020304" pitchFamily="18" charset="-78"/>
                        </a:rPr>
                        <a:t>إتقان القدرات التقنية و </a:t>
                      </a:r>
                      <a:r>
                        <a:rPr lang="ar-DZ" sz="1400" b="1" dirty="0" err="1">
                          <a:effectLst/>
                          <a:latin typeface="Andalus" panose="02020603050405020304" pitchFamily="18" charset="-78"/>
                          <a:cs typeface="Andalus" panose="02020603050405020304" pitchFamily="18" charset="-78"/>
                        </a:rPr>
                        <a:t>الخططية</a:t>
                      </a:r>
                      <a:r>
                        <a:rPr lang="ar-DZ" sz="1400" b="1" dirty="0">
                          <a:effectLst/>
                          <a:latin typeface="Andalus" panose="02020603050405020304" pitchFamily="18" charset="-78"/>
                          <a:cs typeface="Andalus" panose="02020603050405020304" pitchFamily="18" charset="-78"/>
                        </a:rPr>
                        <a:t> و القضاء على العيوب مع الرفع من القدرات الذهنية و النفسية للرياضي.</a:t>
                      </a:r>
                      <a:endParaRPr lang="fr-FR" sz="1100" b="1" dirty="0">
                        <a:effectLst/>
                        <a:latin typeface="Andalus" panose="02020603050405020304" pitchFamily="18" charset="-78"/>
                        <a:ea typeface="Calibri" panose="020F0502020204030204" pitchFamily="34" charset="0"/>
                        <a:cs typeface="Andalus" panose="02020603050405020304" pitchFamily="18" charset="-78"/>
                      </a:endParaRPr>
                    </a:p>
                  </a:txBody>
                  <a:tcPr marL="44450" marR="44450" marT="0" marB="0">
                    <a:solidFill>
                      <a:srgbClr val="92D050"/>
                    </a:solidFill>
                  </a:tcPr>
                </a:tc>
                <a:tc gridSpan="2">
                  <a:txBody>
                    <a:bodyPr/>
                    <a:lstStyle/>
                    <a:p>
                      <a:pPr algn="r" rtl="1">
                        <a:lnSpc>
                          <a:spcPct val="115000"/>
                        </a:lnSpc>
                        <a:spcAft>
                          <a:spcPts val="1000"/>
                        </a:spcAft>
                      </a:pPr>
                      <a:r>
                        <a:rPr lang="ar-DZ" sz="1400" b="1" dirty="0">
                          <a:effectLst/>
                          <a:latin typeface="Andalus" panose="02020603050405020304" pitchFamily="18" charset="-78"/>
                          <a:cs typeface="Andalus" panose="02020603050405020304" pitchFamily="18" charset="-78"/>
                        </a:rPr>
                        <a:t> </a:t>
                      </a:r>
                      <a:endParaRPr lang="fr-FR" sz="1100" b="1" dirty="0">
                        <a:effectLst/>
                        <a:latin typeface="Andalus" panose="02020603050405020304" pitchFamily="18" charset="-78"/>
                        <a:cs typeface="Andalus" panose="02020603050405020304" pitchFamily="18" charset="-78"/>
                      </a:endParaRPr>
                    </a:p>
                    <a:p>
                      <a:pPr algn="r" rtl="1">
                        <a:lnSpc>
                          <a:spcPct val="115000"/>
                        </a:lnSpc>
                        <a:spcAft>
                          <a:spcPts val="1000"/>
                        </a:spcAft>
                      </a:pPr>
                      <a:r>
                        <a:rPr lang="ar-DZ" sz="1400" b="1" dirty="0">
                          <a:effectLst/>
                          <a:latin typeface="Andalus" panose="02020603050405020304" pitchFamily="18" charset="-78"/>
                          <a:cs typeface="Andalus" panose="02020603050405020304" pitchFamily="18" charset="-78"/>
                        </a:rPr>
                        <a:t>الحمل التدريبي يكون ذو شدة عالية .</a:t>
                      </a:r>
                      <a:endParaRPr lang="fr-FR" sz="1100" b="1" dirty="0">
                        <a:effectLst/>
                        <a:latin typeface="Andalus" panose="02020603050405020304" pitchFamily="18" charset="-78"/>
                        <a:cs typeface="Andalus" panose="02020603050405020304" pitchFamily="18" charset="-78"/>
                      </a:endParaRPr>
                    </a:p>
                    <a:p>
                      <a:pPr algn="r" rtl="1">
                        <a:lnSpc>
                          <a:spcPct val="115000"/>
                        </a:lnSpc>
                        <a:spcAft>
                          <a:spcPts val="1000"/>
                        </a:spcAft>
                      </a:pPr>
                      <a:r>
                        <a:rPr lang="ar-DZ" sz="1400" b="1" dirty="0">
                          <a:effectLst/>
                          <a:latin typeface="Andalus" panose="02020603050405020304" pitchFamily="18" charset="-78"/>
                          <a:cs typeface="Andalus" panose="02020603050405020304" pitchFamily="18" charset="-78"/>
                        </a:rPr>
                        <a:t> </a:t>
                      </a:r>
                      <a:endParaRPr lang="fr-FR" sz="1100" b="1" dirty="0">
                        <a:effectLst/>
                        <a:latin typeface="Andalus" panose="02020603050405020304" pitchFamily="18" charset="-78"/>
                        <a:cs typeface="Andalus" panose="02020603050405020304" pitchFamily="18" charset="-78"/>
                      </a:endParaRPr>
                    </a:p>
                    <a:p>
                      <a:pPr algn="r" rtl="1">
                        <a:lnSpc>
                          <a:spcPct val="115000"/>
                        </a:lnSpc>
                        <a:spcAft>
                          <a:spcPts val="1000"/>
                        </a:spcAft>
                      </a:pPr>
                      <a:r>
                        <a:rPr lang="ar-DZ" sz="1400" b="1" dirty="0">
                          <a:effectLst/>
                          <a:latin typeface="Andalus" panose="02020603050405020304" pitchFamily="18" charset="-78"/>
                          <a:cs typeface="Andalus" panose="02020603050405020304" pitchFamily="18" charset="-78"/>
                        </a:rPr>
                        <a:t> </a:t>
                      </a:r>
                      <a:endParaRPr lang="fr-FR" sz="1100" b="1" dirty="0">
                        <a:effectLst/>
                        <a:latin typeface="Andalus" panose="02020603050405020304" pitchFamily="18" charset="-78"/>
                        <a:ea typeface="Calibri" panose="020F0502020204030204" pitchFamily="34" charset="0"/>
                        <a:cs typeface="Andalus" panose="02020603050405020304" pitchFamily="18" charset="-78"/>
                      </a:endParaRPr>
                    </a:p>
                  </a:txBody>
                  <a:tcPr marL="44450" marR="44450" marT="0" marB="0">
                    <a:solidFill>
                      <a:srgbClr val="92D050"/>
                    </a:solidFill>
                  </a:tcPr>
                </a:tc>
                <a:tc hMerge="1">
                  <a:txBody>
                    <a:bodyPr/>
                    <a:lstStyle/>
                    <a:p>
                      <a:endParaRPr lang="fr-FR"/>
                    </a:p>
                  </a:txBody>
                  <a:tcPr/>
                </a:tc>
                <a:tc>
                  <a:txBody>
                    <a:bodyPr/>
                    <a:lstStyle/>
                    <a:p>
                      <a:pPr algn="r" rtl="1">
                        <a:lnSpc>
                          <a:spcPct val="115000"/>
                        </a:lnSpc>
                        <a:spcAft>
                          <a:spcPts val="1000"/>
                        </a:spcAft>
                      </a:pPr>
                      <a:r>
                        <a:rPr lang="ar-DZ" sz="1400" b="1" dirty="0">
                          <a:effectLst/>
                          <a:latin typeface="Andalus" panose="02020603050405020304" pitchFamily="18" charset="-78"/>
                          <a:cs typeface="Andalus" panose="02020603050405020304" pitchFamily="18" charset="-78"/>
                        </a:rPr>
                        <a:t> </a:t>
                      </a:r>
                      <a:endParaRPr lang="fr-FR" sz="1100" b="1" dirty="0">
                        <a:effectLst/>
                        <a:latin typeface="Andalus" panose="02020603050405020304" pitchFamily="18" charset="-78"/>
                        <a:cs typeface="Andalus" panose="02020603050405020304" pitchFamily="18" charset="-78"/>
                      </a:endParaRPr>
                    </a:p>
                    <a:p>
                      <a:pPr algn="r" rtl="1">
                        <a:lnSpc>
                          <a:spcPct val="115000"/>
                        </a:lnSpc>
                        <a:spcAft>
                          <a:spcPts val="1000"/>
                        </a:spcAft>
                      </a:pPr>
                      <a:r>
                        <a:rPr lang="ar-DZ" sz="1400" b="1" dirty="0">
                          <a:effectLst/>
                          <a:latin typeface="Andalus" panose="02020603050405020304" pitchFamily="18" charset="-78"/>
                          <a:cs typeface="Andalus" panose="02020603050405020304" pitchFamily="18" charset="-78"/>
                        </a:rPr>
                        <a:t>تتكون من مثلا :</a:t>
                      </a:r>
                      <a:endParaRPr lang="fr-FR" sz="1100" b="1" dirty="0">
                        <a:effectLst/>
                        <a:latin typeface="Andalus" panose="02020603050405020304" pitchFamily="18" charset="-78"/>
                        <a:cs typeface="Andalus" panose="02020603050405020304" pitchFamily="18" charset="-78"/>
                      </a:endParaRPr>
                    </a:p>
                    <a:p>
                      <a:pPr algn="r" rtl="1">
                        <a:lnSpc>
                          <a:spcPct val="115000"/>
                        </a:lnSpc>
                        <a:spcAft>
                          <a:spcPts val="1000"/>
                        </a:spcAft>
                      </a:pPr>
                      <a:r>
                        <a:rPr lang="ar-DZ" sz="1400" b="1" dirty="0">
                          <a:effectLst/>
                          <a:latin typeface="Andalus" panose="02020603050405020304" pitchFamily="18" charset="-78"/>
                          <a:cs typeface="Andalus" panose="02020603050405020304" pitchFamily="18" charset="-78"/>
                        </a:rPr>
                        <a:t>1دص تمهيدية+1دص للمنافسة+1د ص تمهيدية في النهاية من اجل الحفاظ على مستوى الإعداد و يمكن إعادتها 2 إلى 3 مرات التمهيدية يمكن أن تكون أساسية في بعض الأحيان</a:t>
                      </a:r>
                      <a:endParaRPr lang="fr-FR" sz="1100" b="1" dirty="0">
                        <a:effectLst/>
                        <a:latin typeface="Andalus" panose="02020603050405020304" pitchFamily="18" charset="-78"/>
                        <a:ea typeface="Calibri" panose="020F0502020204030204" pitchFamily="34" charset="0"/>
                        <a:cs typeface="Andalus" panose="02020603050405020304" pitchFamily="18" charset="-78"/>
                      </a:endParaRPr>
                    </a:p>
                  </a:txBody>
                  <a:tcPr marL="44450" marR="44450" marT="0" marB="0">
                    <a:solidFill>
                      <a:srgbClr val="92D050"/>
                    </a:solidFill>
                  </a:tcPr>
                </a:tc>
              </a:tr>
              <a:tr h="1731987">
                <a:tc>
                  <a:txBody>
                    <a:bodyPr/>
                    <a:lstStyle/>
                    <a:p>
                      <a:pPr marL="226060" algn="r" rtl="1">
                        <a:lnSpc>
                          <a:spcPct val="115000"/>
                        </a:lnSpc>
                        <a:spcAft>
                          <a:spcPts val="1000"/>
                        </a:spcAft>
                      </a:pPr>
                      <a:r>
                        <a:rPr lang="ar-DZ" sz="1200" dirty="0">
                          <a:effectLst/>
                          <a:latin typeface="Andalus" panose="02020603050405020304" pitchFamily="18" charset="-78"/>
                          <a:cs typeface="Andalus" panose="02020603050405020304" pitchFamily="18" charset="-78"/>
                        </a:rPr>
                        <a:t> </a:t>
                      </a:r>
                      <a:endParaRPr lang="fr-FR" sz="1050" dirty="0">
                        <a:effectLst/>
                        <a:latin typeface="Andalus" panose="02020603050405020304" pitchFamily="18" charset="-78"/>
                        <a:cs typeface="Andalus" panose="02020603050405020304" pitchFamily="18" charset="-78"/>
                      </a:endParaRPr>
                    </a:p>
                    <a:p>
                      <a:pPr marL="226060" algn="r" rtl="1">
                        <a:lnSpc>
                          <a:spcPct val="115000"/>
                        </a:lnSpc>
                        <a:spcAft>
                          <a:spcPts val="1000"/>
                        </a:spcAft>
                      </a:pPr>
                      <a:r>
                        <a:rPr lang="ar-DZ" sz="1200" dirty="0">
                          <a:solidFill>
                            <a:schemeClr val="bg1"/>
                          </a:solidFill>
                          <a:effectLst/>
                          <a:latin typeface="Andalus" panose="02020603050405020304" pitchFamily="18" charset="-78"/>
                          <a:cs typeface="Andalus" panose="02020603050405020304" pitchFamily="18" charset="-78"/>
                        </a:rPr>
                        <a:t>المنافسة</a:t>
                      </a:r>
                      <a:endParaRPr lang="fr-FR" sz="1050" dirty="0">
                        <a:solidFill>
                          <a:schemeClr val="bg1"/>
                        </a:solidFill>
                        <a:effectLst/>
                        <a:latin typeface="Andalus" panose="02020603050405020304" pitchFamily="18" charset="-78"/>
                        <a:ea typeface="Calibri" panose="020F0502020204030204" pitchFamily="34" charset="0"/>
                        <a:cs typeface="Andalus" panose="02020603050405020304" pitchFamily="18" charset="-78"/>
                      </a:endParaRPr>
                    </a:p>
                  </a:txBody>
                  <a:tcPr marL="44450" marR="44450" marT="0" marB="0">
                    <a:solidFill>
                      <a:schemeClr val="accent1"/>
                    </a:solidFill>
                  </a:tcPr>
                </a:tc>
                <a:tc>
                  <a:txBody>
                    <a:bodyPr/>
                    <a:lstStyle/>
                    <a:p>
                      <a:pPr algn="r" rtl="1">
                        <a:lnSpc>
                          <a:spcPct val="115000"/>
                        </a:lnSpc>
                        <a:spcAft>
                          <a:spcPts val="1000"/>
                        </a:spcAft>
                      </a:pPr>
                      <a:r>
                        <a:rPr lang="ar-DZ" sz="1400" b="1" dirty="0">
                          <a:effectLst/>
                          <a:latin typeface="Andalus" panose="02020603050405020304" pitchFamily="18" charset="-78"/>
                          <a:cs typeface="Andalus" panose="02020603050405020304" pitchFamily="18" charset="-78"/>
                        </a:rPr>
                        <a:t> </a:t>
                      </a:r>
                      <a:endParaRPr lang="fr-FR" sz="1100" b="1" dirty="0">
                        <a:effectLst/>
                        <a:latin typeface="Andalus" panose="02020603050405020304" pitchFamily="18" charset="-78"/>
                        <a:cs typeface="Andalus" panose="02020603050405020304" pitchFamily="18" charset="-78"/>
                      </a:endParaRPr>
                    </a:p>
                    <a:p>
                      <a:pPr algn="r" rtl="1">
                        <a:lnSpc>
                          <a:spcPct val="115000"/>
                        </a:lnSpc>
                        <a:spcAft>
                          <a:spcPts val="1000"/>
                        </a:spcAft>
                      </a:pPr>
                      <a:r>
                        <a:rPr lang="ar-DZ" sz="1400" b="1" dirty="0">
                          <a:effectLst/>
                          <a:latin typeface="Andalus" panose="02020603050405020304" pitchFamily="18" charset="-78"/>
                          <a:cs typeface="Andalus" panose="02020603050405020304" pitchFamily="18" charset="-78"/>
                        </a:rPr>
                        <a:t>لها علاقة بمتطلبات وخصوصيات الجدول الخاص بالمنافسات</a:t>
                      </a:r>
                      <a:endParaRPr lang="fr-FR" sz="1100" b="1" dirty="0">
                        <a:effectLst/>
                        <a:latin typeface="Andalus" panose="02020603050405020304" pitchFamily="18" charset="-78"/>
                        <a:ea typeface="Calibri" panose="020F0502020204030204" pitchFamily="34" charset="0"/>
                        <a:cs typeface="Andalus" panose="02020603050405020304" pitchFamily="18" charset="-78"/>
                      </a:endParaRPr>
                    </a:p>
                  </a:txBody>
                  <a:tcPr marL="44450" marR="44450" marT="0" marB="0">
                    <a:solidFill>
                      <a:schemeClr val="accent1"/>
                    </a:solidFill>
                  </a:tcPr>
                </a:tc>
                <a:tc>
                  <a:txBody>
                    <a:bodyPr/>
                    <a:lstStyle/>
                    <a:p>
                      <a:pPr algn="r" rtl="1">
                        <a:lnSpc>
                          <a:spcPct val="115000"/>
                        </a:lnSpc>
                        <a:spcAft>
                          <a:spcPts val="1000"/>
                        </a:spcAft>
                      </a:pPr>
                      <a:r>
                        <a:rPr lang="ar-DZ" sz="1400" b="1" dirty="0">
                          <a:effectLst/>
                          <a:latin typeface="Andalus" panose="02020603050405020304" pitchFamily="18" charset="-78"/>
                          <a:cs typeface="Andalus" panose="02020603050405020304" pitchFamily="18" charset="-78"/>
                        </a:rPr>
                        <a:t> </a:t>
                      </a:r>
                      <a:endParaRPr lang="fr-FR" sz="1100" b="1" dirty="0">
                        <a:effectLst/>
                        <a:latin typeface="Andalus" panose="02020603050405020304" pitchFamily="18" charset="-78"/>
                        <a:cs typeface="Andalus" panose="02020603050405020304" pitchFamily="18" charset="-78"/>
                      </a:endParaRPr>
                    </a:p>
                    <a:p>
                      <a:pPr algn="r" rtl="1">
                        <a:lnSpc>
                          <a:spcPct val="115000"/>
                        </a:lnSpc>
                        <a:spcAft>
                          <a:spcPts val="1000"/>
                        </a:spcAft>
                      </a:pPr>
                      <a:r>
                        <a:rPr lang="ar-DZ" sz="1400" b="1" dirty="0">
                          <a:effectLst/>
                          <a:latin typeface="Andalus" panose="02020603050405020304" pitchFamily="18" charset="-78"/>
                          <a:cs typeface="Andalus" panose="02020603050405020304" pitchFamily="18" charset="-78"/>
                        </a:rPr>
                        <a:t>الحجم يكون كبير والشدة تقريبا قصوى      </a:t>
                      </a:r>
                      <a:endParaRPr lang="fr-FR" sz="1100" b="1" dirty="0">
                        <a:effectLst/>
                        <a:latin typeface="Andalus" panose="02020603050405020304" pitchFamily="18" charset="-78"/>
                        <a:ea typeface="Calibri" panose="020F0502020204030204" pitchFamily="34" charset="0"/>
                        <a:cs typeface="Andalus" panose="02020603050405020304" pitchFamily="18" charset="-78"/>
                      </a:endParaRPr>
                    </a:p>
                  </a:txBody>
                  <a:tcPr marL="44450" marR="44450" marT="0" marB="0">
                    <a:solidFill>
                      <a:schemeClr val="accent1"/>
                    </a:solidFill>
                  </a:tcPr>
                </a:tc>
                <a:tc gridSpan="2">
                  <a:txBody>
                    <a:bodyPr/>
                    <a:lstStyle/>
                    <a:p>
                      <a:pPr algn="r" rtl="1">
                        <a:lnSpc>
                          <a:spcPct val="115000"/>
                        </a:lnSpc>
                        <a:spcAft>
                          <a:spcPts val="1000"/>
                        </a:spcAft>
                      </a:pPr>
                      <a:r>
                        <a:rPr lang="ar-DZ" sz="1400" b="1" dirty="0">
                          <a:effectLst/>
                          <a:latin typeface="Andalus" panose="02020603050405020304" pitchFamily="18" charset="-78"/>
                          <a:cs typeface="Andalus" panose="02020603050405020304" pitchFamily="18" charset="-78"/>
                        </a:rPr>
                        <a:t> </a:t>
                      </a:r>
                      <a:endParaRPr lang="fr-FR" sz="1100" b="1" dirty="0">
                        <a:effectLst/>
                        <a:latin typeface="Andalus" panose="02020603050405020304" pitchFamily="18" charset="-78"/>
                        <a:cs typeface="Andalus" panose="02020603050405020304" pitchFamily="18" charset="-78"/>
                      </a:endParaRPr>
                    </a:p>
                    <a:p>
                      <a:pPr algn="r" rtl="1">
                        <a:lnSpc>
                          <a:spcPct val="115000"/>
                        </a:lnSpc>
                        <a:spcAft>
                          <a:spcPts val="1000"/>
                        </a:spcAft>
                      </a:pPr>
                      <a:r>
                        <a:rPr lang="ar-DZ" sz="1400" b="1" dirty="0">
                          <a:effectLst/>
                          <a:latin typeface="Andalus" panose="02020603050405020304" pitchFamily="18" charset="-78"/>
                          <a:cs typeface="Andalus" panose="02020603050405020304" pitchFamily="18" charset="-78"/>
                        </a:rPr>
                        <a:t>تتكون من مثلا : </a:t>
                      </a:r>
                      <a:endParaRPr lang="fr-FR" sz="1100" b="1" dirty="0">
                        <a:effectLst/>
                        <a:latin typeface="Andalus" panose="02020603050405020304" pitchFamily="18" charset="-78"/>
                        <a:cs typeface="Andalus" panose="02020603050405020304" pitchFamily="18" charset="-78"/>
                      </a:endParaRPr>
                    </a:p>
                    <a:p>
                      <a:pPr algn="r" rtl="1">
                        <a:lnSpc>
                          <a:spcPct val="115000"/>
                        </a:lnSpc>
                        <a:spcAft>
                          <a:spcPts val="1000"/>
                        </a:spcAft>
                      </a:pPr>
                      <a:r>
                        <a:rPr lang="ar-DZ" sz="1400" b="1" dirty="0">
                          <a:effectLst/>
                          <a:latin typeface="Andalus" panose="02020603050405020304" pitchFamily="18" charset="-78"/>
                          <a:cs typeface="Andalus" panose="02020603050405020304" pitchFamily="18" charset="-78"/>
                        </a:rPr>
                        <a:t>*1د ص للمنافسة من اجل الحفاظ   على القدرات و سعة العمل + 1 د ص استشفائية</a:t>
                      </a:r>
                      <a:endParaRPr lang="fr-FR" sz="1100" b="1" dirty="0">
                        <a:effectLst/>
                        <a:latin typeface="Andalus" panose="02020603050405020304" pitchFamily="18" charset="-78"/>
                        <a:ea typeface="Calibri" panose="020F0502020204030204" pitchFamily="34" charset="0"/>
                        <a:cs typeface="Andalus" panose="02020603050405020304" pitchFamily="18" charset="-78"/>
                      </a:endParaRPr>
                    </a:p>
                  </a:txBody>
                  <a:tcPr marL="44450" marR="44450" marT="0" marB="0">
                    <a:solidFill>
                      <a:schemeClr val="accent1"/>
                    </a:solidFill>
                  </a:tcPr>
                </a:tc>
                <a:tc hMerge="1">
                  <a:txBody>
                    <a:bodyPr/>
                    <a:lstStyle/>
                    <a:p>
                      <a:endParaRPr lang="fr-FR"/>
                    </a:p>
                  </a:txBody>
                  <a:tcPr/>
                </a:tc>
              </a:tr>
            </a:tbl>
          </a:graphicData>
        </a:graphic>
      </p:graphicFrame>
    </p:spTree>
    <p:extLst>
      <p:ext uri="{BB962C8B-B14F-4D97-AF65-F5344CB8AC3E}">
        <p14:creationId xmlns:p14="http://schemas.microsoft.com/office/powerpoint/2010/main" val="428488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ar-IQ" b="1" dirty="0" smtClean="0">
                <a:solidFill>
                  <a:srgbClr val="FF0000"/>
                </a:solidFill>
                <a:latin typeface="Andalus" panose="02020603050405020304" pitchFamily="18" charset="-78"/>
                <a:cs typeface="Andalus" panose="02020603050405020304" pitchFamily="18" charset="-78"/>
              </a:rPr>
              <a:t>يمكن ان تحتوي السنة التدريبية على عدة قمم وفق التقسيم الاتي:</a:t>
            </a:r>
            <a:r>
              <a:rPr lang="fr-FR" dirty="0" smtClean="0">
                <a:latin typeface="Andalus" panose="02020603050405020304" pitchFamily="18" charset="-78"/>
                <a:cs typeface="Andalus" panose="02020603050405020304" pitchFamily="18" charset="-78"/>
              </a:rPr>
              <a:t/>
            </a:r>
            <a:br>
              <a:rPr lang="fr-FR" dirty="0" smtClean="0">
                <a:latin typeface="Andalus" panose="02020603050405020304" pitchFamily="18" charset="-78"/>
                <a:cs typeface="Andalus" panose="02020603050405020304" pitchFamily="18" charset="-78"/>
              </a:rPr>
            </a:br>
            <a:endParaRPr lang="fr-FR" dirty="0"/>
          </a:p>
        </p:txBody>
      </p:sp>
      <p:sp>
        <p:nvSpPr>
          <p:cNvPr id="3" name="Espace réservé du contenu 2"/>
          <p:cNvSpPr>
            <a:spLocks noGrp="1"/>
          </p:cNvSpPr>
          <p:nvPr>
            <p:ph idx="1"/>
          </p:nvPr>
        </p:nvSpPr>
        <p:spPr>
          <a:xfrm>
            <a:off x="1580972" y="2133600"/>
            <a:ext cx="9923640" cy="3777622"/>
          </a:xfrm>
        </p:spPr>
        <p:txBody>
          <a:bodyPr/>
          <a:lstStyle/>
          <a:p>
            <a:pPr lvl="0" algn="r" rtl="1"/>
            <a:r>
              <a:rPr lang="ar-IQ" sz="3200" b="1" dirty="0" smtClean="0">
                <a:solidFill>
                  <a:srgbClr val="FF0000"/>
                </a:solidFill>
                <a:latin typeface="Andalus" panose="02020603050405020304" pitchFamily="18" charset="-78"/>
                <a:cs typeface="Andalus" panose="02020603050405020304" pitchFamily="18" charset="-78"/>
              </a:rPr>
              <a:t>الدورة </a:t>
            </a:r>
            <a:r>
              <a:rPr lang="ar-IQ" sz="3200" b="1" dirty="0">
                <a:solidFill>
                  <a:srgbClr val="FF0000"/>
                </a:solidFill>
                <a:latin typeface="Andalus" panose="02020603050405020304" pitchFamily="18" charset="-78"/>
                <a:cs typeface="Andalus" panose="02020603050405020304" pitchFamily="18" charset="-78"/>
              </a:rPr>
              <a:t>التدريبية ذات القمة الواحدة : </a:t>
            </a:r>
            <a:r>
              <a:rPr lang="ar-IQ" sz="3200" dirty="0" smtClean="0">
                <a:latin typeface="Andalus" panose="02020603050405020304" pitchFamily="18" charset="-78"/>
                <a:cs typeface="Andalus" panose="02020603050405020304" pitchFamily="18" charset="-78"/>
              </a:rPr>
              <a:t>يكون </a:t>
            </a:r>
            <a:r>
              <a:rPr lang="ar-DZ" sz="3200" dirty="0" smtClean="0">
                <a:latin typeface="Andalus" panose="02020603050405020304" pitchFamily="18" charset="-78"/>
                <a:cs typeface="Andalus" panose="02020603050405020304" pitchFamily="18" charset="-78"/>
              </a:rPr>
              <a:t>فيها </a:t>
            </a:r>
            <a:r>
              <a:rPr lang="ar-IQ" sz="3200" dirty="0" smtClean="0">
                <a:latin typeface="Andalus" panose="02020603050405020304" pitchFamily="18" charset="-78"/>
                <a:cs typeface="Andalus" panose="02020603050405020304" pitchFamily="18" charset="-78"/>
              </a:rPr>
              <a:t>فترة </a:t>
            </a:r>
            <a:r>
              <a:rPr lang="ar-IQ" sz="3200" dirty="0">
                <a:latin typeface="Andalus" panose="02020603050405020304" pitchFamily="18" charset="-78"/>
                <a:cs typeface="Andalus" panose="02020603050405020304" pitchFamily="18" charset="-78"/>
              </a:rPr>
              <a:t>الاعداد </a:t>
            </a:r>
            <a:r>
              <a:rPr lang="ar-DZ" sz="3200" dirty="0" smtClean="0">
                <a:latin typeface="Andalus" panose="02020603050405020304" pitchFamily="18" charset="-78"/>
                <a:cs typeface="Andalus" panose="02020603050405020304" pitchFamily="18" charset="-78"/>
              </a:rPr>
              <a:t>تتراوح </a:t>
            </a:r>
            <a:r>
              <a:rPr lang="ar-DZ" sz="3200" dirty="0" err="1" smtClean="0">
                <a:latin typeface="Andalus" panose="02020603050405020304" pitchFamily="18" charset="-78"/>
                <a:cs typeface="Andalus" panose="02020603050405020304" pitchFamily="18" charset="-78"/>
              </a:rPr>
              <a:t>مابين</a:t>
            </a:r>
            <a:r>
              <a:rPr lang="ar-DZ" sz="3200" dirty="0" smtClean="0">
                <a:latin typeface="Andalus" panose="02020603050405020304" pitchFamily="18" charset="-78"/>
                <a:cs typeface="Andalus" panose="02020603050405020304" pitchFamily="18" charset="-78"/>
              </a:rPr>
              <a:t> </a:t>
            </a:r>
            <a:r>
              <a:rPr lang="ar-IQ" sz="3200" dirty="0" smtClean="0">
                <a:latin typeface="Andalus" panose="02020603050405020304" pitchFamily="18" charset="-78"/>
                <a:cs typeface="Andalus" panose="02020603050405020304" pitchFamily="18" charset="-78"/>
              </a:rPr>
              <a:t>(6-7</a:t>
            </a:r>
            <a:r>
              <a:rPr lang="ar-IQ" sz="3200" dirty="0">
                <a:latin typeface="Andalus" panose="02020603050405020304" pitchFamily="18" charset="-78"/>
                <a:cs typeface="Andalus" panose="02020603050405020304" pitchFamily="18" charset="-78"/>
              </a:rPr>
              <a:t>) اشهر </a:t>
            </a:r>
            <a:r>
              <a:rPr lang="ar-DZ" sz="3200" dirty="0" smtClean="0">
                <a:latin typeface="Andalus" panose="02020603050405020304" pitchFamily="18" charset="-78"/>
                <a:cs typeface="Andalus" panose="02020603050405020304" pitchFamily="18" charset="-78"/>
              </a:rPr>
              <a:t>،</a:t>
            </a:r>
            <a:r>
              <a:rPr lang="ar-IQ" sz="3200" dirty="0" smtClean="0">
                <a:latin typeface="Andalus" panose="02020603050405020304" pitchFamily="18" charset="-78"/>
                <a:cs typeface="Andalus" panose="02020603050405020304" pitchFamily="18" charset="-78"/>
              </a:rPr>
              <a:t>وفترة </a:t>
            </a:r>
            <a:r>
              <a:rPr lang="ar-IQ" sz="3200" dirty="0">
                <a:latin typeface="Andalus" panose="02020603050405020304" pitchFamily="18" charset="-78"/>
                <a:cs typeface="Andalus" panose="02020603050405020304" pitchFamily="18" charset="-78"/>
              </a:rPr>
              <a:t>المنافسات (3-4) </a:t>
            </a:r>
            <a:r>
              <a:rPr lang="ar-IQ" sz="3200" dirty="0" smtClean="0">
                <a:latin typeface="Andalus" panose="02020603050405020304" pitchFamily="18" charset="-78"/>
                <a:cs typeface="Andalus" panose="02020603050405020304" pitchFamily="18" charset="-78"/>
              </a:rPr>
              <a:t>اشهر</a:t>
            </a:r>
            <a:r>
              <a:rPr lang="ar-DZ" sz="3200" dirty="0" smtClean="0">
                <a:latin typeface="Andalus" panose="02020603050405020304" pitchFamily="18" charset="-78"/>
                <a:cs typeface="Andalus" panose="02020603050405020304" pitchFamily="18" charset="-78"/>
              </a:rPr>
              <a:t>،</a:t>
            </a:r>
            <a:r>
              <a:rPr lang="ar-IQ" sz="3200" dirty="0" smtClean="0">
                <a:latin typeface="Andalus" panose="02020603050405020304" pitchFamily="18" charset="-78"/>
                <a:cs typeface="Andalus" panose="02020603050405020304" pitchFamily="18" charset="-78"/>
              </a:rPr>
              <a:t> </a:t>
            </a:r>
            <a:r>
              <a:rPr lang="ar-IQ" sz="3200" dirty="0">
                <a:latin typeface="Andalus" panose="02020603050405020304" pitchFamily="18" charset="-78"/>
                <a:cs typeface="Andalus" panose="02020603050405020304" pitchFamily="18" charset="-78"/>
              </a:rPr>
              <a:t>والفترة الانتقالية (1.5-2.5) شهر، ويكون هنا طابع الملل موجود، لكثرة فترة الاعداد العام والتحميل العالي من خلال التدريبات والتي تبتعد كثيراً عن المنافسات. وتبنى قاعدة </a:t>
            </a:r>
            <a:r>
              <a:rPr lang="ar-IQ" sz="3200" dirty="0" smtClean="0">
                <a:latin typeface="Andalus" panose="02020603050405020304" pitchFamily="18" charset="-78"/>
                <a:cs typeface="Andalus" panose="02020603050405020304" pitchFamily="18" charset="-78"/>
              </a:rPr>
              <a:t>للإعداد </a:t>
            </a:r>
            <a:r>
              <a:rPr lang="ar-IQ" sz="3200" dirty="0">
                <a:latin typeface="Andalus" panose="02020603050405020304" pitchFamily="18" charset="-78"/>
                <a:cs typeface="Andalus" panose="02020603050405020304" pitchFamily="18" charset="-78"/>
              </a:rPr>
              <a:t>العام على حساب الاعداد الخاص. مما قد يسبب نتائج عكسية.</a:t>
            </a:r>
            <a:endParaRPr lang="fr-FR" sz="3200" dirty="0">
              <a:latin typeface="Andalus" panose="02020603050405020304" pitchFamily="18" charset="-78"/>
              <a:cs typeface="Andalus" panose="02020603050405020304" pitchFamily="18" charset="-78"/>
            </a:endParaRPr>
          </a:p>
          <a:p>
            <a:pPr algn="r" rtl="1"/>
            <a:endParaRPr lang="fr-FR" dirty="0"/>
          </a:p>
        </p:txBody>
      </p:sp>
    </p:spTree>
    <p:extLst>
      <p:ext uri="{BB962C8B-B14F-4D97-AF65-F5344CB8AC3E}">
        <p14:creationId xmlns:p14="http://schemas.microsoft.com/office/powerpoint/2010/main" val="918756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52785" y="863125"/>
            <a:ext cx="10051827" cy="5048097"/>
          </a:xfrm>
        </p:spPr>
        <p:txBody>
          <a:bodyPr>
            <a:normAutofit fontScale="92500"/>
          </a:bodyPr>
          <a:lstStyle/>
          <a:p>
            <a:pPr lvl="0" algn="r" rtl="1"/>
            <a:r>
              <a:rPr lang="ar-DZ" sz="3600" b="1" dirty="0" smtClean="0">
                <a:solidFill>
                  <a:srgbClr val="FF0000"/>
                </a:solidFill>
                <a:latin typeface="Andalus" panose="02020603050405020304" pitchFamily="18" charset="-78"/>
                <a:cs typeface="Andalus" panose="02020603050405020304" pitchFamily="18" charset="-78"/>
              </a:rPr>
              <a:t>الدورة</a:t>
            </a:r>
            <a:r>
              <a:rPr lang="ar-IQ" sz="3600" b="1" dirty="0" smtClean="0">
                <a:solidFill>
                  <a:srgbClr val="FF0000"/>
                </a:solidFill>
                <a:latin typeface="Andalus" panose="02020603050405020304" pitchFamily="18" charset="-78"/>
                <a:cs typeface="Andalus" panose="02020603050405020304" pitchFamily="18" charset="-78"/>
              </a:rPr>
              <a:t>التدريبية </a:t>
            </a:r>
            <a:r>
              <a:rPr lang="ar-IQ" sz="3600" b="1" dirty="0">
                <a:solidFill>
                  <a:srgbClr val="FF0000"/>
                </a:solidFill>
                <a:latin typeface="Andalus" panose="02020603050405020304" pitchFamily="18" charset="-78"/>
                <a:cs typeface="Andalus" panose="02020603050405020304" pitchFamily="18" charset="-78"/>
              </a:rPr>
              <a:t>ذات القمتين: </a:t>
            </a:r>
            <a:r>
              <a:rPr lang="ar-IQ" sz="3600" dirty="0" smtClean="0">
                <a:latin typeface="Andalus" panose="02020603050405020304" pitchFamily="18" charset="-78"/>
                <a:cs typeface="Andalus" panose="02020603050405020304" pitchFamily="18" charset="-78"/>
              </a:rPr>
              <a:t>و</a:t>
            </a:r>
            <a:r>
              <a:rPr lang="ar-DZ" sz="3600" dirty="0" smtClean="0">
                <a:latin typeface="Andalus" panose="02020603050405020304" pitchFamily="18" charset="-78"/>
                <a:cs typeface="Andalus" panose="02020603050405020304" pitchFamily="18" charset="-78"/>
              </a:rPr>
              <a:t>ي</a:t>
            </a:r>
            <a:r>
              <a:rPr lang="ar-IQ" sz="3600" dirty="0" smtClean="0">
                <a:latin typeface="Andalus" panose="02020603050405020304" pitchFamily="18" charset="-78"/>
                <a:cs typeface="Andalus" panose="02020603050405020304" pitchFamily="18" charset="-78"/>
              </a:rPr>
              <a:t>تم خلاله</a:t>
            </a:r>
            <a:r>
              <a:rPr lang="ar-DZ" sz="3600" dirty="0" smtClean="0">
                <a:latin typeface="Andalus" panose="02020603050405020304" pitchFamily="18" charset="-78"/>
                <a:cs typeface="Andalus" panose="02020603050405020304" pitchFamily="18" charset="-78"/>
              </a:rPr>
              <a:t>ا</a:t>
            </a:r>
            <a:r>
              <a:rPr lang="ar-IQ" sz="3600" dirty="0" smtClean="0">
                <a:latin typeface="Andalus" panose="02020603050405020304" pitchFamily="18" charset="-78"/>
                <a:cs typeface="Andalus" panose="02020603050405020304" pitchFamily="18" charset="-78"/>
              </a:rPr>
              <a:t> تقس</a:t>
            </a:r>
            <a:r>
              <a:rPr lang="ar-DZ" sz="3600" dirty="0" smtClean="0">
                <a:latin typeface="Andalus" panose="02020603050405020304" pitchFamily="18" charset="-78"/>
                <a:cs typeface="Andalus" panose="02020603050405020304" pitchFamily="18" charset="-78"/>
              </a:rPr>
              <a:t>ي</a:t>
            </a:r>
            <a:r>
              <a:rPr lang="ar-IQ" sz="3600" dirty="0" smtClean="0">
                <a:latin typeface="Andalus" panose="02020603050405020304" pitchFamily="18" charset="-78"/>
                <a:cs typeface="Andalus" panose="02020603050405020304" pitchFamily="18" charset="-78"/>
              </a:rPr>
              <a:t>م </a:t>
            </a:r>
            <a:r>
              <a:rPr lang="ar-IQ" sz="3600" dirty="0">
                <a:latin typeface="Andalus" panose="02020603050405020304" pitchFamily="18" charset="-78"/>
                <a:cs typeface="Andalus" panose="02020603050405020304" pitchFamily="18" charset="-78"/>
              </a:rPr>
              <a:t>السنة التدريبية الى </a:t>
            </a:r>
            <a:r>
              <a:rPr lang="ar-IQ" sz="3600" dirty="0" smtClean="0">
                <a:latin typeface="Andalus" panose="02020603050405020304" pitchFamily="18" charset="-78"/>
                <a:cs typeface="Andalus" panose="02020603050405020304" pitchFamily="18" charset="-78"/>
              </a:rPr>
              <a:t>قسمين </a:t>
            </a:r>
            <a:r>
              <a:rPr lang="ar-IQ" sz="3600" dirty="0">
                <a:latin typeface="Andalus" panose="02020603050405020304" pitchFamily="18" charset="-78"/>
                <a:cs typeface="Andalus" panose="02020603050405020304" pitchFamily="18" charset="-78"/>
              </a:rPr>
              <a:t>مثل الموسم الشتوي والصيفي، وتكون نسبة مرحلة التحضير للمنافسات هي </a:t>
            </a:r>
            <a:r>
              <a:rPr lang="ar-IQ" sz="3600" dirty="0" smtClean="0">
                <a:latin typeface="Andalus" panose="02020603050405020304" pitchFamily="18" charset="-78"/>
                <a:cs typeface="Andalus" panose="02020603050405020304" pitchFamily="18" charset="-78"/>
              </a:rPr>
              <a:t>(</a:t>
            </a:r>
            <a:r>
              <a:rPr lang="ar-DZ" sz="3600" dirty="0" smtClean="0">
                <a:latin typeface="Andalus" panose="02020603050405020304" pitchFamily="18" charset="-78"/>
                <a:cs typeface="Andalus" panose="02020603050405020304" pitchFamily="18" charset="-78"/>
              </a:rPr>
              <a:t>1-2</a:t>
            </a:r>
            <a:r>
              <a:rPr lang="ar-IQ" sz="3600" dirty="0" smtClean="0">
                <a:latin typeface="Andalus" panose="02020603050405020304" pitchFamily="18" charset="-78"/>
                <a:cs typeface="Andalus" panose="02020603050405020304" pitchFamily="18" charset="-78"/>
              </a:rPr>
              <a:t>) </a:t>
            </a:r>
            <a:r>
              <a:rPr lang="ar-IQ" sz="3600" dirty="0">
                <a:latin typeface="Andalus" panose="02020603050405020304" pitchFamily="18" charset="-78"/>
                <a:cs typeface="Andalus" panose="02020603050405020304" pitchFamily="18" charset="-78"/>
              </a:rPr>
              <a:t>، اي ثلثين الزمن للتحضير وثلث الاخير للمنافسات</a:t>
            </a:r>
            <a:r>
              <a:rPr lang="ar-IQ" sz="3600" dirty="0" smtClean="0">
                <a:latin typeface="Andalus" panose="02020603050405020304" pitchFamily="18" charset="-78"/>
                <a:cs typeface="Andalus" panose="02020603050405020304" pitchFamily="18" charset="-78"/>
              </a:rPr>
              <a:t>.</a:t>
            </a:r>
            <a:endParaRPr lang="ar-DZ" sz="3600" dirty="0" smtClean="0">
              <a:latin typeface="Andalus" panose="02020603050405020304" pitchFamily="18" charset="-78"/>
              <a:cs typeface="Andalus" panose="02020603050405020304" pitchFamily="18" charset="-78"/>
            </a:endParaRPr>
          </a:p>
          <a:p>
            <a:pPr algn="r" rtl="1"/>
            <a:r>
              <a:rPr lang="ar-IQ" sz="3600" b="1" dirty="0">
                <a:solidFill>
                  <a:srgbClr val="FF0000"/>
                </a:solidFill>
                <a:latin typeface="Andalus" panose="02020603050405020304" pitchFamily="18" charset="-78"/>
                <a:cs typeface="Andalus" panose="02020603050405020304" pitchFamily="18" charset="-78"/>
              </a:rPr>
              <a:t>الدورة التدريبية ذات الثلاث قمم:</a:t>
            </a:r>
            <a:r>
              <a:rPr lang="ar-IQ" sz="3600" dirty="0">
                <a:solidFill>
                  <a:srgbClr val="FF0000"/>
                </a:solidFill>
                <a:latin typeface="Andalus" panose="02020603050405020304" pitchFamily="18" charset="-78"/>
                <a:cs typeface="Andalus" panose="02020603050405020304" pitchFamily="18" charset="-78"/>
              </a:rPr>
              <a:t> </a:t>
            </a:r>
            <a:r>
              <a:rPr lang="ar-IQ" sz="3600" dirty="0">
                <a:latin typeface="Andalus" panose="02020603050405020304" pitchFamily="18" charset="-78"/>
                <a:cs typeface="Andalus" panose="02020603050405020304" pitchFamily="18" charset="-78"/>
              </a:rPr>
              <a:t>وتقسم السنة التدريبية الى ثلاث مواسم، وتكون الدائرة الواحدة من (16) اسبوع حيث كل دائرة تقسم الى مرحلة تحضيرية ومرحلة منافسات وتكون فترة التحضير (9) اسابيع اما فترة المنافسات (7) اسابيع، وهنا يجب ان تكون الدائرة الاولى تأسيسية اما الثانية الثالثة تكون صقل للرياضي جراء التدريب المستمر يتم التقليل من التمارين العامة الى حساب الخاصة وتمارين المنافسات.</a:t>
            </a:r>
            <a:endParaRPr lang="fr-FR" sz="3600" dirty="0">
              <a:latin typeface="Andalus" panose="02020603050405020304" pitchFamily="18" charset="-78"/>
              <a:cs typeface="Andalus" panose="02020603050405020304" pitchFamily="18" charset="-78"/>
            </a:endParaRPr>
          </a:p>
          <a:p>
            <a:pPr lvl="0" algn="r" rtl="1"/>
            <a:endParaRPr lang="fr-FR" dirty="0">
              <a:latin typeface="Andalus" panose="02020603050405020304" pitchFamily="18" charset="-78"/>
              <a:cs typeface="Andalus" panose="02020603050405020304" pitchFamily="18" charset="-78"/>
            </a:endParaRPr>
          </a:p>
          <a:p>
            <a:pPr algn="r" rtl="1"/>
            <a:endParaRPr lang="fr-FR" dirty="0"/>
          </a:p>
        </p:txBody>
      </p:sp>
    </p:spTree>
    <p:extLst>
      <p:ext uri="{BB962C8B-B14F-4D97-AF65-F5344CB8AC3E}">
        <p14:creationId xmlns:p14="http://schemas.microsoft.com/office/powerpoint/2010/main" val="858003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114</TotalTime>
  <Words>1219</Words>
  <Application>Microsoft Office PowerPoint</Application>
  <PresentationFormat>Grand écran</PresentationFormat>
  <Paragraphs>112</Paragraphs>
  <Slides>14</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14</vt:i4>
      </vt:variant>
    </vt:vector>
  </HeadingPairs>
  <TitlesOfParts>
    <vt:vector size="21" baseType="lpstr">
      <vt:lpstr>Andalus</vt:lpstr>
      <vt:lpstr>Arial</vt:lpstr>
      <vt:lpstr>Calibri</vt:lpstr>
      <vt:lpstr>Century Gothic</vt:lpstr>
      <vt:lpstr>Tahoma</vt:lpstr>
      <vt:lpstr>Wingdings 3</vt:lpstr>
      <vt:lpstr>Brin</vt:lpstr>
      <vt:lpstr>المحاضرة رقم 9 </vt:lpstr>
      <vt:lpstr>الموسم التدريبي: </vt:lpstr>
      <vt:lpstr>1- فترة الإعداد العام:</vt:lpstr>
      <vt:lpstr>2-فترة الإعداد الخاص:</vt:lpstr>
      <vt:lpstr>3-فترة المنافسة:</vt:lpstr>
      <vt:lpstr>4-الفترة الانتقالية:</vt:lpstr>
      <vt:lpstr>بناء الحمولات في الموسم التدريبي (الدورة الكبرى) بدلالة مختلف الدورات المتوسطة والصغرى  </vt:lpstr>
      <vt:lpstr>يمكن ان تحتوي السنة التدريبية على عدة قمم وفق التقسيم الاتي: </vt:lpstr>
      <vt:lpstr>Présentation PowerPoint</vt:lpstr>
      <vt:lpstr>Présentation PowerPoint</vt:lpstr>
      <vt:lpstr>مميزات الدائرة التدريبية الكبرى:  </vt:lpstr>
      <vt:lpstr>عناصر الدائرة التدريبية الكبرى:  </vt:lpstr>
      <vt:lpstr>نموذج يوضح خطة تدريبية لمدة سنة تحتوي على ثلاثة قمم </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رقم 9</dc:title>
  <dc:creator>Hp</dc:creator>
  <cp:lastModifiedBy>Hp</cp:lastModifiedBy>
  <cp:revision>28</cp:revision>
  <dcterms:created xsi:type="dcterms:W3CDTF">2024-04-19T22:45:51Z</dcterms:created>
  <dcterms:modified xsi:type="dcterms:W3CDTF">2024-04-20T23:28:31Z</dcterms:modified>
</cp:coreProperties>
</file>