
<file path=[Content_Types].xml><?xml version="1.0" encoding="utf-8"?>
<Types xmlns="http://schemas.openxmlformats.org/package/2006/content-types">
  <Override PartName="/ppt/diagrams/colors22.xml" ContentType="application/vnd.openxmlformats-officedocument.drawingml.diagramColors+xml"/>
  <Override PartName="/ppt/diagrams/data35.xml" ContentType="application/vnd.openxmlformats-officedocument.drawingml.diagramData+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quickStyle31.xml" ContentType="application/vnd.openxmlformats-officedocument.drawingml.diagramStyle+xml"/>
  <Override PartName="/ppt/diagrams/layout35.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3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41.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3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ata40.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drawing5.xml" ContentType="application/vnd.ms-office.drawingml.diagramDrawing+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9" r:id="rId3"/>
    <p:sldId id="425" r:id="rId4"/>
    <p:sldId id="397" r:id="rId5"/>
    <p:sldId id="427" r:id="rId6"/>
    <p:sldId id="396" r:id="rId7"/>
    <p:sldId id="426" r:id="rId8"/>
    <p:sldId id="428" r:id="rId9"/>
    <p:sldId id="429" r:id="rId10"/>
    <p:sldId id="430" r:id="rId11"/>
    <p:sldId id="431" r:id="rId12"/>
    <p:sldId id="432" r:id="rId13"/>
    <p:sldId id="434" r:id="rId14"/>
    <p:sldId id="433" r:id="rId15"/>
    <p:sldId id="435" r:id="rId16"/>
    <p:sldId id="436" r:id="rId17"/>
    <p:sldId id="437" r:id="rId18"/>
    <p:sldId id="41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5050"/>
    <a:srgbClr val="DA00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1" autoAdjust="0"/>
    <p:restoredTop sz="94624" autoAdjust="0"/>
  </p:normalViewPr>
  <p:slideViewPr>
    <p:cSldViewPr>
      <p:cViewPr varScale="1">
        <p:scale>
          <a:sx n="65" d="100"/>
          <a:sy n="65" d="100"/>
        </p:scale>
        <p:origin x="-1308" y="-92"/>
      </p:cViewPr>
      <p:guideLst>
        <p:guide orient="horz" pos="2160"/>
        <p:guide pos="2880"/>
      </p:guideLst>
    </p:cSldViewPr>
  </p:slideViewPr>
  <p:outlineViewPr>
    <p:cViewPr>
      <p:scale>
        <a:sx n="33" d="100"/>
        <a:sy n="33" d="100"/>
      </p:scale>
      <p:origin x="0" y="148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7C9379FE-7C36-43DC-9048-249C637C2AC5}" type="presOf" srcId="{305250EE-53C9-4B5A-8D68-FE9027190A5B}" destId="{3CDC1388-0841-4A7C-AACA-4E5FC0B232AA}"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ln/>
      </dgm:spPr>
      <dgm:t>
        <a:bodyPr/>
        <a:lstStyle/>
        <a:p>
          <a:pPr algn="just" rtl="0"/>
          <a:r>
            <a:rPr lang="fr-FR" sz="2000" b="1" dirty="0">
              <a:latin typeface="Sylfaen" pitchFamily="18" charset="0"/>
              <a:cs typeface="Times New Roman" pitchFamily="18" charset="0"/>
            </a:rPr>
            <a:t>  </a:t>
          </a:r>
          <a:r>
            <a:rPr lang="fr-FR" sz="2000" b="1" dirty="0">
              <a:solidFill>
                <a:schemeClr val="tx1"/>
              </a:solidFill>
              <a:latin typeface="Sylfaen" pitchFamily="18" charset="0"/>
              <a:cs typeface="Times New Roman" pitchFamily="18" charset="0"/>
            </a:rPr>
            <a:t>2- </a:t>
          </a:r>
          <a:r>
            <a:rPr lang="fr-FR" sz="2000" b="1" i="0" baseline="0" dirty="0" smtClean="0">
              <a:solidFill>
                <a:schemeClr val="tx1"/>
              </a:solidFill>
              <a:latin typeface="Sylfaen" pitchFamily="18" charset="0"/>
              <a:cs typeface="Times New Roman" pitchFamily="18" charset="0"/>
            </a:rPr>
            <a:t>Présentation du Programme de la matière TEC 1 (Français)</a:t>
          </a:r>
          <a:endParaRPr lang="fr-FR" sz="2000" b="1"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BB97558A-6753-4B6F-9C8C-D5BE9A35D788}" type="presOf" srcId="{305250EE-53C9-4B5A-8D68-FE9027190A5B}" destId="{3CDC1388-0841-4A7C-AACA-4E5FC0B232AA}" srcOrd="0" destOrd="0" presId="urn:microsoft.com/office/officeart/2005/8/layout/lProcess3"/>
    <dgm:cxn modelId="{055E2AD3-C502-4A17-B927-78A0B73B0499}" type="presOf" srcId="{721E8CAA-CF1C-4C5E-99DB-4390EA0F9A62}" destId="{E9B9D352-8D6B-4422-A1FE-990A3E624CE5}" srcOrd="0" destOrd="0" presId="urn:microsoft.com/office/officeart/2005/8/layout/lProcess3"/>
    <dgm:cxn modelId="{8B0934CD-C9BC-4B5E-8DF0-0A23A2A5FCCB}" type="presParOf" srcId="{3CDC1388-0841-4A7C-AACA-4E5FC0B232AA}" destId="{106D3602-A333-4D45-BF16-3884C2FD5E33}" srcOrd="0" destOrd="0" presId="urn:microsoft.com/office/officeart/2005/8/layout/lProcess3"/>
    <dgm:cxn modelId="{D68FDC90-F6FE-4CC2-B173-59D8A590DEB9}" type="presParOf" srcId="{106D3602-A333-4D45-BF16-3884C2FD5E33}" destId="{E9B9D352-8D6B-4422-A1FE-990A3E624CE5}" srcOrd="0" destOrd="0" presId="urn:microsoft.com/office/officeart/2005/8/layout/lProcess3"/>
  </dgm:cxnLst>
  <dgm:bg/>
  <dgm:whole/>
</dgm:dataModel>
</file>

<file path=ppt/diagrams/data11.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i="0" dirty="0">
              <a:latin typeface="Sylfaen" pitchFamily="18" charset="0"/>
              <a:cs typeface="Times New Roman" pitchFamily="18" charset="0"/>
            </a:rPr>
            <a:t>  </a:t>
          </a:r>
          <a:r>
            <a:rPr lang="fr-FR" sz="2000" b="0" i="0" baseline="0" dirty="0">
              <a:solidFill>
                <a:schemeClr val="tx1"/>
              </a:solidFill>
              <a:latin typeface="Sylfaen" pitchFamily="18" charset="0"/>
              <a:cs typeface="Times New Roman" pitchFamily="18" charset="0"/>
            </a:rPr>
            <a:t>1- </a:t>
          </a:r>
          <a:r>
            <a:rPr lang="fr-FR" sz="2000" b="0" i="0" baseline="0" dirty="0" smtClean="0">
              <a:solidFill>
                <a:schemeClr val="tx1"/>
              </a:solidFill>
              <a:latin typeface="Sylfaen" pitchFamily="18" charset="0"/>
              <a:cs typeface="Times New Roman" pitchFamily="18" charset="0"/>
            </a:rPr>
            <a:t>Introduction (Importance des </a:t>
          </a:r>
          <a:r>
            <a:rPr lang="fr-FR" sz="2000" b="0" i="0" baseline="0" dirty="0" err="1" smtClean="0">
              <a:solidFill>
                <a:schemeClr val="tx1"/>
              </a:solidFill>
              <a:latin typeface="Sylfaen" pitchFamily="18" charset="0"/>
              <a:cs typeface="Times New Roman" pitchFamily="18" charset="0"/>
            </a:rPr>
            <a:t>TECs</a:t>
          </a:r>
          <a:r>
            <a:rPr lang="fr-FR" sz="2000" b="0" i="0" baseline="0" dirty="0" smtClean="0">
              <a:solidFill>
                <a:schemeClr val="tx1"/>
              </a:solidFill>
              <a:latin typeface="Sylfaen" pitchFamily="18" charset="0"/>
              <a:cs typeface="Times New Roman" pitchFamily="18" charset="0"/>
            </a:rPr>
            <a:t>)</a:t>
          </a:r>
          <a:endParaRPr lang="fr-FR" sz="2000" b="0"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3C30EE07-7DF0-4AC4-8243-D1A7B883CC04}" type="presOf" srcId="{305250EE-53C9-4B5A-8D68-FE9027190A5B}" destId="{3CDC1388-0841-4A7C-AACA-4E5FC0B232AA}" srcOrd="0" destOrd="0" presId="urn:microsoft.com/office/officeart/2005/8/layout/lProcess3"/>
    <dgm:cxn modelId="{21D3B7BF-09F3-4915-BD1A-F47CD6A1CB98}" type="presOf" srcId="{721E8CAA-CF1C-4C5E-99DB-4390EA0F9A62}" destId="{E9B9D352-8D6B-4422-A1FE-990A3E624CE5}" srcOrd="0" destOrd="0" presId="urn:microsoft.com/office/officeart/2005/8/layout/lProcess3"/>
    <dgm:cxn modelId="{C13C6F3B-2670-487B-85F2-D0C624903206}" type="presParOf" srcId="{3CDC1388-0841-4A7C-AACA-4E5FC0B232AA}" destId="{106D3602-A333-4D45-BF16-3884C2FD5E33}" srcOrd="0" destOrd="0" presId="urn:microsoft.com/office/officeart/2005/8/layout/lProcess3"/>
    <dgm:cxn modelId="{32CBEE03-D118-4256-88C1-72D5F5874BC8}" type="presParOf" srcId="{106D3602-A333-4D45-BF16-3884C2FD5E33}" destId="{E9B9D352-8D6B-4422-A1FE-990A3E624CE5}" srcOrd="0" destOrd="0" presId="urn:microsoft.com/office/officeart/2005/8/layout/lProcess3"/>
  </dgm:cxnLst>
  <dgm:bg/>
  <dgm:whole/>
</dgm:dataModel>
</file>

<file path=ppt/diagrams/data12.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3- </a:t>
          </a:r>
          <a:r>
            <a:rPr lang="fr-FR" sz="2000" b="0" dirty="0" smtClean="0">
              <a:solidFill>
                <a:schemeClr val="tx1"/>
              </a:solidFill>
              <a:latin typeface="Sylfaen" pitchFamily="18" charset="0"/>
            </a:rPr>
            <a:t>Objectifs globaux et spécifiques du semestre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3582BD9F-E372-4969-AEEB-A9AE25F06B9E}" type="presOf" srcId="{721E8CAA-CF1C-4C5E-99DB-4390EA0F9A62}" destId="{E9B9D352-8D6B-4422-A1FE-990A3E624CE5}" srcOrd="0" destOrd="0" presId="urn:microsoft.com/office/officeart/2005/8/layout/lProcess3"/>
    <dgm:cxn modelId="{520BF30E-8BD5-45EB-BA8A-B8D886D95FF5}" type="presOf" srcId="{305250EE-53C9-4B5A-8D68-FE9027190A5B}" destId="{3CDC1388-0841-4A7C-AACA-4E5FC0B232AA}" srcOrd="0" destOrd="0" presId="urn:microsoft.com/office/officeart/2005/8/layout/lProcess3"/>
    <dgm:cxn modelId="{35E828BC-E5ED-4689-A0B0-5B4DCB2A281C}" type="presParOf" srcId="{3CDC1388-0841-4A7C-AACA-4E5FC0B232AA}" destId="{106D3602-A333-4D45-BF16-3884C2FD5E33}" srcOrd="0" destOrd="0" presId="urn:microsoft.com/office/officeart/2005/8/layout/lProcess3"/>
    <dgm:cxn modelId="{F3805FF4-A041-42CD-811D-C9764A0CD048}" type="presParOf" srcId="{106D3602-A333-4D45-BF16-3884C2FD5E33}" destId="{E9B9D352-8D6B-4422-A1FE-990A3E624CE5}" srcOrd="0" destOrd="0" presId="urn:microsoft.com/office/officeart/2005/8/layout/lProcess3"/>
  </dgm:cxnLst>
  <dgm:bg/>
  <dgm:whole/>
</dgm:dataModel>
</file>

<file path=ppt/diagrams/data13.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6- </a:t>
          </a:r>
          <a:r>
            <a:rPr kumimoji="0" lang="fr-FR" sz="2000" b="0"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FC4F61DC-1EE9-4637-8433-5A21DED7DF83}" type="presOf" srcId="{721E8CAA-CF1C-4C5E-99DB-4390EA0F9A62}" destId="{E9B9D352-8D6B-4422-A1FE-990A3E624CE5}" srcOrd="0" destOrd="0" presId="urn:microsoft.com/office/officeart/2005/8/layout/lProcess3"/>
    <dgm:cxn modelId="{92E512A3-2D51-4590-BF02-41AD634DB7E1}" type="presOf" srcId="{305250EE-53C9-4B5A-8D68-FE9027190A5B}" destId="{3CDC1388-0841-4A7C-AACA-4E5FC0B232AA}" srcOrd="0" destOrd="0" presId="urn:microsoft.com/office/officeart/2005/8/layout/lProcess3"/>
    <dgm:cxn modelId="{3427FBD8-E6ED-46E1-ABC7-380C6C935973}" type="presParOf" srcId="{3CDC1388-0841-4A7C-AACA-4E5FC0B232AA}" destId="{106D3602-A333-4D45-BF16-3884C2FD5E33}" srcOrd="0" destOrd="0" presId="urn:microsoft.com/office/officeart/2005/8/layout/lProcess3"/>
    <dgm:cxn modelId="{052FDBBA-431E-4B81-87B9-E1FA66560A0E}" type="presParOf" srcId="{106D3602-A333-4D45-BF16-3884C2FD5E33}" destId="{E9B9D352-8D6B-4422-A1FE-990A3E624CE5}" srcOrd="0" destOrd="0" presId="urn:microsoft.com/office/officeart/2005/8/layout/lProcess3"/>
  </dgm:cxnLst>
  <dgm:bg/>
  <dgm:whole/>
</dgm:dataModel>
</file>

<file path=ppt/diagrams/data14.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5- </a:t>
          </a:r>
          <a:r>
            <a:rPr lang="fr-FR" sz="2000" b="0" dirty="0" smtClean="0">
              <a:solidFill>
                <a:schemeClr val="tx1"/>
              </a:solidFill>
              <a:latin typeface="Sylfaen" pitchFamily="18" charset="0"/>
            </a:rPr>
            <a:t>Terminologies en Biologie</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717A74A1-5EC9-44CB-9AA8-FC52D4FC3BE6}" type="presOf" srcId="{721E8CAA-CF1C-4C5E-99DB-4390EA0F9A62}" destId="{E9B9D352-8D6B-4422-A1FE-990A3E624CE5}" srcOrd="0" destOrd="0" presId="urn:microsoft.com/office/officeart/2005/8/layout/lProcess3"/>
    <dgm:cxn modelId="{1AFEB42D-F4DB-46DA-AAD9-15CF2C0C79CD}" type="presOf" srcId="{305250EE-53C9-4B5A-8D68-FE9027190A5B}" destId="{3CDC1388-0841-4A7C-AACA-4E5FC0B232AA}" srcOrd="0" destOrd="0" presId="urn:microsoft.com/office/officeart/2005/8/layout/lProcess3"/>
    <dgm:cxn modelId="{AF951B9D-AECE-4A3F-B44F-33E17FFF47A6}" type="presParOf" srcId="{3CDC1388-0841-4A7C-AACA-4E5FC0B232AA}" destId="{106D3602-A333-4D45-BF16-3884C2FD5E33}" srcOrd="0" destOrd="0" presId="urn:microsoft.com/office/officeart/2005/8/layout/lProcess3"/>
    <dgm:cxn modelId="{064BD3AB-2537-4548-8DAB-AA09D316B900}" type="presParOf" srcId="{106D3602-A333-4D45-BF16-3884C2FD5E33}" destId="{E9B9D352-8D6B-4422-A1FE-990A3E624CE5}" srcOrd="0" destOrd="0" presId="urn:microsoft.com/office/officeart/2005/8/layout/lProcess3"/>
  </dgm:cxnLst>
  <dgm:bg/>
  <dgm:whole/>
</dgm:dataModel>
</file>

<file path=ppt/diagrams/data15.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3003F414-A493-4F5B-A104-A64067AB9831}" type="presOf" srcId="{305250EE-53C9-4B5A-8D68-FE9027190A5B}" destId="{3CDC1388-0841-4A7C-AACA-4E5FC0B232AA}" srcOrd="0" destOrd="0" presId="urn:microsoft.com/office/officeart/2005/8/layout/lProcess3"/>
  </dgm:cxnLst>
  <dgm:bg/>
  <dgm:whole/>
</dgm:dataModel>
</file>

<file path=ppt/diagrams/data16.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4- Organisation des TD et </a:t>
          </a:r>
          <a:r>
            <a:rPr lang="fr-FR" sz="2000" b="0" dirty="0" smtClean="0">
              <a:solidFill>
                <a:schemeClr val="tx1"/>
              </a:solidFill>
              <a:latin typeface="Sylfaen" pitchFamily="18" charset="0"/>
            </a:rPr>
            <a:t>Barème de notation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4AC0D10C-9755-4BED-B038-B99DBF15F531}" type="presOf" srcId="{305250EE-53C9-4B5A-8D68-FE9027190A5B}" destId="{3CDC1388-0841-4A7C-AACA-4E5FC0B232AA}" srcOrd="0" destOrd="0" presId="urn:microsoft.com/office/officeart/2005/8/layout/lProcess3"/>
    <dgm:cxn modelId="{FA4F14A8-F28B-4E71-87F0-5FDDA19E8B9A}" type="presOf" srcId="{721E8CAA-CF1C-4C5E-99DB-4390EA0F9A62}" destId="{E9B9D352-8D6B-4422-A1FE-990A3E624CE5}" srcOrd="0" destOrd="0" presId="urn:microsoft.com/office/officeart/2005/8/layout/lProcess3"/>
    <dgm:cxn modelId="{8717DBE3-7F1F-448A-886D-7B00AA13750C}" type="presParOf" srcId="{3CDC1388-0841-4A7C-AACA-4E5FC0B232AA}" destId="{106D3602-A333-4D45-BF16-3884C2FD5E33}" srcOrd="0" destOrd="0" presId="urn:microsoft.com/office/officeart/2005/8/layout/lProcess3"/>
    <dgm:cxn modelId="{68778800-0187-4B89-84FB-55295188FAE4}" type="presParOf" srcId="{106D3602-A333-4D45-BF16-3884C2FD5E33}" destId="{E9B9D352-8D6B-4422-A1FE-990A3E624CE5}" srcOrd="0" destOrd="0" presId="urn:microsoft.com/office/officeart/2005/8/layout/lProcess3"/>
  </dgm:cxnLst>
  <dgm:bg/>
  <dgm:whole/>
</dgm:dataModel>
</file>

<file path=ppt/diagrams/data17.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latin typeface="Sylfaen" pitchFamily="18" charset="0"/>
              <a:cs typeface="Times New Roman" pitchFamily="18" charset="0"/>
            </a:rPr>
            <a:t>  </a:t>
          </a:r>
          <a:r>
            <a:rPr lang="fr-FR" sz="2000" b="0" dirty="0">
              <a:solidFill>
                <a:schemeClr val="tx1"/>
              </a:solidFill>
              <a:latin typeface="Sylfaen" pitchFamily="18" charset="0"/>
              <a:cs typeface="Times New Roman" pitchFamily="18" charset="0"/>
            </a:rPr>
            <a:t>2- </a:t>
          </a:r>
          <a:r>
            <a:rPr lang="fr-FR" sz="2000" b="0" i="0" baseline="0" dirty="0" smtClean="0">
              <a:solidFill>
                <a:schemeClr val="tx1"/>
              </a:solidFill>
              <a:latin typeface="Sylfaen" pitchFamily="18" charset="0"/>
              <a:cs typeface="Times New Roman" pitchFamily="18" charset="0"/>
            </a:rPr>
            <a:t>Présentation du Programme de la matière TEC 1 (Français)</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92113B00-2B12-4E92-928F-71D23F7962FF}" type="presOf" srcId="{305250EE-53C9-4B5A-8D68-FE9027190A5B}" destId="{3CDC1388-0841-4A7C-AACA-4E5FC0B232AA}" srcOrd="0" destOrd="0" presId="urn:microsoft.com/office/officeart/2005/8/layout/lProcess3"/>
    <dgm:cxn modelId="{2F9C8095-6625-4753-8B3E-642E7EC0D3E9}" type="presOf" srcId="{721E8CAA-CF1C-4C5E-99DB-4390EA0F9A62}" destId="{E9B9D352-8D6B-4422-A1FE-990A3E624CE5}" srcOrd="0" destOrd="0" presId="urn:microsoft.com/office/officeart/2005/8/layout/lProcess3"/>
    <dgm:cxn modelId="{68CF836E-3961-49B6-A5BE-F462CF96BEEE}" type="presParOf" srcId="{3CDC1388-0841-4A7C-AACA-4E5FC0B232AA}" destId="{106D3602-A333-4D45-BF16-3884C2FD5E33}" srcOrd="0" destOrd="0" presId="urn:microsoft.com/office/officeart/2005/8/layout/lProcess3"/>
    <dgm:cxn modelId="{630627AE-4CCD-47B4-8E1A-288692D37E55}" type="presParOf" srcId="{106D3602-A333-4D45-BF16-3884C2FD5E33}" destId="{E9B9D352-8D6B-4422-A1FE-990A3E624CE5}" srcOrd="0" destOrd="0" presId="urn:microsoft.com/office/officeart/2005/8/layout/lProcess3"/>
  </dgm:cxnLst>
  <dgm:bg/>
  <dgm:whole/>
</dgm:dataModel>
</file>

<file path=ppt/diagrams/data18.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i="0" dirty="0">
              <a:latin typeface="Sylfaen" pitchFamily="18" charset="0"/>
              <a:cs typeface="Times New Roman" pitchFamily="18" charset="0"/>
            </a:rPr>
            <a:t>  </a:t>
          </a:r>
          <a:r>
            <a:rPr lang="fr-FR" sz="2000" b="0" i="0" baseline="0" dirty="0">
              <a:solidFill>
                <a:schemeClr val="tx1"/>
              </a:solidFill>
              <a:latin typeface="Sylfaen" pitchFamily="18" charset="0"/>
              <a:cs typeface="Times New Roman" pitchFamily="18" charset="0"/>
            </a:rPr>
            <a:t>1- </a:t>
          </a:r>
          <a:r>
            <a:rPr lang="fr-FR" sz="2000" b="0" i="0" baseline="0" dirty="0" smtClean="0">
              <a:solidFill>
                <a:schemeClr val="tx1"/>
              </a:solidFill>
              <a:latin typeface="Sylfaen" pitchFamily="18" charset="0"/>
              <a:cs typeface="Times New Roman" pitchFamily="18" charset="0"/>
            </a:rPr>
            <a:t>Introduction (Importance des </a:t>
          </a:r>
          <a:r>
            <a:rPr lang="fr-FR" sz="2000" b="0" i="0" baseline="0" dirty="0" err="1" smtClean="0">
              <a:solidFill>
                <a:schemeClr val="tx1"/>
              </a:solidFill>
              <a:latin typeface="Sylfaen" pitchFamily="18" charset="0"/>
              <a:cs typeface="Times New Roman" pitchFamily="18" charset="0"/>
            </a:rPr>
            <a:t>TECs</a:t>
          </a:r>
          <a:r>
            <a:rPr lang="fr-FR" sz="2000" b="0" i="0" baseline="0" dirty="0" smtClean="0">
              <a:solidFill>
                <a:schemeClr val="tx1"/>
              </a:solidFill>
              <a:latin typeface="Sylfaen" pitchFamily="18" charset="0"/>
              <a:cs typeface="Times New Roman" pitchFamily="18" charset="0"/>
            </a:rPr>
            <a:t>)</a:t>
          </a:r>
          <a:endParaRPr lang="fr-FR" sz="2000" b="0"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817EE310-FBE7-43C2-96D8-B790F4E40AC7}" type="presOf" srcId="{305250EE-53C9-4B5A-8D68-FE9027190A5B}" destId="{3CDC1388-0841-4A7C-AACA-4E5FC0B232AA}" srcOrd="0" destOrd="0" presId="urn:microsoft.com/office/officeart/2005/8/layout/lProcess3"/>
    <dgm:cxn modelId="{6B326CFD-EB85-44F7-BFCB-D942BD6AB5F7}" type="presOf" srcId="{721E8CAA-CF1C-4C5E-99DB-4390EA0F9A62}" destId="{E9B9D352-8D6B-4422-A1FE-990A3E624CE5}" srcOrd="0" destOrd="0" presId="urn:microsoft.com/office/officeart/2005/8/layout/lProcess3"/>
    <dgm:cxn modelId="{7E194073-4840-4307-A7FB-14B6FC00E626}" type="presParOf" srcId="{3CDC1388-0841-4A7C-AACA-4E5FC0B232AA}" destId="{106D3602-A333-4D45-BF16-3884C2FD5E33}" srcOrd="0" destOrd="0" presId="urn:microsoft.com/office/officeart/2005/8/layout/lProcess3"/>
    <dgm:cxn modelId="{4EE251B9-494D-490A-99C4-C5C9C3B359E8}" type="presParOf" srcId="{106D3602-A333-4D45-BF16-3884C2FD5E33}" destId="{E9B9D352-8D6B-4422-A1FE-990A3E624CE5}" srcOrd="0" destOrd="0" presId="urn:microsoft.com/office/officeart/2005/8/layout/lProcess3"/>
  </dgm:cxnLst>
  <dgm:bg/>
  <dgm:whole/>
</dgm:dataModel>
</file>

<file path=ppt/diagrams/data19.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ln/>
      </dgm:spPr>
      <dgm:t>
        <a:bodyPr/>
        <a:lstStyle/>
        <a:p>
          <a:pPr algn="just" rtl="0"/>
          <a:r>
            <a:rPr lang="fr-FR" sz="2000" b="1" dirty="0">
              <a:solidFill>
                <a:schemeClr val="tx1"/>
              </a:solidFill>
              <a:latin typeface="Sylfaen" pitchFamily="18" charset="0"/>
              <a:cs typeface="Times New Roman" pitchFamily="18" charset="0"/>
            </a:rPr>
            <a:t>  3- </a:t>
          </a:r>
          <a:r>
            <a:rPr lang="fr-FR" sz="2000" b="1" dirty="0" smtClean="0">
              <a:solidFill>
                <a:schemeClr val="tx1"/>
              </a:solidFill>
              <a:latin typeface="Sylfaen" pitchFamily="18" charset="0"/>
            </a:rPr>
            <a:t>Objectifs globaux et spécifiques du semestre </a:t>
          </a:r>
          <a:endParaRPr lang="fr-FR" sz="2000" b="1"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7930AD9E-41A2-4311-9BB0-8B7CAA260FE1}" type="presOf" srcId="{721E8CAA-CF1C-4C5E-99DB-4390EA0F9A62}" destId="{E9B9D352-8D6B-4422-A1FE-990A3E624CE5}" srcOrd="0" destOrd="0" presId="urn:microsoft.com/office/officeart/2005/8/layout/lProcess3"/>
    <dgm:cxn modelId="{7C2D6143-58D2-432E-9F1A-F2F252843756}" type="presOf" srcId="{305250EE-53C9-4B5A-8D68-FE9027190A5B}" destId="{3CDC1388-0841-4A7C-AACA-4E5FC0B232AA}" srcOrd="0" destOrd="0" presId="urn:microsoft.com/office/officeart/2005/8/layout/lProcess3"/>
    <dgm:cxn modelId="{63282491-C5B2-48DD-A975-AC5BF94590D5}" type="presParOf" srcId="{3CDC1388-0841-4A7C-AACA-4E5FC0B232AA}" destId="{106D3602-A333-4D45-BF16-3884C2FD5E33}" srcOrd="0" destOrd="0" presId="urn:microsoft.com/office/officeart/2005/8/layout/lProcess3"/>
    <dgm:cxn modelId="{92FE185F-FE73-4A03-975A-0C9B11C6EAB5}" type="presParOf" srcId="{106D3602-A333-4D45-BF16-3884C2FD5E33}" destId="{E9B9D352-8D6B-4422-A1FE-990A3E624CE5}"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4- Organisation des TD et </a:t>
          </a:r>
          <a:r>
            <a:rPr lang="fr-FR" sz="2000" b="0" dirty="0" smtClean="0">
              <a:solidFill>
                <a:schemeClr val="tx1"/>
              </a:solidFill>
              <a:latin typeface="Sylfaen" pitchFamily="18" charset="0"/>
            </a:rPr>
            <a:t>Barème de notation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FF53E685-A5AB-42F9-B14D-2333528320CB}" type="presOf" srcId="{305250EE-53C9-4B5A-8D68-FE9027190A5B}" destId="{3CDC1388-0841-4A7C-AACA-4E5FC0B232AA}" srcOrd="0" destOrd="0" presId="urn:microsoft.com/office/officeart/2005/8/layout/lProcess3"/>
    <dgm:cxn modelId="{955128B3-BE06-4532-8582-85D70876C991}" type="presOf" srcId="{721E8CAA-CF1C-4C5E-99DB-4390EA0F9A62}" destId="{E9B9D352-8D6B-4422-A1FE-990A3E624CE5}" srcOrd="0" destOrd="0" presId="urn:microsoft.com/office/officeart/2005/8/layout/lProcess3"/>
    <dgm:cxn modelId="{7EE50EF4-76D4-4C03-9047-6E5B692DE6F5}" type="presParOf" srcId="{3CDC1388-0841-4A7C-AACA-4E5FC0B232AA}" destId="{106D3602-A333-4D45-BF16-3884C2FD5E33}" srcOrd="0" destOrd="0" presId="urn:microsoft.com/office/officeart/2005/8/layout/lProcess3"/>
    <dgm:cxn modelId="{C1265010-740D-4E2D-A7CC-369689378ACC}" type="presParOf" srcId="{106D3602-A333-4D45-BF16-3884C2FD5E33}" destId="{E9B9D352-8D6B-4422-A1FE-990A3E624CE5}"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6- </a:t>
          </a:r>
          <a:r>
            <a:rPr kumimoji="0" lang="fr-FR" sz="2000" b="0"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006A5DF6-ADB3-4C95-9BC3-B1E73E010048}" type="presOf" srcId="{305250EE-53C9-4B5A-8D68-FE9027190A5B}" destId="{3CDC1388-0841-4A7C-AACA-4E5FC0B232AA}" srcOrd="0" destOrd="0" presId="urn:microsoft.com/office/officeart/2005/8/layout/lProcess3"/>
    <dgm:cxn modelId="{00200B4F-A03B-47D9-AFD3-5A13E69BAE74}" type="presOf" srcId="{721E8CAA-CF1C-4C5E-99DB-4390EA0F9A62}" destId="{E9B9D352-8D6B-4422-A1FE-990A3E624CE5}" srcOrd="0" destOrd="0" presId="urn:microsoft.com/office/officeart/2005/8/layout/lProcess3"/>
    <dgm:cxn modelId="{9C01A0B8-095E-4AB1-8FD1-475B4131430D}" type="presParOf" srcId="{3CDC1388-0841-4A7C-AACA-4E5FC0B232AA}" destId="{106D3602-A333-4D45-BF16-3884C2FD5E33}" srcOrd="0" destOrd="0" presId="urn:microsoft.com/office/officeart/2005/8/layout/lProcess3"/>
    <dgm:cxn modelId="{9AC76AE4-D1A2-4115-9F32-B5FB043F4530}" type="presParOf" srcId="{106D3602-A333-4D45-BF16-3884C2FD5E33}" destId="{E9B9D352-8D6B-4422-A1FE-990A3E624CE5}" srcOrd="0" destOrd="0" presId="urn:microsoft.com/office/officeart/2005/8/layout/lProcess3"/>
  </dgm:cxnLst>
  <dgm:bg/>
  <dgm:whole/>
</dgm:dataModel>
</file>

<file path=ppt/diagrams/data21.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5- </a:t>
          </a:r>
          <a:r>
            <a:rPr lang="fr-FR" sz="2000" b="0" dirty="0" smtClean="0">
              <a:solidFill>
                <a:schemeClr val="tx1"/>
              </a:solidFill>
              <a:latin typeface="Sylfaen" pitchFamily="18" charset="0"/>
            </a:rPr>
            <a:t>Terminologies en Biologie</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C6917C49-B55B-44EE-9181-A7D6D9DE1248}" type="presOf" srcId="{305250EE-53C9-4B5A-8D68-FE9027190A5B}" destId="{3CDC1388-0841-4A7C-AACA-4E5FC0B232AA}"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051D0429-2D0B-4684-956E-B6EE17608E6A}" type="presOf" srcId="{721E8CAA-CF1C-4C5E-99DB-4390EA0F9A62}" destId="{E9B9D352-8D6B-4422-A1FE-990A3E624CE5}" srcOrd="0" destOrd="0" presId="urn:microsoft.com/office/officeart/2005/8/layout/lProcess3"/>
    <dgm:cxn modelId="{B607A9EE-8092-485D-B4B4-7A999E72FEDB}" type="presParOf" srcId="{3CDC1388-0841-4A7C-AACA-4E5FC0B232AA}" destId="{106D3602-A333-4D45-BF16-3884C2FD5E33}" srcOrd="0" destOrd="0" presId="urn:microsoft.com/office/officeart/2005/8/layout/lProcess3"/>
    <dgm:cxn modelId="{9D109710-8945-4FC7-80BE-3D15EA6F4169}" type="presParOf" srcId="{106D3602-A333-4D45-BF16-3884C2FD5E33}" destId="{E9B9D352-8D6B-4422-A1FE-990A3E624CE5}" srcOrd="0" destOrd="0" presId="urn:microsoft.com/office/officeart/2005/8/layout/lProcess3"/>
  </dgm:cxnLst>
  <dgm:bg/>
  <dgm:whole/>
</dgm:dataModel>
</file>

<file path=ppt/diagrams/data22.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3671EB92-FBF3-4763-9C0A-82F9E510FF4A}" type="presOf" srcId="{305250EE-53C9-4B5A-8D68-FE9027190A5B}" destId="{3CDC1388-0841-4A7C-AACA-4E5FC0B232AA}" srcOrd="0" destOrd="0" presId="urn:microsoft.com/office/officeart/2005/8/layout/lProcess3"/>
  </dgm:cxnLst>
  <dgm:bg/>
  <dgm:whole/>
</dgm:dataModel>
</file>

<file path=ppt/diagrams/data23.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ln/>
      </dgm:spPr>
      <dgm:t>
        <a:bodyPr/>
        <a:lstStyle/>
        <a:p>
          <a:pPr algn="just" rtl="0"/>
          <a:r>
            <a:rPr lang="fr-FR" sz="2000" b="1" dirty="0">
              <a:solidFill>
                <a:schemeClr val="tx1"/>
              </a:solidFill>
              <a:latin typeface="Sylfaen" pitchFamily="18" charset="0"/>
              <a:cs typeface="Times New Roman" pitchFamily="18" charset="0"/>
            </a:rPr>
            <a:t>  </a:t>
          </a:r>
          <a:r>
            <a:rPr lang="fr-FR" sz="2000" b="1" dirty="0" smtClean="0">
              <a:solidFill>
                <a:schemeClr val="tx1"/>
              </a:solidFill>
              <a:latin typeface="Sylfaen" pitchFamily="18" charset="0"/>
              <a:cs typeface="Times New Roman" pitchFamily="18" charset="0"/>
            </a:rPr>
            <a:t>4- Organisation des TD et </a:t>
          </a:r>
          <a:r>
            <a:rPr lang="fr-FR" sz="2000" b="1" dirty="0" smtClean="0">
              <a:solidFill>
                <a:schemeClr val="tx1"/>
              </a:solidFill>
              <a:latin typeface="Sylfaen" pitchFamily="18" charset="0"/>
            </a:rPr>
            <a:t>Barème de notation </a:t>
          </a:r>
          <a:endParaRPr lang="fr-FR" sz="2000" b="1"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3B68EF75-5470-4ABD-9995-D1E8754CAC18}" type="presOf" srcId="{721E8CAA-CF1C-4C5E-99DB-4390EA0F9A62}" destId="{E9B9D352-8D6B-4422-A1FE-990A3E624CE5}" srcOrd="0" destOrd="0" presId="urn:microsoft.com/office/officeart/2005/8/layout/lProcess3"/>
    <dgm:cxn modelId="{B163FFF6-E4E9-401C-A776-AC90118C287D}" type="presOf" srcId="{305250EE-53C9-4B5A-8D68-FE9027190A5B}" destId="{3CDC1388-0841-4A7C-AACA-4E5FC0B232AA}" srcOrd="0" destOrd="0" presId="urn:microsoft.com/office/officeart/2005/8/layout/lProcess3"/>
    <dgm:cxn modelId="{58938CC5-93EC-46F6-B142-1366AF45BD26}" type="presParOf" srcId="{3CDC1388-0841-4A7C-AACA-4E5FC0B232AA}" destId="{106D3602-A333-4D45-BF16-3884C2FD5E33}" srcOrd="0" destOrd="0" presId="urn:microsoft.com/office/officeart/2005/8/layout/lProcess3"/>
    <dgm:cxn modelId="{FA36A980-4841-4CBC-B018-FA0022560F12}" type="presParOf" srcId="{106D3602-A333-4D45-BF16-3884C2FD5E33}" destId="{E9B9D352-8D6B-4422-A1FE-990A3E624CE5}" srcOrd="0" destOrd="0" presId="urn:microsoft.com/office/officeart/2005/8/layout/lProcess3"/>
  </dgm:cxnLst>
  <dgm:bg/>
  <dgm:whole/>
</dgm:dataModel>
</file>

<file path=ppt/diagrams/data24.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latin typeface="Sylfaen" pitchFamily="18" charset="0"/>
              <a:cs typeface="Times New Roman" pitchFamily="18" charset="0"/>
            </a:rPr>
            <a:t>  </a:t>
          </a:r>
          <a:r>
            <a:rPr lang="fr-FR" sz="2000" b="0" dirty="0">
              <a:solidFill>
                <a:schemeClr val="tx1"/>
              </a:solidFill>
              <a:latin typeface="Sylfaen" pitchFamily="18" charset="0"/>
              <a:cs typeface="Times New Roman" pitchFamily="18" charset="0"/>
            </a:rPr>
            <a:t>2- </a:t>
          </a:r>
          <a:r>
            <a:rPr lang="fr-FR" sz="2000" b="0" i="0" baseline="0" dirty="0" smtClean="0">
              <a:solidFill>
                <a:schemeClr val="tx1"/>
              </a:solidFill>
              <a:latin typeface="Sylfaen" pitchFamily="18" charset="0"/>
              <a:cs typeface="Times New Roman" pitchFamily="18" charset="0"/>
            </a:rPr>
            <a:t>Présentation du Programme de la matière TEC 1 (Français)</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DBBDF639-E193-4755-874B-F99334536B09}" type="presOf" srcId="{305250EE-53C9-4B5A-8D68-FE9027190A5B}" destId="{3CDC1388-0841-4A7C-AACA-4E5FC0B232AA}"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26857DAD-FB0D-44BC-910C-DF55FDD03AC3}" type="presOf" srcId="{721E8CAA-CF1C-4C5E-99DB-4390EA0F9A62}" destId="{E9B9D352-8D6B-4422-A1FE-990A3E624CE5}" srcOrd="0" destOrd="0" presId="urn:microsoft.com/office/officeart/2005/8/layout/lProcess3"/>
    <dgm:cxn modelId="{FA9EA354-F9A7-47C5-B099-CF590A216214}" type="presParOf" srcId="{3CDC1388-0841-4A7C-AACA-4E5FC0B232AA}" destId="{106D3602-A333-4D45-BF16-3884C2FD5E33}" srcOrd="0" destOrd="0" presId="urn:microsoft.com/office/officeart/2005/8/layout/lProcess3"/>
    <dgm:cxn modelId="{2041F6DA-2262-4CAA-A6B5-0B04C4935AD3}" type="presParOf" srcId="{106D3602-A333-4D45-BF16-3884C2FD5E33}" destId="{E9B9D352-8D6B-4422-A1FE-990A3E624CE5}" srcOrd="0" destOrd="0" presId="urn:microsoft.com/office/officeart/2005/8/layout/lProcess3"/>
  </dgm:cxnLst>
  <dgm:bg/>
  <dgm:whole/>
</dgm:dataModel>
</file>

<file path=ppt/diagrams/data25.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i="0" dirty="0">
              <a:latin typeface="Sylfaen" pitchFamily="18" charset="0"/>
              <a:cs typeface="Times New Roman" pitchFamily="18" charset="0"/>
            </a:rPr>
            <a:t>  </a:t>
          </a:r>
          <a:r>
            <a:rPr lang="fr-FR" sz="2000" b="0" i="0" baseline="0" dirty="0">
              <a:solidFill>
                <a:schemeClr val="tx1"/>
              </a:solidFill>
              <a:latin typeface="Sylfaen" pitchFamily="18" charset="0"/>
              <a:cs typeface="Times New Roman" pitchFamily="18" charset="0"/>
            </a:rPr>
            <a:t>1- </a:t>
          </a:r>
          <a:r>
            <a:rPr lang="fr-FR" sz="2000" b="0" i="0" baseline="0" dirty="0" smtClean="0">
              <a:solidFill>
                <a:schemeClr val="tx1"/>
              </a:solidFill>
              <a:latin typeface="Sylfaen" pitchFamily="18" charset="0"/>
              <a:cs typeface="Times New Roman" pitchFamily="18" charset="0"/>
            </a:rPr>
            <a:t>Introduction (Importance des </a:t>
          </a:r>
          <a:r>
            <a:rPr lang="fr-FR" sz="2000" b="0" i="0" baseline="0" dirty="0" err="1" smtClean="0">
              <a:solidFill>
                <a:schemeClr val="tx1"/>
              </a:solidFill>
              <a:latin typeface="Sylfaen" pitchFamily="18" charset="0"/>
              <a:cs typeface="Times New Roman" pitchFamily="18" charset="0"/>
            </a:rPr>
            <a:t>TECs</a:t>
          </a:r>
          <a:r>
            <a:rPr lang="fr-FR" sz="2000" b="0" i="0" baseline="0" dirty="0" smtClean="0">
              <a:solidFill>
                <a:schemeClr val="tx1"/>
              </a:solidFill>
              <a:latin typeface="Sylfaen" pitchFamily="18" charset="0"/>
              <a:cs typeface="Times New Roman" pitchFamily="18" charset="0"/>
            </a:rPr>
            <a:t>)</a:t>
          </a:r>
          <a:endParaRPr lang="fr-FR" sz="2000" b="0"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1B0EE757-6338-431C-B89F-1C4AF9711B65}" type="presOf" srcId="{721E8CAA-CF1C-4C5E-99DB-4390EA0F9A62}" destId="{E9B9D352-8D6B-4422-A1FE-990A3E624CE5}" srcOrd="0" destOrd="0" presId="urn:microsoft.com/office/officeart/2005/8/layout/lProcess3"/>
    <dgm:cxn modelId="{1934C11D-4C02-4CA6-9C7B-C314EDAE28E6}" type="presOf" srcId="{305250EE-53C9-4B5A-8D68-FE9027190A5B}" destId="{3CDC1388-0841-4A7C-AACA-4E5FC0B232AA}" srcOrd="0" destOrd="0" presId="urn:microsoft.com/office/officeart/2005/8/layout/lProcess3"/>
    <dgm:cxn modelId="{422A9AB5-FD3C-4732-BBC3-3B194345C345}" type="presParOf" srcId="{3CDC1388-0841-4A7C-AACA-4E5FC0B232AA}" destId="{106D3602-A333-4D45-BF16-3884C2FD5E33}" srcOrd="0" destOrd="0" presId="urn:microsoft.com/office/officeart/2005/8/layout/lProcess3"/>
    <dgm:cxn modelId="{B6A284C3-1D1F-45D1-A06E-B063E07D3993}" type="presParOf" srcId="{106D3602-A333-4D45-BF16-3884C2FD5E33}" destId="{E9B9D352-8D6B-4422-A1FE-990A3E624CE5}" srcOrd="0" destOrd="0" presId="urn:microsoft.com/office/officeart/2005/8/layout/lProcess3"/>
  </dgm:cxnLst>
  <dgm:bg/>
  <dgm:whole/>
</dgm:dataModel>
</file>

<file path=ppt/diagrams/data26.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3- </a:t>
          </a:r>
          <a:r>
            <a:rPr lang="fr-FR" sz="2000" b="0" dirty="0" smtClean="0">
              <a:solidFill>
                <a:schemeClr val="tx1"/>
              </a:solidFill>
              <a:latin typeface="Sylfaen" pitchFamily="18" charset="0"/>
            </a:rPr>
            <a:t>Objectifs globaux et spécifiques du semestre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7BA556C1-3000-45FE-B840-DE4EDA2DE011}" type="presOf" srcId="{721E8CAA-CF1C-4C5E-99DB-4390EA0F9A62}" destId="{E9B9D352-8D6B-4422-A1FE-990A3E624CE5}" srcOrd="0" destOrd="0" presId="urn:microsoft.com/office/officeart/2005/8/layout/lProcess3"/>
    <dgm:cxn modelId="{AE550FEF-91A9-4293-8C03-83E0CB996CFD}" type="presOf" srcId="{305250EE-53C9-4B5A-8D68-FE9027190A5B}" destId="{3CDC1388-0841-4A7C-AACA-4E5FC0B232AA}" srcOrd="0" destOrd="0" presId="urn:microsoft.com/office/officeart/2005/8/layout/lProcess3"/>
    <dgm:cxn modelId="{5FA32FB4-B6D6-4383-AC4E-DDB5B5AA50F1}" type="presParOf" srcId="{3CDC1388-0841-4A7C-AACA-4E5FC0B232AA}" destId="{106D3602-A333-4D45-BF16-3884C2FD5E33}" srcOrd="0" destOrd="0" presId="urn:microsoft.com/office/officeart/2005/8/layout/lProcess3"/>
    <dgm:cxn modelId="{B7775B4E-6B5F-4117-A176-67F5C9CD3A41}" type="presParOf" srcId="{106D3602-A333-4D45-BF16-3884C2FD5E33}" destId="{E9B9D352-8D6B-4422-A1FE-990A3E624CE5}" srcOrd="0" destOrd="0" presId="urn:microsoft.com/office/officeart/2005/8/layout/lProcess3"/>
  </dgm:cxnLst>
  <dgm:bg/>
  <dgm:whole/>
</dgm:dataModel>
</file>

<file path=ppt/diagrams/data27.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6- </a:t>
          </a:r>
          <a:r>
            <a:rPr kumimoji="0" lang="fr-FR" sz="2000" b="0"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969DA9E8-8635-48C5-8662-BE638604CA5B}" type="presOf" srcId="{721E8CAA-CF1C-4C5E-99DB-4390EA0F9A62}" destId="{E9B9D352-8D6B-4422-A1FE-990A3E624CE5}"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365D4887-F1FE-4ACE-B8FF-8E2A016DCCCC}" type="presOf" srcId="{305250EE-53C9-4B5A-8D68-FE9027190A5B}" destId="{3CDC1388-0841-4A7C-AACA-4E5FC0B232AA}" srcOrd="0" destOrd="0" presId="urn:microsoft.com/office/officeart/2005/8/layout/lProcess3"/>
    <dgm:cxn modelId="{32F10B23-275D-4B98-9A84-FCCF1588006D}" type="presParOf" srcId="{3CDC1388-0841-4A7C-AACA-4E5FC0B232AA}" destId="{106D3602-A333-4D45-BF16-3884C2FD5E33}" srcOrd="0" destOrd="0" presId="urn:microsoft.com/office/officeart/2005/8/layout/lProcess3"/>
    <dgm:cxn modelId="{12C3A7DF-5A47-49D1-A193-7DB0F1B8B341}" type="presParOf" srcId="{106D3602-A333-4D45-BF16-3884C2FD5E33}" destId="{E9B9D352-8D6B-4422-A1FE-990A3E624CE5}" srcOrd="0" destOrd="0" presId="urn:microsoft.com/office/officeart/2005/8/layout/lProcess3"/>
  </dgm:cxnLst>
  <dgm:bg/>
  <dgm:whole/>
</dgm:dataModel>
</file>

<file path=ppt/diagrams/data28.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5- </a:t>
          </a:r>
          <a:r>
            <a:rPr lang="fr-FR" sz="2000" b="0" dirty="0" smtClean="0">
              <a:solidFill>
                <a:schemeClr val="tx1"/>
              </a:solidFill>
              <a:latin typeface="Sylfaen" pitchFamily="18" charset="0"/>
            </a:rPr>
            <a:t>Terminologies en Biologie</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A43DB022-97C0-4EAE-B270-CFD6E958A769}" type="presOf" srcId="{721E8CAA-CF1C-4C5E-99DB-4390EA0F9A62}" destId="{E9B9D352-8D6B-4422-A1FE-990A3E624CE5}" srcOrd="0" destOrd="0" presId="urn:microsoft.com/office/officeart/2005/8/layout/lProcess3"/>
    <dgm:cxn modelId="{1FA5D2F6-F1E7-4D18-9775-1CB1BAC14571}" type="presOf" srcId="{305250EE-53C9-4B5A-8D68-FE9027190A5B}" destId="{3CDC1388-0841-4A7C-AACA-4E5FC0B232AA}" srcOrd="0" destOrd="0" presId="urn:microsoft.com/office/officeart/2005/8/layout/lProcess3"/>
    <dgm:cxn modelId="{B1E5D650-74FE-49EE-9CF0-725B0A298882}" type="presParOf" srcId="{3CDC1388-0841-4A7C-AACA-4E5FC0B232AA}" destId="{106D3602-A333-4D45-BF16-3884C2FD5E33}" srcOrd="0" destOrd="0" presId="urn:microsoft.com/office/officeart/2005/8/layout/lProcess3"/>
    <dgm:cxn modelId="{83C11324-97BE-4AD7-B424-26335B1C99B4}" type="presParOf" srcId="{106D3602-A333-4D45-BF16-3884C2FD5E33}" destId="{E9B9D352-8D6B-4422-A1FE-990A3E624CE5}" srcOrd="0" destOrd="0" presId="urn:microsoft.com/office/officeart/2005/8/layout/lProcess3"/>
  </dgm:cxnLst>
  <dgm:bg/>
  <dgm:whole/>
</dgm:dataModel>
</file>

<file path=ppt/diagrams/data29.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1CBF8739-F550-4F0E-BCAF-617875B211F9}" type="presOf" srcId="{305250EE-53C9-4B5A-8D68-FE9027190A5B}" destId="{3CDC1388-0841-4A7C-AACA-4E5FC0B232AA}" srcOrd="0" destOrd="0" presId="urn:microsoft.com/office/officeart/2005/8/layout/lProcess3"/>
  </dgm:cxnLst>
  <dgm:bg/>
  <dgm:whole/>
</dgm:dataModel>
</file>

<file path=ppt/diagrams/data3.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latin typeface="Sylfaen" pitchFamily="18" charset="0"/>
              <a:cs typeface="Times New Roman" pitchFamily="18" charset="0"/>
            </a:rPr>
            <a:t>  </a:t>
          </a:r>
          <a:r>
            <a:rPr lang="fr-FR" sz="2000" b="0" dirty="0">
              <a:solidFill>
                <a:schemeClr val="tx1"/>
              </a:solidFill>
              <a:latin typeface="Sylfaen" pitchFamily="18" charset="0"/>
              <a:cs typeface="Times New Roman" pitchFamily="18" charset="0"/>
            </a:rPr>
            <a:t>2- </a:t>
          </a:r>
          <a:r>
            <a:rPr lang="fr-FR" sz="2000" b="0" i="0" baseline="0" dirty="0" smtClean="0">
              <a:solidFill>
                <a:schemeClr val="tx1"/>
              </a:solidFill>
              <a:latin typeface="Sylfaen" pitchFamily="18" charset="0"/>
              <a:cs typeface="Times New Roman" pitchFamily="18" charset="0"/>
            </a:rPr>
            <a:t>Présentation du Programme de la matière TEC 1 (Français)</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26D8A2AA-3D06-49A8-89FA-C50ABDE882EA}" type="presOf" srcId="{721E8CAA-CF1C-4C5E-99DB-4390EA0F9A62}" destId="{E9B9D352-8D6B-4422-A1FE-990A3E624CE5}"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DA9C1F31-290B-430A-B281-AE0AEB2B56C7}" type="presOf" srcId="{305250EE-53C9-4B5A-8D68-FE9027190A5B}" destId="{3CDC1388-0841-4A7C-AACA-4E5FC0B232AA}" srcOrd="0" destOrd="0" presId="urn:microsoft.com/office/officeart/2005/8/layout/lProcess3"/>
    <dgm:cxn modelId="{E159A3D6-04E6-40D7-B0DB-60E4BB09BEC9}" type="presParOf" srcId="{3CDC1388-0841-4A7C-AACA-4E5FC0B232AA}" destId="{106D3602-A333-4D45-BF16-3884C2FD5E33}" srcOrd="0" destOrd="0" presId="urn:microsoft.com/office/officeart/2005/8/layout/lProcess3"/>
    <dgm:cxn modelId="{9D56F098-A44D-433F-920D-088F4A612102}" type="presParOf" srcId="{106D3602-A333-4D45-BF16-3884C2FD5E33}" destId="{E9B9D352-8D6B-4422-A1FE-990A3E624CE5}" srcOrd="0" destOrd="0" presId="urn:microsoft.com/office/officeart/2005/8/layout/lProcess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4- Organisation des TD et </a:t>
          </a:r>
          <a:r>
            <a:rPr lang="fr-FR" sz="2000" b="0" dirty="0" smtClean="0">
              <a:solidFill>
                <a:schemeClr val="tx1"/>
              </a:solidFill>
              <a:latin typeface="Sylfaen" pitchFamily="18" charset="0"/>
            </a:rPr>
            <a:t>Barème de notation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E2A9151F-5344-4FC3-BC2B-06435130EC86}" type="presOf" srcId="{721E8CAA-CF1C-4C5E-99DB-4390EA0F9A62}" destId="{E9B9D352-8D6B-4422-A1FE-990A3E624CE5}"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B3981ADE-F1A6-4386-89F1-859992E3A391}" type="presOf" srcId="{305250EE-53C9-4B5A-8D68-FE9027190A5B}" destId="{3CDC1388-0841-4A7C-AACA-4E5FC0B232AA}" srcOrd="0" destOrd="0" presId="urn:microsoft.com/office/officeart/2005/8/layout/lProcess3"/>
    <dgm:cxn modelId="{095E08AA-8F02-42E3-AE75-280C78A1BBE0}" type="presParOf" srcId="{3CDC1388-0841-4A7C-AACA-4E5FC0B232AA}" destId="{106D3602-A333-4D45-BF16-3884C2FD5E33}" srcOrd="0" destOrd="0" presId="urn:microsoft.com/office/officeart/2005/8/layout/lProcess3"/>
    <dgm:cxn modelId="{17999FF6-F1E2-4FA7-B880-BF6E6A986DE5}" type="presParOf" srcId="{106D3602-A333-4D45-BF16-3884C2FD5E33}" destId="{E9B9D352-8D6B-4422-A1FE-990A3E624CE5}" srcOrd="0" destOrd="0" presId="urn:microsoft.com/office/officeart/2005/8/layout/lProcess3"/>
  </dgm:cxnLst>
  <dgm:bg/>
  <dgm:whole/>
</dgm:dataModel>
</file>

<file path=ppt/diagrams/data31.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latin typeface="Sylfaen" pitchFamily="18" charset="0"/>
              <a:cs typeface="Times New Roman" pitchFamily="18" charset="0"/>
            </a:rPr>
            <a:t>  </a:t>
          </a:r>
          <a:r>
            <a:rPr lang="fr-FR" sz="2000" b="0" dirty="0">
              <a:solidFill>
                <a:schemeClr val="tx1"/>
              </a:solidFill>
              <a:latin typeface="Sylfaen" pitchFamily="18" charset="0"/>
              <a:cs typeface="Times New Roman" pitchFamily="18" charset="0"/>
            </a:rPr>
            <a:t>2- </a:t>
          </a:r>
          <a:r>
            <a:rPr lang="fr-FR" sz="2000" b="0" i="0" baseline="0" dirty="0" smtClean="0">
              <a:solidFill>
                <a:schemeClr val="tx1"/>
              </a:solidFill>
              <a:latin typeface="Sylfaen" pitchFamily="18" charset="0"/>
              <a:cs typeface="Times New Roman" pitchFamily="18" charset="0"/>
            </a:rPr>
            <a:t>Présentation du Programme de la matière TEC 1 (Français)</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AE0CE24C-97D6-4B03-A86D-30F8366703A2}" type="presOf" srcId="{721E8CAA-CF1C-4C5E-99DB-4390EA0F9A62}" destId="{E9B9D352-8D6B-4422-A1FE-990A3E624CE5}" srcOrd="0" destOrd="0" presId="urn:microsoft.com/office/officeart/2005/8/layout/lProcess3"/>
    <dgm:cxn modelId="{6ABF7BE5-8BF9-4689-AA08-A6E4A56CFF31}" type="presOf" srcId="{305250EE-53C9-4B5A-8D68-FE9027190A5B}" destId="{3CDC1388-0841-4A7C-AACA-4E5FC0B232AA}" srcOrd="0" destOrd="0" presId="urn:microsoft.com/office/officeart/2005/8/layout/lProcess3"/>
    <dgm:cxn modelId="{96729A8B-6471-472D-993A-CF78F9668059}" type="presParOf" srcId="{3CDC1388-0841-4A7C-AACA-4E5FC0B232AA}" destId="{106D3602-A333-4D45-BF16-3884C2FD5E33}" srcOrd="0" destOrd="0" presId="urn:microsoft.com/office/officeart/2005/8/layout/lProcess3"/>
    <dgm:cxn modelId="{28682533-9C8A-48CA-AAB3-C0DF353FF817}" type="presParOf" srcId="{106D3602-A333-4D45-BF16-3884C2FD5E33}" destId="{E9B9D352-8D6B-4422-A1FE-990A3E624CE5}" srcOrd="0" destOrd="0" presId="urn:microsoft.com/office/officeart/2005/8/layout/lProcess3"/>
  </dgm:cxnLst>
  <dgm:bg/>
  <dgm:whole/>
</dgm:dataModel>
</file>

<file path=ppt/diagrams/data32.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i="0" dirty="0">
              <a:latin typeface="Sylfaen" pitchFamily="18" charset="0"/>
              <a:cs typeface="Times New Roman" pitchFamily="18" charset="0"/>
            </a:rPr>
            <a:t>  </a:t>
          </a:r>
          <a:r>
            <a:rPr lang="fr-FR" sz="2000" b="0" i="0" baseline="0" dirty="0">
              <a:solidFill>
                <a:schemeClr val="tx1"/>
              </a:solidFill>
              <a:latin typeface="Sylfaen" pitchFamily="18" charset="0"/>
              <a:cs typeface="Times New Roman" pitchFamily="18" charset="0"/>
            </a:rPr>
            <a:t>1- </a:t>
          </a:r>
          <a:r>
            <a:rPr lang="fr-FR" sz="2000" b="0" i="0" baseline="0" dirty="0" smtClean="0">
              <a:solidFill>
                <a:schemeClr val="tx1"/>
              </a:solidFill>
              <a:latin typeface="Sylfaen" pitchFamily="18" charset="0"/>
              <a:cs typeface="Times New Roman" pitchFamily="18" charset="0"/>
            </a:rPr>
            <a:t>Introduction (Importance des </a:t>
          </a:r>
          <a:r>
            <a:rPr lang="fr-FR" sz="2000" b="0" i="0" baseline="0" dirty="0" err="1" smtClean="0">
              <a:solidFill>
                <a:schemeClr val="tx1"/>
              </a:solidFill>
              <a:latin typeface="Sylfaen" pitchFamily="18" charset="0"/>
              <a:cs typeface="Times New Roman" pitchFamily="18" charset="0"/>
            </a:rPr>
            <a:t>TECs</a:t>
          </a:r>
          <a:r>
            <a:rPr lang="fr-FR" sz="2000" b="0" i="0" baseline="0" dirty="0" smtClean="0">
              <a:solidFill>
                <a:schemeClr val="tx1"/>
              </a:solidFill>
              <a:latin typeface="Sylfaen" pitchFamily="18" charset="0"/>
              <a:cs typeface="Times New Roman" pitchFamily="18" charset="0"/>
            </a:rPr>
            <a:t>)</a:t>
          </a:r>
          <a:endParaRPr lang="fr-FR" sz="2000" b="0"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38C51D39-58F1-4485-8A45-F4FF8BED7716}" type="presOf" srcId="{721E8CAA-CF1C-4C5E-99DB-4390EA0F9A62}" destId="{E9B9D352-8D6B-4422-A1FE-990A3E624CE5}"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E41BE517-7753-49A5-9AC1-67722A4E2CC8}" type="presOf" srcId="{305250EE-53C9-4B5A-8D68-FE9027190A5B}" destId="{3CDC1388-0841-4A7C-AACA-4E5FC0B232AA}" srcOrd="0" destOrd="0" presId="urn:microsoft.com/office/officeart/2005/8/layout/lProcess3"/>
    <dgm:cxn modelId="{436549A5-574A-4A66-BF42-9642FB393C7B}" type="presParOf" srcId="{3CDC1388-0841-4A7C-AACA-4E5FC0B232AA}" destId="{106D3602-A333-4D45-BF16-3884C2FD5E33}" srcOrd="0" destOrd="0" presId="urn:microsoft.com/office/officeart/2005/8/layout/lProcess3"/>
    <dgm:cxn modelId="{459F82E4-7A8D-41F7-A785-BAADCD8BDA7C}" type="presParOf" srcId="{106D3602-A333-4D45-BF16-3884C2FD5E33}" destId="{E9B9D352-8D6B-4422-A1FE-990A3E624CE5}" srcOrd="0" destOrd="0" presId="urn:microsoft.com/office/officeart/2005/8/layout/lProcess3"/>
  </dgm:cxnLst>
  <dgm:bg/>
  <dgm:whole/>
</dgm:dataModel>
</file>

<file path=ppt/diagrams/data33.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3- </a:t>
          </a:r>
          <a:r>
            <a:rPr lang="fr-FR" sz="2000" b="0" dirty="0" smtClean="0">
              <a:solidFill>
                <a:schemeClr val="tx1"/>
              </a:solidFill>
              <a:latin typeface="Sylfaen" pitchFamily="18" charset="0"/>
            </a:rPr>
            <a:t>Objectifs globaux et spécifiques du semestre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D6119295-453C-40ED-B7D4-FA9EDCDACE12}" type="presOf" srcId="{721E8CAA-CF1C-4C5E-99DB-4390EA0F9A62}" destId="{E9B9D352-8D6B-4422-A1FE-990A3E624CE5}" srcOrd="0" destOrd="0" presId="urn:microsoft.com/office/officeart/2005/8/layout/lProcess3"/>
    <dgm:cxn modelId="{EC76FFFD-D94F-4BCF-9412-BC666BB4DE55}" type="presOf" srcId="{305250EE-53C9-4B5A-8D68-FE9027190A5B}" destId="{3CDC1388-0841-4A7C-AACA-4E5FC0B232AA}" srcOrd="0" destOrd="0" presId="urn:microsoft.com/office/officeart/2005/8/layout/lProcess3"/>
    <dgm:cxn modelId="{EB23B16F-FAA9-4401-8135-38A7F6AA4FDA}" type="presParOf" srcId="{3CDC1388-0841-4A7C-AACA-4E5FC0B232AA}" destId="{106D3602-A333-4D45-BF16-3884C2FD5E33}" srcOrd="0" destOrd="0" presId="urn:microsoft.com/office/officeart/2005/8/layout/lProcess3"/>
    <dgm:cxn modelId="{9E6B3869-0BC6-440A-B5DF-A36316689679}" type="presParOf" srcId="{106D3602-A333-4D45-BF16-3884C2FD5E33}" destId="{E9B9D352-8D6B-4422-A1FE-990A3E624CE5}" srcOrd="0" destOrd="0" presId="urn:microsoft.com/office/officeart/2005/8/layout/lProcess3"/>
  </dgm:cxnLst>
  <dgm:bg/>
  <dgm:whole/>
</dgm:dataModel>
</file>

<file path=ppt/diagrams/data34.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6- </a:t>
          </a:r>
          <a:r>
            <a:rPr kumimoji="0" lang="fr-FR" sz="2000" b="0"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89D757FF-0505-4AA2-A8B2-5AE27521BF00}" type="presOf" srcId="{721E8CAA-CF1C-4C5E-99DB-4390EA0F9A62}" destId="{E9B9D352-8D6B-4422-A1FE-990A3E624CE5}" srcOrd="0" destOrd="0" presId="urn:microsoft.com/office/officeart/2005/8/layout/lProcess3"/>
    <dgm:cxn modelId="{095B2656-7875-4D90-9E4B-E4FE3AD32C73}" type="presOf" srcId="{305250EE-53C9-4B5A-8D68-FE9027190A5B}" destId="{3CDC1388-0841-4A7C-AACA-4E5FC0B232AA}" srcOrd="0" destOrd="0" presId="urn:microsoft.com/office/officeart/2005/8/layout/lProcess3"/>
    <dgm:cxn modelId="{C7323505-A9EB-4834-968D-CEE97310083A}" type="presParOf" srcId="{3CDC1388-0841-4A7C-AACA-4E5FC0B232AA}" destId="{106D3602-A333-4D45-BF16-3884C2FD5E33}" srcOrd="0" destOrd="0" presId="urn:microsoft.com/office/officeart/2005/8/layout/lProcess3"/>
    <dgm:cxn modelId="{591441F8-C9A1-4020-B364-58CB0699203D}" type="presParOf" srcId="{106D3602-A333-4D45-BF16-3884C2FD5E33}" destId="{E9B9D352-8D6B-4422-A1FE-990A3E624CE5}" srcOrd="0" destOrd="0" presId="urn:microsoft.com/office/officeart/2005/8/layout/lProcess3"/>
  </dgm:cxnLst>
  <dgm:bg/>
  <dgm:whole/>
</dgm:dataModel>
</file>

<file path=ppt/diagrams/data35.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ln/>
      </dgm:spPr>
      <dgm:t>
        <a:bodyPr/>
        <a:lstStyle/>
        <a:p>
          <a:pPr algn="just" rtl="0"/>
          <a:r>
            <a:rPr lang="fr-FR" sz="2000" b="1" dirty="0">
              <a:solidFill>
                <a:schemeClr val="tx1"/>
              </a:solidFill>
              <a:latin typeface="Sylfaen" pitchFamily="18" charset="0"/>
              <a:cs typeface="Times New Roman" pitchFamily="18" charset="0"/>
            </a:rPr>
            <a:t>  </a:t>
          </a:r>
          <a:r>
            <a:rPr lang="fr-FR" sz="2000" b="1" dirty="0" smtClean="0">
              <a:solidFill>
                <a:schemeClr val="tx1"/>
              </a:solidFill>
              <a:latin typeface="Sylfaen" pitchFamily="18" charset="0"/>
              <a:cs typeface="Times New Roman" pitchFamily="18" charset="0"/>
            </a:rPr>
            <a:t>5- </a:t>
          </a:r>
          <a:r>
            <a:rPr lang="fr-FR" sz="2000" b="1" dirty="0" smtClean="0">
              <a:solidFill>
                <a:schemeClr val="tx1"/>
              </a:solidFill>
              <a:latin typeface="Sylfaen" pitchFamily="18" charset="0"/>
            </a:rPr>
            <a:t>Terminologies en Biologie</a:t>
          </a:r>
          <a:endParaRPr lang="fr-FR" sz="2000" b="1"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90B536D1-113E-49F3-9BD9-E8CAE694D217}" type="presOf" srcId="{305250EE-53C9-4B5A-8D68-FE9027190A5B}" destId="{3CDC1388-0841-4A7C-AACA-4E5FC0B232AA}"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03E3D284-2405-45EC-A2D0-A66BB443879A}" type="presOf" srcId="{721E8CAA-CF1C-4C5E-99DB-4390EA0F9A62}" destId="{E9B9D352-8D6B-4422-A1FE-990A3E624CE5}" srcOrd="0" destOrd="0" presId="urn:microsoft.com/office/officeart/2005/8/layout/lProcess3"/>
    <dgm:cxn modelId="{2C7E4DBF-0950-4B7E-97D6-D6F684392A1A}" type="presParOf" srcId="{3CDC1388-0841-4A7C-AACA-4E5FC0B232AA}" destId="{106D3602-A333-4D45-BF16-3884C2FD5E33}" srcOrd="0" destOrd="0" presId="urn:microsoft.com/office/officeart/2005/8/layout/lProcess3"/>
    <dgm:cxn modelId="{80BDA2B1-3D0C-4CFF-828C-A65C10B59ED3}" type="presParOf" srcId="{106D3602-A333-4D45-BF16-3884C2FD5E33}" destId="{E9B9D352-8D6B-4422-A1FE-990A3E624CE5}" srcOrd="0" destOrd="0" presId="urn:microsoft.com/office/officeart/2005/8/layout/lProcess3"/>
  </dgm:cxnLst>
  <dgm:bg/>
  <dgm:whole/>
</dgm:dataModel>
</file>

<file path=ppt/diagrams/data36.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3B4EE7B2-45F6-413C-A422-73F8789DFB26}" type="presOf" srcId="{305250EE-53C9-4B5A-8D68-FE9027190A5B}" destId="{3CDC1388-0841-4A7C-AACA-4E5FC0B232AA}" srcOrd="0" destOrd="0" presId="urn:microsoft.com/office/officeart/2005/8/layout/lProcess3"/>
  </dgm:cxnLst>
  <dgm:bg/>
  <dgm:whole/>
</dgm:dataModel>
</file>

<file path=ppt/diagrams/data37.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4- Organisation des TD et </a:t>
          </a:r>
          <a:r>
            <a:rPr lang="fr-FR" sz="2000" b="0" dirty="0" smtClean="0">
              <a:solidFill>
                <a:schemeClr val="tx1"/>
              </a:solidFill>
              <a:latin typeface="Sylfaen" pitchFamily="18" charset="0"/>
            </a:rPr>
            <a:t>Barème de notation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927224E5-3D02-41F5-86BD-6988AE1B992E}" type="presOf" srcId="{305250EE-53C9-4B5A-8D68-FE9027190A5B}" destId="{3CDC1388-0841-4A7C-AACA-4E5FC0B232AA}" srcOrd="0" destOrd="0" presId="urn:microsoft.com/office/officeart/2005/8/layout/lProcess3"/>
    <dgm:cxn modelId="{A4307346-0C59-4348-BEA5-884684F90D6B}" type="presOf" srcId="{721E8CAA-CF1C-4C5E-99DB-4390EA0F9A62}" destId="{E9B9D352-8D6B-4422-A1FE-990A3E624CE5}" srcOrd="0" destOrd="0" presId="urn:microsoft.com/office/officeart/2005/8/layout/lProcess3"/>
    <dgm:cxn modelId="{13D1CD25-06A2-4B4C-962D-6139C00E4311}" type="presParOf" srcId="{3CDC1388-0841-4A7C-AACA-4E5FC0B232AA}" destId="{106D3602-A333-4D45-BF16-3884C2FD5E33}" srcOrd="0" destOrd="0" presId="urn:microsoft.com/office/officeart/2005/8/layout/lProcess3"/>
    <dgm:cxn modelId="{9F0137AA-6DB7-46FC-AC6B-F8666B77D237}" type="presParOf" srcId="{106D3602-A333-4D45-BF16-3884C2FD5E33}" destId="{E9B9D352-8D6B-4422-A1FE-990A3E624CE5}" srcOrd="0" destOrd="0" presId="urn:microsoft.com/office/officeart/2005/8/layout/lProcess3"/>
  </dgm:cxnLst>
  <dgm:bg/>
  <dgm:whole/>
</dgm:dataModel>
</file>

<file path=ppt/diagrams/data38.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latin typeface="Sylfaen" pitchFamily="18" charset="0"/>
              <a:cs typeface="Times New Roman" pitchFamily="18" charset="0"/>
            </a:rPr>
            <a:t>  </a:t>
          </a:r>
          <a:r>
            <a:rPr lang="fr-FR" sz="2000" b="0" dirty="0">
              <a:solidFill>
                <a:schemeClr val="tx1"/>
              </a:solidFill>
              <a:latin typeface="Sylfaen" pitchFamily="18" charset="0"/>
              <a:cs typeface="Times New Roman" pitchFamily="18" charset="0"/>
            </a:rPr>
            <a:t>2- </a:t>
          </a:r>
          <a:r>
            <a:rPr lang="fr-FR" sz="2000" b="0" i="0" baseline="0" dirty="0" smtClean="0">
              <a:solidFill>
                <a:schemeClr val="tx1"/>
              </a:solidFill>
              <a:latin typeface="Sylfaen" pitchFamily="18" charset="0"/>
              <a:cs typeface="Times New Roman" pitchFamily="18" charset="0"/>
            </a:rPr>
            <a:t>Présentation du Programme de la matière TEC 1 (Français)</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a:latin typeface="Sylfaen" pitchFamily="18" charset="0"/>
          </a:endParaRPr>
        </a:p>
      </dgm:t>
    </dgm:pt>
    <dgm:pt modelId="{BC19E181-7A9A-4422-A801-1877EE189D36}" type="sibTrans" cxnId="{BF5E7803-7EC0-44E4-B855-D939D37CE8F2}">
      <dgm:prSet/>
      <dgm:spPr/>
      <dgm:t>
        <a:bodyPr/>
        <a:lstStyle/>
        <a:p>
          <a:pPr algn="just"/>
          <a:endParaRPr lang="fr-FR" sz="200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39FF5210-890F-44AA-ABBB-CE93413C8FD9}" type="presOf" srcId="{721E8CAA-CF1C-4C5E-99DB-4390EA0F9A62}" destId="{E9B9D352-8D6B-4422-A1FE-990A3E624CE5}" srcOrd="0" destOrd="0" presId="urn:microsoft.com/office/officeart/2005/8/layout/lProcess3"/>
    <dgm:cxn modelId="{B089ECDB-E1AE-4B17-8015-5A53D37E6E8A}" type="presOf" srcId="{305250EE-53C9-4B5A-8D68-FE9027190A5B}" destId="{3CDC1388-0841-4A7C-AACA-4E5FC0B232AA}" srcOrd="0" destOrd="0" presId="urn:microsoft.com/office/officeart/2005/8/layout/lProcess3"/>
    <dgm:cxn modelId="{53394ACA-89B1-4153-A967-7446386B65C9}" type="presParOf" srcId="{3CDC1388-0841-4A7C-AACA-4E5FC0B232AA}" destId="{106D3602-A333-4D45-BF16-3884C2FD5E33}" srcOrd="0" destOrd="0" presId="urn:microsoft.com/office/officeart/2005/8/layout/lProcess3"/>
    <dgm:cxn modelId="{B933247C-BE7B-486D-A904-A0CD5184D1DC}" type="presParOf" srcId="{106D3602-A333-4D45-BF16-3884C2FD5E33}" destId="{E9B9D352-8D6B-4422-A1FE-990A3E624CE5}" srcOrd="0" destOrd="0" presId="urn:microsoft.com/office/officeart/2005/8/layout/lProcess3"/>
  </dgm:cxnLst>
  <dgm:bg/>
  <dgm:whole/>
</dgm:dataModel>
</file>

<file path=ppt/diagrams/data39.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i="0" dirty="0">
              <a:latin typeface="Sylfaen" pitchFamily="18" charset="0"/>
              <a:cs typeface="Times New Roman" pitchFamily="18" charset="0"/>
            </a:rPr>
            <a:t>  </a:t>
          </a:r>
          <a:r>
            <a:rPr lang="fr-FR" sz="2000" b="0" i="0" baseline="0" dirty="0">
              <a:solidFill>
                <a:schemeClr val="tx1"/>
              </a:solidFill>
              <a:latin typeface="Sylfaen" pitchFamily="18" charset="0"/>
              <a:cs typeface="Times New Roman" pitchFamily="18" charset="0"/>
            </a:rPr>
            <a:t>1- </a:t>
          </a:r>
          <a:r>
            <a:rPr lang="fr-FR" sz="2000" b="0" i="0" baseline="0" dirty="0" smtClean="0">
              <a:solidFill>
                <a:schemeClr val="tx1"/>
              </a:solidFill>
              <a:latin typeface="Sylfaen" pitchFamily="18" charset="0"/>
              <a:cs typeface="Times New Roman" pitchFamily="18" charset="0"/>
            </a:rPr>
            <a:t>Introduction (Importance des </a:t>
          </a:r>
          <a:r>
            <a:rPr lang="fr-FR" sz="2000" b="0" i="0" baseline="0" dirty="0" err="1" smtClean="0">
              <a:solidFill>
                <a:schemeClr val="tx1"/>
              </a:solidFill>
              <a:latin typeface="Sylfaen" pitchFamily="18" charset="0"/>
              <a:cs typeface="Times New Roman" pitchFamily="18" charset="0"/>
            </a:rPr>
            <a:t>TECs</a:t>
          </a:r>
          <a:r>
            <a:rPr lang="fr-FR" sz="2000" b="0" i="0" baseline="0" dirty="0" smtClean="0">
              <a:solidFill>
                <a:schemeClr val="tx1"/>
              </a:solidFill>
              <a:latin typeface="Sylfaen" pitchFamily="18" charset="0"/>
              <a:cs typeface="Times New Roman" pitchFamily="18" charset="0"/>
            </a:rPr>
            <a:t>)</a:t>
          </a:r>
          <a:endParaRPr lang="fr-FR" sz="2000" b="0"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8D9F2190-68FC-4332-854C-31D99002678A}" type="presOf" srcId="{305250EE-53C9-4B5A-8D68-FE9027190A5B}" destId="{3CDC1388-0841-4A7C-AACA-4E5FC0B232AA}"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7476AAFE-5FA7-4246-B3F2-3CE90B7E0679}" type="presOf" srcId="{721E8CAA-CF1C-4C5E-99DB-4390EA0F9A62}" destId="{E9B9D352-8D6B-4422-A1FE-990A3E624CE5}" srcOrd="0" destOrd="0" presId="urn:microsoft.com/office/officeart/2005/8/layout/lProcess3"/>
    <dgm:cxn modelId="{EFDCC8E1-6C11-482F-93B7-6087379DC30E}" type="presParOf" srcId="{3CDC1388-0841-4A7C-AACA-4E5FC0B232AA}" destId="{106D3602-A333-4D45-BF16-3884C2FD5E33}" srcOrd="0" destOrd="0" presId="urn:microsoft.com/office/officeart/2005/8/layout/lProcess3"/>
    <dgm:cxn modelId="{46F82D35-2248-4AAA-91CD-0A76F2CCEA2D}" type="presParOf" srcId="{106D3602-A333-4D45-BF16-3884C2FD5E33}" destId="{E9B9D352-8D6B-4422-A1FE-990A3E624CE5}" srcOrd="0"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FF0000"/>
            </a:gs>
            <a:gs pos="80000">
              <a:schemeClr val="accent2">
                <a:shade val="93000"/>
                <a:satMod val="130000"/>
              </a:schemeClr>
            </a:gs>
            <a:gs pos="100000">
              <a:schemeClr val="accent2">
                <a:shade val="94000"/>
                <a:satMod val="135000"/>
              </a:schemeClr>
            </a:gs>
          </a:gsLst>
        </a:gradFill>
        <a:ln/>
      </dgm:spPr>
      <dgm:t>
        <a:bodyPr/>
        <a:lstStyle/>
        <a:p>
          <a:pPr algn="just" rtl="0"/>
          <a:r>
            <a:rPr lang="fr-FR" sz="2000" b="1" i="0" dirty="0">
              <a:latin typeface="Sylfaen" pitchFamily="18" charset="0"/>
              <a:cs typeface="Times New Roman" pitchFamily="18" charset="0"/>
            </a:rPr>
            <a:t>  </a:t>
          </a:r>
          <a:r>
            <a:rPr lang="fr-FR" sz="2000" b="1" i="0" baseline="0" dirty="0">
              <a:solidFill>
                <a:schemeClr val="tx1"/>
              </a:solidFill>
              <a:latin typeface="Sylfaen" pitchFamily="18" charset="0"/>
              <a:cs typeface="Times New Roman" pitchFamily="18" charset="0"/>
            </a:rPr>
            <a:t>1- </a:t>
          </a:r>
          <a:r>
            <a:rPr lang="fr-FR" sz="2000" b="1" i="0" baseline="0" dirty="0" smtClean="0">
              <a:solidFill>
                <a:schemeClr val="tx1"/>
              </a:solidFill>
              <a:latin typeface="Sylfaen" pitchFamily="18" charset="0"/>
              <a:cs typeface="Times New Roman" pitchFamily="18" charset="0"/>
            </a:rPr>
            <a:t>Introduction (Importance des </a:t>
          </a:r>
          <a:r>
            <a:rPr lang="fr-FR" sz="2000" b="1" i="0" baseline="0" dirty="0" err="1" smtClean="0">
              <a:solidFill>
                <a:schemeClr val="tx1"/>
              </a:solidFill>
              <a:latin typeface="Sylfaen" pitchFamily="18" charset="0"/>
              <a:cs typeface="Times New Roman" pitchFamily="18" charset="0"/>
            </a:rPr>
            <a:t>TECs</a:t>
          </a:r>
          <a:r>
            <a:rPr lang="fr-FR" sz="2000" b="1" i="0" baseline="0" dirty="0" smtClean="0">
              <a:solidFill>
                <a:schemeClr val="tx1"/>
              </a:solidFill>
              <a:latin typeface="Sylfaen" pitchFamily="18" charset="0"/>
              <a:cs typeface="Times New Roman" pitchFamily="18" charset="0"/>
            </a:rPr>
            <a:t>)</a:t>
          </a:r>
          <a:endParaRPr lang="fr-FR" sz="2000" b="1" i="0" dirty="0">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i="0">
            <a:latin typeface="Sylfaen" pitchFamily="18" charset="0"/>
          </a:endParaRPr>
        </a:p>
      </dgm:t>
    </dgm:pt>
    <dgm:pt modelId="{BC19E181-7A9A-4422-A801-1877EE189D36}" type="sibTrans" cxnId="{BF5E7803-7EC0-44E4-B855-D939D37CE8F2}">
      <dgm:prSet/>
      <dgm:spPr/>
      <dgm:t>
        <a:bodyPr/>
        <a:lstStyle/>
        <a:p>
          <a:pPr algn="just"/>
          <a:endParaRPr lang="fr-FR" sz="2000" b="0" i="0">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Y="-2667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702FABBE-25E1-4B52-BCAA-F5243C5BBBF6}" type="presOf" srcId="{721E8CAA-CF1C-4C5E-99DB-4390EA0F9A62}" destId="{E9B9D352-8D6B-4422-A1FE-990A3E624CE5}" srcOrd="0" destOrd="0" presId="urn:microsoft.com/office/officeart/2005/8/layout/lProcess3"/>
    <dgm:cxn modelId="{C7441E9F-C628-4EA0-B9A7-0808A0A3284A}" type="presOf" srcId="{305250EE-53C9-4B5A-8D68-FE9027190A5B}" destId="{3CDC1388-0841-4A7C-AACA-4E5FC0B232AA}" srcOrd="0" destOrd="0" presId="urn:microsoft.com/office/officeart/2005/8/layout/lProcess3"/>
    <dgm:cxn modelId="{D5724317-FAB7-4556-913B-031E6F695D53}" type="presParOf" srcId="{3CDC1388-0841-4A7C-AACA-4E5FC0B232AA}" destId="{106D3602-A333-4D45-BF16-3884C2FD5E33}" srcOrd="0" destOrd="0" presId="urn:microsoft.com/office/officeart/2005/8/layout/lProcess3"/>
    <dgm:cxn modelId="{B0A3E43F-DEFC-43D4-9BE3-786D6B3D95EC}" type="presParOf" srcId="{106D3602-A333-4D45-BF16-3884C2FD5E33}" destId="{E9B9D352-8D6B-4422-A1FE-990A3E624CE5}" srcOrd="0" destOrd="0" presId="urn:microsoft.com/office/officeart/2005/8/layout/lProcess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3- </a:t>
          </a:r>
          <a:r>
            <a:rPr lang="fr-FR" sz="2000" b="0" dirty="0" smtClean="0">
              <a:solidFill>
                <a:schemeClr val="tx1"/>
              </a:solidFill>
              <a:latin typeface="Sylfaen" pitchFamily="18" charset="0"/>
            </a:rPr>
            <a:t>Objectifs globaux et spécifiques du semestre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6420CC96-FFE8-4025-9356-CAF6C5630F0F}" type="presOf" srcId="{305250EE-53C9-4B5A-8D68-FE9027190A5B}" destId="{3CDC1388-0841-4A7C-AACA-4E5FC0B232AA}" srcOrd="0" destOrd="0" presId="urn:microsoft.com/office/officeart/2005/8/layout/lProcess3"/>
    <dgm:cxn modelId="{CC0FE387-5B6C-4FDF-BD06-CA2A39FD9CBB}" type="presOf" srcId="{721E8CAA-CF1C-4C5E-99DB-4390EA0F9A62}" destId="{E9B9D352-8D6B-4422-A1FE-990A3E624CE5}" srcOrd="0" destOrd="0" presId="urn:microsoft.com/office/officeart/2005/8/layout/lProcess3"/>
    <dgm:cxn modelId="{38D9142A-0792-474F-817F-5C6A759BA122}" type="presParOf" srcId="{3CDC1388-0841-4A7C-AACA-4E5FC0B232AA}" destId="{106D3602-A333-4D45-BF16-3884C2FD5E33}" srcOrd="0" destOrd="0" presId="urn:microsoft.com/office/officeart/2005/8/layout/lProcess3"/>
    <dgm:cxn modelId="{9FE58742-E60E-422C-B169-EB573E1FBB92}" type="presParOf" srcId="{106D3602-A333-4D45-BF16-3884C2FD5E33}" destId="{E9B9D352-8D6B-4422-A1FE-990A3E624CE5}" srcOrd="0" destOrd="0" presId="urn:microsoft.com/office/officeart/2005/8/layout/lProcess3"/>
  </dgm:cxnLst>
  <dgm:bg/>
  <dgm:whole/>
</dgm:dataModel>
</file>

<file path=ppt/diagrams/data41.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2"/>
          </a:lnRef>
          <a:fillRef idx="3">
            <a:schemeClr val="accent2"/>
          </a:fillRef>
          <a:effectRef idx="3">
            <a:schemeClr val="accent2"/>
          </a:effectRef>
          <a:fontRef idx="minor">
            <a:schemeClr val="lt1"/>
          </a:fontRef>
        </dgm:style>
      </dgm:prSet>
      <dgm:spPr>
        <a:ln/>
      </dgm:spPr>
      <dgm:t>
        <a:bodyPr/>
        <a:lstStyle/>
        <a:p>
          <a:pPr algn="just" rtl="0"/>
          <a:r>
            <a:rPr lang="fr-FR" sz="2000" b="1" dirty="0">
              <a:solidFill>
                <a:schemeClr val="tx1"/>
              </a:solidFill>
              <a:latin typeface="Sylfaen" pitchFamily="18" charset="0"/>
              <a:cs typeface="Times New Roman" pitchFamily="18" charset="0"/>
            </a:rPr>
            <a:t>  </a:t>
          </a:r>
          <a:r>
            <a:rPr lang="fr-FR" sz="2000" b="1" dirty="0" smtClean="0">
              <a:solidFill>
                <a:schemeClr val="tx1"/>
              </a:solidFill>
              <a:latin typeface="Sylfaen" pitchFamily="18" charset="0"/>
              <a:cs typeface="Times New Roman" pitchFamily="18" charset="0"/>
            </a:rPr>
            <a:t>6- </a:t>
          </a:r>
          <a:r>
            <a:rPr kumimoji="0" lang="fr-FR" sz="2000" b="1"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1"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4DDF0FB4-5D48-4F04-9182-D3A5451B254C}" type="presOf" srcId="{305250EE-53C9-4B5A-8D68-FE9027190A5B}" destId="{3CDC1388-0841-4A7C-AACA-4E5FC0B232AA}"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BD6C4D0B-AB51-4022-9202-5A955EED0B1F}" type="presOf" srcId="{721E8CAA-CF1C-4C5E-99DB-4390EA0F9A62}" destId="{E9B9D352-8D6B-4422-A1FE-990A3E624CE5}" srcOrd="0" destOrd="0" presId="urn:microsoft.com/office/officeart/2005/8/layout/lProcess3"/>
    <dgm:cxn modelId="{1423FD3D-0820-496C-86A0-066E85D5B317}" type="presParOf" srcId="{3CDC1388-0841-4A7C-AACA-4E5FC0B232AA}" destId="{106D3602-A333-4D45-BF16-3884C2FD5E33}" srcOrd="0" destOrd="0" presId="urn:microsoft.com/office/officeart/2005/8/layout/lProcess3"/>
    <dgm:cxn modelId="{835D88F4-8FD9-4E18-AE58-74D188C83428}" type="presParOf" srcId="{106D3602-A333-4D45-BF16-3884C2FD5E33}" destId="{E9B9D352-8D6B-4422-A1FE-990A3E624CE5}" srcOrd="0" destOrd="0" presId="urn:microsoft.com/office/officeart/2005/8/layout/lProcess3"/>
  </dgm:cxnLst>
  <dgm:bg/>
  <dgm:whole/>
</dgm:dataModel>
</file>

<file path=ppt/diagrams/data42.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5- </a:t>
          </a:r>
          <a:r>
            <a:rPr lang="fr-FR" sz="2000" b="0" dirty="0" smtClean="0">
              <a:solidFill>
                <a:schemeClr val="tx1"/>
              </a:solidFill>
              <a:latin typeface="Sylfaen" pitchFamily="18" charset="0"/>
            </a:rPr>
            <a:t>Terminologies en Biologie</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3DAA83D1-2615-4B56-840C-4CD64465DB99}" type="presOf" srcId="{721E8CAA-CF1C-4C5E-99DB-4390EA0F9A62}" destId="{E9B9D352-8D6B-4422-A1FE-990A3E624CE5}" srcOrd="0" destOrd="0" presId="urn:microsoft.com/office/officeart/2005/8/layout/lProcess3"/>
    <dgm:cxn modelId="{BF5E7803-7EC0-44E4-B855-D939D37CE8F2}" srcId="{305250EE-53C9-4B5A-8D68-FE9027190A5B}" destId="{721E8CAA-CF1C-4C5E-99DB-4390EA0F9A62}" srcOrd="0" destOrd="0" parTransId="{18EC59C3-6FE0-4E20-B7B4-3FDF91F975E7}" sibTransId="{BC19E181-7A9A-4422-A801-1877EE189D36}"/>
    <dgm:cxn modelId="{B5750B00-CAC4-4E9E-8BF8-D59BC2F65538}" type="presOf" srcId="{305250EE-53C9-4B5A-8D68-FE9027190A5B}" destId="{3CDC1388-0841-4A7C-AACA-4E5FC0B232AA}" srcOrd="0" destOrd="0" presId="urn:microsoft.com/office/officeart/2005/8/layout/lProcess3"/>
    <dgm:cxn modelId="{51EB165B-AAD4-4368-899B-6ACE373A29F3}" type="presParOf" srcId="{3CDC1388-0841-4A7C-AACA-4E5FC0B232AA}" destId="{106D3602-A333-4D45-BF16-3884C2FD5E33}" srcOrd="0" destOrd="0" presId="urn:microsoft.com/office/officeart/2005/8/layout/lProcess3"/>
    <dgm:cxn modelId="{F46805B1-659D-45FC-B4E5-49C1CD7533E9}" type="presParOf" srcId="{106D3602-A333-4D45-BF16-3884C2FD5E33}" destId="{E9B9D352-8D6B-4422-A1FE-990A3E624CE5}" srcOrd="0"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3- </a:t>
          </a:r>
          <a:r>
            <a:rPr lang="fr-FR" sz="2000" b="0" dirty="0" smtClean="0">
              <a:solidFill>
                <a:schemeClr val="tx1"/>
              </a:solidFill>
              <a:latin typeface="Sylfaen" pitchFamily="18" charset="0"/>
            </a:rPr>
            <a:t>Objectifs globaux et spécifiques du semestre </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endParaRPr>
        </a:p>
      </dgm:t>
    </dgm:pt>
    <dgm:pt modelId="{BC19E181-7A9A-4422-A801-1877EE189D36}" type="sibTrans" cxnId="{BF5E7803-7EC0-44E4-B855-D939D37CE8F2}">
      <dgm:prSet/>
      <dgm:spPr/>
      <dgm:t>
        <a:bodyPr/>
        <a:lstStyle/>
        <a:p>
          <a:pPr algn="just"/>
          <a:endParaRPr lang="fr-FR" sz="2600" b="0">
            <a:solidFill>
              <a:schemeClr val="tx1"/>
            </a:solidFill>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0ACE4CB5-F327-47A7-9875-763C44E769B5}" type="presOf" srcId="{721E8CAA-CF1C-4C5E-99DB-4390EA0F9A62}" destId="{E9B9D352-8D6B-4422-A1FE-990A3E624CE5}" srcOrd="0" destOrd="0" presId="urn:microsoft.com/office/officeart/2005/8/layout/lProcess3"/>
    <dgm:cxn modelId="{4FFFD109-3DAD-4FA7-AEFA-44D59BB63602}" type="presOf" srcId="{305250EE-53C9-4B5A-8D68-FE9027190A5B}" destId="{3CDC1388-0841-4A7C-AACA-4E5FC0B232AA}" srcOrd="0" destOrd="0" presId="urn:microsoft.com/office/officeart/2005/8/layout/lProcess3"/>
    <dgm:cxn modelId="{E4F8DA9C-EADF-4C83-A85B-707693AF35CC}" type="presParOf" srcId="{3CDC1388-0841-4A7C-AACA-4E5FC0B232AA}" destId="{106D3602-A333-4D45-BF16-3884C2FD5E33}" srcOrd="0" destOrd="0" presId="urn:microsoft.com/office/officeart/2005/8/layout/lProcess3"/>
    <dgm:cxn modelId="{5CA9527A-D9E3-40AB-9E47-FE680C68305C}" type="presParOf" srcId="{106D3602-A333-4D45-BF16-3884C2FD5E33}" destId="{E9B9D352-8D6B-4422-A1FE-990A3E624CE5}" srcOrd="0" destOrd="0" presId="urn:microsoft.com/office/officeart/2005/8/layout/lProcess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6- </a:t>
          </a:r>
          <a:r>
            <a:rPr kumimoji="0" lang="fr-FR" sz="2000" b="0" i="0" u="none" strike="noStrike" cap="none" spc="0" normalizeH="0" baseline="0" noProof="0" dirty="0" smtClean="0">
              <a:ln>
                <a:noFill/>
              </a:ln>
              <a:solidFill>
                <a:schemeClr val="tx1"/>
              </a:solidFill>
              <a:effectLst/>
              <a:uLnTx/>
              <a:uFillTx/>
              <a:latin typeface="Sylfaen" pitchFamily="18" charset="0"/>
              <a:ea typeface="+mj-ea"/>
              <a:cs typeface="Times New Roman" pitchFamily="18" charset="0"/>
            </a:rPr>
            <a:t>Conclusion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59"/>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CE28FA04-10AE-41C0-ADFE-69E0C5D12306}" type="presOf" srcId="{305250EE-53C9-4B5A-8D68-FE9027190A5B}" destId="{3CDC1388-0841-4A7C-AACA-4E5FC0B232AA}" srcOrd="0" destOrd="0" presId="urn:microsoft.com/office/officeart/2005/8/layout/lProcess3"/>
    <dgm:cxn modelId="{9E0D2812-FE1F-4D2D-9BA2-963716B58FBE}" type="presOf" srcId="{721E8CAA-CF1C-4C5E-99DB-4390EA0F9A62}" destId="{E9B9D352-8D6B-4422-A1FE-990A3E624CE5}" srcOrd="0" destOrd="0" presId="urn:microsoft.com/office/officeart/2005/8/layout/lProcess3"/>
    <dgm:cxn modelId="{677EEB1C-3DDA-41D9-8323-2C992C6F2F25}" type="presParOf" srcId="{3CDC1388-0841-4A7C-AACA-4E5FC0B232AA}" destId="{106D3602-A333-4D45-BF16-3884C2FD5E33}" srcOrd="0" destOrd="0" presId="urn:microsoft.com/office/officeart/2005/8/layout/lProcess3"/>
    <dgm:cxn modelId="{182FED2B-6020-49B5-BD44-1BE8BA50B669}" type="presParOf" srcId="{106D3602-A333-4D45-BF16-3884C2FD5E33}" destId="{E9B9D352-8D6B-4422-A1FE-990A3E624CE5}" srcOrd="0" destOrd="0" presId="urn:microsoft.com/office/officeart/2005/8/layout/lProcess3"/>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5- </a:t>
          </a:r>
          <a:r>
            <a:rPr lang="fr-FR" sz="2000" b="0" dirty="0" smtClean="0">
              <a:solidFill>
                <a:schemeClr val="tx1"/>
              </a:solidFill>
              <a:latin typeface="Sylfaen" pitchFamily="18" charset="0"/>
            </a:rPr>
            <a:t>Terminologies en Biologie</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6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6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89" custLinFactNeighborY="27896"/>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B7006E9F-5A23-4DCA-9BFE-DF5C66C99BA3}" type="presOf" srcId="{305250EE-53C9-4B5A-8D68-FE9027190A5B}" destId="{3CDC1388-0841-4A7C-AACA-4E5FC0B232AA}" srcOrd="0" destOrd="0" presId="urn:microsoft.com/office/officeart/2005/8/layout/lProcess3"/>
    <dgm:cxn modelId="{8493E9E6-8A60-4723-9BA2-C3B5F2317148}" type="presOf" srcId="{721E8CAA-CF1C-4C5E-99DB-4390EA0F9A62}" destId="{E9B9D352-8D6B-4422-A1FE-990A3E624CE5}" srcOrd="0" destOrd="0" presId="urn:microsoft.com/office/officeart/2005/8/layout/lProcess3"/>
    <dgm:cxn modelId="{2F6B243B-F403-40FE-9D10-FF7B7DF6F21F}" type="presParOf" srcId="{3CDC1388-0841-4A7C-AACA-4E5FC0B232AA}" destId="{106D3602-A333-4D45-BF16-3884C2FD5E33}" srcOrd="0" destOrd="0" presId="urn:microsoft.com/office/officeart/2005/8/layout/lProcess3"/>
    <dgm:cxn modelId="{964E3F26-3251-4AE9-8B85-38AC235F26A2}" type="presParOf" srcId="{106D3602-A333-4D45-BF16-3884C2FD5E33}" destId="{E9B9D352-8D6B-4422-A1FE-990A3E624CE5}" srcOrd="0" destOrd="0" presId="urn:microsoft.com/office/officeart/2005/8/layout/lProcess3"/>
  </dgm:cxnLst>
  <dgm:bg/>
  <dgm:whole/>
</dgm:dataModel>
</file>

<file path=ppt/diagrams/data8.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Lst>
  <dgm:cxnLst>
    <dgm:cxn modelId="{D39EFD5C-E8DC-4B13-A832-28A38E0C30FB}" type="presOf" srcId="{305250EE-53C9-4B5A-8D68-FE9027190A5B}" destId="{3CDC1388-0841-4A7C-AACA-4E5FC0B232AA}" srcOrd="0" destOrd="0" presId="urn:microsoft.com/office/officeart/2005/8/layout/lProcess3"/>
  </dgm:cxnLst>
  <dgm:bg/>
  <dgm:whole/>
</dgm:dataModel>
</file>

<file path=ppt/diagrams/data9.xml><?xml version="1.0" encoding="utf-8"?>
<dgm:dataModel xmlns:dgm="http://schemas.openxmlformats.org/drawingml/2006/diagram" xmlns:a="http://schemas.openxmlformats.org/drawingml/2006/main">
  <dgm:ptLst>
    <dgm:pt modelId="{305250EE-53C9-4B5A-8D68-FE9027190A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21E8CAA-CF1C-4C5E-99DB-4390EA0F9A62}">
      <dgm:prSet custT="1">
        <dgm:style>
          <a:lnRef idx="0">
            <a:schemeClr val="accent1"/>
          </a:lnRef>
          <a:fillRef idx="3">
            <a:schemeClr val="accent1"/>
          </a:fillRef>
          <a:effectRef idx="3">
            <a:schemeClr val="accent1"/>
          </a:effectRef>
          <a:fontRef idx="minor">
            <a:schemeClr val="lt1"/>
          </a:fontRef>
        </dgm:style>
      </dgm:prSet>
      <dgm:spPr>
        <a:ln/>
      </dgm:spPr>
      <dgm:t>
        <a:bodyPr/>
        <a:lstStyle/>
        <a:p>
          <a:pPr algn="just" rtl="0"/>
          <a:r>
            <a:rPr lang="fr-FR" sz="2000" b="0" dirty="0">
              <a:solidFill>
                <a:schemeClr val="tx1"/>
              </a:solidFill>
              <a:latin typeface="Sylfaen" pitchFamily="18" charset="0"/>
              <a:cs typeface="Times New Roman" pitchFamily="18" charset="0"/>
            </a:rPr>
            <a:t>  </a:t>
          </a:r>
          <a:r>
            <a:rPr lang="fr-FR" sz="2000" b="0" dirty="0" smtClean="0">
              <a:solidFill>
                <a:schemeClr val="tx1"/>
              </a:solidFill>
              <a:latin typeface="Sylfaen" pitchFamily="18" charset="0"/>
              <a:cs typeface="Times New Roman" pitchFamily="18" charset="0"/>
            </a:rPr>
            <a:t>4- Organisation des TD et </a:t>
          </a:r>
          <a:r>
            <a:rPr lang="fr-FR" sz="2000" b="0" dirty="0" smtClean="0">
              <a:solidFill>
                <a:schemeClr val="tx1"/>
              </a:solidFill>
              <a:latin typeface="Sylfaen" pitchFamily="18" charset="0"/>
            </a:rPr>
            <a:t>Barème de notation</a:t>
          </a:r>
          <a:endParaRPr lang="fr-FR" sz="2000" b="0" dirty="0">
            <a:solidFill>
              <a:schemeClr val="tx1"/>
            </a:solidFill>
            <a:latin typeface="Sylfaen" pitchFamily="18" charset="0"/>
            <a:cs typeface="Times New Roman" pitchFamily="18" charset="0"/>
          </a:endParaRPr>
        </a:p>
      </dgm:t>
    </dgm:pt>
    <dgm:pt modelId="{18EC59C3-6FE0-4E20-B7B4-3FDF91F975E7}" type="parTrans" cxnId="{BF5E7803-7EC0-44E4-B855-D939D37CE8F2}">
      <dgm:prSet/>
      <dgm:spPr/>
      <dgm:t>
        <a:bodyPr/>
        <a:lstStyle/>
        <a:p>
          <a:pPr algn="just"/>
          <a:endParaRPr lang="fr-FR" sz="2000" b="0">
            <a:solidFill>
              <a:schemeClr val="tx1"/>
            </a:solidFill>
            <a:latin typeface="Sylfaen" pitchFamily="18" charset="0"/>
          </a:endParaRPr>
        </a:p>
      </dgm:t>
    </dgm:pt>
    <dgm:pt modelId="{BC19E181-7A9A-4422-A801-1877EE189D36}" type="sibTrans" cxnId="{BF5E7803-7EC0-44E4-B855-D939D37CE8F2}">
      <dgm:prSet/>
      <dgm:spPr/>
      <dgm:t>
        <a:bodyPr/>
        <a:lstStyle/>
        <a:p>
          <a:pPr algn="just"/>
          <a:endParaRPr lang="fr-FR" sz="2000" b="0">
            <a:solidFill>
              <a:schemeClr val="tx1"/>
            </a:solidFill>
            <a:latin typeface="Sylfaen" pitchFamily="18" charset="0"/>
          </a:endParaRPr>
        </a:p>
      </dgm:t>
    </dgm:pt>
    <dgm:pt modelId="{3CDC1388-0841-4A7C-AACA-4E5FC0B232AA}" type="pres">
      <dgm:prSet presAssocID="{305250EE-53C9-4B5A-8D68-FE9027190A5B}" presName="Name0" presStyleCnt="0">
        <dgm:presLayoutVars>
          <dgm:chPref val="3"/>
          <dgm:dir/>
          <dgm:animLvl val="lvl"/>
          <dgm:resizeHandles/>
        </dgm:presLayoutVars>
      </dgm:prSet>
      <dgm:spPr/>
      <dgm:t>
        <a:bodyPr/>
        <a:lstStyle/>
        <a:p>
          <a:endParaRPr lang="en-US"/>
        </a:p>
      </dgm:t>
    </dgm:pt>
    <dgm:pt modelId="{106D3602-A333-4D45-BF16-3884C2FD5E33}" type="pres">
      <dgm:prSet presAssocID="{721E8CAA-CF1C-4C5E-99DB-4390EA0F9A62}" presName="horFlow" presStyleCnt="0"/>
      <dgm:spPr/>
    </dgm:pt>
    <dgm:pt modelId="{E9B9D352-8D6B-4422-A1FE-990A3E624CE5}" type="pres">
      <dgm:prSet presAssocID="{721E8CAA-CF1C-4C5E-99DB-4390EA0F9A62}" presName="bigChev" presStyleLbl="node1" presStyleIdx="0" presStyleCnt="1" custScaleX="1273660" custScaleY="168951" custLinFactNeighborX="4729" custLinFactNeighborY="55851"/>
      <dgm:spPr/>
      <dgm:t>
        <a:bodyPr/>
        <a:lstStyle/>
        <a:p>
          <a:endParaRPr lang="en-US"/>
        </a:p>
      </dgm:t>
    </dgm:pt>
  </dgm:ptLst>
  <dgm:cxnLst>
    <dgm:cxn modelId="{BF5E7803-7EC0-44E4-B855-D939D37CE8F2}" srcId="{305250EE-53C9-4B5A-8D68-FE9027190A5B}" destId="{721E8CAA-CF1C-4C5E-99DB-4390EA0F9A62}" srcOrd="0" destOrd="0" parTransId="{18EC59C3-6FE0-4E20-B7B4-3FDF91F975E7}" sibTransId="{BC19E181-7A9A-4422-A801-1877EE189D36}"/>
    <dgm:cxn modelId="{B4C379A1-3EA3-4A03-B014-7B3A44672D5D}" type="presOf" srcId="{721E8CAA-CF1C-4C5E-99DB-4390EA0F9A62}" destId="{E9B9D352-8D6B-4422-A1FE-990A3E624CE5}" srcOrd="0" destOrd="0" presId="urn:microsoft.com/office/officeart/2005/8/layout/lProcess3"/>
    <dgm:cxn modelId="{4927A6D4-97C3-4286-957F-2C3379092084}" type="presOf" srcId="{305250EE-53C9-4B5A-8D68-FE9027190A5B}" destId="{3CDC1388-0841-4A7C-AACA-4E5FC0B232AA}" srcOrd="0" destOrd="0" presId="urn:microsoft.com/office/officeart/2005/8/layout/lProcess3"/>
    <dgm:cxn modelId="{4A9BC913-D173-425D-A96A-98E4B06575B2}" type="presParOf" srcId="{3CDC1388-0841-4A7C-AACA-4E5FC0B232AA}" destId="{106D3602-A333-4D45-BF16-3884C2FD5E33}" srcOrd="0" destOrd="0" presId="urn:microsoft.com/office/officeart/2005/8/layout/lProcess3"/>
    <dgm:cxn modelId="{44D06310-7EF9-4C38-AB41-4DA4B0C9F63C}" type="presParOf" srcId="{106D3602-A333-4D45-BF16-3884C2FD5E33}" destId="{E9B9D352-8D6B-4422-A1FE-990A3E624CE5}" srcOrd="0" destOrd="0" presId="urn:microsoft.com/office/officeart/2005/8/layout/lProcess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D352-8D6B-4422-A1FE-990A3E624CE5}">
      <dsp:nvSpPr>
        <dsp:cNvPr id="0" name=""/>
        <dsp:cNvSpPr/>
      </dsp:nvSpPr>
      <dsp:spPr>
        <a:xfrm>
          <a:off x="72007" y="151"/>
          <a:ext cx="8136904" cy="43174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3020" tIns="16510" rIns="0" bIns="16510" numCol="1" spcCol="1270" anchor="ctr" anchorCtr="0">
          <a:noAutofit/>
        </a:bodyPr>
        <a:lstStyle/>
        <a:p>
          <a:pPr marL="0" lvl="0" indent="0" algn="just" defTabSz="1155700" rtl="0">
            <a:lnSpc>
              <a:spcPct val="90000"/>
            </a:lnSpc>
            <a:spcBef>
              <a:spcPct val="0"/>
            </a:spcBef>
            <a:spcAft>
              <a:spcPct val="35000"/>
            </a:spcAft>
            <a:buNone/>
          </a:pPr>
          <a:r>
            <a:rPr lang="fr-FR" sz="2600" b="0" kern="1200" dirty="0">
              <a:solidFill>
                <a:schemeClr val="tx1"/>
              </a:solidFill>
              <a:latin typeface="Sylfaen" pitchFamily="18" charset="0"/>
              <a:cs typeface="Times New Roman" pitchFamily="18" charset="0"/>
            </a:rPr>
            <a:t>  4- Programme Expérimental et </a:t>
          </a:r>
          <a:r>
            <a:rPr kumimoji="0" lang="fr-FR" sz="2600" b="0" i="0" u="none" strike="noStrike" kern="1200" cap="none" spc="0" normalizeH="0" baseline="0" noProof="0" dirty="0">
              <a:ln>
                <a:noFill/>
              </a:ln>
              <a:solidFill>
                <a:schemeClr val="tx1"/>
              </a:solidFill>
              <a:effectLst/>
              <a:uLnTx/>
              <a:uFillTx/>
              <a:latin typeface="Sylfaen" pitchFamily="18" charset="0"/>
              <a:ea typeface="+mj-ea"/>
              <a:cs typeface="Times New Roman" pitchFamily="18" charset="0"/>
            </a:rPr>
            <a:t>Exécution des Essais</a:t>
          </a:r>
          <a:endParaRPr lang="fr-FR" sz="2600" b="0" kern="1200" dirty="0">
            <a:solidFill>
              <a:schemeClr val="tx1"/>
            </a:solidFill>
            <a:latin typeface="Sylfaen" pitchFamily="18" charset="0"/>
            <a:cs typeface="Times New Roman" pitchFamily="18" charset="0"/>
          </a:endParaRPr>
        </a:p>
      </dsp:txBody>
      <dsp:txXfrm>
        <a:off x="287879" y="151"/>
        <a:ext cx="7705160" cy="43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D352-8D6B-4422-A1FE-990A3E624CE5}">
      <dsp:nvSpPr>
        <dsp:cNvPr id="0" name=""/>
        <dsp:cNvSpPr/>
      </dsp:nvSpPr>
      <dsp:spPr>
        <a:xfrm>
          <a:off x="72007" y="151"/>
          <a:ext cx="8136904" cy="43174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3020" tIns="16510" rIns="0" bIns="16510" numCol="1" spcCol="1270" anchor="ctr" anchorCtr="0">
          <a:noAutofit/>
        </a:bodyPr>
        <a:lstStyle/>
        <a:p>
          <a:pPr marL="0" lvl="0" indent="0" algn="just" defTabSz="1155700" rtl="0">
            <a:lnSpc>
              <a:spcPct val="90000"/>
            </a:lnSpc>
            <a:spcBef>
              <a:spcPct val="0"/>
            </a:spcBef>
            <a:spcAft>
              <a:spcPct val="35000"/>
            </a:spcAft>
            <a:buNone/>
          </a:pPr>
          <a:r>
            <a:rPr lang="fr-FR" sz="2600" b="0" kern="1200" dirty="0">
              <a:latin typeface="Sylfaen" pitchFamily="18" charset="0"/>
              <a:cs typeface="Times New Roman" pitchFamily="18" charset="0"/>
            </a:rPr>
            <a:t>  </a:t>
          </a:r>
          <a:r>
            <a:rPr lang="fr-FR" sz="2600" b="0" kern="1200" dirty="0">
              <a:solidFill>
                <a:schemeClr val="tx1"/>
              </a:solidFill>
              <a:latin typeface="Sylfaen" pitchFamily="18" charset="0"/>
              <a:cs typeface="Times New Roman" pitchFamily="18" charset="0"/>
            </a:rPr>
            <a:t>2- Méthodes d’Amélioration des Sols</a:t>
          </a:r>
        </a:p>
      </dsp:txBody>
      <dsp:txXfrm>
        <a:off x="287879" y="151"/>
        <a:ext cx="7705160" cy="43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D352-8D6B-4422-A1FE-990A3E624CE5}">
      <dsp:nvSpPr>
        <dsp:cNvPr id="0" name=""/>
        <dsp:cNvSpPr/>
      </dsp:nvSpPr>
      <dsp:spPr>
        <a:xfrm>
          <a:off x="72007" y="151"/>
          <a:ext cx="8136904" cy="431744"/>
        </a:xfrm>
        <a:prstGeom prst="chevron">
          <a:avLst/>
        </a:prstGeom>
        <a:gradFill rotWithShape="0">
          <a:gsLst>
            <a:gs pos="0">
              <a:srgbClr val="FF0000"/>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3020" tIns="16510" rIns="0" bIns="16510" numCol="1" spcCol="1270" anchor="ctr" anchorCtr="0">
          <a:noAutofit/>
        </a:bodyPr>
        <a:lstStyle/>
        <a:p>
          <a:pPr marL="0" lvl="0" indent="0" algn="just" defTabSz="1155700" rtl="0">
            <a:lnSpc>
              <a:spcPct val="90000"/>
            </a:lnSpc>
            <a:spcBef>
              <a:spcPct val="0"/>
            </a:spcBef>
            <a:spcAft>
              <a:spcPct val="35000"/>
            </a:spcAft>
            <a:buNone/>
          </a:pPr>
          <a:r>
            <a:rPr lang="fr-FR" sz="2600" b="0" i="0" kern="1200" dirty="0">
              <a:latin typeface="Sylfaen" pitchFamily="18" charset="0"/>
              <a:cs typeface="Times New Roman" pitchFamily="18" charset="0"/>
            </a:rPr>
            <a:t>  </a:t>
          </a:r>
          <a:r>
            <a:rPr lang="fr-FR" sz="2600" b="0" i="0" kern="1200" baseline="0" dirty="0">
              <a:solidFill>
                <a:schemeClr val="tx1"/>
              </a:solidFill>
              <a:latin typeface="Sylfaen" pitchFamily="18" charset="0"/>
              <a:cs typeface="Times New Roman" pitchFamily="18" charset="0"/>
            </a:rPr>
            <a:t>1- Introduction</a:t>
          </a:r>
          <a:endParaRPr lang="fr-FR" sz="2600" b="0" i="0" kern="1200" dirty="0">
            <a:latin typeface="Sylfaen" pitchFamily="18" charset="0"/>
            <a:cs typeface="Times New Roman" pitchFamily="18" charset="0"/>
          </a:endParaRPr>
        </a:p>
      </dsp:txBody>
      <dsp:txXfrm>
        <a:off x="287879" y="151"/>
        <a:ext cx="7705160" cy="431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D352-8D6B-4422-A1FE-990A3E624CE5}">
      <dsp:nvSpPr>
        <dsp:cNvPr id="0" name=""/>
        <dsp:cNvSpPr/>
      </dsp:nvSpPr>
      <dsp:spPr>
        <a:xfrm>
          <a:off x="72007" y="151"/>
          <a:ext cx="8136904" cy="43174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3020" tIns="16510" rIns="0" bIns="16510" numCol="1" spcCol="1270" anchor="ctr" anchorCtr="0">
          <a:noAutofit/>
        </a:bodyPr>
        <a:lstStyle/>
        <a:p>
          <a:pPr marL="0" lvl="0" indent="0" algn="just" defTabSz="1155700" rtl="0">
            <a:lnSpc>
              <a:spcPct val="90000"/>
            </a:lnSpc>
            <a:spcBef>
              <a:spcPct val="0"/>
            </a:spcBef>
            <a:spcAft>
              <a:spcPct val="35000"/>
            </a:spcAft>
            <a:buNone/>
          </a:pPr>
          <a:r>
            <a:rPr lang="fr-FR" sz="2600" b="0" kern="1200" dirty="0">
              <a:solidFill>
                <a:schemeClr val="tx1"/>
              </a:solidFill>
              <a:latin typeface="Sylfaen" pitchFamily="18" charset="0"/>
              <a:cs typeface="Times New Roman" pitchFamily="18" charset="0"/>
            </a:rPr>
            <a:t>  3- Effets des Additifs sur les Sols Améliorés </a:t>
          </a:r>
        </a:p>
      </dsp:txBody>
      <dsp:txXfrm>
        <a:off x="287879" y="151"/>
        <a:ext cx="7705160" cy="431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D352-8D6B-4422-A1FE-990A3E624CE5}">
      <dsp:nvSpPr>
        <dsp:cNvPr id="0" name=""/>
        <dsp:cNvSpPr/>
      </dsp:nvSpPr>
      <dsp:spPr>
        <a:xfrm>
          <a:off x="72007" y="151"/>
          <a:ext cx="8136904" cy="43174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3020" tIns="16510" rIns="0" bIns="16510" numCol="1" spcCol="1270" anchor="ctr" anchorCtr="0">
          <a:noAutofit/>
        </a:bodyPr>
        <a:lstStyle/>
        <a:p>
          <a:pPr marL="0" lvl="0" indent="0" algn="just" defTabSz="1155700" rtl="0">
            <a:lnSpc>
              <a:spcPct val="90000"/>
            </a:lnSpc>
            <a:spcBef>
              <a:spcPct val="0"/>
            </a:spcBef>
            <a:spcAft>
              <a:spcPct val="35000"/>
            </a:spcAft>
            <a:buNone/>
          </a:pPr>
          <a:r>
            <a:rPr lang="fr-FR" sz="2600" b="0" kern="1200" dirty="0">
              <a:solidFill>
                <a:schemeClr val="tx1"/>
              </a:solidFill>
              <a:latin typeface="Sylfaen" pitchFamily="18" charset="0"/>
              <a:cs typeface="Times New Roman" pitchFamily="18" charset="0"/>
            </a:rPr>
            <a:t>  5- </a:t>
          </a:r>
          <a:r>
            <a:rPr kumimoji="0" lang="fr-FR" sz="2600" b="0" i="0" u="none" strike="noStrike" kern="1200" cap="none" spc="0" normalizeH="0" baseline="0" noProof="0" dirty="0">
              <a:ln>
                <a:noFill/>
              </a:ln>
              <a:solidFill>
                <a:schemeClr val="tx1"/>
              </a:solidFill>
              <a:effectLst/>
              <a:uLnTx/>
              <a:uFillTx/>
              <a:latin typeface="Sylfaen" pitchFamily="18" charset="0"/>
              <a:ea typeface="+mj-ea"/>
              <a:cs typeface="Times New Roman" pitchFamily="18" charset="0"/>
            </a:rPr>
            <a:t>Conclusions, Recommandations et Perspectives </a:t>
          </a:r>
          <a:endParaRPr lang="fr-FR" sz="2600" b="0" kern="1200" dirty="0">
            <a:solidFill>
              <a:schemeClr val="tx1"/>
            </a:solidFill>
            <a:latin typeface="Sylfaen" pitchFamily="18" charset="0"/>
            <a:cs typeface="Times New Roman" pitchFamily="18" charset="0"/>
          </a:endParaRPr>
        </a:p>
      </dsp:txBody>
      <dsp:txXfrm>
        <a:off x="287879" y="151"/>
        <a:ext cx="7705160" cy="4317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1B174-AAB0-4344-A3BD-646A36FD114D}" type="datetimeFigureOut">
              <a:rPr lang="fr-FR" smtClean="0"/>
              <a:pPr/>
              <a:t>28/11/2024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CF1CD-3586-4229-8485-90BA9508ABA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a:p>
        </p:txBody>
      </p:sp>
      <p:sp>
        <p:nvSpPr>
          <p:cNvPr id="4" name="Espace réservé du numéro de diapositive 3"/>
          <p:cNvSpPr>
            <a:spLocks noGrp="1"/>
          </p:cNvSpPr>
          <p:nvPr>
            <p:ph type="sldNum" sz="quarter" idx="5"/>
          </p:nvPr>
        </p:nvSpPr>
        <p:spPr/>
        <p:txBody>
          <a:bodyPr/>
          <a:lstStyle/>
          <a:p>
            <a:fld id="{EE9CF1CD-3586-4229-8485-90BA9508ABAD}" type="slidenum">
              <a:rPr lang="fr-FR" smtClean="0"/>
              <a:pPr/>
              <a:t>1</a:t>
            </a:fld>
            <a:endParaRPr lang="fr-FR"/>
          </a:p>
        </p:txBody>
      </p:sp>
    </p:spTree>
    <p:extLst>
      <p:ext uri="{BB962C8B-B14F-4D97-AF65-F5344CB8AC3E}">
        <p14:creationId xmlns:p14="http://schemas.microsoft.com/office/powerpoint/2010/main" xmlns="" val="282406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28/11/2024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28/11/2024</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3.xml"/><Relationship Id="rId13" Type="http://schemas.openxmlformats.org/officeDocument/2006/relationships/diagramColors" Target="../diagrams/colors24.xml"/><Relationship Id="rId18" Type="http://schemas.openxmlformats.org/officeDocument/2006/relationships/diagramData" Target="../diagrams/data26.xml"/><Relationship Id="rId26" Type="http://schemas.openxmlformats.org/officeDocument/2006/relationships/diagramData" Target="../diagrams/data28.xml"/><Relationship Id="rId3" Type="http://schemas.openxmlformats.org/officeDocument/2006/relationships/diagramLayout" Target="../diagrams/layout22.xml"/><Relationship Id="rId21" Type="http://schemas.openxmlformats.org/officeDocument/2006/relationships/diagramColors" Target="../diagrams/colors26.xml"/><Relationship Id="rId7" Type="http://schemas.openxmlformats.org/officeDocument/2006/relationships/diagramLayout" Target="../diagrams/layout23.xml"/><Relationship Id="rId12" Type="http://schemas.openxmlformats.org/officeDocument/2006/relationships/diagramQuickStyle" Target="../diagrams/quickStyle24.xml"/><Relationship Id="rId17" Type="http://schemas.openxmlformats.org/officeDocument/2006/relationships/diagramColors" Target="../diagrams/colors25.xml"/><Relationship Id="rId25" Type="http://schemas.openxmlformats.org/officeDocument/2006/relationships/diagramColors" Target="../diagrams/colors27.xml"/><Relationship Id="rId2" Type="http://schemas.openxmlformats.org/officeDocument/2006/relationships/diagramData" Target="../diagrams/data22.xml"/><Relationship Id="rId16" Type="http://schemas.openxmlformats.org/officeDocument/2006/relationships/diagramQuickStyle" Target="../diagrams/quickStyle25.xml"/><Relationship Id="rId20" Type="http://schemas.openxmlformats.org/officeDocument/2006/relationships/diagramQuickStyle" Target="../diagrams/quickStyle26.xml"/><Relationship Id="rId29" Type="http://schemas.openxmlformats.org/officeDocument/2006/relationships/diagramColors" Target="../diagrams/colors28.xml"/><Relationship Id="rId1" Type="http://schemas.openxmlformats.org/officeDocument/2006/relationships/slideLayout" Target="../slideLayouts/slideLayout1.xml"/><Relationship Id="rId6" Type="http://schemas.openxmlformats.org/officeDocument/2006/relationships/diagramData" Target="../diagrams/data23.xml"/><Relationship Id="rId11" Type="http://schemas.openxmlformats.org/officeDocument/2006/relationships/diagramLayout" Target="../diagrams/layout24.xml"/><Relationship Id="rId24" Type="http://schemas.openxmlformats.org/officeDocument/2006/relationships/diagramQuickStyle" Target="../diagrams/quickStyle27.xml"/><Relationship Id="rId5" Type="http://schemas.openxmlformats.org/officeDocument/2006/relationships/diagramColors" Target="../diagrams/colors22.xml"/><Relationship Id="rId15" Type="http://schemas.openxmlformats.org/officeDocument/2006/relationships/diagramLayout" Target="../diagrams/layout25.xml"/><Relationship Id="rId23" Type="http://schemas.openxmlformats.org/officeDocument/2006/relationships/diagramLayout" Target="../diagrams/layout27.xml"/><Relationship Id="rId28" Type="http://schemas.openxmlformats.org/officeDocument/2006/relationships/diagramQuickStyle" Target="../diagrams/quickStyle28.xml"/><Relationship Id="rId10" Type="http://schemas.openxmlformats.org/officeDocument/2006/relationships/diagramData" Target="../diagrams/data24.xml"/><Relationship Id="rId19" Type="http://schemas.openxmlformats.org/officeDocument/2006/relationships/diagramLayout" Target="../diagrams/layout26.xml"/><Relationship Id="rId4" Type="http://schemas.openxmlformats.org/officeDocument/2006/relationships/diagramQuickStyle" Target="../diagrams/quickStyle22.xml"/><Relationship Id="rId9" Type="http://schemas.openxmlformats.org/officeDocument/2006/relationships/diagramColors" Target="../diagrams/colors23.xml"/><Relationship Id="rId14" Type="http://schemas.openxmlformats.org/officeDocument/2006/relationships/diagramData" Target="../diagrams/data25.xml"/><Relationship Id="rId22" Type="http://schemas.openxmlformats.org/officeDocument/2006/relationships/diagramData" Target="../diagrams/data27.xml"/><Relationship Id="rId27" Type="http://schemas.openxmlformats.org/officeDocument/2006/relationships/diagramLayout" Target="../diagrams/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0.xml"/><Relationship Id="rId13" Type="http://schemas.openxmlformats.org/officeDocument/2006/relationships/diagramColors" Target="../diagrams/colors31.xml"/><Relationship Id="rId18" Type="http://schemas.openxmlformats.org/officeDocument/2006/relationships/diagramData" Target="../diagrams/data33.xml"/><Relationship Id="rId26" Type="http://schemas.openxmlformats.org/officeDocument/2006/relationships/diagramData" Target="../diagrams/data35.xml"/><Relationship Id="rId3" Type="http://schemas.openxmlformats.org/officeDocument/2006/relationships/diagramLayout" Target="../diagrams/layout29.xml"/><Relationship Id="rId21" Type="http://schemas.openxmlformats.org/officeDocument/2006/relationships/diagramColors" Target="../diagrams/colors33.xml"/><Relationship Id="rId7" Type="http://schemas.openxmlformats.org/officeDocument/2006/relationships/diagramLayout" Target="../diagrams/layout30.xml"/><Relationship Id="rId12" Type="http://schemas.openxmlformats.org/officeDocument/2006/relationships/diagramQuickStyle" Target="../diagrams/quickStyle31.xml"/><Relationship Id="rId17" Type="http://schemas.openxmlformats.org/officeDocument/2006/relationships/diagramColors" Target="../diagrams/colors32.xml"/><Relationship Id="rId25" Type="http://schemas.openxmlformats.org/officeDocument/2006/relationships/diagramColors" Target="../diagrams/colors34.xml"/><Relationship Id="rId2" Type="http://schemas.openxmlformats.org/officeDocument/2006/relationships/diagramData" Target="../diagrams/data29.xml"/><Relationship Id="rId16" Type="http://schemas.openxmlformats.org/officeDocument/2006/relationships/diagramQuickStyle" Target="../diagrams/quickStyle32.xml"/><Relationship Id="rId20" Type="http://schemas.openxmlformats.org/officeDocument/2006/relationships/diagramQuickStyle" Target="../diagrams/quickStyle33.xml"/><Relationship Id="rId29" Type="http://schemas.openxmlformats.org/officeDocument/2006/relationships/diagramColors" Target="../diagrams/colors35.xml"/><Relationship Id="rId1" Type="http://schemas.openxmlformats.org/officeDocument/2006/relationships/slideLayout" Target="../slideLayouts/slideLayout1.xml"/><Relationship Id="rId6" Type="http://schemas.openxmlformats.org/officeDocument/2006/relationships/diagramData" Target="../diagrams/data30.xml"/><Relationship Id="rId11" Type="http://schemas.openxmlformats.org/officeDocument/2006/relationships/diagramLayout" Target="../diagrams/layout31.xml"/><Relationship Id="rId24" Type="http://schemas.openxmlformats.org/officeDocument/2006/relationships/diagramQuickStyle" Target="../diagrams/quickStyle34.xml"/><Relationship Id="rId5" Type="http://schemas.openxmlformats.org/officeDocument/2006/relationships/diagramColors" Target="../diagrams/colors29.xml"/><Relationship Id="rId15" Type="http://schemas.openxmlformats.org/officeDocument/2006/relationships/diagramLayout" Target="../diagrams/layout32.xml"/><Relationship Id="rId23" Type="http://schemas.openxmlformats.org/officeDocument/2006/relationships/diagramLayout" Target="../diagrams/layout34.xml"/><Relationship Id="rId28" Type="http://schemas.openxmlformats.org/officeDocument/2006/relationships/diagramQuickStyle" Target="../diagrams/quickStyle35.xml"/><Relationship Id="rId10" Type="http://schemas.openxmlformats.org/officeDocument/2006/relationships/diagramData" Target="../diagrams/data31.xml"/><Relationship Id="rId19" Type="http://schemas.openxmlformats.org/officeDocument/2006/relationships/diagramLayout" Target="../diagrams/layout33.xml"/><Relationship Id="rId4" Type="http://schemas.openxmlformats.org/officeDocument/2006/relationships/diagramQuickStyle" Target="../diagrams/quickStyle29.xml"/><Relationship Id="rId9" Type="http://schemas.openxmlformats.org/officeDocument/2006/relationships/diagramColors" Target="../diagrams/colors30.xml"/><Relationship Id="rId14" Type="http://schemas.openxmlformats.org/officeDocument/2006/relationships/diagramData" Target="../diagrams/data32.xml"/><Relationship Id="rId22" Type="http://schemas.openxmlformats.org/officeDocument/2006/relationships/diagramData" Target="../diagrams/data34.xml"/><Relationship Id="rId27" Type="http://schemas.openxmlformats.org/officeDocument/2006/relationships/diagramLayout" Target="../diagrams/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7.xml"/><Relationship Id="rId13" Type="http://schemas.openxmlformats.org/officeDocument/2006/relationships/diagramColors" Target="../diagrams/colors38.xml"/><Relationship Id="rId18" Type="http://schemas.openxmlformats.org/officeDocument/2006/relationships/diagramData" Target="../diagrams/data40.xml"/><Relationship Id="rId26" Type="http://schemas.openxmlformats.org/officeDocument/2006/relationships/diagramData" Target="../diagrams/data42.xml"/><Relationship Id="rId3" Type="http://schemas.openxmlformats.org/officeDocument/2006/relationships/diagramLayout" Target="../diagrams/layout36.xml"/><Relationship Id="rId21" Type="http://schemas.openxmlformats.org/officeDocument/2006/relationships/diagramColors" Target="../diagrams/colors40.xml"/><Relationship Id="rId7" Type="http://schemas.openxmlformats.org/officeDocument/2006/relationships/diagramLayout" Target="../diagrams/layout37.xml"/><Relationship Id="rId12" Type="http://schemas.openxmlformats.org/officeDocument/2006/relationships/diagramQuickStyle" Target="../diagrams/quickStyle38.xml"/><Relationship Id="rId17" Type="http://schemas.openxmlformats.org/officeDocument/2006/relationships/diagramColors" Target="../diagrams/colors39.xml"/><Relationship Id="rId25" Type="http://schemas.openxmlformats.org/officeDocument/2006/relationships/diagramColors" Target="../diagrams/colors41.xml"/><Relationship Id="rId2" Type="http://schemas.openxmlformats.org/officeDocument/2006/relationships/diagramData" Target="../diagrams/data36.xml"/><Relationship Id="rId16" Type="http://schemas.openxmlformats.org/officeDocument/2006/relationships/diagramQuickStyle" Target="../diagrams/quickStyle39.xml"/><Relationship Id="rId20" Type="http://schemas.openxmlformats.org/officeDocument/2006/relationships/diagramQuickStyle" Target="../diagrams/quickStyle40.xml"/><Relationship Id="rId29" Type="http://schemas.openxmlformats.org/officeDocument/2006/relationships/diagramColors" Target="../diagrams/colors42.xml"/><Relationship Id="rId1" Type="http://schemas.openxmlformats.org/officeDocument/2006/relationships/slideLayout" Target="../slideLayouts/slideLayout1.xml"/><Relationship Id="rId6" Type="http://schemas.openxmlformats.org/officeDocument/2006/relationships/diagramData" Target="../diagrams/data37.xml"/><Relationship Id="rId11" Type="http://schemas.openxmlformats.org/officeDocument/2006/relationships/diagramLayout" Target="../diagrams/layout38.xml"/><Relationship Id="rId24" Type="http://schemas.openxmlformats.org/officeDocument/2006/relationships/diagramQuickStyle" Target="../diagrams/quickStyle41.xml"/><Relationship Id="rId5" Type="http://schemas.openxmlformats.org/officeDocument/2006/relationships/diagramColors" Target="../diagrams/colors36.xml"/><Relationship Id="rId15" Type="http://schemas.openxmlformats.org/officeDocument/2006/relationships/diagramLayout" Target="../diagrams/layout39.xml"/><Relationship Id="rId23" Type="http://schemas.openxmlformats.org/officeDocument/2006/relationships/diagramLayout" Target="../diagrams/layout41.xml"/><Relationship Id="rId28" Type="http://schemas.openxmlformats.org/officeDocument/2006/relationships/diagramQuickStyle" Target="../diagrams/quickStyle42.xml"/><Relationship Id="rId10" Type="http://schemas.openxmlformats.org/officeDocument/2006/relationships/diagramData" Target="../diagrams/data38.xml"/><Relationship Id="rId19" Type="http://schemas.openxmlformats.org/officeDocument/2006/relationships/diagramLayout" Target="../diagrams/layout40.xml"/><Relationship Id="rId4" Type="http://schemas.openxmlformats.org/officeDocument/2006/relationships/diagramQuickStyle" Target="../diagrams/quickStyle36.xml"/><Relationship Id="rId9" Type="http://schemas.openxmlformats.org/officeDocument/2006/relationships/diagramColors" Target="../diagrams/colors37.xml"/><Relationship Id="rId14" Type="http://schemas.openxmlformats.org/officeDocument/2006/relationships/diagramData" Target="../diagrams/data39.xml"/><Relationship Id="rId22" Type="http://schemas.openxmlformats.org/officeDocument/2006/relationships/diagramData" Target="../diagrams/data41.xml"/><Relationship Id="rId27" Type="http://schemas.openxmlformats.org/officeDocument/2006/relationships/diagramLayout" Target="../diagrams/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openxmlformats.org/officeDocument/2006/relationships/diagramData" Target="../diagrams/data5.xml"/><Relationship Id="rId26" Type="http://schemas.openxmlformats.org/officeDocument/2006/relationships/diagramData" Target="../diagrams/data7.xml"/><Relationship Id="rId3" Type="http://schemas.openxmlformats.org/officeDocument/2006/relationships/diagramLayout" Target="../diagrams/layout1.xml"/><Relationship Id="rId21" Type="http://schemas.openxmlformats.org/officeDocument/2006/relationships/diagramColors" Target="../diagrams/colors5.xml"/><Relationship Id="rId34" Type="http://schemas.microsoft.com/office/2007/relationships/diagramDrawing" Target="../diagrams/drawing4.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5" Type="http://schemas.openxmlformats.org/officeDocument/2006/relationships/diagramColors" Target="../diagrams/colors6.xml"/><Relationship Id="rId33" Type="http://schemas.microsoft.com/office/2007/relationships/diagramDrawing" Target="../diagrams/drawing6.xml"/><Relationship Id="rId2" Type="http://schemas.openxmlformats.org/officeDocument/2006/relationships/diagramData" Target="../diagrams/data1.xml"/><Relationship Id="rId16" Type="http://schemas.openxmlformats.org/officeDocument/2006/relationships/diagramQuickStyle" Target="../diagrams/quickStyle4.xml"/><Relationship Id="rId20" Type="http://schemas.openxmlformats.org/officeDocument/2006/relationships/diagramQuickStyle" Target="../diagrams/quickStyle5.xml"/><Relationship Id="rId29" Type="http://schemas.openxmlformats.org/officeDocument/2006/relationships/diagramColors" Target="../diagrams/colors7.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diagramLayout" Target="../diagrams/layout3.xml"/><Relationship Id="rId24" Type="http://schemas.openxmlformats.org/officeDocument/2006/relationships/diagramQuickStyle" Target="../diagrams/quickStyle6.xml"/><Relationship Id="rId32" Type="http://schemas.microsoft.com/office/2007/relationships/diagramDrawing" Target="../diagrams/drawing3.xml"/><Relationship Id="rId5" Type="http://schemas.openxmlformats.org/officeDocument/2006/relationships/diagramColors" Target="../diagrams/colors1.xml"/><Relationship Id="rId15" Type="http://schemas.openxmlformats.org/officeDocument/2006/relationships/diagramLayout" Target="../diagrams/layout4.xml"/><Relationship Id="rId23" Type="http://schemas.openxmlformats.org/officeDocument/2006/relationships/diagramLayout" Target="../diagrams/layout6.xml"/><Relationship Id="rId28" Type="http://schemas.openxmlformats.org/officeDocument/2006/relationships/diagramQuickStyle" Target="../diagrams/quickStyle7.xml"/><Relationship Id="rId10" Type="http://schemas.openxmlformats.org/officeDocument/2006/relationships/diagramData" Target="../diagrams/data3.xml"/><Relationship Id="rId19" Type="http://schemas.openxmlformats.org/officeDocument/2006/relationships/diagramLayout" Target="../diagrams/layout5.xml"/><Relationship Id="rId31"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diagramData" Target="../diagrams/data4.xml"/><Relationship Id="rId22" Type="http://schemas.openxmlformats.org/officeDocument/2006/relationships/diagramData" Target="../diagrams/data6.xml"/><Relationship Id="rId27" Type="http://schemas.openxmlformats.org/officeDocument/2006/relationships/diagramLayout" Target="../diagrams/layout7.xml"/><Relationship Id="rId30" Type="http://schemas.microsoft.com/office/2007/relationships/diagramDrawing" Target="../diagrams/drawing5.xml"/><Relationship Id="rId35"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Colors" Target="../diagrams/colors10.xml"/><Relationship Id="rId18" Type="http://schemas.openxmlformats.org/officeDocument/2006/relationships/diagramData" Target="../diagrams/data12.xml"/><Relationship Id="rId26" Type="http://schemas.openxmlformats.org/officeDocument/2006/relationships/diagramData" Target="../diagrams/data14.xml"/><Relationship Id="rId3" Type="http://schemas.openxmlformats.org/officeDocument/2006/relationships/diagramLayout" Target="../diagrams/layout8.xml"/><Relationship Id="rId21" Type="http://schemas.openxmlformats.org/officeDocument/2006/relationships/diagramColors" Target="../diagrams/colors12.xml"/><Relationship Id="rId7" Type="http://schemas.openxmlformats.org/officeDocument/2006/relationships/diagramLayout" Target="../diagrams/layout9.xml"/><Relationship Id="rId12" Type="http://schemas.openxmlformats.org/officeDocument/2006/relationships/diagramQuickStyle" Target="../diagrams/quickStyle10.xml"/><Relationship Id="rId17" Type="http://schemas.openxmlformats.org/officeDocument/2006/relationships/diagramColors" Target="../diagrams/colors11.xml"/><Relationship Id="rId25" Type="http://schemas.openxmlformats.org/officeDocument/2006/relationships/diagramColors" Target="../diagrams/colors13.xml"/><Relationship Id="rId2" Type="http://schemas.openxmlformats.org/officeDocument/2006/relationships/diagramData" Target="../diagrams/data8.xml"/><Relationship Id="rId16" Type="http://schemas.openxmlformats.org/officeDocument/2006/relationships/diagramQuickStyle" Target="../diagrams/quickStyle11.xml"/><Relationship Id="rId20" Type="http://schemas.openxmlformats.org/officeDocument/2006/relationships/diagramQuickStyle" Target="../diagrams/quickStyle12.xml"/><Relationship Id="rId29" Type="http://schemas.openxmlformats.org/officeDocument/2006/relationships/diagramColors" Target="../diagrams/colors14.xml"/><Relationship Id="rId1" Type="http://schemas.openxmlformats.org/officeDocument/2006/relationships/slideLayout" Target="../slideLayouts/slideLayout1.xml"/><Relationship Id="rId6" Type="http://schemas.openxmlformats.org/officeDocument/2006/relationships/diagramData" Target="../diagrams/data9.xml"/><Relationship Id="rId11" Type="http://schemas.openxmlformats.org/officeDocument/2006/relationships/diagramLayout" Target="../diagrams/layout10.xml"/><Relationship Id="rId24" Type="http://schemas.openxmlformats.org/officeDocument/2006/relationships/diagramQuickStyle" Target="../diagrams/quickStyle13.xml"/><Relationship Id="rId5" Type="http://schemas.openxmlformats.org/officeDocument/2006/relationships/diagramColors" Target="../diagrams/colors8.xml"/><Relationship Id="rId15" Type="http://schemas.openxmlformats.org/officeDocument/2006/relationships/diagramLayout" Target="../diagrams/layout11.xml"/><Relationship Id="rId23" Type="http://schemas.openxmlformats.org/officeDocument/2006/relationships/diagramLayout" Target="../diagrams/layout13.xml"/><Relationship Id="rId28" Type="http://schemas.openxmlformats.org/officeDocument/2006/relationships/diagramQuickStyle" Target="../diagrams/quickStyle14.xml"/><Relationship Id="rId10" Type="http://schemas.openxmlformats.org/officeDocument/2006/relationships/diagramData" Target="../diagrams/data10.xml"/><Relationship Id="rId19" Type="http://schemas.openxmlformats.org/officeDocument/2006/relationships/diagramLayout" Target="../diagrams/layout12.xml"/><Relationship Id="rId4" Type="http://schemas.openxmlformats.org/officeDocument/2006/relationships/diagramQuickStyle" Target="../diagrams/quickStyle8.xml"/><Relationship Id="rId9" Type="http://schemas.openxmlformats.org/officeDocument/2006/relationships/diagramColors" Target="../diagrams/colors9.xml"/><Relationship Id="rId14" Type="http://schemas.openxmlformats.org/officeDocument/2006/relationships/diagramData" Target="../diagrams/data11.xml"/><Relationship Id="rId22" Type="http://schemas.openxmlformats.org/officeDocument/2006/relationships/diagramData" Target="../diagrams/data13.xml"/><Relationship Id="rId27"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6.xml"/><Relationship Id="rId13" Type="http://schemas.openxmlformats.org/officeDocument/2006/relationships/diagramColors" Target="../diagrams/colors17.xml"/><Relationship Id="rId18" Type="http://schemas.openxmlformats.org/officeDocument/2006/relationships/diagramData" Target="../diagrams/data19.xml"/><Relationship Id="rId26" Type="http://schemas.openxmlformats.org/officeDocument/2006/relationships/diagramData" Target="../diagrams/data21.xml"/><Relationship Id="rId3" Type="http://schemas.openxmlformats.org/officeDocument/2006/relationships/diagramLayout" Target="../diagrams/layout15.xml"/><Relationship Id="rId21" Type="http://schemas.openxmlformats.org/officeDocument/2006/relationships/diagramColors" Target="../diagrams/colors19.xml"/><Relationship Id="rId7" Type="http://schemas.openxmlformats.org/officeDocument/2006/relationships/diagramLayout" Target="../diagrams/layout16.xml"/><Relationship Id="rId12" Type="http://schemas.openxmlformats.org/officeDocument/2006/relationships/diagramQuickStyle" Target="../diagrams/quickStyle17.xml"/><Relationship Id="rId17" Type="http://schemas.openxmlformats.org/officeDocument/2006/relationships/diagramColors" Target="../diagrams/colors18.xml"/><Relationship Id="rId25" Type="http://schemas.openxmlformats.org/officeDocument/2006/relationships/diagramColors" Target="../diagrams/colors20.xml"/><Relationship Id="rId2" Type="http://schemas.openxmlformats.org/officeDocument/2006/relationships/diagramData" Target="../diagrams/data15.xml"/><Relationship Id="rId16" Type="http://schemas.openxmlformats.org/officeDocument/2006/relationships/diagramQuickStyle" Target="../diagrams/quickStyle18.xml"/><Relationship Id="rId20" Type="http://schemas.openxmlformats.org/officeDocument/2006/relationships/diagramQuickStyle" Target="../diagrams/quickStyle19.xml"/><Relationship Id="rId29" Type="http://schemas.openxmlformats.org/officeDocument/2006/relationships/diagramColors" Target="../diagrams/colors21.xml"/><Relationship Id="rId1" Type="http://schemas.openxmlformats.org/officeDocument/2006/relationships/slideLayout" Target="../slideLayouts/slideLayout1.xml"/><Relationship Id="rId6" Type="http://schemas.openxmlformats.org/officeDocument/2006/relationships/diagramData" Target="../diagrams/data16.xml"/><Relationship Id="rId11" Type="http://schemas.openxmlformats.org/officeDocument/2006/relationships/diagramLayout" Target="../diagrams/layout17.xml"/><Relationship Id="rId24" Type="http://schemas.openxmlformats.org/officeDocument/2006/relationships/diagramQuickStyle" Target="../diagrams/quickStyle20.xml"/><Relationship Id="rId5" Type="http://schemas.openxmlformats.org/officeDocument/2006/relationships/diagramColors" Target="../diagrams/colors15.xml"/><Relationship Id="rId15" Type="http://schemas.openxmlformats.org/officeDocument/2006/relationships/diagramLayout" Target="../diagrams/layout18.xml"/><Relationship Id="rId23" Type="http://schemas.openxmlformats.org/officeDocument/2006/relationships/diagramLayout" Target="../diagrams/layout20.xml"/><Relationship Id="rId28" Type="http://schemas.openxmlformats.org/officeDocument/2006/relationships/diagramQuickStyle" Target="../diagrams/quickStyle21.xml"/><Relationship Id="rId10" Type="http://schemas.openxmlformats.org/officeDocument/2006/relationships/diagramData" Target="../diagrams/data17.xml"/><Relationship Id="rId19" Type="http://schemas.openxmlformats.org/officeDocument/2006/relationships/diagramLayout" Target="../diagrams/layout19.xml"/><Relationship Id="rId4" Type="http://schemas.openxmlformats.org/officeDocument/2006/relationships/diagramQuickStyle" Target="../diagrams/quickStyle15.xml"/><Relationship Id="rId9" Type="http://schemas.openxmlformats.org/officeDocument/2006/relationships/diagramColors" Target="../diagrams/colors16.xml"/><Relationship Id="rId14" Type="http://schemas.openxmlformats.org/officeDocument/2006/relationships/diagramData" Target="../diagrams/data18.xml"/><Relationship Id="rId22" Type="http://schemas.openxmlformats.org/officeDocument/2006/relationships/diagramData" Target="../diagrams/data20.xml"/><Relationship Id="rId27" Type="http://schemas.openxmlformats.org/officeDocument/2006/relationships/diagramLayout" Target="../diagrams/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xmlns="" id="{12683786-EFC9-5C1E-9F80-D7DD049837A0}"/>
              </a:ext>
            </a:extLst>
          </p:cNvPr>
          <p:cNvSpPr txBox="1"/>
          <p:nvPr/>
        </p:nvSpPr>
        <p:spPr>
          <a:xfrm>
            <a:off x="571472" y="571480"/>
            <a:ext cx="7786742" cy="1140312"/>
          </a:xfrm>
          <a:prstGeom prst="rect">
            <a:avLst/>
          </a:prstGeom>
          <a:noFill/>
        </p:spPr>
        <p:txBody>
          <a:bodyPr wrap="square" rtlCol="0">
            <a:spAutoFit/>
          </a:bodyPr>
          <a:lstStyle/>
          <a:p>
            <a:pPr algn="ctr" rtl="1">
              <a:lnSpc>
                <a:spcPct val="105000"/>
              </a:lnSpc>
              <a:spcAft>
                <a:spcPts val="400"/>
              </a:spcAft>
            </a:pPr>
            <a:r>
              <a:rPr lang="ar-DZ" sz="1400" b="1" dirty="0">
                <a:solidFill>
                  <a:srgbClr val="0000FF"/>
                </a:solidFill>
                <a:latin typeface="Bell MT" panose="02020503060305020303" pitchFamily="18" charset="0"/>
                <a:ea typeface="Calibri" panose="020F0502020204030204" pitchFamily="34" charset="0"/>
                <a:cs typeface="+mj-cs"/>
              </a:rPr>
              <a:t>الجمهـــــوريـــة الجزائـــــــريـــــــــــــة الديــــــــــمقراطية الشعبيــــــــــــة</a:t>
            </a:r>
            <a:endParaRPr lang="fr-FR" sz="1400" b="1" dirty="0">
              <a:solidFill>
                <a:srgbClr val="0000FF"/>
              </a:solidFill>
              <a:latin typeface="Calibri" panose="020F0502020204030204" pitchFamily="34" charset="0"/>
              <a:ea typeface="Calibri" panose="020F0502020204030204" pitchFamily="34" charset="0"/>
              <a:cs typeface="+mj-cs"/>
            </a:endParaRPr>
          </a:p>
          <a:p>
            <a:pPr algn="ctr">
              <a:lnSpc>
                <a:spcPct val="105000"/>
              </a:lnSpc>
              <a:spcAft>
                <a:spcPts val="400"/>
              </a:spcAft>
            </a:pPr>
            <a:r>
              <a:rPr lang="fr-FR" sz="1400" b="1" i="1" dirty="0">
                <a:latin typeface="Bell MT" panose="02020503060305020303" pitchFamily="18" charset="0"/>
                <a:ea typeface="Calibri" panose="020F0502020204030204" pitchFamily="34" charset="0"/>
                <a:cs typeface="+mj-cs"/>
              </a:rPr>
              <a:t>République Algérienne Démocratique Et Populaire</a:t>
            </a:r>
            <a:endParaRPr lang="fr-FR" sz="1400" b="1" dirty="0">
              <a:latin typeface="Calibri" panose="020F0502020204030204" pitchFamily="34" charset="0"/>
              <a:ea typeface="Calibri" panose="020F0502020204030204" pitchFamily="34" charset="0"/>
              <a:cs typeface="+mj-cs"/>
            </a:endParaRPr>
          </a:p>
          <a:p>
            <a:pPr algn="ctr">
              <a:lnSpc>
                <a:spcPct val="105000"/>
              </a:lnSpc>
              <a:spcAft>
                <a:spcPts val="400"/>
              </a:spcAft>
            </a:pPr>
            <a:r>
              <a:rPr lang="ar-SA" sz="1400" b="1" dirty="0">
                <a:solidFill>
                  <a:srgbClr val="0000FF"/>
                </a:solidFill>
                <a:latin typeface="Bell MT" panose="02020503060305020303" pitchFamily="18" charset="0"/>
                <a:ea typeface="Calibri" panose="020F0502020204030204" pitchFamily="34" charset="0"/>
                <a:cs typeface="+mj-cs"/>
              </a:rPr>
              <a:t>وزارة الــــتعــــــــــلــــــــــــيــــــم العـــــــــــــــــــــالـــــــــي والــــــــــــبــــحـــــــــــــــــــث الــــــــــعــــلمـــــــــــــــــــــــــــــــي</a:t>
            </a:r>
            <a:endParaRPr lang="fr-FR" sz="1400" b="1" dirty="0">
              <a:solidFill>
                <a:srgbClr val="0000FF"/>
              </a:solidFill>
              <a:latin typeface="Calibri" panose="020F0502020204030204" pitchFamily="34" charset="0"/>
              <a:ea typeface="Calibri" panose="020F0502020204030204" pitchFamily="34" charset="0"/>
              <a:cs typeface="+mj-cs"/>
            </a:endParaRPr>
          </a:p>
          <a:p>
            <a:pPr algn="ctr"/>
            <a:r>
              <a:rPr lang="fr-FR" sz="1400" b="1" i="1" dirty="0">
                <a:latin typeface="Bell MT" panose="02020503060305020303" pitchFamily="18" charset="0"/>
                <a:ea typeface="Calibri" panose="020F0502020204030204" pitchFamily="34" charset="0"/>
                <a:cs typeface="+mj-cs"/>
              </a:rPr>
              <a:t>Ministère de l’Enseignement Supérieur et de la Recherche Scientifique</a:t>
            </a:r>
            <a:endParaRPr lang="fr-FR" sz="1400" b="1" dirty="0">
              <a:cs typeface="+mj-cs"/>
            </a:endParaRPr>
          </a:p>
        </p:txBody>
      </p:sp>
      <p:pic>
        <p:nvPicPr>
          <p:cNvPr id="16" name="Picture 59" descr="A logo with blue and black text&#10;&#10;Description automatically generated">
            <a:extLst>
              <a:ext uri="{FF2B5EF4-FFF2-40B4-BE49-F238E27FC236}">
                <a16:creationId xmlns:a16="http://schemas.microsoft.com/office/drawing/2014/main" xmlns="" id="{2D00CA5F-596F-8355-23B2-FEC26E7AB8AE}"/>
              </a:ext>
            </a:extLst>
          </p:cNvPr>
          <p:cNvPicPr/>
          <p:nvPr/>
        </p:nvPicPr>
        <p:blipFill>
          <a:blip r:embed="rId3"/>
          <a:srcRect/>
          <a:stretch>
            <a:fillRect/>
          </a:stretch>
        </p:blipFill>
        <p:spPr>
          <a:xfrm>
            <a:off x="357158" y="461130"/>
            <a:ext cx="1285884" cy="753291"/>
          </a:xfrm>
          <a:prstGeom prst="rect">
            <a:avLst/>
          </a:prstGeom>
          <a:noFill/>
          <a:ln>
            <a:noFill/>
            <a:prstDash/>
          </a:ln>
        </p:spPr>
      </p:pic>
      <p:sp>
        <p:nvSpPr>
          <p:cNvPr id="24" name="ZoneTexte 23">
            <a:extLst>
              <a:ext uri="{FF2B5EF4-FFF2-40B4-BE49-F238E27FC236}">
                <a16:creationId xmlns:a16="http://schemas.microsoft.com/office/drawing/2014/main" xmlns="" id="{B2897388-6BC2-1691-8EFA-ED3D26C06F09}"/>
              </a:ext>
            </a:extLst>
          </p:cNvPr>
          <p:cNvSpPr txBox="1"/>
          <p:nvPr/>
        </p:nvSpPr>
        <p:spPr>
          <a:xfrm>
            <a:off x="5643570" y="1857364"/>
            <a:ext cx="3267080" cy="953723"/>
          </a:xfrm>
          <a:prstGeom prst="rect">
            <a:avLst/>
          </a:prstGeom>
          <a:noFill/>
        </p:spPr>
        <p:txBody>
          <a:bodyPr wrap="square" rtlCol="0">
            <a:spAutoFit/>
          </a:bodyPr>
          <a:lstStyle/>
          <a:p>
            <a:pPr algn="ctr">
              <a:lnSpc>
                <a:spcPct val="115000"/>
              </a:lnSpc>
              <a:spcAft>
                <a:spcPts val="400"/>
              </a:spcAft>
            </a:pPr>
            <a:r>
              <a:rPr lang="ar-SA" sz="1600" b="1" dirty="0">
                <a:solidFill>
                  <a:srgbClr val="00B050"/>
                </a:solidFill>
                <a:latin typeface="Aptos" panose="020B0004020202020204" pitchFamily="34" charset="0"/>
                <a:ea typeface="Aptos" panose="020B0004020202020204" pitchFamily="34" charset="0"/>
                <a:cs typeface="+mj-cs"/>
              </a:rPr>
              <a:t>جامعة الجيلالي بونعامة – خميس مليانة</a:t>
            </a:r>
            <a:endParaRPr lang="fr-FR" sz="1600" b="1" dirty="0">
              <a:solidFill>
                <a:srgbClr val="00B050"/>
              </a:solidFill>
              <a:latin typeface="Aptos" panose="020B0004020202020204" pitchFamily="34" charset="0"/>
              <a:ea typeface="Aptos" panose="020B0004020202020204" pitchFamily="34" charset="0"/>
              <a:cs typeface="+mj-cs"/>
            </a:endParaRPr>
          </a:p>
          <a:p>
            <a:pPr algn="ctr">
              <a:lnSpc>
                <a:spcPct val="107000"/>
              </a:lnSpc>
              <a:spcAft>
                <a:spcPts val="400"/>
              </a:spcAft>
            </a:pPr>
            <a:r>
              <a:rPr lang="fr-FR" sz="1600" b="1" dirty="0">
                <a:solidFill>
                  <a:srgbClr val="00B050"/>
                </a:solidFill>
                <a:latin typeface="Times New Roman" panose="02020603050405020304" pitchFamily="18" charset="0"/>
                <a:ea typeface="Aptos" panose="020B0004020202020204" pitchFamily="34" charset="0"/>
                <a:cs typeface="+mj-cs"/>
              </a:rPr>
              <a:t>Université Djilali Bounaama Khemis </a:t>
            </a:r>
            <a:r>
              <a:rPr lang="fr-FR" sz="1600" b="1" dirty="0" smtClean="0">
                <a:solidFill>
                  <a:srgbClr val="00B050"/>
                </a:solidFill>
                <a:latin typeface="Times New Roman" panose="02020603050405020304" pitchFamily="18" charset="0"/>
                <a:ea typeface="Aptos" panose="020B0004020202020204" pitchFamily="34" charset="0"/>
                <a:cs typeface="+mj-cs"/>
              </a:rPr>
              <a:t>Miliana</a:t>
            </a:r>
            <a:endParaRPr lang="fr-FR" sz="1600" b="1" dirty="0">
              <a:solidFill>
                <a:srgbClr val="00B050"/>
              </a:solidFill>
              <a:latin typeface="Aptos" panose="020B0004020202020204" pitchFamily="34" charset="0"/>
              <a:ea typeface="Aptos" panose="020B0004020202020204" pitchFamily="34" charset="0"/>
              <a:cs typeface="+mj-cs"/>
            </a:endParaRPr>
          </a:p>
        </p:txBody>
      </p:sp>
      <p:sp>
        <p:nvSpPr>
          <p:cNvPr id="25" name="ZoneTexte 24">
            <a:extLst>
              <a:ext uri="{FF2B5EF4-FFF2-40B4-BE49-F238E27FC236}">
                <a16:creationId xmlns:a16="http://schemas.microsoft.com/office/drawing/2014/main" xmlns="" id="{997EAF39-938C-D01C-148B-A4881430BFBA}"/>
              </a:ext>
            </a:extLst>
          </p:cNvPr>
          <p:cNvSpPr txBox="1"/>
          <p:nvPr/>
        </p:nvSpPr>
        <p:spPr>
          <a:xfrm>
            <a:off x="428596" y="1857364"/>
            <a:ext cx="3643338" cy="953723"/>
          </a:xfrm>
          <a:prstGeom prst="rect">
            <a:avLst/>
          </a:prstGeom>
          <a:noFill/>
        </p:spPr>
        <p:txBody>
          <a:bodyPr wrap="square" rtlCol="0">
            <a:spAutoFit/>
          </a:bodyPr>
          <a:lstStyle/>
          <a:p>
            <a:pPr algn="ctr">
              <a:lnSpc>
                <a:spcPct val="107000"/>
              </a:lnSpc>
              <a:spcAft>
                <a:spcPts val="400"/>
              </a:spcAft>
            </a:pPr>
            <a:r>
              <a:rPr lang="fr-FR" sz="1600" b="1" dirty="0">
                <a:solidFill>
                  <a:srgbClr val="00B050"/>
                </a:solidFill>
                <a:latin typeface="Bell MT" panose="02020503060305020303" pitchFamily="18" charset="0"/>
                <a:ea typeface="Aptos" panose="020B0004020202020204" pitchFamily="34" charset="0"/>
                <a:cs typeface="Arial" panose="020B0604020202020204" pitchFamily="34" charset="0"/>
              </a:rPr>
              <a:t>Faculté Des Sciences de la Nature et de la Vie et des Sciences de la Terre</a:t>
            </a:r>
            <a:endParaRPr lang="fr-FR" sz="1600" dirty="0">
              <a:solidFill>
                <a:srgbClr val="00B050"/>
              </a:solidFill>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400"/>
              </a:spcAft>
            </a:pPr>
            <a:r>
              <a:rPr lang="ar-SA" sz="1600" b="1" dirty="0">
                <a:solidFill>
                  <a:srgbClr val="00B050"/>
                </a:solidFill>
                <a:latin typeface="Aptos" panose="020B0004020202020204" pitchFamily="34" charset="0"/>
                <a:ea typeface="Aptos" panose="020B0004020202020204" pitchFamily="34" charset="0"/>
                <a:cs typeface="Sakkal Majalla" panose="02000000000000000000" pitchFamily="2" charset="-78"/>
              </a:rPr>
              <a:t>كلية علوم الطبيعة والحياة وعلوم </a:t>
            </a:r>
            <a:r>
              <a:rPr lang="ar-SA" sz="1600" b="1" dirty="0" smtClean="0">
                <a:solidFill>
                  <a:srgbClr val="00B050"/>
                </a:solidFill>
                <a:latin typeface="Aptos" panose="020B0004020202020204" pitchFamily="34" charset="0"/>
                <a:ea typeface="Aptos" panose="020B0004020202020204" pitchFamily="34" charset="0"/>
                <a:cs typeface="Sakkal Majalla" panose="02000000000000000000" pitchFamily="2" charset="-78"/>
              </a:rPr>
              <a:t>الأرض</a:t>
            </a:r>
            <a:endParaRPr lang="fr-FR" sz="1600" dirty="0">
              <a:solidFill>
                <a:srgbClr val="00B050"/>
              </a:solidFill>
              <a:latin typeface="Aptos" panose="020B0004020202020204" pitchFamily="34" charset="0"/>
              <a:ea typeface="Aptos" panose="020B0004020202020204" pitchFamily="34" charset="0"/>
              <a:cs typeface="Arial" panose="020B0604020202020204" pitchFamily="34" charset="0"/>
            </a:endParaRPr>
          </a:p>
        </p:txBody>
      </p:sp>
      <p:sp>
        <p:nvSpPr>
          <p:cNvPr id="27" name="AutoShape 2566">
            <a:extLst>
              <a:ext uri="{FF2B5EF4-FFF2-40B4-BE49-F238E27FC236}">
                <a16:creationId xmlns:a16="http://schemas.microsoft.com/office/drawing/2014/main" xmlns="" id="{4D51722A-0162-036B-839E-E99B13575568}"/>
              </a:ext>
            </a:extLst>
          </p:cNvPr>
          <p:cNvSpPr>
            <a:spLocks noChangeArrowheads="1"/>
          </p:cNvSpPr>
          <p:nvPr/>
        </p:nvSpPr>
        <p:spPr bwMode="auto">
          <a:xfrm>
            <a:off x="428596" y="2857496"/>
            <a:ext cx="8429684" cy="2143140"/>
          </a:xfrm>
          <a:prstGeom prst="roundRect">
            <a:avLst>
              <a:gd name="adj" fmla="val 16667"/>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round/>
            <a:headEnd/>
            <a:tailEnd/>
          </a:ln>
          <a:effectLst>
            <a:outerShdw dist="28398" dir="3806097" algn="ctr" rotWithShape="0">
              <a:schemeClr val="accent5">
                <a:lumMod val="50000"/>
                <a:lumOff val="0"/>
                <a:alpha val="50000"/>
              </a:schemeClr>
            </a:outerShdw>
          </a:effectLst>
        </p:spPr>
        <p:txBody>
          <a:bodyPr rot="0" vert="horz" wrap="square" lIns="45720" tIns="22860" rIns="45720" bIns="22860" anchor="t" anchorCtr="0" upright="1">
            <a:noAutofit/>
          </a:bodyPr>
          <a:lstStyle/>
          <a:p>
            <a:pPr lvl="0" algn="ctr">
              <a:lnSpc>
                <a:spcPct val="115000"/>
              </a:lnSpc>
              <a:spcAft>
                <a:spcPts val="400"/>
              </a:spcAft>
              <a:tabLst>
                <a:tab pos="1133475" algn="l"/>
              </a:tabLst>
            </a:pPr>
            <a:r>
              <a:rPr lang="fr-FR" sz="2400" b="1" dirty="0" smtClean="0">
                <a:latin typeface="Arial Black" pitchFamily="34" charset="0"/>
                <a:ea typeface="Calibri" pitchFamily="34" charset="0"/>
                <a:cs typeface="Times New Roman" pitchFamily="18" charset="0"/>
              </a:rPr>
              <a:t>Chapitre I -</a:t>
            </a:r>
            <a:r>
              <a:rPr lang="fr-FR" sz="2400" b="1" dirty="0" smtClean="0">
                <a:solidFill>
                  <a:srgbClr val="FF0000"/>
                </a:solidFill>
                <a:latin typeface="Arial Black" pitchFamily="34" charset="0"/>
                <a:ea typeface="Calibri" pitchFamily="34" charset="0"/>
                <a:cs typeface="Times New Roman" pitchFamily="18" charset="0"/>
              </a:rPr>
              <a:t> </a:t>
            </a:r>
            <a:r>
              <a:rPr lang="fr-FR" sz="2400" b="1" i="0" u="none" strike="noStrike" baseline="0" dirty="0" smtClean="0">
                <a:solidFill>
                  <a:srgbClr val="0000FF"/>
                </a:solidFill>
                <a:latin typeface="Arial Black" pitchFamily="34" charset="0"/>
              </a:rPr>
              <a:t>Présentation de la Matière : </a:t>
            </a:r>
            <a:r>
              <a:rPr lang="fr-FR" sz="2400" b="1" dirty="0" smtClean="0">
                <a:solidFill>
                  <a:srgbClr val="0000FF"/>
                </a:solidFill>
                <a:latin typeface="Arial Black" pitchFamily="34" charset="0"/>
              </a:rPr>
              <a:t>Techniques de Communication et d’Expression 1  (</a:t>
            </a:r>
            <a:r>
              <a:rPr lang="fr-FR" sz="2400" b="1" i="0" u="none" strike="noStrike" baseline="0" dirty="0" smtClean="0">
                <a:solidFill>
                  <a:srgbClr val="0000FF"/>
                </a:solidFill>
                <a:latin typeface="Arial Black" pitchFamily="34" charset="0"/>
              </a:rPr>
              <a:t>Français) et Mode d’évaluation TD et Examen</a:t>
            </a:r>
          </a:p>
          <a:p>
            <a:pPr lvl="0" algn="ctr">
              <a:lnSpc>
                <a:spcPct val="115000"/>
              </a:lnSpc>
              <a:spcAft>
                <a:spcPts val="400"/>
              </a:spcAft>
              <a:buFont typeface="Arial" pitchFamily="34" charset="0"/>
              <a:buChar char="•"/>
              <a:tabLst>
                <a:tab pos="1133475" algn="l"/>
              </a:tabLst>
            </a:pPr>
            <a:r>
              <a:rPr lang="fr-FR" sz="2400" b="1" dirty="0" smtClean="0">
                <a:solidFill>
                  <a:srgbClr val="FF0000"/>
                </a:solidFill>
                <a:latin typeface="Arial Black" pitchFamily="34" charset="0"/>
              </a:rPr>
              <a:t>  Terminologies Scientifiques en Biologie</a:t>
            </a:r>
            <a:endParaRPr lang="fr-FR" sz="2400" dirty="0">
              <a:solidFill>
                <a:srgbClr val="0000FF"/>
              </a:solidFill>
              <a:latin typeface="Arial Black"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77CA544B-D670-C795-DA10-5654D9F1B5E9}"/>
              </a:ext>
            </a:extLst>
          </p:cNvPr>
          <p:cNvSpPr/>
          <p:nvPr/>
        </p:nvSpPr>
        <p:spPr>
          <a:xfrm>
            <a:off x="0" y="0"/>
            <a:ext cx="9144000" cy="430887"/>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200" b="1" cap="all" dirty="0" smtClean="0">
                <a:solidFill>
                  <a:schemeClr val="bg1"/>
                </a:solidFill>
              </a:rPr>
              <a:t>Cours : Techniques de communication et d’expression - Français</a:t>
            </a:r>
            <a:endParaRPr lang="fr-FR" sz="2200" b="1" dirty="0">
              <a:solidFill>
                <a:schemeClr val="bg1"/>
              </a:solidFill>
            </a:endParaRPr>
          </a:p>
        </p:txBody>
      </p:sp>
      <p:sp>
        <p:nvSpPr>
          <p:cNvPr id="8" name="Rectangle 7">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(01</a:t>
            </a:r>
            <a:r>
              <a:rPr lang="fr-FR" sz="2000" b="1" dirty="0">
                <a:solidFill>
                  <a:srgbClr val="FFFF00"/>
                </a:solidFill>
              </a:rPr>
              <a:t>)</a:t>
            </a:r>
          </a:p>
        </p:txBody>
      </p:sp>
      <p:graphicFrame>
        <p:nvGraphicFramePr>
          <p:cNvPr id="15" name="Tableau 14"/>
          <p:cNvGraphicFramePr>
            <a:graphicFrameLocks noGrp="1"/>
          </p:cNvGraphicFramePr>
          <p:nvPr/>
        </p:nvGraphicFramePr>
        <p:xfrm>
          <a:off x="357158" y="5268678"/>
          <a:ext cx="8501122" cy="946404"/>
        </p:xfrm>
        <a:graphic>
          <a:graphicData uri="http://schemas.openxmlformats.org/drawingml/2006/table">
            <a:tbl>
              <a:tblPr/>
              <a:tblGrid>
                <a:gridCol w="5072098"/>
                <a:gridCol w="3429024"/>
              </a:tblGrid>
              <a:tr h="563231">
                <a:tc>
                  <a:txBody>
                    <a:bodyPr/>
                    <a:lstStyle/>
                    <a:p>
                      <a:pPr>
                        <a:lnSpc>
                          <a:spcPct val="115000"/>
                        </a:lnSpc>
                        <a:spcAft>
                          <a:spcPts val="0"/>
                        </a:spcAft>
                      </a:pPr>
                      <a:r>
                        <a:rPr lang="fr-FR" sz="1800" b="1" dirty="0">
                          <a:latin typeface="Times New Roman"/>
                          <a:ea typeface="Times New Roman"/>
                          <a:cs typeface="Arial"/>
                        </a:rPr>
                        <a:t>Module </a:t>
                      </a:r>
                      <a:r>
                        <a:rPr lang="fr-FR" sz="1800" dirty="0">
                          <a:latin typeface="Times New Roman"/>
                          <a:ea typeface="Times New Roman"/>
                          <a:cs typeface="Arial"/>
                        </a:rPr>
                        <a:t>: </a:t>
                      </a:r>
                      <a:r>
                        <a:rPr lang="fr-FR" sz="1800" b="1" dirty="0">
                          <a:solidFill>
                            <a:srgbClr val="DA006D"/>
                          </a:solidFill>
                          <a:latin typeface="Times New Roman"/>
                          <a:ea typeface="Times New Roman"/>
                          <a:cs typeface="Arial"/>
                        </a:rPr>
                        <a:t>Techniques de communication et d'expression </a:t>
                      </a:r>
                      <a:r>
                        <a:rPr lang="fr-FR" sz="1800" b="1" dirty="0" smtClean="0">
                          <a:solidFill>
                            <a:srgbClr val="DA006D"/>
                          </a:solidFill>
                          <a:latin typeface="Times New Roman"/>
                          <a:ea typeface="Times New Roman"/>
                          <a:cs typeface="Arial"/>
                        </a:rPr>
                        <a:t>1 (Français)</a:t>
                      </a:r>
                      <a:endParaRPr lang="en-US" sz="1800" b="1" dirty="0">
                        <a:solidFill>
                          <a:srgbClr val="DA006D"/>
                        </a:solidFill>
                        <a:latin typeface="Calibri"/>
                        <a:ea typeface="Times New Roman"/>
                        <a:cs typeface="Arial"/>
                      </a:endParaRPr>
                    </a:p>
                    <a:p>
                      <a:pPr>
                        <a:lnSpc>
                          <a:spcPct val="115000"/>
                        </a:lnSpc>
                        <a:spcAft>
                          <a:spcPts val="0"/>
                        </a:spcAft>
                      </a:pPr>
                      <a:r>
                        <a:rPr lang="fr-FR" sz="1800" b="1" dirty="0">
                          <a:solidFill>
                            <a:srgbClr val="202124"/>
                          </a:solidFill>
                          <a:latin typeface="Times New Roman"/>
                          <a:ea typeface="Times New Roman"/>
                          <a:cs typeface="Arial"/>
                        </a:rPr>
                        <a:t>Préparé  par</a:t>
                      </a:r>
                      <a:r>
                        <a:rPr lang="fr-FR" sz="1800" dirty="0">
                          <a:solidFill>
                            <a:srgbClr val="202124"/>
                          </a:solidFill>
                          <a:latin typeface="Times New Roman"/>
                          <a:ea typeface="Times New Roman"/>
                          <a:cs typeface="Arial"/>
                        </a:rPr>
                        <a:t>  : </a:t>
                      </a:r>
                      <a:r>
                        <a:rPr lang="fr-FR" sz="1800" b="1" dirty="0">
                          <a:solidFill>
                            <a:srgbClr val="0000FF"/>
                          </a:solidFill>
                          <a:latin typeface="Times New Roman"/>
                          <a:ea typeface="Times New Roman"/>
                          <a:cs typeface="Arial"/>
                        </a:rPr>
                        <a:t>Dr. Gadouri Hamid </a:t>
                      </a:r>
                      <a:endParaRPr lang="en-US" sz="1800" b="1" dirty="0">
                        <a:solidFill>
                          <a:srgbClr val="0000FF"/>
                        </a:solidFill>
                        <a:latin typeface="Calibri"/>
                        <a:ea typeface="Times New Roman"/>
                        <a:cs typeface="Arial"/>
                      </a:endParaRPr>
                    </a:p>
                  </a:txBody>
                  <a:tcPr marL="61221" marR="61221" marT="0" marB="0">
                    <a:lnL>
                      <a:noFill/>
                    </a:lnL>
                    <a:lnR>
                      <a:noFill/>
                    </a:lnR>
                    <a:lnT>
                      <a:noFill/>
                    </a:lnT>
                    <a:lnB>
                      <a:noFill/>
                    </a:lnB>
                  </a:tcPr>
                </a:tc>
                <a:tc>
                  <a:txBody>
                    <a:bodyPr/>
                    <a:lstStyle/>
                    <a:p>
                      <a:pPr>
                        <a:lnSpc>
                          <a:spcPct val="115000"/>
                        </a:lnSpc>
                        <a:spcAft>
                          <a:spcPts val="0"/>
                        </a:spcAft>
                      </a:pPr>
                      <a:r>
                        <a:rPr lang="fr-FR" sz="1800" b="1" dirty="0">
                          <a:latin typeface="Times New Roman"/>
                          <a:ea typeface="Times New Roman"/>
                          <a:cs typeface="Arial"/>
                        </a:rPr>
                        <a:t>Niveau</a:t>
                      </a:r>
                      <a:r>
                        <a:rPr lang="fr-FR" sz="1800" dirty="0">
                          <a:latin typeface="Times New Roman"/>
                          <a:ea typeface="Times New Roman"/>
                          <a:cs typeface="Arial"/>
                        </a:rPr>
                        <a:t> : </a:t>
                      </a:r>
                      <a:r>
                        <a:rPr lang="fr-FR" sz="1800" b="1" dirty="0">
                          <a:solidFill>
                            <a:srgbClr val="0000FF"/>
                          </a:solidFill>
                          <a:latin typeface="Times New Roman"/>
                          <a:ea typeface="Times New Roman"/>
                          <a:cs typeface="Arial"/>
                        </a:rPr>
                        <a:t>Première année licence </a:t>
                      </a:r>
                      <a:endParaRPr lang="en-US" sz="1800" b="1" dirty="0">
                        <a:solidFill>
                          <a:srgbClr val="0000FF"/>
                        </a:solidFill>
                        <a:latin typeface="Calibri"/>
                        <a:ea typeface="Times New Roman"/>
                        <a:cs typeface="Arial"/>
                      </a:endParaRPr>
                    </a:p>
                    <a:p>
                      <a:pPr>
                        <a:lnSpc>
                          <a:spcPct val="115000"/>
                        </a:lnSpc>
                        <a:spcAft>
                          <a:spcPts val="0"/>
                        </a:spcAft>
                      </a:pPr>
                      <a:r>
                        <a:rPr lang="fr-FR" sz="1800" b="1" dirty="0">
                          <a:latin typeface="Times New Roman"/>
                          <a:ea typeface="Times New Roman"/>
                          <a:cs typeface="Arial"/>
                        </a:rPr>
                        <a:t>Semestre</a:t>
                      </a:r>
                      <a:r>
                        <a:rPr lang="fr-FR" sz="1800" dirty="0">
                          <a:latin typeface="Times New Roman"/>
                          <a:ea typeface="Times New Roman"/>
                          <a:cs typeface="Arial"/>
                        </a:rPr>
                        <a:t> : </a:t>
                      </a:r>
                      <a:r>
                        <a:rPr lang="fr-FR" sz="1800" b="1" dirty="0">
                          <a:solidFill>
                            <a:srgbClr val="0000FF"/>
                          </a:solidFill>
                          <a:latin typeface="Times New Roman"/>
                          <a:ea typeface="Times New Roman"/>
                          <a:cs typeface="Arial"/>
                        </a:rPr>
                        <a:t>1</a:t>
                      </a:r>
                      <a:endParaRPr lang="en-US" sz="1800" b="1" dirty="0">
                        <a:solidFill>
                          <a:srgbClr val="0000FF"/>
                        </a:solidFill>
                        <a:latin typeface="Calibri"/>
                        <a:ea typeface="Times New Roman"/>
                        <a:cs typeface="Arial"/>
                      </a:endParaRPr>
                    </a:p>
                    <a:p>
                      <a:pPr>
                        <a:lnSpc>
                          <a:spcPct val="115000"/>
                        </a:lnSpc>
                        <a:spcAft>
                          <a:spcPts val="0"/>
                        </a:spcAft>
                      </a:pPr>
                      <a:r>
                        <a:rPr lang="fr-FR" sz="1800" b="1" dirty="0">
                          <a:latin typeface="Times New Roman"/>
                          <a:ea typeface="Times New Roman"/>
                          <a:cs typeface="Arial"/>
                        </a:rPr>
                        <a:t>Année académique</a:t>
                      </a:r>
                      <a:r>
                        <a:rPr lang="fr-FR" sz="1800" dirty="0">
                          <a:latin typeface="Times New Roman"/>
                          <a:ea typeface="Times New Roman"/>
                          <a:cs typeface="Arial"/>
                        </a:rPr>
                        <a:t> : </a:t>
                      </a:r>
                      <a:r>
                        <a:rPr lang="fr-FR" sz="1800" b="1" dirty="0">
                          <a:solidFill>
                            <a:srgbClr val="0000FF"/>
                          </a:solidFill>
                          <a:latin typeface="Times New Roman"/>
                          <a:ea typeface="Times New Roman"/>
                          <a:cs typeface="Arial"/>
                        </a:rPr>
                        <a:t>2024/2025</a:t>
                      </a:r>
                      <a:endParaRPr lang="en-US" sz="1800" b="1" dirty="0">
                        <a:solidFill>
                          <a:srgbClr val="0000FF"/>
                        </a:solidFill>
                        <a:latin typeface="Calibri"/>
                        <a:ea typeface="Times New Roman"/>
                        <a:cs typeface="Arial"/>
                      </a:endParaRPr>
                    </a:p>
                  </a:txBody>
                  <a:tcPr marL="61221" marR="61221" marT="0" marB="0">
                    <a:lnL>
                      <a:noFill/>
                    </a:lnL>
                    <a:lnR>
                      <a:noFill/>
                    </a:lnR>
                    <a:lnT>
                      <a:noFill/>
                    </a:lnT>
                    <a:lnB>
                      <a:noFill/>
                    </a:lnB>
                  </a:tcPr>
                </a:tc>
              </a:tr>
            </a:tbl>
          </a:graphicData>
        </a:graphic>
      </p:graphicFrame>
      <p:pic>
        <p:nvPicPr>
          <p:cNvPr id="17" name="Image 16" descr="FB_Profile"/>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001024" y="498479"/>
            <a:ext cx="974633" cy="930257"/>
          </a:xfrm>
          <a:prstGeom prst="rect">
            <a:avLst/>
          </a:prstGeom>
          <a:noFill/>
          <a:ln>
            <a:noFill/>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4282" y="3643314"/>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4" name="Rectangle 13">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(10)</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4- Organisation des TD et </a:t>
            </a:r>
            <a:r>
              <a:rPr lang="fr-FR" sz="2400" b="1" dirty="0" smtClean="0">
                <a:solidFill>
                  <a:schemeClr val="bg1"/>
                </a:solidFill>
                <a:latin typeface="Sylfaen" pitchFamily="18" charset="0"/>
              </a:rPr>
              <a:t>Barème de notation</a:t>
            </a:r>
            <a:endParaRPr lang="en-US" sz="2400" dirty="0">
              <a:solidFill>
                <a:schemeClr val="bg1"/>
              </a:solidFill>
            </a:endParaRPr>
          </a:p>
        </p:txBody>
      </p:sp>
      <p:sp>
        <p:nvSpPr>
          <p:cNvPr id="20" name="Rectangle 19"/>
          <p:cNvSpPr/>
          <p:nvPr/>
        </p:nvSpPr>
        <p:spPr>
          <a:xfrm>
            <a:off x="285720" y="642918"/>
            <a:ext cx="8643998" cy="57861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spcAft>
                <a:spcPts val="600"/>
              </a:spcAft>
              <a:buAutoNum type="arabicPeriod"/>
            </a:pPr>
            <a:r>
              <a:rPr lang="fr-FR" sz="2000" b="1" dirty="0" smtClean="0">
                <a:solidFill>
                  <a:srgbClr val="FF0000"/>
                </a:solidFill>
                <a:latin typeface="Times New Roman" pitchFamily="18" charset="0"/>
                <a:cs typeface="Times New Roman" pitchFamily="18" charset="0"/>
              </a:rPr>
              <a:t>Démarches à suivre concernant la présentation orale (notée sur 6 points)</a:t>
            </a:r>
          </a:p>
          <a:p>
            <a:pPr marL="457200" indent="-457200" algn="just">
              <a:spcAft>
                <a:spcPts val="600"/>
              </a:spcAft>
            </a:pPr>
            <a:r>
              <a:rPr lang="fr-FR" sz="2000" b="1" dirty="0" smtClean="0">
                <a:solidFill>
                  <a:srgbClr val="FF0000"/>
                </a:solidFill>
                <a:latin typeface="Times New Roman" pitchFamily="18" charset="0"/>
                <a:cs typeface="Times New Roman" pitchFamily="18" charset="0"/>
              </a:rPr>
              <a:t> </a:t>
            </a:r>
          </a:p>
          <a:p>
            <a:pPr marL="457200" lvl="0" indent="-457200" algn="just">
              <a:buFont typeface="+mj-lt"/>
              <a:buAutoNum type="alphaLcParenR"/>
            </a:pPr>
            <a:r>
              <a:rPr lang="fr-FR" sz="2000" dirty="0" smtClean="0">
                <a:latin typeface="Times New Roman" pitchFamily="18" charset="0"/>
                <a:cs typeface="Times New Roman" pitchFamily="18" charset="0"/>
              </a:rPr>
              <a:t>Lors du TD de cette semaine, les étudiants formeront des groupes de 4 à 5 étudiants et choisiront les thèmes. Au total, nous aurons 10 groupes qui présenterons leur exposé (Poster).</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Les exposés commenceront à partir du 2</a:t>
            </a:r>
            <a:r>
              <a:rPr lang="fr-FR" sz="2000" baseline="30000" dirty="0" smtClean="0">
                <a:latin typeface="Times New Roman" pitchFamily="18" charset="0"/>
                <a:cs typeface="Times New Roman" pitchFamily="18" charset="0"/>
              </a:rPr>
              <a:t>ème</a:t>
            </a:r>
            <a:r>
              <a:rPr lang="fr-FR" sz="2000" dirty="0" smtClean="0">
                <a:latin typeface="Times New Roman" pitchFamily="18" charset="0"/>
                <a:cs typeface="Times New Roman" pitchFamily="18" charset="0"/>
              </a:rPr>
              <a:t> TD (20 Octobre 2024), à raison de deux (02) présentations par séance (02 groupes) . (La participation au débat est également notée)!!!. </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La durée de la présentation est de 10 à 15 min. </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Les thèmes vous seront attribués et ordre de passage se fera par tirage au sort (Les 02 premiers groupes seront tirés au sort durant cette semaine et présenteront dans 15 jours). </a:t>
            </a:r>
          </a:p>
          <a:p>
            <a:pPr marL="457200" lvl="0" indent="-457200" algn="just">
              <a:buFont typeface="+mj-lt"/>
              <a:buAutoNum type="alphaLcParenR"/>
            </a:pPr>
            <a:endParaRPr lang="fr-FR"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À la fin de chaque présentation, le tirage au sort de deux autres groupes se fera. Comme ça, vous aurez tous 15 jours avant votre tour de préparation.  </a:t>
            </a:r>
            <a:endParaRPr lang="en-US" sz="2000" dirty="0" smtClean="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(11)</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0" dur="500"/>
                                        <p:tgtEl>
                                          <p:spTgt spid="2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3" dur="500"/>
                                        <p:tgtEl>
                                          <p:spTgt spid="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xEl>
                                              <p:pRg st="4" end="4"/>
                                            </p:txEl>
                                          </p:spTgt>
                                        </p:tgtEl>
                                        <p:attrNameLst>
                                          <p:attrName>style.visibility</p:attrName>
                                        </p:attrNameLst>
                                      </p:cBhvr>
                                      <p:to>
                                        <p:strVal val="visible"/>
                                      </p:to>
                                    </p:set>
                                    <p:animEffect transition="in" filter="checkerboard(across)">
                                      <p:cBhvr>
                                        <p:cTn id="18" dur="500"/>
                                        <p:tgtEl>
                                          <p:spTgt spid="2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animEffect transition="in" filter="checkerboard(across)">
                                      <p:cBhvr>
                                        <p:cTn id="23" dur="500"/>
                                        <p:tgtEl>
                                          <p:spTgt spid="20">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0">
                                            <p:txEl>
                                              <p:pRg st="8" end="8"/>
                                            </p:txEl>
                                          </p:spTgt>
                                        </p:tgtEl>
                                        <p:attrNameLst>
                                          <p:attrName>style.visibility</p:attrName>
                                        </p:attrNameLst>
                                      </p:cBhvr>
                                      <p:to>
                                        <p:strVal val="visible"/>
                                      </p:to>
                                    </p:set>
                                    <p:animEffect transition="in" filter="checkerboard(across)">
                                      <p:cBhvr>
                                        <p:cTn id="28" dur="500"/>
                                        <p:tgtEl>
                                          <p:spTgt spid="20">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0">
                                            <p:txEl>
                                              <p:pRg st="10" end="10"/>
                                            </p:txEl>
                                          </p:spTgt>
                                        </p:tgtEl>
                                        <p:attrNameLst>
                                          <p:attrName>style.visibility</p:attrName>
                                        </p:attrNameLst>
                                      </p:cBhvr>
                                      <p:to>
                                        <p:strVal val="visible"/>
                                      </p:to>
                                    </p:set>
                                    <p:animEffect transition="in" filter="checkerboard(across)">
                                      <p:cBhvr>
                                        <p:cTn id="33"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901560"/>
            <a:ext cx="8643998" cy="54784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spcAft>
                <a:spcPts val="600"/>
              </a:spcAft>
              <a:buAutoNum type="arabicPeriod" startAt="2"/>
            </a:pPr>
            <a:r>
              <a:rPr lang="fr-FR" sz="2000" b="1" dirty="0" smtClean="0">
                <a:solidFill>
                  <a:srgbClr val="FF0000"/>
                </a:solidFill>
                <a:latin typeface="Times New Roman" pitchFamily="18" charset="0"/>
                <a:cs typeface="Times New Roman" pitchFamily="18" charset="0"/>
              </a:rPr>
              <a:t>En ce qui concerne la présentation</a:t>
            </a:r>
          </a:p>
          <a:p>
            <a:pPr marL="457200" indent="-457200" algn="just">
              <a:spcAft>
                <a:spcPts val="600"/>
              </a:spcAft>
            </a:pPr>
            <a:r>
              <a:rPr lang="fr-FR"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Il est demandé : un poster comprenant une </a:t>
            </a:r>
            <a:r>
              <a:rPr lang="fr-FR" sz="2000" b="1" dirty="0" smtClean="0">
                <a:solidFill>
                  <a:srgbClr val="0000FF"/>
                </a:solidFill>
                <a:latin typeface="Times New Roman" pitchFamily="18" charset="0"/>
                <a:cs typeface="Times New Roman" pitchFamily="18" charset="0"/>
              </a:rPr>
              <a:t>introduction</a:t>
            </a:r>
            <a:r>
              <a:rPr lang="fr-FR" sz="2000" dirty="0" smtClean="0">
                <a:latin typeface="Times New Roman" pitchFamily="18" charset="0"/>
                <a:cs typeface="Times New Roman" pitchFamily="18" charset="0"/>
              </a:rPr>
              <a:t>, un </a:t>
            </a:r>
            <a:r>
              <a:rPr lang="fr-FR" sz="2000" b="1" dirty="0" smtClean="0">
                <a:solidFill>
                  <a:srgbClr val="0000FF"/>
                </a:solidFill>
                <a:latin typeface="Times New Roman" pitchFamily="18" charset="0"/>
                <a:cs typeface="Times New Roman" pitchFamily="18" charset="0"/>
              </a:rPr>
              <a:t>contenu structuré</a:t>
            </a:r>
            <a:r>
              <a:rPr lang="fr-FR" sz="2000" dirty="0" smtClean="0">
                <a:latin typeface="Times New Roman" pitchFamily="18" charset="0"/>
                <a:cs typeface="Times New Roman" pitchFamily="18" charset="0"/>
              </a:rPr>
              <a:t>, une </a:t>
            </a:r>
            <a:r>
              <a:rPr lang="fr-FR" sz="2000" b="1" dirty="0" smtClean="0">
                <a:solidFill>
                  <a:srgbClr val="0000FF"/>
                </a:solidFill>
                <a:latin typeface="Times New Roman" pitchFamily="18" charset="0"/>
                <a:cs typeface="Times New Roman" pitchFamily="18" charset="0"/>
              </a:rPr>
              <a:t>conclusion</a:t>
            </a:r>
            <a:r>
              <a:rPr lang="fr-FR" sz="2000" dirty="0" smtClean="0">
                <a:latin typeface="Times New Roman" pitchFamily="18" charset="0"/>
                <a:cs typeface="Times New Roman" pitchFamily="18" charset="0"/>
              </a:rPr>
              <a:t> et la liste des </a:t>
            </a:r>
            <a:r>
              <a:rPr lang="fr-FR" sz="2000" b="1" dirty="0" smtClean="0">
                <a:solidFill>
                  <a:srgbClr val="0000FF"/>
                </a:solidFill>
                <a:latin typeface="Times New Roman" pitchFamily="18" charset="0"/>
                <a:cs typeface="Times New Roman" pitchFamily="18" charset="0"/>
              </a:rPr>
              <a:t>références bibliographiques </a:t>
            </a:r>
            <a:r>
              <a:rPr lang="fr-FR" sz="2000" dirty="0" smtClean="0">
                <a:latin typeface="Times New Roman" pitchFamily="18" charset="0"/>
                <a:cs typeface="Times New Roman" pitchFamily="18" charset="0"/>
              </a:rPr>
              <a:t>(elle sera abordée lors du 1</a:t>
            </a:r>
            <a:r>
              <a:rPr lang="fr-FR" sz="2000" baseline="30000" dirty="0" smtClean="0">
                <a:latin typeface="Times New Roman" pitchFamily="18" charset="0"/>
                <a:cs typeface="Times New Roman" pitchFamily="18" charset="0"/>
              </a:rPr>
              <a:t>er</a:t>
            </a:r>
            <a:r>
              <a:rPr lang="fr-FR" sz="2000" dirty="0" smtClean="0">
                <a:latin typeface="Times New Roman" pitchFamily="18" charset="0"/>
                <a:cs typeface="Times New Roman" pitchFamily="18" charset="0"/>
              </a:rPr>
              <a:t> semestre).</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Chaque groupe se doit de préparer le </a:t>
            </a:r>
            <a:r>
              <a:rPr lang="fr-FR" sz="2000" b="1" dirty="0" smtClean="0">
                <a:solidFill>
                  <a:srgbClr val="FF5050"/>
                </a:solidFill>
                <a:latin typeface="Times New Roman" pitchFamily="18" charset="0"/>
                <a:cs typeface="Times New Roman" pitchFamily="18" charset="0"/>
              </a:rPr>
              <a:t>poster</a:t>
            </a:r>
            <a:r>
              <a:rPr lang="fr-FR" sz="2000" dirty="0" smtClean="0">
                <a:latin typeface="Times New Roman" pitchFamily="18" charset="0"/>
                <a:cs typeface="Times New Roman" pitchFamily="18" charset="0"/>
              </a:rPr>
              <a:t> et chaque étudiant est obligé de faire la </a:t>
            </a:r>
            <a:r>
              <a:rPr lang="fr-FR" sz="2000" b="1" dirty="0" smtClean="0">
                <a:solidFill>
                  <a:srgbClr val="FF5050"/>
                </a:solidFill>
                <a:latin typeface="Times New Roman" pitchFamily="18" charset="0"/>
                <a:cs typeface="Times New Roman" pitchFamily="18" charset="0"/>
              </a:rPr>
              <a:t>présentation orale </a:t>
            </a:r>
            <a:r>
              <a:rPr lang="fr-FR" sz="2000" dirty="0" smtClean="0">
                <a:latin typeface="Times New Roman" pitchFamily="18" charset="0"/>
                <a:cs typeface="Times New Roman" pitchFamily="18" charset="0"/>
              </a:rPr>
              <a:t>avec son groupe.</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Une partie du groupe s’intéresse à la préparation et à la présentation d’un </a:t>
            </a:r>
            <a:r>
              <a:rPr lang="fr-FR" sz="2000" b="1" dirty="0" smtClean="0">
                <a:solidFill>
                  <a:srgbClr val="0000FF"/>
                </a:solidFill>
                <a:latin typeface="Times New Roman" pitchFamily="18" charset="0"/>
                <a:cs typeface="Times New Roman" pitchFamily="18" charset="0"/>
              </a:rPr>
              <a:t>poster</a:t>
            </a:r>
            <a:r>
              <a:rPr lang="fr-FR" sz="2000" dirty="0" smtClean="0">
                <a:latin typeface="Times New Roman" pitchFamily="18" charset="0"/>
                <a:cs typeface="Times New Roman" pitchFamily="18" charset="0"/>
              </a:rPr>
              <a:t> et l’autre à la </a:t>
            </a:r>
            <a:r>
              <a:rPr lang="fr-FR" sz="2000" b="1" dirty="0" smtClean="0">
                <a:solidFill>
                  <a:srgbClr val="0000FF"/>
                </a:solidFill>
                <a:latin typeface="Times New Roman" pitchFamily="18" charset="0"/>
                <a:cs typeface="Times New Roman" pitchFamily="18" charset="0"/>
              </a:rPr>
              <a:t>présentation orale</a:t>
            </a:r>
            <a:r>
              <a:rPr lang="fr-FR" sz="2000" dirty="0" smtClean="0">
                <a:latin typeface="Times New Roman" pitchFamily="18" charset="0"/>
                <a:cs typeface="Times New Roman" pitchFamily="18" charset="0"/>
              </a:rPr>
              <a:t>, mais le </a:t>
            </a:r>
            <a:r>
              <a:rPr lang="fr-FR" sz="2000" b="1" dirty="0" smtClean="0">
                <a:solidFill>
                  <a:srgbClr val="0000FF"/>
                </a:solidFill>
                <a:latin typeface="Times New Roman" pitchFamily="18" charset="0"/>
                <a:cs typeface="Times New Roman" pitchFamily="18" charset="0"/>
              </a:rPr>
              <a:t>choix</a:t>
            </a:r>
            <a:r>
              <a:rPr lang="fr-FR" sz="2000" dirty="0" smtClean="0">
                <a:latin typeface="Times New Roman" pitchFamily="18" charset="0"/>
                <a:cs typeface="Times New Roman" pitchFamily="18" charset="0"/>
              </a:rPr>
              <a:t> revient à vos enseignants quant au fait de faire un rappel sur cette notion. </a:t>
            </a:r>
          </a:p>
          <a:p>
            <a:pPr marL="457200" lvl="0" indent="-457200" algn="just">
              <a:buFont typeface="+mj-lt"/>
              <a:buAutoNum type="alphaLcParenR"/>
            </a:pPr>
            <a:endParaRPr lang="en-US" sz="2000" dirty="0" smtClean="0">
              <a:latin typeface="Times New Roman" pitchFamily="18" charset="0"/>
              <a:cs typeface="Times New Roman" pitchFamily="18" charset="0"/>
            </a:endParaRPr>
          </a:p>
          <a:p>
            <a:pPr marL="457200" lvl="0" indent="-457200" algn="just">
              <a:buFont typeface="+mj-lt"/>
              <a:buAutoNum type="alphaLcParenR"/>
            </a:pPr>
            <a:r>
              <a:rPr lang="fr-FR" sz="2000" dirty="0" smtClean="0">
                <a:latin typeface="Times New Roman" pitchFamily="18" charset="0"/>
                <a:cs typeface="Times New Roman" pitchFamily="18" charset="0"/>
              </a:rPr>
              <a:t>Il est important que chaque groupe présente son exposé à la </a:t>
            </a:r>
            <a:r>
              <a:rPr lang="fr-FR" sz="2000" b="1" dirty="0" smtClean="0">
                <a:solidFill>
                  <a:srgbClr val="FF5050"/>
                </a:solidFill>
                <a:latin typeface="Times New Roman" pitchFamily="18" charset="0"/>
                <a:cs typeface="Times New Roman" pitchFamily="18" charset="0"/>
              </a:rPr>
              <a:t>date convenu </a:t>
            </a:r>
            <a:r>
              <a:rPr lang="fr-FR" sz="2000" dirty="0" smtClean="0">
                <a:latin typeface="Times New Roman" pitchFamily="18" charset="0"/>
                <a:cs typeface="Times New Roman" pitchFamily="18" charset="0"/>
              </a:rPr>
              <a:t>pour éviter de retarder </a:t>
            </a:r>
            <a:r>
              <a:rPr lang="fr-FR" sz="2000" b="1" dirty="0" smtClean="0">
                <a:solidFill>
                  <a:srgbClr val="FF5050"/>
                </a:solidFill>
                <a:latin typeface="Times New Roman" pitchFamily="18" charset="0"/>
                <a:cs typeface="Times New Roman" pitchFamily="18" charset="0"/>
              </a:rPr>
              <a:t>vos enseignants </a:t>
            </a:r>
            <a:r>
              <a:rPr lang="fr-FR" sz="2000" dirty="0" smtClean="0">
                <a:latin typeface="Times New Roman" pitchFamily="18" charset="0"/>
                <a:cs typeface="Times New Roman" pitchFamily="18" charset="0"/>
              </a:rPr>
              <a:t>chargés de TD et ainsi de retarder </a:t>
            </a:r>
            <a:r>
              <a:rPr lang="fr-FR" sz="2000" b="1" dirty="0" smtClean="0">
                <a:solidFill>
                  <a:srgbClr val="FF5050"/>
                </a:solidFill>
                <a:latin typeface="Times New Roman" pitchFamily="18" charset="0"/>
                <a:cs typeface="Times New Roman" pitchFamily="18" charset="0"/>
              </a:rPr>
              <a:t>vos camarades</a:t>
            </a:r>
            <a:r>
              <a:rPr lang="fr-FR" sz="2000" dirty="0" smtClean="0">
                <a:latin typeface="Times New Roman" pitchFamily="18" charset="0"/>
                <a:cs typeface="Times New Roman" pitchFamily="18" charset="0"/>
              </a:rPr>
              <a:t>.</a:t>
            </a:r>
          </a:p>
          <a:p>
            <a:pPr lvl="0" algn="just"/>
            <a:endParaRPr lang="en-US" sz="2000" dirty="0">
              <a:latin typeface="Times New Roman" pitchFamily="18" charset="0"/>
              <a:cs typeface="Times New Roman" pitchFamily="18" charset="0"/>
            </a:endParaRPr>
          </a:p>
        </p:txBody>
      </p:sp>
      <p:sp>
        <p:nvSpPr>
          <p:cNvPr id="6" name="Rectangle 5"/>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4- Organisation des TD et </a:t>
            </a:r>
            <a:r>
              <a:rPr lang="fr-FR" sz="2400" b="1" dirty="0" smtClean="0">
                <a:solidFill>
                  <a:schemeClr val="bg1"/>
                </a:solidFill>
                <a:latin typeface="Sylfaen" pitchFamily="18" charset="0"/>
              </a:rPr>
              <a:t>Barème de notation</a:t>
            </a:r>
            <a:endParaRPr lang="en-US" sz="2400" dirty="0">
              <a:solidFill>
                <a:schemeClr val="bg1"/>
              </a:solidFill>
            </a:endParaRPr>
          </a:p>
        </p:txBody>
      </p:sp>
      <p:sp>
        <p:nvSpPr>
          <p:cNvPr id="7" name="Rectangle 6">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(11)</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checkerboard(across)">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checkerboard(across)">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500042"/>
            <a:ext cx="8786874" cy="60170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spcAft>
                <a:spcPts val="600"/>
              </a:spcAft>
            </a:pPr>
            <a:r>
              <a:rPr lang="fr-FR" sz="2000" b="1" dirty="0" smtClean="0">
                <a:solidFill>
                  <a:srgbClr val="FF0000"/>
                </a:solidFill>
                <a:latin typeface="Times New Roman" pitchFamily="18" charset="0"/>
                <a:cs typeface="Times New Roman" pitchFamily="18" charset="0"/>
              </a:rPr>
              <a:t>3.  Barème de notation des TD</a:t>
            </a:r>
            <a:endParaRPr lang="en-US" sz="2000" dirty="0" smtClean="0"/>
          </a:p>
          <a:p>
            <a:pPr lvl="0"/>
            <a:r>
              <a:rPr lang="fr-FR" sz="2000" dirty="0" smtClean="0"/>
              <a:t>Concernant la note de TD, l’évaluation finale s’articule sur quatre points à savoir :</a:t>
            </a:r>
          </a:p>
          <a:p>
            <a:pPr lvl="0"/>
            <a:endParaRPr lang="fr-FR" sz="2000" dirty="0" smtClean="0"/>
          </a:p>
          <a:p>
            <a:pPr marL="457200" lvl="0" indent="-457200">
              <a:buFont typeface="+mj-lt"/>
              <a:buAutoNum type="arabicPeriod"/>
            </a:pPr>
            <a:r>
              <a:rPr lang="fr-FR" sz="2000" b="1" dirty="0" smtClean="0"/>
              <a:t>La présence et </a:t>
            </a:r>
            <a:r>
              <a:rPr lang="fr-FR" sz="2000" b="1" dirty="0" err="1" smtClean="0"/>
              <a:t>asséduité</a:t>
            </a:r>
            <a:r>
              <a:rPr lang="fr-FR" sz="2000" dirty="0" smtClean="0"/>
              <a:t> : </a:t>
            </a:r>
            <a:r>
              <a:rPr lang="fr-FR" sz="2000" b="1" dirty="0" smtClean="0">
                <a:solidFill>
                  <a:srgbClr val="0000FF"/>
                </a:solidFill>
              </a:rPr>
              <a:t>5 points</a:t>
            </a:r>
          </a:p>
          <a:p>
            <a:pPr marL="457200" lvl="0" indent="-457200">
              <a:buFont typeface="+mj-lt"/>
              <a:buAutoNum type="arabicPeriod"/>
            </a:pPr>
            <a:endParaRPr lang="en-US" sz="2000" dirty="0" smtClean="0"/>
          </a:p>
          <a:p>
            <a:pPr marL="457200" lvl="0" indent="-457200">
              <a:buFont typeface="+mj-lt"/>
              <a:buAutoNum type="arabicPeriod"/>
            </a:pPr>
            <a:r>
              <a:rPr lang="fr-FR" sz="2000" b="1" dirty="0" smtClean="0"/>
              <a:t>La participation</a:t>
            </a:r>
            <a:r>
              <a:rPr lang="fr-FR" sz="2000" dirty="0" smtClean="0"/>
              <a:t> : </a:t>
            </a:r>
            <a:r>
              <a:rPr lang="fr-FR" sz="2000" b="1" dirty="0" smtClean="0">
                <a:solidFill>
                  <a:srgbClr val="0000FF"/>
                </a:solidFill>
              </a:rPr>
              <a:t>3 points</a:t>
            </a:r>
          </a:p>
          <a:p>
            <a:pPr marL="457200" lvl="0" indent="-457200">
              <a:buFont typeface="+mj-lt"/>
              <a:buAutoNum type="arabicPeriod"/>
            </a:pPr>
            <a:endParaRPr lang="en-US" sz="2000" dirty="0" smtClean="0"/>
          </a:p>
          <a:p>
            <a:pPr marL="457200" lvl="0" indent="-457200">
              <a:buFont typeface="+mj-lt"/>
              <a:buAutoNum type="arabicPeriod"/>
            </a:pPr>
            <a:r>
              <a:rPr lang="fr-FR" sz="2000" b="1" dirty="0" smtClean="0"/>
              <a:t>L’exposé</a:t>
            </a:r>
            <a:r>
              <a:rPr lang="fr-FR" sz="2000" dirty="0" smtClean="0"/>
              <a:t> : </a:t>
            </a:r>
            <a:r>
              <a:rPr lang="fr-FR" sz="2000" b="1" dirty="0" smtClean="0">
                <a:solidFill>
                  <a:srgbClr val="0000FF"/>
                </a:solidFill>
              </a:rPr>
              <a:t>6 points </a:t>
            </a:r>
            <a:r>
              <a:rPr lang="fr-FR" sz="2000" dirty="0" smtClean="0"/>
              <a:t>(02 points pour l’</a:t>
            </a:r>
            <a:r>
              <a:rPr lang="fr-FR" sz="2000" b="1" dirty="0" smtClean="0">
                <a:solidFill>
                  <a:srgbClr val="FF3300"/>
                </a:solidFill>
              </a:rPr>
              <a:t>oral</a:t>
            </a:r>
            <a:r>
              <a:rPr lang="fr-FR" sz="2000" dirty="0" smtClean="0"/>
              <a:t>, 02 points pour l’</a:t>
            </a:r>
            <a:r>
              <a:rPr lang="fr-FR" sz="2000" b="1" dirty="0" smtClean="0">
                <a:solidFill>
                  <a:srgbClr val="FF3300"/>
                </a:solidFill>
              </a:rPr>
              <a:t>organisation du poster </a:t>
            </a:r>
            <a:r>
              <a:rPr lang="fr-FR" sz="2000" dirty="0" smtClean="0"/>
              <a:t>et 02 points pour le </a:t>
            </a:r>
            <a:r>
              <a:rPr lang="fr-FR" sz="2000" b="1" dirty="0" smtClean="0">
                <a:solidFill>
                  <a:srgbClr val="FF3300"/>
                </a:solidFill>
              </a:rPr>
              <a:t>contenu</a:t>
            </a:r>
            <a:r>
              <a:rPr lang="fr-FR" sz="2000" dirty="0" smtClean="0"/>
              <a:t>)</a:t>
            </a:r>
          </a:p>
          <a:p>
            <a:pPr marL="457200" lvl="0" indent="-457200">
              <a:buFont typeface="+mj-lt"/>
              <a:buAutoNum type="arabicPeriod"/>
            </a:pPr>
            <a:endParaRPr lang="en-US" sz="2000" dirty="0" smtClean="0"/>
          </a:p>
          <a:p>
            <a:pPr marL="457200" lvl="0" indent="-457200">
              <a:buFont typeface="+mj-lt"/>
              <a:buAutoNum type="arabicPeriod"/>
            </a:pPr>
            <a:r>
              <a:rPr lang="fr-FR" sz="2000" b="1" dirty="0" smtClean="0"/>
              <a:t>L’interrogation</a:t>
            </a:r>
            <a:r>
              <a:rPr lang="fr-FR" sz="2000" dirty="0" smtClean="0"/>
              <a:t> : </a:t>
            </a:r>
            <a:r>
              <a:rPr lang="fr-FR" sz="2000" b="1" dirty="0" smtClean="0">
                <a:solidFill>
                  <a:srgbClr val="0000FF"/>
                </a:solidFill>
              </a:rPr>
              <a:t>6 points</a:t>
            </a:r>
            <a:endParaRPr lang="en-US" sz="2000" b="1" dirty="0" smtClean="0">
              <a:solidFill>
                <a:srgbClr val="0000FF"/>
              </a:solidFill>
            </a:endParaRPr>
          </a:p>
          <a:p>
            <a:pPr lvl="0" algn="just"/>
            <a:endParaRPr lang="fr-FR" sz="2000" dirty="0" smtClean="0">
              <a:latin typeface="Times New Roman" pitchFamily="18" charset="0"/>
              <a:cs typeface="Times New Roman" pitchFamily="18" charset="0"/>
            </a:endParaRPr>
          </a:p>
          <a:p>
            <a:pPr lvl="0" algn="just"/>
            <a:r>
              <a:rPr lang="fr-FR" sz="2000" b="1" dirty="0" smtClean="0">
                <a:solidFill>
                  <a:srgbClr val="0000FF"/>
                </a:solidFill>
                <a:latin typeface="Times New Roman" pitchFamily="18" charset="0"/>
                <a:cs typeface="Times New Roman" pitchFamily="18" charset="0"/>
              </a:rPr>
              <a:t>Note finale du TD  (NFTD) : On retient 40% uniquement.</a:t>
            </a:r>
            <a:endParaRPr lang="fr-FR" sz="2000" dirty="0" smtClean="0">
              <a:latin typeface="Times New Roman" pitchFamily="18" charset="0"/>
              <a:cs typeface="Times New Roman" pitchFamily="18" charset="0"/>
            </a:endParaRPr>
          </a:p>
          <a:p>
            <a:pPr lvl="0" algn="just"/>
            <a:endParaRPr lang="fr-FR" sz="2000" dirty="0" smtClean="0">
              <a:latin typeface="Times New Roman" pitchFamily="18" charset="0"/>
              <a:cs typeface="Times New Roman" pitchFamily="18" charset="0"/>
            </a:endParaRPr>
          </a:p>
          <a:p>
            <a:pPr marL="457200" indent="-457200" algn="just">
              <a:buAutoNum type="arabicPeriod" startAt="4"/>
            </a:pPr>
            <a:r>
              <a:rPr lang="fr-FR" sz="2000" b="1" dirty="0" smtClean="0">
                <a:solidFill>
                  <a:srgbClr val="FF0000"/>
                </a:solidFill>
                <a:latin typeface="Times New Roman" pitchFamily="18" charset="0"/>
                <a:cs typeface="Times New Roman" pitchFamily="18" charset="0"/>
              </a:rPr>
              <a:t>Evaluation finale « Examen »</a:t>
            </a:r>
          </a:p>
          <a:p>
            <a:pPr marL="457200" indent="-457200" algn="just"/>
            <a:endParaRPr lang="fr-FR" sz="2000" b="1" dirty="0" smtClean="0">
              <a:solidFill>
                <a:srgbClr val="FF0000"/>
              </a:solidFill>
              <a:latin typeface="Times New Roman" pitchFamily="18" charset="0"/>
              <a:cs typeface="Times New Roman" pitchFamily="18" charset="0"/>
            </a:endParaRPr>
          </a:p>
          <a:p>
            <a:pPr marL="457200" indent="-457200" algn="just"/>
            <a:r>
              <a:rPr lang="fr-FR" sz="2000" b="1" dirty="0" smtClean="0">
                <a:solidFill>
                  <a:srgbClr val="0000FF"/>
                </a:solidFill>
                <a:latin typeface="Times New Roman" pitchFamily="18" charset="0"/>
                <a:cs typeface="Times New Roman" pitchFamily="18" charset="0"/>
              </a:rPr>
              <a:t>Note finale de l’examen (NFE) : On retient 60% qui reste. </a:t>
            </a:r>
          </a:p>
          <a:p>
            <a:pPr marL="457200" indent="-457200" algn="just"/>
            <a:endParaRPr lang="fr-FR" sz="2000" b="1" dirty="0" smtClean="0">
              <a:solidFill>
                <a:srgbClr val="0000FF"/>
              </a:solidFill>
              <a:latin typeface="Times New Roman" pitchFamily="18" charset="0"/>
              <a:cs typeface="Times New Roman" pitchFamily="18" charset="0"/>
            </a:endParaRPr>
          </a:p>
          <a:p>
            <a:pPr marL="457200" indent="-457200" algn="just"/>
            <a:r>
              <a:rPr lang="fr-FR" sz="2000" b="1" dirty="0" smtClean="0">
                <a:solidFill>
                  <a:srgbClr val="FF0000"/>
                </a:solidFill>
                <a:latin typeface="Times New Roman" pitchFamily="18" charset="0"/>
                <a:cs typeface="Times New Roman" pitchFamily="18" charset="0"/>
              </a:rPr>
              <a:t>Moyenne finale de la matière TEC  = </a:t>
            </a:r>
            <a:r>
              <a:rPr lang="fr-FR" sz="2000" b="1" dirty="0" smtClean="0">
                <a:solidFill>
                  <a:srgbClr val="0000FF"/>
                </a:solidFill>
                <a:latin typeface="Times New Roman" pitchFamily="18" charset="0"/>
                <a:cs typeface="Times New Roman" pitchFamily="18" charset="0"/>
              </a:rPr>
              <a:t>NFTD*0.4 + NFE*0.6 </a:t>
            </a:r>
            <a:r>
              <a:rPr lang="fr-FR" sz="2000" b="1" dirty="0" smtClean="0">
                <a:solidFill>
                  <a:srgbClr val="FF0000"/>
                </a:solidFill>
                <a:latin typeface="Times New Roman" pitchFamily="18" charset="0"/>
                <a:cs typeface="Times New Roman" pitchFamily="18" charset="0"/>
              </a:rPr>
              <a:t>   </a:t>
            </a:r>
          </a:p>
        </p:txBody>
      </p:sp>
      <p:sp>
        <p:nvSpPr>
          <p:cNvPr id="6" name="Rectangle 5"/>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4- Organisation des TD et </a:t>
            </a:r>
            <a:r>
              <a:rPr lang="fr-FR" sz="2400" b="1" dirty="0" smtClean="0">
                <a:solidFill>
                  <a:schemeClr val="bg1"/>
                </a:solidFill>
                <a:latin typeface="Sylfaen" pitchFamily="18" charset="0"/>
              </a:rPr>
              <a:t>Barème de notation</a:t>
            </a:r>
            <a:endParaRPr lang="en-US" sz="2400" dirty="0">
              <a:solidFill>
                <a:schemeClr val="bg1"/>
              </a:solidFill>
            </a:endParaRPr>
          </a:p>
        </p:txBody>
      </p:sp>
      <p:sp>
        <p:nvSpPr>
          <p:cNvPr id="7" name="Rectangle 6">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(13)</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heckerboard(across)">
                                      <p:cBhvr>
                                        <p:cTn id="15" dur="500"/>
                                        <p:tgtEl>
                                          <p:spTgt spid="5">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checkerboard(across)">
                                      <p:cBhvr>
                                        <p:cTn id="18" dur="500"/>
                                        <p:tgtEl>
                                          <p:spTgt spid="5">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checkerboard(across)">
                                      <p:cBhvr>
                                        <p:cTn id="21" dur="500"/>
                                        <p:tgtEl>
                                          <p:spTgt spid="5">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checkerboard(across)">
                                      <p:cBhvr>
                                        <p:cTn id="24" dur="500"/>
                                        <p:tgtEl>
                                          <p:spTgt spid="5">
                                            <p:txEl>
                                              <p:pRg st="9" end="9"/>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27" dur="500"/>
                                        <p:tgtEl>
                                          <p:spTgt spid="5">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13" end="13"/>
                                            </p:txEl>
                                          </p:spTgt>
                                        </p:tgtEl>
                                        <p:attrNameLst>
                                          <p:attrName>style.visibility</p:attrName>
                                        </p:attrNameLst>
                                      </p:cBhvr>
                                      <p:to>
                                        <p:strVal val="visible"/>
                                      </p:to>
                                    </p:set>
                                    <p:animEffect transition="in" filter="checkerboard(across)">
                                      <p:cBhvr>
                                        <p:cTn id="32" dur="500"/>
                                        <p:tgtEl>
                                          <p:spTgt spid="5">
                                            <p:txEl>
                                              <p:pRg st="13" end="13"/>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animEffect transition="in" filter="checkerboard(across)">
                                      <p:cBhvr>
                                        <p:cTn id="35" dur="500"/>
                                        <p:tgtEl>
                                          <p:spTgt spid="5">
                                            <p:txEl>
                                              <p:pRg st="15" end="15"/>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5">
                                            <p:txEl>
                                              <p:pRg st="17" end="17"/>
                                            </p:txEl>
                                          </p:spTgt>
                                        </p:tgtEl>
                                        <p:attrNameLst>
                                          <p:attrName>style.visibility</p:attrName>
                                        </p:attrNameLst>
                                      </p:cBhvr>
                                      <p:to>
                                        <p:strVal val="visible"/>
                                      </p:to>
                                    </p:set>
                                    <p:animEffect transition="in" filter="checkerboard(across)">
                                      <p:cBhvr>
                                        <p:cTn id="38"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4282" y="4643446"/>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4" name="Rectangle 13">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(14)</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687813"/>
            <a:ext cx="8786874" cy="57092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lnSpc>
                <a:spcPct val="150000"/>
              </a:lnSpc>
              <a:spcAft>
                <a:spcPts val="600"/>
              </a:spcAft>
            </a:pPr>
            <a:r>
              <a:rPr lang="fr-FR" sz="2000" b="1" dirty="0" smtClean="0">
                <a:solidFill>
                  <a:srgbClr val="FF3300"/>
                </a:solidFill>
                <a:latin typeface="Times New Roman" pitchFamily="18" charset="0"/>
                <a:cs typeface="Times New Roman" pitchFamily="18" charset="0"/>
              </a:rPr>
              <a:t>Liste de référence pour la terminologie en biologie </a:t>
            </a:r>
            <a:endParaRPr lang="en-US" sz="2000" dirty="0" smtClean="0">
              <a:latin typeface="Times New Roman" pitchFamily="18" charset="0"/>
              <a:cs typeface="Times New Roman" pitchFamily="18" charset="0"/>
            </a:endParaRPr>
          </a:p>
          <a:p>
            <a:pPr lvl="0" algn="just">
              <a:lnSpc>
                <a:spcPct val="150000"/>
              </a:lnSpc>
            </a:pPr>
            <a:r>
              <a:rPr lang="fr-FR" sz="2000" dirty="0" smtClean="0">
                <a:latin typeface="Times New Roman" pitchFamily="18" charset="0"/>
                <a:cs typeface="Times New Roman" pitchFamily="18" charset="0"/>
              </a:rPr>
              <a:t>L'étude de la biologie animale et végétale repose sur un vocabulaire spécifique qui facilite la compréhension des concepts fondamentaux. Les terminologies employées, qu'il s'agisse de classification, de morphologie ou de physiologie, sont essentielles pour communiquer des idées complexes avec précision. Dans un domaine aussi vaste, une maîtrise des termes permet aux chercheurs et étudiants de naviguer efficacement dans la littérature scientifique. Cette introduction vise à explorer les principales terminologies utilisées en biologie, en soulignant leur importance pour l'avancement des connaissances dans ces disciplines et leur impact sur la recherche et l'éducation. </a:t>
            </a:r>
          </a:p>
          <a:p>
            <a:pPr lvl="0" algn="ctr">
              <a:lnSpc>
                <a:spcPct val="150000"/>
              </a:lnSpc>
            </a:pPr>
            <a:r>
              <a:rPr lang="fr-FR" sz="2000" b="1" dirty="0" smtClean="0">
                <a:solidFill>
                  <a:srgbClr val="FF0000"/>
                </a:solidFill>
                <a:latin typeface="Times New Roman" pitchFamily="18" charset="0"/>
                <a:cs typeface="Times New Roman" pitchFamily="18" charset="0"/>
              </a:rPr>
              <a:t>(</a:t>
            </a:r>
            <a:r>
              <a:rPr lang="fr-FR" sz="2000" b="1" dirty="0" smtClean="0">
                <a:solidFill>
                  <a:srgbClr val="0000FF"/>
                </a:solidFill>
                <a:latin typeface="Times New Roman" pitchFamily="18" charset="0"/>
                <a:cs typeface="Times New Roman" pitchFamily="18" charset="0"/>
              </a:rPr>
              <a:t>Une liste de quelques termes scientifiques vous sera attribuée</a:t>
            </a:r>
            <a:r>
              <a:rPr lang="fr-FR" sz="2000" b="1" dirty="0" smtClean="0">
                <a:solidFill>
                  <a:srgbClr val="FF0000"/>
                </a:solidFill>
                <a:latin typeface="Times New Roman" pitchFamily="18" charset="0"/>
                <a:cs typeface="Times New Roman" pitchFamily="18" charset="0"/>
              </a:rPr>
              <a:t>)</a:t>
            </a:r>
          </a:p>
          <a:p>
            <a:pPr lvl="0" algn="just">
              <a:lnSpc>
                <a:spcPct val="150000"/>
              </a:lnSpc>
            </a:pPr>
            <a:endParaRPr lang="fr-FR" sz="2000" b="1" dirty="0" smtClean="0">
              <a:solidFill>
                <a:srgbClr val="FF0000"/>
              </a:solidFill>
              <a:latin typeface="Times New Roman" pitchFamily="18" charset="0"/>
              <a:cs typeface="Times New Roman" pitchFamily="18" charset="0"/>
            </a:endParaRPr>
          </a:p>
        </p:txBody>
      </p:sp>
      <p:sp>
        <p:nvSpPr>
          <p:cNvPr id="6" name="Rectangle 5"/>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5- </a:t>
            </a:r>
            <a:r>
              <a:rPr lang="fr-FR" sz="2400" b="1" dirty="0" smtClean="0">
                <a:solidFill>
                  <a:schemeClr val="bg1"/>
                </a:solidFill>
                <a:latin typeface="Sylfaen" pitchFamily="18" charset="0"/>
              </a:rPr>
              <a:t>Terminologies en Biologie</a:t>
            </a:r>
            <a:endParaRPr lang="en-US" sz="2400" dirty="0">
              <a:solidFill>
                <a:schemeClr val="bg1"/>
              </a:solidFill>
            </a:endParaRPr>
          </a:p>
        </p:txBody>
      </p:sp>
      <p:sp>
        <p:nvSpPr>
          <p:cNvPr id="7" name="Rectangle 6">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(15)</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4282" y="5500702"/>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4" name="Rectangle 13">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(16)</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602536"/>
            <a:ext cx="8786874" cy="57554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Au terme de ce cours sur les techniques d'expression et de communication en français, il est clair que la maîtrise de ces compétences est essentielle dans notre monde interconnecté. Ensemble, nous allons explorer divers outils et stratégies pour améliorer notre capacité à communiquer de manière efficace, que ce soit à l'écrit ou à l'oral.</a:t>
            </a:r>
          </a:p>
          <a:p>
            <a:pPr algn="just"/>
            <a:endParaRPr lang="fr-FR" sz="8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Les compétences acquises, telles que la rédaction structurée, l'art de l'argumentation et la prise de parole en public, sont autant de clés qui ouvriront des portes dans votre parcours académique et professionnel. En cultivant une écoute active et en adaptant votre discours aux différentes situations, vous serez mieux préparés à interagir avec divers publics et à exprimer vos idées avec clarté et persuasion.</a:t>
            </a:r>
          </a:p>
          <a:p>
            <a:pPr algn="just"/>
            <a:endParaRPr lang="fr-FR" sz="8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Enfin, rappelez-vous que la communication est un processus dynamique, nécessitant une pratique continue et une volonté d'apprendre. En intégrant ces techniques dans votre quotidien, vous renforcerez non seulement votre confiance en vous, mais aussi votre capacité à vous engager efficacement dans les échanges et à vous affirmer dans vos idées.</a:t>
            </a:r>
            <a:endParaRPr lang="fr-FR" sz="2200" dirty="0">
              <a:latin typeface="Times New Roman" pitchFamily="18" charset="0"/>
              <a:cs typeface="Times New Roman" pitchFamily="18" charset="0"/>
            </a:endParaRPr>
          </a:p>
        </p:txBody>
      </p:sp>
      <p:sp>
        <p:nvSpPr>
          <p:cNvPr id="6" name="Rectangle 5"/>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6- Conclusion</a:t>
            </a:r>
            <a:endParaRPr lang="en-US" sz="2400" dirty="0">
              <a:solidFill>
                <a:schemeClr val="bg1"/>
              </a:solidFill>
            </a:endParaRPr>
          </a:p>
        </p:txBody>
      </p:sp>
      <p:sp>
        <p:nvSpPr>
          <p:cNvPr id="7" name="Rectangle 6">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(17)</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E2FC0C-BE68-56B3-5C9D-98827AE3090B}"/>
              </a:ext>
            </a:extLst>
          </p:cNvPr>
          <p:cNvSpPr>
            <a:spLocks noGrp="1"/>
          </p:cNvSpPr>
          <p:nvPr>
            <p:ph type="title"/>
          </p:nvPr>
        </p:nvSpPr>
        <p:spPr>
          <a:xfrm>
            <a:off x="500034" y="3112468"/>
            <a:ext cx="8085584" cy="3174052"/>
          </a:xfrm>
        </p:spPr>
        <p:txBody>
          <a:bodyPr>
            <a:normAutofit/>
          </a:bodyPr>
          <a:lstStyle/>
          <a:p>
            <a:r>
              <a:rPr lang="fr-FR" sz="8800" b="1" dirty="0">
                <a:solidFill>
                  <a:srgbClr val="FF0000"/>
                </a:solidFill>
              </a:rPr>
              <a:t>M</a:t>
            </a:r>
            <a:r>
              <a:rPr lang="fr-FR" sz="8800" dirty="0">
                <a:solidFill>
                  <a:schemeClr val="bg2">
                    <a:lumMod val="25000"/>
                  </a:schemeClr>
                </a:solidFill>
              </a:rPr>
              <a:t>ERCI </a:t>
            </a:r>
            <a:r>
              <a:rPr lang="fr-FR" sz="8800" b="1" dirty="0">
                <a:solidFill>
                  <a:srgbClr val="FF0000"/>
                </a:solidFill>
              </a:rPr>
              <a:t>D</a:t>
            </a:r>
            <a:r>
              <a:rPr lang="fr-FR" sz="8800" dirty="0">
                <a:solidFill>
                  <a:schemeClr val="bg2">
                    <a:lumMod val="25000"/>
                  </a:schemeClr>
                </a:solidFill>
              </a:rPr>
              <a:t>E </a:t>
            </a:r>
            <a:r>
              <a:rPr lang="fr-FR" sz="8800" b="1" dirty="0">
                <a:solidFill>
                  <a:srgbClr val="FF0000"/>
                </a:solidFill>
              </a:rPr>
              <a:t>V</a:t>
            </a:r>
            <a:r>
              <a:rPr lang="fr-FR" sz="8800" dirty="0">
                <a:solidFill>
                  <a:schemeClr val="bg2">
                    <a:lumMod val="25000"/>
                  </a:schemeClr>
                </a:solidFill>
              </a:rPr>
              <a:t>OTRE </a:t>
            </a:r>
            <a:r>
              <a:rPr lang="fr-FR" sz="8800" b="1" dirty="0">
                <a:solidFill>
                  <a:srgbClr val="FF0000"/>
                </a:solidFill>
              </a:rPr>
              <a:t>A</a:t>
            </a:r>
            <a:r>
              <a:rPr lang="fr-FR" sz="8800" dirty="0">
                <a:solidFill>
                  <a:schemeClr val="bg2">
                    <a:lumMod val="25000"/>
                  </a:schemeClr>
                </a:solidFill>
              </a:rPr>
              <a:t>TTENTION </a:t>
            </a:r>
            <a:endParaRPr lang="x-none" sz="8800" dirty="0">
              <a:solidFill>
                <a:schemeClr val="bg2">
                  <a:lumMod val="25000"/>
                </a:schemeClr>
              </a:solidFill>
            </a:endParaRPr>
          </a:p>
        </p:txBody>
      </p:sp>
      <p:pic>
        <p:nvPicPr>
          <p:cNvPr id="3" name="Picture 59" descr="A logo with blue and black text&#10;&#10;Description automatically generated">
            <a:extLst>
              <a:ext uri="{FF2B5EF4-FFF2-40B4-BE49-F238E27FC236}">
                <a16:creationId xmlns:a16="http://schemas.microsoft.com/office/drawing/2014/main" xmlns="" id="{2D00CA5F-596F-8355-23B2-FEC26E7AB8AE}"/>
              </a:ext>
            </a:extLst>
          </p:cNvPr>
          <p:cNvPicPr/>
          <p:nvPr/>
        </p:nvPicPr>
        <p:blipFill>
          <a:blip r:embed="rId2"/>
          <a:srcRect/>
          <a:stretch>
            <a:fillRect/>
          </a:stretch>
        </p:blipFill>
        <p:spPr>
          <a:xfrm>
            <a:off x="714348" y="714356"/>
            <a:ext cx="2928958" cy="2286016"/>
          </a:xfrm>
          <a:prstGeom prst="rect">
            <a:avLst/>
          </a:prstGeom>
          <a:noFill/>
          <a:ln>
            <a:noFill/>
            <a:prstDash/>
          </a:ln>
        </p:spPr>
      </p:pic>
      <p:sp>
        <p:nvSpPr>
          <p:cNvPr id="4" name="Rectangle 3">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(18)</a:t>
            </a:r>
            <a:endParaRPr lang="fr-FR" sz="2000" b="1" dirty="0">
              <a:solidFill>
                <a:srgbClr val="FFFF00"/>
              </a:solidFill>
            </a:endParaRPr>
          </a:p>
        </p:txBody>
      </p:sp>
      <p:pic>
        <p:nvPicPr>
          <p:cNvPr id="5" name="Image 4" descr="FB_Profile"/>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286512" y="785794"/>
            <a:ext cx="2357454" cy="2357454"/>
          </a:xfrm>
          <a:prstGeom prst="rect">
            <a:avLst/>
          </a:prstGeom>
          <a:noFill/>
          <a:ln>
            <a:noFill/>
          </a:ln>
        </p:spPr>
      </p:pic>
      <p:sp>
        <p:nvSpPr>
          <p:cNvPr id="6" name="Rectangle 5"/>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Fin Diaporama</a:t>
            </a:r>
            <a:endParaRPr lang="en-US" sz="2400" dirty="0">
              <a:solidFill>
                <a:schemeClr val="bg1"/>
              </a:solidFill>
            </a:endParaRPr>
          </a:p>
        </p:txBody>
      </p:sp>
    </p:spTree>
    <p:extLst>
      <p:ext uri="{BB962C8B-B14F-4D97-AF65-F5344CB8AC3E}">
        <p14:creationId xmlns:p14="http://schemas.microsoft.com/office/powerpoint/2010/main" xmlns="" val="339833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9613" y="928670"/>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5" name="Rectangle 1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(02)</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800" b="1" dirty="0" smtClean="0">
                <a:solidFill>
                  <a:schemeClr val="bg1"/>
                </a:solidFill>
                <a:latin typeface="Times New Roman" pitchFamily="18" charset="0"/>
                <a:cs typeface="Times New Roman" pitchFamily="18" charset="0"/>
              </a:rPr>
              <a:t>Introduction (</a:t>
            </a:r>
            <a:r>
              <a:rPr lang="fr-FR" sz="2800" b="1" dirty="0" smtClean="0">
                <a:solidFill>
                  <a:schemeClr val="bg1"/>
                </a:solidFill>
                <a:latin typeface="Sylfaen" pitchFamily="18" charset="0"/>
                <a:cs typeface="Times New Roman" pitchFamily="18" charset="0"/>
              </a:rPr>
              <a:t>Importance des TEC</a:t>
            </a:r>
            <a:r>
              <a:rPr lang="fr-FR" sz="2800" b="1" dirty="0" smtClean="0">
                <a:solidFill>
                  <a:schemeClr val="bg1"/>
                </a:solidFill>
                <a:latin typeface="Times New Roman" pitchFamily="18" charset="0"/>
                <a:cs typeface="Times New Roman" pitchFamily="18" charset="0"/>
              </a:rPr>
              <a:t>)</a:t>
            </a:r>
            <a:endParaRPr lang="fr-FR" sz="2800" b="1" dirty="0">
              <a:solidFill>
                <a:schemeClr val="bg1"/>
              </a:solidFill>
              <a:latin typeface="Times New Roman" pitchFamily="18" charset="0"/>
              <a:cs typeface="Times New Roman" pitchFamily="18" charset="0"/>
            </a:endParaRPr>
          </a:p>
        </p:txBody>
      </p:sp>
      <p:sp>
        <p:nvSpPr>
          <p:cNvPr id="10" name="Rectangle 9"/>
          <p:cNvSpPr/>
          <p:nvPr/>
        </p:nvSpPr>
        <p:spPr>
          <a:xfrm>
            <a:off x="214282" y="642918"/>
            <a:ext cx="5286412"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La maîtrise des techniques d'expression et de communication en langue française constitue un atout fondamental dans de nombreux domaines </a:t>
            </a:r>
            <a:r>
              <a:rPr lang="fr-FR" sz="2000" dirty="0" smtClean="0">
                <a:solidFill>
                  <a:srgbClr val="0000FF"/>
                </a:solidFill>
                <a:latin typeface="Times New Roman" pitchFamily="18" charset="0"/>
                <a:cs typeface="Times New Roman" pitchFamily="18" charset="0"/>
              </a:rPr>
              <a:t>professionnels</a:t>
            </a:r>
            <a:r>
              <a:rPr lang="fr-FR" sz="2000" dirty="0" smtClean="0">
                <a:latin typeface="Times New Roman" pitchFamily="18" charset="0"/>
                <a:cs typeface="Times New Roman" pitchFamily="18" charset="0"/>
              </a:rPr>
              <a:t> et </a:t>
            </a:r>
            <a:r>
              <a:rPr lang="fr-FR" sz="2000" dirty="0" smtClean="0">
                <a:solidFill>
                  <a:srgbClr val="0000FF"/>
                </a:solidFill>
                <a:latin typeface="Times New Roman" pitchFamily="18" charset="0"/>
                <a:cs typeface="Times New Roman" pitchFamily="18" charset="0"/>
              </a:rPr>
              <a:t>académiques</a:t>
            </a:r>
            <a:r>
              <a:rPr lang="fr-FR" sz="2000" dirty="0" smtClean="0">
                <a:latin typeface="Times New Roman" pitchFamily="18" charset="0"/>
                <a:cs typeface="Times New Roman" pitchFamily="18" charset="0"/>
              </a:rPr>
              <a:t>. Communiquer </a:t>
            </a:r>
            <a:r>
              <a:rPr lang="fr-FR" sz="2000" dirty="0" smtClean="0">
                <a:solidFill>
                  <a:srgbClr val="FF0000"/>
                </a:solidFill>
                <a:latin typeface="Times New Roman" pitchFamily="18" charset="0"/>
                <a:cs typeface="Times New Roman" pitchFamily="18" charset="0"/>
              </a:rPr>
              <a:t>efficacement</a:t>
            </a:r>
            <a:r>
              <a:rPr lang="fr-FR" sz="2000" dirty="0" smtClean="0">
                <a:latin typeface="Times New Roman" pitchFamily="18" charset="0"/>
                <a:cs typeface="Times New Roman" pitchFamily="18" charset="0"/>
              </a:rPr>
              <a:t>, que ce soit à l'</a:t>
            </a:r>
            <a:r>
              <a:rPr lang="fr-FR" sz="2000" b="1" dirty="0" smtClean="0">
                <a:latin typeface="Times New Roman" pitchFamily="18" charset="0"/>
                <a:cs typeface="Times New Roman" pitchFamily="18" charset="0"/>
              </a:rPr>
              <a:t>écrit</a:t>
            </a:r>
            <a:r>
              <a:rPr lang="fr-FR" sz="2000" dirty="0" smtClean="0">
                <a:latin typeface="Times New Roman" pitchFamily="18" charset="0"/>
                <a:cs typeface="Times New Roman" pitchFamily="18" charset="0"/>
              </a:rPr>
              <a:t> ou à l'</a:t>
            </a:r>
            <a:r>
              <a:rPr lang="fr-FR" sz="2000" b="1" dirty="0" smtClean="0">
                <a:latin typeface="Times New Roman" pitchFamily="18" charset="0"/>
                <a:cs typeface="Times New Roman" pitchFamily="18" charset="0"/>
              </a:rPr>
              <a:t>oral</a:t>
            </a:r>
            <a:r>
              <a:rPr lang="fr-FR" sz="2000" dirty="0" smtClean="0">
                <a:latin typeface="Times New Roman" pitchFamily="18" charset="0"/>
                <a:cs typeface="Times New Roman" pitchFamily="18" charset="0"/>
              </a:rPr>
              <a:t>, est une compétence incontournable qui permet de transmettre des </a:t>
            </a:r>
            <a:r>
              <a:rPr lang="fr-FR" sz="2000" b="1" dirty="0" smtClean="0">
                <a:latin typeface="Times New Roman" pitchFamily="18" charset="0"/>
                <a:cs typeface="Times New Roman" pitchFamily="18" charset="0"/>
              </a:rPr>
              <a:t>idées</a:t>
            </a:r>
            <a:r>
              <a:rPr lang="fr-FR" sz="2000" dirty="0" smtClean="0">
                <a:latin typeface="Times New Roman" pitchFamily="18" charset="0"/>
                <a:cs typeface="Times New Roman" pitchFamily="18" charset="0"/>
              </a:rPr>
              <a:t> de manière </a:t>
            </a:r>
            <a:r>
              <a:rPr lang="fr-FR" sz="2000" dirty="0" smtClean="0">
                <a:solidFill>
                  <a:srgbClr val="0000FF"/>
                </a:solidFill>
                <a:latin typeface="Times New Roman" pitchFamily="18" charset="0"/>
                <a:cs typeface="Times New Roman" pitchFamily="18" charset="0"/>
              </a:rPr>
              <a:t>claire</a:t>
            </a:r>
            <a:r>
              <a:rPr lang="fr-FR" sz="2000" dirty="0" smtClean="0">
                <a:latin typeface="Times New Roman" pitchFamily="18" charset="0"/>
                <a:cs typeface="Times New Roman" pitchFamily="18" charset="0"/>
              </a:rPr>
              <a:t>, </a:t>
            </a:r>
            <a:r>
              <a:rPr lang="fr-FR" sz="2000" dirty="0" smtClean="0">
                <a:solidFill>
                  <a:srgbClr val="0000FF"/>
                </a:solidFill>
                <a:latin typeface="Times New Roman" pitchFamily="18" charset="0"/>
                <a:cs typeface="Times New Roman" pitchFamily="18" charset="0"/>
              </a:rPr>
              <a:t>précise</a:t>
            </a:r>
            <a:r>
              <a:rPr lang="fr-FR" sz="2000" dirty="0" smtClean="0">
                <a:latin typeface="Times New Roman" pitchFamily="18" charset="0"/>
                <a:cs typeface="Times New Roman" pitchFamily="18" charset="0"/>
              </a:rPr>
              <a:t> et </a:t>
            </a:r>
            <a:r>
              <a:rPr lang="fr-FR" sz="2000" dirty="0" smtClean="0">
                <a:solidFill>
                  <a:srgbClr val="0000FF"/>
                </a:solidFill>
                <a:latin typeface="Times New Roman" pitchFamily="18" charset="0"/>
                <a:cs typeface="Times New Roman" pitchFamily="18" charset="0"/>
              </a:rPr>
              <a:t>persuasive</a:t>
            </a:r>
            <a:r>
              <a:rPr lang="fr-FR" sz="2000" dirty="0" smtClean="0">
                <a:latin typeface="Times New Roman" pitchFamily="18" charset="0"/>
                <a:cs typeface="Times New Roman" pitchFamily="18" charset="0"/>
              </a:rPr>
              <a:t>. Dans le cadre de cette matière, nous aborderons les différents aspects de la communication, allant des techniques de </a:t>
            </a:r>
            <a:r>
              <a:rPr lang="fr-FR" sz="2000" dirty="0" smtClean="0">
                <a:solidFill>
                  <a:srgbClr val="FF3300"/>
                </a:solidFill>
                <a:latin typeface="Times New Roman" pitchFamily="18" charset="0"/>
                <a:cs typeface="Times New Roman" pitchFamily="18" charset="0"/>
              </a:rPr>
              <a:t>rédaction</a:t>
            </a:r>
            <a:r>
              <a:rPr lang="fr-FR" sz="2000" dirty="0" smtClean="0">
                <a:latin typeface="Times New Roman" pitchFamily="18" charset="0"/>
                <a:cs typeface="Times New Roman" pitchFamily="18" charset="0"/>
              </a:rPr>
              <a:t> et de </a:t>
            </a:r>
            <a:r>
              <a:rPr lang="fr-FR" sz="2000" dirty="0" smtClean="0">
                <a:solidFill>
                  <a:srgbClr val="FF3300"/>
                </a:solidFill>
                <a:latin typeface="Times New Roman" pitchFamily="18" charset="0"/>
                <a:cs typeface="Times New Roman" pitchFamily="18" charset="0"/>
              </a:rPr>
              <a:t>structuration</a:t>
            </a:r>
            <a:r>
              <a:rPr lang="fr-FR" sz="2000" dirty="0" smtClean="0">
                <a:latin typeface="Times New Roman" pitchFamily="18" charset="0"/>
                <a:cs typeface="Times New Roman" pitchFamily="18" charset="0"/>
              </a:rPr>
              <a:t> de textes à la </a:t>
            </a:r>
            <a:r>
              <a:rPr lang="fr-FR" sz="2000" b="1" dirty="0" smtClean="0">
                <a:latin typeface="Times New Roman" pitchFamily="18" charset="0"/>
                <a:cs typeface="Times New Roman" pitchFamily="18" charset="0"/>
              </a:rPr>
              <a:t>prise de parole </a:t>
            </a:r>
            <a:r>
              <a:rPr lang="fr-FR" sz="2000" dirty="0" smtClean="0">
                <a:latin typeface="Times New Roman" pitchFamily="18" charset="0"/>
                <a:cs typeface="Times New Roman" pitchFamily="18" charset="0"/>
              </a:rPr>
              <a:t>en public et à l'art de </a:t>
            </a:r>
            <a:r>
              <a:rPr lang="fr-FR" sz="2000" dirty="0" smtClean="0">
                <a:solidFill>
                  <a:srgbClr val="FF3300"/>
                </a:solidFill>
                <a:latin typeface="Times New Roman" pitchFamily="18" charset="0"/>
                <a:cs typeface="Times New Roman" pitchFamily="18" charset="0"/>
              </a:rPr>
              <a:t>convaincre</a:t>
            </a:r>
            <a:r>
              <a:rPr lang="fr-FR" sz="2000" dirty="0" smtClean="0">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(03)</a:t>
            </a:r>
            <a:endParaRPr lang="fr-FR" sz="2000" b="1" dirty="0">
              <a:solidFill>
                <a:srgbClr val="FFFF00"/>
              </a:solidFill>
            </a:endParaRPr>
          </a:p>
        </p:txBody>
      </p:sp>
      <p:pic>
        <p:nvPicPr>
          <p:cNvPr id="1027" name="Picture 3"/>
          <p:cNvPicPr>
            <a:picLocks noChangeAspect="1" noChangeArrowheads="1"/>
          </p:cNvPicPr>
          <p:nvPr/>
        </p:nvPicPr>
        <p:blipFill>
          <a:blip r:embed="rId2"/>
          <a:srcRect/>
          <a:stretch>
            <a:fillRect/>
          </a:stretch>
        </p:blipFill>
        <p:spPr bwMode="auto">
          <a:xfrm>
            <a:off x="5643570" y="2428868"/>
            <a:ext cx="3395033" cy="18573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643570" y="571480"/>
            <a:ext cx="3370268" cy="17145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14282" y="4572008"/>
            <a:ext cx="5286412" cy="18350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5626370" y="4286256"/>
            <a:ext cx="3374786" cy="20717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1000"/>
                                        <p:tgtEl>
                                          <p:spTgt spid="1028"/>
                                        </p:tgtEl>
                                      </p:cBhvr>
                                    </p:animEffect>
                                  </p:childTnLst>
                                </p:cTn>
                              </p:par>
                            </p:childTnLst>
                          </p:cTn>
                        </p:par>
                        <p:par>
                          <p:cTn id="13" fill="hold">
                            <p:stCondLst>
                              <p:cond delay="1500"/>
                            </p:stCondLst>
                            <p:childTnLst>
                              <p:par>
                                <p:cTn id="14" presetID="8" presetClass="entr" presetSubtype="16"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diamond(in)">
                                      <p:cBhvr>
                                        <p:cTn id="16" dur="1000"/>
                                        <p:tgtEl>
                                          <p:spTgt spid="1027"/>
                                        </p:tgtEl>
                                      </p:cBhvr>
                                    </p:animEffect>
                                  </p:childTnLst>
                                </p:cTn>
                              </p:par>
                            </p:childTnLst>
                          </p:cTn>
                        </p:par>
                        <p:par>
                          <p:cTn id="17" fill="hold">
                            <p:stCondLst>
                              <p:cond delay="2500"/>
                            </p:stCondLst>
                            <p:childTnLst>
                              <p:par>
                                <p:cTn id="18" presetID="8" presetClass="entr" presetSubtype="16" fill="hold" nodeType="after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diamond(in)">
                                      <p:cBhvr>
                                        <p:cTn id="20" dur="1000"/>
                                        <p:tgtEl>
                                          <p:spTgt spid="1030"/>
                                        </p:tgtEl>
                                      </p:cBhvr>
                                    </p:animEffect>
                                  </p:childTnLst>
                                </p:cTn>
                              </p:par>
                            </p:childTnLst>
                          </p:cTn>
                        </p:par>
                        <p:par>
                          <p:cTn id="21" fill="hold">
                            <p:stCondLst>
                              <p:cond delay="3500"/>
                            </p:stCondLst>
                            <p:childTnLst>
                              <p:par>
                                <p:cTn id="22" presetID="8" presetClass="entr" presetSubtype="16"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diamond(in)">
                                      <p:cBhvr>
                                        <p:cTn id="24"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800" b="1" dirty="0" smtClean="0">
                <a:solidFill>
                  <a:schemeClr val="bg1"/>
                </a:solidFill>
                <a:latin typeface="Times New Roman" pitchFamily="18" charset="0"/>
                <a:cs typeface="Times New Roman" pitchFamily="18" charset="0"/>
              </a:rPr>
              <a:t>Introduction (</a:t>
            </a:r>
            <a:r>
              <a:rPr lang="fr-FR" sz="2800" b="1" dirty="0" smtClean="0">
                <a:solidFill>
                  <a:schemeClr val="bg1"/>
                </a:solidFill>
                <a:latin typeface="Sylfaen" pitchFamily="18" charset="0"/>
                <a:cs typeface="Times New Roman" pitchFamily="18" charset="0"/>
              </a:rPr>
              <a:t>Importance des TEC</a:t>
            </a:r>
            <a:r>
              <a:rPr lang="fr-FR" sz="2800" b="1" dirty="0" smtClean="0">
                <a:solidFill>
                  <a:schemeClr val="bg1"/>
                </a:solidFill>
                <a:latin typeface="Times New Roman" pitchFamily="18" charset="0"/>
                <a:cs typeface="Times New Roman" pitchFamily="18" charset="0"/>
              </a:rPr>
              <a:t>)</a:t>
            </a:r>
            <a:endParaRPr lang="fr-FR" sz="2800" b="1" dirty="0">
              <a:solidFill>
                <a:schemeClr val="bg1"/>
              </a:solidFill>
              <a:latin typeface="Times New Roman" pitchFamily="18" charset="0"/>
              <a:cs typeface="Times New Roman" pitchFamily="18" charset="0"/>
            </a:endParaRPr>
          </a:p>
        </p:txBody>
      </p:sp>
      <p:sp>
        <p:nvSpPr>
          <p:cNvPr id="10" name="Rectangle 9"/>
          <p:cNvSpPr/>
          <p:nvPr/>
        </p:nvSpPr>
        <p:spPr>
          <a:xfrm>
            <a:off x="214282" y="642918"/>
            <a:ext cx="4214842" cy="59400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À travers une approche t</a:t>
            </a:r>
            <a:r>
              <a:rPr lang="fr-FR" sz="2000" b="1" dirty="0" smtClean="0">
                <a:latin typeface="Times New Roman" pitchFamily="18" charset="0"/>
                <a:cs typeface="Times New Roman" pitchFamily="18" charset="0"/>
              </a:rPr>
              <a:t>héorique</a:t>
            </a:r>
            <a:r>
              <a:rPr lang="fr-FR" sz="2000" dirty="0" smtClean="0">
                <a:latin typeface="Times New Roman" pitchFamily="18" charset="0"/>
                <a:cs typeface="Times New Roman" pitchFamily="18" charset="0"/>
              </a:rPr>
              <a:t> et </a:t>
            </a:r>
            <a:r>
              <a:rPr lang="fr-FR" sz="2000" b="1" dirty="0" smtClean="0">
                <a:latin typeface="Times New Roman" pitchFamily="18" charset="0"/>
                <a:cs typeface="Times New Roman" pitchFamily="18" charset="0"/>
              </a:rPr>
              <a:t>pratique</a:t>
            </a:r>
            <a:r>
              <a:rPr lang="fr-FR" sz="2000" dirty="0" smtClean="0">
                <a:latin typeface="Times New Roman" pitchFamily="18" charset="0"/>
                <a:cs typeface="Times New Roman" pitchFamily="18" charset="0"/>
              </a:rPr>
              <a:t>, les étudiants seront amenés à développer leurs capacités à </a:t>
            </a:r>
            <a:r>
              <a:rPr lang="fr-FR" sz="2000" dirty="0" smtClean="0">
                <a:solidFill>
                  <a:srgbClr val="0000FF"/>
                </a:solidFill>
                <a:latin typeface="Times New Roman" pitchFamily="18" charset="0"/>
                <a:cs typeface="Times New Roman" pitchFamily="18" charset="0"/>
              </a:rPr>
              <a:t>analyser des textes</a:t>
            </a:r>
            <a:r>
              <a:rPr lang="fr-FR" sz="2000" dirty="0" smtClean="0">
                <a:latin typeface="Times New Roman" pitchFamily="18" charset="0"/>
                <a:cs typeface="Times New Roman" pitchFamily="18" charset="0"/>
              </a:rPr>
              <a:t>, à </a:t>
            </a:r>
            <a:r>
              <a:rPr lang="fr-FR" sz="2000" dirty="0" smtClean="0">
                <a:solidFill>
                  <a:srgbClr val="0000FF"/>
                </a:solidFill>
                <a:latin typeface="Times New Roman" pitchFamily="18" charset="0"/>
                <a:cs typeface="Times New Roman" pitchFamily="18" charset="0"/>
              </a:rPr>
              <a:t>rédiger avec rigueur</a:t>
            </a:r>
            <a:r>
              <a:rPr lang="fr-FR" sz="2000" dirty="0" smtClean="0">
                <a:latin typeface="Times New Roman" pitchFamily="18" charset="0"/>
                <a:cs typeface="Times New Roman" pitchFamily="18" charset="0"/>
              </a:rPr>
              <a:t>, mais aussi à </a:t>
            </a:r>
            <a:r>
              <a:rPr lang="fr-FR" sz="2000" dirty="0" smtClean="0">
                <a:solidFill>
                  <a:srgbClr val="0000FF"/>
                </a:solidFill>
                <a:latin typeface="Times New Roman" pitchFamily="18" charset="0"/>
                <a:cs typeface="Times New Roman" pitchFamily="18" charset="0"/>
              </a:rPr>
              <a:t>utiliser des stratégies pour interagir de manière constructive </a:t>
            </a:r>
            <a:r>
              <a:rPr lang="fr-FR" sz="2000" dirty="0" smtClean="0">
                <a:latin typeface="Times New Roman" pitchFamily="18" charset="0"/>
                <a:cs typeface="Times New Roman" pitchFamily="18" charset="0"/>
              </a:rPr>
              <a:t>dans un contexte professionnel ou académique. Ce cours mettra également l'accent sur l'</a:t>
            </a:r>
            <a:r>
              <a:rPr lang="fr-FR" sz="2000" dirty="0" smtClean="0">
                <a:solidFill>
                  <a:srgbClr val="FF0000"/>
                </a:solidFill>
                <a:latin typeface="Times New Roman" pitchFamily="18" charset="0"/>
                <a:cs typeface="Times New Roman" pitchFamily="18" charset="0"/>
              </a:rPr>
              <a:t>écoute active</a:t>
            </a:r>
            <a:r>
              <a:rPr lang="fr-FR" sz="2000" dirty="0" smtClean="0">
                <a:latin typeface="Times New Roman" pitchFamily="18" charset="0"/>
                <a:cs typeface="Times New Roman" pitchFamily="18" charset="0"/>
              </a:rPr>
              <a:t>, la </a:t>
            </a:r>
            <a:r>
              <a:rPr lang="fr-FR" sz="2000" dirty="0" smtClean="0">
                <a:solidFill>
                  <a:srgbClr val="FF0000"/>
                </a:solidFill>
                <a:latin typeface="Times New Roman" pitchFamily="18" charset="0"/>
                <a:cs typeface="Times New Roman" pitchFamily="18" charset="0"/>
              </a:rPr>
              <a:t>gestion des échanges</a:t>
            </a:r>
            <a:r>
              <a:rPr lang="fr-FR" sz="2000" dirty="0" smtClean="0">
                <a:latin typeface="Times New Roman" pitchFamily="18" charset="0"/>
                <a:cs typeface="Times New Roman" pitchFamily="18" charset="0"/>
              </a:rPr>
              <a:t>, et l‘</a:t>
            </a:r>
            <a:r>
              <a:rPr lang="fr-FR" sz="2000" dirty="0" smtClean="0">
                <a:solidFill>
                  <a:srgbClr val="FF0000"/>
                </a:solidFill>
                <a:latin typeface="Times New Roman" pitchFamily="18" charset="0"/>
                <a:cs typeface="Times New Roman" pitchFamily="18" charset="0"/>
              </a:rPr>
              <a:t>adaptation de son discours </a:t>
            </a:r>
            <a:r>
              <a:rPr lang="fr-FR" sz="2000" dirty="0" smtClean="0">
                <a:latin typeface="Times New Roman" pitchFamily="18" charset="0"/>
                <a:cs typeface="Times New Roman" pitchFamily="18" charset="0"/>
              </a:rPr>
              <a:t>en fonction de l'audience et des situations de communication.</a:t>
            </a:r>
          </a:p>
          <a:p>
            <a:pPr algn="just"/>
            <a:r>
              <a:rPr lang="fr-FR" sz="2000" dirty="0" smtClean="0">
                <a:latin typeface="Times New Roman" pitchFamily="18" charset="0"/>
                <a:cs typeface="Times New Roman" pitchFamily="18" charset="0"/>
              </a:rPr>
              <a:t>En somme, cette matière vise à fournir aux étudiants des outils pratiques pour améliorer leurs compétences </a:t>
            </a:r>
            <a:r>
              <a:rPr lang="fr-FR" sz="2000" dirty="0" smtClean="0">
                <a:solidFill>
                  <a:srgbClr val="FF0000"/>
                </a:solidFill>
                <a:latin typeface="Times New Roman" pitchFamily="18" charset="0"/>
                <a:cs typeface="Times New Roman" pitchFamily="18" charset="0"/>
              </a:rPr>
              <a:t>communicationnelles</a:t>
            </a:r>
            <a:r>
              <a:rPr lang="fr-FR" sz="2000" dirty="0" smtClean="0">
                <a:latin typeface="Times New Roman" pitchFamily="18" charset="0"/>
                <a:cs typeface="Times New Roman" pitchFamily="18" charset="0"/>
              </a:rPr>
              <a:t>, indispensables pour évoluer avec succès dans </a:t>
            </a:r>
            <a:r>
              <a:rPr lang="fr-FR" sz="2000" dirty="0" smtClean="0">
                <a:solidFill>
                  <a:srgbClr val="0000FF"/>
                </a:solidFill>
                <a:latin typeface="Times New Roman" pitchFamily="18" charset="0"/>
                <a:cs typeface="Times New Roman" pitchFamily="18" charset="0"/>
              </a:rPr>
              <a:t>leurs études et leur future carrière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(04)</a:t>
            </a:r>
            <a:endParaRPr lang="fr-FR" sz="2000" b="1" dirty="0">
              <a:solidFill>
                <a:srgbClr val="FFFF00"/>
              </a:solidFill>
            </a:endParaRPr>
          </a:p>
        </p:txBody>
      </p:sp>
      <p:pic>
        <p:nvPicPr>
          <p:cNvPr id="2050" name="Picture 2"/>
          <p:cNvPicPr>
            <a:picLocks noChangeAspect="1" noChangeArrowheads="1"/>
          </p:cNvPicPr>
          <p:nvPr/>
        </p:nvPicPr>
        <p:blipFill>
          <a:blip r:embed="rId2"/>
          <a:srcRect/>
          <a:stretch>
            <a:fillRect/>
          </a:stretch>
        </p:blipFill>
        <p:spPr bwMode="auto">
          <a:xfrm>
            <a:off x="4500562" y="642918"/>
            <a:ext cx="2603500" cy="1714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218394" y="606424"/>
            <a:ext cx="1854200" cy="26797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500562" y="2894018"/>
            <a:ext cx="2547359" cy="1463676"/>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4864222" y="4500570"/>
            <a:ext cx="3922620" cy="17954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diamond(in)">
                                      <p:cBhvr>
                                        <p:cTn id="16" dur="1000"/>
                                        <p:tgtEl>
                                          <p:spTgt spid="2050"/>
                                        </p:tgtEl>
                                      </p:cBhvr>
                                    </p:animEffect>
                                  </p:childTnLst>
                                </p:cTn>
                              </p:par>
                            </p:childTnLst>
                          </p:cTn>
                        </p:par>
                        <p:par>
                          <p:cTn id="17" fill="hold">
                            <p:stCondLst>
                              <p:cond delay="1500"/>
                            </p:stCondLst>
                            <p:childTnLst>
                              <p:par>
                                <p:cTn id="18" presetID="8" presetClass="entr" presetSubtype="16"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diamond(in)">
                                      <p:cBhvr>
                                        <p:cTn id="20" dur="1000"/>
                                        <p:tgtEl>
                                          <p:spTgt spid="2052"/>
                                        </p:tgtEl>
                                      </p:cBhvr>
                                    </p:animEffect>
                                  </p:childTnLst>
                                </p:cTn>
                              </p:par>
                            </p:childTnLst>
                          </p:cTn>
                        </p:par>
                        <p:par>
                          <p:cTn id="21" fill="hold">
                            <p:stCondLst>
                              <p:cond delay="2500"/>
                            </p:stCondLst>
                            <p:childTnLst>
                              <p:par>
                                <p:cTn id="22" presetID="8" presetClass="entr" presetSubtype="16" fill="hold" nodeType="after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diamond(in)">
                                      <p:cBhvr>
                                        <p:cTn id="24" dur="1000"/>
                                        <p:tgtEl>
                                          <p:spTgt spid="2053"/>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diamond(in)">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4282" y="1714488"/>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5" name="Rectangle 1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(05)</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2- Présentation du Programme de la matière TEC 1 (Français)</a:t>
            </a:r>
            <a:endParaRPr lang="fr-FR" sz="2400" b="1" dirty="0">
              <a:solidFill>
                <a:schemeClr val="bg1"/>
              </a:solidFill>
              <a:latin typeface="Sylfaen" pitchFamily="18" charset="0"/>
              <a:cs typeface="Times New Roman" pitchFamily="18" charset="0"/>
            </a:endParaRPr>
          </a:p>
        </p:txBody>
      </p:sp>
      <p:sp>
        <p:nvSpPr>
          <p:cNvPr id="20" name="Rectangle 19"/>
          <p:cNvSpPr/>
          <p:nvPr/>
        </p:nvSpPr>
        <p:spPr>
          <a:xfrm>
            <a:off x="504782" y="692696"/>
            <a:ext cx="84249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400" dirty="0" smtClean="0">
                <a:latin typeface="Times New Roman" pitchFamily="18" charset="0"/>
                <a:cs typeface="Times New Roman" pitchFamily="18" charset="0"/>
              </a:rPr>
              <a:t>Le tableau ci-dessous montre la position de la matière TEC-1 dans le canevas du semestre 1, à savoir : l’unité d’enseignement dont elle appartient, ses crédits et son coefficient.</a:t>
            </a:r>
            <a:endParaRPr lang="fr-FR" sz="2400" dirty="0"/>
          </a:p>
        </p:txBody>
      </p:sp>
      <p:pic>
        <p:nvPicPr>
          <p:cNvPr id="32769" name="Picture 1"/>
          <p:cNvPicPr>
            <a:picLocks noChangeAspect="1" noChangeArrowheads="1"/>
          </p:cNvPicPr>
          <p:nvPr/>
        </p:nvPicPr>
        <p:blipFill>
          <a:blip r:embed="rId2"/>
          <a:srcRect/>
          <a:stretch>
            <a:fillRect/>
          </a:stretch>
        </p:blipFill>
        <p:spPr bwMode="auto">
          <a:xfrm>
            <a:off x="500066" y="2214554"/>
            <a:ext cx="8429652" cy="3847238"/>
          </a:xfrm>
          <a:prstGeom prst="rect">
            <a:avLst/>
          </a:prstGeom>
          <a:noFill/>
          <a:ln w="9525">
            <a:noFill/>
            <a:miter lim="800000"/>
            <a:headEnd/>
            <a:tailEnd/>
          </a:ln>
          <a:effectLst/>
        </p:spPr>
      </p:pic>
      <p:sp>
        <p:nvSpPr>
          <p:cNvPr id="6" name="Flèche droite 5"/>
          <p:cNvSpPr/>
          <p:nvPr/>
        </p:nvSpPr>
        <p:spPr>
          <a:xfrm>
            <a:off x="138886" y="4143380"/>
            <a:ext cx="361148" cy="357190"/>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(06)</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2- Présentation du Programme de la matière TEC 1 (Français)</a:t>
            </a:r>
            <a:endParaRPr lang="fr-FR" sz="2400" b="1" dirty="0">
              <a:solidFill>
                <a:schemeClr val="bg1"/>
              </a:solidFill>
              <a:latin typeface="Sylfaen" pitchFamily="18" charset="0"/>
              <a:cs typeface="Times New Roman" pitchFamily="18" charset="0"/>
            </a:endParaRPr>
          </a:p>
        </p:txBody>
      </p:sp>
      <p:sp>
        <p:nvSpPr>
          <p:cNvPr id="20" name="Rectangle 19"/>
          <p:cNvSpPr/>
          <p:nvPr/>
        </p:nvSpPr>
        <p:spPr>
          <a:xfrm>
            <a:off x="500034" y="642918"/>
            <a:ext cx="8143932" cy="563231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2000" b="1" dirty="0" smtClean="0">
                <a:latin typeface="Times New Roman" pitchFamily="18" charset="0"/>
                <a:cs typeface="Times New Roman" pitchFamily="18" charset="0"/>
              </a:rPr>
              <a:t>Le programme de la matière TEC-1 Français est composé de ce qui suit : </a:t>
            </a:r>
          </a:p>
          <a:p>
            <a:pPr algn="just"/>
            <a:endParaRPr lang="fr-FR" sz="2000" dirty="0" smtClean="0">
              <a:latin typeface="Times New Roman" pitchFamily="18" charset="0"/>
              <a:cs typeface="Times New Roman" pitchFamily="18" charset="0"/>
            </a:endParaRPr>
          </a:p>
          <a:p>
            <a:pPr algn="just"/>
            <a:r>
              <a:rPr lang="fr-FR" sz="2000" b="1" dirty="0" smtClean="0">
                <a:solidFill>
                  <a:srgbClr val="FF0000"/>
                </a:solidFill>
                <a:latin typeface="Times New Roman" pitchFamily="18" charset="0"/>
                <a:cs typeface="Times New Roman" pitchFamily="18" charset="0"/>
              </a:rPr>
              <a:t>1. Partie cours :</a:t>
            </a:r>
          </a:p>
          <a:p>
            <a:pPr algn="just"/>
            <a:r>
              <a:rPr lang="fr-FR" sz="2000" b="1" dirty="0" smtClean="0">
                <a:solidFill>
                  <a:srgbClr val="0000FF"/>
                </a:solidFill>
                <a:latin typeface="Times New Roman" pitchFamily="18" charset="0"/>
                <a:cs typeface="Times New Roman" pitchFamily="18" charset="0"/>
              </a:rPr>
              <a:t>Chapitre </a:t>
            </a:r>
            <a:r>
              <a:rPr lang="en-US" sz="2000" b="1" dirty="0" smtClean="0">
                <a:solidFill>
                  <a:srgbClr val="0000FF"/>
                </a:solidFill>
                <a:latin typeface="Times New Roman" pitchFamily="18" charset="0"/>
                <a:cs typeface="Times New Roman" pitchFamily="18" charset="0"/>
              </a:rPr>
              <a:t>1 :</a:t>
            </a:r>
            <a:r>
              <a:rPr lang="en-US" sz="2000" dirty="0" smtClean="0">
                <a:latin typeface="Times New Roman" pitchFamily="18" charset="0"/>
                <a:cs typeface="Times New Roman" pitchFamily="18" charset="0"/>
              </a:rPr>
              <a:t> Terminologie Scientifique ;</a:t>
            </a:r>
          </a:p>
          <a:p>
            <a:pPr algn="just"/>
            <a:r>
              <a:rPr lang="fr-FR" sz="2000" b="1" dirty="0" smtClean="0">
                <a:solidFill>
                  <a:srgbClr val="0000FF"/>
                </a:solidFill>
                <a:latin typeface="Times New Roman" pitchFamily="18" charset="0"/>
                <a:cs typeface="Times New Roman" pitchFamily="18" charset="0"/>
              </a:rPr>
              <a:t>Chapitre 2 :</a:t>
            </a:r>
            <a:r>
              <a:rPr lang="fr-FR" sz="2000" dirty="0" smtClean="0">
                <a:latin typeface="Times New Roman" pitchFamily="18" charset="0"/>
                <a:cs typeface="Times New Roman" pitchFamily="18" charset="0"/>
              </a:rPr>
              <a:t> Etude et compréhension de texte ;</a:t>
            </a:r>
          </a:p>
          <a:p>
            <a:pPr algn="just"/>
            <a:r>
              <a:rPr lang="fr-FR" sz="2000" b="1" dirty="0" smtClean="0">
                <a:solidFill>
                  <a:srgbClr val="0000FF"/>
                </a:solidFill>
                <a:latin typeface="Times New Roman" pitchFamily="18" charset="0"/>
                <a:cs typeface="Times New Roman" pitchFamily="18" charset="0"/>
              </a:rPr>
              <a:t>Chapitre 3 :</a:t>
            </a:r>
            <a:r>
              <a:rPr lang="fr-FR" sz="2000" dirty="0" smtClean="0">
                <a:latin typeface="Times New Roman" pitchFamily="18" charset="0"/>
                <a:cs typeface="Times New Roman" pitchFamily="18" charset="0"/>
              </a:rPr>
              <a:t> Technique d'expression écrite et orale (rapport, synthèse, utilisation des moyens de </a:t>
            </a:r>
            <a:r>
              <a:rPr lang="en-US" sz="2000" dirty="0" smtClean="0">
                <a:latin typeface="Times New Roman" pitchFamily="18" charset="0"/>
                <a:cs typeface="Times New Roman" pitchFamily="18" charset="0"/>
              </a:rPr>
              <a:t>communications modernes) ;</a:t>
            </a:r>
          </a:p>
          <a:p>
            <a:pPr algn="just"/>
            <a:r>
              <a:rPr lang="fr-FR" sz="2000" b="1" dirty="0" smtClean="0">
                <a:solidFill>
                  <a:srgbClr val="0000FF"/>
                </a:solidFill>
                <a:latin typeface="Times New Roman" pitchFamily="18" charset="0"/>
                <a:cs typeface="Times New Roman" pitchFamily="18" charset="0"/>
              </a:rPr>
              <a:t>Chapitre 4 :</a:t>
            </a:r>
            <a:r>
              <a:rPr lang="fr-FR" sz="2000" dirty="0" smtClean="0">
                <a:latin typeface="Times New Roman" pitchFamily="18" charset="0"/>
                <a:cs typeface="Times New Roman" pitchFamily="18" charset="0"/>
              </a:rPr>
              <a:t> Expression et communication dans un groupe. Etude de textes proposés (observer, analyser, faire le point, expression écrite).</a:t>
            </a:r>
          </a:p>
          <a:p>
            <a:pPr algn="just"/>
            <a:endParaRPr lang="fr-FR" sz="2000" dirty="0" smtClean="0">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Partie</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Travaux</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dirigés</a:t>
            </a:r>
            <a:r>
              <a:rPr lang="en-US" sz="2000" b="1" dirty="0" smtClean="0">
                <a:solidFill>
                  <a:srgbClr val="FF0000"/>
                </a:solidFill>
                <a:latin typeface="Times New Roman" pitchFamily="18" charset="0"/>
                <a:cs typeface="Times New Roman" pitchFamily="18" charset="0"/>
              </a:rPr>
              <a:t> :</a:t>
            </a:r>
          </a:p>
          <a:p>
            <a:pPr algn="just"/>
            <a:r>
              <a:rPr lang="fr-FR" sz="2000" dirty="0" smtClean="0">
                <a:latin typeface="Times New Roman" pitchFamily="18" charset="0"/>
                <a:cs typeface="Times New Roman" pitchFamily="18" charset="0"/>
              </a:rPr>
              <a:t>Proposition d'exercices en rapport avec les points de langue jugés les plus importants.</a:t>
            </a:r>
          </a:p>
          <a:p>
            <a:pPr algn="just"/>
            <a:endParaRPr lang="en-US" sz="2000" b="1" dirty="0" smtClean="0">
              <a:latin typeface="Times New Roman" pitchFamily="18" charset="0"/>
              <a:cs typeface="Times New Roman" pitchFamily="18" charset="0"/>
            </a:endParaRPr>
          </a:p>
          <a:p>
            <a:pPr algn="just"/>
            <a:r>
              <a:rPr lang="en-US" sz="2000" b="1" dirty="0" smtClean="0">
                <a:solidFill>
                  <a:srgbClr val="DA006D"/>
                </a:solidFill>
                <a:latin typeface="Times New Roman" pitchFamily="18" charset="0"/>
                <a:cs typeface="Times New Roman" pitchFamily="18" charset="0"/>
              </a:rPr>
              <a:t>A- Mode d’évaluation :</a:t>
            </a:r>
          </a:p>
          <a:p>
            <a:pPr algn="just"/>
            <a:r>
              <a:rPr lang="fr-FR" sz="2000" dirty="0" smtClean="0">
                <a:latin typeface="Times New Roman" pitchFamily="18" charset="0"/>
                <a:cs typeface="Times New Roman" pitchFamily="18" charset="0"/>
              </a:rPr>
              <a:t>Contrôle continu (40%) et Examen semestriel (60%)</a:t>
            </a:r>
          </a:p>
          <a:p>
            <a:pPr algn="just"/>
            <a:r>
              <a:rPr lang="fr-FR" sz="2000" b="1" dirty="0" smtClean="0">
                <a:solidFill>
                  <a:srgbClr val="DA006D"/>
                </a:solidFill>
                <a:latin typeface="Times New Roman" pitchFamily="18" charset="0"/>
                <a:cs typeface="Times New Roman" pitchFamily="18" charset="0"/>
              </a:rPr>
              <a:t>B- Références</a:t>
            </a:r>
            <a:r>
              <a:rPr lang="fr-FR" sz="2000" dirty="0" smtClean="0">
                <a:solidFill>
                  <a:srgbClr val="DA006D"/>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 (Livres et polycopiés, sites internet, </a:t>
            </a:r>
            <a:r>
              <a:rPr lang="en-US" sz="2000" dirty="0" smtClean="0">
                <a:latin typeface="Times New Roman" pitchFamily="18" charset="0"/>
                <a:cs typeface="Times New Roman" pitchFamily="18" charset="0"/>
              </a:rPr>
              <a:t>Articles scientifiques et </a:t>
            </a:r>
            <a:r>
              <a:rPr lang="en-US" sz="2000" dirty="0" err="1" smtClean="0">
                <a:latin typeface="Times New Roman" pitchFamily="18" charset="0"/>
                <a:cs typeface="Times New Roman" pitchFamily="18" charset="0"/>
              </a:rPr>
              <a:t>mémoires</a:t>
            </a:r>
            <a:r>
              <a:rPr lang="fr-FR" sz="2000" dirty="0" smtClean="0">
                <a:latin typeface="Times New Roman" pitchFamily="18" charset="0"/>
                <a:cs typeface="Times New Roman" pitchFamily="18" charset="0"/>
              </a:rPr>
              <a:t>…etc.) </a:t>
            </a:r>
          </a:p>
        </p:txBody>
      </p:sp>
      <p:sp>
        <p:nvSpPr>
          <p:cNvPr id="5" name="Rectangle 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(07)</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2" dur="500"/>
                                        <p:tgtEl>
                                          <p:spTgt spid="20">
                                            <p:txEl>
                                              <p:pRg st="2" end="2"/>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checkerboard(across)">
                                      <p:cBhvr>
                                        <p:cTn id="16" dur="500"/>
                                        <p:tgtEl>
                                          <p:spTgt spid="20">
                                            <p:txEl>
                                              <p:pRg st="3" end="3"/>
                                            </p:txEl>
                                          </p:spTgt>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checkerboard(across)">
                                      <p:cBhvr>
                                        <p:cTn id="20" dur="500"/>
                                        <p:tgtEl>
                                          <p:spTgt spid="20">
                                            <p:txEl>
                                              <p:pRg st="4" end="4"/>
                                            </p:txEl>
                                          </p:spTgt>
                                        </p:tgtEl>
                                      </p:cBhvr>
                                    </p:animEffect>
                                  </p:childTnLst>
                                </p:cTn>
                              </p:par>
                            </p:childTnLst>
                          </p:cTn>
                        </p:par>
                        <p:par>
                          <p:cTn id="21" fill="hold">
                            <p:stCondLst>
                              <p:cond delay="1500"/>
                            </p:stCondLst>
                            <p:childTnLst>
                              <p:par>
                                <p:cTn id="22" presetID="5" presetClass="entr" presetSubtype="10" fill="hold" nodeType="after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checkerboard(across)">
                                      <p:cBhvr>
                                        <p:cTn id="24" dur="500"/>
                                        <p:tgtEl>
                                          <p:spTgt spid="20">
                                            <p:txEl>
                                              <p:pRg st="5" end="5"/>
                                            </p:txEl>
                                          </p:spTgt>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checkerboard(across)">
                                      <p:cBhvr>
                                        <p:cTn id="28" dur="500"/>
                                        <p:tgtEl>
                                          <p:spTgt spid="2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animEffect transition="in" filter="checkerboard(across)">
                                      <p:cBhvr>
                                        <p:cTn id="33" dur="500"/>
                                        <p:tgtEl>
                                          <p:spTgt spid="20">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0">
                                            <p:txEl>
                                              <p:pRg st="9" end="9"/>
                                            </p:txEl>
                                          </p:spTgt>
                                        </p:tgtEl>
                                        <p:attrNameLst>
                                          <p:attrName>style.visibility</p:attrName>
                                        </p:attrNameLst>
                                      </p:cBhvr>
                                      <p:to>
                                        <p:strVal val="visible"/>
                                      </p:to>
                                    </p:set>
                                    <p:animEffect transition="in" filter="checkerboard(across)">
                                      <p:cBhvr>
                                        <p:cTn id="36" dur="500"/>
                                        <p:tgtEl>
                                          <p:spTgt spid="20">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xEl>
                                              <p:pRg st="11" end="11"/>
                                            </p:txEl>
                                          </p:spTgt>
                                        </p:tgtEl>
                                        <p:attrNameLst>
                                          <p:attrName>style.visibility</p:attrName>
                                        </p:attrNameLst>
                                      </p:cBhvr>
                                      <p:to>
                                        <p:strVal val="visible"/>
                                      </p:to>
                                    </p:set>
                                    <p:animEffect transition="in" filter="checkerboard(across)">
                                      <p:cBhvr>
                                        <p:cTn id="41" dur="500"/>
                                        <p:tgtEl>
                                          <p:spTgt spid="20">
                                            <p:txEl>
                                              <p:pRg st="11" end="11"/>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20">
                                            <p:txEl>
                                              <p:pRg st="12" end="12"/>
                                            </p:txEl>
                                          </p:spTgt>
                                        </p:tgtEl>
                                        <p:attrNameLst>
                                          <p:attrName>style.visibility</p:attrName>
                                        </p:attrNameLst>
                                      </p:cBhvr>
                                      <p:to>
                                        <p:strVal val="visible"/>
                                      </p:to>
                                    </p:set>
                                    <p:animEffect transition="in" filter="checkerboard(across)">
                                      <p:cBhvr>
                                        <p:cTn id="44" dur="500"/>
                                        <p:tgtEl>
                                          <p:spTgt spid="20">
                                            <p:txEl>
                                              <p:pRg st="12" end="12"/>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20">
                                            <p:txEl>
                                              <p:pRg st="13" end="13"/>
                                            </p:txEl>
                                          </p:spTgt>
                                        </p:tgtEl>
                                        <p:attrNameLst>
                                          <p:attrName>style.visibility</p:attrName>
                                        </p:attrNameLst>
                                      </p:cBhvr>
                                      <p:to>
                                        <p:strVal val="visible"/>
                                      </p:to>
                                    </p:set>
                                    <p:animEffect transition="in" filter="checkerboard(across)">
                                      <p:cBhvr>
                                        <p:cTn id="47" dur="500"/>
                                        <p:tgtEl>
                                          <p:spTgt spid="2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9441"/>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400" b="1" dirty="0">
                <a:solidFill>
                  <a:schemeClr val="bg1"/>
                </a:solidFill>
              </a:rPr>
              <a:t>Plan de </a:t>
            </a:r>
            <a:r>
              <a:rPr lang="fr-FR" sz="4400" b="1" dirty="0" smtClean="0">
                <a:solidFill>
                  <a:schemeClr val="bg1"/>
                </a:solidFill>
              </a:rPr>
              <a:t>Cours</a:t>
            </a:r>
            <a:endParaRPr lang="fr-FR" sz="4400" b="1" dirty="0">
              <a:solidFill>
                <a:schemeClr val="bg1"/>
              </a:solidFill>
            </a:endParaRPr>
          </a:p>
        </p:txBody>
      </p:sp>
      <p:graphicFrame>
        <p:nvGraphicFramePr>
          <p:cNvPr id="13" name="Diagramme 12"/>
          <p:cNvGraphicFramePr/>
          <p:nvPr>
            <p:extLst>
              <p:ext uri="{D42A27DB-BD31-4B8C-83A1-F6EECF244321}">
                <p14:modId xmlns:p14="http://schemas.microsoft.com/office/powerpoint/2010/main" xmlns="" val="1001206719"/>
              </p:ext>
            </p:extLst>
          </p:nvPr>
        </p:nvGraphicFramePr>
        <p:xfrm>
          <a:off x="683568" y="3861048"/>
          <a:ext cx="828092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16"/>
          <p:cNvSpPr/>
          <p:nvPr/>
        </p:nvSpPr>
        <p:spPr>
          <a:xfrm>
            <a:off x="214282" y="2786058"/>
            <a:ext cx="504056" cy="792088"/>
          </a:xfrm>
          <a:prstGeom prst="rightArrow">
            <a:avLst>
              <a:gd name="adj1" fmla="val 50000"/>
              <a:gd name="adj2" fmla="val 44368"/>
            </a:avLst>
          </a:prstGeom>
          <a:gradFill>
            <a:gsLst>
              <a:gs pos="0">
                <a:srgbClr val="FF0000"/>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graphicFrame>
        <p:nvGraphicFramePr>
          <p:cNvPr id="18" name="Diagramme 17"/>
          <p:cNvGraphicFramePr/>
          <p:nvPr>
            <p:extLst>
              <p:ext uri="{D42A27DB-BD31-4B8C-83A1-F6EECF244321}">
                <p14:modId xmlns:p14="http://schemas.microsoft.com/office/powerpoint/2010/main" xmlns="" val="1643686838"/>
              </p:ext>
            </p:extLst>
          </p:nvPr>
        </p:nvGraphicFramePr>
        <p:xfrm>
          <a:off x="642910" y="3857628"/>
          <a:ext cx="8280920"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me 18"/>
          <p:cNvGraphicFramePr/>
          <p:nvPr>
            <p:extLst>
              <p:ext uri="{D42A27DB-BD31-4B8C-83A1-F6EECF244321}">
                <p14:modId xmlns:p14="http://schemas.microsoft.com/office/powerpoint/2010/main" xmlns="" val="2884944619"/>
              </p:ext>
            </p:extLst>
          </p:nvPr>
        </p:nvGraphicFramePr>
        <p:xfrm>
          <a:off x="685883" y="1928802"/>
          <a:ext cx="8280920"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me 19"/>
          <p:cNvGraphicFramePr/>
          <p:nvPr>
            <p:extLst>
              <p:ext uri="{D42A27DB-BD31-4B8C-83A1-F6EECF244321}">
                <p14:modId xmlns:p14="http://schemas.microsoft.com/office/powerpoint/2010/main" xmlns="" val="2452530036"/>
              </p:ext>
            </p:extLst>
          </p:nvPr>
        </p:nvGraphicFramePr>
        <p:xfrm>
          <a:off x="683568" y="1142984"/>
          <a:ext cx="8280920" cy="432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me 20"/>
          <p:cNvGraphicFramePr/>
          <p:nvPr>
            <p:extLst>
              <p:ext uri="{D42A27DB-BD31-4B8C-83A1-F6EECF244321}">
                <p14:modId xmlns:p14="http://schemas.microsoft.com/office/powerpoint/2010/main" xmlns="" val="3121486881"/>
              </p:ext>
            </p:extLst>
          </p:nvPr>
        </p:nvGraphicFramePr>
        <p:xfrm>
          <a:off x="642910" y="2928934"/>
          <a:ext cx="8280920" cy="4320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me 11"/>
          <p:cNvGraphicFramePr/>
          <p:nvPr>
            <p:extLst>
              <p:ext uri="{D42A27DB-BD31-4B8C-83A1-F6EECF244321}">
                <p14:modId xmlns:p14="http://schemas.microsoft.com/office/powerpoint/2010/main" xmlns="" val="1296509442"/>
              </p:ext>
            </p:extLst>
          </p:nvPr>
        </p:nvGraphicFramePr>
        <p:xfrm>
          <a:off x="714348" y="5715016"/>
          <a:ext cx="8280920" cy="4320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me 10"/>
          <p:cNvGraphicFramePr/>
          <p:nvPr>
            <p:extLst>
              <p:ext uri="{D42A27DB-BD31-4B8C-83A1-F6EECF244321}">
                <p14:modId xmlns:p14="http://schemas.microsoft.com/office/powerpoint/2010/main" xmlns="" val="1643686838"/>
              </p:ext>
            </p:extLst>
          </p:nvPr>
        </p:nvGraphicFramePr>
        <p:xfrm>
          <a:off x="714348" y="4857760"/>
          <a:ext cx="8280920" cy="4320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4" name="Rectangle 13">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(08)</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61665"/>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a:spAutoFit/>
          </a:bodyPr>
          <a:lstStyle/>
          <a:p>
            <a:pPr lvl="0" algn="ctr"/>
            <a:r>
              <a:rPr lang="fr-FR" sz="2400" b="1" dirty="0" smtClean="0">
                <a:solidFill>
                  <a:schemeClr val="bg1"/>
                </a:solidFill>
                <a:latin typeface="Sylfaen" pitchFamily="18" charset="0"/>
                <a:cs typeface="Times New Roman" pitchFamily="18" charset="0"/>
              </a:rPr>
              <a:t>3- </a:t>
            </a:r>
            <a:r>
              <a:rPr lang="fr-FR" sz="2400" b="1" dirty="0" smtClean="0">
                <a:solidFill>
                  <a:schemeClr val="bg1"/>
                </a:solidFill>
                <a:latin typeface="Sylfaen" pitchFamily="18" charset="0"/>
              </a:rPr>
              <a:t>Objectifs globaux et spécifiques du semestre </a:t>
            </a:r>
            <a:endParaRPr lang="en-US" sz="2400" dirty="0">
              <a:solidFill>
                <a:schemeClr val="bg1"/>
              </a:solidFill>
            </a:endParaRPr>
          </a:p>
        </p:txBody>
      </p:sp>
      <p:sp>
        <p:nvSpPr>
          <p:cNvPr id="20" name="Rectangle 19"/>
          <p:cNvSpPr/>
          <p:nvPr/>
        </p:nvSpPr>
        <p:spPr>
          <a:xfrm>
            <a:off x="285720" y="714356"/>
            <a:ext cx="8643998" cy="563231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spcAft>
                <a:spcPts val="600"/>
              </a:spcAft>
            </a:pPr>
            <a:r>
              <a:rPr lang="fr-FR" sz="2000" b="1" dirty="0" smtClean="0">
                <a:solidFill>
                  <a:srgbClr val="FF0000"/>
                </a:solidFill>
                <a:latin typeface="Times New Roman" pitchFamily="18" charset="0"/>
                <a:cs typeface="Times New Roman" pitchFamily="18" charset="0"/>
              </a:rPr>
              <a:t>1. Objectifs globaux</a:t>
            </a:r>
          </a:p>
          <a:p>
            <a:pPr algn="just">
              <a:spcAft>
                <a:spcPts val="600"/>
              </a:spcAft>
            </a:pPr>
            <a:r>
              <a:rPr lang="fr-FR" sz="2000" dirty="0" smtClean="0">
                <a:latin typeface="Times New Roman" pitchFamily="18" charset="0"/>
                <a:cs typeface="Times New Roman" pitchFamily="18" charset="0"/>
              </a:rPr>
              <a:t>Cette matière a pour objectif la compréhension et la rédaction de documents scientifiques en langue française ainsi que l’utilisation et la traduction des termes scientifiques. Cela va conduire l’étudiant à :</a:t>
            </a:r>
          </a:p>
          <a:p>
            <a:pPr marL="360000" algn="just"/>
            <a:r>
              <a:rPr lang="fr-FR" sz="2000" dirty="0" smtClean="0">
                <a:latin typeface="Times New Roman" pitchFamily="18" charset="0"/>
                <a:cs typeface="Times New Roman" pitchFamily="18" charset="0"/>
              </a:rPr>
              <a:t>1- Développer des compétences écrites et orales ;</a:t>
            </a:r>
            <a:endParaRPr lang="en-US" sz="2000" dirty="0" smtClean="0">
              <a:latin typeface="Times New Roman" pitchFamily="18" charset="0"/>
              <a:cs typeface="Times New Roman" pitchFamily="18" charset="0"/>
            </a:endParaRPr>
          </a:p>
          <a:p>
            <a:pPr marL="360000" algn="just"/>
            <a:r>
              <a:rPr lang="en-US" sz="2000" dirty="0" smtClean="0">
                <a:latin typeface="Times New Roman" pitchFamily="18" charset="0"/>
                <a:cs typeface="Times New Roman" pitchFamily="18" charset="0"/>
              </a:rPr>
              <a:t>2- </a:t>
            </a:r>
            <a:r>
              <a:rPr lang="fr-FR" sz="2000" dirty="0" smtClean="0">
                <a:latin typeface="Times New Roman" pitchFamily="18" charset="0"/>
                <a:cs typeface="Times New Roman" pitchFamily="18" charset="0"/>
              </a:rPr>
              <a:t>Améliorer la compréhension et l'analyse des textes ;</a:t>
            </a:r>
            <a:endParaRPr lang="en-US" sz="2000" dirty="0" smtClean="0">
              <a:latin typeface="Times New Roman" pitchFamily="18" charset="0"/>
              <a:cs typeface="Times New Roman" pitchFamily="18" charset="0"/>
            </a:endParaRPr>
          </a:p>
          <a:p>
            <a:pPr marL="360000" algn="just"/>
            <a:r>
              <a:rPr lang="en-US" sz="2000" dirty="0" smtClean="0">
                <a:latin typeface="Times New Roman" pitchFamily="18" charset="0"/>
                <a:cs typeface="Times New Roman" pitchFamily="18" charset="0"/>
              </a:rPr>
              <a:t>3- </a:t>
            </a:r>
            <a:r>
              <a:rPr lang="fr-FR" sz="2000" dirty="0" smtClean="0">
                <a:latin typeface="Times New Roman" pitchFamily="18" charset="0"/>
                <a:cs typeface="Times New Roman" pitchFamily="18" charset="0"/>
              </a:rPr>
              <a:t>Renforcer les techniques de communication interpersonnelle.</a:t>
            </a:r>
          </a:p>
          <a:p>
            <a:pPr marL="457200" indent="-457200" algn="just">
              <a:spcBef>
                <a:spcPts val="600"/>
              </a:spcBef>
              <a:spcAft>
                <a:spcPts val="600"/>
              </a:spcAft>
            </a:pPr>
            <a:r>
              <a:rPr lang="fr-FR" sz="2000" b="1" dirty="0" smtClean="0">
                <a:solidFill>
                  <a:srgbClr val="FF0000"/>
                </a:solidFill>
                <a:latin typeface="Times New Roman" pitchFamily="18" charset="0"/>
                <a:cs typeface="Times New Roman" pitchFamily="18" charset="0"/>
              </a:rPr>
              <a:t>2. Objectifs spécifiques détaillés</a:t>
            </a:r>
          </a:p>
          <a:p>
            <a:pPr lvl="0"/>
            <a:r>
              <a:rPr lang="en-US" sz="2000" b="1" dirty="0" smtClean="0">
                <a:solidFill>
                  <a:srgbClr val="0000FF"/>
                </a:solidFill>
                <a:latin typeface="Times New Roman" pitchFamily="18" charset="0"/>
                <a:cs typeface="Times New Roman" pitchFamily="18" charset="0"/>
              </a:rPr>
              <a:t>2.1 Objectifs pédagogiques</a:t>
            </a:r>
            <a:r>
              <a:rPr lang="en-US" sz="2000" dirty="0" smtClean="0">
                <a:solidFill>
                  <a:srgbClr val="0000FF"/>
                </a:solidFill>
                <a:latin typeface="Times New Roman" pitchFamily="18" charset="0"/>
                <a:cs typeface="Times New Roman" pitchFamily="18" charset="0"/>
              </a:rPr>
              <a:t> :</a:t>
            </a:r>
          </a:p>
          <a:p>
            <a:pPr marL="360000" lvl="0"/>
            <a:r>
              <a:rPr lang="fr-FR" sz="2000" dirty="0" smtClean="0">
                <a:latin typeface="Times New Roman" pitchFamily="18" charset="0"/>
                <a:cs typeface="Times New Roman" pitchFamily="18" charset="0"/>
              </a:rPr>
              <a:t>1- Maîtriser les bases de l'argumentation et de la persuasion.</a:t>
            </a:r>
            <a:endParaRPr lang="en-US" sz="2000" dirty="0" smtClean="0">
              <a:latin typeface="Times New Roman" pitchFamily="18" charset="0"/>
              <a:cs typeface="Times New Roman" pitchFamily="18" charset="0"/>
            </a:endParaRPr>
          </a:p>
          <a:p>
            <a:pPr marL="360000" lvl="0"/>
            <a:r>
              <a:rPr lang="fr-FR" sz="2000" dirty="0" smtClean="0">
                <a:latin typeface="Times New Roman" pitchFamily="18" charset="0"/>
                <a:cs typeface="Times New Roman" pitchFamily="18" charset="0"/>
              </a:rPr>
              <a:t>2- Être capable de rédiger des textes clairs et bien structurés.</a:t>
            </a:r>
            <a:endParaRPr lang="en-US" sz="2000" dirty="0" smtClean="0">
              <a:latin typeface="Times New Roman" pitchFamily="18" charset="0"/>
              <a:cs typeface="Times New Roman" pitchFamily="18" charset="0"/>
            </a:endParaRPr>
          </a:p>
          <a:p>
            <a:pPr marL="360000" lvl="0"/>
            <a:r>
              <a:rPr lang="fr-FR" sz="2000" dirty="0" smtClean="0">
                <a:latin typeface="Times New Roman" pitchFamily="18" charset="0"/>
                <a:cs typeface="Times New Roman" pitchFamily="18" charset="0"/>
              </a:rPr>
              <a:t>3- Communiquer efficacement dans différentes situations (entretien, présentation).</a:t>
            </a:r>
            <a:endParaRPr lang="en-US" sz="2000" dirty="0" smtClean="0">
              <a:latin typeface="Times New Roman" pitchFamily="18" charset="0"/>
              <a:cs typeface="Times New Roman" pitchFamily="18" charset="0"/>
            </a:endParaRPr>
          </a:p>
          <a:p>
            <a:pPr lvl="0"/>
            <a:r>
              <a:rPr lang="en-US" sz="2000" b="1" dirty="0" smtClean="0">
                <a:solidFill>
                  <a:srgbClr val="0000FF"/>
                </a:solidFill>
                <a:latin typeface="Times New Roman" pitchFamily="18" charset="0"/>
                <a:cs typeface="Times New Roman" pitchFamily="18" charset="0"/>
              </a:rPr>
              <a:t>2.2 Compétences visées</a:t>
            </a:r>
            <a:r>
              <a:rPr lang="en-US" sz="2000" dirty="0" smtClean="0">
                <a:solidFill>
                  <a:srgbClr val="0000FF"/>
                </a:solidFill>
                <a:latin typeface="Times New Roman" pitchFamily="18" charset="0"/>
                <a:cs typeface="Times New Roman" pitchFamily="18" charset="0"/>
              </a:rPr>
              <a:t> :</a:t>
            </a:r>
          </a:p>
          <a:p>
            <a:pPr marL="360000" lvl="0"/>
            <a:r>
              <a:rPr lang="en-US" sz="2000" dirty="0" smtClean="0">
                <a:latin typeface="Times New Roman" pitchFamily="18" charset="0"/>
                <a:cs typeface="Times New Roman" pitchFamily="18" charset="0"/>
              </a:rPr>
              <a:t>1- Techniques de synthèse .</a:t>
            </a:r>
          </a:p>
          <a:p>
            <a:pPr marL="360000" lvl="0"/>
            <a:r>
              <a:rPr lang="fr-FR" sz="2000" dirty="0" smtClean="0">
                <a:latin typeface="Times New Roman" pitchFamily="18" charset="0"/>
                <a:cs typeface="Times New Roman" pitchFamily="18" charset="0"/>
              </a:rPr>
              <a:t>2- Techniques de présentation orale (diapositives, discours) ;</a:t>
            </a:r>
          </a:p>
          <a:p>
            <a:pPr marL="360000" lvl="0"/>
            <a:r>
              <a:rPr lang="fr-FR" sz="2000" dirty="0" smtClean="0">
                <a:latin typeface="Times New Roman" pitchFamily="18" charset="0"/>
                <a:cs typeface="Times New Roman" pitchFamily="18" charset="0"/>
              </a:rPr>
              <a:t>3- Rédaction professionnelle et académique (CV, lettres formelles, rapports).</a:t>
            </a:r>
            <a:endParaRPr lang="en-US" sz="2000" dirty="0" smtClean="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896C740-944D-756D-F032-9E42F1916BE9}"/>
              </a:ext>
            </a:extLst>
          </p:cNvPr>
          <p:cNvSpPr/>
          <p:nvPr/>
        </p:nvSpPr>
        <p:spPr>
          <a:xfrm>
            <a:off x="-19050" y="6549075"/>
            <a:ext cx="9144000" cy="40011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700" b="1" cap="all" dirty="0" smtClean="0">
                <a:solidFill>
                  <a:schemeClr val="bg1"/>
                </a:solidFill>
              </a:rPr>
              <a:t>Cours : Techniques de communication et d’expression - Français                                      </a:t>
            </a:r>
            <a:r>
              <a:rPr lang="fr-FR" sz="2000" b="1" dirty="0" smtClean="0">
                <a:solidFill>
                  <a:srgbClr val="FFFF00"/>
                </a:solidFill>
              </a:rPr>
              <a:t>(09)</a:t>
            </a:r>
            <a:endParaRPr 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0" dur="500"/>
                                        <p:tgtEl>
                                          <p:spTgt spid="2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3" dur="500"/>
                                        <p:tgtEl>
                                          <p:spTgt spid="2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checkerboard(across)">
                                      <p:cBhvr>
                                        <p:cTn id="16" dur="500"/>
                                        <p:tgtEl>
                                          <p:spTgt spid="20">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checkerboard(across)">
                                      <p:cBhvr>
                                        <p:cTn id="19" dur="500"/>
                                        <p:tgtEl>
                                          <p:spTgt spid="2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checkerboard(across)">
                                      <p:cBhvr>
                                        <p:cTn id="24" dur="500"/>
                                        <p:tgtEl>
                                          <p:spTgt spid="20">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checkerboard(across)">
                                      <p:cBhvr>
                                        <p:cTn id="27" dur="500"/>
                                        <p:tgtEl>
                                          <p:spTgt spid="20">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20">
                                            <p:txEl>
                                              <p:pRg st="7" end="7"/>
                                            </p:txEl>
                                          </p:spTgt>
                                        </p:tgtEl>
                                        <p:attrNameLst>
                                          <p:attrName>style.visibility</p:attrName>
                                        </p:attrNameLst>
                                      </p:cBhvr>
                                      <p:to>
                                        <p:strVal val="visible"/>
                                      </p:to>
                                    </p:set>
                                    <p:animEffect transition="in" filter="checkerboard(across)">
                                      <p:cBhvr>
                                        <p:cTn id="30" dur="500"/>
                                        <p:tgtEl>
                                          <p:spTgt spid="20">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animEffect transition="in" filter="checkerboard(across)">
                                      <p:cBhvr>
                                        <p:cTn id="33" dur="500"/>
                                        <p:tgtEl>
                                          <p:spTgt spid="20">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0">
                                            <p:txEl>
                                              <p:pRg st="9" end="9"/>
                                            </p:txEl>
                                          </p:spTgt>
                                        </p:tgtEl>
                                        <p:attrNameLst>
                                          <p:attrName>style.visibility</p:attrName>
                                        </p:attrNameLst>
                                      </p:cBhvr>
                                      <p:to>
                                        <p:strVal val="visible"/>
                                      </p:to>
                                    </p:set>
                                    <p:animEffect transition="in" filter="checkerboard(across)">
                                      <p:cBhvr>
                                        <p:cTn id="36" dur="500"/>
                                        <p:tgtEl>
                                          <p:spTgt spid="20">
                                            <p:txEl>
                                              <p:pRg st="9" end="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20">
                                            <p:txEl>
                                              <p:pRg st="10" end="10"/>
                                            </p:txEl>
                                          </p:spTgt>
                                        </p:tgtEl>
                                        <p:attrNameLst>
                                          <p:attrName>style.visibility</p:attrName>
                                        </p:attrNameLst>
                                      </p:cBhvr>
                                      <p:to>
                                        <p:strVal val="visible"/>
                                      </p:to>
                                    </p:set>
                                    <p:animEffect transition="in" filter="checkerboard(across)">
                                      <p:cBhvr>
                                        <p:cTn id="39" dur="500"/>
                                        <p:tgtEl>
                                          <p:spTgt spid="20">
                                            <p:txEl>
                                              <p:pRg st="10" end="1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20">
                                            <p:txEl>
                                              <p:pRg st="11" end="11"/>
                                            </p:txEl>
                                          </p:spTgt>
                                        </p:tgtEl>
                                        <p:attrNameLst>
                                          <p:attrName>style.visibility</p:attrName>
                                        </p:attrNameLst>
                                      </p:cBhvr>
                                      <p:to>
                                        <p:strVal val="visible"/>
                                      </p:to>
                                    </p:set>
                                    <p:animEffect transition="in" filter="checkerboard(across)">
                                      <p:cBhvr>
                                        <p:cTn id="42" dur="500"/>
                                        <p:tgtEl>
                                          <p:spTgt spid="20">
                                            <p:txEl>
                                              <p:pRg st="11" end="11"/>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20">
                                            <p:txEl>
                                              <p:pRg st="12" end="12"/>
                                            </p:txEl>
                                          </p:spTgt>
                                        </p:tgtEl>
                                        <p:attrNameLst>
                                          <p:attrName>style.visibility</p:attrName>
                                        </p:attrNameLst>
                                      </p:cBhvr>
                                      <p:to>
                                        <p:strVal val="visible"/>
                                      </p:to>
                                    </p:set>
                                    <p:animEffect transition="in" filter="checkerboard(across)">
                                      <p:cBhvr>
                                        <p:cTn id="45" dur="500"/>
                                        <p:tgtEl>
                                          <p:spTgt spid="20">
                                            <p:txEl>
                                              <p:pRg st="12" end="12"/>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20">
                                            <p:txEl>
                                              <p:pRg st="13" end="13"/>
                                            </p:txEl>
                                          </p:spTgt>
                                        </p:tgtEl>
                                        <p:attrNameLst>
                                          <p:attrName>style.visibility</p:attrName>
                                        </p:attrNameLst>
                                      </p:cBhvr>
                                      <p:to>
                                        <p:strVal val="visible"/>
                                      </p:to>
                                    </p:set>
                                    <p:animEffect transition="in" filter="checkerboard(across)">
                                      <p:cBhvr>
                                        <p:cTn id="48" dur="500"/>
                                        <p:tgtEl>
                                          <p:spTgt spid="2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11934</TotalTime>
  <Words>1560</Words>
  <Application>Microsoft Office PowerPoint</Application>
  <PresentationFormat>Affichage à l'écran (4:3)</PresentationFormat>
  <Paragraphs>167</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MERCI DE VOTRE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Gadouri</dc:creator>
  <cp:lastModifiedBy>Administrator</cp:lastModifiedBy>
  <cp:revision>3693</cp:revision>
  <dcterms:created xsi:type="dcterms:W3CDTF">2013-04-24T15:57:52Z</dcterms:created>
  <dcterms:modified xsi:type="dcterms:W3CDTF">2024-11-28T04:01:40Z</dcterms:modified>
</cp:coreProperties>
</file>