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Lst>
  <p:sldIdLst>
    <p:sldId id="257" r:id="rId2"/>
    <p:sldId id="258" r:id="rId3"/>
    <p:sldId id="259" r:id="rId4"/>
    <p:sldId id="260" r:id="rId5"/>
    <p:sldId id="261" r:id="rId6"/>
    <p:sldId id="262" r:id="rId7"/>
    <p:sldId id="263" r:id="rId8"/>
    <p:sldId id="264" r:id="rId9"/>
    <p:sldId id="265" r:id="rId10"/>
    <p:sldId id="266" r:id="rId11"/>
    <p:sldId id="268" r:id="rId12"/>
    <p:sldId id="269" r:id="rId13"/>
    <p:sldId id="270" r:id="rId14"/>
    <p:sldId id="271" r:id="rId15"/>
    <p:sldId id="267"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43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Feuille_de_calcul_Microsoft_Excel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ar-DZ" sz="2800" b="1" dirty="0" smtClean="0">
                <a:latin typeface="Andalus" panose="02020603050405020304" pitchFamily="18" charset="-78"/>
                <a:cs typeface="Andalus" panose="02020603050405020304" pitchFamily="18" charset="-78"/>
              </a:rPr>
              <a:t>نموذج لأربع دورات متوسطة</a:t>
            </a:r>
            <a:endParaRPr lang="fr-FR" sz="2800" b="1" dirty="0">
              <a:latin typeface="Andalus" panose="02020603050405020304" pitchFamily="18" charset="-78"/>
              <a:cs typeface="Andalus" panose="02020603050405020304" pitchFamily="18" charset="-78"/>
            </a:endParaRPr>
          </a:p>
        </c:rich>
      </c:tx>
      <c:layout/>
      <c:overlay val="1"/>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manualLayout>
          <c:layoutTarget val="inner"/>
          <c:xMode val="edge"/>
          <c:yMode val="edge"/>
          <c:x val="2.7289609776843839E-2"/>
          <c:y val="0.11234607542821123"/>
          <c:w val="0.94907234637365423"/>
          <c:h val="0.74108454250528588"/>
        </c:manualLayout>
      </c:layout>
      <c:barChart>
        <c:barDir val="col"/>
        <c:grouping val="clustered"/>
        <c:varyColors val="0"/>
        <c:ser>
          <c:idx val="0"/>
          <c:order val="0"/>
          <c:tx>
            <c:strRef>
              <c:f>Feuil1!$B$1</c:f>
              <c:strCache>
                <c:ptCount val="1"/>
                <c:pt idx="0">
                  <c:v>دورة تمهيدية 1</c:v>
                </c:pt>
              </c:strCache>
            </c:strRef>
          </c:tx>
          <c:spPr>
            <a:solidFill>
              <a:schemeClr val="accent1"/>
            </a:solidFill>
            <a:ln>
              <a:noFill/>
            </a:ln>
            <a:effectLst/>
          </c:spPr>
          <c:invertIfNegative val="0"/>
          <c:cat>
            <c:strRef>
              <c:f>Feuil1!$A$2:$A$5</c:f>
              <c:strCache>
                <c:ptCount val="4"/>
                <c:pt idx="0">
                  <c:v>دورة متوسطة 1</c:v>
                </c:pt>
                <c:pt idx="1">
                  <c:v>دورة متوسطة 2</c:v>
                </c:pt>
                <c:pt idx="2">
                  <c:v>دورة متوسطة 3</c:v>
                </c:pt>
                <c:pt idx="3">
                  <c:v>دورة متوسطة 4</c:v>
                </c:pt>
              </c:strCache>
            </c:strRef>
          </c:cat>
          <c:val>
            <c:numRef>
              <c:f>Feuil1!$B$2:$B$5</c:f>
              <c:numCache>
                <c:formatCode>General</c:formatCode>
                <c:ptCount val="4"/>
                <c:pt idx="0">
                  <c:v>2</c:v>
                </c:pt>
                <c:pt idx="1">
                  <c:v>2.5</c:v>
                </c:pt>
                <c:pt idx="2">
                  <c:v>3.5</c:v>
                </c:pt>
                <c:pt idx="3">
                  <c:v>4.5</c:v>
                </c:pt>
              </c:numCache>
            </c:numRef>
          </c:val>
        </c:ser>
        <c:ser>
          <c:idx val="1"/>
          <c:order val="1"/>
          <c:tx>
            <c:strRef>
              <c:f>Feuil1!$C$1</c:f>
              <c:strCache>
                <c:ptCount val="1"/>
                <c:pt idx="0">
                  <c:v>دورة تمهيدية 2</c:v>
                </c:pt>
              </c:strCache>
            </c:strRef>
          </c:tx>
          <c:spPr>
            <a:solidFill>
              <a:schemeClr val="accent2"/>
            </a:solidFill>
            <a:ln>
              <a:noFill/>
            </a:ln>
            <a:effectLst/>
          </c:spPr>
          <c:invertIfNegative val="0"/>
          <c:cat>
            <c:strRef>
              <c:f>Feuil1!$A$2:$A$5</c:f>
              <c:strCache>
                <c:ptCount val="4"/>
                <c:pt idx="0">
                  <c:v>دورة متوسطة 1</c:v>
                </c:pt>
                <c:pt idx="1">
                  <c:v>دورة متوسطة 2</c:v>
                </c:pt>
                <c:pt idx="2">
                  <c:v>دورة متوسطة 3</c:v>
                </c:pt>
                <c:pt idx="3">
                  <c:v>دورة متوسطة 4</c:v>
                </c:pt>
              </c:strCache>
            </c:strRef>
          </c:cat>
          <c:val>
            <c:numRef>
              <c:f>Feuil1!$C$2:$C$5</c:f>
              <c:numCache>
                <c:formatCode>General</c:formatCode>
                <c:ptCount val="4"/>
                <c:pt idx="0">
                  <c:v>2.5</c:v>
                </c:pt>
                <c:pt idx="1">
                  <c:v>4.4000000000000004</c:v>
                </c:pt>
                <c:pt idx="2">
                  <c:v>5.7</c:v>
                </c:pt>
                <c:pt idx="3">
                  <c:v>6.5</c:v>
                </c:pt>
              </c:numCache>
            </c:numRef>
          </c:val>
        </c:ser>
        <c:ser>
          <c:idx val="2"/>
          <c:order val="2"/>
          <c:tx>
            <c:strRef>
              <c:f>Feuil1!$D$1</c:f>
              <c:strCache>
                <c:ptCount val="1"/>
                <c:pt idx="0">
                  <c:v>دورة أساسية</c:v>
                </c:pt>
              </c:strCache>
            </c:strRef>
          </c:tx>
          <c:spPr>
            <a:solidFill>
              <a:schemeClr val="accent3"/>
            </a:solidFill>
            <a:ln>
              <a:noFill/>
            </a:ln>
            <a:effectLst/>
          </c:spPr>
          <c:invertIfNegative val="0"/>
          <c:cat>
            <c:strRef>
              <c:f>Feuil1!$A$2:$A$5</c:f>
              <c:strCache>
                <c:ptCount val="4"/>
                <c:pt idx="0">
                  <c:v>دورة متوسطة 1</c:v>
                </c:pt>
                <c:pt idx="1">
                  <c:v>دورة متوسطة 2</c:v>
                </c:pt>
                <c:pt idx="2">
                  <c:v>دورة متوسطة 3</c:v>
                </c:pt>
                <c:pt idx="3">
                  <c:v>دورة متوسطة 4</c:v>
                </c:pt>
              </c:strCache>
            </c:strRef>
          </c:cat>
          <c:val>
            <c:numRef>
              <c:f>Feuil1!$D$2:$D$5</c:f>
              <c:numCache>
                <c:formatCode>General</c:formatCode>
                <c:ptCount val="4"/>
                <c:pt idx="0">
                  <c:v>5</c:v>
                </c:pt>
                <c:pt idx="1">
                  <c:v>5.2</c:v>
                </c:pt>
                <c:pt idx="2">
                  <c:v>6</c:v>
                </c:pt>
                <c:pt idx="3">
                  <c:v>7.5</c:v>
                </c:pt>
              </c:numCache>
            </c:numRef>
          </c:val>
        </c:ser>
        <c:ser>
          <c:idx val="3"/>
          <c:order val="3"/>
          <c:tx>
            <c:strRef>
              <c:f>Feuil1!$E$1</c:f>
              <c:strCache>
                <c:ptCount val="1"/>
                <c:pt idx="0">
                  <c:v>دورة إستشفائية</c:v>
                </c:pt>
              </c:strCache>
            </c:strRef>
          </c:tx>
          <c:spPr>
            <a:solidFill>
              <a:schemeClr val="accent4"/>
            </a:solidFill>
            <a:ln>
              <a:noFill/>
            </a:ln>
            <a:effectLst/>
          </c:spPr>
          <c:invertIfNegative val="0"/>
          <c:cat>
            <c:strRef>
              <c:f>Feuil1!$A$2:$A$5</c:f>
              <c:strCache>
                <c:ptCount val="4"/>
                <c:pt idx="0">
                  <c:v>دورة متوسطة 1</c:v>
                </c:pt>
                <c:pt idx="1">
                  <c:v>دورة متوسطة 2</c:v>
                </c:pt>
                <c:pt idx="2">
                  <c:v>دورة متوسطة 3</c:v>
                </c:pt>
                <c:pt idx="3">
                  <c:v>دورة متوسطة 4</c:v>
                </c:pt>
              </c:strCache>
            </c:strRef>
          </c:cat>
          <c:val>
            <c:numRef>
              <c:f>Feuil1!$E$2:$E$5</c:f>
              <c:numCache>
                <c:formatCode>General</c:formatCode>
                <c:ptCount val="4"/>
                <c:pt idx="0">
                  <c:v>1.75</c:v>
                </c:pt>
                <c:pt idx="1">
                  <c:v>1.25</c:v>
                </c:pt>
                <c:pt idx="2">
                  <c:v>1.75</c:v>
                </c:pt>
                <c:pt idx="3">
                  <c:v>1</c:v>
                </c:pt>
              </c:numCache>
            </c:numRef>
          </c:val>
        </c:ser>
        <c:dLbls>
          <c:showLegendKey val="0"/>
          <c:showVal val="0"/>
          <c:showCatName val="0"/>
          <c:showSerName val="0"/>
          <c:showPercent val="0"/>
          <c:showBubbleSize val="0"/>
        </c:dLbls>
        <c:gapWidth val="219"/>
        <c:overlap val="-27"/>
        <c:axId val="171275664"/>
        <c:axId val="171272920"/>
      </c:barChart>
      <c:catAx>
        <c:axId val="1712756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171272920"/>
        <c:crosses val="autoZero"/>
        <c:auto val="1"/>
        <c:lblAlgn val="ctr"/>
        <c:lblOffset val="100"/>
        <c:noMultiLvlLbl val="0"/>
      </c:catAx>
      <c:valAx>
        <c:axId val="17127292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ar-DZ" sz="2800" b="1" dirty="0" smtClean="0">
                    <a:latin typeface="Andalus" panose="02020603050405020304" pitchFamily="18" charset="-78"/>
                    <a:cs typeface="Andalus" panose="02020603050405020304" pitchFamily="18" charset="-78"/>
                  </a:rPr>
                  <a:t>الحمولة</a:t>
                </a:r>
                <a:endParaRPr lang="fr-FR" sz="2800" b="1" dirty="0">
                  <a:latin typeface="Andalus" panose="02020603050405020304" pitchFamily="18" charset="-78"/>
                  <a:cs typeface="Andalus" panose="02020603050405020304" pitchFamily="18" charset="-78"/>
                </a:endParaRPr>
              </a:p>
            </c:rich>
          </c:tx>
          <c:layout>
            <c:manualLayout>
              <c:xMode val="edge"/>
              <c:yMode val="edge"/>
              <c:x val="3.8278714813081205E-2"/>
              <c:y val="0.43717391265142258"/>
            </c:manualLayout>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fr-FR"/>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17127566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28A05E8D-9F78-486C-A33F-3CE6FA40A9CE}"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23616AB-A7AC-4B01-BB18-A5F273B91284}" type="slidenum">
              <a:rPr lang="fr-FR" smtClean="0"/>
              <a:t>‹N°›</a:t>
            </a:fld>
            <a:endParaRPr lang="fr-FR"/>
          </a:p>
        </p:txBody>
      </p:sp>
    </p:spTree>
    <p:extLst>
      <p:ext uri="{BB962C8B-B14F-4D97-AF65-F5344CB8AC3E}">
        <p14:creationId xmlns:p14="http://schemas.microsoft.com/office/powerpoint/2010/main" val="3956304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8A05E8D-9F78-486C-A33F-3CE6FA40A9CE}"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23616AB-A7AC-4B01-BB18-A5F273B91284}" type="slidenum">
              <a:rPr lang="fr-FR" smtClean="0"/>
              <a:t>‹N°›</a:t>
            </a:fld>
            <a:endParaRPr lang="fr-FR"/>
          </a:p>
        </p:txBody>
      </p:sp>
    </p:spTree>
    <p:extLst>
      <p:ext uri="{BB962C8B-B14F-4D97-AF65-F5344CB8AC3E}">
        <p14:creationId xmlns:p14="http://schemas.microsoft.com/office/powerpoint/2010/main" val="2790393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8A05E8D-9F78-486C-A33F-3CE6FA40A9CE}"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23616AB-A7AC-4B01-BB18-A5F273B91284}"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5389863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8A05E8D-9F78-486C-A33F-3CE6FA40A9CE}"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23616AB-A7AC-4B01-BB18-A5F273B91284}" type="slidenum">
              <a:rPr lang="fr-FR" smtClean="0"/>
              <a:t>‹N°›</a:t>
            </a:fld>
            <a:endParaRPr lang="fr-FR"/>
          </a:p>
        </p:txBody>
      </p:sp>
    </p:spTree>
    <p:extLst>
      <p:ext uri="{BB962C8B-B14F-4D97-AF65-F5344CB8AC3E}">
        <p14:creationId xmlns:p14="http://schemas.microsoft.com/office/powerpoint/2010/main" val="32673789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8A05E8D-9F78-486C-A33F-3CE6FA40A9CE}"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23616AB-A7AC-4B01-BB18-A5F273B91284}"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60729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8A05E8D-9F78-486C-A33F-3CE6FA40A9CE}"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23616AB-A7AC-4B01-BB18-A5F273B91284}" type="slidenum">
              <a:rPr lang="fr-FR" smtClean="0"/>
              <a:t>‹N°›</a:t>
            </a:fld>
            <a:endParaRPr lang="fr-FR"/>
          </a:p>
        </p:txBody>
      </p:sp>
    </p:spTree>
    <p:extLst>
      <p:ext uri="{BB962C8B-B14F-4D97-AF65-F5344CB8AC3E}">
        <p14:creationId xmlns:p14="http://schemas.microsoft.com/office/powerpoint/2010/main" val="38132892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8A05E8D-9F78-486C-A33F-3CE6FA40A9CE}"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23616AB-A7AC-4B01-BB18-A5F273B91284}" type="slidenum">
              <a:rPr lang="fr-FR" smtClean="0"/>
              <a:t>‹N°›</a:t>
            </a:fld>
            <a:endParaRPr lang="fr-FR"/>
          </a:p>
        </p:txBody>
      </p:sp>
    </p:spTree>
    <p:extLst>
      <p:ext uri="{BB962C8B-B14F-4D97-AF65-F5344CB8AC3E}">
        <p14:creationId xmlns:p14="http://schemas.microsoft.com/office/powerpoint/2010/main" val="11174411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8A05E8D-9F78-486C-A33F-3CE6FA40A9CE}"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23616AB-A7AC-4B01-BB18-A5F273B91284}" type="slidenum">
              <a:rPr lang="fr-FR" smtClean="0"/>
              <a:t>‹N°›</a:t>
            </a:fld>
            <a:endParaRPr lang="fr-FR"/>
          </a:p>
        </p:txBody>
      </p:sp>
    </p:spTree>
    <p:extLst>
      <p:ext uri="{BB962C8B-B14F-4D97-AF65-F5344CB8AC3E}">
        <p14:creationId xmlns:p14="http://schemas.microsoft.com/office/powerpoint/2010/main" val="1968336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8A05E8D-9F78-486C-A33F-3CE6FA40A9CE}"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23616AB-A7AC-4B01-BB18-A5F273B91284}" type="slidenum">
              <a:rPr lang="fr-FR" smtClean="0"/>
              <a:t>‹N°›</a:t>
            </a:fld>
            <a:endParaRPr lang="fr-FR"/>
          </a:p>
        </p:txBody>
      </p:sp>
    </p:spTree>
    <p:extLst>
      <p:ext uri="{BB962C8B-B14F-4D97-AF65-F5344CB8AC3E}">
        <p14:creationId xmlns:p14="http://schemas.microsoft.com/office/powerpoint/2010/main" val="4124448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8A05E8D-9F78-486C-A33F-3CE6FA40A9CE}" type="datetimeFigureOut">
              <a:rPr lang="fr-FR" smtClean="0"/>
              <a:t>13/04/2024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23616AB-A7AC-4B01-BB18-A5F273B91284}" type="slidenum">
              <a:rPr lang="fr-FR" smtClean="0"/>
              <a:t>‹N°›</a:t>
            </a:fld>
            <a:endParaRPr lang="fr-FR"/>
          </a:p>
        </p:txBody>
      </p:sp>
    </p:spTree>
    <p:extLst>
      <p:ext uri="{BB962C8B-B14F-4D97-AF65-F5344CB8AC3E}">
        <p14:creationId xmlns:p14="http://schemas.microsoft.com/office/powerpoint/2010/main" val="2763292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28A05E8D-9F78-486C-A33F-3CE6FA40A9CE}" type="datetimeFigureOut">
              <a:rPr lang="fr-FR" smtClean="0"/>
              <a:t>13/04/2024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23616AB-A7AC-4B01-BB18-A5F273B91284}" type="slidenum">
              <a:rPr lang="fr-FR" smtClean="0"/>
              <a:t>‹N°›</a:t>
            </a:fld>
            <a:endParaRPr lang="fr-FR"/>
          </a:p>
        </p:txBody>
      </p:sp>
    </p:spTree>
    <p:extLst>
      <p:ext uri="{BB962C8B-B14F-4D97-AF65-F5344CB8AC3E}">
        <p14:creationId xmlns:p14="http://schemas.microsoft.com/office/powerpoint/2010/main" val="570472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28A05E8D-9F78-486C-A33F-3CE6FA40A9CE}" type="datetimeFigureOut">
              <a:rPr lang="fr-FR" smtClean="0"/>
              <a:t>13/04/2024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23616AB-A7AC-4B01-BB18-A5F273B91284}" type="slidenum">
              <a:rPr lang="fr-FR" smtClean="0"/>
              <a:t>‹N°›</a:t>
            </a:fld>
            <a:endParaRPr lang="fr-FR"/>
          </a:p>
        </p:txBody>
      </p:sp>
    </p:spTree>
    <p:extLst>
      <p:ext uri="{BB962C8B-B14F-4D97-AF65-F5344CB8AC3E}">
        <p14:creationId xmlns:p14="http://schemas.microsoft.com/office/powerpoint/2010/main" val="284999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28A05E8D-9F78-486C-A33F-3CE6FA40A9CE}" type="datetimeFigureOut">
              <a:rPr lang="fr-FR" smtClean="0"/>
              <a:t>13/04/2024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23616AB-A7AC-4B01-BB18-A5F273B91284}" type="slidenum">
              <a:rPr lang="fr-FR" smtClean="0"/>
              <a:t>‹N°›</a:t>
            </a:fld>
            <a:endParaRPr lang="fr-FR"/>
          </a:p>
        </p:txBody>
      </p:sp>
    </p:spTree>
    <p:extLst>
      <p:ext uri="{BB962C8B-B14F-4D97-AF65-F5344CB8AC3E}">
        <p14:creationId xmlns:p14="http://schemas.microsoft.com/office/powerpoint/2010/main" val="4232357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A05E8D-9F78-486C-A33F-3CE6FA40A9CE}" type="datetimeFigureOut">
              <a:rPr lang="fr-FR" smtClean="0"/>
              <a:t>13/04/2024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23616AB-A7AC-4B01-BB18-A5F273B91284}" type="slidenum">
              <a:rPr lang="fr-FR" smtClean="0"/>
              <a:t>‹N°›</a:t>
            </a:fld>
            <a:endParaRPr lang="fr-FR"/>
          </a:p>
        </p:txBody>
      </p:sp>
    </p:spTree>
    <p:extLst>
      <p:ext uri="{BB962C8B-B14F-4D97-AF65-F5344CB8AC3E}">
        <p14:creationId xmlns:p14="http://schemas.microsoft.com/office/powerpoint/2010/main" val="3338698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28A05E8D-9F78-486C-A33F-3CE6FA40A9CE}" type="datetimeFigureOut">
              <a:rPr lang="fr-FR" smtClean="0"/>
              <a:t>13/04/2024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23616AB-A7AC-4B01-BB18-A5F273B91284}" type="slidenum">
              <a:rPr lang="fr-FR" smtClean="0"/>
              <a:t>‹N°›</a:t>
            </a:fld>
            <a:endParaRPr lang="fr-FR"/>
          </a:p>
        </p:txBody>
      </p:sp>
    </p:spTree>
    <p:extLst>
      <p:ext uri="{BB962C8B-B14F-4D97-AF65-F5344CB8AC3E}">
        <p14:creationId xmlns:p14="http://schemas.microsoft.com/office/powerpoint/2010/main" val="1234093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28A05E8D-9F78-486C-A33F-3CE6FA40A9CE}" type="datetimeFigureOut">
              <a:rPr lang="fr-FR" smtClean="0"/>
              <a:t>13/04/2024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23616AB-A7AC-4B01-BB18-A5F273B91284}" type="slidenum">
              <a:rPr lang="fr-FR" smtClean="0"/>
              <a:t>‹N°›</a:t>
            </a:fld>
            <a:endParaRPr lang="fr-FR"/>
          </a:p>
        </p:txBody>
      </p:sp>
    </p:spTree>
    <p:extLst>
      <p:ext uri="{BB962C8B-B14F-4D97-AF65-F5344CB8AC3E}">
        <p14:creationId xmlns:p14="http://schemas.microsoft.com/office/powerpoint/2010/main" val="3568843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8A05E8D-9F78-486C-A33F-3CE6FA40A9CE}" type="datetimeFigureOut">
              <a:rPr lang="fr-FR" smtClean="0"/>
              <a:t>13/04/2024</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23616AB-A7AC-4B01-BB18-A5F273B91284}" type="slidenum">
              <a:rPr lang="fr-FR" smtClean="0"/>
              <a:t>‹N°›</a:t>
            </a:fld>
            <a:endParaRPr lang="fr-FR"/>
          </a:p>
        </p:txBody>
      </p:sp>
    </p:spTree>
    <p:extLst>
      <p:ext uri="{BB962C8B-B14F-4D97-AF65-F5344CB8AC3E}">
        <p14:creationId xmlns:p14="http://schemas.microsoft.com/office/powerpoint/2010/main" val="2981960373"/>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7200" dirty="0" smtClean="0">
                <a:solidFill>
                  <a:srgbClr val="FF0000"/>
                </a:solidFill>
                <a:latin typeface="Andalus" panose="02020603050405020304" pitchFamily="18" charset="-78"/>
                <a:cs typeface="Andalus" panose="02020603050405020304" pitchFamily="18" charset="-78"/>
              </a:rPr>
              <a:t>المحاضرة رقم 8</a:t>
            </a:r>
            <a:endParaRPr lang="fr-FR" sz="7200" dirty="0">
              <a:solidFill>
                <a:srgbClr val="FF0000"/>
              </a:solidFill>
              <a:latin typeface="Andalus" panose="02020603050405020304" pitchFamily="18" charset="-78"/>
              <a:cs typeface="Andalus" panose="02020603050405020304" pitchFamily="18" charset="-78"/>
            </a:endParaRPr>
          </a:p>
        </p:txBody>
      </p:sp>
      <p:sp>
        <p:nvSpPr>
          <p:cNvPr id="3" name="Espace réservé du contenu 2"/>
          <p:cNvSpPr>
            <a:spLocks noGrp="1"/>
          </p:cNvSpPr>
          <p:nvPr>
            <p:ph idx="1"/>
          </p:nvPr>
        </p:nvSpPr>
        <p:spPr/>
        <p:txBody>
          <a:bodyPr>
            <a:normAutofit/>
          </a:bodyPr>
          <a:lstStyle/>
          <a:p>
            <a:pPr marL="0" indent="0" algn="ctr" rtl="1">
              <a:buNone/>
            </a:pPr>
            <a:r>
              <a:rPr lang="ar-SA" sz="4000" b="1" dirty="0">
                <a:solidFill>
                  <a:srgbClr val="FF0000"/>
                </a:solidFill>
                <a:latin typeface="Andalus" panose="02020603050405020304" pitchFamily="18" charset="-78"/>
                <a:cs typeface="Andalus" panose="02020603050405020304" pitchFamily="18" charset="-78"/>
              </a:rPr>
              <a:t>الدورة التدريبية </a:t>
            </a:r>
            <a:r>
              <a:rPr lang="ar-SA" sz="4000" b="1" dirty="0" smtClean="0">
                <a:solidFill>
                  <a:srgbClr val="FF0000"/>
                </a:solidFill>
                <a:latin typeface="Andalus" panose="02020603050405020304" pitchFamily="18" charset="-78"/>
                <a:cs typeface="Andalus" panose="02020603050405020304" pitchFamily="18" charset="-78"/>
              </a:rPr>
              <a:t>المتوسطة</a:t>
            </a:r>
            <a:r>
              <a:rPr lang="fr-FR" sz="4000" b="1" u="sng" dirty="0" err="1">
                <a:solidFill>
                  <a:srgbClr val="FF0000"/>
                </a:solidFill>
                <a:latin typeface="Andalus" panose="02020603050405020304" pitchFamily="18" charset="-78"/>
                <a:cs typeface="Andalus" panose="02020603050405020304" pitchFamily="18" charset="-78"/>
              </a:rPr>
              <a:t>mesocycle</a:t>
            </a:r>
            <a:r>
              <a:rPr lang="fr-FR" sz="4000" b="1" dirty="0">
                <a:solidFill>
                  <a:srgbClr val="FF0000"/>
                </a:solidFill>
                <a:latin typeface="Andalus" panose="02020603050405020304" pitchFamily="18" charset="-78"/>
                <a:cs typeface="Andalus" panose="02020603050405020304" pitchFamily="18" charset="-78"/>
              </a:rPr>
              <a:t>  </a:t>
            </a:r>
            <a:r>
              <a:rPr lang="ar-SA" sz="4000" b="1" dirty="0">
                <a:solidFill>
                  <a:srgbClr val="FF0000"/>
                </a:solidFill>
                <a:latin typeface="Andalus" panose="02020603050405020304" pitchFamily="18" charset="-78"/>
                <a:cs typeface="Andalus" panose="02020603050405020304" pitchFamily="18" charset="-78"/>
              </a:rPr>
              <a:t> :</a:t>
            </a:r>
            <a:endParaRPr lang="fr-FR" sz="4000" dirty="0">
              <a:solidFill>
                <a:srgbClr val="FF0000"/>
              </a:solidFill>
              <a:latin typeface="Andalus" panose="02020603050405020304" pitchFamily="18" charset="-78"/>
              <a:cs typeface="Andalus" panose="02020603050405020304" pitchFamily="18" charset="-78"/>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0075" y="3042302"/>
            <a:ext cx="8374878" cy="3815697"/>
          </a:xfrm>
          <a:prstGeom prst="rect">
            <a:avLst/>
          </a:prstGeom>
        </p:spPr>
      </p:pic>
    </p:spTree>
    <p:extLst>
      <p:ext uri="{BB962C8B-B14F-4D97-AF65-F5344CB8AC3E}">
        <p14:creationId xmlns:p14="http://schemas.microsoft.com/office/powerpoint/2010/main" val="3551205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b="1" dirty="0">
                <a:solidFill>
                  <a:srgbClr val="FF0000"/>
                </a:solidFill>
                <a:latin typeface="Andalus" panose="02020603050405020304" pitchFamily="18" charset="-78"/>
                <a:cs typeface="Andalus" panose="02020603050405020304" pitchFamily="18" charset="-78"/>
              </a:rPr>
              <a:t>سادسا: الدورة </a:t>
            </a:r>
            <a:r>
              <a:rPr lang="ar-DZ" b="1" dirty="0" smtClean="0">
                <a:solidFill>
                  <a:srgbClr val="FF0000"/>
                </a:solidFill>
                <a:latin typeface="Andalus" panose="02020603050405020304" pitchFamily="18" charset="-78"/>
                <a:cs typeface="Andalus" panose="02020603050405020304" pitchFamily="18" charset="-78"/>
              </a:rPr>
              <a:t>الاستشفائية </a:t>
            </a:r>
            <a:r>
              <a:rPr lang="fr-FR" b="1" dirty="0" smtClean="0">
                <a:solidFill>
                  <a:srgbClr val="FF0000"/>
                </a:solidFill>
                <a:latin typeface="Andalus" panose="02020603050405020304" pitchFamily="18" charset="-78"/>
                <a:cs typeface="Andalus" panose="02020603050405020304" pitchFamily="18" charset="-78"/>
              </a:rPr>
              <a:t>: récupération</a:t>
            </a:r>
            <a:endParaRPr lang="fr-FR" dirty="0">
              <a:solidFill>
                <a:srgbClr val="FF0000"/>
              </a:solidFill>
              <a:latin typeface="Andalus" panose="02020603050405020304" pitchFamily="18" charset="-78"/>
              <a:cs typeface="Andalus" panose="02020603050405020304" pitchFamily="18" charset="-78"/>
            </a:endParaRPr>
          </a:p>
        </p:txBody>
      </p:sp>
      <p:sp>
        <p:nvSpPr>
          <p:cNvPr id="3" name="Espace réservé du contenu 2"/>
          <p:cNvSpPr>
            <a:spLocks noGrp="1"/>
          </p:cNvSpPr>
          <p:nvPr>
            <p:ph idx="1"/>
          </p:nvPr>
        </p:nvSpPr>
        <p:spPr/>
        <p:txBody>
          <a:bodyPr/>
          <a:lstStyle/>
          <a:p>
            <a:pPr algn="r" rtl="1"/>
            <a:r>
              <a:rPr lang="ar-DZ" sz="2400" b="1" dirty="0">
                <a:solidFill>
                  <a:srgbClr val="00B0F0"/>
                </a:solidFill>
                <a:latin typeface="Andalus" panose="02020603050405020304" pitchFamily="18" charset="-78"/>
                <a:cs typeface="Andalus" panose="02020603050405020304" pitchFamily="18" charset="-78"/>
              </a:rPr>
              <a:t>أهدافها إما أن تكون إعدادا للمنافسة برفع مستوى </a:t>
            </a:r>
            <a:r>
              <a:rPr lang="ar-DZ" sz="2400" b="1" dirty="0" err="1">
                <a:solidFill>
                  <a:srgbClr val="00B0F0"/>
                </a:solidFill>
                <a:latin typeface="Andalus" panose="02020603050405020304" pitchFamily="18" charset="-78"/>
                <a:cs typeface="Andalus" panose="02020603050405020304" pitchFamily="18" charset="-78"/>
              </a:rPr>
              <a:t>الفورمة</a:t>
            </a:r>
            <a:r>
              <a:rPr lang="ar-DZ" sz="2400" b="1" dirty="0">
                <a:solidFill>
                  <a:srgbClr val="00B0F0"/>
                </a:solidFill>
                <a:latin typeface="Andalus" panose="02020603050405020304" pitchFamily="18" charset="-78"/>
                <a:cs typeface="Andalus" panose="02020603050405020304" pitchFamily="18" charset="-78"/>
              </a:rPr>
              <a:t> الرياضية عن طريق التحميل </a:t>
            </a:r>
            <a:r>
              <a:rPr lang="ar-DZ" sz="2400" b="1" dirty="0">
                <a:latin typeface="Andalus" panose="02020603050405020304" pitchFamily="18" charset="-78"/>
                <a:cs typeface="Andalus" panose="02020603050405020304" pitchFamily="18" charset="-78"/>
              </a:rPr>
              <a:t>ثم </a:t>
            </a:r>
            <a:r>
              <a:rPr lang="ar-DZ" sz="2400" b="1" dirty="0">
                <a:solidFill>
                  <a:srgbClr val="00B0F0"/>
                </a:solidFill>
                <a:latin typeface="Andalus" panose="02020603050405020304" pitchFamily="18" charset="-78"/>
                <a:cs typeface="Andalus" panose="02020603050405020304" pitchFamily="18" charset="-78"/>
              </a:rPr>
              <a:t>الاستشفاء(التخفيف) آو هدفها الأخر هو التخلص من التعب الناتج عن الأحمال السابقة</a:t>
            </a:r>
            <a:r>
              <a:rPr lang="ar-DZ" sz="2400" b="1" dirty="0">
                <a:latin typeface="Andalus" panose="02020603050405020304" pitchFamily="18" charset="-78"/>
                <a:cs typeface="Andalus" panose="02020603050405020304" pitchFamily="18" charset="-78"/>
              </a:rPr>
              <a:t>. </a:t>
            </a:r>
            <a:r>
              <a:rPr lang="fr-FR" sz="2000" b="1" dirty="0">
                <a:latin typeface="Andalus" panose="02020603050405020304" pitchFamily="18" charset="-78"/>
                <a:cs typeface="Andalus" panose="02020603050405020304" pitchFamily="18" charset="-78"/>
              </a:rPr>
              <a:t>)</a:t>
            </a:r>
            <a:r>
              <a:rPr lang="ar-SA" sz="2000" b="1" dirty="0" err="1">
                <a:latin typeface="Andalus" panose="02020603050405020304" pitchFamily="18" charset="-78"/>
                <a:cs typeface="Andalus" panose="02020603050405020304" pitchFamily="18" charset="-78"/>
              </a:rPr>
              <a:t>امرالله</a:t>
            </a:r>
            <a:r>
              <a:rPr lang="ar-SA" sz="2000" b="1" dirty="0">
                <a:latin typeface="Andalus" panose="02020603050405020304" pitchFamily="18" charset="-78"/>
                <a:cs typeface="Andalus" panose="02020603050405020304" pitchFamily="18" charset="-78"/>
              </a:rPr>
              <a:t> احمد </a:t>
            </a:r>
            <a:r>
              <a:rPr lang="ar-SA" sz="2000" b="1" dirty="0" err="1">
                <a:latin typeface="Andalus" panose="02020603050405020304" pitchFamily="18" charset="-78"/>
                <a:cs typeface="Andalus" panose="02020603050405020304" pitchFamily="18" charset="-78"/>
              </a:rPr>
              <a:t>البساطي</a:t>
            </a:r>
            <a:r>
              <a:rPr lang="ar-SA" sz="2000" b="1" dirty="0">
                <a:latin typeface="Andalus" panose="02020603050405020304" pitchFamily="18" charset="-78"/>
                <a:cs typeface="Andalus" panose="02020603050405020304" pitchFamily="18" charset="-78"/>
              </a:rPr>
              <a:t> مرجع سابق ص156)</a:t>
            </a:r>
            <a:endParaRPr lang="fr-FR" sz="2000" b="1" dirty="0">
              <a:latin typeface="Andalus" panose="02020603050405020304" pitchFamily="18" charset="-78"/>
              <a:cs typeface="Andalus" panose="02020603050405020304" pitchFamily="18" charset="-78"/>
            </a:endParaRPr>
          </a:p>
          <a:p>
            <a:pPr algn="r" rtl="1"/>
            <a:endParaRPr lang="fr-FR" dirty="0"/>
          </a:p>
        </p:txBody>
      </p:sp>
    </p:spTree>
    <p:extLst>
      <p:ext uri="{BB962C8B-B14F-4D97-AF65-F5344CB8AC3E}">
        <p14:creationId xmlns:p14="http://schemas.microsoft.com/office/powerpoint/2010/main" val="1063684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SA" dirty="0">
                <a:solidFill>
                  <a:srgbClr val="FF0000"/>
                </a:solidFill>
                <a:latin typeface="Andalus" panose="02020603050405020304" pitchFamily="18" charset="-78"/>
                <a:cs typeface="Andalus" panose="02020603050405020304" pitchFamily="18" charset="-78"/>
              </a:rPr>
              <a:t>تكوين الدورة </a:t>
            </a:r>
            <a:r>
              <a:rPr lang="ar-SA" b="1" dirty="0">
                <a:solidFill>
                  <a:srgbClr val="FF0000"/>
                </a:solidFill>
                <a:latin typeface="Andalus" panose="02020603050405020304" pitchFamily="18" charset="-78"/>
                <a:cs typeface="Andalus" panose="02020603050405020304" pitchFamily="18" charset="-78"/>
              </a:rPr>
              <a:t>المتوسطة يمكن ان تأخذ الشكل التالي</a:t>
            </a:r>
            <a:r>
              <a:rPr lang="fr-FR" b="1" dirty="0">
                <a:solidFill>
                  <a:srgbClr val="FF0000"/>
                </a:solidFill>
                <a:latin typeface="Andalus" panose="02020603050405020304" pitchFamily="18" charset="-78"/>
                <a:cs typeface="Andalus" panose="02020603050405020304" pitchFamily="18" charset="-78"/>
              </a:rPr>
              <a:t>:</a:t>
            </a:r>
            <a:r>
              <a:rPr lang="fr-FR" dirty="0"/>
              <a:t/>
            </a:r>
            <a:br>
              <a:rPr lang="fr-FR" dirty="0"/>
            </a:br>
            <a:endParaRPr lang="fr-FR" dirty="0"/>
          </a:p>
        </p:txBody>
      </p:sp>
      <p:sp>
        <p:nvSpPr>
          <p:cNvPr id="3" name="Espace réservé du contenu 2"/>
          <p:cNvSpPr>
            <a:spLocks noGrp="1"/>
          </p:cNvSpPr>
          <p:nvPr>
            <p:ph idx="1"/>
          </p:nvPr>
        </p:nvSpPr>
        <p:spPr>
          <a:xfrm>
            <a:off x="913533" y="1459523"/>
            <a:ext cx="10515600" cy="4951230"/>
          </a:xfrm>
        </p:spPr>
        <p:txBody>
          <a:bodyPr/>
          <a:lstStyle/>
          <a:p>
            <a:pPr marL="0" indent="0" algn="r" rtl="1">
              <a:buNone/>
            </a:pPr>
            <a:endParaRPr lang="fr-FR" dirty="0"/>
          </a:p>
        </p:txBody>
      </p:sp>
      <p:sp>
        <p:nvSpPr>
          <p:cNvPr id="4" name="Ellipse 3"/>
          <p:cNvSpPr>
            <a:spLocks noChangeArrowheads="1"/>
          </p:cNvSpPr>
          <p:nvPr/>
        </p:nvSpPr>
        <p:spPr bwMode="auto">
          <a:xfrm>
            <a:off x="7471521" y="2325107"/>
            <a:ext cx="1158211" cy="1006475"/>
          </a:xfrm>
          <a:prstGeom prst="ellipse">
            <a:avLst/>
          </a:prstGeom>
          <a:solidFill>
            <a:srgbClr val="F1CBF0"/>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Andalus" panose="02020603050405020304" pitchFamily="18" charset="-78"/>
                <a:ea typeface="Calibri" panose="020F0502020204030204" pitchFamily="34" charset="0"/>
                <a:cs typeface="Andalus" panose="02020603050405020304" pitchFamily="18" charset="-78"/>
              </a:rPr>
              <a:t>دورة صغرى عادية</a:t>
            </a:r>
            <a:endParaRPr kumimoji="0" lang="en-US" sz="2400" b="0" i="0" u="none" strike="noStrike" cap="none" normalizeH="0" baseline="0" dirty="0" smtClean="0">
              <a:ln>
                <a:noFill/>
              </a:ln>
              <a:solidFill>
                <a:schemeClr val="tx1"/>
              </a:solidFill>
              <a:effectLst/>
              <a:latin typeface="Arial" panose="020B0604020202020204" pitchFamily="34" charset="0"/>
            </a:endParaRPr>
          </a:p>
        </p:txBody>
      </p:sp>
      <p:sp>
        <p:nvSpPr>
          <p:cNvPr id="5" name="Ellipse 4"/>
          <p:cNvSpPr>
            <a:spLocks noChangeArrowheads="1"/>
          </p:cNvSpPr>
          <p:nvPr/>
        </p:nvSpPr>
        <p:spPr bwMode="auto">
          <a:xfrm>
            <a:off x="5764052" y="2325107"/>
            <a:ext cx="1097460" cy="1006475"/>
          </a:xfrm>
          <a:prstGeom prst="ellipse">
            <a:avLst/>
          </a:prstGeom>
          <a:solidFill>
            <a:srgbClr val="F1CBF0"/>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Andalus" panose="02020603050405020304" pitchFamily="18" charset="-78"/>
                <a:ea typeface="Calibri" panose="020F0502020204030204" pitchFamily="34" charset="0"/>
                <a:cs typeface="Andalus" panose="02020603050405020304" pitchFamily="18" charset="-78"/>
              </a:rPr>
              <a:t>دورة صغرى عادية</a:t>
            </a:r>
            <a:endParaRPr kumimoji="0" lang="en-US" sz="1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6" name="Rectangle 5"/>
          <p:cNvSpPr>
            <a:spLocks noChangeArrowheads="1"/>
          </p:cNvSpPr>
          <p:nvPr/>
        </p:nvSpPr>
        <p:spPr bwMode="auto">
          <a:xfrm>
            <a:off x="3833546" y="2378511"/>
            <a:ext cx="1389792" cy="1117510"/>
          </a:xfrm>
          <a:prstGeom prst="rect">
            <a:avLst/>
          </a:prstGeom>
          <a:solidFill>
            <a:srgbClr val="FF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ndalus" panose="02020603050405020304" pitchFamily="18" charset="-78"/>
                <a:ea typeface="Calibri" panose="020F0502020204030204" pitchFamily="34" charset="0"/>
                <a:cs typeface="Andalus" panose="02020603050405020304" pitchFamily="18" charset="-78"/>
              </a:rPr>
              <a:t>دورة صغرى تصادمية</a:t>
            </a:r>
            <a:endParaRPr kumimoji="0" lang="en-US" sz="2400" b="0" i="0" u="none" strike="noStrike" cap="none" normalizeH="0" baseline="0" dirty="0" smtClean="0">
              <a:ln>
                <a:noFill/>
              </a:ln>
              <a:solidFill>
                <a:schemeClr val="tx1"/>
              </a:solidFill>
              <a:effectLst/>
              <a:latin typeface="Arial" panose="020B0604020202020204" pitchFamily="34" charset="0"/>
            </a:endParaRPr>
          </a:p>
        </p:txBody>
      </p:sp>
      <p:sp>
        <p:nvSpPr>
          <p:cNvPr id="7" name="Rectangle 6"/>
          <p:cNvSpPr>
            <a:spLocks noChangeArrowheads="1"/>
          </p:cNvSpPr>
          <p:nvPr/>
        </p:nvSpPr>
        <p:spPr bwMode="auto">
          <a:xfrm>
            <a:off x="1974236" y="2368645"/>
            <a:ext cx="1536019" cy="1103546"/>
          </a:xfrm>
          <a:prstGeom prst="rect">
            <a:avLst/>
          </a:prstGeom>
          <a:solidFill>
            <a:srgbClr val="FFFF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b="1" i="0" u="none" strike="noStrike" cap="none" normalizeH="0" baseline="0" dirty="0" smtClean="0">
                <a:ln>
                  <a:noFill/>
                </a:ln>
                <a:solidFill>
                  <a:schemeClr val="tx1"/>
                </a:solidFill>
                <a:effectLst/>
                <a:latin typeface="Andalus" panose="02020603050405020304" pitchFamily="18" charset="-78"/>
                <a:ea typeface="Calibri" panose="020F0502020204030204" pitchFamily="34" charset="0"/>
                <a:cs typeface="Andalus" panose="02020603050405020304" pitchFamily="18" charset="-78"/>
              </a:rPr>
              <a:t>دورة استشفائية</a:t>
            </a:r>
            <a:endParaRPr kumimoji="0" lang="en-US" sz="2800" b="0" i="0" u="none" strike="noStrike" cap="none" normalizeH="0" baseline="0" dirty="0" smtClean="0">
              <a:ln>
                <a:noFill/>
              </a:ln>
              <a:solidFill>
                <a:schemeClr val="tx1"/>
              </a:solidFill>
              <a:effectLst/>
              <a:latin typeface="Arial" panose="020B0604020202020204" pitchFamily="34" charset="0"/>
            </a:endParaRPr>
          </a:p>
        </p:txBody>
      </p:sp>
      <p:sp>
        <p:nvSpPr>
          <p:cNvPr id="8" name="Ellipse 7"/>
          <p:cNvSpPr>
            <a:spLocks noChangeArrowheads="1"/>
          </p:cNvSpPr>
          <p:nvPr/>
        </p:nvSpPr>
        <p:spPr bwMode="auto">
          <a:xfrm>
            <a:off x="3443824" y="4175457"/>
            <a:ext cx="1177369" cy="1044020"/>
          </a:xfrm>
          <a:prstGeom prst="ellipse">
            <a:avLst/>
          </a:prstGeom>
          <a:solidFill>
            <a:srgbClr val="F1CBF0"/>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Andalus" panose="02020603050405020304" pitchFamily="18" charset="-78"/>
                <a:ea typeface="Calibri" panose="020F0502020204030204" pitchFamily="34" charset="0"/>
                <a:cs typeface="Andalus" panose="02020603050405020304" pitchFamily="18" charset="-78"/>
              </a:rPr>
              <a:t>دورة صغرى عادية</a:t>
            </a:r>
            <a:endParaRPr kumimoji="0" lang="en-US" sz="1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9" name="Ellipse 8"/>
          <p:cNvSpPr>
            <a:spLocks noChangeArrowheads="1"/>
          </p:cNvSpPr>
          <p:nvPr/>
        </p:nvSpPr>
        <p:spPr bwMode="auto">
          <a:xfrm>
            <a:off x="1801739" y="4044462"/>
            <a:ext cx="1170737" cy="1147639"/>
          </a:xfrm>
          <a:prstGeom prst="ellipse">
            <a:avLst/>
          </a:prstGeom>
          <a:solidFill>
            <a:srgbClr val="F1CBF0"/>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Andalus" panose="02020603050405020304" pitchFamily="18" charset="-78"/>
                <a:ea typeface="Calibri" panose="020F0502020204030204" pitchFamily="34" charset="0"/>
                <a:cs typeface="Andalus" panose="02020603050405020304" pitchFamily="18" charset="-78"/>
              </a:rPr>
              <a:t>دورة صغرى عادية</a:t>
            </a:r>
            <a:endParaRPr kumimoji="0" lang="en-US" sz="1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9"/>
          <p:cNvSpPr>
            <a:spLocks noChangeArrowheads="1"/>
          </p:cNvSpPr>
          <p:nvPr/>
        </p:nvSpPr>
        <p:spPr bwMode="auto">
          <a:xfrm>
            <a:off x="7079840" y="4191903"/>
            <a:ext cx="1439995" cy="1123648"/>
          </a:xfrm>
          <a:prstGeom prst="rect">
            <a:avLst/>
          </a:prstGeom>
          <a:solidFill>
            <a:srgbClr val="FFFF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b="1" i="0" u="none" strike="noStrike" cap="none" normalizeH="0" baseline="0" dirty="0" smtClean="0">
                <a:ln>
                  <a:noFill/>
                </a:ln>
                <a:solidFill>
                  <a:schemeClr val="tx1"/>
                </a:solidFill>
                <a:effectLst/>
                <a:latin typeface="Andalus" panose="02020603050405020304" pitchFamily="18" charset="-78"/>
                <a:ea typeface="Calibri" panose="020F0502020204030204" pitchFamily="34" charset="0"/>
                <a:cs typeface="Andalus" panose="02020603050405020304" pitchFamily="18" charset="-78"/>
              </a:rPr>
              <a:t>دورة استشفائية</a:t>
            </a:r>
            <a:endParaRPr kumimoji="0" lang="en-US"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11" name="Rectangle 10"/>
          <p:cNvSpPr>
            <a:spLocks noChangeArrowheads="1"/>
          </p:cNvSpPr>
          <p:nvPr/>
        </p:nvSpPr>
        <p:spPr bwMode="auto">
          <a:xfrm>
            <a:off x="5157509" y="4220736"/>
            <a:ext cx="1485562" cy="1107402"/>
          </a:xfrm>
          <a:prstGeom prst="rect">
            <a:avLst/>
          </a:prstGeom>
          <a:solidFill>
            <a:srgbClr val="FF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b="0" i="0" u="none" strike="noStrike" cap="none" normalizeH="0" baseline="0" dirty="0" smtClean="0">
                <a:ln>
                  <a:noFill/>
                </a:ln>
                <a:solidFill>
                  <a:schemeClr val="tx1"/>
                </a:solidFill>
                <a:effectLst/>
                <a:latin typeface="Andalus" panose="02020603050405020304" pitchFamily="18" charset="-78"/>
                <a:ea typeface="Calibri" panose="020F0502020204030204" pitchFamily="34" charset="0"/>
                <a:cs typeface="Andalus" panose="02020603050405020304" pitchFamily="18" charset="-78"/>
              </a:rPr>
              <a:t>دورة صغرى تصادمية</a:t>
            </a:r>
            <a:endParaRPr kumimoji="0" lang="en-US"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12" name="Flèche gauche 12"/>
          <p:cNvSpPr>
            <a:spLocks noChangeArrowheads="1"/>
          </p:cNvSpPr>
          <p:nvPr/>
        </p:nvSpPr>
        <p:spPr bwMode="auto">
          <a:xfrm>
            <a:off x="6973610" y="2803341"/>
            <a:ext cx="373062" cy="46038"/>
          </a:xfrm>
          <a:prstGeom prst="leftArrow">
            <a:avLst>
              <a:gd name="adj1" fmla="val 50000"/>
              <a:gd name="adj2" fmla="val 49595"/>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13" name="Flèche gauche 13"/>
          <p:cNvSpPr>
            <a:spLocks noChangeArrowheads="1"/>
          </p:cNvSpPr>
          <p:nvPr/>
        </p:nvSpPr>
        <p:spPr bwMode="auto">
          <a:xfrm>
            <a:off x="5223338" y="2806395"/>
            <a:ext cx="449262" cy="46038"/>
          </a:xfrm>
          <a:prstGeom prst="leftArrow">
            <a:avLst>
              <a:gd name="adj1" fmla="val 50000"/>
              <a:gd name="adj2" fmla="val 49606"/>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14" name="Flèche gauche 14"/>
          <p:cNvSpPr>
            <a:spLocks noChangeArrowheads="1"/>
          </p:cNvSpPr>
          <p:nvPr/>
        </p:nvSpPr>
        <p:spPr bwMode="auto">
          <a:xfrm>
            <a:off x="3549139" y="2871482"/>
            <a:ext cx="244475" cy="44450"/>
          </a:xfrm>
          <a:prstGeom prst="leftArrow">
            <a:avLst>
              <a:gd name="adj1" fmla="val 50000"/>
              <a:gd name="adj2" fmla="val 50850"/>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15" name="Flèche droite 15"/>
          <p:cNvSpPr>
            <a:spLocks noChangeArrowheads="1"/>
          </p:cNvSpPr>
          <p:nvPr/>
        </p:nvSpPr>
        <p:spPr bwMode="auto">
          <a:xfrm>
            <a:off x="3030233" y="4711432"/>
            <a:ext cx="338258" cy="45719"/>
          </a:xfrm>
          <a:prstGeom prst="rightArrow">
            <a:avLst>
              <a:gd name="adj1" fmla="val 50000"/>
              <a:gd name="adj2" fmla="val 49712"/>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16" name="Flèche droite 16"/>
          <p:cNvSpPr>
            <a:spLocks noChangeArrowheads="1"/>
          </p:cNvSpPr>
          <p:nvPr/>
        </p:nvSpPr>
        <p:spPr bwMode="auto">
          <a:xfrm>
            <a:off x="4678950" y="4734133"/>
            <a:ext cx="403225" cy="46037"/>
          </a:xfrm>
          <a:prstGeom prst="rightArrow">
            <a:avLst>
              <a:gd name="adj1" fmla="val 50000"/>
              <a:gd name="adj2" fmla="val 49592"/>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17" name="Flèche droite 17"/>
          <p:cNvSpPr>
            <a:spLocks noChangeArrowheads="1"/>
          </p:cNvSpPr>
          <p:nvPr/>
        </p:nvSpPr>
        <p:spPr bwMode="auto">
          <a:xfrm>
            <a:off x="6714715" y="4778876"/>
            <a:ext cx="365125" cy="46037"/>
          </a:xfrm>
          <a:prstGeom prst="rightArrow">
            <a:avLst>
              <a:gd name="adj1" fmla="val 50000"/>
              <a:gd name="adj2" fmla="val 49570"/>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18" name="Flèche courbée vers la droite 18"/>
          <p:cNvSpPr>
            <a:spLocks noChangeArrowheads="1"/>
          </p:cNvSpPr>
          <p:nvPr/>
        </p:nvSpPr>
        <p:spPr bwMode="auto">
          <a:xfrm>
            <a:off x="1485826" y="3207177"/>
            <a:ext cx="487363" cy="1165225"/>
          </a:xfrm>
          <a:prstGeom prst="curvedRightArrow">
            <a:avLst>
              <a:gd name="adj1" fmla="val 24994"/>
              <a:gd name="adj2" fmla="val 50009"/>
              <a:gd name="adj3" fmla="val 25000"/>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19" name="Rectangle 16"/>
          <p:cNvSpPr>
            <a:spLocks noChangeArrowheads="1"/>
          </p:cNvSpPr>
          <p:nvPr/>
        </p:nvSpPr>
        <p:spPr bwMode="auto">
          <a:xfrm>
            <a:off x="1801739" y="221193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20" name="Rectangle 21"/>
          <p:cNvSpPr>
            <a:spLocks noChangeArrowheads="1"/>
          </p:cNvSpPr>
          <p:nvPr/>
        </p:nvSpPr>
        <p:spPr bwMode="auto">
          <a:xfrm>
            <a:off x="3138216" y="5685233"/>
            <a:ext cx="12192000" cy="4572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SA" sz="1800" b="1" i="0" u="none" strike="noStrike" cap="none" normalizeH="0" baseline="0" smtClean="0">
              <a:ln>
                <a:noFill/>
              </a:ln>
              <a:solidFill>
                <a:srgbClr val="222222"/>
              </a:solidFill>
              <a:effectLst/>
              <a:latin typeface="Andalus" panose="02020603050405020304" pitchFamily="18" charset="-78"/>
              <a:ea typeface="Times New Roman" panose="02020603050405020304" pitchFamily="18" charset="0"/>
              <a:cs typeface="Andalus" panose="02020603050405020304" pitchFamily="18" charset="-78"/>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SA" sz="1800" b="1" i="0" u="none" strike="noStrike" cap="none" normalizeH="0" baseline="0" smtClean="0">
                <a:ln>
                  <a:noFill/>
                </a:ln>
                <a:solidFill>
                  <a:srgbClr val="222222"/>
                </a:solidFill>
                <a:effectLst/>
                <a:latin typeface="Andalus" panose="02020603050405020304" pitchFamily="18" charset="-78"/>
                <a:ea typeface="Times New Roman" panose="02020603050405020304" pitchFamily="18" charset="0"/>
                <a:cs typeface="Andalus" panose="02020603050405020304" pitchFamily="18" charset="-78"/>
              </a:rPr>
              <a:t>النموذج الأول:</a:t>
            </a:r>
            <a:r>
              <a:rPr kumimoji="0" lang="ar-SA" sz="1400" b="1" i="0" u="none" strike="noStrike" cap="none" normalizeH="0" baseline="0" smtClean="0">
                <a:ln>
                  <a:noFill/>
                </a:ln>
                <a:solidFill>
                  <a:srgbClr val="222222"/>
                </a:solidFill>
                <a:effectLst/>
                <a:latin typeface="Andalus" panose="02020603050405020304" pitchFamily="18" charset="-78"/>
                <a:ea typeface="Times New Roman" panose="02020603050405020304" pitchFamily="18" charset="0"/>
                <a:cs typeface="Andalus" panose="02020603050405020304" pitchFamily="18" charset="-78"/>
              </a:rPr>
              <a:t> (أمر الله أحمد البساطي، مرجع سابق، ص 150)</a:t>
            </a:r>
            <a:endParaRPr kumimoji="0" lang="fr-FR" sz="8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21" name="Rectangle 22"/>
          <p:cNvSpPr>
            <a:spLocks noChangeArrowheads="1"/>
          </p:cNvSpPr>
          <p:nvPr/>
        </p:nvSpPr>
        <p:spPr bwMode="auto">
          <a:xfrm>
            <a:off x="2258939" y="3126337"/>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rgbClr val="222222"/>
                </a:solidFill>
                <a:effectLst/>
                <a:latin typeface="Andalus" panose="02020603050405020304" pitchFamily="18" charset="-78"/>
                <a:ea typeface="Times New Roman" panose="02020603050405020304" pitchFamily="18" charset="0"/>
                <a:cs typeface="Andalus" panose="02020603050405020304" pitchFamily="18" charset="-78"/>
              </a:rPr>
              <a:t/>
            </a:r>
            <a:br>
              <a:rPr kumimoji="0" lang="fr-FR" sz="1600" b="0" i="0" u="none" strike="noStrike" cap="none" normalizeH="0" baseline="0" dirty="0" smtClean="0">
                <a:ln>
                  <a:noFill/>
                </a:ln>
                <a:solidFill>
                  <a:srgbClr val="222222"/>
                </a:solidFill>
                <a:effectLst/>
                <a:latin typeface="Andalus" panose="02020603050405020304" pitchFamily="18" charset="-78"/>
                <a:ea typeface="Times New Roman" panose="02020603050405020304" pitchFamily="18" charset="0"/>
                <a:cs typeface="Andalus" panose="02020603050405020304" pitchFamily="18" charset="-78"/>
              </a:rPr>
            </a:br>
            <a:r>
              <a:rPr kumimoji="0" lang="fr-FR" sz="1600" b="0" i="0" u="none" strike="noStrike" cap="none" normalizeH="0" baseline="0" dirty="0" smtClean="0">
                <a:ln>
                  <a:noFill/>
                </a:ln>
                <a:solidFill>
                  <a:srgbClr val="222222"/>
                </a:solidFill>
                <a:effectLst/>
                <a:latin typeface="Andalus" panose="02020603050405020304" pitchFamily="18" charset="-78"/>
                <a:ea typeface="Times New Roman" panose="02020603050405020304" pitchFamily="18" charset="0"/>
                <a:cs typeface="Andalus" panose="02020603050405020304" pitchFamily="18" charset="-78"/>
              </a:rPr>
              <a:t/>
            </a:r>
            <a:br>
              <a:rPr kumimoji="0" lang="fr-FR" sz="1600" b="0" i="0" u="none" strike="noStrike" cap="none" normalizeH="0" baseline="0" dirty="0" smtClean="0">
                <a:ln>
                  <a:noFill/>
                </a:ln>
                <a:solidFill>
                  <a:srgbClr val="222222"/>
                </a:solidFill>
                <a:effectLst/>
                <a:latin typeface="Andalus" panose="02020603050405020304" pitchFamily="18" charset="-78"/>
                <a:ea typeface="Times New Roman" panose="02020603050405020304" pitchFamily="18" charset="0"/>
                <a:cs typeface="Andalus" panose="02020603050405020304" pitchFamily="18" charset="-78"/>
              </a:rPr>
            </a:br>
            <a:r>
              <a:rPr kumimoji="0" lang="fr-FR" sz="1600" b="0" i="0" u="none" strike="noStrike" cap="none" normalizeH="0" baseline="0" dirty="0" smtClean="0">
                <a:ln>
                  <a:noFill/>
                </a:ln>
                <a:solidFill>
                  <a:srgbClr val="222222"/>
                </a:solidFill>
                <a:effectLst/>
                <a:latin typeface="Andalus" panose="02020603050405020304" pitchFamily="18" charset="-78"/>
                <a:ea typeface="Times New Roman" panose="02020603050405020304" pitchFamily="18" charset="0"/>
                <a:cs typeface="Andalus" panose="02020603050405020304" pitchFamily="18" charset="-78"/>
              </a:rPr>
              <a:t/>
            </a:r>
            <a:br>
              <a:rPr kumimoji="0" lang="fr-FR" sz="1600" b="0" i="0" u="none" strike="noStrike" cap="none" normalizeH="0" baseline="0" dirty="0" smtClean="0">
                <a:ln>
                  <a:noFill/>
                </a:ln>
                <a:solidFill>
                  <a:srgbClr val="222222"/>
                </a:solidFill>
                <a:effectLst/>
                <a:latin typeface="Andalus" panose="02020603050405020304" pitchFamily="18" charset="-78"/>
                <a:ea typeface="Times New Roman" panose="02020603050405020304" pitchFamily="18" charset="0"/>
                <a:cs typeface="Andalus" panose="02020603050405020304" pitchFamily="18" charset="-78"/>
              </a:rPr>
            </a:br>
            <a:endParaRPr kumimoji="0" lang="fr-FR"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anose="020B0604020202020204" pitchFamily="34" charset="0"/>
            </a:endParaRPr>
          </a:p>
        </p:txBody>
      </p:sp>
      <p:sp>
        <p:nvSpPr>
          <p:cNvPr id="22" name="Rectangle 27"/>
          <p:cNvSpPr>
            <a:spLocks noChangeArrowheads="1"/>
          </p:cNvSpPr>
          <p:nvPr/>
        </p:nvSpPr>
        <p:spPr bwMode="auto">
          <a:xfrm>
            <a:off x="2258939" y="3126337"/>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Tree>
    <p:extLst>
      <p:ext uri="{BB962C8B-B14F-4D97-AF65-F5344CB8AC3E}">
        <p14:creationId xmlns:p14="http://schemas.microsoft.com/office/powerpoint/2010/main" val="4039453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nodePh="1">
                                  <p:stCondLst>
                                    <p:cond delay="0"/>
                                  </p:stCondLst>
                                  <p:endCondLst>
                                    <p:cond evt="begin" delay="0">
                                      <p:tn val="12"/>
                                    </p:cond>
                                  </p:end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19"/>
          <p:cNvSpPr>
            <a:spLocks noChangeArrowheads="1"/>
          </p:cNvSpPr>
          <p:nvPr/>
        </p:nvSpPr>
        <p:spPr bwMode="auto">
          <a:xfrm>
            <a:off x="6742486" y="2269173"/>
            <a:ext cx="1333290" cy="1358900"/>
          </a:xfrm>
          <a:prstGeom prst="ellipse">
            <a:avLst/>
          </a:prstGeom>
          <a:solidFill>
            <a:srgbClr val="F1CBF0"/>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ndalus" panose="02020603050405020304" pitchFamily="18" charset="-78"/>
                <a:ea typeface="Calibri" panose="020F0502020204030204" pitchFamily="34" charset="0"/>
                <a:cs typeface="Andalus" panose="02020603050405020304" pitchFamily="18" charset="-78"/>
              </a:rPr>
              <a:t>دورة صغرى عادية</a:t>
            </a:r>
            <a:endParaRPr kumimoji="0" lang="en-US"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Ellipse 20"/>
          <p:cNvSpPr>
            <a:spLocks noChangeArrowheads="1"/>
          </p:cNvSpPr>
          <p:nvPr/>
        </p:nvSpPr>
        <p:spPr bwMode="auto">
          <a:xfrm>
            <a:off x="3162865" y="3911034"/>
            <a:ext cx="1419938" cy="1188243"/>
          </a:xfrm>
          <a:prstGeom prst="ellipse">
            <a:avLst/>
          </a:prstGeom>
          <a:solidFill>
            <a:srgbClr val="FF0000"/>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b="1" i="0" u="none" strike="noStrike" cap="none" normalizeH="0" baseline="0" dirty="0" smtClean="0">
                <a:ln>
                  <a:noFill/>
                </a:ln>
                <a:solidFill>
                  <a:schemeClr val="tx1"/>
                </a:solidFill>
                <a:effectLst/>
                <a:latin typeface="Andalus" panose="02020603050405020304" pitchFamily="18" charset="-78"/>
                <a:ea typeface="Calibri" panose="020F0502020204030204" pitchFamily="34" charset="0"/>
                <a:cs typeface="Andalus" panose="02020603050405020304" pitchFamily="18" charset="-78"/>
              </a:rPr>
              <a:t>دورة صغرى للمنافسة</a:t>
            </a:r>
            <a:endParaRPr kumimoji="0" lang="en-US" sz="2800" b="0" i="0" u="none" strike="noStrike" cap="none" normalizeH="0" baseline="0" dirty="0" smtClean="0">
              <a:ln>
                <a:noFill/>
              </a:ln>
              <a:solidFill>
                <a:schemeClr val="tx1"/>
              </a:solidFill>
              <a:effectLst/>
              <a:latin typeface="Arial" panose="020B0604020202020204" pitchFamily="34" charset="0"/>
            </a:endParaRPr>
          </a:p>
        </p:txBody>
      </p:sp>
      <p:sp>
        <p:nvSpPr>
          <p:cNvPr id="6" name="Ellipse 21"/>
          <p:cNvSpPr>
            <a:spLocks noChangeArrowheads="1"/>
          </p:cNvSpPr>
          <p:nvPr/>
        </p:nvSpPr>
        <p:spPr bwMode="auto">
          <a:xfrm>
            <a:off x="1110306" y="3823336"/>
            <a:ext cx="1419561" cy="1211262"/>
          </a:xfrm>
          <a:prstGeom prst="ellipse">
            <a:avLst/>
          </a:prstGeom>
          <a:solidFill>
            <a:srgbClr val="FF0000"/>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b="1" i="0" u="none" strike="noStrike" cap="none" normalizeH="0" baseline="0" dirty="0" smtClean="0">
                <a:ln>
                  <a:noFill/>
                </a:ln>
                <a:solidFill>
                  <a:schemeClr val="tx1"/>
                </a:solidFill>
                <a:effectLst/>
                <a:latin typeface="Andalus" panose="02020603050405020304" pitchFamily="18" charset="-78"/>
                <a:ea typeface="Calibri" panose="020F0502020204030204" pitchFamily="34" charset="0"/>
                <a:cs typeface="Andalus" panose="02020603050405020304" pitchFamily="18" charset="-78"/>
              </a:rPr>
              <a:t>دورة إعداد للمنافسة</a:t>
            </a:r>
            <a:endParaRPr kumimoji="0" lang="en-US" sz="2800" b="0" i="0" u="none" strike="noStrike" cap="none" normalizeH="0" baseline="0" dirty="0" smtClean="0">
              <a:ln>
                <a:noFill/>
              </a:ln>
              <a:solidFill>
                <a:schemeClr val="tx1"/>
              </a:solidFill>
              <a:effectLst/>
              <a:latin typeface="Arial" panose="020B0604020202020204" pitchFamily="34" charset="0"/>
            </a:endParaRPr>
          </a:p>
        </p:txBody>
      </p:sp>
      <p:sp>
        <p:nvSpPr>
          <p:cNvPr id="7" name="Ellipse 22"/>
          <p:cNvSpPr>
            <a:spLocks noChangeArrowheads="1"/>
          </p:cNvSpPr>
          <p:nvPr/>
        </p:nvSpPr>
        <p:spPr bwMode="auto">
          <a:xfrm>
            <a:off x="4708733" y="2269174"/>
            <a:ext cx="1408645" cy="1254132"/>
          </a:xfrm>
          <a:prstGeom prst="ellipse">
            <a:avLst/>
          </a:prstGeom>
          <a:solidFill>
            <a:srgbClr val="F1CBF0"/>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ndalus" panose="02020603050405020304" pitchFamily="18" charset="-78"/>
                <a:ea typeface="Calibri" panose="020F0502020204030204" pitchFamily="34" charset="0"/>
                <a:cs typeface="Andalus" panose="02020603050405020304" pitchFamily="18" charset="-78"/>
              </a:rPr>
              <a:t>دورة صغرى عادية</a:t>
            </a:r>
            <a:endParaRPr kumimoji="0" lang="en-US"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8" name="Rectangle 23"/>
          <p:cNvSpPr>
            <a:spLocks noChangeArrowheads="1"/>
          </p:cNvSpPr>
          <p:nvPr/>
        </p:nvSpPr>
        <p:spPr bwMode="auto">
          <a:xfrm>
            <a:off x="2878553" y="2401888"/>
            <a:ext cx="1150937" cy="1203325"/>
          </a:xfrm>
          <a:prstGeom prst="rect">
            <a:avLst/>
          </a:prstGeom>
          <a:solidFill>
            <a:srgbClr val="FF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ndalus" panose="02020603050405020304" pitchFamily="18" charset="-78"/>
                <a:ea typeface="Calibri" panose="020F0502020204030204" pitchFamily="34" charset="0"/>
                <a:cs typeface="Andalus" panose="02020603050405020304" pitchFamily="18" charset="-78"/>
              </a:rPr>
              <a:t>دورة صغرى تصادمية</a:t>
            </a:r>
            <a:endParaRPr kumimoji="0" lang="en-US" sz="1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9" name="Rectangle 24"/>
          <p:cNvSpPr>
            <a:spLocks noChangeArrowheads="1"/>
          </p:cNvSpPr>
          <p:nvPr/>
        </p:nvSpPr>
        <p:spPr bwMode="auto">
          <a:xfrm>
            <a:off x="1187865" y="2269173"/>
            <a:ext cx="1264444" cy="1234440"/>
          </a:xfrm>
          <a:prstGeom prst="rect">
            <a:avLst/>
          </a:prstGeom>
          <a:solidFill>
            <a:srgbClr val="FFFF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b="1" i="0" u="none" strike="noStrike" cap="none" normalizeH="0" baseline="0" dirty="0" smtClean="0">
                <a:ln>
                  <a:noFill/>
                </a:ln>
                <a:solidFill>
                  <a:schemeClr val="tx1"/>
                </a:solidFill>
                <a:effectLst/>
                <a:latin typeface="Andalus" panose="02020603050405020304" pitchFamily="18" charset="-78"/>
                <a:ea typeface="Calibri" panose="020F0502020204030204" pitchFamily="34" charset="0"/>
                <a:cs typeface="Andalus" panose="02020603050405020304" pitchFamily="18" charset="-78"/>
              </a:rPr>
              <a:t>دورة استشفائية</a:t>
            </a:r>
            <a:endParaRPr kumimoji="0" lang="en-US"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25"/>
          <p:cNvSpPr>
            <a:spLocks noChangeArrowheads="1"/>
          </p:cNvSpPr>
          <p:nvPr/>
        </p:nvSpPr>
        <p:spPr bwMode="auto">
          <a:xfrm>
            <a:off x="5118515" y="4006851"/>
            <a:ext cx="1457771" cy="1211262"/>
          </a:xfrm>
          <a:prstGeom prst="rect">
            <a:avLst/>
          </a:prstGeom>
          <a:solidFill>
            <a:srgbClr val="FFFF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b="1" i="0" u="none" strike="noStrike" cap="none" normalizeH="0" baseline="0" dirty="0" smtClean="0">
                <a:ln>
                  <a:noFill/>
                </a:ln>
                <a:solidFill>
                  <a:schemeClr val="tx1"/>
                </a:solidFill>
                <a:effectLst/>
                <a:latin typeface="Andalus" panose="02020603050405020304" pitchFamily="18" charset="-78"/>
                <a:ea typeface="Calibri" panose="020F0502020204030204" pitchFamily="34" charset="0"/>
                <a:cs typeface="Andalus" panose="02020603050405020304" pitchFamily="18" charset="-78"/>
              </a:rPr>
              <a:t>دورة استشفائية</a:t>
            </a:r>
            <a:endParaRPr kumimoji="0" lang="en-US"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11" name="Flèche gauche 26"/>
          <p:cNvSpPr>
            <a:spLocks noChangeArrowheads="1"/>
          </p:cNvSpPr>
          <p:nvPr/>
        </p:nvSpPr>
        <p:spPr bwMode="auto">
          <a:xfrm>
            <a:off x="6220636" y="2916554"/>
            <a:ext cx="519528" cy="45719"/>
          </a:xfrm>
          <a:prstGeom prst="leftArrow">
            <a:avLst>
              <a:gd name="adj1" fmla="val 50000"/>
              <a:gd name="adj2" fmla="val 49502"/>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12" name="Flèche gauche 27"/>
          <p:cNvSpPr>
            <a:spLocks noChangeArrowheads="1"/>
          </p:cNvSpPr>
          <p:nvPr/>
        </p:nvSpPr>
        <p:spPr bwMode="auto">
          <a:xfrm>
            <a:off x="4083626" y="2949575"/>
            <a:ext cx="513772" cy="45719"/>
          </a:xfrm>
          <a:prstGeom prst="leftArrow">
            <a:avLst>
              <a:gd name="adj1" fmla="val 50000"/>
              <a:gd name="adj2" fmla="val 49950"/>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13" name="Flèche gauche 28"/>
          <p:cNvSpPr>
            <a:spLocks noChangeArrowheads="1"/>
          </p:cNvSpPr>
          <p:nvPr/>
        </p:nvSpPr>
        <p:spPr bwMode="auto">
          <a:xfrm>
            <a:off x="2446670" y="3003550"/>
            <a:ext cx="378121" cy="46038"/>
          </a:xfrm>
          <a:prstGeom prst="leftArrow">
            <a:avLst>
              <a:gd name="adj1" fmla="val 50000"/>
              <a:gd name="adj2" fmla="val 49695"/>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14" name="Flèche courbée vers la droite 29"/>
          <p:cNvSpPr>
            <a:spLocks noChangeArrowheads="1"/>
          </p:cNvSpPr>
          <p:nvPr/>
        </p:nvSpPr>
        <p:spPr bwMode="auto">
          <a:xfrm>
            <a:off x="525664" y="3053863"/>
            <a:ext cx="579438" cy="1287462"/>
          </a:xfrm>
          <a:prstGeom prst="curvedRightArrow">
            <a:avLst>
              <a:gd name="adj1" fmla="val 24986"/>
              <a:gd name="adj2" fmla="val 49962"/>
              <a:gd name="adj3" fmla="val 25000"/>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15" name="Rectangle 12"/>
          <p:cNvSpPr>
            <a:spLocks noChangeArrowheads="1"/>
          </p:cNvSpPr>
          <p:nvPr/>
        </p:nvSpPr>
        <p:spPr bwMode="auto">
          <a:xfrm>
            <a:off x="2887099" y="1361567"/>
            <a:ext cx="5099473" cy="892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ar-SA" sz="2400" b="1" i="0" u="none" strike="noStrike" cap="none" normalizeH="0" baseline="0" dirty="0" smtClean="0">
                <a:ln>
                  <a:noFill/>
                </a:ln>
                <a:solidFill>
                  <a:srgbClr val="222222"/>
                </a:solidFill>
                <a:effectLst/>
                <a:latin typeface="Andalus" panose="02020603050405020304" pitchFamily="18" charset="-78"/>
                <a:ea typeface="Times New Roman" panose="02020603050405020304" pitchFamily="18" charset="0"/>
                <a:cs typeface="Andalus" panose="02020603050405020304" pitchFamily="18" charset="-78"/>
              </a:rPr>
              <a:t>النموذج الثاني:</a:t>
            </a:r>
            <a:r>
              <a:rPr kumimoji="0" lang="ar-SA" sz="2000" b="1" i="0" u="none" strike="noStrike" cap="none" normalizeH="0" baseline="0" dirty="0" smtClean="0">
                <a:ln>
                  <a:noFill/>
                </a:ln>
                <a:solidFill>
                  <a:srgbClr val="222222"/>
                </a:solidFill>
                <a:effectLst/>
                <a:latin typeface="Andalus" panose="02020603050405020304" pitchFamily="18" charset="-78"/>
                <a:ea typeface="Times New Roman" panose="02020603050405020304" pitchFamily="18" charset="0"/>
                <a:cs typeface="Andalus" panose="02020603050405020304" pitchFamily="18" charset="-78"/>
              </a:rPr>
              <a:t> (أمر الله أحمد </a:t>
            </a:r>
            <a:r>
              <a:rPr kumimoji="0" lang="ar-SA" sz="2000" b="1" i="0" u="none" strike="noStrike" cap="none" normalizeH="0" baseline="0" dirty="0" err="1" smtClean="0">
                <a:ln>
                  <a:noFill/>
                </a:ln>
                <a:solidFill>
                  <a:srgbClr val="222222"/>
                </a:solidFill>
                <a:effectLst/>
                <a:latin typeface="Andalus" panose="02020603050405020304" pitchFamily="18" charset="-78"/>
                <a:ea typeface="Times New Roman" panose="02020603050405020304" pitchFamily="18" charset="0"/>
                <a:cs typeface="Andalus" panose="02020603050405020304" pitchFamily="18" charset="-78"/>
              </a:rPr>
              <a:t>البساطي،مرجع</a:t>
            </a:r>
            <a:r>
              <a:rPr kumimoji="0" lang="ar-SA" sz="2000" b="1" i="0" u="none" strike="noStrike" cap="none" normalizeH="0" baseline="0" dirty="0" smtClean="0">
                <a:ln>
                  <a:noFill/>
                </a:ln>
                <a:solidFill>
                  <a:srgbClr val="222222"/>
                </a:solidFill>
                <a:effectLst/>
                <a:latin typeface="Andalus" panose="02020603050405020304" pitchFamily="18" charset="-78"/>
                <a:ea typeface="Times New Roman" panose="02020603050405020304" pitchFamily="18" charset="0"/>
                <a:cs typeface="Andalus" panose="02020603050405020304" pitchFamily="18" charset="-78"/>
              </a:rPr>
              <a:t> سابق ،ص </a:t>
            </a:r>
            <a:r>
              <a:rPr kumimoji="0" lang="ar-SA" b="1" i="0" u="none" strike="noStrike" cap="none" normalizeH="0" baseline="0" dirty="0" smtClean="0">
                <a:ln>
                  <a:noFill/>
                </a:ln>
                <a:solidFill>
                  <a:srgbClr val="222222"/>
                </a:solidFill>
                <a:effectLst/>
                <a:latin typeface="Andalus" panose="02020603050405020304" pitchFamily="18" charset="-78"/>
                <a:ea typeface="Times New Roman" panose="02020603050405020304" pitchFamily="18" charset="0"/>
                <a:cs typeface="Andalus" panose="02020603050405020304" pitchFamily="18" charset="-78"/>
              </a:rPr>
              <a:t>151</a:t>
            </a:r>
            <a:r>
              <a:rPr kumimoji="0" lang="ar-SA" sz="2000" b="1" i="0" u="none" strike="noStrike" cap="none" normalizeH="0" baseline="0" dirty="0" smtClean="0">
                <a:ln>
                  <a:noFill/>
                </a:ln>
                <a:solidFill>
                  <a:srgbClr val="222222"/>
                </a:solidFill>
                <a:effectLst/>
                <a:latin typeface="Andalus" panose="02020603050405020304" pitchFamily="18" charset="-78"/>
                <a:ea typeface="Times New Roman" panose="02020603050405020304" pitchFamily="18" charset="0"/>
                <a:cs typeface="Andalus" panose="02020603050405020304" pitchFamily="18" charset="-78"/>
              </a:rPr>
              <a:t>)</a:t>
            </a:r>
            <a:endParaRPr kumimoji="0" lang="fr-FR"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16" name="Rectangle 20"/>
          <p:cNvSpPr>
            <a:spLocks noChangeArrowheads="1"/>
          </p:cNvSpPr>
          <p:nvPr/>
        </p:nvSpPr>
        <p:spPr bwMode="auto">
          <a:xfrm>
            <a:off x="1645065" y="2147888"/>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17" name="Flèche droite 30"/>
          <p:cNvSpPr>
            <a:spLocks noChangeArrowheads="1"/>
          </p:cNvSpPr>
          <p:nvPr/>
        </p:nvSpPr>
        <p:spPr bwMode="auto">
          <a:xfrm>
            <a:off x="2635730" y="4416592"/>
            <a:ext cx="425022" cy="88564"/>
          </a:xfrm>
          <a:prstGeom prst="rightArrow">
            <a:avLst>
              <a:gd name="adj1" fmla="val 50000"/>
              <a:gd name="adj2" fmla="val 49656"/>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19" name="Flèche droite 30"/>
          <p:cNvSpPr>
            <a:spLocks noChangeArrowheads="1"/>
          </p:cNvSpPr>
          <p:nvPr/>
        </p:nvSpPr>
        <p:spPr bwMode="auto">
          <a:xfrm>
            <a:off x="4708733" y="4482136"/>
            <a:ext cx="342900" cy="46037"/>
          </a:xfrm>
          <a:prstGeom prst="rightArrow">
            <a:avLst>
              <a:gd name="adj1" fmla="val 50000"/>
              <a:gd name="adj2" fmla="val 49656"/>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Tree>
    <p:extLst>
      <p:ext uri="{BB962C8B-B14F-4D97-AF65-F5344CB8AC3E}">
        <p14:creationId xmlns:p14="http://schemas.microsoft.com/office/powerpoint/2010/main" val="33116038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DZ" dirty="0" smtClean="0">
                <a:solidFill>
                  <a:srgbClr val="FF0000"/>
                </a:solidFill>
                <a:latin typeface="Andalus" panose="02020603050405020304" pitchFamily="18" charset="-78"/>
                <a:cs typeface="Andalus" panose="02020603050405020304" pitchFamily="18" charset="-78"/>
              </a:rPr>
              <a:t>نموذج لدورة متوسطة متكونة من 13 أسبوع</a:t>
            </a:r>
            <a:endParaRPr lang="fr-FR" dirty="0">
              <a:solidFill>
                <a:srgbClr val="FF0000"/>
              </a:solidFill>
              <a:latin typeface="Andalus" panose="02020603050405020304" pitchFamily="18" charset="-78"/>
              <a:cs typeface="Andalus" panose="02020603050405020304" pitchFamily="18" charset="-78"/>
            </a:endParaRPr>
          </a:p>
        </p:txBody>
      </p:sp>
      <p:pic>
        <p:nvPicPr>
          <p:cNvPr id="6" name="Espace réservé du contenu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80217" y="1495514"/>
            <a:ext cx="8802168" cy="4341264"/>
          </a:xfrm>
        </p:spPr>
      </p:pic>
    </p:spTree>
    <p:extLst>
      <p:ext uri="{BB962C8B-B14F-4D97-AF65-F5344CB8AC3E}">
        <p14:creationId xmlns:p14="http://schemas.microsoft.com/office/powerpoint/2010/main" val="18143167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Espace réservé du contenu 5"/>
          <p:cNvGraphicFramePr>
            <a:graphicFrameLocks noGrp="1"/>
          </p:cNvGraphicFramePr>
          <p:nvPr>
            <p:ph idx="1"/>
            <p:extLst>
              <p:ext uri="{D42A27DB-BD31-4B8C-83A1-F6EECF244321}">
                <p14:modId xmlns:p14="http://schemas.microsoft.com/office/powerpoint/2010/main" val="3010891846"/>
              </p:ext>
            </p:extLst>
          </p:nvPr>
        </p:nvGraphicFramePr>
        <p:xfrm>
          <a:off x="974220" y="1093863"/>
          <a:ext cx="8957981" cy="545221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859491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lgn="r" rtl="1">
              <a:buNone/>
            </a:pPr>
            <a:r>
              <a:rPr lang="ar-DZ" sz="6600" dirty="0" smtClean="0">
                <a:solidFill>
                  <a:srgbClr val="FF0000"/>
                </a:solidFill>
                <a:latin typeface="Andalus" panose="02020603050405020304" pitchFamily="18" charset="-78"/>
                <a:cs typeface="Andalus" panose="02020603050405020304" pitchFamily="18" charset="-78"/>
              </a:rPr>
              <a:t>نشكركم على حسن الإصغاء والاستماع والسلام عليكم ورحمة الله تعالى وبركاته</a:t>
            </a:r>
            <a:endParaRPr lang="fr-FR" sz="6600" dirty="0" smtClean="0">
              <a:solidFill>
                <a:srgbClr val="FF0000"/>
              </a:solidFill>
              <a:latin typeface="Andalus" panose="02020603050405020304" pitchFamily="18" charset="-78"/>
              <a:cs typeface="Andalus" panose="02020603050405020304" pitchFamily="18" charset="-78"/>
            </a:endParaRPr>
          </a:p>
          <a:p>
            <a:pPr algn="r" rtl="1"/>
            <a:endParaRPr lang="fr-FR" dirty="0"/>
          </a:p>
        </p:txBody>
      </p:sp>
    </p:spTree>
    <p:extLst>
      <p:ext uri="{BB962C8B-B14F-4D97-AF65-F5344CB8AC3E}">
        <p14:creationId xmlns:p14="http://schemas.microsoft.com/office/powerpoint/2010/main" val="25940990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SA" sz="4000" b="1" dirty="0">
                <a:solidFill>
                  <a:srgbClr val="FF0000"/>
                </a:solidFill>
                <a:latin typeface="Andalus" panose="02020603050405020304" pitchFamily="18" charset="-78"/>
                <a:cs typeface="Andalus" panose="02020603050405020304" pitchFamily="18" charset="-78"/>
              </a:rPr>
              <a:t>الدورة التدريبية المتوسطة</a:t>
            </a:r>
            <a:r>
              <a:rPr lang="fr-FR" sz="4000" b="1" dirty="0" err="1">
                <a:solidFill>
                  <a:srgbClr val="FF0000"/>
                </a:solidFill>
                <a:latin typeface="Andalus" panose="02020603050405020304" pitchFamily="18" charset="-78"/>
                <a:cs typeface="Andalus" panose="02020603050405020304" pitchFamily="18" charset="-78"/>
              </a:rPr>
              <a:t>mesocycle</a:t>
            </a:r>
            <a:r>
              <a:rPr lang="fr-FR" sz="4000" b="1" dirty="0">
                <a:solidFill>
                  <a:srgbClr val="FF0000"/>
                </a:solidFill>
                <a:latin typeface="Andalus" panose="02020603050405020304" pitchFamily="18" charset="-78"/>
                <a:cs typeface="Andalus" panose="02020603050405020304" pitchFamily="18" charset="-78"/>
              </a:rPr>
              <a:t>  </a:t>
            </a:r>
            <a:r>
              <a:rPr lang="ar-SA" sz="4000" b="1" dirty="0">
                <a:solidFill>
                  <a:srgbClr val="FF0000"/>
                </a:solidFill>
                <a:latin typeface="Andalus" panose="02020603050405020304" pitchFamily="18" charset="-78"/>
                <a:cs typeface="Andalus" panose="02020603050405020304" pitchFamily="18" charset="-78"/>
              </a:rPr>
              <a:t> :</a:t>
            </a:r>
            <a:endParaRPr lang="fr-FR" sz="4000" dirty="0">
              <a:solidFill>
                <a:srgbClr val="FF0000"/>
              </a:solidFill>
              <a:latin typeface="Andalus" panose="02020603050405020304" pitchFamily="18" charset="-78"/>
              <a:cs typeface="Andalus" panose="02020603050405020304" pitchFamily="18" charset="-78"/>
            </a:endParaRPr>
          </a:p>
        </p:txBody>
      </p:sp>
      <p:sp>
        <p:nvSpPr>
          <p:cNvPr id="3" name="Espace réservé du contenu 2"/>
          <p:cNvSpPr>
            <a:spLocks noGrp="1"/>
          </p:cNvSpPr>
          <p:nvPr>
            <p:ph idx="1"/>
          </p:nvPr>
        </p:nvSpPr>
        <p:spPr>
          <a:xfrm>
            <a:off x="677334" y="1374376"/>
            <a:ext cx="8596668" cy="4513676"/>
          </a:xfrm>
        </p:spPr>
        <p:txBody>
          <a:bodyPr>
            <a:noAutofit/>
          </a:bodyPr>
          <a:lstStyle/>
          <a:p>
            <a:pPr algn="r" rtl="1"/>
            <a:r>
              <a:rPr lang="ar-SA" sz="2400" b="1" dirty="0">
                <a:latin typeface="Andalus" panose="02020603050405020304" pitchFamily="18" charset="-78"/>
                <a:cs typeface="Andalus" panose="02020603050405020304" pitchFamily="18" charset="-78"/>
              </a:rPr>
              <a:t>يقصد بالدورة التدريبية المتوسطة </a:t>
            </a:r>
            <a:r>
              <a:rPr lang="ar-SA" sz="2400" b="1" dirty="0" smtClean="0">
                <a:latin typeface="Andalus" panose="02020603050405020304" pitchFamily="18" charset="-78"/>
                <a:cs typeface="Andalus" panose="02020603050405020304" pitchFamily="18" charset="-78"/>
              </a:rPr>
              <a:t>دور</a:t>
            </a:r>
            <a:r>
              <a:rPr lang="ar-DZ" sz="2400" b="1" dirty="0" smtClean="0">
                <a:latin typeface="Andalus" panose="02020603050405020304" pitchFamily="18" charset="-78"/>
                <a:cs typeface="Andalus" panose="02020603050405020304" pitchFamily="18" charset="-78"/>
              </a:rPr>
              <a:t>ة</a:t>
            </a:r>
            <a:r>
              <a:rPr lang="ar-SA" sz="2400" b="1" dirty="0" smtClean="0">
                <a:latin typeface="Andalus" panose="02020603050405020304" pitchFamily="18" charset="-78"/>
                <a:cs typeface="Andalus" panose="02020603050405020304" pitchFamily="18" charset="-78"/>
              </a:rPr>
              <a:t> </a:t>
            </a:r>
            <a:r>
              <a:rPr lang="ar-SA" sz="3200" b="1" dirty="0">
                <a:solidFill>
                  <a:srgbClr val="FF0000"/>
                </a:solidFill>
                <a:latin typeface="Andalus" panose="02020603050405020304" pitchFamily="18" charset="-78"/>
                <a:cs typeface="Andalus" panose="02020603050405020304" pitchFamily="18" charset="-78"/>
              </a:rPr>
              <a:t>الحمل </a:t>
            </a:r>
            <a:r>
              <a:rPr lang="ar-SA" sz="3200" b="1" dirty="0" err="1">
                <a:solidFill>
                  <a:srgbClr val="FF0000"/>
                </a:solidFill>
                <a:latin typeface="Andalus" panose="02020603050405020304" pitchFamily="18" charset="-78"/>
                <a:cs typeface="Andalus" panose="02020603050405020304" pitchFamily="18" charset="-78"/>
              </a:rPr>
              <a:t>الفترية</a:t>
            </a:r>
            <a:r>
              <a:rPr lang="ar-SA" sz="3200" b="1" dirty="0">
                <a:solidFill>
                  <a:srgbClr val="FF0000"/>
                </a:solidFill>
                <a:latin typeface="Andalus" panose="02020603050405020304" pitchFamily="18" charset="-78"/>
                <a:cs typeface="Andalus" panose="02020603050405020304" pitchFamily="18" charset="-78"/>
              </a:rPr>
              <a:t> </a:t>
            </a:r>
            <a:r>
              <a:rPr lang="ar-SA" sz="2400" b="1" dirty="0">
                <a:latin typeface="Andalus" panose="02020603050405020304" pitchFamily="18" charset="-78"/>
                <a:cs typeface="Andalus" panose="02020603050405020304" pitchFamily="18" charset="-78"/>
              </a:rPr>
              <a:t>وهي عبارة عن تكوين يتمثل في سلسلة من </a:t>
            </a:r>
            <a:r>
              <a:rPr lang="ar-SA" sz="2400" b="1" dirty="0">
                <a:solidFill>
                  <a:srgbClr val="FF0000"/>
                </a:solidFill>
                <a:latin typeface="Andalus" panose="02020603050405020304" pitchFamily="18" charset="-78"/>
                <a:cs typeface="Andalus" panose="02020603050405020304" pitchFamily="18" charset="-78"/>
              </a:rPr>
              <a:t>الدورات التدريبية الصغرى </a:t>
            </a:r>
            <a:r>
              <a:rPr lang="ar-SA" sz="2400" b="1" dirty="0">
                <a:latin typeface="Andalus" panose="02020603050405020304" pitchFamily="18" charset="-78"/>
                <a:cs typeface="Andalus" panose="02020603050405020304" pitchFamily="18" charset="-78"/>
              </a:rPr>
              <a:t>المتضمنة لمرحلة تدريبية متكاملة من الاعداد </a:t>
            </a:r>
            <a:r>
              <a:rPr lang="ar-SA" sz="2400" b="1" dirty="0">
                <a:solidFill>
                  <a:srgbClr val="FF0000"/>
                </a:solidFill>
                <a:latin typeface="Andalus" panose="02020603050405020304" pitchFamily="18" charset="-78"/>
                <a:cs typeface="Andalus" panose="02020603050405020304" pitchFamily="18" charset="-78"/>
              </a:rPr>
              <a:t>نسبيا داخل التخطيط للموسم التدريبي</a:t>
            </a:r>
            <a:r>
              <a:rPr lang="fr-FR" sz="2400" b="1" dirty="0">
                <a:latin typeface="Andalus" panose="02020603050405020304" pitchFamily="18" charset="-78"/>
                <a:cs typeface="Andalus" panose="02020603050405020304" pitchFamily="18" charset="-78"/>
              </a:rPr>
              <a:t>.</a:t>
            </a:r>
            <a:br>
              <a:rPr lang="fr-FR" sz="2400" b="1" dirty="0">
                <a:latin typeface="Andalus" panose="02020603050405020304" pitchFamily="18" charset="-78"/>
                <a:cs typeface="Andalus" panose="02020603050405020304" pitchFamily="18" charset="-78"/>
              </a:rPr>
            </a:br>
            <a:r>
              <a:rPr lang="ar-SA" sz="2400" b="1" dirty="0">
                <a:latin typeface="Andalus" panose="02020603050405020304" pitchFamily="18" charset="-78"/>
                <a:cs typeface="Andalus" panose="02020603050405020304" pitchFamily="18" charset="-78"/>
              </a:rPr>
              <a:t>وتتنوع درجات او مستويات الحمل خلالها طبقا لتتابع تشكيل الدورات الصغرى </a:t>
            </a:r>
            <a:r>
              <a:rPr lang="ar-SA" sz="2400" b="1" dirty="0">
                <a:solidFill>
                  <a:srgbClr val="FF0000"/>
                </a:solidFill>
                <a:latin typeface="Andalus" panose="02020603050405020304" pitchFamily="18" charset="-78"/>
                <a:cs typeface="Andalus" panose="02020603050405020304" pitchFamily="18" charset="-78"/>
              </a:rPr>
              <a:t>بما يتناسب وخصائص الفترة التدريبية والهدف منه</a:t>
            </a:r>
            <a:r>
              <a:rPr lang="ar-SA" sz="2400" b="1" dirty="0">
                <a:latin typeface="Andalus" panose="02020603050405020304" pitchFamily="18" charset="-78"/>
                <a:cs typeface="Andalus" panose="02020603050405020304" pitchFamily="18" charset="-78"/>
              </a:rPr>
              <a:t>ا وفي جميع الحالات يرى الخبراء ضرورة انتهاء الدورة التدريبية المتوسطة بدورة </a:t>
            </a:r>
            <a:r>
              <a:rPr lang="ar-SA" sz="2400" b="1" dirty="0">
                <a:solidFill>
                  <a:srgbClr val="FF0000"/>
                </a:solidFill>
                <a:latin typeface="Andalus" panose="02020603050405020304" pitchFamily="18" charset="-78"/>
                <a:cs typeface="Andalus" panose="02020603050405020304" pitchFamily="18" charset="-78"/>
              </a:rPr>
              <a:t>حمل صغرى لاستعادة الشفاء </a:t>
            </a:r>
            <a:r>
              <a:rPr lang="ar-SA" sz="2400" b="1" dirty="0">
                <a:latin typeface="Andalus" panose="02020603050405020304" pitchFamily="18" charset="-78"/>
                <a:cs typeface="Andalus" panose="02020603050405020304" pitchFamily="18" charset="-78"/>
              </a:rPr>
              <a:t>تتضمن انخفاض مستوى الحمل وخاصة المستويات العالية وبصفة عامة عند تكييف التدريب</a:t>
            </a:r>
            <a:r>
              <a:rPr lang="fr-FR" sz="2400" b="1" dirty="0">
                <a:latin typeface="Andalus" panose="02020603050405020304" pitchFamily="18" charset="-78"/>
                <a:cs typeface="Andalus" panose="02020603050405020304" pitchFamily="18" charset="-78"/>
              </a:rPr>
              <a:t>.</a:t>
            </a:r>
            <a:br>
              <a:rPr lang="fr-FR" sz="2400" b="1" dirty="0">
                <a:latin typeface="Andalus" panose="02020603050405020304" pitchFamily="18" charset="-78"/>
                <a:cs typeface="Andalus" panose="02020603050405020304" pitchFamily="18" charset="-78"/>
              </a:rPr>
            </a:br>
            <a:r>
              <a:rPr lang="ar-SA" sz="2400" b="1" dirty="0">
                <a:latin typeface="Andalus" panose="02020603050405020304" pitchFamily="18" charset="-78"/>
                <a:cs typeface="Andalus" panose="02020603050405020304" pitchFamily="18" charset="-78"/>
              </a:rPr>
              <a:t>وينصح خبراء التدريب ان انخفاض الحمل خلال تلك الدورة الصغرى (دورة تكميلية لاستعداد الاستشفاء) يجب ان يتراوح ما بين 40 الى 50% عن متوسط قيم الحمل في الدورات السابقة</a:t>
            </a:r>
            <a:r>
              <a:rPr lang="fr-FR" sz="2400" b="1" dirty="0">
                <a:latin typeface="Andalus" panose="02020603050405020304" pitchFamily="18" charset="-78"/>
                <a:cs typeface="Andalus" panose="02020603050405020304" pitchFamily="18" charset="-78"/>
              </a:rPr>
              <a:t>.</a:t>
            </a:r>
            <a:br>
              <a:rPr lang="fr-FR" sz="2400" b="1" dirty="0">
                <a:latin typeface="Andalus" panose="02020603050405020304" pitchFamily="18" charset="-78"/>
                <a:cs typeface="Andalus" panose="02020603050405020304" pitchFamily="18" charset="-78"/>
              </a:rPr>
            </a:br>
            <a:r>
              <a:rPr lang="ar-SA" sz="2400" b="1" dirty="0">
                <a:latin typeface="Andalus" panose="02020603050405020304" pitchFamily="18" charset="-78"/>
                <a:cs typeface="Andalus" panose="02020603050405020304" pitchFamily="18" charset="-78"/>
              </a:rPr>
              <a:t>وبصفه </a:t>
            </a:r>
            <a:r>
              <a:rPr lang="ar-SA" sz="2400" b="1" dirty="0" smtClean="0">
                <a:latin typeface="Andalus" panose="02020603050405020304" pitchFamily="18" charset="-78"/>
                <a:cs typeface="Andalus" panose="02020603050405020304" pitchFamily="18" charset="-78"/>
              </a:rPr>
              <a:t>عام</a:t>
            </a:r>
            <a:r>
              <a:rPr lang="ar-DZ" sz="2400" b="1" dirty="0" smtClean="0">
                <a:latin typeface="Andalus" panose="02020603050405020304" pitchFamily="18" charset="-78"/>
                <a:cs typeface="Andalus" panose="02020603050405020304" pitchFamily="18" charset="-78"/>
              </a:rPr>
              <a:t>ة</a:t>
            </a:r>
            <a:r>
              <a:rPr lang="ar-SA" sz="2400" b="1" dirty="0" smtClean="0">
                <a:latin typeface="Andalus" panose="02020603050405020304" pitchFamily="18" charset="-78"/>
                <a:cs typeface="Andalus" panose="02020603050405020304" pitchFamily="18" charset="-78"/>
              </a:rPr>
              <a:t> </a:t>
            </a:r>
            <a:r>
              <a:rPr lang="ar-SA" sz="2400" b="1" dirty="0">
                <a:latin typeface="Andalus" panose="02020603050405020304" pitchFamily="18" charset="-78"/>
                <a:cs typeface="Andalus" panose="02020603050405020304" pitchFamily="18" charset="-78"/>
              </a:rPr>
              <a:t>فان قيم انخفاض مستوى الحمل يرجع بصفة اساسية الى طبيعة العملية التدريبية خلال كل مرحلة او فترة من فترات الموسم وكذلك خصائص اللاعب وحالته التدريبية وموعد المنافسة</a:t>
            </a:r>
            <a:r>
              <a:rPr lang="fr-FR" sz="2400" dirty="0">
                <a:latin typeface="Andalus" panose="02020603050405020304" pitchFamily="18" charset="-78"/>
                <a:cs typeface="Andalus" panose="02020603050405020304" pitchFamily="18" charset="-78"/>
              </a:rPr>
              <a:t>.</a:t>
            </a:r>
          </a:p>
        </p:txBody>
      </p:sp>
    </p:spTree>
    <p:extLst>
      <p:ext uri="{BB962C8B-B14F-4D97-AF65-F5344CB8AC3E}">
        <p14:creationId xmlns:p14="http://schemas.microsoft.com/office/powerpoint/2010/main" val="2988176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SA" sz="3600" b="1" dirty="0">
                <a:solidFill>
                  <a:srgbClr val="FF0000"/>
                </a:solidFill>
                <a:latin typeface="Andalus" panose="02020603050405020304" pitchFamily="18" charset="-78"/>
                <a:cs typeface="Andalus" panose="02020603050405020304" pitchFamily="18" charset="-78"/>
              </a:rPr>
              <a:t>مكونات الدورة التدريبية المتوسطة</a:t>
            </a:r>
            <a:r>
              <a:rPr lang="ar-DZ" sz="3600" b="1" dirty="0">
                <a:solidFill>
                  <a:srgbClr val="FF0000"/>
                </a:solidFill>
                <a:latin typeface="Andalus" panose="02020603050405020304" pitchFamily="18" charset="-78"/>
                <a:cs typeface="Andalus" panose="02020603050405020304" pitchFamily="18" charset="-78"/>
              </a:rPr>
              <a:t>:</a:t>
            </a:r>
            <a:endParaRPr lang="fr-FR" sz="3600" dirty="0">
              <a:solidFill>
                <a:srgbClr val="FF0000"/>
              </a:solidFill>
              <a:latin typeface="Andalus" panose="02020603050405020304" pitchFamily="18" charset="-78"/>
              <a:cs typeface="Andalus" panose="02020603050405020304" pitchFamily="18" charset="-78"/>
            </a:endParaRPr>
          </a:p>
        </p:txBody>
      </p:sp>
      <p:sp>
        <p:nvSpPr>
          <p:cNvPr id="3" name="Espace réservé du contenu 2"/>
          <p:cNvSpPr>
            <a:spLocks noGrp="1"/>
          </p:cNvSpPr>
          <p:nvPr>
            <p:ph idx="1"/>
          </p:nvPr>
        </p:nvSpPr>
        <p:spPr>
          <a:xfrm>
            <a:off x="677334" y="1410057"/>
            <a:ext cx="8596668" cy="4631306"/>
          </a:xfrm>
        </p:spPr>
        <p:txBody>
          <a:bodyPr>
            <a:noAutofit/>
          </a:bodyPr>
          <a:lstStyle/>
          <a:p>
            <a:pPr algn="r" rtl="1"/>
            <a:r>
              <a:rPr lang="ar-SA" sz="2400" b="1" dirty="0">
                <a:latin typeface="Andalus" panose="02020603050405020304" pitchFamily="18" charset="-78"/>
                <a:cs typeface="Andalus" panose="02020603050405020304" pitchFamily="18" charset="-78"/>
              </a:rPr>
              <a:t>يتوقف تكوين الدورة التدريبية المتوسطة على كثير من النقاط تتحدد اساسا وفقا للهدف منها خلال نظام التخطيط للموسم التدريبي (فترة الاعداد العام </a:t>
            </a:r>
            <a:r>
              <a:rPr lang="ar-DZ" sz="2400" b="1" dirty="0">
                <a:latin typeface="Andalus" panose="02020603050405020304" pitchFamily="18" charset="-78"/>
                <a:cs typeface="Andalus" panose="02020603050405020304" pitchFamily="18" charset="-78"/>
              </a:rPr>
              <a:t>,</a:t>
            </a:r>
            <a:r>
              <a:rPr lang="ar-SA" sz="2400" b="1" dirty="0" smtClean="0">
                <a:latin typeface="Andalus" panose="02020603050405020304" pitchFamily="18" charset="-78"/>
                <a:cs typeface="Andalus" panose="02020603050405020304" pitchFamily="18" charset="-78"/>
              </a:rPr>
              <a:t>والخاص</a:t>
            </a:r>
            <a:r>
              <a:rPr lang="ar-DZ" sz="2400" b="1" dirty="0" smtClean="0">
                <a:latin typeface="Andalus" panose="02020603050405020304" pitchFamily="18" charset="-78"/>
                <a:cs typeface="Andalus" panose="02020603050405020304" pitchFamily="18" charset="-78"/>
              </a:rPr>
              <a:t>,</a:t>
            </a:r>
            <a:r>
              <a:rPr lang="ar-SA" sz="2400" b="1" dirty="0" smtClean="0">
                <a:latin typeface="Andalus" panose="02020603050405020304" pitchFamily="18" charset="-78"/>
                <a:cs typeface="Andalus" panose="02020603050405020304" pitchFamily="18" charset="-78"/>
              </a:rPr>
              <a:t> </a:t>
            </a:r>
            <a:r>
              <a:rPr lang="ar-SA" sz="2400" b="1" dirty="0">
                <a:latin typeface="Andalus" panose="02020603050405020304" pitchFamily="18" charset="-78"/>
                <a:cs typeface="Andalus" panose="02020603050405020304" pitchFamily="18" charset="-78"/>
              </a:rPr>
              <a:t>والمنافسة والمرحلة </a:t>
            </a:r>
            <a:r>
              <a:rPr lang="ar-SA" sz="2400" b="1" dirty="0" smtClean="0">
                <a:latin typeface="Andalus" panose="02020603050405020304" pitchFamily="18" charset="-78"/>
                <a:cs typeface="Andalus" panose="02020603050405020304" pitchFamily="18" charset="-78"/>
              </a:rPr>
              <a:t>الانتقالية</a:t>
            </a:r>
            <a:r>
              <a:rPr lang="ar-DZ" sz="2400" b="1" dirty="0" smtClean="0">
                <a:latin typeface="Andalus" panose="02020603050405020304" pitchFamily="18" charset="-78"/>
                <a:cs typeface="Andalus" panose="02020603050405020304" pitchFamily="18" charset="-78"/>
              </a:rPr>
              <a:t>,</a:t>
            </a:r>
            <a:r>
              <a:rPr lang="ar-SA" sz="2400" b="1" dirty="0" smtClean="0">
                <a:latin typeface="Andalus" panose="02020603050405020304" pitchFamily="18" charset="-78"/>
                <a:cs typeface="Andalus" panose="02020603050405020304" pitchFamily="18" charset="-78"/>
              </a:rPr>
              <a:t> </a:t>
            </a:r>
            <a:r>
              <a:rPr lang="ar-SA" sz="2400" b="1" dirty="0">
                <a:latin typeface="Andalus" panose="02020603050405020304" pitchFamily="18" charset="-78"/>
                <a:cs typeface="Andalus" panose="02020603050405020304" pitchFamily="18" charset="-78"/>
              </a:rPr>
              <a:t>وخصائص اللاعب </a:t>
            </a:r>
            <a:r>
              <a:rPr lang="ar-SA" sz="2400" b="1" dirty="0" smtClean="0">
                <a:latin typeface="Andalus" panose="02020603050405020304" pitchFamily="18" charset="-78"/>
                <a:cs typeface="Andalus" panose="02020603050405020304" pitchFamily="18" charset="-78"/>
              </a:rPr>
              <a:t>وحالت</a:t>
            </a:r>
            <a:r>
              <a:rPr lang="ar-DZ" sz="2400" b="1" dirty="0">
                <a:latin typeface="Andalus" panose="02020603050405020304" pitchFamily="18" charset="-78"/>
                <a:cs typeface="Andalus" panose="02020603050405020304" pitchFamily="18" charset="-78"/>
              </a:rPr>
              <a:t>ه</a:t>
            </a:r>
            <a:r>
              <a:rPr lang="ar-SA" sz="2400" b="1" dirty="0" smtClean="0">
                <a:latin typeface="Andalus" panose="02020603050405020304" pitchFamily="18" charset="-78"/>
                <a:cs typeface="Andalus" panose="02020603050405020304" pitchFamily="18" charset="-78"/>
              </a:rPr>
              <a:t> </a:t>
            </a:r>
            <a:r>
              <a:rPr lang="ar-SA" sz="2400" b="1" dirty="0">
                <a:latin typeface="Andalus" panose="02020603050405020304" pitchFamily="18" charset="-78"/>
                <a:cs typeface="Andalus" panose="02020603050405020304" pitchFamily="18" charset="-78"/>
              </a:rPr>
              <a:t>التدريبية</a:t>
            </a:r>
            <a:r>
              <a:rPr lang="ar-SA" b="1" dirty="0">
                <a:latin typeface="Andalus" panose="02020603050405020304" pitchFamily="18" charset="-78"/>
                <a:cs typeface="Andalus" panose="02020603050405020304" pitchFamily="18" charset="-78"/>
              </a:rPr>
              <a:t>).(امر الله احمد </a:t>
            </a:r>
            <a:r>
              <a:rPr lang="ar-SA" b="1" dirty="0" err="1">
                <a:latin typeface="Andalus" panose="02020603050405020304" pitchFamily="18" charset="-78"/>
                <a:cs typeface="Andalus" panose="02020603050405020304" pitchFamily="18" charset="-78"/>
              </a:rPr>
              <a:t>البساطي</a:t>
            </a:r>
            <a:r>
              <a:rPr lang="ar-SA" b="1" dirty="0">
                <a:latin typeface="Andalus" panose="02020603050405020304" pitchFamily="18" charset="-78"/>
                <a:cs typeface="Andalus" panose="02020603050405020304" pitchFamily="18" charset="-78"/>
              </a:rPr>
              <a:t> مرجع السابق, ص149)</a:t>
            </a:r>
            <a:r>
              <a:rPr lang="fr-FR" sz="2400" b="1" dirty="0">
                <a:latin typeface="Andalus" panose="02020603050405020304" pitchFamily="18" charset="-78"/>
                <a:cs typeface="Andalus" panose="02020603050405020304" pitchFamily="18" charset="-78"/>
              </a:rPr>
              <a:t/>
            </a:r>
            <a:br>
              <a:rPr lang="fr-FR" sz="2400" b="1" dirty="0">
                <a:latin typeface="Andalus" panose="02020603050405020304" pitchFamily="18" charset="-78"/>
                <a:cs typeface="Andalus" panose="02020603050405020304" pitchFamily="18" charset="-78"/>
              </a:rPr>
            </a:br>
            <a:r>
              <a:rPr lang="ar-SA" sz="2400" b="1" dirty="0">
                <a:latin typeface="Andalus" panose="02020603050405020304" pitchFamily="18" charset="-78"/>
                <a:cs typeface="Andalus" panose="02020603050405020304" pitchFamily="18" charset="-78"/>
              </a:rPr>
              <a:t>ولذلك اختلفت الآراء حول تحديد مدة الدورة حيث يعتبر اقل تكوين من </a:t>
            </a:r>
            <a:r>
              <a:rPr lang="ar-SA" sz="2400" b="1" dirty="0">
                <a:solidFill>
                  <a:srgbClr val="00B0F0"/>
                </a:solidFill>
                <a:latin typeface="Andalus" panose="02020603050405020304" pitchFamily="18" charset="-78"/>
                <a:cs typeface="Andalus" panose="02020603050405020304" pitchFamily="18" charset="-78"/>
              </a:rPr>
              <a:t>ثلاثة الى اربعة اسابيع (3-4) أسابيع (</a:t>
            </a:r>
            <a:r>
              <a:rPr lang="ar-SA" sz="2400" b="1" dirty="0" smtClean="0">
                <a:solidFill>
                  <a:srgbClr val="00B0F0"/>
                </a:solidFill>
                <a:latin typeface="Andalus" panose="02020603050405020304" pitchFamily="18" charset="-78"/>
                <a:cs typeface="Andalus" panose="02020603050405020304" pitchFamily="18" charset="-78"/>
              </a:rPr>
              <a:t>دور</a:t>
            </a:r>
            <a:r>
              <a:rPr lang="ar-DZ" sz="2400" b="1" dirty="0" smtClean="0">
                <a:solidFill>
                  <a:srgbClr val="00B0F0"/>
                </a:solidFill>
                <a:latin typeface="Andalus" panose="02020603050405020304" pitchFamily="18" charset="-78"/>
                <a:cs typeface="Andalus" panose="02020603050405020304" pitchFamily="18" charset="-78"/>
              </a:rPr>
              <a:t>ة</a:t>
            </a:r>
            <a:r>
              <a:rPr lang="ar-SA" sz="2400" b="1" dirty="0" smtClean="0">
                <a:solidFill>
                  <a:srgbClr val="00B0F0"/>
                </a:solidFill>
                <a:latin typeface="Andalus" panose="02020603050405020304" pitchFamily="18" charset="-78"/>
                <a:cs typeface="Andalus" panose="02020603050405020304" pitchFamily="18" charset="-78"/>
              </a:rPr>
              <a:t> </a:t>
            </a:r>
            <a:r>
              <a:rPr lang="ar-SA" sz="2400" b="1" dirty="0">
                <a:solidFill>
                  <a:srgbClr val="00B0F0"/>
                </a:solidFill>
                <a:latin typeface="Andalus" panose="02020603050405020304" pitchFamily="18" charset="-78"/>
                <a:cs typeface="Andalus" panose="02020603050405020304" pitchFamily="18" charset="-78"/>
              </a:rPr>
              <a:t>صغرى) واكبر تكوين لها يصل من ستة الى ثمانية اسابيع (6- 8) أسابيع ويتفق </a:t>
            </a:r>
            <a:r>
              <a:rPr lang="ar-SA" sz="2400" b="1" dirty="0" smtClean="0">
                <a:solidFill>
                  <a:srgbClr val="00B0F0"/>
                </a:solidFill>
                <a:latin typeface="Andalus" panose="02020603050405020304" pitchFamily="18" charset="-78"/>
                <a:cs typeface="Andalus" panose="02020603050405020304" pitchFamily="18" charset="-78"/>
              </a:rPr>
              <a:t>غالبي</a:t>
            </a:r>
            <a:r>
              <a:rPr lang="ar-DZ" sz="2400" b="1" dirty="0" smtClean="0">
                <a:solidFill>
                  <a:srgbClr val="00B0F0"/>
                </a:solidFill>
                <a:latin typeface="Andalus" panose="02020603050405020304" pitchFamily="18" charset="-78"/>
                <a:cs typeface="Andalus" panose="02020603050405020304" pitchFamily="18" charset="-78"/>
              </a:rPr>
              <a:t>ة</a:t>
            </a:r>
            <a:r>
              <a:rPr lang="ar-SA" sz="2400" b="1" dirty="0" smtClean="0">
                <a:solidFill>
                  <a:srgbClr val="00B0F0"/>
                </a:solidFill>
                <a:latin typeface="Andalus" panose="02020603050405020304" pitchFamily="18" charset="-78"/>
                <a:cs typeface="Andalus" panose="02020603050405020304" pitchFamily="18" charset="-78"/>
              </a:rPr>
              <a:t> </a:t>
            </a:r>
            <a:r>
              <a:rPr lang="ar-SA" sz="2400" b="1" dirty="0">
                <a:solidFill>
                  <a:srgbClr val="00B0F0"/>
                </a:solidFill>
                <a:latin typeface="Andalus" panose="02020603050405020304" pitchFamily="18" charset="-78"/>
                <a:cs typeface="Andalus" panose="02020603050405020304" pitchFamily="18" charset="-78"/>
              </a:rPr>
              <a:t>الخبراء على ان انسب </a:t>
            </a:r>
            <a:r>
              <a:rPr lang="ar-SA" sz="2400" b="1" dirty="0" smtClean="0">
                <a:solidFill>
                  <a:srgbClr val="00B0F0"/>
                </a:solidFill>
                <a:latin typeface="Andalus" panose="02020603050405020304" pitchFamily="18" charset="-78"/>
                <a:cs typeface="Andalus" panose="02020603050405020304" pitchFamily="18" charset="-78"/>
              </a:rPr>
              <a:t>مد</a:t>
            </a:r>
            <a:r>
              <a:rPr lang="ar-DZ" sz="2400" b="1" dirty="0" smtClean="0">
                <a:solidFill>
                  <a:srgbClr val="00B0F0"/>
                </a:solidFill>
                <a:latin typeface="Andalus" panose="02020603050405020304" pitchFamily="18" charset="-78"/>
                <a:cs typeface="Andalus" panose="02020603050405020304" pitchFamily="18" charset="-78"/>
              </a:rPr>
              <a:t>ة</a:t>
            </a:r>
            <a:r>
              <a:rPr lang="ar-SA" sz="2400" b="1" dirty="0" smtClean="0">
                <a:solidFill>
                  <a:srgbClr val="00B0F0"/>
                </a:solidFill>
                <a:latin typeface="Andalus" panose="02020603050405020304" pitchFamily="18" charset="-78"/>
                <a:cs typeface="Andalus" panose="02020603050405020304" pitchFamily="18" charset="-78"/>
              </a:rPr>
              <a:t> </a:t>
            </a:r>
            <a:r>
              <a:rPr lang="ar-SA" sz="2400" b="1" dirty="0">
                <a:solidFill>
                  <a:srgbClr val="00B0F0"/>
                </a:solidFill>
                <a:latin typeface="Andalus" panose="02020603050405020304" pitchFamily="18" charset="-78"/>
                <a:cs typeface="Andalus" panose="02020603050405020304" pitchFamily="18" charset="-78"/>
              </a:rPr>
              <a:t>لتكوين الدورة التدريبية المتوسطة من اربعه الى ستة اسابيع (4-6) أسابيع ( </a:t>
            </a:r>
            <a:r>
              <a:rPr lang="ar-SA" sz="2400" b="1" dirty="0" smtClean="0">
                <a:solidFill>
                  <a:srgbClr val="00B0F0"/>
                </a:solidFill>
                <a:latin typeface="Andalus" panose="02020603050405020304" pitchFamily="18" charset="-78"/>
                <a:cs typeface="Andalus" panose="02020603050405020304" pitchFamily="18" charset="-78"/>
              </a:rPr>
              <a:t>دور</a:t>
            </a:r>
            <a:r>
              <a:rPr lang="ar-DZ" sz="2400" b="1" dirty="0" smtClean="0">
                <a:solidFill>
                  <a:srgbClr val="00B0F0"/>
                </a:solidFill>
                <a:latin typeface="Andalus" panose="02020603050405020304" pitchFamily="18" charset="-78"/>
                <a:cs typeface="Andalus" panose="02020603050405020304" pitchFamily="18" charset="-78"/>
              </a:rPr>
              <a:t>ة</a:t>
            </a:r>
            <a:r>
              <a:rPr lang="ar-SA" sz="2400" b="1" dirty="0" smtClean="0">
                <a:solidFill>
                  <a:srgbClr val="00B0F0"/>
                </a:solidFill>
                <a:latin typeface="Andalus" panose="02020603050405020304" pitchFamily="18" charset="-78"/>
                <a:cs typeface="Andalus" panose="02020603050405020304" pitchFamily="18" charset="-78"/>
              </a:rPr>
              <a:t> تدريبي</a:t>
            </a:r>
            <a:r>
              <a:rPr lang="ar-DZ" sz="2400" b="1" dirty="0" smtClean="0">
                <a:solidFill>
                  <a:srgbClr val="00B0F0"/>
                </a:solidFill>
                <a:latin typeface="Andalus" panose="02020603050405020304" pitchFamily="18" charset="-78"/>
                <a:cs typeface="Andalus" panose="02020603050405020304" pitchFamily="18" charset="-78"/>
              </a:rPr>
              <a:t>ة</a:t>
            </a:r>
            <a:r>
              <a:rPr lang="ar-SA" sz="2400" b="1" dirty="0" smtClean="0">
                <a:solidFill>
                  <a:srgbClr val="00B0F0"/>
                </a:solidFill>
                <a:latin typeface="Andalus" panose="02020603050405020304" pitchFamily="18" charset="-78"/>
                <a:cs typeface="Andalus" panose="02020603050405020304" pitchFamily="18" charset="-78"/>
              </a:rPr>
              <a:t> </a:t>
            </a:r>
            <a:r>
              <a:rPr lang="ar-SA" sz="2400" b="1" dirty="0">
                <a:solidFill>
                  <a:srgbClr val="00B0F0"/>
                </a:solidFill>
                <a:latin typeface="Andalus" panose="02020603050405020304" pitchFamily="18" charset="-78"/>
                <a:cs typeface="Andalus" panose="02020603050405020304" pitchFamily="18" charset="-78"/>
              </a:rPr>
              <a:t>صغرى)</a:t>
            </a:r>
            <a:r>
              <a:rPr lang="fr-FR" sz="2400" b="1" dirty="0">
                <a:solidFill>
                  <a:srgbClr val="00B0F0"/>
                </a:solidFill>
                <a:latin typeface="Andalus" panose="02020603050405020304" pitchFamily="18" charset="-78"/>
                <a:cs typeface="Andalus" panose="02020603050405020304" pitchFamily="18" charset="-78"/>
              </a:rPr>
              <a:t/>
            </a:r>
            <a:br>
              <a:rPr lang="fr-FR" sz="2400" b="1" dirty="0">
                <a:solidFill>
                  <a:srgbClr val="00B0F0"/>
                </a:solidFill>
                <a:latin typeface="Andalus" panose="02020603050405020304" pitchFamily="18" charset="-78"/>
                <a:cs typeface="Andalus" panose="02020603050405020304" pitchFamily="18" charset="-78"/>
              </a:rPr>
            </a:br>
            <a:r>
              <a:rPr lang="ar-SA" sz="2400" b="1" dirty="0">
                <a:latin typeface="Andalus" panose="02020603050405020304" pitchFamily="18" charset="-78"/>
                <a:cs typeface="Andalus" panose="02020603050405020304" pitchFamily="18" charset="-78"/>
              </a:rPr>
              <a:t>ويتكون الشكل العام للدورة المتوسطة من خلال نظام تسلسل الدورات الصغرى داخل التكوين نفسه ولذا قد يختلف تكوين تركيب الدورة المتوسطة عند تكرارها وقد يتم تكرارها بنفس الترتيب وفي هذا الخصوص يوضح ماتفيف في حاله تكرار نفس تشكيل او تكوين الدورة </a:t>
            </a:r>
            <a:endParaRPr lang="fr-FR" sz="2400" b="1"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1951817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0736" y="609600"/>
            <a:ext cx="9043266" cy="885914"/>
          </a:xfrm>
        </p:spPr>
        <p:txBody>
          <a:bodyPr>
            <a:normAutofit/>
          </a:bodyPr>
          <a:lstStyle/>
          <a:p>
            <a:pPr algn="r" rtl="1"/>
            <a:r>
              <a:rPr lang="ar-SA" sz="3200" b="1" dirty="0">
                <a:solidFill>
                  <a:srgbClr val="FF0000"/>
                </a:solidFill>
                <a:latin typeface="Andalus" panose="02020603050405020304" pitchFamily="18" charset="-78"/>
                <a:cs typeface="Andalus" panose="02020603050405020304" pitchFamily="18" charset="-78"/>
              </a:rPr>
              <a:t>وهذه بعض النقاط التي يجب مراعاتها عند تشكيل </a:t>
            </a:r>
            <a:r>
              <a:rPr lang="ar-SA" sz="3200" b="1" dirty="0" smtClean="0">
                <a:solidFill>
                  <a:srgbClr val="FF0000"/>
                </a:solidFill>
                <a:latin typeface="Andalus" panose="02020603050405020304" pitchFamily="18" charset="-78"/>
                <a:cs typeface="Andalus" panose="02020603050405020304" pitchFamily="18" charset="-78"/>
              </a:rPr>
              <a:t>دور</a:t>
            </a:r>
            <a:r>
              <a:rPr lang="ar-DZ" sz="3200" b="1" dirty="0" smtClean="0">
                <a:solidFill>
                  <a:srgbClr val="FF0000"/>
                </a:solidFill>
                <a:latin typeface="Andalus" panose="02020603050405020304" pitchFamily="18" charset="-78"/>
                <a:cs typeface="Andalus" panose="02020603050405020304" pitchFamily="18" charset="-78"/>
              </a:rPr>
              <a:t>ة</a:t>
            </a:r>
            <a:r>
              <a:rPr lang="ar-SA" sz="3200" b="1" dirty="0" smtClean="0">
                <a:solidFill>
                  <a:srgbClr val="FF0000"/>
                </a:solidFill>
                <a:latin typeface="Andalus" panose="02020603050405020304" pitchFamily="18" charset="-78"/>
                <a:cs typeface="Andalus" panose="02020603050405020304" pitchFamily="18" charset="-78"/>
              </a:rPr>
              <a:t> </a:t>
            </a:r>
            <a:r>
              <a:rPr lang="ar-SA" sz="3200" b="1" dirty="0">
                <a:solidFill>
                  <a:srgbClr val="FF0000"/>
                </a:solidFill>
                <a:latin typeface="Andalus" panose="02020603050405020304" pitchFamily="18" charset="-78"/>
                <a:cs typeface="Andalus" panose="02020603050405020304" pitchFamily="18" charset="-78"/>
              </a:rPr>
              <a:t>الحمل المتوسطة</a:t>
            </a:r>
            <a:r>
              <a:rPr lang="fr-FR" sz="3200" b="1" dirty="0">
                <a:solidFill>
                  <a:srgbClr val="FF0000"/>
                </a:solidFill>
                <a:latin typeface="Andalus" panose="02020603050405020304" pitchFamily="18" charset="-78"/>
                <a:cs typeface="Andalus" panose="02020603050405020304" pitchFamily="18" charset="-78"/>
              </a:rPr>
              <a:t>:</a:t>
            </a:r>
            <a:endParaRPr lang="fr-FR" sz="3200" dirty="0">
              <a:solidFill>
                <a:srgbClr val="FF0000"/>
              </a:solidFill>
              <a:latin typeface="Andalus" panose="02020603050405020304" pitchFamily="18" charset="-78"/>
              <a:cs typeface="Andalus" panose="02020603050405020304" pitchFamily="18" charset="-78"/>
            </a:endParaRPr>
          </a:p>
        </p:txBody>
      </p:sp>
      <p:sp>
        <p:nvSpPr>
          <p:cNvPr id="3" name="Espace réservé du contenu 2"/>
          <p:cNvSpPr>
            <a:spLocks noGrp="1"/>
          </p:cNvSpPr>
          <p:nvPr>
            <p:ph idx="1"/>
          </p:nvPr>
        </p:nvSpPr>
        <p:spPr>
          <a:xfrm>
            <a:off x="677334" y="1632247"/>
            <a:ext cx="8596668" cy="4409115"/>
          </a:xfrm>
        </p:spPr>
        <p:txBody>
          <a:bodyPr>
            <a:noAutofit/>
          </a:bodyPr>
          <a:lstStyle/>
          <a:p>
            <a:pPr algn="r" rtl="1"/>
            <a:r>
              <a:rPr lang="ar-SA" sz="2800" b="1" dirty="0">
                <a:solidFill>
                  <a:srgbClr val="FF0000"/>
                </a:solidFill>
                <a:latin typeface="Andalus" panose="02020603050405020304" pitchFamily="18" charset="-78"/>
                <a:cs typeface="Andalus" panose="02020603050405020304" pitchFamily="18" charset="-78"/>
              </a:rPr>
              <a:t>1-</a:t>
            </a:r>
            <a:r>
              <a:rPr lang="ar-SA" sz="2800" b="1" dirty="0">
                <a:latin typeface="Andalus" panose="02020603050405020304" pitchFamily="18" charset="-78"/>
                <a:cs typeface="Andalus" panose="02020603050405020304" pitchFamily="18" charset="-78"/>
              </a:rPr>
              <a:t> </a:t>
            </a:r>
            <a:r>
              <a:rPr lang="ar-SA" sz="2800" b="1" dirty="0">
                <a:solidFill>
                  <a:srgbClr val="FF0000"/>
                </a:solidFill>
                <a:latin typeface="Andalus" panose="02020603050405020304" pitchFamily="18" charset="-78"/>
                <a:cs typeface="Andalus" panose="02020603050405020304" pitchFamily="18" charset="-78"/>
              </a:rPr>
              <a:t>عدد وحدات التدريب وقيم الحمل بها خلال الاسبوع</a:t>
            </a:r>
            <a:r>
              <a:rPr lang="fr-FR" sz="2800" b="1" dirty="0">
                <a:solidFill>
                  <a:srgbClr val="FF0000"/>
                </a:solidFill>
                <a:latin typeface="Andalus" panose="02020603050405020304" pitchFamily="18" charset="-78"/>
                <a:cs typeface="Andalus" panose="02020603050405020304" pitchFamily="18" charset="-78"/>
              </a:rPr>
              <a:t>.</a:t>
            </a:r>
            <a:r>
              <a:rPr lang="fr-FR" sz="2000" b="1" dirty="0">
                <a:latin typeface="Andalus" panose="02020603050405020304" pitchFamily="18" charset="-78"/>
                <a:cs typeface="Andalus" panose="02020603050405020304" pitchFamily="18" charset="-78"/>
              </a:rPr>
              <a:t/>
            </a:r>
            <a:br>
              <a:rPr lang="fr-FR" sz="2000" b="1" dirty="0">
                <a:latin typeface="Andalus" panose="02020603050405020304" pitchFamily="18" charset="-78"/>
                <a:cs typeface="Andalus" panose="02020603050405020304" pitchFamily="18" charset="-78"/>
              </a:rPr>
            </a:br>
            <a:r>
              <a:rPr lang="ar-SA" sz="2000" b="1" dirty="0">
                <a:latin typeface="Andalus" panose="02020603050405020304" pitchFamily="18" charset="-78"/>
                <a:cs typeface="Andalus" panose="02020603050405020304" pitchFamily="18" charset="-78"/>
              </a:rPr>
              <a:t>فمثلا اذا كان عدد الوحدات في الاسبوع من 10 ل 12 وحده </a:t>
            </a:r>
            <a:r>
              <a:rPr lang="ar-SA" sz="2000" b="1" dirty="0" smtClean="0">
                <a:latin typeface="Andalus" panose="02020603050405020304" pitchFamily="18" charset="-78"/>
                <a:cs typeface="Andalus" panose="02020603050405020304" pitchFamily="18" charset="-78"/>
              </a:rPr>
              <a:t>تدريبي</a:t>
            </a:r>
            <a:r>
              <a:rPr lang="ar-DZ" sz="2000" b="1" dirty="0" smtClean="0">
                <a:latin typeface="Andalus" panose="02020603050405020304" pitchFamily="18" charset="-78"/>
                <a:cs typeface="Andalus" panose="02020603050405020304" pitchFamily="18" charset="-78"/>
              </a:rPr>
              <a:t>ة</a:t>
            </a:r>
            <a:r>
              <a:rPr lang="ar-SA" sz="2000" b="1" dirty="0" smtClean="0">
                <a:latin typeface="Andalus" panose="02020603050405020304" pitchFamily="18" charset="-78"/>
                <a:cs typeface="Andalus" panose="02020603050405020304" pitchFamily="18" charset="-78"/>
              </a:rPr>
              <a:t> </a:t>
            </a:r>
            <a:r>
              <a:rPr lang="ar-SA" sz="2000" b="1" dirty="0">
                <a:latin typeface="Andalus" panose="02020603050405020304" pitchFamily="18" charset="-78"/>
                <a:cs typeface="Andalus" panose="02020603050405020304" pitchFamily="18" charset="-78"/>
              </a:rPr>
              <a:t>فان </a:t>
            </a:r>
            <a:r>
              <a:rPr lang="ar-SA" sz="2000" b="1" dirty="0" smtClean="0">
                <a:latin typeface="Andalus" panose="02020603050405020304" pitchFamily="18" charset="-78"/>
                <a:cs typeface="Andalus" panose="02020603050405020304" pitchFamily="18" charset="-78"/>
              </a:rPr>
              <a:t>دور</a:t>
            </a:r>
            <a:r>
              <a:rPr lang="ar-DZ" sz="2000" b="1" dirty="0" smtClean="0">
                <a:latin typeface="Andalus" panose="02020603050405020304" pitchFamily="18" charset="-78"/>
                <a:cs typeface="Andalus" panose="02020603050405020304" pitchFamily="18" charset="-78"/>
              </a:rPr>
              <a:t>ة</a:t>
            </a:r>
            <a:r>
              <a:rPr lang="ar-SA" sz="2000" b="1" dirty="0" smtClean="0">
                <a:latin typeface="Andalus" panose="02020603050405020304" pitchFamily="18" charset="-78"/>
                <a:cs typeface="Andalus" panose="02020603050405020304" pitchFamily="18" charset="-78"/>
              </a:rPr>
              <a:t> </a:t>
            </a:r>
            <a:r>
              <a:rPr lang="ar-SA" sz="2000" b="1" dirty="0">
                <a:latin typeface="Andalus" panose="02020603050405020304" pitchFamily="18" charset="-78"/>
                <a:cs typeface="Andalus" panose="02020603050405020304" pitchFamily="18" charset="-78"/>
              </a:rPr>
              <a:t>الحمل التي تستمر </a:t>
            </a:r>
            <a:r>
              <a:rPr lang="ar-SA" sz="2000" b="1" dirty="0" smtClean="0">
                <a:latin typeface="Andalus" panose="02020603050405020304" pitchFamily="18" charset="-78"/>
                <a:cs typeface="Andalus" panose="02020603050405020304" pitchFamily="18" charset="-78"/>
              </a:rPr>
              <a:t>اربع</a:t>
            </a:r>
            <a:r>
              <a:rPr lang="ar-DZ" sz="2000" b="1" dirty="0" smtClean="0">
                <a:latin typeface="Andalus" panose="02020603050405020304" pitchFamily="18" charset="-78"/>
                <a:cs typeface="Andalus" panose="02020603050405020304" pitchFamily="18" charset="-78"/>
              </a:rPr>
              <a:t>ة</a:t>
            </a:r>
            <a:r>
              <a:rPr lang="ar-SA" sz="2000" b="1" dirty="0" smtClean="0">
                <a:latin typeface="Andalus" panose="02020603050405020304" pitchFamily="18" charset="-78"/>
                <a:cs typeface="Andalus" panose="02020603050405020304" pitchFamily="18" charset="-78"/>
              </a:rPr>
              <a:t> </a:t>
            </a:r>
            <a:r>
              <a:rPr lang="ar-SA" sz="2000" b="1" dirty="0">
                <a:latin typeface="Andalus" panose="02020603050405020304" pitchFamily="18" charset="-78"/>
                <a:cs typeface="Andalus" panose="02020603050405020304" pitchFamily="18" charset="-78"/>
              </a:rPr>
              <a:t>اسابيع تصل الى 40 الى 47 </a:t>
            </a:r>
            <a:r>
              <a:rPr lang="ar-SA" sz="2000" b="1" dirty="0" smtClean="0">
                <a:latin typeface="Andalus" panose="02020603050405020304" pitchFamily="18" charset="-78"/>
                <a:cs typeface="Andalus" panose="02020603050405020304" pitchFamily="18" charset="-78"/>
              </a:rPr>
              <a:t>وحد</a:t>
            </a:r>
            <a:r>
              <a:rPr lang="ar-DZ" sz="2000" b="1" dirty="0" smtClean="0">
                <a:latin typeface="Andalus" panose="02020603050405020304" pitchFamily="18" charset="-78"/>
                <a:cs typeface="Andalus" panose="02020603050405020304" pitchFamily="18" charset="-78"/>
              </a:rPr>
              <a:t>ة</a:t>
            </a:r>
            <a:r>
              <a:rPr lang="ar-SA" sz="2000" b="1" dirty="0" smtClean="0">
                <a:latin typeface="Andalus" panose="02020603050405020304" pitchFamily="18" charset="-78"/>
                <a:cs typeface="Andalus" panose="02020603050405020304" pitchFamily="18" charset="-78"/>
              </a:rPr>
              <a:t> </a:t>
            </a:r>
            <a:r>
              <a:rPr lang="ar-SA" sz="2000" b="1" dirty="0">
                <a:latin typeface="Andalus" panose="02020603050405020304" pitchFamily="18" charset="-78"/>
                <a:cs typeface="Andalus" panose="02020603050405020304" pitchFamily="18" charset="-78"/>
              </a:rPr>
              <a:t>في حاله استمرار الدورة لمده 6اسابيع فان عدد الوحدات </a:t>
            </a:r>
            <a:r>
              <a:rPr lang="ar-DZ" sz="2000" b="1" dirty="0" smtClean="0">
                <a:latin typeface="Andalus" panose="02020603050405020304" pitchFamily="18" charset="-78"/>
                <a:cs typeface="Andalus" panose="02020603050405020304" pitchFamily="18" charset="-78"/>
              </a:rPr>
              <a:t>ت</a:t>
            </a:r>
            <a:r>
              <a:rPr lang="ar-SA" sz="2000" b="1" dirty="0" smtClean="0">
                <a:latin typeface="Andalus" panose="02020603050405020304" pitchFamily="18" charset="-78"/>
                <a:cs typeface="Andalus" panose="02020603050405020304" pitchFamily="18" charset="-78"/>
              </a:rPr>
              <a:t>تراوح </a:t>
            </a:r>
            <a:r>
              <a:rPr lang="ar-SA" sz="2000" b="1" dirty="0">
                <a:latin typeface="Andalus" panose="02020603050405020304" pitchFamily="18" charset="-78"/>
                <a:cs typeface="Andalus" panose="02020603050405020304" pitchFamily="18" charset="-78"/>
              </a:rPr>
              <a:t>ما بين 60 الى 72 </a:t>
            </a:r>
            <a:r>
              <a:rPr lang="ar-SA" sz="2000" b="1" dirty="0" smtClean="0">
                <a:latin typeface="Andalus" panose="02020603050405020304" pitchFamily="18" charset="-78"/>
                <a:cs typeface="Andalus" panose="02020603050405020304" pitchFamily="18" charset="-78"/>
              </a:rPr>
              <a:t>وحد</a:t>
            </a:r>
            <a:r>
              <a:rPr lang="ar-DZ" sz="2000" b="1" dirty="0" smtClean="0">
                <a:latin typeface="Andalus" panose="02020603050405020304" pitchFamily="18" charset="-78"/>
                <a:cs typeface="Andalus" panose="02020603050405020304" pitchFamily="18" charset="-78"/>
              </a:rPr>
              <a:t>ة</a:t>
            </a:r>
            <a:r>
              <a:rPr lang="ar-SA" sz="2000" b="1" dirty="0" smtClean="0">
                <a:latin typeface="Andalus" panose="02020603050405020304" pitchFamily="18" charset="-78"/>
                <a:cs typeface="Andalus" panose="02020603050405020304" pitchFamily="18" charset="-78"/>
              </a:rPr>
              <a:t> تدريبي</a:t>
            </a:r>
            <a:r>
              <a:rPr lang="ar-DZ" sz="2000" b="1" dirty="0" smtClean="0">
                <a:latin typeface="Andalus" panose="02020603050405020304" pitchFamily="18" charset="-78"/>
                <a:cs typeface="Andalus" panose="02020603050405020304" pitchFamily="18" charset="-78"/>
              </a:rPr>
              <a:t>ة</a:t>
            </a:r>
            <a:r>
              <a:rPr lang="ar-SA" sz="2000" b="1" dirty="0" smtClean="0">
                <a:latin typeface="Andalus" panose="02020603050405020304" pitchFamily="18" charset="-78"/>
                <a:cs typeface="Andalus" panose="02020603050405020304" pitchFamily="18" charset="-78"/>
              </a:rPr>
              <a:t> </a:t>
            </a:r>
            <a:r>
              <a:rPr lang="ar-SA" sz="2000" b="1" dirty="0">
                <a:latin typeface="Andalus" panose="02020603050405020304" pitchFamily="18" charset="-78"/>
                <a:cs typeface="Andalus" panose="02020603050405020304" pitchFamily="18" charset="-78"/>
              </a:rPr>
              <a:t>ولذا يجب </a:t>
            </a:r>
            <a:r>
              <a:rPr lang="ar-SA" sz="2000" b="1" dirty="0" smtClean="0">
                <a:latin typeface="Andalus" panose="02020603050405020304" pitchFamily="18" charset="-78"/>
                <a:cs typeface="Andalus" panose="02020603050405020304" pitchFamily="18" charset="-78"/>
              </a:rPr>
              <a:t>مراعا</a:t>
            </a:r>
            <a:r>
              <a:rPr lang="ar-DZ" sz="2000" b="1" dirty="0" smtClean="0">
                <a:latin typeface="Andalus" panose="02020603050405020304" pitchFamily="18" charset="-78"/>
                <a:cs typeface="Andalus" panose="02020603050405020304" pitchFamily="18" charset="-78"/>
              </a:rPr>
              <a:t>ة</a:t>
            </a:r>
            <a:r>
              <a:rPr lang="ar-SA" sz="2000" b="1" dirty="0" smtClean="0">
                <a:latin typeface="Andalus" panose="02020603050405020304" pitchFamily="18" charset="-78"/>
                <a:cs typeface="Andalus" panose="02020603050405020304" pitchFamily="18" charset="-78"/>
              </a:rPr>
              <a:t> </a:t>
            </a:r>
            <a:r>
              <a:rPr lang="ar-SA" sz="2000" b="1" dirty="0">
                <a:latin typeface="Andalus" panose="02020603050405020304" pitchFamily="18" charset="-78"/>
                <a:cs typeface="Andalus" panose="02020603050405020304" pitchFamily="18" charset="-78"/>
              </a:rPr>
              <a:t>قيم الاحمال التدريبية من حيث </a:t>
            </a:r>
            <a:r>
              <a:rPr lang="ar-SA" sz="2000" b="1" dirty="0" smtClean="0">
                <a:latin typeface="Andalus" panose="02020603050405020304" pitchFamily="18" charset="-78"/>
                <a:cs typeface="Andalus" panose="02020603050405020304" pitchFamily="18" charset="-78"/>
              </a:rPr>
              <a:t>الشد</a:t>
            </a:r>
            <a:r>
              <a:rPr lang="ar-DZ" sz="2000" b="1" dirty="0" smtClean="0">
                <a:latin typeface="Andalus" panose="02020603050405020304" pitchFamily="18" charset="-78"/>
                <a:cs typeface="Andalus" panose="02020603050405020304" pitchFamily="18" charset="-78"/>
              </a:rPr>
              <a:t>ة</a:t>
            </a:r>
            <a:r>
              <a:rPr lang="ar-SA" sz="2000" b="1" dirty="0" smtClean="0">
                <a:latin typeface="Andalus" panose="02020603050405020304" pitchFamily="18" charset="-78"/>
                <a:cs typeface="Andalus" panose="02020603050405020304" pitchFamily="18" charset="-78"/>
              </a:rPr>
              <a:t> </a:t>
            </a:r>
            <a:r>
              <a:rPr lang="ar-SA" sz="2000" b="1" dirty="0">
                <a:latin typeface="Andalus" panose="02020603050405020304" pitchFamily="18" charset="-78"/>
                <a:cs typeface="Andalus" panose="02020603050405020304" pitchFamily="18" charset="-78"/>
              </a:rPr>
              <a:t>والحجم في </a:t>
            </a:r>
            <a:r>
              <a:rPr lang="ar-SA" sz="2000" b="1" dirty="0" smtClean="0">
                <a:latin typeface="Andalus" panose="02020603050405020304" pitchFamily="18" charset="-78"/>
                <a:cs typeface="Andalus" panose="02020603050405020304" pitchFamily="18" charset="-78"/>
              </a:rPr>
              <a:t>حال</a:t>
            </a:r>
            <a:r>
              <a:rPr lang="ar-DZ" sz="2000" b="1" dirty="0" smtClean="0">
                <a:latin typeface="Andalus" panose="02020603050405020304" pitchFamily="18" charset="-78"/>
                <a:cs typeface="Andalus" panose="02020603050405020304" pitchFamily="18" charset="-78"/>
              </a:rPr>
              <a:t>ة</a:t>
            </a:r>
            <a:r>
              <a:rPr lang="ar-SA" sz="2000" b="1" dirty="0" smtClean="0">
                <a:latin typeface="Andalus" panose="02020603050405020304" pitchFamily="18" charset="-78"/>
                <a:cs typeface="Andalus" panose="02020603050405020304" pitchFamily="18" charset="-78"/>
              </a:rPr>
              <a:t> زياد</a:t>
            </a:r>
            <a:r>
              <a:rPr lang="ar-DZ" sz="2000" b="1" dirty="0" smtClean="0">
                <a:latin typeface="Andalus" panose="02020603050405020304" pitchFamily="18" charset="-78"/>
                <a:cs typeface="Andalus" panose="02020603050405020304" pitchFamily="18" charset="-78"/>
              </a:rPr>
              <a:t>ة</a:t>
            </a:r>
            <a:r>
              <a:rPr lang="ar-SA" sz="2000" b="1" dirty="0" smtClean="0">
                <a:latin typeface="Andalus" panose="02020603050405020304" pitchFamily="18" charset="-78"/>
                <a:cs typeface="Andalus" panose="02020603050405020304" pitchFamily="18" charset="-78"/>
              </a:rPr>
              <a:t> </a:t>
            </a:r>
            <a:r>
              <a:rPr lang="ar-SA" sz="2000" b="1" dirty="0">
                <a:latin typeface="Andalus" panose="02020603050405020304" pitchFamily="18" charset="-78"/>
                <a:cs typeface="Andalus" panose="02020603050405020304" pitchFamily="18" charset="-78"/>
              </a:rPr>
              <a:t>عدد الوحدات التدريبية في الاسبوع عند تشكيل الحمل</a:t>
            </a:r>
            <a:r>
              <a:rPr lang="fr-FR" sz="2000" b="1" dirty="0">
                <a:latin typeface="Andalus" panose="02020603050405020304" pitchFamily="18" charset="-78"/>
                <a:cs typeface="Andalus" panose="02020603050405020304" pitchFamily="18" charset="-78"/>
              </a:rPr>
              <a:t>.</a:t>
            </a:r>
            <a:br>
              <a:rPr lang="fr-FR" sz="2000" b="1" dirty="0">
                <a:latin typeface="Andalus" panose="02020603050405020304" pitchFamily="18" charset="-78"/>
                <a:cs typeface="Andalus" panose="02020603050405020304" pitchFamily="18" charset="-78"/>
              </a:rPr>
            </a:br>
            <a:r>
              <a:rPr lang="ar-SA" sz="2800" b="1" dirty="0">
                <a:solidFill>
                  <a:srgbClr val="FF0000"/>
                </a:solidFill>
                <a:latin typeface="Andalus" panose="02020603050405020304" pitchFamily="18" charset="-78"/>
                <a:cs typeface="Andalus" panose="02020603050405020304" pitchFamily="18" charset="-78"/>
              </a:rPr>
              <a:t>2- مراعاة نسبة توزيع محتويات التدريب</a:t>
            </a:r>
            <a:r>
              <a:rPr lang="fr-FR" sz="2800" b="1" dirty="0">
                <a:solidFill>
                  <a:srgbClr val="FF0000"/>
                </a:solidFill>
                <a:latin typeface="Andalus" panose="02020603050405020304" pitchFamily="18" charset="-78"/>
                <a:cs typeface="Andalus" panose="02020603050405020304" pitchFamily="18" charset="-78"/>
              </a:rPr>
              <a:t>.</a:t>
            </a:r>
            <a:r>
              <a:rPr lang="fr-FR" sz="2000" b="1" dirty="0">
                <a:latin typeface="Andalus" panose="02020603050405020304" pitchFamily="18" charset="-78"/>
                <a:cs typeface="Andalus" panose="02020603050405020304" pitchFamily="18" charset="-78"/>
              </a:rPr>
              <a:t/>
            </a:r>
            <a:br>
              <a:rPr lang="fr-FR" sz="2000" b="1" dirty="0">
                <a:latin typeface="Andalus" panose="02020603050405020304" pitchFamily="18" charset="-78"/>
                <a:cs typeface="Andalus" panose="02020603050405020304" pitchFamily="18" charset="-78"/>
              </a:rPr>
            </a:br>
            <a:r>
              <a:rPr lang="ar-SA" sz="2000" b="1" dirty="0">
                <a:latin typeface="Andalus" panose="02020603050405020304" pitchFamily="18" charset="-78"/>
                <a:cs typeface="Andalus" panose="02020603050405020304" pitchFamily="18" charset="-78"/>
              </a:rPr>
              <a:t>الاعداد العام والخاص والاعداد المهارى </a:t>
            </a:r>
            <a:r>
              <a:rPr lang="ar-SA" sz="2000" b="1" dirty="0" err="1">
                <a:latin typeface="Andalus" panose="02020603050405020304" pitchFamily="18" charset="-78"/>
                <a:cs typeface="Andalus" panose="02020603050405020304" pitchFamily="18" charset="-78"/>
              </a:rPr>
              <a:t>والخططي</a:t>
            </a:r>
            <a:r>
              <a:rPr lang="ar-SA" sz="2000" b="1" dirty="0">
                <a:latin typeface="Andalus" panose="02020603050405020304" pitchFamily="18" charset="-78"/>
                <a:cs typeface="Andalus" panose="02020603050405020304" pitchFamily="18" charset="-78"/>
              </a:rPr>
              <a:t> والمنافسات وتوزيعه على مدار </a:t>
            </a:r>
            <a:r>
              <a:rPr lang="ar-SA" sz="2000" b="1" dirty="0" smtClean="0">
                <a:latin typeface="Andalus" panose="02020603050405020304" pitchFamily="18" charset="-78"/>
                <a:cs typeface="Andalus" panose="02020603050405020304" pitchFamily="18" charset="-78"/>
              </a:rPr>
              <a:t>دور</a:t>
            </a:r>
            <a:r>
              <a:rPr lang="ar-DZ" sz="2000" b="1" dirty="0" smtClean="0">
                <a:latin typeface="Andalus" panose="02020603050405020304" pitchFamily="18" charset="-78"/>
                <a:cs typeface="Andalus" panose="02020603050405020304" pitchFamily="18" charset="-78"/>
              </a:rPr>
              <a:t>ة</a:t>
            </a:r>
            <a:r>
              <a:rPr lang="ar-SA" sz="2000" b="1" dirty="0" smtClean="0">
                <a:latin typeface="Andalus" panose="02020603050405020304" pitchFamily="18" charset="-78"/>
                <a:cs typeface="Andalus" panose="02020603050405020304" pitchFamily="18" charset="-78"/>
              </a:rPr>
              <a:t> </a:t>
            </a:r>
            <a:r>
              <a:rPr lang="ar-SA" sz="2000" b="1" dirty="0">
                <a:latin typeface="Andalus" panose="02020603050405020304" pitchFamily="18" charset="-78"/>
                <a:cs typeface="Andalus" panose="02020603050405020304" pitchFamily="18" charset="-78"/>
              </a:rPr>
              <a:t>التدريب المتوسطة خلال الفترة المحددة بما يتناسب ومتطلبات المراحل </a:t>
            </a:r>
            <a:r>
              <a:rPr lang="ar-SA" sz="2000" b="1" dirty="0" smtClean="0">
                <a:latin typeface="Andalus" panose="02020603050405020304" pitchFamily="18" charset="-78"/>
                <a:cs typeface="Andalus" panose="02020603050405020304" pitchFamily="18" charset="-78"/>
              </a:rPr>
              <a:t>السني</a:t>
            </a:r>
            <a:r>
              <a:rPr lang="ar-DZ" sz="2000" b="1" dirty="0" smtClean="0">
                <a:latin typeface="Andalus" panose="02020603050405020304" pitchFamily="18" charset="-78"/>
                <a:cs typeface="Andalus" panose="02020603050405020304" pitchFamily="18" charset="-78"/>
              </a:rPr>
              <a:t>ة</a:t>
            </a:r>
            <a:r>
              <a:rPr lang="ar-SA" sz="2000" b="1" dirty="0" smtClean="0">
                <a:latin typeface="Andalus" panose="02020603050405020304" pitchFamily="18" charset="-78"/>
                <a:cs typeface="Andalus" panose="02020603050405020304" pitchFamily="18" charset="-78"/>
              </a:rPr>
              <a:t> </a:t>
            </a:r>
            <a:r>
              <a:rPr lang="ar-SA" sz="2000" b="1" dirty="0">
                <a:latin typeface="Andalus" panose="02020603050405020304" pitchFamily="18" charset="-78"/>
                <a:cs typeface="Andalus" panose="02020603050405020304" pitchFamily="18" charset="-78"/>
              </a:rPr>
              <a:t>ومستوى مكونات الحالة التدريبية</a:t>
            </a:r>
            <a:r>
              <a:rPr lang="fr-FR" sz="2000" b="1" dirty="0">
                <a:latin typeface="Andalus" panose="02020603050405020304" pitchFamily="18" charset="-78"/>
                <a:cs typeface="Andalus" panose="02020603050405020304" pitchFamily="18" charset="-78"/>
              </a:rPr>
              <a:t>.</a:t>
            </a:r>
            <a:br>
              <a:rPr lang="fr-FR" sz="2000" b="1" dirty="0">
                <a:latin typeface="Andalus" panose="02020603050405020304" pitchFamily="18" charset="-78"/>
                <a:cs typeface="Andalus" panose="02020603050405020304" pitchFamily="18" charset="-78"/>
              </a:rPr>
            </a:br>
            <a:r>
              <a:rPr lang="ar-SA" sz="2800" b="1" dirty="0">
                <a:solidFill>
                  <a:srgbClr val="FF0000"/>
                </a:solidFill>
                <a:latin typeface="Andalus" panose="02020603050405020304" pitchFamily="18" charset="-78"/>
                <a:cs typeface="Andalus" panose="02020603050405020304" pitchFamily="18" charset="-78"/>
              </a:rPr>
              <a:t>3- اسلوب زيادة حجم الحمل وشدته خلال الدورة ومراعاة العلاقة بينهم</a:t>
            </a:r>
            <a:r>
              <a:rPr lang="fr-FR" sz="2800" b="1" dirty="0">
                <a:solidFill>
                  <a:srgbClr val="FF0000"/>
                </a:solidFill>
                <a:latin typeface="Andalus" panose="02020603050405020304" pitchFamily="18" charset="-78"/>
                <a:cs typeface="Andalus" panose="02020603050405020304" pitchFamily="18" charset="-78"/>
              </a:rPr>
              <a:t>.</a:t>
            </a:r>
            <a:r>
              <a:rPr lang="fr-FR" sz="2000" b="1" dirty="0">
                <a:latin typeface="Andalus" panose="02020603050405020304" pitchFamily="18" charset="-78"/>
                <a:cs typeface="Andalus" panose="02020603050405020304" pitchFamily="18" charset="-78"/>
              </a:rPr>
              <a:t/>
            </a:r>
            <a:br>
              <a:rPr lang="fr-FR" sz="2000" b="1" dirty="0">
                <a:latin typeface="Andalus" panose="02020603050405020304" pitchFamily="18" charset="-78"/>
                <a:cs typeface="Andalus" panose="02020603050405020304" pitchFamily="18" charset="-78"/>
              </a:rPr>
            </a:br>
            <a:r>
              <a:rPr lang="fr-FR" sz="2000" b="1" dirty="0">
                <a:latin typeface="Andalus" panose="02020603050405020304" pitchFamily="18" charset="-78"/>
                <a:cs typeface="Andalus" panose="02020603050405020304" pitchFamily="18" charset="-78"/>
              </a:rPr>
              <a:t>- </a:t>
            </a:r>
            <a:r>
              <a:rPr lang="ar-SA" sz="2000" b="1" dirty="0">
                <a:latin typeface="Andalus" panose="02020603050405020304" pitchFamily="18" charset="-78"/>
                <a:cs typeface="Andalus" panose="02020603050405020304" pitchFamily="18" charset="-78"/>
              </a:rPr>
              <a:t>مكان الدورة في التخطيط العام </a:t>
            </a:r>
            <a:r>
              <a:rPr lang="ar-SA" sz="2000" b="1" dirty="0" smtClean="0">
                <a:latin typeface="Andalus" panose="02020603050405020304" pitchFamily="18" charset="-78"/>
                <a:cs typeface="Andalus" panose="02020603050405020304" pitchFamily="18" charset="-78"/>
              </a:rPr>
              <a:t>للموسم</a:t>
            </a:r>
            <a:r>
              <a:rPr lang="ar-DZ" sz="2000" b="1" dirty="0" smtClean="0">
                <a:latin typeface="Andalus" panose="02020603050405020304" pitchFamily="18" charset="-78"/>
                <a:cs typeface="Andalus" panose="02020603050405020304" pitchFamily="18" charset="-78"/>
              </a:rPr>
              <a:t>,</a:t>
            </a:r>
            <a:r>
              <a:rPr lang="fr-FR" sz="2000" b="1" dirty="0">
                <a:latin typeface="Andalus" panose="02020603050405020304" pitchFamily="18" charset="-78"/>
                <a:cs typeface="Andalus" panose="02020603050405020304" pitchFamily="18" charset="-78"/>
              </a:rPr>
              <a:t/>
            </a:r>
            <a:br>
              <a:rPr lang="fr-FR" sz="2000" b="1" dirty="0">
                <a:latin typeface="Andalus" panose="02020603050405020304" pitchFamily="18" charset="-78"/>
                <a:cs typeface="Andalus" panose="02020603050405020304" pitchFamily="18" charset="-78"/>
              </a:rPr>
            </a:br>
            <a:r>
              <a:rPr lang="fr-FR" sz="2000" b="1" dirty="0">
                <a:latin typeface="Andalus" panose="02020603050405020304" pitchFamily="18" charset="-78"/>
                <a:cs typeface="Andalus" panose="02020603050405020304" pitchFamily="18" charset="-78"/>
              </a:rPr>
              <a:t>-  </a:t>
            </a:r>
            <a:r>
              <a:rPr lang="ar-SA" sz="2000" b="1" dirty="0">
                <a:latin typeface="Andalus" panose="02020603050405020304" pitchFamily="18" charset="-78"/>
                <a:cs typeface="Andalus" panose="02020603050405020304" pitchFamily="18" charset="-78"/>
              </a:rPr>
              <a:t>اتخاذ مسار الحمل شكل الموجات المتوسطة لضمان عدم الاخلال بالتكيف</a:t>
            </a:r>
            <a:r>
              <a:rPr lang="fr-FR" sz="2000" b="1" dirty="0">
                <a:latin typeface="Andalus" panose="02020603050405020304" pitchFamily="18" charset="-78"/>
                <a:cs typeface="Andalus" panose="02020603050405020304" pitchFamily="18" charset="-78"/>
              </a:rPr>
              <a:t>.</a:t>
            </a:r>
            <a:br>
              <a:rPr lang="fr-FR" sz="2000" b="1" dirty="0">
                <a:latin typeface="Andalus" panose="02020603050405020304" pitchFamily="18" charset="-78"/>
                <a:cs typeface="Andalus" panose="02020603050405020304" pitchFamily="18" charset="-78"/>
              </a:rPr>
            </a:br>
            <a:r>
              <a:rPr lang="fr-FR" sz="2000" b="1" dirty="0">
                <a:latin typeface="Andalus" panose="02020603050405020304" pitchFamily="18" charset="-78"/>
                <a:cs typeface="Andalus" panose="02020603050405020304" pitchFamily="18" charset="-78"/>
              </a:rPr>
              <a:t>-  </a:t>
            </a:r>
            <a:r>
              <a:rPr lang="ar-SA" sz="2000" b="1" dirty="0">
                <a:latin typeface="Andalus" panose="02020603050405020304" pitchFamily="18" charset="-78"/>
                <a:cs typeface="Andalus" panose="02020603050405020304" pitchFamily="18" charset="-78"/>
              </a:rPr>
              <a:t>النظر </a:t>
            </a:r>
            <a:r>
              <a:rPr lang="ar-DZ" sz="2000" b="1" dirty="0" smtClean="0">
                <a:latin typeface="Andalus" panose="02020603050405020304" pitchFamily="18" charset="-78"/>
                <a:cs typeface="Andalus" panose="02020603050405020304" pitchFamily="18" charset="-78"/>
              </a:rPr>
              <a:t>ل</a:t>
            </a:r>
            <a:r>
              <a:rPr lang="ar-SA" sz="2000" b="1" dirty="0" smtClean="0">
                <a:latin typeface="Andalus" panose="02020603050405020304" pitchFamily="18" charset="-78"/>
                <a:cs typeface="Andalus" panose="02020603050405020304" pitchFamily="18" charset="-78"/>
              </a:rPr>
              <a:t>أهمية دورات استعاد</a:t>
            </a:r>
            <a:r>
              <a:rPr lang="ar-DZ" sz="2000" b="1" dirty="0" smtClean="0">
                <a:latin typeface="Andalus" panose="02020603050405020304" pitchFamily="18" charset="-78"/>
                <a:cs typeface="Andalus" panose="02020603050405020304" pitchFamily="18" charset="-78"/>
              </a:rPr>
              <a:t>ة</a:t>
            </a:r>
            <a:r>
              <a:rPr lang="ar-SA" sz="2000" b="1" dirty="0" smtClean="0">
                <a:latin typeface="Andalus" panose="02020603050405020304" pitchFamily="18" charset="-78"/>
                <a:cs typeface="Andalus" panose="02020603050405020304" pitchFamily="18" charset="-78"/>
              </a:rPr>
              <a:t> </a:t>
            </a:r>
            <a:r>
              <a:rPr lang="ar-SA" sz="2000" b="1" dirty="0">
                <a:latin typeface="Andalus" panose="02020603050405020304" pitchFamily="18" charset="-78"/>
                <a:cs typeface="Andalus" panose="02020603050405020304" pitchFamily="18" charset="-78"/>
              </a:rPr>
              <a:t>الاستشفاء وخاصه بعد الدورات المرتفعة في قيم الحمل لتجنب حدوث حمل زائد ومن ثم الاعياء البدني</a:t>
            </a:r>
            <a:r>
              <a:rPr lang="fr-FR" sz="2000" b="1" dirty="0">
                <a:latin typeface="Andalus" panose="02020603050405020304" pitchFamily="18" charset="-78"/>
                <a:cs typeface="Andalus" panose="02020603050405020304" pitchFamily="18" charset="-78"/>
              </a:rPr>
              <a:t>.</a:t>
            </a:r>
          </a:p>
        </p:txBody>
      </p:sp>
    </p:spTree>
    <p:extLst>
      <p:ext uri="{BB962C8B-B14F-4D97-AF65-F5344CB8AC3E}">
        <p14:creationId xmlns:p14="http://schemas.microsoft.com/office/powerpoint/2010/main" val="2734748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3" y="609600"/>
            <a:ext cx="9910905" cy="1320800"/>
          </a:xfrm>
        </p:spPr>
        <p:txBody>
          <a:bodyPr>
            <a:normAutofit fontScale="90000"/>
          </a:bodyPr>
          <a:lstStyle/>
          <a:p>
            <a:pPr algn="r" rtl="1"/>
            <a:r>
              <a:rPr lang="ar-SA" b="1" dirty="0">
                <a:solidFill>
                  <a:srgbClr val="FF0000"/>
                </a:solidFill>
                <a:latin typeface="Andalus" panose="02020603050405020304" pitchFamily="18" charset="-78"/>
                <a:cs typeface="Andalus" panose="02020603050405020304" pitchFamily="18" charset="-78"/>
              </a:rPr>
              <a:t>انواع الدورات التدريبية المتوسطة</a:t>
            </a:r>
            <a:r>
              <a:rPr lang="fr-FR" b="1" dirty="0">
                <a:latin typeface="Andalus" panose="02020603050405020304" pitchFamily="18" charset="-78"/>
                <a:cs typeface="Andalus" panose="02020603050405020304" pitchFamily="18" charset="-78"/>
              </a:rPr>
              <a:t>:</a:t>
            </a:r>
            <a:r>
              <a:rPr lang="fr-FR" dirty="0">
                <a:latin typeface="Andalus" panose="02020603050405020304" pitchFamily="18" charset="-78"/>
                <a:cs typeface="Andalus" panose="02020603050405020304" pitchFamily="18" charset="-78"/>
              </a:rPr>
              <a:t/>
            </a:r>
            <a:br>
              <a:rPr lang="fr-FR" dirty="0">
                <a:latin typeface="Andalus" panose="02020603050405020304" pitchFamily="18" charset="-78"/>
                <a:cs typeface="Andalus" panose="02020603050405020304" pitchFamily="18" charset="-78"/>
              </a:rPr>
            </a:br>
            <a:r>
              <a:rPr lang="ar-SA" sz="3100" b="1" dirty="0">
                <a:solidFill>
                  <a:schemeClr val="tx1"/>
                </a:solidFill>
                <a:latin typeface="Andalus" panose="02020603050405020304" pitchFamily="18" charset="-78"/>
                <a:cs typeface="Andalus" panose="02020603050405020304" pitchFamily="18" charset="-78"/>
              </a:rPr>
              <a:t>للدورة التدريبية المتوسطة اشكال متنوعه تختلف في تسلسل الدورات الصغرى المكونة لها وكذا تشكيل الحمل خلالها طبقا للهدف منها خلال مراحل وفترات التدريب</a:t>
            </a:r>
            <a:r>
              <a:rPr lang="fr-FR" sz="3100" b="1" dirty="0">
                <a:solidFill>
                  <a:schemeClr val="tx1"/>
                </a:solidFill>
                <a:latin typeface="Andalus" panose="02020603050405020304" pitchFamily="18" charset="-78"/>
                <a:cs typeface="Andalus" panose="02020603050405020304" pitchFamily="18" charset="-78"/>
              </a:rPr>
              <a:t>.</a:t>
            </a:r>
          </a:p>
        </p:txBody>
      </p:sp>
      <p:sp>
        <p:nvSpPr>
          <p:cNvPr id="3" name="Espace réservé du contenu 2"/>
          <p:cNvSpPr>
            <a:spLocks noGrp="1"/>
          </p:cNvSpPr>
          <p:nvPr>
            <p:ph idx="1"/>
          </p:nvPr>
        </p:nvSpPr>
        <p:spPr>
          <a:xfrm>
            <a:off x="838200" y="2683379"/>
            <a:ext cx="10515600" cy="3493584"/>
          </a:xfrm>
        </p:spPr>
        <p:txBody>
          <a:bodyPr>
            <a:normAutofit fontScale="92500" lnSpcReduction="10000"/>
          </a:bodyPr>
          <a:lstStyle/>
          <a:p>
            <a:pPr algn="r" rtl="1"/>
            <a:r>
              <a:rPr lang="ar-SA" sz="3600" b="1" dirty="0">
                <a:solidFill>
                  <a:srgbClr val="FF0000"/>
                </a:solidFill>
                <a:latin typeface="Andalus" panose="02020603050405020304" pitchFamily="18" charset="-78"/>
                <a:cs typeface="Andalus" panose="02020603050405020304" pitchFamily="18" charset="-78"/>
              </a:rPr>
              <a:t>ا</a:t>
            </a:r>
            <a:r>
              <a:rPr lang="ar-SA" sz="3000" b="1" dirty="0">
                <a:solidFill>
                  <a:srgbClr val="FF0000"/>
                </a:solidFill>
                <a:latin typeface="Andalus" panose="02020603050405020304" pitchFamily="18" charset="-78"/>
                <a:cs typeface="Andalus" panose="02020603050405020304" pitchFamily="18" charset="-78"/>
              </a:rPr>
              <a:t>ولا :الدورة التدريبية الشاملة </a:t>
            </a:r>
            <a:r>
              <a:rPr lang="ar-SA" sz="3500" b="1" dirty="0">
                <a:solidFill>
                  <a:srgbClr val="FF0000"/>
                </a:solidFill>
                <a:latin typeface="Andalus" panose="02020603050405020304" pitchFamily="18" charset="-78"/>
                <a:cs typeface="Andalus" panose="02020603050405020304" pitchFamily="18" charset="-78"/>
              </a:rPr>
              <a:t>التمهيدية</a:t>
            </a:r>
            <a:r>
              <a:rPr lang="ar-SA" sz="3000" b="1" dirty="0">
                <a:solidFill>
                  <a:srgbClr val="FF0000"/>
                </a:solidFill>
                <a:latin typeface="Andalus" panose="02020603050405020304" pitchFamily="18" charset="-78"/>
                <a:cs typeface="Andalus" panose="02020603050405020304" pitchFamily="18" charset="-78"/>
              </a:rPr>
              <a:t>:</a:t>
            </a:r>
            <a:r>
              <a:rPr lang="ar-SA" sz="3000" dirty="0">
                <a:solidFill>
                  <a:srgbClr val="FF0000"/>
                </a:solidFill>
                <a:latin typeface="Andalus" panose="02020603050405020304" pitchFamily="18" charset="-78"/>
                <a:cs typeface="Andalus" panose="02020603050405020304" pitchFamily="18" charset="-78"/>
              </a:rPr>
              <a:t> </a:t>
            </a:r>
            <a:r>
              <a:rPr lang="ar-SA" sz="3000" b="1" dirty="0">
                <a:latin typeface="Andalus" panose="02020603050405020304" pitchFamily="18" charset="-78"/>
                <a:cs typeface="Andalus" panose="02020603050405020304" pitchFamily="18" charset="-78"/>
              </a:rPr>
              <a:t>وهي دورة متوسطة تبدا بها فترات الاعداد في بداية الدورات التدريبية الكبيرة وتشتمل </a:t>
            </a:r>
            <a:r>
              <a:rPr lang="ar-SA" sz="3000" b="1" dirty="0">
                <a:solidFill>
                  <a:srgbClr val="00B0F0"/>
                </a:solidFill>
                <a:latin typeface="Andalus" panose="02020603050405020304" pitchFamily="18" charset="-78"/>
                <a:cs typeface="Andalus" panose="02020603050405020304" pitchFamily="18" charset="-78"/>
              </a:rPr>
              <a:t>على دورتين الى ثلاث دورات صغيرة عادية وتنتهي </a:t>
            </a:r>
            <a:r>
              <a:rPr lang="ar-SA" sz="3000" b="1" dirty="0" smtClean="0">
                <a:solidFill>
                  <a:srgbClr val="00B0F0"/>
                </a:solidFill>
                <a:latin typeface="Andalus" panose="02020603050405020304" pitchFamily="18" charset="-78"/>
                <a:cs typeface="Andalus" panose="02020603050405020304" pitchFamily="18" charset="-78"/>
              </a:rPr>
              <a:t>بدور</a:t>
            </a:r>
            <a:r>
              <a:rPr lang="ar-DZ" sz="3000" b="1" dirty="0" smtClean="0">
                <a:solidFill>
                  <a:srgbClr val="00B0F0"/>
                </a:solidFill>
                <a:latin typeface="Andalus" panose="02020603050405020304" pitchFamily="18" charset="-78"/>
                <a:cs typeface="Andalus" panose="02020603050405020304" pitchFamily="18" charset="-78"/>
              </a:rPr>
              <a:t>ة</a:t>
            </a:r>
            <a:r>
              <a:rPr lang="ar-SA" sz="3000" b="1" dirty="0" smtClean="0">
                <a:solidFill>
                  <a:srgbClr val="00B0F0"/>
                </a:solidFill>
                <a:latin typeface="Andalus" panose="02020603050405020304" pitchFamily="18" charset="-78"/>
                <a:cs typeface="Andalus" panose="02020603050405020304" pitchFamily="18" charset="-78"/>
              </a:rPr>
              <a:t> صغير</a:t>
            </a:r>
            <a:r>
              <a:rPr lang="ar-DZ" sz="3000" b="1" dirty="0" smtClean="0">
                <a:solidFill>
                  <a:srgbClr val="00B0F0"/>
                </a:solidFill>
                <a:latin typeface="Andalus" panose="02020603050405020304" pitchFamily="18" charset="-78"/>
                <a:cs typeface="Andalus" panose="02020603050405020304" pitchFamily="18" charset="-78"/>
              </a:rPr>
              <a:t>ة </a:t>
            </a:r>
            <a:r>
              <a:rPr lang="ar-SA" sz="3000" b="1" dirty="0" smtClean="0">
                <a:solidFill>
                  <a:srgbClr val="00B0F0"/>
                </a:solidFill>
                <a:latin typeface="Andalus" panose="02020603050405020304" pitchFamily="18" charset="-78"/>
                <a:cs typeface="Andalus" panose="02020603050405020304" pitchFamily="18" charset="-78"/>
              </a:rPr>
              <a:t>اخرى لاستعاد</a:t>
            </a:r>
            <a:r>
              <a:rPr lang="ar-DZ" sz="3000" b="1" dirty="0" smtClean="0">
                <a:solidFill>
                  <a:srgbClr val="00B0F0"/>
                </a:solidFill>
                <a:latin typeface="Andalus" panose="02020603050405020304" pitchFamily="18" charset="-78"/>
                <a:cs typeface="Andalus" panose="02020603050405020304" pitchFamily="18" charset="-78"/>
              </a:rPr>
              <a:t>ة</a:t>
            </a:r>
            <a:r>
              <a:rPr lang="ar-SA" sz="3000" b="1" dirty="0" smtClean="0">
                <a:solidFill>
                  <a:srgbClr val="00B0F0"/>
                </a:solidFill>
                <a:latin typeface="Andalus" panose="02020603050405020304" pitchFamily="18" charset="-78"/>
                <a:cs typeface="Andalus" panose="02020603050405020304" pitchFamily="18" charset="-78"/>
              </a:rPr>
              <a:t> </a:t>
            </a:r>
            <a:r>
              <a:rPr lang="ar-SA" sz="3000" b="1" dirty="0">
                <a:solidFill>
                  <a:srgbClr val="00B0F0"/>
                </a:solidFill>
                <a:latin typeface="Andalus" panose="02020603050405020304" pitchFamily="18" charset="-78"/>
                <a:cs typeface="Andalus" panose="02020603050405020304" pitchFamily="18" charset="-78"/>
              </a:rPr>
              <a:t>الاستشفاء (ماتفيف 1981)</a:t>
            </a:r>
            <a:r>
              <a:rPr lang="fr-FR" sz="3000" b="1" dirty="0">
                <a:solidFill>
                  <a:srgbClr val="00B0F0"/>
                </a:solidFill>
                <a:latin typeface="Andalus" panose="02020603050405020304" pitchFamily="18" charset="-78"/>
                <a:cs typeface="Andalus" panose="02020603050405020304" pitchFamily="18" charset="-78"/>
              </a:rPr>
              <a:t/>
            </a:r>
            <a:br>
              <a:rPr lang="fr-FR" sz="3000" b="1" dirty="0">
                <a:solidFill>
                  <a:srgbClr val="00B0F0"/>
                </a:solidFill>
                <a:latin typeface="Andalus" panose="02020603050405020304" pitchFamily="18" charset="-78"/>
                <a:cs typeface="Andalus" panose="02020603050405020304" pitchFamily="18" charset="-78"/>
              </a:rPr>
            </a:br>
            <a:r>
              <a:rPr lang="ar-SA" sz="3000" b="1" dirty="0">
                <a:solidFill>
                  <a:srgbClr val="00B0F0"/>
                </a:solidFill>
                <a:latin typeface="Andalus" panose="02020603050405020304" pitchFamily="18" charset="-78"/>
                <a:cs typeface="Andalus" panose="02020603050405020304" pitchFamily="18" charset="-78"/>
              </a:rPr>
              <a:t>ويتميز تشكيل الحمل خلالها بقيم عالية لحجم الحمل </a:t>
            </a:r>
            <a:r>
              <a:rPr lang="ar-SA" sz="3000" b="1" dirty="0" smtClean="0">
                <a:solidFill>
                  <a:srgbClr val="00B0F0"/>
                </a:solidFill>
                <a:latin typeface="Andalus" panose="02020603050405020304" pitchFamily="18" charset="-78"/>
                <a:cs typeface="Andalus" panose="02020603050405020304" pitchFamily="18" charset="-78"/>
              </a:rPr>
              <a:t>والشد</a:t>
            </a:r>
            <a:r>
              <a:rPr lang="ar-DZ" sz="3000" b="1" dirty="0" smtClean="0">
                <a:solidFill>
                  <a:srgbClr val="00B0F0"/>
                </a:solidFill>
                <a:latin typeface="Andalus" panose="02020603050405020304" pitchFamily="18" charset="-78"/>
                <a:cs typeface="Andalus" panose="02020603050405020304" pitchFamily="18" charset="-78"/>
              </a:rPr>
              <a:t>ة</a:t>
            </a:r>
            <a:r>
              <a:rPr lang="ar-SA" sz="3000" b="1" dirty="0" smtClean="0">
                <a:solidFill>
                  <a:srgbClr val="00B0F0"/>
                </a:solidFill>
                <a:latin typeface="Andalus" panose="02020603050405020304" pitchFamily="18" charset="-78"/>
                <a:cs typeface="Andalus" panose="02020603050405020304" pitchFamily="18" charset="-78"/>
              </a:rPr>
              <a:t> </a:t>
            </a:r>
            <a:r>
              <a:rPr lang="ar-SA" sz="3000" b="1" dirty="0">
                <a:solidFill>
                  <a:srgbClr val="00B0F0"/>
                </a:solidFill>
                <a:latin typeface="Andalus" panose="02020603050405020304" pitchFamily="18" charset="-78"/>
                <a:cs typeface="Andalus" panose="02020603050405020304" pitchFamily="18" charset="-78"/>
              </a:rPr>
              <a:t>المنخفضة </a:t>
            </a:r>
            <a:r>
              <a:rPr lang="ar-SA" sz="3000" b="1" dirty="0">
                <a:latin typeface="Andalus" panose="02020603050405020304" pitchFamily="18" charset="-78"/>
                <a:cs typeface="Andalus" panose="02020603050405020304" pitchFamily="18" charset="-78"/>
              </a:rPr>
              <a:t>وغالبا تستخدم التدريبات الإعدادية العامة والموجهة نحو </a:t>
            </a:r>
            <a:r>
              <a:rPr lang="ar-SA" sz="3000" b="1" dirty="0">
                <a:solidFill>
                  <a:srgbClr val="00B0F0"/>
                </a:solidFill>
                <a:latin typeface="Andalus" panose="02020603050405020304" pitchFamily="18" charset="-78"/>
                <a:cs typeface="Andalus" panose="02020603050405020304" pitchFamily="18" charset="-78"/>
              </a:rPr>
              <a:t>تطوير القدرة الهوائية ( التحمل) وتأسيس القوة </a:t>
            </a:r>
            <a:r>
              <a:rPr lang="ar-SA" sz="3000" b="1" dirty="0">
                <a:latin typeface="Andalus" panose="02020603050405020304" pitchFamily="18" charset="-78"/>
                <a:cs typeface="Andalus" panose="02020603050405020304" pitchFamily="18" charset="-78"/>
              </a:rPr>
              <a:t>,ورفع </a:t>
            </a:r>
            <a:r>
              <a:rPr lang="ar-SA" sz="3000" b="1" dirty="0" smtClean="0">
                <a:latin typeface="Andalus" panose="02020603050405020304" pitchFamily="18" charset="-78"/>
                <a:cs typeface="Andalus" panose="02020603050405020304" pitchFamily="18" charset="-78"/>
              </a:rPr>
              <a:t>كفاء</a:t>
            </a:r>
            <a:r>
              <a:rPr lang="ar-DZ" sz="3000" b="1" dirty="0" smtClean="0">
                <a:latin typeface="Andalus" panose="02020603050405020304" pitchFamily="18" charset="-78"/>
                <a:cs typeface="Andalus" panose="02020603050405020304" pitchFamily="18" charset="-78"/>
              </a:rPr>
              <a:t>ة</a:t>
            </a:r>
            <a:r>
              <a:rPr lang="ar-SA" sz="3000" b="1" dirty="0" smtClean="0">
                <a:latin typeface="Andalus" panose="02020603050405020304" pitchFamily="18" charset="-78"/>
                <a:cs typeface="Andalus" panose="02020603050405020304" pitchFamily="18" charset="-78"/>
              </a:rPr>
              <a:t> </a:t>
            </a:r>
            <a:r>
              <a:rPr lang="ar-SA" sz="3000" b="1" dirty="0">
                <a:latin typeface="Andalus" panose="02020603050405020304" pitchFamily="18" charset="-78"/>
                <a:cs typeface="Andalus" panose="02020603050405020304" pitchFamily="18" charset="-78"/>
              </a:rPr>
              <a:t>الأجهزة الوظيفية ,بصفه </a:t>
            </a:r>
            <a:r>
              <a:rPr lang="ar-SA" sz="3000" b="1" dirty="0" smtClean="0">
                <a:latin typeface="Andalus" panose="02020603050405020304" pitchFamily="18" charset="-78"/>
                <a:cs typeface="Andalus" panose="02020603050405020304" pitchFamily="18" charset="-78"/>
              </a:rPr>
              <a:t>عام</a:t>
            </a:r>
            <a:r>
              <a:rPr lang="ar-DZ" sz="3000" b="1" dirty="0" smtClean="0">
                <a:latin typeface="Andalus" panose="02020603050405020304" pitchFamily="18" charset="-78"/>
                <a:cs typeface="Andalus" panose="02020603050405020304" pitchFamily="18" charset="-78"/>
              </a:rPr>
              <a:t>ة</a:t>
            </a:r>
            <a:r>
              <a:rPr lang="ar-SA" sz="3000" b="1" dirty="0" smtClean="0">
                <a:latin typeface="Andalus" panose="02020603050405020304" pitchFamily="18" charset="-78"/>
                <a:cs typeface="Andalus" panose="02020603050405020304" pitchFamily="18" charset="-78"/>
              </a:rPr>
              <a:t> </a:t>
            </a:r>
            <a:r>
              <a:rPr lang="ar-SA" sz="3000" b="1" dirty="0">
                <a:latin typeface="Andalus" panose="02020603050405020304" pitchFamily="18" charset="-78"/>
                <a:cs typeface="Andalus" panose="02020603050405020304" pitchFamily="18" charset="-78"/>
              </a:rPr>
              <a:t>لتقبل العمل التالي والموجه نحو الاعداد الخاص ويمكن تكرار هذه الدورة مع التدرج في </a:t>
            </a:r>
            <a:r>
              <a:rPr lang="ar-SA" sz="3000" b="1" dirty="0" smtClean="0">
                <a:latin typeface="Andalus" panose="02020603050405020304" pitchFamily="18" charset="-78"/>
                <a:cs typeface="Andalus" panose="02020603050405020304" pitchFamily="18" charset="-78"/>
              </a:rPr>
              <a:t>زياد</a:t>
            </a:r>
            <a:r>
              <a:rPr lang="ar-DZ" sz="3000" b="1" dirty="0" smtClean="0">
                <a:latin typeface="Andalus" panose="02020603050405020304" pitchFamily="18" charset="-78"/>
                <a:cs typeface="Andalus" panose="02020603050405020304" pitchFamily="18" charset="-78"/>
              </a:rPr>
              <a:t>ة</a:t>
            </a:r>
            <a:r>
              <a:rPr lang="ar-SA" sz="3000" b="1" dirty="0" smtClean="0">
                <a:latin typeface="Andalus" panose="02020603050405020304" pitchFamily="18" charset="-78"/>
                <a:cs typeface="Andalus" panose="02020603050405020304" pitchFamily="18" charset="-78"/>
              </a:rPr>
              <a:t> </a:t>
            </a:r>
            <a:r>
              <a:rPr lang="ar-SA" sz="3000" b="1" dirty="0">
                <a:latin typeface="Andalus" panose="02020603050405020304" pitchFamily="18" charset="-78"/>
                <a:cs typeface="Andalus" panose="02020603050405020304" pitchFamily="18" charset="-78"/>
              </a:rPr>
              <a:t>مستوى الحمل ويعتمد ذلك على امكانيات الأجهزة الوظيفية للاعب على التكيف لمتطلبات النشاط الممارس وطبيعة مكونات التدريب السابق</a:t>
            </a:r>
            <a:r>
              <a:rPr lang="fr-FR" sz="1500" b="1" dirty="0">
                <a:latin typeface="Andalus" panose="02020603050405020304" pitchFamily="18" charset="-78"/>
                <a:cs typeface="Andalus" panose="02020603050405020304" pitchFamily="18" charset="-78"/>
              </a:rPr>
              <a:t>.</a:t>
            </a:r>
          </a:p>
        </p:txBody>
      </p:sp>
    </p:spTree>
    <p:extLst>
      <p:ext uri="{BB962C8B-B14F-4D97-AF65-F5344CB8AC3E}">
        <p14:creationId xmlns:p14="http://schemas.microsoft.com/office/powerpoint/2010/main" val="2449219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SA" b="1" dirty="0">
                <a:solidFill>
                  <a:srgbClr val="FF0000"/>
                </a:solidFill>
                <a:latin typeface="Andalus" panose="02020603050405020304" pitchFamily="18" charset="-78"/>
                <a:cs typeface="Andalus" panose="02020603050405020304" pitchFamily="18" charset="-78"/>
              </a:rPr>
              <a:t>ثانيا :الدورة التدريبية الأساسية</a:t>
            </a:r>
            <a:r>
              <a:rPr lang="fr-FR" b="1" dirty="0">
                <a:solidFill>
                  <a:srgbClr val="FF0000"/>
                </a:solidFill>
                <a:latin typeface="Andalus" panose="02020603050405020304" pitchFamily="18" charset="-78"/>
                <a:cs typeface="Andalus" panose="02020603050405020304" pitchFamily="18" charset="-78"/>
              </a:rPr>
              <a:t> :choc </a:t>
            </a:r>
            <a:endParaRPr lang="fr-FR" dirty="0">
              <a:solidFill>
                <a:srgbClr val="FF0000"/>
              </a:solidFill>
              <a:latin typeface="Andalus" panose="02020603050405020304" pitchFamily="18" charset="-78"/>
              <a:cs typeface="Andalus" panose="02020603050405020304" pitchFamily="18" charset="-78"/>
            </a:endParaRPr>
          </a:p>
        </p:txBody>
      </p:sp>
      <p:sp>
        <p:nvSpPr>
          <p:cNvPr id="3" name="Espace réservé du contenu 2"/>
          <p:cNvSpPr>
            <a:spLocks noGrp="1"/>
          </p:cNvSpPr>
          <p:nvPr>
            <p:ph idx="1"/>
          </p:nvPr>
        </p:nvSpPr>
        <p:spPr>
          <a:xfrm>
            <a:off x="677334" y="1239141"/>
            <a:ext cx="8596668" cy="4802222"/>
          </a:xfrm>
        </p:spPr>
        <p:txBody>
          <a:bodyPr>
            <a:normAutofit lnSpcReduction="10000"/>
          </a:bodyPr>
          <a:lstStyle/>
          <a:p>
            <a:pPr algn="r" rtl="1"/>
            <a:r>
              <a:rPr lang="ar-SA" sz="3200" dirty="0">
                <a:latin typeface="Andalus" panose="02020603050405020304" pitchFamily="18" charset="-78"/>
                <a:cs typeface="Andalus" panose="02020603050405020304" pitchFamily="18" charset="-78"/>
              </a:rPr>
              <a:t>تعتمد فترات الاعداد </a:t>
            </a:r>
            <a:r>
              <a:rPr lang="ar-SA" sz="3200" dirty="0" smtClean="0">
                <a:latin typeface="Andalus" panose="02020603050405020304" pitchFamily="18" charset="-78"/>
                <a:cs typeface="Andalus" panose="02020603050405020304" pitchFamily="18" charset="-78"/>
              </a:rPr>
              <a:t>بصف</a:t>
            </a:r>
            <a:r>
              <a:rPr lang="ar-DZ" sz="3200" dirty="0" smtClean="0">
                <a:latin typeface="Andalus" panose="02020603050405020304" pitchFamily="18" charset="-78"/>
                <a:cs typeface="Andalus" panose="02020603050405020304" pitchFamily="18" charset="-78"/>
              </a:rPr>
              <a:t>ة</a:t>
            </a:r>
            <a:r>
              <a:rPr lang="ar-SA" sz="3200" dirty="0" smtClean="0">
                <a:latin typeface="Andalus" panose="02020603050405020304" pitchFamily="18" charset="-78"/>
                <a:cs typeface="Andalus" panose="02020603050405020304" pitchFamily="18" charset="-78"/>
              </a:rPr>
              <a:t> </a:t>
            </a:r>
            <a:r>
              <a:rPr lang="ar-SA" sz="3200" dirty="0">
                <a:latin typeface="Andalus" panose="02020603050405020304" pitchFamily="18" charset="-78"/>
                <a:cs typeface="Andalus" panose="02020603050405020304" pitchFamily="18" charset="-78"/>
              </a:rPr>
              <a:t>رئيسية على هذا النوع من </a:t>
            </a:r>
            <a:r>
              <a:rPr lang="ar-SA" sz="3200" dirty="0" smtClean="0">
                <a:latin typeface="Andalus" panose="02020603050405020304" pitchFamily="18" charset="-78"/>
                <a:cs typeface="Andalus" panose="02020603050405020304" pitchFamily="18" charset="-78"/>
              </a:rPr>
              <a:t>الدور</a:t>
            </a:r>
            <a:r>
              <a:rPr lang="ar-DZ" sz="3200" dirty="0" smtClean="0">
                <a:latin typeface="Andalus" panose="02020603050405020304" pitchFamily="18" charset="-78"/>
                <a:cs typeface="Andalus" panose="02020603050405020304" pitchFamily="18" charset="-78"/>
              </a:rPr>
              <a:t>ة</a:t>
            </a:r>
            <a:r>
              <a:rPr lang="ar-SA" sz="3200" dirty="0" smtClean="0">
                <a:latin typeface="Andalus" panose="02020603050405020304" pitchFamily="18" charset="-78"/>
                <a:cs typeface="Andalus" panose="02020603050405020304" pitchFamily="18" charset="-78"/>
              </a:rPr>
              <a:t> </a:t>
            </a:r>
            <a:r>
              <a:rPr lang="ar-SA" sz="3200" dirty="0">
                <a:latin typeface="Andalus" panose="02020603050405020304" pitchFamily="18" charset="-78"/>
                <a:cs typeface="Andalus" panose="02020603050405020304" pitchFamily="18" charset="-78"/>
              </a:rPr>
              <a:t>حيث يكون العمل </a:t>
            </a:r>
            <a:r>
              <a:rPr lang="ar-SA" sz="3200" dirty="0">
                <a:solidFill>
                  <a:srgbClr val="00B0F0"/>
                </a:solidFill>
                <a:latin typeface="Andalus" panose="02020603050405020304" pitchFamily="18" charset="-78"/>
                <a:cs typeface="Andalus" panose="02020603050405020304" pitchFamily="18" charset="-78"/>
              </a:rPr>
              <a:t>موجه نحو المتطلبات الأساسية </a:t>
            </a:r>
            <a:r>
              <a:rPr lang="ar-DZ" sz="3200" dirty="0" smtClean="0">
                <a:latin typeface="Andalus" panose="02020603050405020304" pitchFamily="18" charset="-78"/>
                <a:cs typeface="Andalus" panose="02020603050405020304" pitchFamily="18" charset="-78"/>
              </a:rPr>
              <a:t>,</a:t>
            </a:r>
            <a:r>
              <a:rPr lang="ar-SA" sz="3200" dirty="0" smtClean="0">
                <a:latin typeface="Andalus" panose="02020603050405020304" pitchFamily="18" charset="-78"/>
                <a:cs typeface="Andalus" panose="02020603050405020304" pitchFamily="18" charset="-78"/>
              </a:rPr>
              <a:t>وتستخدم </a:t>
            </a:r>
            <a:r>
              <a:rPr lang="ar-SA" sz="3200" dirty="0">
                <a:latin typeface="Andalus" panose="02020603050405020304" pitchFamily="18" charset="-78"/>
                <a:cs typeface="Andalus" panose="02020603050405020304" pitchFamily="18" charset="-78"/>
              </a:rPr>
              <a:t>التدريبات الموجهة نحو تطوير الامكانات الوظيفية من خلال </a:t>
            </a:r>
            <a:r>
              <a:rPr lang="ar-SA" sz="3200" dirty="0" smtClean="0">
                <a:latin typeface="Andalus" panose="02020603050405020304" pitchFamily="18" charset="-78"/>
                <a:cs typeface="Andalus" panose="02020603050405020304" pitchFamily="18" charset="-78"/>
              </a:rPr>
              <a:t>الدور</a:t>
            </a:r>
            <a:r>
              <a:rPr lang="ar-DZ" sz="3200" dirty="0" smtClean="0">
                <a:latin typeface="Andalus" panose="02020603050405020304" pitchFamily="18" charset="-78"/>
                <a:cs typeface="Andalus" panose="02020603050405020304" pitchFamily="18" charset="-78"/>
              </a:rPr>
              <a:t>ة</a:t>
            </a:r>
            <a:r>
              <a:rPr lang="ar-SA" sz="3200" dirty="0" smtClean="0">
                <a:latin typeface="Andalus" panose="02020603050405020304" pitchFamily="18" charset="-78"/>
                <a:cs typeface="Andalus" panose="02020603050405020304" pitchFamily="18" charset="-78"/>
              </a:rPr>
              <a:t> </a:t>
            </a:r>
            <a:r>
              <a:rPr lang="ar-SA" sz="3200" dirty="0">
                <a:latin typeface="Andalus" panose="02020603050405020304" pitchFamily="18" charset="-78"/>
                <a:cs typeface="Andalus" panose="02020603050405020304" pitchFamily="18" charset="-78"/>
              </a:rPr>
              <a:t>الموجهة للإعداد العام والاعداد الخاص </a:t>
            </a:r>
            <a:r>
              <a:rPr lang="ar-DZ" sz="3200" dirty="0" smtClean="0">
                <a:latin typeface="Andalus" panose="02020603050405020304" pitchFamily="18" charset="-78"/>
                <a:cs typeface="Andalus" panose="02020603050405020304" pitchFamily="18" charset="-78"/>
              </a:rPr>
              <a:t>,</a:t>
            </a:r>
            <a:r>
              <a:rPr lang="ar-SA" sz="3200" dirty="0" smtClean="0">
                <a:latin typeface="Andalus" panose="02020603050405020304" pitchFamily="18" charset="-78"/>
                <a:cs typeface="Andalus" panose="02020603050405020304" pitchFamily="18" charset="-78"/>
              </a:rPr>
              <a:t>وتتميز </a:t>
            </a:r>
            <a:r>
              <a:rPr lang="ar-SA" sz="3200" dirty="0">
                <a:latin typeface="Andalus" panose="02020603050405020304" pitchFamily="18" charset="-78"/>
                <a:cs typeface="Andalus" panose="02020603050405020304" pitchFamily="18" charset="-78"/>
              </a:rPr>
              <a:t>هذه </a:t>
            </a:r>
            <a:r>
              <a:rPr lang="ar-SA" sz="3200" dirty="0" smtClean="0">
                <a:latin typeface="Andalus" panose="02020603050405020304" pitchFamily="18" charset="-78"/>
                <a:cs typeface="Andalus" panose="02020603050405020304" pitchFamily="18" charset="-78"/>
              </a:rPr>
              <a:t>الدور</a:t>
            </a:r>
            <a:r>
              <a:rPr lang="ar-DZ" sz="3200" dirty="0" smtClean="0">
                <a:latin typeface="Andalus" panose="02020603050405020304" pitchFamily="18" charset="-78"/>
                <a:cs typeface="Andalus" panose="02020603050405020304" pitchFamily="18" charset="-78"/>
              </a:rPr>
              <a:t>ة</a:t>
            </a:r>
            <a:r>
              <a:rPr lang="ar-SA" sz="3200" dirty="0" smtClean="0">
                <a:latin typeface="Andalus" panose="02020603050405020304" pitchFamily="18" charset="-78"/>
                <a:cs typeface="Andalus" panose="02020603050405020304" pitchFamily="18" charset="-78"/>
              </a:rPr>
              <a:t> </a:t>
            </a:r>
            <a:r>
              <a:rPr lang="ar-SA" sz="3200" dirty="0">
                <a:latin typeface="Andalus" panose="02020603050405020304" pitchFamily="18" charset="-78"/>
                <a:cs typeface="Andalus" panose="02020603050405020304" pitchFamily="18" charset="-78"/>
              </a:rPr>
              <a:t>بقيم عالية لمكونات الحمل خلال الجرعات التدريبية المكونة للدورات الصغيرة ويتميز تشكيل الحمل خلال تلك الدورة المتوسطة الأساسية على </a:t>
            </a:r>
            <a:r>
              <a:rPr lang="ar-SA" sz="3200" dirty="0" smtClean="0">
                <a:latin typeface="Andalus" panose="02020603050405020304" pitchFamily="18" charset="-78"/>
                <a:cs typeface="Andalus" panose="02020603050405020304" pitchFamily="18" charset="-78"/>
              </a:rPr>
              <a:t>اتجاه موجه </a:t>
            </a:r>
            <a:r>
              <a:rPr lang="ar-SA" sz="3200" dirty="0">
                <a:solidFill>
                  <a:srgbClr val="00B0F0"/>
                </a:solidFill>
                <a:latin typeface="Andalus" panose="02020603050405020304" pitchFamily="18" charset="-78"/>
                <a:cs typeface="Andalus" panose="02020603050405020304" pitchFamily="18" charset="-78"/>
              </a:rPr>
              <a:t>نحو الارتقاء والتطوير لمستوى الحالة التدريبية </a:t>
            </a:r>
            <a:r>
              <a:rPr lang="ar-SA" sz="3200" dirty="0">
                <a:latin typeface="Andalus" panose="02020603050405020304" pitchFamily="18" charset="-78"/>
                <a:cs typeface="Andalus" panose="02020603050405020304" pitchFamily="18" charset="-78"/>
              </a:rPr>
              <a:t>وقد يكون التشكيل موجه نحو تثبيت مستوى الحالة التدريبية </a:t>
            </a:r>
            <a:r>
              <a:rPr lang="ar-SA" sz="3200" dirty="0">
                <a:solidFill>
                  <a:srgbClr val="00B0F0"/>
                </a:solidFill>
                <a:latin typeface="Andalus" panose="02020603050405020304" pitchFamily="18" charset="-78"/>
                <a:cs typeface="Andalus" panose="02020603050405020304" pitchFamily="18" charset="-78"/>
              </a:rPr>
              <a:t>اسهاما في اتمام عملية التكيف مع متطلبات النشاط الممارس</a:t>
            </a:r>
            <a:r>
              <a:rPr lang="ar-SA" sz="3200" dirty="0">
                <a:latin typeface="Andalus" panose="02020603050405020304" pitchFamily="18" charset="-78"/>
                <a:cs typeface="Andalus" panose="02020603050405020304" pitchFamily="18" charset="-78"/>
              </a:rPr>
              <a:t>. </a:t>
            </a:r>
            <a:r>
              <a:rPr lang="ar-SA" sz="2400" b="1" dirty="0">
                <a:latin typeface="Andalus" panose="02020603050405020304" pitchFamily="18" charset="-78"/>
                <a:cs typeface="Andalus" panose="02020603050405020304" pitchFamily="18" charset="-78"/>
              </a:rPr>
              <a:t>( امر الله احمد </a:t>
            </a:r>
            <a:r>
              <a:rPr lang="ar-SA" sz="2400" b="1" dirty="0" err="1">
                <a:latin typeface="Andalus" panose="02020603050405020304" pitchFamily="18" charset="-78"/>
                <a:cs typeface="Andalus" panose="02020603050405020304" pitchFamily="18" charset="-78"/>
              </a:rPr>
              <a:t>البساطي</a:t>
            </a:r>
            <a:r>
              <a:rPr lang="ar-SA" sz="2400" b="1" dirty="0">
                <a:latin typeface="Andalus" panose="02020603050405020304" pitchFamily="18" charset="-78"/>
                <a:cs typeface="Andalus" panose="02020603050405020304" pitchFamily="18" charset="-78"/>
              </a:rPr>
              <a:t> مرجع سابق ص(153،154)</a:t>
            </a:r>
            <a:endParaRPr lang="fr-FR" sz="3200"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3345222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911551"/>
          </a:xfrm>
        </p:spPr>
        <p:txBody>
          <a:bodyPr>
            <a:noAutofit/>
          </a:bodyPr>
          <a:lstStyle/>
          <a:p>
            <a:pPr algn="r" rtl="1"/>
            <a:r>
              <a:rPr lang="ar-SA" sz="3200" b="1" dirty="0">
                <a:solidFill>
                  <a:srgbClr val="FF0000"/>
                </a:solidFill>
                <a:latin typeface="Andalus" panose="02020603050405020304" pitchFamily="18" charset="-78"/>
                <a:cs typeface="Andalus" panose="02020603050405020304" pitchFamily="18" charset="-78"/>
              </a:rPr>
              <a:t>ثالثا :دورة مراقبة الإعداد  </a:t>
            </a:r>
            <a:r>
              <a:rPr lang="ar-DZ" sz="3200" b="1" dirty="0" smtClean="0">
                <a:solidFill>
                  <a:srgbClr val="FF0000"/>
                </a:solidFill>
                <a:latin typeface="Andalus" panose="02020603050405020304" pitchFamily="18" charset="-78"/>
                <a:cs typeface="Andalus" panose="02020603050405020304" pitchFamily="18" charset="-78"/>
              </a:rPr>
              <a:t>,</a:t>
            </a:r>
            <a:r>
              <a:rPr lang="ar-SA" sz="3200" b="1" dirty="0" smtClean="0">
                <a:solidFill>
                  <a:srgbClr val="FF0000"/>
                </a:solidFill>
                <a:latin typeface="Andalus" panose="02020603050405020304" pitchFamily="18" charset="-78"/>
                <a:cs typeface="Andalus" panose="02020603050405020304" pitchFamily="18" charset="-78"/>
              </a:rPr>
              <a:t>أو </a:t>
            </a:r>
            <a:r>
              <a:rPr lang="ar-SA" sz="3200" b="1" dirty="0" err="1" smtClean="0">
                <a:solidFill>
                  <a:srgbClr val="FF0000"/>
                </a:solidFill>
                <a:latin typeface="Andalus" panose="02020603050405020304" pitchFamily="18" charset="-78"/>
                <a:cs typeface="Andalus" panose="02020603050405020304" pitchFamily="18" charset="-78"/>
              </a:rPr>
              <a:t>إخ</a:t>
            </a:r>
            <a:r>
              <a:rPr lang="ar-DZ" sz="3200" b="1" dirty="0" smtClean="0">
                <a:solidFill>
                  <a:srgbClr val="FF0000"/>
                </a:solidFill>
                <a:latin typeface="Andalus" panose="02020603050405020304" pitchFamily="18" charset="-78"/>
                <a:cs typeface="Andalus" panose="02020603050405020304" pitchFamily="18" charset="-78"/>
              </a:rPr>
              <a:t>ت</a:t>
            </a:r>
            <a:r>
              <a:rPr lang="ar-SA" sz="3200" b="1" dirty="0" smtClean="0">
                <a:solidFill>
                  <a:srgbClr val="FF0000"/>
                </a:solidFill>
                <a:latin typeface="Andalus" panose="02020603050405020304" pitchFamily="18" charset="-78"/>
                <a:cs typeface="Andalus" panose="02020603050405020304" pitchFamily="18" charset="-78"/>
              </a:rPr>
              <a:t>بارية</a:t>
            </a:r>
            <a:r>
              <a:rPr lang="ar-SA" sz="3200" b="1" dirty="0">
                <a:solidFill>
                  <a:srgbClr val="FF0000"/>
                </a:solidFill>
                <a:latin typeface="Andalus" panose="02020603050405020304" pitchFamily="18" charset="-78"/>
                <a:cs typeface="Andalus" panose="02020603050405020304" pitchFamily="18" charset="-78"/>
              </a:rPr>
              <a:t> </a:t>
            </a:r>
            <a:r>
              <a:rPr lang="fr-FR" sz="3200" b="1" dirty="0" smtClean="0">
                <a:solidFill>
                  <a:srgbClr val="FF0000"/>
                </a:solidFill>
                <a:latin typeface="Andalus" panose="02020603050405020304" pitchFamily="18" charset="-78"/>
                <a:cs typeface="Andalus" panose="02020603050405020304" pitchFamily="18" charset="-78"/>
              </a:rPr>
              <a:t>: </a:t>
            </a:r>
            <a:r>
              <a:rPr lang="fr-FR" sz="2800" b="1" dirty="0">
                <a:solidFill>
                  <a:srgbClr val="FF0000"/>
                </a:solidFill>
                <a:latin typeface="Andalus" panose="02020603050405020304" pitchFamily="18" charset="-78"/>
                <a:cs typeface="Andalus" panose="02020603050405020304" pitchFamily="18" charset="-78"/>
              </a:rPr>
              <a:t>contrôle </a:t>
            </a:r>
            <a:r>
              <a:rPr lang="fr-FR" sz="2800" b="1" dirty="0" smtClean="0">
                <a:solidFill>
                  <a:srgbClr val="FF0000"/>
                </a:solidFill>
                <a:latin typeface="Andalus" panose="02020603050405020304" pitchFamily="18" charset="-78"/>
                <a:cs typeface="Andalus" panose="02020603050405020304" pitchFamily="18" charset="-78"/>
              </a:rPr>
              <a:t>de préparation</a:t>
            </a:r>
            <a:endParaRPr lang="fr-FR" sz="2800" dirty="0">
              <a:solidFill>
                <a:srgbClr val="FF0000"/>
              </a:solidFill>
              <a:latin typeface="Andalus" panose="02020603050405020304" pitchFamily="18" charset="-78"/>
              <a:cs typeface="Andalus" panose="02020603050405020304" pitchFamily="18" charset="-78"/>
            </a:endParaRPr>
          </a:p>
        </p:txBody>
      </p:sp>
      <p:sp>
        <p:nvSpPr>
          <p:cNvPr id="3" name="Espace réservé du contenu 2"/>
          <p:cNvSpPr>
            <a:spLocks noGrp="1"/>
          </p:cNvSpPr>
          <p:nvPr>
            <p:ph idx="1"/>
          </p:nvPr>
        </p:nvSpPr>
        <p:spPr/>
        <p:txBody>
          <a:bodyPr>
            <a:normAutofit/>
          </a:bodyPr>
          <a:lstStyle/>
          <a:p>
            <a:pPr algn="r" rtl="1"/>
            <a:r>
              <a:rPr lang="ar-SA" sz="2400" b="1" dirty="0">
                <a:latin typeface="Andalus" panose="02020603050405020304" pitchFamily="18" charset="-78"/>
                <a:cs typeface="Andalus" panose="02020603050405020304" pitchFamily="18" charset="-78"/>
              </a:rPr>
              <a:t>ويشكل هذا النوع من الدورات في الغالب طبقا لنظام البطولة </a:t>
            </a:r>
            <a:r>
              <a:rPr lang="ar-SA" sz="2400" b="1" dirty="0">
                <a:solidFill>
                  <a:srgbClr val="00B0F0"/>
                </a:solidFill>
                <a:latin typeface="Andalus" panose="02020603050405020304" pitchFamily="18" charset="-78"/>
                <a:cs typeface="Andalus" panose="02020603050405020304" pitchFamily="18" charset="-78"/>
              </a:rPr>
              <a:t>واتجاهاتها وتستخدم بعد بلوغ الامكانيات الخاصة بالرياضي مستوى مناسب من خلال عملية الاعداد في الدورات السابقة حيث يتحدد الهدف هنا من هذه الدورة في الاعداد للمنافسة </a:t>
            </a:r>
            <a:r>
              <a:rPr lang="ar-SA" sz="2400" b="1" dirty="0" smtClean="0">
                <a:solidFill>
                  <a:srgbClr val="00B0F0"/>
                </a:solidFill>
                <a:latin typeface="Andalus" panose="02020603050405020304" pitchFamily="18" charset="-78"/>
                <a:cs typeface="Andalus" panose="02020603050405020304" pitchFamily="18" charset="-78"/>
              </a:rPr>
              <a:t>الرئيسية</a:t>
            </a:r>
            <a:r>
              <a:rPr lang="ar-DZ" sz="2400" b="1" dirty="0" smtClean="0">
                <a:solidFill>
                  <a:srgbClr val="00B0F0"/>
                </a:solidFill>
                <a:latin typeface="Andalus" panose="02020603050405020304" pitchFamily="18" charset="-78"/>
                <a:cs typeface="Andalus" panose="02020603050405020304" pitchFamily="18" charset="-78"/>
              </a:rPr>
              <a:t>,</a:t>
            </a:r>
            <a:r>
              <a:rPr lang="ar-SA" sz="2400" b="1" dirty="0" smtClean="0">
                <a:latin typeface="Andalus" panose="02020603050405020304" pitchFamily="18" charset="-78"/>
                <a:cs typeface="Andalus" panose="02020603050405020304" pitchFamily="18" charset="-78"/>
              </a:rPr>
              <a:t> </a:t>
            </a:r>
            <a:r>
              <a:rPr lang="ar-SA" sz="2400" b="1" dirty="0">
                <a:latin typeface="Andalus" panose="02020603050405020304" pitchFamily="18" charset="-78"/>
                <a:cs typeface="Andalus" panose="02020603050405020304" pitchFamily="18" charset="-78"/>
              </a:rPr>
              <a:t>ومن ثم تشكيل الدورة التدريبية بحيث يسمح ذلك بالاشتراك في المنافسات القريبة من شكل ونظام البطولة ومتابعة او مراقبة المستوى خلال تلك الفترة </a:t>
            </a:r>
            <a:r>
              <a:rPr lang="ar-DZ" sz="2400" b="1" dirty="0" smtClean="0">
                <a:latin typeface="Andalus" panose="02020603050405020304" pitchFamily="18" charset="-78"/>
                <a:cs typeface="Andalus" panose="02020603050405020304" pitchFamily="18" charset="-78"/>
              </a:rPr>
              <a:t>,</a:t>
            </a:r>
            <a:r>
              <a:rPr lang="ar-SA" sz="2400" b="1" dirty="0" smtClean="0">
                <a:latin typeface="Andalus" panose="02020603050405020304" pitchFamily="18" charset="-78"/>
                <a:cs typeface="Andalus" panose="02020603050405020304" pitchFamily="18" charset="-78"/>
              </a:rPr>
              <a:t>ومن </a:t>
            </a:r>
            <a:r>
              <a:rPr lang="ar-SA" sz="2400" b="1" dirty="0">
                <a:latin typeface="Andalus" panose="02020603050405020304" pitchFamily="18" charset="-78"/>
                <a:cs typeface="Andalus" panose="02020603050405020304" pitchFamily="18" charset="-78"/>
              </a:rPr>
              <a:t>خلال ذلك يتم توجيه محتويات الاعداد فيمكن ان توجه نحو الارتقاء بالجوانب الضعيفة التي اوضحتها </a:t>
            </a:r>
            <a:r>
              <a:rPr lang="ar-SA" sz="2400" b="1" dirty="0" smtClean="0">
                <a:latin typeface="Andalus" panose="02020603050405020304" pitchFamily="18" charset="-78"/>
                <a:cs typeface="Andalus" panose="02020603050405020304" pitchFamily="18" charset="-78"/>
              </a:rPr>
              <a:t>عملي</a:t>
            </a:r>
            <a:r>
              <a:rPr lang="ar-DZ" sz="2400" b="1" dirty="0" smtClean="0">
                <a:latin typeface="Andalus" panose="02020603050405020304" pitchFamily="18" charset="-78"/>
                <a:cs typeface="Andalus" panose="02020603050405020304" pitchFamily="18" charset="-78"/>
              </a:rPr>
              <a:t>ة</a:t>
            </a:r>
            <a:r>
              <a:rPr lang="ar-SA" sz="2400" b="1" dirty="0" smtClean="0">
                <a:latin typeface="Andalus" panose="02020603050405020304" pitchFamily="18" charset="-78"/>
                <a:cs typeface="Andalus" panose="02020603050405020304" pitchFamily="18" charset="-78"/>
              </a:rPr>
              <a:t> </a:t>
            </a:r>
            <a:r>
              <a:rPr lang="ar-SA" sz="2400" b="1" dirty="0">
                <a:latin typeface="Andalus" panose="02020603050405020304" pitchFamily="18" charset="-78"/>
                <a:cs typeface="Andalus" panose="02020603050405020304" pitchFamily="18" charset="-78"/>
              </a:rPr>
              <a:t>المتابعة للمستوى خلال تلك المنافسات مثل تدعيم القدرات البدنية الخاصة او تدعيم جوانب التدريب الاخرى مهارية </a:t>
            </a:r>
            <a:r>
              <a:rPr lang="ar-SA" sz="2400" b="1" dirty="0" err="1">
                <a:latin typeface="Andalus" panose="02020603050405020304" pitchFamily="18" charset="-78"/>
                <a:cs typeface="Andalus" panose="02020603050405020304" pitchFamily="18" charset="-78"/>
              </a:rPr>
              <a:t>وخططية</a:t>
            </a:r>
            <a:r>
              <a:rPr lang="ar-SA" sz="2400" b="1" dirty="0">
                <a:latin typeface="Andalus" panose="02020603050405020304" pitchFamily="18" charset="-78"/>
                <a:cs typeface="Andalus" panose="02020603050405020304" pitchFamily="18" charset="-78"/>
              </a:rPr>
              <a:t> بناء على نتائج المتابعة كما يمكن ان يكون اتجاه الدورة نحو خفض مستوى الحمل وخاصة بعد استخدام الحمل العالي في الدورات السابقة</a:t>
            </a:r>
            <a:r>
              <a:rPr lang="fr-FR" sz="2400" b="1" dirty="0">
                <a:latin typeface="Andalus" panose="02020603050405020304" pitchFamily="18" charset="-78"/>
                <a:cs typeface="Andalus" panose="02020603050405020304" pitchFamily="18" charset="-78"/>
              </a:rPr>
              <a:t>.</a:t>
            </a:r>
          </a:p>
        </p:txBody>
      </p:sp>
    </p:spTree>
    <p:extLst>
      <p:ext uri="{BB962C8B-B14F-4D97-AF65-F5344CB8AC3E}">
        <p14:creationId xmlns:p14="http://schemas.microsoft.com/office/powerpoint/2010/main" val="3800754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SA" b="1" dirty="0">
                <a:solidFill>
                  <a:srgbClr val="FF0000"/>
                </a:solidFill>
                <a:latin typeface="Andalus" panose="02020603050405020304" pitchFamily="18" charset="-78"/>
                <a:cs typeface="Andalus" panose="02020603050405020304" pitchFamily="18" charset="-78"/>
              </a:rPr>
              <a:t>رابعا :دوره ما قبل المنافسة</a:t>
            </a:r>
            <a:r>
              <a:rPr lang="fr-FR" b="1" dirty="0">
                <a:solidFill>
                  <a:srgbClr val="FF0000"/>
                </a:solidFill>
                <a:latin typeface="Andalus" panose="02020603050405020304" pitchFamily="18" charset="-78"/>
                <a:cs typeface="Andalus" panose="02020603050405020304" pitchFamily="18" charset="-78"/>
              </a:rPr>
              <a:t> :pré compétitive</a:t>
            </a:r>
            <a:r>
              <a:rPr lang="fr-FR" b="1" dirty="0"/>
              <a:t> </a:t>
            </a:r>
            <a:endParaRPr lang="fr-FR" dirty="0"/>
          </a:p>
        </p:txBody>
      </p:sp>
      <p:sp>
        <p:nvSpPr>
          <p:cNvPr id="3" name="Espace réservé du contenu 2"/>
          <p:cNvSpPr>
            <a:spLocks noGrp="1"/>
          </p:cNvSpPr>
          <p:nvPr>
            <p:ph idx="1"/>
          </p:nvPr>
        </p:nvSpPr>
        <p:spPr/>
        <p:txBody>
          <a:bodyPr>
            <a:normAutofit/>
          </a:bodyPr>
          <a:lstStyle/>
          <a:p>
            <a:pPr algn="r" rtl="1"/>
            <a:r>
              <a:rPr lang="ar-SA" sz="2800" b="1" dirty="0">
                <a:latin typeface="Andalus" panose="02020603050405020304" pitchFamily="18" charset="-78"/>
                <a:cs typeface="Andalus" panose="02020603050405020304" pitchFamily="18" charset="-78"/>
              </a:rPr>
              <a:t>وتعد هذه </a:t>
            </a:r>
            <a:r>
              <a:rPr lang="ar-SA" sz="2800" b="1" dirty="0" smtClean="0">
                <a:latin typeface="Andalus" panose="02020603050405020304" pitchFamily="18" charset="-78"/>
                <a:cs typeface="Andalus" panose="02020603050405020304" pitchFamily="18" charset="-78"/>
              </a:rPr>
              <a:t>الدور</a:t>
            </a:r>
            <a:r>
              <a:rPr lang="ar-DZ" sz="2800" b="1" dirty="0" smtClean="0">
                <a:latin typeface="Andalus" panose="02020603050405020304" pitchFamily="18" charset="-78"/>
                <a:cs typeface="Andalus" panose="02020603050405020304" pitchFamily="18" charset="-78"/>
              </a:rPr>
              <a:t>ة</a:t>
            </a:r>
            <a:r>
              <a:rPr lang="ar-SA" sz="2800" b="1" dirty="0" smtClean="0">
                <a:latin typeface="Andalus" panose="02020603050405020304" pitchFamily="18" charset="-78"/>
                <a:cs typeface="Andalus" panose="02020603050405020304" pitchFamily="18" charset="-78"/>
              </a:rPr>
              <a:t> </a:t>
            </a:r>
            <a:r>
              <a:rPr lang="ar-SA" sz="2800" b="1" dirty="0">
                <a:solidFill>
                  <a:srgbClr val="00B0F0"/>
                </a:solidFill>
                <a:latin typeface="Andalus" panose="02020603050405020304" pitchFamily="18" charset="-78"/>
                <a:cs typeface="Andalus" panose="02020603050405020304" pitchFamily="18" charset="-78"/>
              </a:rPr>
              <a:t>احد اشكال الدورات المتوسطة </a:t>
            </a:r>
            <a:r>
              <a:rPr lang="ar-SA" sz="2800" b="1" dirty="0" smtClean="0">
                <a:solidFill>
                  <a:srgbClr val="00B0F0"/>
                </a:solidFill>
                <a:latin typeface="Andalus" panose="02020603050405020304" pitchFamily="18" charset="-78"/>
                <a:cs typeface="Andalus" panose="02020603050405020304" pitchFamily="18" charset="-78"/>
              </a:rPr>
              <a:t>الهام</a:t>
            </a:r>
            <a:r>
              <a:rPr lang="ar-DZ" sz="2800" b="1" dirty="0" smtClean="0">
                <a:solidFill>
                  <a:srgbClr val="00B0F0"/>
                </a:solidFill>
                <a:latin typeface="Andalus" panose="02020603050405020304" pitchFamily="18" charset="-78"/>
                <a:cs typeface="Andalus" panose="02020603050405020304" pitchFamily="18" charset="-78"/>
              </a:rPr>
              <a:t>ة</a:t>
            </a:r>
            <a:r>
              <a:rPr lang="ar-SA" sz="2800" b="1" dirty="0" smtClean="0">
                <a:solidFill>
                  <a:srgbClr val="00B0F0"/>
                </a:solidFill>
                <a:latin typeface="Andalus" panose="02020603050405020304" pitchFamily="18" charset="-78"/>
                <a:cs typeface="Andalus" panose="02020603050405020304" pitchFamily="18" charset="-78"/>
              </a:rPr>
              <a:t> </a:t>
            </a:r>
            <a:r>
              <a:rPr lang="ar-SA" sz="2800" b="1" dirty="0">
                <a:solidFill>
                  <a:srgbClr val="00B0F0"/>
                </a:solidFill>
                <a:latin typeface="Andalus" panose="02020603050405020304" pitchFamily="18" charset="-78"/>
                <a:cs typeface="Andalus" panose="02020603050405020304" pitchFamily="18" charset="-78"/>
              </a:rPr>
              <a:t>جدا في </a:t>
            </a:r>
            <a:r>
              <a:rPr lang="ar-SA" sz="2800" b="1" dirty="0" smtClean="0">
                <a:solidFill>
                  <a:srgbClr val="00B0F0"/>
                </a:solidFill>
                <a:latin typeface="Andalus" panose="02020603050405020304" pitchFamily="18" charset="-78"/>
                <a:cs typeface="Andalus" panose="02020603050405020304" pitchFamily="18" charset="-78"/>
              </a:rPr>
              <a:t>مرحل</a:t>
            </a:r>
            <a:r>
              <a:rPr lang="ar-DZ" sz="2800" b="1" dirty="0" smtClean="0">
                <a:solidFill>
                  <a:srgbClr val="00B0F0"/>
                </a:solidFill>
                <a:latin typeface="Andalus" panose="02020603050405020304" pitchFamily="18" charset="-78"/>
                <a:cs typeface="Andalus" panose="02020603050405020304" pitchFamily="18" charset="-78"/>
              </a:rPr>
              <a:t>ة</a:t>
            </a:r>
            <a:r>
              <a:rPr lang="ar-SA" sz="2800" b="1" dirty="0" smtClean="0">
                <a:solidFill>
                  <a:srgbClr val="00B0F0"/>
                </a:solidFill>
                <a:latin typeface="Andalus" panose="02020603050405020304" pitchFamily="18" charset="-78"/>
                <a:cs typeface="Andalus" panose="02020603050405020304" pitchFamily="18" charset="-78"/>
              </a:rPr>
              <a:t> </a:t>
            </a:r>
            <a:r>
              <a:rPr lang="ar-SA" sz="2800" b="1" dirty="0">
                <a:solidFill>
                  <a:srgbClr val="00B0F0"/>
                </a:solidFill>
                <a:latin typeface="Andalus" panose="02020603050405020304" pitchFamily="18" charset="-78"/>
                <a:cs typeface="Andalus" panose="02020603050405020304" pitchFamily="18" charset="-78"/>
              </a:rPr>
              <a:t>الاعداد المباشر </a:t>
            </a:r>
            <a:r>
              <a:rPr lang="ar-SA" sz="2800" b="1" dirty="0" smtClean="0">
                <a:solidFill>
                  <a:srgbClr val="00B0F0"/>
                </a:solidFill>
                <a:latin typeface="Andalus" panose="02020603050405020304" pitchFamily="18" charset="-78"/>
                <a:cs typeface="Andalus" panose="02020603050405020304" pitchFamily="18" charset="-78"/>
              </a:rPr>
              <a:t>للمنافسات</a:t>
            </a:r>
            <a:r>
              <a:rPr lang="ar-DZ" sz="2800" b="1" dirty="0" smtClean="0">
                <a:solidFill>
                  <a:srgbClr val="00B0F0"/>
                </a:solidFill>
                <a:latin typeface="Andalus" panose="02020603050405020304" pitchFamily="18" charset="-78"/>
                <a:cs typeface="Andalus" panose="02020603050405020304" pitchFamily="18" charset="-78"/>
              </a:rPr>
              <a:t>,</a:t>
            </a:r>
            <a:r>
              <a:rPr lang="ar-SA" sz="2800" b="1" dirty="0" smtClean="0">
                <a:solidFill>
                  <a:srgbClr val="00B0F0"/>
                </a:solidFill>
                <a:latin typeface="Andalus" panose="02020603050405020304" pitchFamily="18" charset="-78"/>
                <a:cs typeface="Andalus" panose="02020603050405020304" pitchFamily="18" charset="-78"/>
              </a:rPr>
              <a:t> </a:t>
            </a:r>
            <a:r>
              <a:rPr lang="ar-SA" sz="2800" b="1" dirty="0">
                <a:solidFill>
                  <a:srgbClr val="00B0F0"/>
                </a:solidFill>
                <a:latin typeface="Andalus" panose="02020603050405020304" pitchFamily="18" charset="-78"/>
                <a:cs typeface="Andalus" panose="02020603050405020304" pitchFamily="18" charset="-78"/>
              </a:rPr>
              <a:t>وتشكل محتوياتها بنظام المسابقة وظروفها الى حد كبير </a:t>
            </a:r>
            <a:r>
              <a:rPr lang="ar-SA" sz="2800" b="1" dirty="0" smtClean="0">
                <a:solidFill>
                  <a:srgbClr val="00B0F0"/>
                </a:solidFill>
                <a:latin typeface="Andalus" panose="02020603050405020304" pitchFamily="18" charset="-78"/>
                <a:cs typeface="Andalus" panose="02020603050405020304" pitchFamily="18" charset="-78"/>
              </a:rPr>
              <a:t>لإمكاني</a:t>
            </a:r>
            <a:r>
              <a:rPr lang="ar-DZ" sz="2800" b="1" dirty="0" smtClean="0">
                <a:solidFill>
                  <a:srgbClr val="00B0F0"/>
                </a:solidFill>
                <a:latin typeface="Andalus" panose="02020603050405020304" pitchFamily="18" charset="-78"/>
                <a:cs typeface="Andalus" panose="02020603050405020304" pitchFamily="18" charset="-78"/>
              </a:rPr>
              <a:t>ة</a:t>
            </a:r>
            <a:r>
              <a:rPr lang="ar-SA" sz="2800" b="1" dirty="0" smtClean="0">
                <a:solidFill>
                  <a:srgbClr val="00B0F0"/>
                </a:solidFill>
                <a:latin typeface="Andalus" panose="02020603050405020304" pitchFamily="18" charset="-78"/>
                <a:cs typeface="Andalus" panose="02020603050405020304" pitchFamily="18" charset="-78"/>
              </a:rPr>
              <a:t> </a:t>
            </a:r>
            <a:r>
              <a:rPr lang="ar-SA" sz="2800" b="1" dirty="0">
                <a:solidFill>
                  <a:srgbClr val="00B0F0"/>
                </a:solidFill>
                <a:latin typeface="Andalus" panose="02020603050405020304" pitchFamily="18" charset="-78"/>
                <a:cs typeface="Andalus" panose="02020603050405020304" pitchFamily="18" charset="-78"/>
              </a:rPr>
              <a:t>تحقيق التكيف مع نظام المنافسة وظروفها </a:t>
            </a:r>
            <a:r>
              <a:rPr lang="ar-SA" sz="2800" b="1" dirty="0" smtClean="0">
                <a:solidFill>
                  <a:srgbClr val="00B0F0"/>
                </a:solidFill>
                <a:latin typeface="Andalus" panose="02020603050405020304" pitchFamily="18" charset="-78"/>
                <a:cs typeface="Andalus" panose="02020603050405020304" pitchFamily="18" charset="-78"/>
              </a:rPr>
              <a:t>بغي</a:t>
            </a:r>
            <a:r>
              <a:rPr lang="ar-DZ" sz="2800" b="1" dirty="0" smtClean="0">
                <a:solidFill>
                  <a:srgbClr val="00B0F0"/>
                </a:solidFill>
                <a:latin typeface="Andalus" panose="02020603050405020304" pitchFamily="18" charset="-78"/>
                <a:cs typeface="Andalus" panose="02020603050405020304" pitchFamily="18" charset="-78"/>
              </a:rPr>
              <a:t>ة</a:t>
            </a:r>
            <a:r>
              <a:rPr lang="ar-SA" sz="2800" b="1" dirty="0" smtClean="0">
                <a:solidFill>
                  <a:srgbClr val="00B0F0"/>
                </a:solidFill>
                <a:latin typeface="Andalus" panose="02020603050405020304" pitchFamily="18" charset="-78"/>
                <a:cs typeface="Andalus" panose="02020603050405020304" pitchFamily="18" charset="-78"/>
              </a:rPr>
              <a:t> </a:t>
            </a:r>
            <a:r>
              <a:rPr lang="ar-SA" sz="2800" b="1" dirty="0">
                <a:solidFill>
                  <a:srgbClr val="00B0F0"/>
                </a:solidFill>
                <a:latin typeface="Andalus" panose="02020603050405020304" pitchFamily="18" charset="-78"/>
                <a:cs typeface="Andalus" panose="02020603050405020304" pitchFamily="18" charset="-78"/>
              </a:rPr>
              <a:t>تحقيق مستويات عالية من الانجاز في المنافسة والاسراع في اتمام </a:t>
            </a:r>
            <a:r>
              <a:rPr lang="ar-SA" sz="2800" b="1" dirty="0" smtClean="0">
                <a:solidFill>
                  <a:srgbClr val="00B0F0"/>
                </a:solidFill>
                <a:latin typeface="Andalus" panose="02020603050405020304" pitchFamily="18" charset="-78"/>
                <a:cs typeface="Andalus" panose="02020603050405020304" pitchFamily="18" charset="-78"/>
              </a:rPr>
              <a:t>استعاد</a:t>
            </a:r>
            <a:r>
              <a:rPr lang="ar-DZ" sz="2800" b="1" dirty="0" smtClean="0">
                <a:solidFill>
                  <a:srgbClr val="00B0F0"/>
                </a:solidFill>
                <a:latin typeface="Andalus" panose="02020603050405020304" pitchFamily="18" charset="-78"/>
                <a:cs typeface="Andalus" panose="02020603050405020304" pitchFamily="18" charset="-78"/>
              </a:rPr>
              <a:t>ة</a:t>
            </a:r>
            <a:r>
              <a:rPr lang="ar-SA" sz="2800" b="1" dirty="0" smtClean="0">
                <a:solidFill>
                  <a:srgbClr val="00B0F0"/>
                </a:solidFill>
                <a:latin typeface="Andalus" panose="02020603050405020304" pitchFamily="18" charset="-78"/>
                <a:cs typeface="Andalus" panose="02020603050405020304" pitchFamily="18" charset="-78"/>
              </a:rPr>
              <a:t> </a:t>
            </a:r>
            <a:r>
              <a:rPr lang="ar-SA" sz="2800" b="1" dirty="0">
                <a:solidFill>
                  <a:srgbClr val="00B0F0"/>
                </a:solidFill>
                <a:latin typeface="Andalus" panose="02020603050405020304" pitchFamily="18" charset="-78"/>
                <a:cs typeface="Andalus" panose="02020603050405020304" pitchFamily="18" charset="-78"/>
              </a:rPr>
              <a:t>الشفاء</a:t>
            </a:r>
            <a:r>
              <a:rPr lang="fr-FR" sz="2800" dirty="0">
                <a:latin typeface="Andalus" panose="02020603050405020304" pitchFamily="18" charset="-78"/>
                <a:cs typeface="Andalus" panose="02020603050405020304" pitchFamily="18" charset="-78"/>
              </a:rPr>
              <a:t>.</a:t>
            </a:r>
          </a:p>
        </p:txBody>
      </p:sp>
    </p:spTree>
    <p:extLst>
      <p:ext uri="{BB962C8B-B14F-4D97-AF65-F5344CB8AC3E}">
        <p14:creationId xmlns:p14="http://schemas.microsoft.com/office/powerpoint/2010/main" val="906285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SA" b="1" dirty="0">
                <a:solidFill>
                  <a:srgbClr val="FF0000"/>
                </a:solidFill>
                <a:latin typeface="Andalus" panose="02020603050405020304" pitchFamily="18" charset="-78"/>
                <a:cs typeface="Andalus" panose="02020603050405020304" pitchFamily="18" charset="-78"/>
              </a:rPr>
              <a:t>خامسا :</a:t>
            </a:r>
            <a:r>
              <a:rPr lang="ar-SA" b="1" dirty="0" smtClean="0">
                <a:solidFill>
                  <a:srgbClr val="FF0000"/>
                </a:solidFill>
                <a:latin typeface="Andalus" panose="02020603050405020304" pitchFamily="18" charset="-78"/>
                <a:cs typeface="Andalus" panose="02020603050405020304" pitchFamily="18" charset="-78"/>
              </a:rPr>
              <a:t>دور</a:t>
            </a:r>
            <a:r>
              <a:rPr lang="ar-DZ" b="1" dirty="0" smtClean="0">
                <a:solidFill>
                  <a:srgbClr val="FF0000"/>
                </a:solidFill>
                <a:latin typeface="Andalus" panose="02020603050405020304" pitchFamily="18" charset="-78"/>
                <a:cs typeface="Andalus" panose="02020603050405020304" pitchFamily="18" charset="-78"/>
              </a:rPr>
              <a:t>ة</a:t>
            </a:r>
            <a:r>
              <a:rPr lang="ar-SA" b="1" dirty="0" smtClean="0">
                <a:solidFill>
                  <a:srgbClr val="FF0000"/>
                </a:solidFill>
                <a:latin typeface="Andalus" panose="02020603050405020304" pitchFamily="18" charset="-78"/>
                <a:cs typeface="Andalus" panose="02020603050405020304" pitchFamily="18" charset="-78"/>
              </a:rPr>
              <a:t> المنافسات</a:t>
            </a:r>
            <a:r>
              <a:rPr lang="ar-DZ" b="1" dirty="0" smtClean="0">
                <a:solidFill>
                  <a:srgbClr val="FF0000"/>
                </a:solidFill>
                <a:latin typeface="Andalus" panose="02020603050405020304" pitchFamily="18" charset="-78"/>
                <a:cs typeface="Andalus" panose="02020603050405020304" pitchFamily="18" charset="-78"/>
              </a:rPr>
              <a:t>   </a:t>
            </a:r>
            <a:r>
              <a:rPr lang="fr-FR" b="1" dirty="0" smtClean="0">
                <a:solidFill>
                  <a:srgbClr val="FF0000"/>
                </a:solidFill>
                <a:latin typeface="Andalus" panose="02020603050405020304" pitchFamily="18" charset="-78"/>
                <a:cs typeface="Andalus" panose="02020603050405020304" pitchFamily="18" charset="-78"/>
              </a:rPr>
              <a:t>: compétitive</a:t>
            </a:r>
            <a:r>
              <a:rPr lang="ar-DZ" b="1" dirty="0" smtClean="0">
                <a:solidFill>
                  <a:srgbClr val="FF0000"/>
                </a:solidFill>
                <a:latin typeface="Andalus" panose="02020603050405020304" pitchFamily="18" charset="-78"/>
                <a:cs typeface="Andalus" panose="02020603050405020304" pitchFamily="18" charset="-78"/>
              </a:rPr>
              <a:t> </a:t>
            </a:r>
            <a:endParaRPr lang="fr-FR" dirty="0">
              <a:solidFill>
                <a:srgbClr val="FF0000"/>
              </a:solidFill>
              <a:latin typeface="Andalus" panose="02020603050405020304" pitchFamily="18" charset="-78"/>
              <a:cs typeface="Andalus" panose="02020603050405020304" pitchFamily="18" charset="-78"/>
            </a:endParaRPr>
          </a:p>
        </p:txBody>
      </p:sp>
      <p:sp>
        <p:nvSpPr>
          <p:cNvPr id="3" name="Espace réservé du contenu 2"/>
          <p:cNvSpPr>
            <a:spLocks noGrp="1"/>
          </p:cNvSpPr>
          <p:nvPr>
            <p:ph idx="1"/>
          </p:nvPr>
        </p:nvSpPr>
        <p:spPr>
          <a:xfrm>
            <a:off x="607463" y="1859808"/>
            <a:ext cx="10515600" cy="4351338"/>
          </a:xfrm>
        </p:spPr>
        <p:txBody>
          <a:bodyPr/>
          <a:lstStyle/>
          <a:p>
            <a:pPr algn="r" rtl="1"/>
            <a:r>
              <a:rPr lang="ar-SA" sz="2400" b="1" dirty="0">
                <a:latin typeface="Andalus" panose="02020603050405020304" pitchFamily="18" charset="-78"/>
                <a:cs typeface="Andalus" panose="02020603050405020304" pitchFamily="18" charset="-78"/>
              </a:rPr>
              <a:t>وتعتبر هذه </a:t>
            </a:r>
            <a:r>
              <a:rPr lang="ar-SA" sz="2400" b="1" dirty="0" smtClean="0">
                <a:latin typeface="Andalus" panose="02020603050405020304" pitchFamily="18" charset="-78"/>
                <a:cs typeface="Andalus" panose="02020603050405020304" pitchFamily="18" charset="-78"/>
              </a:rPr>
              <a:t>الدور</a:t>
            </a:r>
            <a:r>
              <a:rPr lang="ar-DZ" sz="2400" b="1" dirty="0" smtClean="0">
                <a:latin typeface="Andalus" panose="02020603050405020304" pitchFamily="18" charset="-78"/>
                <a:cs typeface="Andalus" panose="02020603050405020304" pitchFamily="18" charset="-78"/>
              </a:rPr>
              <a:t>ة</a:t>
            </a:r>
            <a:r>
              <a:rPr lang="ar-SA" sz="2400" b="1" dirty="0" smtClean="0">
                <a:latin typeface="Andalus" panose="02020603050405020304" pitchFamily="18" charset="-78"/>
                <a:cs typeface="Andalus" panose="02020603050405020304" pitchFamily="18" charset="-78"/>
              </a:rPr>
              <a:t> </a:t>
            </a:r>
            <a:r>
              <a:rPr lang="ar-SA" sz="2400" b="1" dirty="0">
                <a:solidFill>
                  <a:srgbClr val="00B0F0"/>
                </a:solidFill>
                <a:latin typeface="Andalus" panose="02020603050405020304" pitchFamily="18" charset="-78"/>
                <a:cs typeface="Andalus" panose="02020603050405020304" pitchFamily="18" charset="-78"/>
              </a:rPr>
              <a:t>هي النوع الرئيسي المستخدم خلال </a:t>
            </a:r>
            <a:r>
              <a:rPr lang="ar-SA" sz="2400" b="1" dirty="0" smtClean="0">
                <a:solidFill>
                  <a:srgbClr val="00B0F0"/>
                </a:solidFill>
                <a:latin typeface="Andalus" panose="02020603050405020304" pitchFamily="18" charset="-78"/>
                <a:cs typeface="Andalus" panose="02020603050405020304" pitchFamily="18" charset="-78"/>
              </a:rPr>
              <a:t>مرحل</a:t>
            </a:r>
            <a:r>
              <a:rPr lang="ar-DZ" sz="2400" b="1" dirty="0" smtClean="0">
                <a:solidFill>
                  <a:srgbClr val="00B0F0"/>
                </a:solidFill>
                <a:latin typeface="Andalus" panose="02020603050405020304" pitchFamily="18" charset="-78"/>
                <a:cs typeface="Andalus" panose="02020603050405020304" pitchFamily="18" charset="-78"/>
              </a:rPr>
              <a:t>ة</a:t>
            </a:r>
            <a:r>
              <a:rPr lang="ar-SA" sz="2400" b="1" dirty="0" smtClean="0">
                <a:solidFill>
                  <a:srgbClr val="00B0F0"/>
                </a:solidFill>
                <a:latin typeface="Andalus" panose="02020603050405020304" pitchFamily="18" charset="-78"/>
                <a:cs typeface="Andalus" panose="02020603050405020304" pitchFamily="18" charset="-78"/>
              </a:rPr>
              <a:t> </a:t>
            </a:r>
            <a:r>
              <a:rPr lang="ar-SA" sz="2400" b="1" dirty="0">
                <a:solidFill>
                  <a:srgbClr val="00B0F0"/>
                </a:solidFill>
                <a:latin typeface="Andalus" panose="02020603050405020304" pitchFamily="18" charset="-78"/>
                <a:cs typeface="Andalus" panose="02020603050405020304" pitchFamily="18" charset="-78"/>
              </a:rPr>
              <a:t>المسابقات ويوجد اشكال </a:t>
            </a:r>
            <a:r>
              <a:rPr lang="ar-SA" sz="2400" b="1" dirty="0" smtClean="0">
                <a:solidFill>
                  <a:srgbClr val="00B0F0"/>
                </a:solidFill>
                <a:latin typeface="Andalus" panose="02020603050405020304" pitchFamily="18" charset="-78"/>
                <a:cs typeface="Andalus" panose="02020603050405020304" pitchFamily="18" charset="-78"/>
              </a:rPr>
              <a:t>متنوع</a:t>
            </a:r>
            <a:r>
              <a:rPr lang="ar-DZ" sz="2400" b="1" dirty="0" smtClean="0">
                <a:solidFill>
                  <a:srgbClr val="00B0F0"/>
                </a:solidFill>
                <a:latin typeface="Andalus" panose="02020603050405020304" pitchFamily="18" charset="-78"/>
                <a:cs typeface="Andalus" panose="02020603050405020304" pitchFamily="18" charset="-78"/>
              </a:rPr>
              <a:t>ة</a:t>
            </a:r>
            <a:r>
              <a:rPr lang="ar-SA" sz="2400" b="1" dirty="0" smtClean="0">
                <a:solidFill>
                  <a:srgbClr val="00B0F0"/>
                </a:solidFill>
                <a:latin typeface="Andalus" panose="02020603050405020304" pitchFamily="18" charset="-78"/>
                <a:cs typeface="Andalus" panose="02020603050405020304" pitchFamily="18" charset="-78"/>
              </a:rPr>
              <a:t> </a:t>
            </a:r>
            <a:r>
              <a:rPr lang="ar-SA" sz="2400" b="1" dirty="0">
                <a:solidFill>
                  <a:srgbClr val="00B0F0"/>
                </a:solidFill>
                <a:latin typeface="Andalus" panose="02020603050405020304" pitchFamily="18" charset="-78"/>
                <a:cs typeface="Andalus" panose="02020603050405020304" pitchFamily="18" charset="-78"/>
              </a:rPr>
              <a:t>لبناء هذه الدورات يرجع تنوعها الى توزيع ايام المسابقة خلال </a:t>
            </a:r>
            <a:r>
              <a:rPr lang="ar-SA" sz="2400" b="1" dirty="0" smtClean="0">
                <a:solidFill>
                  <a:srgbClr val="00B0F0"/>
                </a:solidFill>
                <a:latin typeface="Andalus" panose="02020603050405020304" pitchFamily="18" charset="-78"/>
                <a:cs typeface="Andalus" panose="02020603050405020304" pitchFamily="18" charset="-78"/>
              </a:rPr>
              <a:t>مرحل</a:t>
            </a:r>
            <a:r>
              <a:rPr lang="ar-DZ" sz="2400" b="1" dirty="0" smtClean="0">
                <a:solidFill>
                  <a:srgbClr val="00B0F0"/>
                </a:solidFill>
                <a:latin typeface="Andalus" panose="02020603050405020304" pitchFamily="18" charset="-78"/>
                <a:cs typeface="Andalus" panose="02020603050405020304" pitchFamily="18" charset="-78"/>
              </a:rPr>
              <a:t>ة</a:t>
            </a:r>
            <a:r>
              <a:rPr lang="ar-SA" sz="2400" b="1" dirty="0" smtClean="0">
                <a:solidFill>
                  <a:srgbClr val="00B0F0"/>
                </a:solidFill>
                <a:latin typeface="Andalus" panose="02020603050405020304" pitchFamily="18" charset="-78"/>
                <a:cs typeface="Andalus" panose="02020603050405020304" pitchFamily="18" charset="-78"/>
              </a:rPr>
              <a:t> </a:t>
            </a:r>
            <a:r>
              <a:rPr lang="ar-SA" sz="2400" b="1" dirty="0">
                <a:solidFill>
                  <a:srgbClr val="00B0F0"/>
                </a:solidFill>
                <a:latin typeface="Andalus" panose="02020603050405020304" pitchFamily="18" charset="-78"/>
                <a:cs typeface="Andalus" panose="02020603050405020304" pitchFamily="18" charset="-78"/>
              </a:rPr>
              <a:t>المسابقات ومستوى الحالة التدريبية للاعب وابسط </a:t>
            </a:r>
            <a:r>
              <a:rPr lang="ar-SA" sz="2400" b="1" dirty="0" smtClean="0">
                <a:solidFill>
                  <a:srgbClr val="00B0F0"/>
                </a:solidFill>
                <a:latin typeface="Andalus" panose="02020603050405020304" pitchFamily="18" charset="-78"/>
                <a:cs typeface="Andalus" panose="02020603050405020304" pitchFamily="18" charset="-78"/>
              </a:rPr>
              <a:t>صور</a:t>
            </a:r>
            <a:r>
              <a:rPr lang="ar-DZ" sz="2400" b="1" dirty="0" smtClean="0">
                <a:solidFill>
                  <a:srgbClr val="00B0F0"/>
                </a:solidFill>
                <a:latin typeface="Andalus" panose="02020603050405020304" pitchFamily="18" charset="-78"/>
                <a:cs typeface="Andalus" panose="02020603050405020304" pitchFamily="18" charset="-78"/>
              </a:rPr>
              <a:t>ة</a:t>
            </a:r>
            <a:r>
              <a:rPr lang="ar-SA" sz="2400" b="1" dirty="0" smtClean="0">
                <a:solidFill>
                  <a:srgbClr val="00B0F0"/>
                </a:solidFill>
                <a:latin typeface="Andalus" panose="02020603050405020304" pitchFamily="18" charset="-78"/>
                <a:cs typeface="Andalus" panose="02020603050405020304" pitchFamily="18" charset="-78"/>
              </a:rPr>
              <a:t> </a:t>
            </a:r>
            <a:r>
              <a:rPr lang="ar-SA" sz="2400" b="1" dirty="0">
                <a:solidFill>
                  <a:srgbClr val="00B0F0"/>
                </a:solidFill>
                <a:latin typeface="Andalus" panose="02020603050405020304" pitchFamily="18" charset="-78"/>
                <a:cs typeface="Andalus" panose="02020603050405020304" pitchFamily="18" charset="-78"/>
              </a:rPr>
              <a:t>لهذا النوع من الدورات المتوسطة تحتوي على ثلاث دورات صغرى كما في الشكل</a:t>
            </a:r>
            <a:r>
              <a:rPr lang="fr-FR" sz="2400" b="1" dirty="0">
                <a:solidFill>
                  <a:srgbClr val="00B0F0"/>
                </a:solidFill>
                <a:latin typeface="Andalus" panose="02020603050405020304" pitchFamily="18" charset="-78"/>
                <a:cs typeface="Andalus" panose="02020603050405020304" pitchFamily="18" charset="-78"/>
              </a:rPr>
              <a:t>.</a:t>
            </a:r>
          </a:p>
          <a:p>
            <a:pPr algn="r" rtl="1"/>
            <a:r>
              <a:rPr lang="ar-SA" sz="2400" b="1" dirty="0">
                <a:latin typeface="Andalus" panose="02020603050405020304" pitchFamily="18" charset="-78"/>
                <a:cs typeface="Andalus" panose="02020603050405020304" pitchFamily="18" charset="-78"/>
              </a:rPr>
              <a:t>وتتوقف تغيرات اشكال بناء </a:t>
            </a:r>
            <a:r>
              <a:rPr lang="ar-SA" sz="2400" b="1" dirty="0" smtClean="0">
                <a:latin typeface="Andalus" panose="02020603050405020304" pitchFamily="18" charset="-78"/>
                <a:cs typeface="Andalus" panose="02020603050405020304" pitchFamily="18" charset="-78"/>
              </a:rPr>
              <a:t>دور</a:t>
            </a:r>
            <a:r>
              <a:rPr lang="ar-DZ" sz="2400" b="1" dirty="0" smtClean="0">
                <a:latin typeface="Andalus" panose="02020603050405020304" pitchFamily="18" charset="-78"/>
                <a:cs typeface="Andalus" panose="02020603050405020304" pitchFamily="18" charset="-78"/>
              </a:rPr>
              <a:t>ة</a:t>
            </a:r>
            <a:r>
              <a:rPr lang="ar-SA" sz="2400" b="1" dirty="0" smtClean="0">
                <a:latin typeface="Andalus" panose="02020603050405020304" pitchFamily="18" charset="-78"/>
                <a:cs typeface="Andalus" panose="02020603050405020304" pitchFamily="18" charset="-78"/>
              </a:rPr>
              <a:t> </a:t>
            </a:r>
            <a:r>
              <a:rPr lang="ar-SA" sz="2400" b="1" dirty="0">
                <a:latin typeface="Andalus" panose="02020603050405020304" pitchFamily="18" charset="-78"/>
                <a:cs typeface="Andalus" panose="02020603050405020304" pitchFamily="18" charset="-78"/>
              </a:rPr>
              <a:t>المنافسة على توزيع المسابقات وعددها وترتيبها ايضا</a:t>
            </a:r>
            <a:endParaRPr lang="fr-FR" sz="2400" b="1" dirty="0">
              <a:latin typeface="Andalus" panose="02020603050405020304" pitchFamily="18" charset="-78"/>
              <a:cs typeface="Andalus" panose="02020603050405020304" pitchFamily="18" charset="-78"/>
            </a:endParaRPr>
          </a:p>
          <a:p>
            <a:pPr marL="0" indent="0" algn="r" rtl="1">
              <a:buNone/>
            </a:pPr>
            <a:endParaRPr lang="fr-FR" dirty="0"/>
          </a:p>
        </p:txBody>
      </p:sp>
      <p:sp>
        <p:nvSpPr>
          <p:cNvPr id="4" name="Rectangle 32"/>
          <p:cNvSpPr>
            <a:spLocks noChangeArrowheads="1"/>
          </p:cNvSpPr>
          <p:nvPr/>
        </p:nvSpPr>
        <p:spPr bwMode="auto">
          <a:xfrm>
            <a:off x="8173632" y="4136166"/>
            <a:ext cx="1756581" cy="1132502"/>
          </a:xfrm>
          <a:prstGeom prst="rect">
            <a:avLst/>
          </a:prstGeom>
          <a:solidFill>
            <a:srgbClr val="9B57D3"/>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ndalus" panose="02020603050405020304" pitchFamily="18" charset="-78"/>
                <a:ea typeface="Calibri" panose="020F0502020204030204" pitchFamily="34" charset="0"/>
                <a:cs typeface="Andalus" panose="02020603050405020304" pitchFamily="18" charset="-78"/>
              </a:rPr>
              <a:t>دورة إعداد للمنافسة</a:t>
            </a: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Rectangle 33"/>
          <p:cNvSpPr>
            <a:spLocks noChangeArrowheads="1"/>
          </p:cNvSpPr>
          <p:nvPr/>
        </p:nvSpPr>
        <p:spPr bwMode="auto">
          <a:xfrm>
            <a:off x="3589234" y="4136165"/>
            <a:ext cx="1927629" cy="1132502"/>
          </a:xfrm>
          <a:prstGeom prst="rect">
            <a:avLst/>
          </a:prstGeom>
          <a:solidFill>
            <a:srgbClr val="FFFF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sz="1800" b="1" i="0" u="none" strike="noStrike" cap="none" normalizeH="0" baseline="0" dirty="0" smtClean="0">
                <a:ln>
                  <a:noFill/>
                </a:ln>
                <a:solidFill>
                  <a:schemeClr val="tx1"/>
                </a:solidFill>
                <a:effectLst/>
                <a:latin typeface="Andalus" panose="02020603050405020304" pitchFamily="18" charset="-78"/>
                <a:ea typeface="Calibri" panose="020F0502020204030204" pitchFamily="34" charset="0"/>
                <a:cs typeface="Andalus" panose="02020603050405020304" pitchFamily="18" charset="-78"/>
              </a:rPr>
              <a:t>دورة استشفائية</a:t>
            </a: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6" name="Rectangle 34"/>
          <p:cNvSpPr>
            <a:spLocks noChangeArrowheads="1"/>
          </p:cNvSpPr>
          <p:nvPr/>
        </p:nvSpPr>
        <p:spPr bwMode="auto">
          <a:xfrm>
            <a:off x="6017367" y="4136165"/>
            <a:ext cx="1649986" cy="1102951"/>
          </a:xfrm>
          <a:prstGeom prst="rect">
            <a:avLst/>
          </a:prstGeom>
          <a:solidFill>
            <a:srgbClr val="FF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DZ" sz="1800" b="1" i="0" u="none" strike="noStrike" cap="none" normalizeH="0" baseline="0" dirty="0" smtClean="0">
                <a:ln>
                  <a:noFill/>
                </a:ln>
                <a:solidFill>
                  <a:schemeClr val="tx1"/>
                </a:solidFill>
                <a:effectLst/>
                <a:latin typeface="Andalus" panose="02020603050405020304" pitchFamily="18" charset="-78"/>
                <a:ea typeface="Calibri" panose="020F0502020204030204" pitchFamily="34" charset="0"/>
                <a:cs typeface="Andalus" panose="02020603050405020304" pitchFamily="18" charset="-78"/>
              </a:rPr>
              <a:t>دورة المنافسة</a:t>
            </a: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7" name="Flèche gauche 35"/>
          <p:cNvSpPr>
            <a:spLocks noChangeArrowheads="1"/>
          </p:cNvSpPr>
          <p:nvPr/>
        </p:nvSpPr>
        <p:spPr bwMode="auto">
          <a:xfrm>
            <a:off x="7727104" y="4841629"/>
            <a:ext cx="327025" cy="46037"/>
          </a:xfrm>
          <a:prstGeom prst="leftArrow">
            <a:avLst>
              <a:gd name="adj1" fmla="val 50000"/>
              <a:gd name="adj2" fmla="val 49560"/>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8" name="Flèche gauche 36"/>
          <p:cNvSpPr>
            <a:spLocks noChangeArrowheads="1"/>
          </p:cNvSpPr>
          <p:nvPr/>
        </p:nvSpPr>
        <p:spPr bwMode="auto">
          <a:xfrm>
            <a:off x="5516863" y="4759584"/>
            <a:ext cx="381000" cy="46038"/>
          </a:xfrm>
          <a:prstGeom prst="leftArrow">
            <a:avLst>
              <a:gd name="adj1" fmla="val 50000"/>
              <a:gd name="adj2" fmla="val 49655"/>
            </a:avLst>
          </a:prstGeom>
          <a:solidFill>
            <a:srgbClr val="000000"/>
          </a:solidFill>
          <a:ln w="2540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fr-FR"/>
          </a:p>
        </p:txBody>
      </p:sp>
      <p:sp>
        <p:nvSpPr>
          <p:cNvPr id="10" name="Rectangle 10"/>
          <p:cNvSpPr>
            <a:spLocks noChangeArrowheads="1"/>
          </p:cNvSpPr>
          <p:nvPr/>
        </p:nvSpPr>
        <p:spPr bwMode="auto">
          <a:xfrm>
            <a:off x="457200" y="457200"/>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Tree>
    <p:extLst>
      <p:ext uri="{BB962C8B-B14F-4D97-AF65-F5344CB8AC3E}">
        <p14:creationId xmlns:p14="http://schemas.microsoft.com/office/powerpoint/2010/main" val="3897894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141</TotalTime>
  <Words>674</Words>
  <Application>Microsoft Office PowerPoint</Application>
  <PresentationFormat>Grand écran</PresentationFormat>
  <Paragraphs>48</Paragraphs>
  <Slides>15</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15</vt:i4>
      </vt:variant>
    </vt:vector>
  </HeadingPairs>
  <TitlesOfParts>
    <vt:vector size="22" baseType="lpstr">
      <vt:lpstr>Andalus</vt:lpstr>
      <vt:lpstr>Arial</vt:lpstr>
      <vt:lpstr>Calibri</vt:lpstr>
      <vt:lpstr>Times New Roman</vt:lpstr>
      <vt:lpstr>Trebuchet MS</vt:lpstr>
      <vt:lpstr>Wingdings 3</vt:lpstr>
      <vt:lpstr>Facette</vt:lpstr>
      <vt:lpstr>المحاضرة رقم 8</vt:lpstr>
      <vt:lpstr>الدورة التدريبية المتوسطةmesocycle   :</vt:lpstr>
      <vt:lpstr>مكونات الدورة التدريبية المتوسطة:</vt:lpstr>
      <vt:lpstr>وهذه بعض النقاط التي يجب مراعاتها عند تشكيل دورة الحمل المتوسطة:</vt:lpstr>
      <vt:lpstr>انواع الدورات التدريبية المتوسطة: للدورة التدريبية المتوسطة اشكال متنوعه تختلف في تسلسل الدورات الصغرى المكونة لها وكذا تشكيل الحمل خلالها طبقا للهدف منها خلال مراحل وفترات التدريب.</vt:lpstr>
      <vt:lpstr>ثانيا :الدورة التدريبية الأساسية :choc </vt:lpstr>
      <vt:lpstr>ثالثا :دورة مراقبة الإعداد  ,أو إختبارية : contrôle de préparation</vt:lpstr>
      <vt:lpstr>رابعا :دوره ما قبل المنافسة :pré compétitive </vt:lpstr>
      <vt:lpstr>خامسا :دورة المنافسات   : compétitive </vt:lpstr>
      <vt:lpstr>سادسا: الدورة الاستشفائية : récupération</vt:lpstr>
      <vt:lpstr>تكوين الدورة المتوسطة يمكن ان تأخذ الشكل التالي: </vt:lpstr>
      <vt:lpstr>Présentation PowerPoint</vt:lpstr>
      <vt:lpstr>نموذج لدورة متوسطة متكونة من 13 أسبوع</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Hp</cp:lastModifiedBy>
  <cp:revision>21</cp:revision>
  <dcterms:created xsi:type="dcterms:W3CDTF">2024-04-13T09:35:02Z</dcterms:created>
  <dcterms:modified xsi:type="dcterms:W3CDTF">2024-04-13T22:32:41Z</dcterms:modified>
</cp:coreProperties>
</file>