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7" r:id="rId3"/>
    <p:sldId id="265" r:id="rId4"/>
    <p:sldId id="258" r:id="rId5"/>
    <p:sldId id="259" r:id="rId6"/>
    <p:sldId id="261" r:id="rId7"/>
    <p:sldId id="262" r:id="rId8"/>
    <p:sldId id="263" r:id="rId9"/>
    <p:sldId id="264" r:id="rId10"/>
    <p:sldId id="266"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32" y="5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3518680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1475107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84801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3391176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18305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1129267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3321683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3289205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182999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A90F258-08AB-456E-A863-65B5E23498EA}" type="datetimeFigureOut">
              <a:rPr lang="fr-FR" smtClean="0"/>
              <a:t>14/02/2024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3641357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A90F258-08AB-456E-A863-65B5E23498EA}" type="datetimeFigureOut">
              <a:rPr lang="fr-FR" smtClean="0"/>
              <a:t>14/02/2024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111592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A90F258-08AB-456E-A863-65B5E23498EA}" type="datetimeFigureOut">
              <a:rPr lang="fr-FR" smtClean="0"/>
              <a:t>14/02/2024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3131728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A90F258-08AB-456E-A863-65B5E23498EA}" type="datetimeFigureOut">
              <a:rPr lang="fr-FR" smtClean="0"/>
              <a:t>14/02/2024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1041099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90F258-08AB-456E-A863-65B5E23498EA}" type="datetimeFigureOut">
              <a:rPr lang="fr-FR" smtClean="0"/>
              <a:t>14/02/2024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2603214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A90F258-08AB-456E-A863-65B5E23498EA}" type="datetimeFigureOut">
              <a:rPr lang="fr-FR" smtClean="0"/>
              <a:t>14/02/2024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2410622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A90F258-08AB-456E-A863-65B5E23498EA}" type="datetimeFigureOut">
              <a:rPr lang="fr-FR" smtClean="0"/>
              <a:t>14/02/2024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D37FC3-B1F7-4701-B506-38F9F4911AAB}" type="slidenum">
              <a:rPr lang="fr-FR" smtClean="0"/>
              <a:t>‹N°›</a:t>
            </a:fld>
            <a:endParaRPr lang="fr-FR"/>
          </a:p>
        </p:txBody>
      </p:sp>
    </p:spTree>
    <p:extLst>
      <p:ext uri="{BB962C8B-B14F-4D97-AF65-F5344CB8AC3E}">
        <p14:creationId xmlns:p14="http://schemas.microsoft.com/office/powerpoint/2010/main" val="2792778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90F258-08AB-456E-A863-65B5E23498EA}" type="datetimeFigureOut">
              <a:rPr lang="fr-FR" smtClean="0"/>
              <a:t>14/02/2024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D37FC3-B1F7-4701-B506-38F9F4911AAB}" type="slidenum">
              <a:rPr lang="fr-FR" smtClean="0"/>
              <a:t>‹N°›</a:t>
            </a:fld>
            <a:endParaRPr lang="fr-FR"/>
          </a:p>
        </p:txBody>
      </p:sp>
    </p:spTree>
    <p:extLst>
      <p:ext uri="{BB962C8B-B14F-4D97-AF65-F5344CB8AC3E}">
        <p14:creationId xmlns:p14="http://schemas.microsoft.com/office/powerpoint/2010/main" val="5813864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larbi/Document/&#1575;&#1604;&#1605;&#1591;&#1576;&#1608;&#1593;&#1575;&#1578;%20&#1605;&#1606;%20&#1575;&#1593;&#1583;&#1575;&#1583;%20&#1575;&#1604;&#1593;&#1585;&#1576;&#1610;%20&#1605;&#1606;&#1602;&#1581;&#1577;%202/&#1605;&#1602;&#1610;&#1575;&#1587;%20&#1575;&#1604;&#1578;&#1582;&#1591;&#1610;&#1591;%20&#1608;&#1575;&#1604;&#1576;&#1585;&#1605;&#1580;&#1577;%20&#1575;&#1604;&#1585;&#1610;&#1575;&#1590;&#1610;&#1577;%20&#1587;2&#1604;&#1610;&#1587;&#1575;&#1606;&#1587;%20&#1578;&#1583;&#1585;&#1610;&#1576;.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
            </a:r>
            <a:br>
              <a:rPr lang="fr-FR" dirty="0"/>
            </a:br>
            <a:endParaRPr lang="fr-FR" dirty="0"/>
          </a:p>
        </p:txBody>
      </p:sp>
      <p:sp>
        <p:nvSpPr>
          <p:cNvPr id="3" name="Espace réservé du contenu 2"/>
          <p:cNvSpPr>
            <a:spLocks noGrp="1"/>
          </p:cNvSpPr>
          <p:nvPr>
            <p:ph idx="1"/>
          </p:nvPr>
        </p:nvSpPr>
        <p:spPr>
          <a:xfrm>
            <a:off x="838200" y="1247686"/>
            <a:ext cx="10515600" cy="4929277"/>
          </a:xfrm>
        </p:spPr>
        <p:txBody>
          <a:bodyPr>
            <a:normAutofit/>
          </a:bodyPr>
          <a:lstStyle/>
          <a:p>
            <a:pPr marL="0" indent="0" algn="ctr" rtl="1">
              <a:buNone/>
            </a:pPr>
            <a:r>
              <a:rPr lang="ar-DZ" sz="8000" b="1" dirty="0" smtClean="0">
                <a:solidFill>
                  <a:srgbClr val="FF0000"/>
                </a:solidFill>
                <a:latin typeface="Andalus" panose="02020603050405020304" pitchFamily="18" charset="-78"/>
                <a:cs typeface="Andalus" panose="02020603050405020304" pitchFamily="18" charset="-78"/>
              </a:rPr>
              <a:t>بسم الله والصلاة والسلام على رسول الله وعلى </a:t>
            </a:r>
            <a:r>
              <a:rPr lang="ar-DZ" sz="8000" b="1" dirty="0" err="1" smtClean="0">
                <a:solidFill>
                  <a:srgbClr val="FF0000"/>
                </a:solidFill>
                <a:latin typeface="Andalus" panose="02020603050405020304" pitchFamily="18" charset="-78"/>
                <a:cs typeface="Andalus" panose="02020603050405020304" pitchFamily="18" charset="-78"/>
              </a:rPr>
              <a:t>آله</a:t>
            </a:r>
            <a:r>
              <a:rPr lang="ar-DZ" sz="8000" b="1" dirty="0" smtClean="0">
                <a:solidFill>
                  <a:srgbClr val="FF0000"/>
                </a:solidFill>
                <a:latin typeface="Andalus" panose="02020603050405020304" pitchFamily="18" charset="-78"/>
                <a:cs typeface="Andalus" panose="02020603050405020304" pitchFamily="18" charset="-78"/>
              </a:rPr>
              <a:t> وصحبه ومن والاه</a:t>
            </a:r>
          </a:p>
          <a:p>
            <a:pPr marL="0" indent="0" algn="ctr" rtl="1">
              <a:buNone/>
            </a:pPr>
            <a:r>
              <a:rPr lang="ar-DZ" sz="8000" b="1" dirty="0" smtClean="0">
                <a:solidFill>
                  <a:srgbClr val="FF0000"/>
                </a:solidFill>
                <a:latin typeface="Andalus" panose="02020603050405020304" pitchFamily="18" charset="-78"/>
                <a:cs typeface="Andalus" panose="02020603050405020304" pitchFamily="18" charset="-78"/>
              </a:rPr>
              <a:t>سلام الله عليكم</a:t>
            </a:r>
            <a:endParaRPr lang="fr-FR" sz="8000" dirty="0"/>
          </a:p>
        </p:txBody>
      </p:sp>
    </p:spTree>
    <p:extLst>
      <p:ext uri="{BB962C8B-B14F-4D97-AF65-F5344CB8AC3E}">
        <p14:creationId xmlns:p14="http://schemas.microsoft.com/office/powerpoint/2010/main" val="29795388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r" rtl="1"/>
            <a:r>
              <a:rPr lang="ar-DZ" sz="7200" dirty="0" smtClean="0">
                <a:solidFill>
                  <a:srgbClr val="FF0000"/>
                </a:solidFill>
                <a:latin typeface="Andalus" panose="02020603050405020304" pitchFamily="18" charset="-78"/>
                <a:cs typeface="Andalus" panose="02020603050405020304" pitchFamily="18" charset="-78"/>
              </a:rPr>
              <a:t>نشكر لكم حسب الإصغاء والاستماع وبارك الله فيكم </a:t>
            </a:r>
            <a:endParaRPr lang="fr-FR" sz="72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83525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
            </a:r>
            <a:br>
              <a:rPr lang="fr-FR" dirty="0"/>
            </a:br>
            <a:endParaRPr lang="fr-FR" dirty="0"/>
          </a:p>
        </p:txBody>
      </p:sp>
      <p:sp>
        <p:nvSpPr>
          <p:cNvPr id="3" name="Espace réservé du contenu 2"/>
          <p:cNvSpPr>
            <a:spLocks noGrp="1"/>
          </p:cNvSpPr>
          <p:nvPr>
            <p:ph idx="1"/>
          </p:nvPr>
        </p:nvSpPr>
        <p:spPr>
          <a:xfrm>
            <a:off x="838200" y="1247686"/>
            <a:ext cx="10515600" cy="4929277"/>
          </a:xfrm>
        </p:spPr>
        <p:txBody>
          <a:bodyPr>
            <a:normAutofit/>
          </a:bodyPr>
          <a:lstStyle/>
          <a:p>
            <a:pPr marL="0" indent="0" algn="ctr" rtl="1">
              <a:buNone/>
            </a:pPr>
            <a:r>
              <a:rPr lang="ar-DZ" sz="8000" b="1" dirty="0" smtClean="0">
                <a:solidFill>
                  <a:srgbClr val="FF0000"/>
                </a:solidFill>
                <a:latin typeface="Andalus" panose="02020603050405020304" pitchFamily="18" charset="-78"/>
                <a:cs typeface="Andalus" panose="02020603050405020304" pitchFamily="18" charset="-78"/>
              </a:rPr>
              <a:t>المحاضرة رقم:2</a:t>
            </a:r>
          </a:p>
          <a:p>
            <a:pPr marL="0" indent="0" algn="r" rtl="1">
              <a:buNone/>
            </a:pPr>
            <a:r>
              <a:rPr lang="ar-DZ" sz="8000" b="1" dirty="0" smtClean="0">
                <a:solidFill>
                  <a:srgbClr val="FF0000"/>
                </a:solidFill>
                <a:latin typeface="Andalus" panose="02020603050405020304" pitchFamily="18" charset="-78"/>
                <a:cs typeface="Andalus" panose="02020603050405020304" pitchFamily="18" charset="-78"/>
              </a:rPr>
              <a:t>أنواع التخطيط في المجال الرياضي</a:t>
            </a:r>
            <a:r>
              <a:rPr lang="ar-DZ" sz="8000" b="1" dirty="0" smtClean="0">
                <a:solidFill>
                  <a:srgbClr val="FF0000"/>
                </a:solidFill>
                <a:latin typeface="Andalus" panose="02020603050405020304" pitchFamily="18" charset="-78"/>
                <a:cs typeface="Andalus" panose="02020603050405020304" pitchFamily="18" charset="-78"/>
                <a:hlinkClick r:id="rId2" action="ppaction://hlinkfile"/>
              </a:rPr>
              <a:t>:</a:t>
            </a:r>
            <a:endParaRPr lang="fr-FR" sz="8000"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66217" y="3785787"/>
            <a:ext cx="5191570" cy="3029262"/>
          </a:xfrm>
          <a:prstGeom prst="rect">
            <a:avLst/>
          </a:prstGeom>
        </p:spPr>
      </p:pic>
    </p:spTree>
    <p:extLst>
      <p:ext uri="{BB962C8B-B14F-4D97-AF65-F5344CB8AC3E}">
        <p14:creationId xmlns:p14="http://schemas.microsoft.com/office/powerpoint/2010/main" val="39366547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4400" b="1" dirty="0">
                <a:solidFill>
                  <a:srgbClr val="FF0000"/>
                </a:solidFill>
                <a:latin typeface="Andalus" panose="02020603050405020304" pitchFamily="18" charset="-78"/>
                <a:cs typeface="Andalus" panose="02020603050405020304" pitchFamily="18" charset="-78"/>
              </a:rPr>
              <a:t>أنواع التخطيط في المجال الرياضي</a:t>
            </a:r>
            <a:r>
              <a:rPr lang="ar-DZ" b="1" dirty="0">
                <a:solidFill>
                  <a:srgbClr val="FF0000"/>
                </a:solidFill>
                <a:latin typeface="Andalus" panose="02020603050405020304" pitchFamily="18" charset="-78"/>
                <a:cs typeface="Andalus" panose="02020603050405020304" pitchFamily="18" charset="-78"/>
              </a:rPr>
              <a:t>:</a:t>
            </a:r>
            <a:r>
              <a:rPr lang="fr-FR" dirty="0"/>
              <a:t/>
            </a:r>
            <a:br>
              <a:rPr lang="fr-FR" dirty="0"/>
            </a:br>
            <a:endParaRPr lang="fr-FR" dirty="0"/>
          </a:p>
        </p:txBody>
      </p:sp>
      <p:sp>
        <p:nvSpPr>
          <p:cNvPr id="3" name="Espace réservé du contenu 2"/>
          <p:cNvSpPr>
            <a:spLocks noGrp="1"/>
          </p:cNvSpPr>
          <p:nvPr>
            <p:ph idx="1"/>
          </p:nvPr>
        </p:nvSpPr>
        <p:spPr>
          <a:xfrm>
            <a:off x="838200" y="1247686"/>
            <a:ext cx="10515600" cy="4929277"/>
          </a:xfrm>
        </p:spPr>
        <p:txBody>
          <a:bodyPr/>
          <a:lstStyle/>
          <a:p>
            <a:pPr algn="r" rtl="1"/>
            <a:r>
              <a:rPr lang="ar-DZ" sz="3600" dirty="0">
                <a:solidFill>
                  <a:srgbClr val="FF0000"/>
                </a:solidFill>
                <a:latin typeface="Andalus" panose="02020603050405020304" pitchFamily="18" charset="-78"/>
                <a:cs typeface="Andalus" panose="02020603050405020304" pitchFamily="18" charset="-78"/>
              </a:rPr>
              <a:t>1</a:t>
            </a:r>
            <a:r>
              <a:rPr lang="ar-DZ" sz="3600" b="1" dirty="0">
                <a:solidFill>
                  <a:srgbClr val="FF0000"/>
                </a:solidFill>
                <a:latin typeface="Andalus" panose="02020603050405020304" pitchFamily="18" charset="-78"/>
                <a:cs typeface="Andalus" panose="02020603050405020304" pitchFamily="18" charset="-78"/>
              </a:rPr>
              <a:t>-</a:t>
            </a:r>
            <a:r>
              <a:rPr lang="ar-DZ" sz="3600" b="1" u="sng" dirty="0">
                <a:solidFill>
                  <a:srgbClr val="FF0000"/>
                </a:solidFill>
                <a:latin typeface="Andalus" panose="02020603050405020304" pitchFamily="18" charset="-78"/>
                <a:cs typeface="Andalus" panose="02020603050405020304" pitchFamily="18" charset="-78"/>
              </a:rPr>
              <a:t>التخطيط حسب المستوي</a:t>
            </a:r>
            <a:r>
              <a:rPr lang="ar-DZ" sz="3600" b="1" u="sng" dirty="0" smtClean="0">
                <a:solidFill>
                  <a:srgbClr val="FF0000"/>
                </a:solidFill>
                <a:latin typeface="Andalus" panose="02020603050405020304" pitchFamily="18" charset="-78"/>
                <a:cs typeface="Andalus" panose="02020603050405020304" pitchFamily="18" charset="-78"/>
              </a:rPr>
              <a:t>:</a:t>
            </a:r>
          </a:p>
          <a:p>
            <a:pPr algn="r" rtl="1"/>
            <a:r>
              <a:rPr lang="ar-DZ" sz="3600" dirty="0" smtClean="0">
                <a:latin typeface="Andalus" panose="02020603050405020304" pitchFamily="18" charset="-78"/>
                <a:cs typeface="Andalus" panose="02020603050405020304" pitchFamily="18" charset="-78"/>
              </a:rPr>
              <a:t> </a:t>
            </a:r>
            <a:r>
              <a:rPr lang="ar-DZ" sz="3600" dirty="0">
                <a:latin typeface="Andalus" panose="02020603050405020304" pitchFamily="18" charset="-78"/>
                <a:cs typeface="Andalus" panose="02020603050405020304" pitchFamily="18" charset="-78"/>
              </a:rPr>
              <a:t>ينقسم بدوره إلى 4 أقسام رئيسية:</a:t>
            </a:r>
            <a:endParaRPr lang="fr-FR" sz="3600" dirty="0">
              <a:latin typeface="Andalus" panose="02020603050405020304" pitchFamily="18" charset="-78"/>
              <a:cs typeface="Andalus" panose="02020603050405020304" pitchFamily="18" charset="-78"/>
            </a:endParaRPr>
          </a:p>
          <a:p>
            <a:pPr algn="r" rtl="1"/>
            <a:r>
              <a:rPr lang="ar-DZ" sz="3600" dirty="0">
                <a:latin typeface="Andalus" panose="02020603050405020304" pitchFamily="18" charset="-78"/>
                <a:cs typeface="Andalus" panose="02020603050405020304" pitchFamily="18" charset="-78"/>
              </a:rPr>
              <a:t>-حسب المستوى الدولي أو العالمي</a:t>
            </a:r>
            <a:r>
              <a:rPr lang="en-US" sz="3600" dirty="0">
                <a:latin typeface="Andalus" panose="02020603050405020304" pitchFamily="18" charset="-78"/>
                <a:cs typeface="Andalus" panose="02020603050405020304" pitchFamily="18" charset="-78"/>
              </a:rPr>
              <a:t>-international- mondial</a:t>
            </a:r>
            <a:endParaRPr lang="fr-FR" sz="3600" dirty="0">
              <a:latin typeface="Andalus" panose="02020603050405020304" pitchFamily="18" charset="-78"/>
              <a:cs typeface="Andalus" panose="02020603050405020304" pitchFamily="18" charset="-78"/>
            </a:endParaRPr>
          </a:p>
          <a:p>
            <a:pPr algn="r" rtl="1"/>
            <a:r>
              <a:rPr lang="ar-DZ" sz="3600" dirty="0">
                <a:latin typeface="Andalus" panose="02020603050405020304" pitchFamily="18" charset="-78"/>
                <a:cs typeface="Andalus" panose="02020603050405020304" pitchFamily="18" charset="-78"/>
              </a:rPr>
              <a:t>-حسب المستوى القاري</a:t>
            </a:r>
            <a:r>
              <a:rPr lang="en-US" sz="3600" dirty="0">
                <a:latin typeface="Andalus" panose="02020603050405020304" pitchFamily="18" charset="-78"/>
                <a:cs typeface="Andalus" panose="02020603050405020304" pitchFamily="18" charset="-78"/>
              </a:rPr>
              <a:t>-continental</a:t>
            </a:r>
            <a:endParaRPr lang="fr-FR" sz="3600" dirty="0">
              <a:latin typeface="Andalus" panose="02020603050405020304" pitchFamily="18" charset="-78"/>
              <a:cs typeface="Andalus" panose="02020603050405020304" pitchFamily="18" charset="-78"/>
            </a:endParaRPr>
          </a:p>
          <a:p>
            <a:pPr algn="r" rtl="1"/>
            <a:r>
              <a:rPr lang="ar-DZ" sz="3600" dirty="0">
                <a:latin typeface="Andalus" panose="02020603050405020304" pitchFamily="18" charset="-78"/>
                <a:cs typeface="Andalus" panose="02020603050405020304" pitchFamily="18" charset="-78"/>
              </a:rPr>
              <a:t>-حسب المستوى الوطني</a:t>
            </a:r>
            <a:r>
              <a:rPr lang="en-US" sz="3600" dirty="0">
                <a:latin typeface="Andalus" panose="02020603050405020304" pitchFamily="18" charset="-78"/>
                <a:cs typeface="Andalus" panose="02020603050405020304" pitchFamily="18" charset="-78"/>
              </a:rPr>
              <a:t>   -national</a:t>
            </a:r>
            <a:endParaRPr lang="fr-FR" sz="3600" dirty="0">
              <a:latin typeface="Andalus" panose="02020603050405020304" pitchFamily="18" charset="-78"/>
              <a:cs typeface="Andalus" panose="02020603050405020304" pitchFamily="18" charset="-78"/>
            </a:endParaRPr>
          </a:p>
          <a:p>
            <a:pPr algn="r" rtl="1"/>
            <a:r>
              <a:rPr lang="ar-DZ" sz="3600" dirty="0">
                <a:latin typeface="Andalus" panose="02020603050405020304" pitchFamily="18" charset="-78"/>
                <a:cs typeface="Andalus" panose="02020603050405020304" pitchFamily="18" charset="-78"/>
              </a:rPr>
              <a:t>-حسب المستوى الجهوي (الإقليمي)</a:t>
            </a:r>
            <a:r>
              <a:rPr lang="en-US" sz="3600" dirty="0">
                <a:latin typeface="Andalus" panose="02020603050405020304" pitchFamily="18" charset="-78"/>
                <a:cs typeface="Andalus" panose="02020603050405020304" pitchFamily="18" charset="-78"/>
              </a:rPr>
              <a:t>-regional</a:t>
            </a:r>
            <a:endParaRPr lang="fr-FR" sz="3600" dirty="0">
              <a:latin typeface="Andalus" panose="02020603050405020304" pitchFamily="18" charset="-78"/>
              <a:cs typeface="Andalus" panose="02020603050405020304" pitchFamily="18" charset="-78"/>
            </a:endParaRPr>
          </a:p>
          <a:p>
            <a:pPr algn="r" rtl="1"/>
            <a:r>
              <a:rPr lang="ar-DZ" sz="3600" dirty="0">
                <a:latin typeface="Andalus" panose="02020603050405020304" pitchFamily="18" charset="-78"/>
                <a:cs typeface="Andalus" panose="02020603050405020304" pitchFamily="18" charset="-78"/>
              </a:rPr>
              <a:t>-حسب المستوى المحلي</a:t>
            </a:r>
            <a:r>
              <a:rPr lang="en-US" sz="3600" dirty="0">
                <a:latin typeface="Andalus" panose="02020603050405020304" pitchFamily="18" charset="-78"/>
                <a:cs typeface="Andalus" panose="02020603050405020304" pitchFamily="18" charset="-78"/>
              </a:rPr>
              <a:t>local</a:t>
            </a:r>
            <a:r>
              <a:rPr lang="fr-FR" sz="3600" dirty="0">
                <a:latin typeface="Andalus" panose="02020603050405020304" pitchFamily="18" charset="-78"/>
                <a:cs typeface="Andalus" panose="02020603050405020304" pitchFamily="18" charset="-78"/>
              </a:rPr>
              <a:t>-</a:t>
            </a:r>
          </a:p>
          <a:p>
            <a:pPr algn="r" rtl="1"/>
            <a:endParaRPr lang="fr-FR" dirty="0"/>
          </a:p>
        </p:txBody>
      </p:sp>
    </p:spTree>
    <p:extLst>
      <p:ext uri="{BB962C8B-B14F-4D97-AF65-F5344CB8AC3E}">
        <p14:creationId xmlns:p14="http://schemas.microsoft.com/office/powerpoint/2010/main" val="4048847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4759" y="851150"/>
            <a:ext cx="9639656" cy="5631285"/>
          </a:xfrm>
          <a:prstGeom prst="rect">
            <a:avLst/>
          </a:prstGeom>
        </p:spPr>
        <p:txBody>
          <a:bodyPr wrap="square">
            <a:spAutoFit/>
          </a:bodyPr>
          <a:lstStyle/>
          <a:p>
            <a:pPr algn="just" rtl="1">
              <a:lnSpc>
                <a:spcPct val="115000"/>
              </a:lnSpc>
              <a:spcAft>
                <a:spcPts val="1000"/>
              </a:spcAft>
            </a:pPr>
            <a:r>
              <a:rPr lang="ar-DZ" sz="3200" u="sng"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2- </a:t>
            </a:r>
            <a:r>
              <a:rPr lang="ar-DZ" sz="3200" b="1" u="sng"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التخطيط حسب الفترة الزمنية:</a:t>
            </a:r>
          </a:p>
          <a:p>
            <a:pPr algn="just" rtl="1">
              <a:lnSpc>
                <a:spcPct val="115000"/>
              </a:lnSpc>
              <a:spcAft>
                <a:spcPts val="1000"/>
              </a:spcAft>
            </a:pPr>
            <a:r>
              <a:rPr lang="ar-DZ" sz="2800" u="sng" dirty="0" smtClean="0">
                <a:effectLst/>
                <a:latin typeface="Calibri" panose="020F0502020204030204" pitchFamily="34" charset="0"/>
                <a:ea typeface="Calibri" panose="020F0502020204030204" pitchFamily="34" charset="0"/>
                <a:cs typeface="Emirates Medium"/>
              </a:rPr>
              <a:t> </a:t>
            </a:r>
            <a:r>
              <a:rPr lang="ar-DZ" sz="2800" u="sng" dirty="0" smtClean="0">
                <a:effectLst/>
                <a:latin typeface="Andalus" panose="02020603050405020304" pitchFamily="18" charset="-78"/>
                <a:ea typeface="Calibri" panose="020F0502020204030204" pitchFamily="34" charset="0"/>
                <a:cs typeface="Andalus" panose="02020603050405020304" pitchFamily="18" charset="-78"/>
              </a:rPr>
              <a:t>ينقسم إلى 3 أقسام:</a:t>
            </a:r>
            <a:endParaRPr lang="fr-FR" sz="2000" dirty="0" smtClean="0">
              <a:effectLst/>
              <a:latin typeface="Andalus" panose="02020603050405020304" pitchFamily="18" charset="-78"/>
              <a:ea typeface="Calibri" panose="020F0502020204030204" pitchFamily="34" charset="0"/>
              <a:cs typeface="Andalus" panose="02020603050405020304" pitchFamily="18" charset="-78"/>
            </a:endParaRPr>
          </a:p>
          <a:p>
            <a:pPr algn="just" rtl="1">
              <a:lnSpc>
                <a:spcPct val="115000"/>
              </a:lnSpc>
              <a:spcAft>
                <a:spcPts val="1000"/>
              </a:spcAft>
            </a:pPr>
            <a:r>
              <a:rPr lang="ar-DZ" sz="2800" b="1"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أ-التخطيط الطويل المدى</a:t>
            </a:r>
            <a:r>
              <a:rPr lang="ar-DZ" sz="2800"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 </a:t>
            </a:r>
            <a:r>
              <a:rPr lang="ar-DZ" sz="2800" dirty="0" smtClean="0">
                <a:effectLst/>
                <a:latin typeface="Andalus" panose="02020603050405020304" pitchFamily="18" charset="-78"/>
                <a:ea typeface="Calibri" panose="020F0502020204030204" pitchFamily="34" charset="0"/>
                <a:cs typeface="Andalus" panose="02020603050405020304" pitchFamily="18" charset="-78"/>
              </a:rPr>
              <a:t>هو أطول التخطيطات ويستغرق تنفيذه(5-10سنوات) ويهم كثيرا في بناء المشاريع الكبرى في البلاد، وكذلك في تكوين الناشئين في كل مجالات الحياة شريطة توفير كل المتطلبات والمستلزمات لتحقيق الأهداف المسطرة في هذا التخطيط.</a:t>
            </a:r>
            <a:endParaRPr lang="fr-FR" sz="2000" dirty="0" smtClean="0">
              <a:effectLst/>
              <a:latin typeface="Andalus" panose="02020603050405020304" pitchFamily="18" charset="-78"/>
              <a:ea typeface="Calibri" panose="020F0502020204030204" pitchFamily="34" charset="0"/>
              <a:cs typeface="Andalus" panose="02020603050405020304" pitchFamily="18" charset="-78"/>
            </a:endParaRPr>
          </a:p>
          <a:p>
            <a:pPr algn="just" rtl="1">
              <a:lnSpc>
                <a:spcPct val="115000"/>
              </a:lnSpc>
              <a:spcAft>
                <a:spcPts val="1000"/>
              </a:spcAft>
            </a:pPr>
            <a:r>
              <a:rPr lang="ar-DZ" sz="2800"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ب-</a:t>
            </a:r>
            <a:r>
              <a:rPr lang="ar-DZ" sz="2800" b="1"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التخطيط المتوسط المدى:</a:t>
            </a:r>
            <a:r>
              <a:rPr lang="ar-DZ" sz="2800"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 </a:t>
            </a:r>
            <a:r>
              <a:rPr lang="ar-DZ" sz="2800" dirty="0" smtClean="0">
                <a:effectLst/>
                <a:latin typeface="Andalus" panose="02020603050405020304" pitchFamily="18" charset="-78"/>
                <a:ea typeface="Calibri" panose="020F0502020204030204" pitchFamily="34" charset="0"/>
                <a:cs typeface="Andalus" panose="02020603050405020304" pitchFamily="18" charset="-78"/>
              </a:rPr>
              <a:t>وبصفة عامة فترته تتراوح ما بين(3-5 سنوات) و يتضمن هذا التخطيط مجموعة من الخطط التفصيلية .</a:t>
            </a:r>
            <a:endParaRPr lang="fr-FR" sz="2000" dirty="0" smtClean="0">
              <a:effectLst/>
              <a:latin typeface="Andalus" panose="02020603050405020304" pitchFamily="18" charset="-78"/>
              <a:ea typeface="Calibri" panose="020F0502020204030204" pitchFamily="34" charset="0"/>
              <a:cs typeface="Andalus" panose="02020603050405020304" pitchFamily="18" charset="-78"/>
            </a:endParaRPr>
          </a:p>
          <a:p>
            <a:pPr algn="just" rtl="1">
              <a:lnSpc>
                <a:spcPct val="115000"/>
              </a:lnSpc>
              <a:spcAft>
                <a:spcPts val="1000"/>
              </a:spcAft>
            </a:pPr>
            <a:r>
              <a:rPr lang="ar-DZ" sz="2800"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ج-</a:t>
            </a:r>
            <a:r>
              <a:rPr lang="ar-DZ" sz="2800" b="1"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التخطيط القصير المدى</a:t>
            </a:r>
            <a:r>
              <a:rPr lang="ar-DZ" sz="2800" dirty="0" smtClean="0">
                <a:solidFill>
                  <a:srgbClr val="FF0000"/>
                </a:solidFill>
                <a:effectLst/>
                <a:latin typeface="Andalus" panose="02020603050405020304" pitchFamily="18" charset="-78"/>
                <a:ea typeface="Calibri" panose="020F0502020204030204" pitchFamily="34" charset="0"/>
                <a:cs typeface="Andalus" panose="02020603050405020304" pitchFamily="18" charset="-78"/>
              </a:rPr>
              <a:t>: </a:t>
            </a:r>
            <a:r>
              <a:rPr lang="ar-DZ" sz="2800" dirty="0" smtClean="0">
                <a:effectLst/>
                <a:latin typeface="Andalus" panose="02020603050405020304" pitchFamily="18" charset="-78"/>
                <a:ea typeface="Calibri" panose="020F0502020204030204" pitchFamily="34" charset="0"/>
                <a:cs typeface="Andalus" panose="02020603050405020304" pitchFamily="18" charset="-78"/>
              </a:rPr>
              <a:t>وهو بالطبع يتناول مجموعة من الخطط التي تنفذ خلال فترة اقل من سنة و تكون كذلك خطط أسبوعية او شهرية.</a:t>
            </a:r>
            <a:endParaRPr lang="fr-FR" sz="2000" dirty="0">
              <a:effectLst/>
              <a:latin typeface="Andalus" panose="02020603050405020304" pitchFamily="18" charset="-78"/>
              <a:ea typeface="Calibri" panose="020F0502020204030204" pitchFamily="34" charset="0"/>
              <a:cs typeface="Andalus" panose="02020603050405020304" pitchFamily="18" charset="-78"/>
            </a:endParaRPr>
          </a:p>
        </p:txBody>
      </p:sp>
    </p:spTree>
    <p:extLst>
      <p:ext uri="{BB962C8B-B14F-4D97-AF65-F5344CB8AC3E}">
        <p14:creationId xmlns:p14="http://schemas.microsoft.com/office/powerpoint/2010/main" val="37507982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1000"/>
                                        <p:tgtEl>
                                          <p:spTgt spid="2">
                                            <p:txEl>
                                              <p:pRg st="0" end="0"/>
                                            </p:txEl>
                                          </p:spTgt>
                                        </p:tgtEl>
                                      </p:cBhvr>
                                    </p:animEffect>
                                    <p:anim calcmode="lin" valueType="num">
                                      <p:cBhvr>
                                        <p:cTn id="15"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 calcmode="lin" valueType="num">
                                      <p:cBhvr additive="base">
                                        <p:cTn id="2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1000"/>
                                        <p:tgtEl>
                                          <p:spTgt spid="2">
                                            <p:txEl>
                                              <p:pRg st="2" end="2"/>
                                            </p:txEl>
                                          </p:spTgt>
                                        </p:tgtEl>
                                      </p:cBhvr>
                                    </p:animEffect>
                                    <p:anim calcmode="lin" valueType="num">
                                      <p:cBhvr>
                                        <p:cTn id="2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Effect transition="in" filter="fade">
                                      <p:cBhvr>
                                        <p:cTn id="34" dur="1000"/>
                                        <p:tgtEl>
                                          <p:spTgt spid="2">
                                            <p:txEl>
                                              <p:pRg st="3" end="3"/>
                                            </p:txEl>
                                          </p:spTgt>
                                        </p:tgtEl>
                                      </p:cBhvr>
                                    </p:animEffect>
                                    <p:anim calcmode="lin" valueType="num">
                                      <p:cBhvr>
                                        <p:cTn id="3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2">
                                            <p:txEl>
                                              <p:pRg st="4" end="4"/>
                                            </p:txEl>
                                          </p:spTgt>
                                        </p:tgtEl>
                                        <p:attrNameLst>
                                          <p:attrName>style.visibility</p:attrName>
                                        </p:attrNameLst>
                                      </p:cBhvr>
                                      <p:to>
                                        <p:strVal val="visible"/>
                                      </p:to>
                                    </p:set>
                                    <p:animEffect transition="in" filter="fade">
                                      <p:cBhvr>
                                        <p:cTn id="41" dur="1000"/>
                                        <p:tgtEl>
                                          <p:spTgt spid="2">
                                            <p:txEl>
                                              <p:pRg st="4" end="4"/>
                                            </p:txEl>
                                          </p:spTgt>
                                        </p:tgtEl>
                                      </p:cBhvr>
                                    </p:animEffect>
                                    <p:anim calcmode="lin" valueType="num">
                                      <p:cBhvr>
                                        <p:cTn id="4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703099"/>
          </a:xfrm>
        </p:spPr>
        <p:txBody>
          <a:bodyPr>
            <a:normAutofit fontScale="90000"/>
          </a:bodyPr>
          <a:lstStyle/>
          <a:p>
            <a:pPr algn="r" rtl="1"/>
            <a:r>
              <a:rPr lang="ar-DZ" sz="5300" b="1" dirty="0">
                <a:solidFill>
                  <a:srgbClr val="FF0000"/>
                </a:solidFill>
                <a:latin typeface="Andalus" panose="02020603050405020304" pitchFamily="18" charset="-78"/>
                <a:cs typeface="Andalus" panose="02020603050405020304" pitchFamily="18" charset="-78"/>
              </a:rPr>
              <a:t>أهمية التخطيط:</a:t>
            </a:r>
            <a:r>
              <a:rPr lang="fr-FR" dirty="0"/>
              <a:t/>
            </a:r>
            <a:br>
              <a:rPr lang="fr-FR" dirty="0"/>
            </a:br>
            <a:endParaRPr lang="fr-FR" dirty="0"/>
          </a:p>
        </p:txBody>
      </p:sp>
      <p:sp>
        <p:nvSpPr>
          <p:cNvPr id="3" name="Espace réservé du contenu 2"/>
          <p:cNvSpPr>
            <a:spLocks noGrp="1"/>
          </p:cNvSpPr>
          <p:nvPr>
            <p:ph idx="1"/>
          </p:nvPr>
        </p:nvSpPr>
        <p:spPr>
          <a:xfrm>
            <a:off x="838200" y="1170774"/>
            <a:ext cx="10515600" cy="5006189"/>
          </a:xfrm>
        </p:spPr>
        <p:txBody>
          <a:bodyPr>
            <a:normAutofit fontScale="85000" lnSpcReduction="10000"/>
          </a:bodyPr>
          <a:lstStyle/>
          <a:p>
            <a:pPr algn="r" rtl="1"/>
            <a:r>
              <a:rPr lang="ar-DZ" sz="3100" b="1" dirty="0" smtClean="0">
                <a:latin typeface="Andalus" panose="02020603050405020304" pitchFamily="18" charset="-78"/>
                <a:cs typeface="Andalus" panose="02020603050405020304" pitchFamily="18" charset="-78"/>
              </a:rPr>
              <a:t>- </a:t>
            </a:r>
            <a:r>
              <a:rPr lang="ar-DZ" sz="3100" dirty="0" smtClean="0">
                <a:latin typeface="Andalus" panose="02020603050405020304" pitchFamily="18" charset="-78"/>
                <a:cs typeface="Andalus" panose="02020603050405020304" pitchFamily="18" charset="-78"/>
              </a:rPr>
              <a:t>يوضح </a:t>
            </a:r>
            <a:r>
              <a:rPr lang="ar-DZ" sz="3100" dirty="0">
                <a:latin typeface="Andalus" panose="02020603050405020304" pitchFamily="18" charset="-78"/>
                <a:cs typeface="Andalus" panose="02020603050405020304" pitchFamily="18" charset="-78"/>
              </a:rPr>
              <a:t>الطريق الذي يسلكه الأفراد عند تنفيذ الأعمال المنوطة لهم.</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يوضح </a:t>
            </a:r>
            <a:r>
              <a:rPr lang="ar-DZ" sz="3100" dirty="0">
                <a:latin typeface="Andalus" panose="02020603050405020304" pitchFamily="18" charset="-78"/>
                <a:cs typeface="Andalus" panose="02020603050405020304" pitchFamily="18" charset="-78"/>
              </a:rPr>
              <a:t>جميع الوسائل والأدوات المطلوب استخدامها كما و نوعا.</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يساعد </a:t>
            </a:r>
            <a:r>
              <a:rPr lang="ar-DZ" sz="3100" dirty="0">
                <a:latin typeface="Andalus" panose="02020603050405020304" pitchFamily="18" charset="-78"/>
                <a:cs typeface="Andalus" panose="02020603050405020304" pitchFamily="18" charset="-78"/>
              </a:rPr>
              <a:t>على التخلص من المشاكل قبل حدوثها.</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بواسطته </a:t>
            </a:r>
            <a:r>
              <a:rPr lang="ar-DZ" sz="3100" dirty="0">
                <a:latin typeface="Andalus" panose="02020603050405020304" pitchFamily="18" charset="-78"/>
                <a:cs typeface="Andalus" panose="02020603050405020304" pitchFamily="18" charset="-78"/>
              </a:rPr>
              <a:t>نتنبأ للوسائل والاحتياجات والإمكانيات الواجب توفرها.</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يعمل </a:t>
            </a:r>
            <a:r>
              <a:rPr lang="ar-DZ" sz="3100" dirty="0">
                <a:latin typeface="Andalus" panose="02020603050405020304" pitchFamily="18" charset="-78"/>
                <a:cs typeface="Andalus" panose="02020603050405020304" pitchFamily="18" charset="-78"/>
              </a:rPr>
              <a:t>على الاستغلال الأمثل للإمكانيات المتاحة.</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تحقيق </a:t>
            </a:r>
            <a:r>
              <a:rPr lang="ar-DZ" sz="3100" dirty="0">
                <a:latin typeface="Andalus" panose="02020603050405020304" pitchFamily="18" charset="-78"/>
                <a:cs typeface="Andalus" panose="02020603050405020304" pitchFamily="18" charset="-78"/>
              </a:rPr>
              <a:t>الاطمئنان والأمن النفسي للأفراد والجماعات.</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يساعد </a:t>
            </a:r>
            <a:r>
              <a:rPr lang="ar-DZ" sz="3100" dirty="0">
                <a:latin typeface="Andalus" panose="02020603050405020304" pitchFamily="18" charset="-78"/>
                <a:cs typeface="Andalus" panose="02020603050405020304" pitchFamily="18" charset="-78"/>
              </a:rPr>
              <a:t>التخطيط الجيد في غرس الحماس لدى الأفراد لتحقيق الأهداف.</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يساعد </a:t>
            </a:r>
            <a:r>
              <a:rPr lang="ar-DZ" sz="3100" dirty="0">
                <a:latin typeface="Andalus" panose="02020603050405020304" pitchFamily="18" charset="-78"/>
                <a:cs typeface="Andalus" panose="02020603050405020304" pitchFamily="18" charset="-78"/>
              </a:rPr>
              <a:t>المدرب او القائد على الاستمرار في نموه المهني و تطوير عمله و تقدمه لتحقيق النجاح .</a:t>
            </a:r>
            <a:endParaRPr lang="fr-FR" sz="3100" dirty="0">
              <a:latin typeface="Andalus" panose="02020603050405020304" pitchFamily="18" charset="-78"/>
              <a:cs typeface="Andalus" panose="02020603050405020304" pitchFamily="18" charset="-78"/>
            </a:endParaRPr>
          </a:p>
          <a:p>
            <a:pPr algn="r" rtl="1"/>
            <a:r>
              <a:rPr lang="ar-DZ" sz="3100" dirty="0" smtClean="0">
                <a:latin typeface="Andalus" panose="02020603050405020304" pitchFamily="18" charset="-78"/>
                <a:cs typeface="Andalus" panose="02020603050405020304" pitchFamily="18" charset="-78"/>
              </a:rPr>
              <a:t>- يجعل </a:t>
            </a:r>
            <a:r>
              <a:rPr lang="ar-DZ" sz="3100" dirty="0">
                <a:latin typeface="Andalus" panose="02020603050405020304" pitchFamily="18" charset="-78"/>
                <a:cs typeface="Andalus" panose="02020603050405020304" pitchFamily="18" charset="-78"/>
              </a:rPr>
              <a:t>المدرب أكثر قدرة على تلبية حاجات الأفراد و الراغبين و الممارسين نظرا لتوفير الوسائل و الإمكانيات اللازمة لتحقيق الأهداف الموضوعة في الخطة التي تعتبر جزء أساسي من التخطيط العام.</a:t>
            </a:r>
            <a:endParaRPr lang="fr-FR" sz="31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3893790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1138935"/>
          </a:xfrm>
        </p:spPr>
        <p:txBody>
          <a:bodyPr>
            <a:normAutofit/>
          </a:bodyPr>
          <a:lstStyle/>
          <a:p>
            <a:pPr algn="r" rtl="1"/>
            <a:r>
              <a:rPr lang="ar-DZ" sz="5400" b="1" dirty="0">
                <a:solidFill>
                  <a:srgbClr val="FF0000"/>
                </a:solidFill>
                <a:latin typeface="Andalus" panose="02020603050405020304" pitchFamily="18" charset="-78"/>
                <a:cs typeface="Andalus" panose="02020603050405020304" pitchFamily="18" charset="-78"/>
              </a:rPr>
              <a:t>عناصر التخطيط</a:t>
            </a:r>
            <a:r>
              <a:rPr lang="ar-DZ" sz="5400" b="1" dirty="0" smtClean="0">
                <a:solidFill>
                  <a:srgbClr val="FF0000"/>
                </a:solidFill>
                <a:latin typeface="Andalus" panose="02020603050405020304" pitchFamily="18" charset="-78"/>
                <a:cs typeface="Andalus" panose="02020603050405020304" pitchFamily="18" charset="-78"/>
              </a:rPr>
              <a:t>:</a:t>
            </a:r>
            <a:endParaRPr lang="fr-FR" sz="5400" dirty="0">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838200" y="1504060"/>
            <a:ext cx="10515600" cy="5076202"/>
          </a:xfrm>
        </p:spPr>
        <p:txBody>
          <a:bodyPr>
            <a:normAutofit fontScale="92500" lnSpcReduction="10000"/>
          </a:bodyPr>
          <a:lstStyle/>
          <a:p>
            <a:pPr algn="r" rtl="1">
              <a:lnSpc>
                <a:spcPct val="150000"/>
              </a:lnSpc>
            </a:pPr>
            <a:r>
              <a:rPr lang="ar-DZ" sz="2400" b="1" dirty="0">
                <a:solidFill>
                  <a:srgbClr val="FF0000"/>
                </a:solidFill>
                <a:latin typeface="Andalus" panose="02020603050405020304" pitchFamily="18" charset="-78"/>
                <a:cs typeface="Andalus" panose="02020603050405020304" pitchFamily="18" charset="-78"/>
              </a:rPr>
              <a:t>1/الأهداف:</a:t>
            </a:r>
            <a:r>
              <a:rPr lang="ar-DZ" sz="2400" dirty="0">
                <a:solidFill>
                  <a:srgbClr val="FF0000"/>
                </a:solidFill>
                <a:latin typeface="Andalus" panose="02020603050405020304" pitchFamily="18" charset="-78"/>
                <a:cs typeface="Andalus" panose="02020603050405020304" pitchFamily="18" charset="-78"/>
              </a:rPr>
              <a:t> </a:t>
            </a:r>
            <a:r>
              <a:rPr lang="ar-DZ" sz="2400" dirty="0">
                <a:latin typeface="Andalus" panose="02020603050405020304" pitchFamily="18" charset="-78"/>
                <a:cs typeface="Andalus" panose="02020603050405020304" pitchFamily="18" charset="-78"/>
              </a:rPr>
              <a:t>كل تخطيط يتطلب تحديد </a:t>
            </a:r>
            <a:r>
              <a:rPr lang="ar-DZ" sz="2400" dirty="0" smtClean="0">
                <a:latin typeface="Andalus" panose="02020603050405020304" pitchFamily="18" charset="-78"/>
                <a:cs typeface="Andalus" panose="02020603050405020304" pitchFamily="18" charset="-78"/>
              </a:rPr>
              <a:t>أهداف. </a:t>
            </a:r>
            <a:r>
              <a:rPr lang="ar-DZ" sz="2400" dirty="0">
                <a:latin typeface="Andalus" panose="02020603050405020304" pitchFamily="18" charset="-78"/>
                <a:cs typeface="Andalus" panose="02020603050405020304" pitchFamily="18" charset="-78"/>
              </a:rPr>
              <a:t>(عريضة تتكون من فرعية والتي تتكون من الهدف المرجو).</a:t>
            </a:r>
            <a:endParaRPr lang="fr-FR" sz="2400" dirty="0">
              <a:latin typeface="Andalus" panose="02020603050405020304" pitchFamily="18" charset="-78"/>
              <a:cs typeface="Andalus" panose="02020603050405020304" pitchFamily="18" charset="-78"/>
            </a:endParaRPr>
          </a:p>
          <a:p>
            <a:pPr algn="r" rtl="1">
              <a:lnSpc>
                <a:spcPct val="150000"/>
              </a:lnSpc>
            </a:pPr>
            <a:r>
              <a:rPr lang="ar-DZ" sz="2400" b="1" dirty="0">
                <a:solidFill>
                  <a:srgbClr val="FF0000"/>
                </a:solidFill>
                <a:latin typeface="Andalus" panose="02020603050405020304" pitchFamily="18" charset="-78"/>
                <a:cs typeface="Andalus" panose="02020603050405020304" pitchFamily="18" charset="-78"/>
              </a:rPr>
              <a:t>2/رسم السياسات:</a:t>
            </a:r>
            <a:r>
              <a:rPr lang="ar-DZ" sz="2400" dirty="0">
                <a:solidFill>
                  <a:srgbClr val="FF0000"/>
                </a:solidFill>
                <a:latin typeface="Andalus" panose="02020603050405020304" pitchFamily="18" charset="-78"/>
                <a:cs typeface="Andalus" panose="02020603050405020304" pitchFamily="18" charset="-78"/>
              </a:rPr>
              <a:t> </a:t>
            </a:r>
            <a:r>
              <a:rPr lang="ar-DZ" sz="2400" dirty="0" smtClean="0">
                <a:latin typeface="Andalus" panose="02020603050405020304" pitchFamily="18" charset="-78"/>
                <a:cs typeface="Andalus" panose="02020603050405020304" pitchFamily="18" charset="-78"/>
              </a:rPr>
              <a:t>تنفيذ </a:t>
            </a:r>
            <a:r>
              <a:rPr lang="ar-DZ" sz="2400" b="1" dirty="0" smtClean="0">
                <a:latin typeface="Andalus" panose="02020603050405020304" pitchFamily="18" charset="-78"/>
                <a:cs typeface="Andalus" panose="02020603050405020304" pitchFamily="18" charset="-78"/>
              </a:rPr>
              <a:t>أي </a:t>
            </a:r>
            <a:r>
              <a:rPr lang="ar-DZ" sz="2400" dirty="0" smtClean="0">
                <a:latin typeface="Andalus" panose="02020603050405020304" pitchFamily="18" charset="-78"/>
                <a:cs typeface="Andalus" panose="02020603050405020304" pitchFamily="18" charset="-78"/>
              </a:rPr>
              <a:t>خطة </a:t>
            </a:r>
            <a:r>
              <a:rPr lang="ar-DZ" sz="2400" dirty="0">
                <a:latin typeface="Andalus" panose="02020603050405020304" pitchFamily="18" charset="-78"/>
                <a:cs typeface="Andalus" panose="02020603050405020304" pitchFamily="18" charset="-78"/>
              </a:rPr>
              <a:t>لابد من سياسة وتعليمات توجيهات </a:t>
            </a:r>
            <a:r>
              <a:rPr lang="ar-DZ" sz="2400" dirty="0" smtClean="0">
                <a:latin typeface="Andalus" panose="02020603050405020304" pitchFamily="18" charset="-78"/>
                <a:cs typeface="Andalus" panose="02020603050405020304" pitchFamily="18" charset="-78"/>
              </a:rPr>
              <a:t>يخضع لها </a:t>
            </a:r>
            <a:r>
              <a:rPr lang="ar-DZ" sz="2400" dirty="0">
                <a:latin typeface="Andalus" panose="02020603050405020304" pitchFamily="18" charset="-78"/>
                <a:cs typeface="Andalus" panose="02020603050405020304" pitchFamily="18" charset="-78"/>
              </a:rPr>
              <a:t>العاملين في المجال للوصول إلى الأهداف الموضوعة.</a:t>
            </a:r>
            <a:endParaRPr lang="fr-FR" sz="2400" dirty="0">
              <a:latin typeface="Andalus" panose="02020603050405020304" pitchFamily="18" charset="-78"/>
              <a:cs typeface="Andalus" panose="02020603050405020304" pitchFamily="18" charset="-78"/>
            </a:endParaRPr>
          </a:p>
          <a:p>
            <a:pPr algn="r" rtl="1">
              <a:lnSpc>
                <a:spcPct val="150000"/>
              </a:lnSpc>
            </a:pPr>
            <a:r>
              <a:rPr lang="ar-DZ" sz="2400" b="1" dirty="0">
                <a:solidFill>
                  <a:srgbClr val="FF0000"/>
                </a:solidFill>
                <a:latin typeface="Andalus" panose="02020603050405020304" pitchFamily="18" charset="-78"/>
                <a:cs typeface="Andalus" panose="02020603050405020304" pitchFamily="18" charset="-78"/>
              </a:rPr>
              <a:t>3/ الإجراءات:</a:t>
            </a:r>
            <a:r>
              <a:rPr lang="ar-DZ" sz="2400" dirty="0">
                <a:solidFill>
                  <a:srgbClr val="FF0000"/>
                </a:solidFill>
                <a:latin typeface="Andalus" panose="02020603050405020304" pitchFamily="18" charset="-78"/>
                <a:cs typeface="Andalus" panose="02020603050405020304" pitchFamily="18" charset="-78"/>
              </a:rPr>
              <a:t> </a:t>
            </a:r>
            <a:r>
              <a:rPr lang="ar-DZ" sz="2400" dirty="0">
                <a:latin typeface="Andalus" panose="02020603050405020304" pitchFamily="18" charset="-78"/>
                <a:cs typeface="Andalus" panose="02020603050405020304" pitchFamily="18" charset="-78"/>
              </a:rPr>
              <a:t>هو الهيكل الذي يتبعه العاملون في هذا المجال على كافة مستوياتهم لضمان السير الحسن في اطار الأهداف و السياسة الموضوعة.</a:t>
            </a:r>
            <a:endParaRPr lang="fr-FR" sz="2400" dirty="0">
              <a:latin typeface="Andalus" panose="02020603050405020304" pitchFamily="18" charset="-78"/>
              <a:cs typeface="Andalus" panose="02020603050405020304" pitchFamily="18" charset="-78"/>
            </a:endParaRPr>
          </a:p>
          <a:p>
            <a:pPr algn="r" rtl="1">
              <a:lnSpc>
                <a:spcPct val="150000"/>
              </a:lnSpc>
            </a:pPr>
            <a:r>
              <a:rPr lang="ar-DZ" sz="2400" b="1" dirty="0">
                <a:solidFill>
                  <a:srgbClr val="FF0000"/>
                </a:solidFill>
                <a:latin typeface="Andalus" panose="02020603050405020304" pitchFamily="18" charset="-78"/>
                <a:cs typeface="Andalus" panose="02020603050405020304" pitchFamily="18" charset="-78"/>
              </a:rPr>
              <a:t>4/ إعداد الموازنات</a:t>
            </a:r>
            <a:r>
              <a:rPr lang="ar-DZ" sz="2400" b="1" dirty="0" smtClean="0">
                <a:solidFill>
                  <a:srgbClr val="FF0000"/>
                </a:solidFill>
                <a:latin typeface="Andalus" panose="02020603050405020304" pitchFamily="18" charset="-78"/>
                <a:cs typeface="Andalus" panose="02020603050405020304" pitchFamily="18" charset="-78"/>
              </a:rPr>
              <a:t>: </a:t>
            </a:r>
            <a:r>
              <a:rPr lang="ar-DZ" sz="2400" b="1" dirty="0" err="1" smtClean="0">
                <a:latin typeface="Andalus" panose="02020603050405020304" pitchFamily="18" charset="-78"/>
                <a:cs typeface="Andalus" panose="02020603050405020304" pitchFamily="18" charset="-78"/>
              </a:rPr>
              <a:t>أي</a:t>
            </a:r>
            <a:r>
              <a:rPr lang="ar-DZ" sz="2400" dirty="0" err="1" smtClean="0">
                <a:latin typeface="Andalus" panose="02020603050405020304" pitchFamily="18" charset="-78"/>
                <a:cs typeface="Andalus" panose="02020603050405020304" pitchFamily="18" charset="-78"/>
              </a:rPr>
              <a:t>مشروع</a:t>
            </a:r>
            <a:r>
              <a:rPr lang="ar-DZ" sz="2400" dirty="0" smtClean="0">
                <a:latin typeface="Andalus" panose="02020603050405020304" pitchFamily="18" charset="-78"/>
                <a:cs typeface="Andalus" panose="02020603050405020304" pitchFamily="18" charset="-78"/>
              </a:rPr>
              <a:t> </a:t>
            </a:r>
            <a:r>
              <a:rPr lang="ar-DZ" sz="2400" dirty="0">
                <a:latin typeface="Andalus" panose="02020603050405020304" pitchFamily="18" charset="-78"/>
                <a:cs typeface="Andalus" panose="02020603050405020304" pitchFamily="18" charset="-78"/>
              </a:rPr>
              <a:t>يتطلب تحديد تكاليف لازمة لتنفيذه (بنود الصرف-تمويل-إمكانيات) لضمان سير العمل كما هو منتظر.</a:t>
            </a:r>
            <a:endParaRPr lang="fr-FR" sz="2400" dirty="0">
              <a:latin typeface="Andalus" panose="02020603050405020304" pitchFamily="18" charset="-78"/>
              <a:cs typeface="Andalus" panose="02020603050405020304" pitchFamily="18" charset="-78"/>
            </a:endParaRPr>
          </a:p>
          <a:p>
            <a:pPr algn="r" rtl="1"/>
            <a:r>
              <a:rPr lang="ar-DZ" sz="2400" b="1" dirty="0">
                <a:solidFill>
                  <a:srgbClr val="FF0000"/>
                </a:solidFill>
                <a:latin typeface="Andalus" panose="02020603050405020304" pitchFamily="18" charset="-78"/>
                <a:cs typeface="Andalus" panose="02020603050405020304" pitchFamily="18" charset="-78"/>
              </a:rPr>
              <a:t>5/ برامج العمل التنفيذية الزمنية:</a:t>
            </a:r>
            <a:r>
              <a:rPr lang="ar-DZ" sz="2400" dirty="0">
                <a:solidFill>
                  <a:srgbClr val="FF0000"/>
                </a:solidFill>
                <a:latin typeface="Andalus" panose="02020603050405020304" pitchFamily="18" charset="-78"/>
                <a:cs typeface="Andalus" panose="02020603050405020304" pitchFamily="18" charset="-78"/>
              </a:rPr>
              <a:t> </a:t>
            </a:r>
            <a:r>
              <a:rPr lang="ar-DZ" sz="2800" dirty="0">
                <a:latin typeface="Andalus" panose="02020603050405020304" pitchFamily="18" charset="-78"/>
                <a:cs typeface="Andalus" panose="02020603050405020304" pitchFamily="18" charset="-78"/>
              </a:rPr>
              <a:t>وضع برنامج زمني و تحديد المراحل و طرق التنفيذ ،و الإمكانات اللازمة لذلك وأدوات ترتيب الأعمال ترتيبا منطقيا وعلميا مع ربطها والتنسيق بينها ،وعلى ذلك يكون البرنامج  هو أحد عناصر التخطيط المهمة التي  بدونها  لا تخرج العملية التخطيطية للوجود و لا تحقق </a:t>
            </a:r>
            <a:r>
              <a:rPr lang="ar-DZ" sz="2800" dirty="0" smtClean="0">
                <a:latin typeface="Andalus" panose="02020603050405020304" pitchFamily="18" charset="-78"/>
                <a:cs typeface="Andalus" panose="02020603050405020304" pitchFamily="18" charset="-78"/>
              </a:rPr>
              <a:t>أهدافها.</a:t>
            </a:r>
            <a:endParaRPr lang="fr-FR" sz="28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796073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sz="4800" b="1" dirty="0">
                <a:solidFill>
                  <a:srgbClr val="FF0000"/>
                </a:solidFill>
                <a:latin typeface="Andalus" panose="02020603050405020304" pitchFamily="18" charset="-78"/>
                <a:cs typeface="Andalus" panose="02020603050405020304" pitchFamily="18" charset="-78"/>
              </a:rPr>
              <a:t>الفرق بين التخطيط و الخطة:</a:t>
            </a:r>
            <a:r>
              <a:rPr lang="fr-FR" dirty="0"/>
              <a:t/>
            </a:r>
            <a:br>
              <a:rPr lang="fr-FR" dirty="0"/>
            </a:br>
            <a:endParaRPr lang="fr-FR" dirty="0"/>
          </a:p>
        </p:txBody>
      </p:sp>
      <p:sp>
        <p:nvSpPr>
          <p:cNvPr id="3" name="Espace réservé du contenu 2"/>
          <p:cNvSpPr>
            <a:spLocks noGrp="1"/>
          </p:cNvSpPr>
          <p:nvPr>
            <p:ph idx="1"/>
          </p:nvPr>
        </p:nvSpPr>
        <p:spPr/>
        <p:txBody>
          <a:bodyPr/>
          <a:lstStyle/>
          <a:p>
            <a:pPr algn="r" rtl="1"/>
            <a:r>
              <a:rPr lang="ar-DZ" sz="3600" dirty="0" smtClean="0">
                <a:latin typeface="Andalus" panose="02020603050405020304" pitchFamily="18" charset="-78"/>
                <a:cs typeface="Andalus" panose="02020603050405020304" pitchFamily="18" charset="-78"/>
              </a:rPr>
              <a:t>التخطيط هو عملية تنبؤ بالمستقبل و الاستعداد له أي تحديد الأهداف وطرق تحقيقها في ضوء المتغيرات المستقبلية فلذلك  التخطيط عملية شاملة ممتدة زمنيا وعمليا, و يتضمن التنبؤ بالإضافة إلى خطة ,فالخطة  هي العنصر الثاني في عملية التخطيط أي بعد التنبؤ.</a:t>
            </a:r>
            <a:endParaRPr lang="fr-FR" sz="3600" dirty="0" smtClean="0">
              <a:latin typeface="Andalus" panose="02020603050405020304" pitchFamily="18" charset="-78"/>
              <a:cs typeface="Andalus" panose="02020603050405020304" pitchFamily="18" charset="-78"/>
            </a:endParaRPr>
          </a:p>
          <a:p>
            <a:pPr marL="0" indent="0" algn="r" rtl="1">
              <a:buNone/>
            </a:pPr>
            <a:endParaRPr lang="fr-FR" dirty="0"/>
          </a:p>
        </p:txBody>
      </p:sp>
    </p:spTree>
    <p:extLst>
      <p:ext uri="{BB962C8B-B14F-4D97-AF65-F5344CB8AC3E}">
        <p14:creationId xmlns:p14="http://schemas.microsoft.com/office/powerpoint/2010/main" val="768497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3411" y="626444"/>
            <a:ext cx="8596668" cy="1320800"/>
          </a:xfrm>
        </p:spPr>
        <p:txBody>
          <a:bodyPr>
            <a:normAutofit fontScale="90000"/>
          </a:bodyPr>
          <a:lstStyle/>
          <a:p>
            <a:pPr algn="r" rtl="1"/>
            <a:r>
              <a:rPr lang="ar-DZ" sz="4900" b="1" dirty="0">
                <a:solidFill>
                  <a:srgbClr val="FF0000"/>
                </a:solidFill>
                <a:latin typeface="Andalus" panose="02020603050405020304" pitchFamily="18" charset="-78"/>
                <a:cs typeface="Andalus" panose="02020603050405020304" pitchFamily="18" charset="-78"/>
              </a:rPr>
              <a:t>مراحل الخطة:</a:t>
            </a:r>
            <a:r>
              <a:rPr lang="fr-FR" dirty="0"/>
              <a:t/>
            </a:r>
            <a:br>
              <a:rPr lang="fr-FR" dirty="0"/>
            </a:br>
            <a:endParaRPr lang="fr-FR" dirty="0"/>
          </a:p>
        </p:txBody>
      </p:sp>
      <p:sp>
        <p:nvSpPr>
          <p:cNvPr id="3" name="Espace réservé du contenu 2"/>
          <p:cNvSpPr>
            <a:spLocks noGrp="1"/>
          </p:cNvSpPr>
          <p:nvPr>
            <p:ph idx="1"/>
          </p:nvPr>
        </p:nvSpPr>
        <p:spPr>
          <a:xfrm>
            <a:off x="677334" y="1820255"/>
            <a:ext cx="8596668" cy="4221108"/>
          </a:xfrm>
        </p:spPr>
        <p:txBody>
          <a:bodyPr>
            <a:normAutofit/>
          </a:bodyPr>
          <a:lstStyle/>
          <a:p>
            <a:pPr algn="r" rtl="1"/>
            <a:r>
              <a:rPr lang="ar-DZ" sz="2800" dirty="0">
                <a:latin typeface="Andalus" panose="02020603050405020304" pitchFamily="18" charset="-78"/>
                <a:cs typeface="Andalus" panose="02020603050405020304" pitchFamily="18" charset="-78"/>
              </a:rPr>
              <a:t>-تحديد </a:t>
            </a:r>
            <a:r>
              <a:rPr lang="ar-DZ" sz="2800" dirty="0" smtClean="0">
                <a:latin typeface="Andalus" panose="02020603050405020304" pitchFamily="18" charset="-78"/>
                <a:cs typeface="Andalus" panose="02020603050405020304" pitchFamily="18" charset="-78"/>
              </a:rPr>
              <a:t>الأهداف ووسائل </a:t>
            </a:r>
            <a:r>
              <a:rPr lang="ar-DZ" sz="2800" dirty="0">
                <a:latin typeface="Andalus" panose="02020603050405020304" pitchFamily="18" charset="-78"/>
                <a:cs typeface="Andalus" panose="02020603050405020304" pitchFamily="18" charset="-78"/>
              </a:rPr>
              <a:t>تنفيذها.</a:t>
            </a:r>
            <a:endParaRPr lang="fr-FR" sz="2800" dirty="0">
              <a:latin typeface="Andalus" panose="02020603050405020304" pitchFamily="18" charset="-78"/>
              <a:cs typeface="Andalus" panose="02020603050405020304" pitchFamily="18" charset="-78"/>
            </a:endParaRPr>
          </a:p>
          <a:p>
            <a:pPr algn="r" rtl="1"/>
            <a:r>
              <a:rPr lang="ar-DZ" sz="2800" dirty="0">
                <a:latin typeface="Andalus" panose="02020603050405020304" pitchFamily="18" charset="-78"/>
                <a:cs typeface="Andalus" panose="02020603050405020304" pitchFamily="18" charset="-78"/>
              </a:rPr>
              <a:t>-جمع البيانات و الإحصائيات(عن </a:t>
            </a:r>
            <a:r>
              <a:rPr lang="ar-DZ" sz="2800" dirty="0" smtClean="0">
                <a:latin typeface="Andalus" panose="02020603050405020304" pitchFamily="18" charset="-78"/>
                <a:cs typeface="Andalus" panose="02020603050405020304" pitchFamily="18" charset="-78"/>
              </a:rPr>
              <a:t>قدرات اللاعبين </a:t>
            </a:r>
            <a:r>
              <a:rPr lang="ar-DZ" sz="2800" dirty="0">
                <a:latin typeface="Andalus" panose="02020603050405020304" pitchFamily="18" charset="-78"/>
                <a:cs typeface="Andalus" panose="02020603050405020304" pitchFamily="18" charset="-78"/>
              </a:rPr>
              <a:t>و الفريق و الإمكانيات........الخ) </a:t>
            </a:r>
            <a:endParaRPr lang="fr-FR" sz="2800" dirty="0">
              <a:latin typeface="Andalus" panose="02020603050405020304" pitchFamily="18" charset="-78"/>
              <a:cs typeface="Andalus" panose="02020603050405020304" pitchFamily="18" charset="-78"/>
            </a:endParaRPr>
          </a:p>
          <a:p>
            <a:pPr algn="r" rtl="1"/>
            <a:r>
              <a:rPr lang="ar-DZ" sz="2800" dirty="0">
                <a:latin typeface="Andalus" panose="02020603050405020304" pitchFamily="18" charset="-78"/>
                <a:cs typeface="Andalus" panose="02020603050405020304" pitchFamily="18" charset="-78"/>
              </a:rPr>
              <a:t>-وضع مجموعة من الخطط البديلة والمفاضلة بينها.</a:t>
            </a:r>
            <a:endParaRPr lang="fr-FR" sz="2800" dirty="0">
              <a:latin typeface="Andalus" panose="02020603050405020304" pitchFamily="18" charset="-78"/>
              <a:cs typeface="Andalus" panose="02020603050405020304" pitchFamily="18" charset="-78"/>
            </a:endParaRPr>
          </a:p>
          <a:p>
            <a:pPr algn="r" rtl="1"/>
            <a:r>
              <a:rPr lang="ar-DZ" sz="2800" dirty="0">
                <a:latin typeface="Andalus" panose="02020603050405020304" pitchFamily="18" charset="-78"/>
                <a:cs typeface="Andalus" panose="02020603050405020304" pitchFamily="18" charset="-78"/>
              </a:rPr>
              <a:t>-تقسيم الخطة المختارة إلى خطط فرعية وتحديد الفترة زمنية لا نجازها وتنفيذها.</a:t>
            </a:r>
            <a:endParaRPr lang="fr-FR" sz="2800" dirty="0">
              <a:latin typeface="Andalus" panose="02020603050405020304" pitchFamily="18" charset="-78"/>
              <a:cs typeface="Andalus" panose="02020603050405020304" pitchFamily="18" charset="-78"/>
            </a:endParaRPr>
          </a:p>
          <a:p>
            <a:pPr algn="r" rtl="1"/>
            <a:r>
              <a:rPr lang="ar-DZ" sz="2800" dirty="0">
                <a:latin typeface="Andalus" panose="02020603050405020304" pitchFamily="18" charset="-78"/>
                <a:cs typeface="Andalus" panose="02020603050405020304" pitchFamily="18" charset="-78"/>
              </a:rPr>
              <a:t>- الإعلان عن الخطة (الجهاز المعاون. اللاعبين. والاتحاد أو النادي)</a:t>
            </a:r>
            <a:endParaRPr lang="fr-FR" sz="2800" dirty="0">
              <a:latin typeface="Andalus" panose="02020603050405020304" pitchFamily="18" charset="-78"/>
              <a:cs typeface="Andalus" panose="02020603050405020304" pitchFamily="18" charset="-78"/>
            </a:endParaRPr>
          </a:p>
          <a:p>
            <a:pPr algn="r" rtl="1"/>
            <a:r>
              <a:rPr lang="ar-DZ" sz="2800" dirty="0">
                <a:latin typeface="Andalus" panose="02020603050405020304" pitchFamily="18" charset="-78"/>
                <a:cs typeface="Andalus" panose="02020603050405020304" pitchFamily="18" charset="-78"/>
              </a:rPr>
              <a:t>- متابعة الخطة وتقييمها</a:t>
            </a:r>
            <a:r>
              <a:rPr lang="en-US" sz="2800" dirty="0">
                <a:latin typeface="Andalus" panose="02020603050405020304" pitchFamily="18" charset="-78"/>
                <a:cs typeface="Andalus" panose="02020603050405020304" pitchFamily="18" charset="-78"/>
              </a:rPr>
              <a:t>.</a:t>
            </a:r>
            <a:endParaRPr lang="fr-FR" sz="28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241921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sz="4400" b="1" dirty="0">
                <a:solidFill>
                  <a:srgbClr val="FF0000"/>
                </a:solidFill>
                <a:latin typeface="Andalus" panose="02020603050405020304" pitchFamily="18" charset="-78"/>
                <a:cs typeface="Andalus" panose="02020603050405020304" pitchFamily="18" charset="-78"/>
              </a:rPr>
              <a:t>الخطة لكي تكون فعالة</a:t>
            </a:r>
            <a:r>
              <a:rPr lang="ar-DZ" sz="4400" b="1" dirty="0" smtClean="0">
                <a:solidFill>
                  <a:srgbClr val="FF0000"/>
                </a:solidFill>
                <a:latin typeface="Andalus" panose="02020603050405020304" pitchFamily="18" charset="-78"/>
                <a:cs typeface="Andalus" panose="02020603050405020304" pitchFamily="18" charset="-78"/>
              </a:rPr>
              <a:t>:</a:t>
            </a:r>
            <a:br>
              <a:rPr lang="ar-DZ" sz="4400" b="1" dirty="0" smtClean="0">
                <a:solidFill>
                  <a:srgbClr val="FF0000"/>
                </a:solidFill>
                <a:latin typeface="Andalus" panose="02020603050405020304" pitchFamily="18" charset="-78"/>
                <a:cs typeface="Andalus" panose="02020603050405020304" pitchFamily="18" charset="-78"/>
              </a:rPr>
            </a:br>
            <a:r>
              <a:rPr lang="ar-DZ" sz="4400" b="1" dirty="0" smtClean="0">
                <a:solidFill>
                  <a:srgbClr val="FF0000"/>
                </a:solidFill>
                <a:latin typeface="Andalus" panose="02020603050405020304" pitchFamily="18" charset="-78"/>
                <a:cs typeface="Andalus" panose="02020603050405020304" pitchFamily="18" charset="-78"/>
              </a:rPr>
              <a:t> </a:t>
            </a:r>
            <a:r>
              <a:rPr lang="ar-DZ" b="1" dirty="0" smtClean="0">
                <a:solidFill>
                  <a:srgbClr val="FF0000"/>
                </a:solidFill>
                <a:latin typeface="Andalus" panose="02020603050405020304" pitchFamily="18" charset="-78"/>
                <a:cs typeface="Andalus" panose="02020603050405020304" pitchFamily="18" charset="-78"/>
              </a:rPr>
              <a:t>كما يؤكد فايول تقوم على عدة معايير:</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lgn="r" rtl="1"/>
            <a:r>
              <a:rPr lang="ar-DZ" sz="3200" dirty="0">
                <a:solidFill>
                  <a:srgbClr val="FF0000"/>
                </a:solidFill>
                <a:latin typeface="Andalus" panose="02020603050405020304" pitchFamily="18" charset="-78"/>
                <a:cs typeface="Andalus" panose="02020603050405020304" pitchFamily="18" charset="-78"/>
              </a:rPr>
              <a:t>*</a:t>
            </a:r>
            <a:r>
              <a:rPr lang="ar-DZ" sz="3200" b="1" dirty="0">
                <a:solidFill>
                  <a:srgbClr val="FF0000"/>
                </a:solidFill>
                <a:latin typeface="Andalus" panose="02020603050405020304" pitchFamily="18" charset="-78"/>
                <a:cs typeface="Andalus" panose="02020603050405020304" pitchFamily="18" charset="-78"/>
              </a:rPr>
              <a:t>الوحدة:</a:t>
            </a:r>
            <a:r>
              <a:rPr lang="ar-DZ" sz="3200" dirty="0">
                <a:solidFill>
                  <a:srgbClr val="FF0000"/>
                </a:solidFill>
                <a:latin typeface="Andalus" panose="02020603050405020304" pitchFamily="18" charset="-78"/>
                <a:cs typeface="Andalus" panose="02020603050405020304" pitchFamily="18" charset="-78"/>
              </a:rPr>
              <a:t> </a:t>
            </a:r>
            <a:r>
              <a:rPr lang="ar-DZ" sz="3200" dirty="0">
                <a:latin typeface="Andalus" panose="02020603050405020304" pitchFamily="18" charset="-78"/>
                <a:cs typeface="Andalus" panose="02020603050405020304" pitchFamily="18" charset="-78"/>
              </a:rPr>
              <a:t>أن تكون الخطط الفرعية متماسكة ومتناسقة فيما بينها، و منه تكون وحدة واحدة بحيث لا تتعارض بينها.</a:t>
            </a:r>
            <a:endParaRPr lang="fr-FR" sz="3200" dirty="0">
              <a:latin typeface="Andalus" panose="02020603050405020304" pitchFamily="18" charset="-78"/>
              <a:cs typeface="Andalus" panose="02020603050405020304" pitchFamily="18" charset="-78"/>
            </a:endParaRPr>
          </a:p>
          <a:p>
            <a:pPr algn="r" rtl="1"/>
            <a:r>
              <a:rPr lang="ar-DZ" sz="3200" b="1" dirty="0">
                <a:solidFill>
                  <a:srgbClr val="FF0000"/>
                </a:solidFill>
                <a:latin typeface="Andalus" panose="02020603050405020304" pitchFamily="18" charset="-78"/>
                <a:cs typeface="Andalus" panose="02020603050405020304" pitchFamily="18" charset="-78"/>
              </a:rPr>
              <a:t>* الاستمرارية</a:t>
            </a:r>
            <a:r>
              <a:rPr lang="ar-DZ" sz="3200" dirty="0">
                <a:solidFill>
                  <a:srgbClr val="FF0000"/>
                </a:solidFill>
                <a:latin typeface="Andalus" panose="02020603050405020304" pitchFamily="18" charset="-78"/>
                <a:cs typeface="Andalus" panose="02020603050405020304" pitchFamily="18" charset="-78"/>
              </a:rPr>
              <a:t>: </a:t>
            </a:r>
            <a:r>
              <a:rPr lang="ar-DZ" sz="3200" dirty="0">
                <a:latin typeface="Andalus" panose="02020603050405020304" pitchFamily="18" charset="-78"/>
                <a:cs typeface="Andalus" panose="02020603050405020304" pitchFamily="18" charset="-78"/>
              </a:rPr>
              <a:t>يعني أن يكون التخطيط مستمر طالما المشروع مازال مستمر.</a:t>
            </a:r>
            <a:endParaRPr lang="fr-FR" sz="3200" dirty="0">
              <a:latin typeface="Andalus" panose="02020603050405020304" pitchFamily="18" charset="-78"/>
              <a:cs typeface="Andalus" panose="02020603050405020304" pitchFamily="18" charset="-78"/>
            </a:endParaRPr>
          </a:p>
          <a:p>
            <a:pPr algn="r" rtl="1"/>
            <a:r>
              <a:rPr lang="ar-DZ" sz="3200" b="1" dirty="0">
                <a:solidFill>
                  <a:srgbClr val="FF0000"/>
                </a:solidFill>
                <a:latin typeface="Andalus" panose="02020603050405020304" pitchFamily="18" charset="-78"/>
                <a:cs typeface="Andalus" panose="02020603050405020304" pitchFamily="18" charset="-78"/>
              </a:rPr>
              <a:t>*الدقة:</a:t>
            </a:r>
            <a:r>
              <a:rPr lang="ar-DZ" sz="3200" dirty="0">
                <a:solidFill>
                  <a:srgbClr val="FF0000"/>
                </a:solidFill>
                <a:latin typeface="Andalus" panose="02020603050405020304" pitchFamily="18" charset="-78"/>
                <a:cs typeface="Andalus" panose="02020603050405020304" pitchFamily="18" charset="-78"/>
              </a:rPr>
              <a:t> </a:t>
            </a:r>
            <a:r>
              <a:rPr lang="ar-DZ" sz="3200" dirty="0">
                <a:latin typeface="Andalus" panose="02020603050405020304" pitchFamily="18" charset="-78"/>
                <a:cs typeface="Andalus" panose="02020603050405020304" pitchFamily="18" charset="-78"/>
              </a:rPr>
              <a:t>كلما كان الفرق ضئيل </a:t>
            </a:r>
            <a:r>
              <a:rPr lang="ar-DZ" sz="3200" u="sng" dirty="0">
                <a:latin typeface="Andalus" panose="02020603050405020304" pitchFamily="18" charset="-78"/>
                <a:cs typeface="Andalus" panose="02020603050405020304" pitchFamily="18" charset="-78"/>
              </a:rPr>
              <a:t>بين التنبؤ</a:t>
            </a:r>
            <a:r>
              <a:rPr lang="ar-DZ" sz="3200" dirty="0">
                <a:latin typeface="Andalus" panose="02020603050405020304" pitchFamily="18" charset="-78"/>
                <a:cs typeface="Andalus" panose="02020603050405020304" pitchFamily="18" charset="-78"/>
              </a:rPr>
              <a:t> و بين </a:t>
            </a:r>
            <a:r>
              <a:rPr lang="ar-DZ" sz="3200" u="sng" dirty="0">
                <a:latin typeface="Andalus" panose="02020603050405020304" pitchFamily="18" charset="-78"/>
                <a:cs typeface="Andalus" panose="02020603050405020304" pitchFamily="18" charset="-78"/>
              </a:rPr>
              <a:t>الواقع المستقبل</a:t>
            </a:r>
            <a:r>
              <a:rPr lang="ar-DZ" sz="3200" dirty="0">
                <a:latin typeface="Andalus" panose="02020603050405020304" pitchFamily="18" charset="-78"/>
                <a:cs typeface="Andalus" panose="02020603050405020304" pitchFamily="18" charset="-78"/>
              </a:rPr>
              <a:t> كان التخطيط دقيقا و منه تتسم الخطة بالدقة.</a:t>
            </a:r>
            <a:endParaRPr lang="fr-FR" sz="3200" dirty="0">
              <a:latin typeface="Andalus" panose="02020603050405020304" pitchFamily="18" charset="-78"/>
              <a:cs typeface="Andalus" panose="02020603050405020304" pitchFamily="18" charset="-78"/>
            </a:endParaRPr>
          </a:p>
          <a:p>
            <a:pPr algn="r" rtl="1"/>
            <a:r>
              <a:rPr lang="ar-DZ" sz="3200" b="1" dirty="0">
                <a:solidFill>
                  <a:srgbClr val="FF0000"/>
                </a:solidFill>
                <a:latin typeface="Andalus" panose="02020603050405020304" pitchFamily="18" charset="-78"/>
                <a:cs typeface="Andalus" panose="02020603050405020304" pitchFamily="18" charset="-78"/>
              </a:rPr>
              <a:t>*المرونة:</a:t>
            </a:r>
            <a:r>
              <a:rPr lang="ar-DZ" sz="3200" dirty="0">
                <a:solidFill>
                  <a:srgbClr val="FF0000"/>
                </a:solidFill>
                <a:latin typeface="Andalus" panose="02020603050405020304" pitchFamily="18" charset="-78"/>
                <a:cs typeface="Andalus" panose="02020603050405020304" pitchFamily="18" charset="-78"/>
              </a:rPr>
              <a:t> </a:t>
            </a:r>
            <a:r>
              <a:rPr lang="ar-DZ" sz="3200" dirty="0">
                <a:latin typeface="Andalus" panose="02020603050405020304" pitchFamily="18" charset="-78"/>
                <a:cs typeface="Andalus" panose="02020603050405020304" pitchFamily="18" charset="-78"/>
              </a:rPr>
              <a:t>أن تتصف الخطة بتكيفها وقابليتها على التكيف مع المتغيرات والظروف التي قد يفرضها وتطرأ على المستقبل</a:t>
            </a:r>
            <a:r>
              <a:rPr lang="ar-DZ" dirty="0">
                <a:latin typeface="Andalus" panose="02020603050405020304" pitchFamily="18" charset="-78"/>
                <a:cs typeface="Andalus" panose="02020603050405020304" pitchFamily="18" charset="-78"/>
              </a:rPr>
              <a:t>.</a:t>
            </a:r>
            <a:endParaRPr lang="fr-FR"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1776207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76</TotalTime>
  <Words>641</Words>
  <Application>Microsoft Office PowerPoint</Application>
  <PresentationFormat>Grand écran</PresentationFormat>
  <Paragraphs>50</Paragraphs>
  <Slides>10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Andalus</vt:lpstr>
      <vt:lpstr>Arial</vt:lpstr>
      <vt:lpstr>Calibri</vt:lpstr>
      <vt:lpstr>Emirates Medium</vt:lpstr>
      <vt:lpstr>Trebuchet MS</vt:lpstr>
      <vt:lpstr>Wingdings 3</vt:lpstr>
      <vt:lpstr>Facette</vt:lpstr>
      <vt:lpstr> </vt:lpstr>
      <vt:lpstr> </vt:lpstr>
      <vt:lpstr>أنواع التخطيط في المجال الرياضي: </vt:lpstr>
      <vt:lpstr>Présentation PowerPoint</vt:lpstr>
      <vt:lpstr>أهمية التخطيط: </vt:lpstr>
      <vt:lpstr>عناصر التخطيط:</vt:lpstr>
      <vt:lpstr>الفرق بين التخطيط و الخطة: </vt:lpstr>
      <vt:lpstr>مراحل الخطة: </vt:lpstr>
      <vt:lpstr>الخطة لكي تكون فعالة:  كما يؤكد فايول تقوم على عدة معايير: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أنواع التخطيط في المجال الرياضي:</dc:title>
  <dc:creator>Hp</dc:creator>
  <cp:lastModifiedBy>Hp</cp:lastModifiedBy>
  <cp:revision>22</cp:revision>
  <dcterms:created xsi:type="dcterms:W3CDTF">2024-02-12T07:27:20Z</dcterms:created>
  <dcterms:modified xsi:type="dcterms:W3CDTF">2024-02-14T21:26:05Z</dcterms:modified>
</cp:coreProperties>
</file>