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268" r:id="rId4"/>
    <p:sldId id="269" r:id="rId5"/>
    <p:sldId id="270" r:id="rId6"/>
    <p:sldId id="257" r:id="rId7"/>
    <p:sldId id="258" r:id="rId8"/>
    <p:sldId id="263" r:id="rId9"/>
    <p:sldId id="264" r:id="rId10"/>
    <p:sldId id="259" r:id="rId11"/>
    <p:sldId id="291" r:id="rId12"/>
    <p:sldId id="265" r:id="rId13"/>
    <p:sldId id="290" r:id="rId14"/>
    <p:sldId id="292" r:id="rId15"/>
    <p:sldId id="260" r:id="rId16"/>
    <p:sldId id="261" r:id="rId17"/>
    <p:sldId id="262"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293" r:id="rId37"/>
    <p:sldId id="294" r:id="rId38"/>
    <p:sldId id="295" r:id="rId39"/>
    <p:sldId id="296" r:id="rId40"/>
    <p:sldId id="297" r:id="rId41"/>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86918" autoAdjust="0"/>
  </p:normalViewPr>
  <p:slideViewPr>
    <p:cSldViewPr>
      <p:cViewPr>
        <p:scale>
          <a:sx n="60" d="100"/>
          <a:sy n="60" d="100"/>
        </p:scale>
        <p:origin x="-1668" y="-150"/>
      </p:cViewPr>
      <p:guideLst>
        <p:guide orient="horz" pos="2160"/>
        <p:guide pos="2880"/>
      </p:guideLst>
    </p:cSldViewPr>
  </p:slideViewPr>
  <p:outlineViewPr>
    <p:cViewPr>
      <p:scale>
        <a:sx n="33" d="100"/>
        <a:sy n="33" d="100"/>
      </p:scale>
      <p:origin x="0" y="1005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fr-FR"/>
          </a:p>
        </p:txBody>
      </p:sp>
      <p:sp>
        <p:nvSpPr>
          <p:cNvPr id="3" name="Espace réservé de la date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442D2483-FE06-4FED-8A9A-479F43F05741}" type="datetimeFigureOut">
              <a:rPr lang="fr-FR" smtClean="0"/>
              <a:pPr/>
              <a:t>21/10/2025</a:t>
            </a:fld>
            <a:endParaRPr lang="fr-FR"/>
          </a:p>
        </p:txBody>
      </p:sp>
      <p:sp>
        <p:nvSpPr>
          <p:cNvPr id="4" name="Espace réservé de l'image des diapositives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fr-FR"/>
          </a:p>
        </p:txBody>
      </p:sp>
      <p:sp>
        <p:nvSpPr>
          <p:cNvPr id="5" name="Espace réservé des commentaires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3A0B10FC-6907-431F-BCFF-37FAACC7A2B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تعد مراقبة الجودة جزءًا من ممارسات التصنيع الجيدة التي تهتم بما يلي: – أخذ العينات، – المواصفات والاختبار، </a:t>
            </a:r>
            <a:r>
              <a:rPr lang="ar-DZ" dirty="0" err="1" smtClean="0"/>
              <a:t>و</a:t>
            </a:r>
            <a:r>
              <a:rPr lang="ar-DZ" dirty="0" smtClean="0"/>
              <a:t> – إجراءات التنظيم والتوثيق والإصدار التي تضمن إجراء الاختبارات اللازمة وذات الصلة فعليًا وعدم إصدار المواد للاستخدام. ولا المنتجات المطروحة للبيع أو العرض حتى يتم الحكم على جودتها بأنها مرضية.</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ينبغي الحصول على الثقافات المرجعية من مصدر معترف </a:t>
            </a:r>
            <a:r>
              <a:rPr lang="ar-DZ" dirty="0" err="1" smtClean="0"/>
              <a:t>به</a:t>
            </a:r>
            <a:r>
              <a:rPr lang="ar-DZ" dirty="0" smtClean="0"/>
              <a:t> والذي يحمل فئة المعايير البيولوجية الدولية لمنظمة الصحة العالمية (الحالة والقابلية للتتبع)،</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35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سجلات مراقبة الجودة• يتم عمل السجلات يدوياً </a:t>
            </a:r>
            <a:r>
              <a:rPr lang="ar-DZ" dirty="0" err="1" smtClean="0"/>
              <a:t>و</a:t>
            </a:r>
            <a:r>
              <a:rPr lang="ar-DZ" dirty="0" smtClean="0"/>
              <a:t>/أو بواسطة أدوات التسجيل، أثناء الاختبار/التحليل والتي توضح الخطوات المطلوبة من خلال الإجراءات المحددة.• ينبغي للمختبر إنشاء والحفاظ على إجراءات </a:t>
            </a:r>
            <a:r>
              <a:rPr lang="ar-DZ" dirty="0" err="1" smtClean="0"/>
              <a:t>ل</a:t>
            </a:r>
            <a:r>
              <a:rPr lang="ar-DZ" dirty="0" smtClean="0"/>
              <a:t>       - تحديد وجمع وفهرسة واسترجاع وتخزين وصيانة والتخلص من جميع سجلات الجودة والسجلات الفنية/العلمية والوصول إليها.• يتم تسجيل البيانات في ورقة العمل التحليلية من قبل الفني أو المحلل على صفحات مرقمة بشكل متتابع.• يجب أن تتضمن السجلات معلومات عن:      - العينة، والأدوات، والمعدات، والكاشف/الوسائط/العمود، المعيار المرجعي، الرجوع إلى طريقة الاختبار      - هوية الموظفين المشاركين في أخذ العينات وإعدادها واختبارها.       - الملاحق التي تحتوي على التسجيلات ذات الصلة، على سبيل المثال. اللوني والأطياف.</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37</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سجلات مراقبة الجودة• يجب أن يطبق توثيق بيانات مراقبة الجودة ممارسات التوثيق الجيدة (مبادئ </a:t>
            </a:r>
            <a:r>
              <a:rPr lang="fr-FR" dirty="0" smtClean="0"/>
              <a:t>ALCOA):        - </a:t>
            </a:r>
            <a:r>
              <a:rPr lang="ar-DZ" dirty="0" smtClean="0"/>
              <a:t>يمكن إسنادها - يتم تحديد البيانات بموضوع محدد ومراقب ومسجل محدد. (كلمة المرور ومسار التدقيق والتوقيع الإلكتروني والاسم والتوقيع الأصلي)       - مقروءة - البيانات قابلة للقراءة والفهم من قبل البشر (التقارير والجداول والقوائم)        - معاصرة - يتم تسجيل البيانات في وقت إنشائها أو ملاحظتها. (الطوابع الزمنية والدخول محدود المدة)       - الأصل - يتم تسجيل البيانات لأول مرة. (بيانات المصدر والبيانات الوصفية)       - دقيقة – البيانات صحيحة (يمكن التحقق من البيانات)</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38</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سجلات مراقبة الجودة• تخزينها والاحتفاظ بها بطريقة تمنع التعديل أو التلف أو التدهور </a:t>
            </a:r>
            <a:r>
              <a:rPr lang="ar-DZ" dirty="0" err="1" smtClean="0"/>
              <a:t>و</a:t>
            </a:r>
            <a:r>
              <a:rPr lang="ar-DZ" dirty="0" smtClean="0"/>
              <a:t>/أو الخسارة.• يتم الاحتفاظ </a:t>
            </a:r>
            <a:r>
              <a:rPr lang="ar-DZ" dirty="0" err="1" smtClean="0"/>
              <a:t>به</a:t>
            </a:r>
            <a:r>
              <a:rPr lang="ar-DZ" smtClean="0"/>
              <a:t> لفترة مناسبة من الوقت، ويوصى عمومًا بمدة الصلاحية بالإضافة إلى سنة واحدة للمنتج النهائي، ما لم تكن اللوائح الوطنية أكثر صرامة أو ترتيبات تعاقدية.• يجب عمل نسخة احتياطية للبيانات الإلكترونية بانتظام وتخزينها في مكان آمن</a:t>
            </a:r>
            <a:endParaRPr lang="fr-FR"/>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39</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40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 في صناعة الأدوية بشكل عام، يتم تعريف إدارة الجودة عادةً على أنها جانب من وظيفة الإدارة التي تحدد وتنفذ "سياسة الجودة"، أي النية العامة والتوجيه العام للمنظمة فيما يتعلق بالجودة، كما تم التعبير عنها رسميًا وتفويضها من قبل الإدارة العليا.</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وفقًا لمعيار </a:t>
            </a:r>
            <a:r>
              <a:rPr lang="fr-FR" dirty="0" smtClean="0"/>
              <a:t>ISO 9000: </a:t>
            </a:r>
            <a:r>
              <a:rPr lang="ar-DZ" dirty="0" smtClean="0"/>
              <a:t>ضمان الجودة هو جزء من إدارة الجودة يركز على توفير الثقة في استيفاء متطلبات الجودة. في حين أن مراقبة الجودة هي جزء من إدارة الجودة تركز على استيفاء متطلبات الجودة.</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11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تحديد معايير الجودة والمقاييس</a:t>
            </a:r>
            <a:r>
              <a:rPr lang="fr-FR" dirty="0" smtClean="0"/>
              <a:t> </a:t>
            </a:r>
          </a:p>
          <a:p>
            <a:r>
              <a:rPr lang="ar-DZ" dirty="0" smtClean="0"/>
              <a:t>مراجعة معايير ومقاييس الجودة من خلال العمل بشكل وثيق مع جميع </a:t>
            </a:r>
            <a:r>
              <a:rPr lang="ar-DZ" dirty="0" err="1" smtClean="0"/>
              <a:t>الإداراتإجراء</a:t>
            </a:r>
            <a:r>
              <a:rPr lang="ar-DZ" dirty="0" smtClean="0"/>
              <a:t> </a:t>
            </a:r>
            <a:r>
              <a:rPr lang="ar-DZ" dirty="0" smtClean="0"/>
              <a:t>الفحوصات أثناء </a:t>
            </a:r>
            <a:r>
              <a:rPr lang="ar-DZ" dirty="0" err="1" smtClean="0"/>
              <a:t>العمليةمساعدة</a:t>
            </a:r>
            <a:r>
              <a:rPr lang="ar-DZ" dirty="0" smtClean="0"/>
              <a:t> في الوقاية من </a:t>
            </a:r>
            <a:r>
              <a:rPr lang="ar-DZ" dirty="0" err="1" smtClean="0"/>
              <a:t>العيوبإجراء</a:t>
            </a:r>
            <a:r>
              <a:rPr lang="ar-DZ" dirty="0" smtClean="0"/>
              <a:t> التفتيش </a:t>
            </a:r>
            <a:r>
              <a:rPr lang="ar-DZ" dirty="0" err="1" smtClean="0"/>
              <a:t>الذاتيتحضير</a:t>
            </a:r>
            <a:r>
              <a:rPr lang="ar-DZ" dirty="0" smtClean="0"/>
              <a:t> </a:t>
            </a:r>
            <a:r>
              <a:rPr lang="ar-DZ" dirty="0" err="1" smtClean="0"/>
              <a:t>المستنداتالمساعدة</a:t>
            </a:r>
            <a:r>
              <a:rPr lang="ar-DZ" dirty="0" smtClean="0"/>
              <a:t> في إعداد خطة تحسين الجودة</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14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يجب على موظفي مراقبة الجودة الالتزام بالمتطلبات المنصوص عليها في الفصل الثاني – الموظفين:– مؤهلات وكفاءة موظفي مراقبة الجودة– المسؤوليات- المسؤولية المشتركة لرؤساء قسم الإنتاج ومراقبة الجودة</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17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يجب أن يتمتع موظفو مراقبة الجودة بخبرة خاصة في المنتجات، وذلك من أجل:- القدرة على إجراء اختبارات تحديد الهوية </a:t>
            </a:r>
            <a:r>
              <a:rPr lang="ar-DZ" dirty="0" err="1" smtClean="0"/>
              <a:t>و</a:t>
            </a:r>
            <a:r>
              <a:rPr lang="ar-DZ" dirty="0" smtClean="0"/>
              <a:t>- للكشف عن الغش،-للكشف عن وجود نمو فطري- تحديد عدم التماثل عند استلام وفحص المواد الخام.</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18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Containment:</a:t>
            </a:r>
            <a:r>
              <a:rPr lang="en-US" sz="1200" baseline="0" dirty="0" smtClean="0">
                <a:latin typeface="Times New Roman" pitchFamily="18" charset="0"/>
                <a:cs typeface="Times New Roman" pitchFamily="18" charset="0"/>
              </a:rPr>
              <a:t> </a:t>
            </a:r>
            <a:r>
              <a:rPr lang="en-US" sz="1200" b="0" i="0" kern="1200" dirty="0" smtClean="0">
                <a:solidFill>
                  <a:schemeClr val="tx1"/>
                </a:solidFill>
                <a:latin typeface="+mn-lt"/>
                <a:ea typeface="+mn-ea"/>
                <a:cs typeface="+mn-cs"/>
              </a:rPr>
              <a:t>The action of keeping harmful things under control and within limits</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20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dirty="0" smtClean="0"/>
              <a:t>يجب أن يكون لدى إدارة مراقبة الجودة منطقة مخصصة كافية لإجراء أي تحليل مطلوب قبل وأثناء وبعد التصنيع.يجب أن يلتزم مختبر/مبنى مراقبة الجودة بالمتطلبات المنصوص عليها في الفصل الثالث – المباني والمعدات.</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22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Standardization is the process of determining the exact concentration (</a:t>
            </a:r>
            <a:r>
              <a:rPr lang="en-US" sz="1200" b="0" i="0" kern="1200" dirty="0" err="1" smtClean="0">
                <a:solidFill>
                  <a:schemeClr val="tx1"/>
                </a:solidFill>
                <a:latin typeface="+mn-lt"/>
                <a:ea typeface="+mn-ea"/>
                <a:cs typeface="+mn-cs"/>
              </a:rPr>
              <a:t>molarity</a:t>
            </a:r>
            <a:r>
              <a:rPr lang="en-US" sz="1200" b="0" i="0" kern="1200" dirty="0" smtClean="0">
                <a:solidFill>
                  <a:schemeClr val="tx1"/>
                </a:solidFill>
                <a:latin typeface="+mn-lt"/>
                <a:ea typeface="+mn-ea"/>
                <a:cs typeface="+mn-cs"/>
              </a:rPr>
              <a:t>) of a solution. Titration is one type of analytical procedure often used in standardization</a:t>
            </a:r>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29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21/10/2025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571612"/>
            <a:ext cx="8646854" cy="523220"/>
          </a:xfrm>
          <a:prstGeom prst="rect">
            <a:avLst/>
          </a:prstGeom>
        </p:spPr>
        <p:txBody>
          <a:bodyPr wrap="none">
            <a:spAutoFit/>
          </a:bodyPr>
          <a:lstStyle/>
          <a:p>
            <a:r>
              <a:rPr lang="fr-FR" sz="2800" b="1" dirty="0" smtClean="0">
                <a:latin typeface="Times New Roman" pitchFamily="18" charset="0"/>
                <a:cs typeface="Times New Roman" pitchFamily="18" charset="0"/>
              </a:rPr>
              <a:t>CHAPTER II - </a:t>
            </a:r>
            <a:r>
              <a:rPr lang="en-US" sz="2800" b="1" dirty="0" smtClean="0">
                <a:latin typeface="Times New Roman" pitchFamily="18" charset="0"/>
                <a:cs typeface="Times New Roman" pitchFamily="18" charset="0"/>
              </a:rPr>
              <a:t>Quality control of drugs in pharmacies</a:t>
            </a:r>
            <a:endParaRPr lang="fr-FR" sz="2800" b="1" dirty="0">
              <a:latin typeface="Times New Roman" pitchFamily="18" charset="0"/>
              <a:cs typeface="Times New Roman" pitchFamily="18" charset="0"/>
            </a:endParaRPr>
          </a:p>
        </p:txBody>
      </p:sp>
      <p:sp>
        <p:nvSpPr>
          <p:cNvPr id="37890" name="AutoShape 2" descr="importance-of-quality-control-during-drug-development-368119-640x36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importance-of-quality-control-during-drug-development-368119-640x36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3" name="Picture 5" descr="D:\analyse et controle des medicaments 2019\cours enligne analyse et controle des medicaments\qukQAAAABJRU5ErkJggg==.png"/>
          <p:cNvPicPr>
            <a:picLocks noChangeAspect="1" noChangeArrowheads="1"/>
          </p:cNvPicPr>
          <p:nvPr/>
        </p:nvPicPr>
        <p:blipFill>
          <a:blip r:embed="rId2"/>
          <a:srcRect/>
          <a:stretch>
            <a:fillRect/>
          </a:stretch>
        </p:blipFill>
        <p:spPr bwMode="auto">
          <a:xfrm>
            <a:off x="1500166" y="2071678"/>
            <a:ext cx="5616560" cy="3500462"/>
          </a:xfrm>
          <a:prstGeom prst="rect">
            <a:avLst/>
          </a:prstGeom>
          <a:noFill/>
        </p:spPr>
      </p:pic>
      <p:sp>
        <p:nvSpPr>
          <p:cNvPr id="6" name="Rectangle 5"/>
          <p:cNvSpPr/>
          <p:nvPr/>
        </p:nvSpPr>
        <p:spPr>
          <a:xfrm>
            <a:off x="1643042" y="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Master 2: Pharmaceutical Chemistry</a:t>
            </a:r>
            <a:endParaRPr lang="fr-FR" sz="2000" b="1" dirty="0" smtClean="0">
              <a:latin typeface="Times New Roman" pitchFamily="18" charset="0"/>
              <a:cs typeface="Times New Roman" pitchFamily="18" charset="0"/>
            </a:endParaRPr>
          </a:p>
        </p:txBody>
      </p:sp>
      <p:sp>
        <p:nvSpPr>
          <p:cNvPr id="7" name="Rectangle 6"/>
          <p:cNvSpPr/>
          <p:nvPr/>
        </p:nvSpPr>
        <p:spPr>
          <a:xfrm>
            <a:off x="2071670" y="785794"/>
            <a:ext cx="4900572"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Module: Drug Analysis and Control</a:t>
            </a:r>
          </a:p>
        </p:txBody>
      </p:sp>
      <p:sp>
        <p:nvSpPr>
          <p:cNvPr id="8" name="Rectangle 7"/>
          <p:cNvSpPr/>
          <p:nvPr/>
        </p:nvSpPr>
        <p:spPr>
          <a:xfrm>
            <a:off x="1357290" y="645789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2023/2024</a:t>
            </a:r>
            <a:endParaRPr lang="fr-FR" sz="2000" b="1" dirty="0" smtClean="0">
              <a:latin typeface="Times New Roman" pitchFamily="18" charset="0"/>
              <a:cs typeface="Times New Roman" pitchFamily="18" charset="0"/>
            </a:endParaRPr>
          </a:p>
        </p:txBody>
      </p:sp>
      <p:sp>
        <p:nvSpPr>
          <p:cNvPr id="9" name="Rectangle 8"/>
          <p:cNvSpPr/>
          <p:nvPr/>
        </p:nvSpPr>
        <p:spPr>
          <a:xfrm>
            <a:off x="5857884" y="5643578"/>
            <a:ext cx="3643338"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Dr. FIZIR MERIEM</a:t>
            </a:r>
            <a:endParaRPr lang="fr-FR" sz="2000" b="1"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latin typeface="Times New Roman" pitchFamily="18" charset="0"/>
                <a:cs typeface="Times New Roman" pitchFamily="18" charset="0"/>
              </a:rPr>
              <a:t>QUALITY RELATIONSHIPS</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5500702"/>
          </a:xfrm>
        </p:spPr>
        <p:txBody>
          <a:bodyPr>
            <a:noAutofit/>
          </a:bodyPr>
          <a:lstStyle/>
          <a:p>
            <a:pPr algn="just">
              <a:lnSpc>
                <a:spcPct val="150000"/>
              </a:lnSpc>
              <a:buNone/>
            </a:pPr>
            <a:r>
              <a:rPr lang="en-US" sz="2000" b="1" dirty="0" smtClean="0">
                <a:solidFill>
                  <a:srgbClr val="FF0000"/>
                </a:solidFill>
                <a:latin typeface="Times New Roman" pitchFamily="18" charset="0"/>
                <a:cs typeface="Times New Roman" pitchFamily="18" charset="0"/>
              </a:rPr>
              <a:t>Quality Assurance</a:t>
            </a:r>
          </a:p>
          <a:p>
            <a:pPr algn="just">
              <a:lnSpc>
                <a:spcPct val="150000"/>
              </a:lnSpc>
              <a:buNone/>
            </a:pPr>
            <a:endParaRPr lang="en-US" sz="2000" b="1" dirty="0" smtClean="0">
              <a:solidFill>
                <a:srgbClr val="FF0000"/>
              </a:solidFill>
              <a:latin typeface="Times New Roman" pitchFamily="18" charset="0"/>
              <a:cs typeface="Times New Roman" pitchFamily="18" charset="0"/>
            </a:endParaRPr>
          </a:p>
          <a:p>
            <a:pPr algn="just">
              <a:lnSpc>
                <a:spcPct val="150000"/>
              </a:lnSpc>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wide-ranging concept which covers all matters which individually or collectively influence the quality of a product.</a:t>
            </a:r>
          </a:p>
          <a:p>
            <a:pPr algn="just">
              <a:lnSpc>
                <a:spcPct val="150000"/>
              </a:lnSpc>
              <a:buNone/>
            </a:pPr>
            <a:r>
              <a:rPr lang="en-US" sz="2000" dirty="0" smtClean="0">
                <a:latin typeface="Times New Roman" pitchFamily="18" charset="0"/>
                <a:cs typeface="Times New Roman" pitchFamily="18" charset="0"/>
              </a:rPr>
              <a:t>− The sum total of the organized arrangements to ensure that the products are of the quality required.</a:t>
            </a:r>
          </a:p>
          <a:p>
            <a:pPr algn="just">
              <a:lnSpc>
                <a:spcPct val="150000"/>
              </a:lnSpc>
              <a:buNone/>
            </a:pPr>
            <a:r>
              <a:rPr lang="en-US" sz="2000" dirty="0" smtClean="0">
                <a:latin typeface="Times New Roman" pitchFamily="18" charset="0"/>
                <a:cs typeface="Times New Roman" pitchFamily="18" charset="0"/>
              </a:rPr>
              <a:t>− Quality Assurance therefore incorporates Good Manufacturing Practice plus other factors outside the scope of these Guidelines, such as product design and development.</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000108"/>
            <a:ext cx="8643998" cy="52149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250000"/>
              </a:lnSpc>
            </a:pPr>
            <a:r>
              <a:rPr lang="fr-FR" sz="2800" b="1" dirty="0" smtClean="0">
                <a:latin typeface="Times New Roman" pitchFamily="18" charset="0"/>
                <a:cs typeface="Times New Roman" pitchFamily="18" charset="0"/>
              </a:rPr>
              <a:t>According to ISO 9000: QA is a part of </a:t>
            </a:r>
            <a:r>
              <a:rPr lang="fr-FR" sz="2800" b="1" dirty="0" err="1" smtClean="0">
                <a:latin typeface="Times New Roman" pitchFamily="18" charset="0"/>
                <a:cs typeface="Times New Roman" pitchFamily="18" charset="0"/>
              </a:rPr>
              <a:t>quality</a:t>
            </a:r>
            <a:r>
              <a:rPr lang="fr-FR" sz="2800" b="1" dirty="0" smtClean="0">
                <a:latin typeface="Times New Roman" pitchFamily="18" charset="0"/>
                <a:cs typeface="Times New Roman" pitchFamily="18" charset="0"/>
              </a:rPr>
              <a:t> management </a:t>
            </a:r>
            <a:r>
              <a:rPr lang="fr-FR" sz="2800" b="1" dirty="0" err="1" smtClean="0">
                <a:latin typeface="Times New Roman" pitchFamily="18" charset="0"/>
                <a:cs typeface="Times New Roman" pitchFamily="18" charset="0"/>
              </a:rPr>
              <a:t>focused</a:t>
            </a:r>
            <a:r>
              <a:rPr lang="fr-FR" sz="2800" b="1" dirty="0" smtClean="0">
                <a:latin typeface="Times New Roman" pitchFamily="18" charset="0"/>
                <a:cs typeface="Times New Roman" pitchFamily="18" charset="0"/>
              </a:rPr>
              <a:t> on </a:t>
            </a:r>
            <a:r>
              <a:rPr lang="fr-FR" sz="2800" b="1" dirty="0" err="1" smtClean="0">
                <a:latin typeface="Times New Roman" pitchFamily="18" charset="0"/>
                <a:cs typeface="Times New Roman" pitchFamily="18" charset="0"/>
              </a:rPr>
              <a:t>providing</a:t>
            </a:r>
            <a:r>
              <a:rPr lang="fr-FR" sz="2800" b="1" dirty="0" smtClean="0">
                <a:latin typeface="Times New Roman" pitchFamily="18" charset="0"/>
                <a:cs typeface="Times New Roman" pitchFamily="18" charset="0"/>
              </a:rPr>
              <a:t> confidence that </a:t>
            </a:r>
            <a:r>
              <a:rPr lang="fr-FR" sz="2800" b="1" dirty="0" err="1" smtClean="0">
                <a:latin typeface="Times New Roman" pitchFamily="18" charset="0"/>
                <a:cs typeface="Times New Roman" pitchFamily="18" charset="0"/>
              </a:rPr>
              <a:t>quality</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requirements</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will</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be</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fulfilled</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Whereas</a:t>
            </a:r>
            <a:r>
              <a:rPr lang="fr-FR" sz="2800" b="1" dirty="0" smtClean="0">
                <a:latin typeface="Times New Roman" pitchFamily="18" charset="0"/>
                <a:cs typeface="Times New Roman" pitchFamily="18" charset="0"/>
              </a:rPr>
              <a:t>, QC is a part of </a:t>
            </a:r>
            <a:r>
              <a:rPr lang="fr-FR" sz="2800" b="1" dirty="0" err="1" smtClean="0">
                <a:latin typeface="Times New Roman" pitchFamily="18" charset="0"/>
                <a:cs typeface="Times New Roman" pitchFamily="18" charset="0"/>
              </a:rPr>
              <a:t>quality</a:t>
            </a:r>
            <a:r>
              <a:rPr lang="fr-FR" sz="2800" b="1" dirty="0" smtClean="0">
                <a:latin typeface="Times New Roman" pitchFamily="18" charset="0"/>
                <a:cs typeface="Times New Roman" pitchFamily="18" charset="0"/>
              </a:rPr>
              <a:t> management </a:t>
            </a:r>
            <a:r>
              <a:rPr lang="fr-FR" sz="2800" b="1" dirty="0" err="1" smtClean="0">
                <a:latin typeface="Times New Roman" pitchFamily="18" charset="0"/>
                <a:cs typeface="Times New Roman" pitchFamily="18" charset="0"/>
              </a:rPr>
              <a:t>focused</a:t>
            </a:r>
            <a:r>
              <a:rPr lang="fr-FR" sz="2800" b="1" dirty="0" smtClean="0">
                <a:latin typeface="Times New Roman" pitchFamily="18" charset="0"/>
                <a:cs typeface="Times New Roman" pitchFamily="18" charset="0"/>
              </a:rPr>
              <a:t> on </a:t>
            </a:r>
            <a:r>
              <a:rPr lang="fr-FR" sz="2800" b="1" dirty="0" err="1" smtClean="0">
                <a:latin typeface="Times New Roman" pitchFamily="18" charset="0"/>
                <a:cs typeface="Times New Roman" pitchFamily="18" charset="0"/>
              </a:rPr>
              <a:t>fulfilling</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quality</a:t>
            </a:r>
            <a:r>
              <a:rPr lang="fr-FR" sz="2800" b="1" dirty="0" smtClean="0">
                <a:latin typeface="Times New Roman" pitchFamily="18" charset="0"/>
                <a:cs typeface="Times New Roman" pitchFamily="18" charset="0"/>
              </a:rPr>
              <a:t> requirement.</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just">
              <a:lnSpc>
                <a:spcPct val="160000"/>
              </a:lnSpc>
            </a:pPr>
            <a:r>
              <a:rPr lang="en-US" sz="2400" dirty="0" smtClean="0">
                <a:latin typeface="Times New Roman" pitchFamily="18" charset="0"/>
                <a:cs typeface="Times New Roman" pitchFamily="18" charset="0"/>
              </a:rPr>
              <a:t>Within an organization, </a:t>
            </a:r>
            <a:r>
              <a:rPr lang="en-US" sz="2400" dirty="0" smtClean="0">
                <a:solidFill>
                  <a:srgbClr val="FF0000"/>
                </a:solidFill>
                <a:latin typeface="Times New Roman" pitchFamily="18" charset="0"/>
                <a:cs typeface="Times New Roman" pitchFamily="18" charset="0"/>
              </a:rPr>
              <a:t>quality assurance serves as a management tool</a:t>
            </a:r>
            <a:r>
              <a:rPr lang="en-US" sz="2400" dirty="0" smtClean="0">
                <a:latin typeface="Times New Roman" pitchFamily="18" charset="0"/>
                <a:cs typeface="Times New Roman" pitchFamily="18" charset="0"/>
              </a:rPr>
              <a:t>. In  contractual situations, quality assurance also serves to generate confidence in the supplier. The concepts of quality assurance, GMP and quality control are interrelated aspects of quality management. They are described here in order to emphasize their relationship and their fundamental importance to the production and control of pharmaceutical products</a:t>
            </a:r>
            <a:endParaRPr lang="fr-FR" sz="2400" dirty="0">
              <a:latin typeface="Times New Roman" pitchFamily="18" charset="0"/>
              <a:cs typeface="Times New Roman" pitchFamily="18" charset="0"/>
            </a:endParaRPr>
          </a:p>
        </p:txBody>
      </p:sp>
      <p:sp>
        <p:nvSpPr>
          <p:cNvPr id="4" name="Titre 1"/>
          <p:cNvSpPr>
            <a:spLocks noGrp="1"/>
          </p:cNvSpPr>
          <p:nvPr>
            <p:ph type="title"/>
          </p:nvPr>
        </p:nvSpPr>
        <p:spPr/>
        <p:txBody>
          <a:bodyPr/>
          <a:lstStyle/>
          <a:p>
            <a:r>
              <a:rPr lang="fr-FR" b="1" dirty="0" smtClean="0">
                <a:latin typeface="Times New Roman" pitchFamily="18" charset="0"/>
                <a:cs typeface="Times New Roman" pitchFamily="18" charset="0"/>
              </a:rPr>
              <a:t>QUALITY RELATIONSHIPS</a:t>
            </a:r>
            <a:endParaRPr lang="fr-FR"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en-US" b="1" dirty="0" smtClean="0">
                <a:latin typeface="Times New Roman" pitchFamily="18" charset="0"/>
                <a:cs typeface="Times New Roman" pitchFamily="18" charset="0"/>
              </a:rPr>
              <a:t>Quality Control</a:t>
            </a:r>
            <a:endParaRPr lang="fr-FR" dirty="0"/>
          </a:p>
        </p:txBody>
      </p:sp>
      <p:sp>
        <p:nvSpPr>
          <p:cNvPr id="3" name="Espace réservé du contenu 2"/>
          <p:cNvSpPr>
            <a:spLocks noGrp="1"/>
          </p:cNvSpPr>
          <p:nvPr>
            <p:ph idx="1"/>
          </p:nvPr>
        </p:nvSpPr>
        <p:spPr/>
        <p:txBody>
          <a:bodyPr/>
          <a:lstStyle/>
          <a:p>
            <a:pPr>
              <a:lnSpc>
                <a:spcPct val="200000"/>
              </a:lnSpc>
              <a:buNone/>
            </a:pPr>
            <a:r>
              <a:rPr lang="fr-FR" sz="2400" b="1" dirty="0" err="1" smtClean="0">
                <a:solidFill>
                  <a:srgbClr val="FF0000"/>
                </a:solidFill>
                <a:latin typeface="Times New Roman" pitchFamily="18" charset="0"/>
                <a:cs typeface="Times New Roman" pitchFamily="18" charset="0"/>
              </a:rPr>
              <a:t>Responsibilities</a:t>
            </a:r>
            <a:r>
              <a:rPr lang="fr-FR" sz="2400" b="1" dirty="0" smtClean="0">
                <a:solidFill>
                  <a:srgbClr val="FF0000"/>
                </a:solidFill>
                <a:latin typeface="Times New Roman" pitchFamily="18" charset="0"/>
                <a:cs typeface="Times New Roman" pitchFamily="18" charset="0"/>
              </a:rPr>
              <a:t>:</a:t>
            </a:r>
          </a:p>
          <a:p>
            <a:pPr>
              <a:lnSpc>
                <a:spcPct val="200000"/>
              </a:lnSpc>
            </a:pPr>
            <a:r>
              <a:rPr lang="fr-FR" sz="2400" dirty="0" err="1" smtClean="0">
                <a:latin typeface="Times New Roman" pitchFamily="18" charset="0"/>
                <a:cs typeface="Times New Roman" pitchFamily="18" charset="0"/>
              </a:rPr>
              <a:t>Perform</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testing</a:t>
            </a:r>
            <a:r>
              <a:rPr lang="fr-FR" sz="2400" dirty="0" smtClean="0">
                <a:latin typeface="Times New Roman" pitchFamily="18" charset="0"/>
                <a:cs typeface="Times New Roman" pitchFamily="18" charset="0"/>
              </a:rPr>
              <a:t> of </a:t>
            </a:r>
            <a:r>
              <a:rPr lang="fr-FR" sz="2400" dirty="0" err="1" smtClean="0">
                <a:latin typeface="Times New Roman" pitchFamily="18" charset="0"/>
                <a:cs typeface="Times New Roman" pitchFamily="18" charset="0"/>
              </a:rPr>
              <a:t>finished</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product</a:t>
            </a:r>
            <a:endParaRPr lang="fr-FR" sz="2400" dirty="0" smtClean="0">
              <a:latin typeface="Times New Roman" pitchFamily="18" charset="0"/>
              <a:cs typeface="Times New Roman" pitchFamily="18" charset="0"/>
            </a:endParaRPr>
          </a:p>
          <a:p>
            <a:pPr>
              <a:lnSpc>
                <a:spcPct val="200000"/>
              </a:lnSpc>
            </a:pPr>
            <a:r>
              <a:rPr lang="fr-FR" sz="2400" dirty="0" smtClean="0">
                <a:latin typeface="Times New Roman" pitchFamily="18" charset="0"/>
                <a:cs typeface="Times New Roman" pitchFamily="18" charset="0"/>
              </a:rPr>
              <a:t>Control of </a:t>
            </a:r>
            <a:r>
              <a:rPr lang="fr-FR" sz="2400" dirty="0" err="1" smtClean="0">
                <a:latin typeface="Times New Roman" pitchFamily="18" charset="0"/>
                <a:cs typeface="Times New Roman" pitchFamily="18" charset="0"/>
              </a:rPr>
              <a:t>quality</a:t>
            </a:r>
            <a:r>
              <a:rPr lang="fr-FR" sz="2400" dirty="0" smtClean="0">
                <a:latin typeface="Times New Roman" pitchFamily="18" charset="0"/>
                <a:cs typeface="Times New Roman" pitchFamily="18" charset="0"/>
              </a:rPr>
              <a:t> of the </a:t>
            </a:r>
            <a:r>
              <a:rPr lang="fr-FR" sz="2400" dirty="0" err="1" smtClean="0">
                <a:latin typeface="Times New Roman" pitchFamily="18" charset="0"/>
                <a:cs typeface="Times New Roman" pitchFamily="18" charset="0"/>
              </a:rPr>
              <a:t>product</a:t>
            </a:r>
            <a:r>
              <a:rPr lang="fr-FR" sz="2400" dirty="0" smtClean="0">
                <a:latin typeface="Times New Roman" pitchFamily="18" charset="0"/>
                <a:cs typeface="Times New Roman" pitchFamily="18" charset="0"/>
              </a:rPr>
              <a:t> on a </a:t>
            </a:r>
            <a:r>
              <a:rPr lang="fr-FR" sz="2400" dirty="0" err="1" smtClean="0">
                <a:latin typeface="Times New Roman" pitchFamily="18" charset="0"/>
                <a:cs typeface="Times New Roman" pitchFamily="18" charset="0"/>
              </a:rPr>
              <a:t>daily</a:t>
            </a:r>
            <a:r>
              <a:rPr lang="fr-FR" sz="2400" dirty="0" smtClean="0">
                <a:latin typeface="Times New Roman" pitchFamily="18" charset="0"/>
                <a:cs typeface="Times New Roman" pitchFamily="18" charset="0"/>
              </a:rPr>
              <a:t> basis </a:t>
            </a:r>
            <a:r>
              <a:rPr lang="fr-FR" sz="2400" dirty="0" err="1" smtClean="0">
                <a:latin typeface="Times New Roman" pitchFamily="18" charset="0"/>
                <a:cs typeface="Times New Roman" pitchFamily="18" charset="0"/>
              </a:rPr>
              <a:t>at</a:t>
            </a:r>
            <a:r>
              <a:rPr lang="fr-FR" sz="2400" dirty="0" smtClean="0">
                <a:latin typeface="Times New Roman" pitchFamily="18" charset="0"/>
                <a:cs typeface="Times New Roman" pitchFamily="18" charset="0"/>
              </a:rPr>
              <a:t> the </a:t>
            </a:r>
            <a:r>
              <a:rPr lang="fr-FR" sz="2400" dirty="0" err="1" smtClean="0">
                <a:latin typeface="Times New Roman" pitchFamily="18" charset="0"/>
                <a:cs typeface="Times New Roman" pitchFamily="18" charset="0"/>
              </a:rPr>
              <a:t>company</a:t>
            </a:r>
            <a:r>
              <a:rPr lang="fr-FR" sz="2400" dirty="0" smtClean="0">
                <a:latin typeface="Times New Roman" pitchFamily="18" charset="0"/>
                <a:cs typeface="Times New Roman" pitchFamily="18" charset="0"/>
              </a:rPr>
              <a:t>.</a:t>
            </a:r>
          </a:p>
          <a:p>
            <a:endParaRPr lang="fr-FR"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latin typeface="Times New Roman" pitchFamily="18" charset="0"/>
                <a:cs typeface="Times New Roman" pitchFamily="18" charset="0"/>
              </a:rPr>
              <a:t>Quality Assurance</a:t>
            </a:r>
            <a:endParaRPr lang="fr-FR" dirty="0"/>
          </a:p>
        </p:txBody>
      </p:sp>
      <p:sp>
        <p:nvSpPr>
          <p:cNvPr id="3" name="Espace réservé du contenu 2"/>
          <p:cNvSpPr>
            <a:spLocks noGrp="1"/>
          </p:cNvSpPr>
          <p:nvPr>
            <p:ph idx="1"/>
          </p:nvPr>
        </p:nvSpPr>
        <p:spPr>
          <a:xfrm>
            <a:off x="0" y="1600200"/>
            <a:ext cx="9144000" cy="4525963"/>
          </a:xfrm>
        </p:spPr>
        <p:txBody>
          <a:bodyPr>
            <a:normAutofit/>
          </a:bodyPr>
          <a:lstStyle/>
          <a:p>
            <a:pPr algn="just">
              <a:buNone/>
            </a:pPr>
            <a:r>
              <a:rPr lang="fr-FR" b="1" dirty="0" err="1" smtClean="0">
                <a:solidFill>
                  <a:srgbClr val="FF0000"/>
                </a:solidFill>
                <a:latin typeface="Times New Roman" pitchFamily="18" charset="0"/>
                <a:cs typeface="Times New Roman" pitchFamily="18" charset="0"/>
              </a:rPr>
              <a:t>Responsibilities</a:t>
            </a:r>
            <a:r>
              <a:rPr lang="fr-FR" b="1" dirty="0" smtClean="0">
                <a:solidFill>
                  <a:srgbClr val="FF0000"/>
                </a:solidFill>
                <a:latin typeface="Times New Roman" pitchFamily="18" charset="0"/>
                <a:cs typeface="Times New Roman" pitchFamily="18" charset="0"/>
              </a:rPr>
              <a:t>:</a:t>
            </a:r>
          </a:p>
          <a:p>
            <a:pPr algn="just"/>
            <a:r>
              <a:rPr lang="fr-FR" sz="2600" dirty="0" smtClean="0">
                <a:latin typeface="Times New Roman" pitchFamily="18" charset="0"/>
                <a:cs typeface="Times New Roman" pitchFamily="18" charset="0"/>
              </a:rPr>
              <a:t>Define </a:t>
            </a:r>
            <a:r>
              <a:rPr lang="fr-FR" sz="2600" dirty="0" err="1" smtClean="0">
                <a:latin typeface="Times New Roman" pitchFamily="18" charset="0"/>
                <a:cs typeface="Times New Roman" pitchFamily="18" charset="0"/>
              </a:rPr>
              <a:t>quality</a:t>
            </a:r>
            <a:r>
              <a:rPr lang="fr-FR" sz="2600" dirty="0" smtClean="0">
                <a:latin typeface="Times New Roman" pitchFamily="18" charset="0"/>
                <a:cs typeface="Times New Roman" pitchFamily="18" charset="0"/>
              </a:rPr>
              <a:t> standards and </a:t>
            </a:r>
            <a:r>
              <a:rPr lang="fr-FR" sz="2600" dirty="0" err="1" smtClean="0">
                <a:latin typeface="Times New Roman" pitchFamily="18" charset="0"/>
                <a:cs typeface="Times New Roman" pitchFamily="18" charset="0"/>
              </a:rPr>
              <a:t>metrics</a:t>
            </a:r>
            <a:endParaRPr lang="fr-FR" sz="2600" dirty="0" smtClean="0">
              <a:latin typeface="Times New Roman" pitchFamily="18" charset="0"/>
              <a:cs typeface="Times New Roman" pitchFamily="18" charset="0"/>
            </a:endParaRPr>
          </a:p>
          <a:p>
            <a:pPr algn="just"/>
            <a:r>
              <a:rPr lang="fr-FR" sz="2600" dirty="0" err="1" smtClean="0">
                <a:latin typeface="Times New Roman" pitchFamily="18" charset="0"/>
                <a:cs typeface="Times New Roman" pitchFamily="18" charset="0"/>
              </a:rPr>
              <a:t>Review</a:t>
            </a:r>
            <a:r>
              <a:rPr lang="fr-FR" sz="2600" dirty="0" smtClean="0">
                <a:latin typeface="Times New Roman" pitchFamily="18" charset="0"/>
                <a:cs typeface="Times New Roman" pitchFamily="18" charset="0"/>
              </a:rPr>
              <a:t> </a:t>
            </a:r>
            <a:r>
              <a:rPr lang="fr-FR" sz="2600" dirty="0" err="1" smtClean="0">
                <a:latin typeface="Times New Roman" pitchFamily="18" charset="0"/>
                <a:cs typeface="Times New Roman" pitchFamily="18" charset="0"/>
              </a:rPr>
              <a:t>quality</a:t>
            </a:r>
            <a:r>
              <a:rPr lang="fr-FR" sz="2600" dirty="0" smtClean="0">
                <a:latin typeface="Times New Roman" pitchFamily="18" charset="0"/>
                <a:cs typeface="Times New Roman" pitchFamily="18" charset="0"/>
              </a:rPr>
              <a:t> standards and </a:t>
            </a:r>
            <a:r>
              <a:rPr lang="fr-FR" sz="2600" dirty="0" err="1" smtClean="0">
                <a:latin typeface="Times New Roman" pitchFamily="18" charset="0"/>
                <a:cs typeface="Times New Roman" pitchFamily="18" charset="0"/>
              </a:rPr>
              <a:t>metrics</a:t>
            </a:r>
            <a:r>
              <a:rPr lang="fr-FR" sz="2600" dirty="0" smtClean="0">
                <a:latin typeface="Times New Roman" pitchFamily="18" charset="0"/>
                <a:cs typeface="Times New Roman" pitchFamily="18" charset="0"/>
              </a:rPr>
              <a:t> by </a:t>
            </a:r>
            <a:r>
              <a:rPr lang="fr-FR" sz="2600" dirty="0" err="1" smtClean="0">
                <a:latin typeface="Times New Roman" pitchFamily="18" charset="0"/>
                <a:cs typeface="Times New Roman" pitchFamily="18" charset="0"/>
              </a:rPr>
              <a:t>working</a:t>
            </a:r>
            <a:r>
              <a:rPr lang="fr-FR" sz="2600" dirty="0" smtClean="0">
                <a:latin typeface="Times New Roman" pitchFamily="18" charset="0"/>
                <a:cs typeface="Times New Roman" pitchFamily="18" charset="0"/>
              </a:rPr>
              <a:t> </a:t>
            </a:r>
            <a:r>
              <a:rPr lang="fr-FR" sz="2600" dirty="0" err="1" smtClean="0">
                <a:latin typeface="Times New Roman" pitchFamily="18" charset="0"/>
                <a:cs typeface="Times New Roman" pitchFamily="18" charset="0"/>
              </a:rPr>
              <a:t>closely</a:t>
            </a:r>
            <a:r>
              <a:rPr lang="fr-FR" sz="2600" dirty="0" smtClean="0">
                <a:latin typeface="Times New Roman" pitchFamily="18" charset="0"/>
                <a:cs typeface="Times New Roman" pitchFamily="18" charset="0"/>
              </a:rPr>
              <a:t> with all </a:t>
            </a:r>
            <a:r>
              <a:rPr lang="fr-FR" sz="2600" dirty="0" err="1" smtClean="0">
                <a:latin typeface="Times New Roman" pitchFamily="18" charset="0"/>
                <a:cs typeface="Times New Roman" pitchFamily="18" charset="0"/>
              </a:rPr>
              <a:t>departements</a:t>
            </a:r>
            <a:endParaRPr lang="fr-FR" sz="2600" dirty="0" smtClean="0">
              <a:latin typeface="Times New Roman" pitchFamily="18" charset="0"/>
              <a:cs typeface="Times New Roman" pitchFamily="18" charset="0"/>
            </a:endParaRPr>
          </a:p>
          <a:p>
            <a:pPr algn="just"/>
            <a:r>
              <a:rPr lang="fr-FR" sz="2600" dirty="0" err="1" smtClean="0">
                <a:latin typeface="Times New Roman" pitchFamily="18" charset="0"/>
                <a:cs typeface="Times New Roman" pitchFamily="18" charset="0"/>
              </a:rPr>
              <a:t>Perform</a:t>
            </a:r>
            <a:r>
              <a:rPr lang="fr-FR" sz="2600" dirty="0" smtClean="0">
                <a:latin typeface="Times New Roman" pitchFamily="18" charset="0"/>
                <a:cs typeface="Times New Roman" pitchFamily="18" charset="0"/>
              </a:rPr>
              <a:t> in-process </a:t>
            </a:r>
            <a:r>
              <a:rPr lang="fr-FR" sz="2600" dirty="0" err="1" smtClean="0">
                <a:latin typeface="Times New Roman" pitchFamily="18" charset="0"/>
                <a:cs typeface="Times New Roman" pitchFamily="18" charset="0"/>
              </a:rPr>
              <a:t>checks</a:t>
            </a:r>
            <a:endParaRPr lang="fr-FR" sz="2600" dirty="0" smtClean="0">
              <a:latin typeface="Times New Roman" pitchFamily="18" charset="0"/>
              <a:cs typeface="Times New Roman" pitchFamily="18" charset="0"/>
            </a:endParaRPr>
          </a:p>
          <a:p>
            <a:pPr algn="just"/>
            <a:r>
              <a:rPr lang="fr-FR" sz="2600" dirty="0" smtClean="0">
                <a:latin typeface="Times New Roman" pitchFamily="18" charset="0"/>
                <a:cs typeface="Times New Roman" pitchFamily="18" charset="0"/>
              </a:rPr>
              <a:t>Help in the </a:t>
            </a:r>
            <a:r>
              <a:rPr lang="fr-FR" sz="2600" dirty="0" err="1" smtClean="0">
                <a:latin typeface="Times New Roman" pitchFamily="18" charset="0"/>
                <a:cs typeface="Times New Roman" pitchFamily="18" charset="0"/>
              </a:rPr>
              <a:t>prevention</a:t>
            </a:r>
            <a:r>
              <a:rPr lang="fr-FR" sz="2600" dirty="0" smtClean="0">
                <a:latin typeface="Times New Roman" pitchFamily="18" charset="0"/>
                <a:cs typeface="Times New Roman" pitchFamily="18" charset="0"/>
              </a:rPr>
              <a:t> of </a:t>
            </a:r>
            <a:r>
              <a:rPr lang="fr-FR" sz="2600" dirty="0" err="1" smtClean="0">
                <a:latin typeface="Times New Roman" pitchFamily="18" charset="0"/>
                <a:cs typeface="Times New Roman" pitchFamily="18" charset="0"/>
              </a:rPr>
              <a:t>defects</a:t>
            </a:r>
            <a:endParaRPr lang="fr-FR" sz="2600" dirty="0" smtClean="0">
              <a:latin typeface="Times New Roman" pitchFamily="18" charset="0"/>
              <a:cs typeface="Times New Roman" pitchFamily="18" charset="0"/>
            </a:endParaRPr>
          </a:p>
          <a:p>
            <a:pPr algn="just"/>
            <a:r>
              <a:rPr lang="fr-FR" sz="2600" dirty="0" err="1" smtClean="0">
                <a:latin typeface="Times New Roman" pitchFamily="18" charset="0"/>
                <a:cs typeface="Times New Roman" pitchFamily="18" charset="0"/>
              </a:rPr>
              <a:t>Perform</a:t>
            </a:r>
            <a:r>
              <a:rPr lang="fr-FR" sz="2600" dirty="0" smtClean="0">
                <a:latin typeface="Times New Roman" pitchFamily="18" charset="0"/>
                <a:cs typeface="Times New Roman" pitchFamily="18" charset="0"/>
              </a:rPr>
              <a:t> self-inspection</a:t>
            </a:r>
          </a:p>
          <a:p>
            <a:pPr algn="just"/>
            <a:r>
              <a:rPr lang="fr-FR" sz="2600" dirty="0" err="1" smtClean="0">
                <a:latin typeface="Times New Roman" pitchFamily="18" charset="0"/>
                <a:cs typeface="Times New Roman" pitchFamily="18" charset="0"/>
              </a:rPr>
              <a:t>Prepare</a:t>
            </a:r>
            <a:r>
              <a:rPr lang="fr-FR" sz="2600" dirty="0" smtClean="0">
                <a:latin typeface="Times New Roman" pitchFamily="18" charset="0"/>
                <a:cs typeface="Times New Roman" pitchFamily="18" charset="0"/>
              </a:rPr>
              <a:t> documents</a:t>
            </a:r>
          </a:p>
          <a:p>
            <a:pPr algn="just"/>
            <a:r>
              <a:rPr lang="fr-FR" sz="2600" dirty="0" smtClean="0">
                <a:latin typeface="Times New Roman" pitchFamily="18" charset="0"/>
                <a:cs typeface="Times New Roman" pitchFamily="18" charset="0"/>
              </a:rPr>
              <a:t>Help in </a:t>
            </a:r>
            <a:r>
              <a:rPr lang="fr-FR" sz="2600" dirty="0" err="1" smtClean="0">
                <a:latin typeface="Times New Roman" pitchFamily="18" charset="0"/>
                <a:cs typeface="Times New Roman" pitchFamily="18" charset="0"/>
              </a:rPr>
              <a:t>preparing</a:t>
            </a:r>
            <a:r>
              <a:rPr lang="fr-FR" sz="2600" dirty="0" smtClean="0">
                <a:latin typeface="Times New Roman" pitchFamily="18" charset="0"/>
                <a:cs typeface="Times New Roman" pitchFamily="18" charset="0"/>
              </a:rPr>
              <a:t> a </a:t>
            </a:r>
            <a:r>
              <a:rPr lang="fr-FR" sz="2600" dirty="0" err="1" smtClean="0">
                <a:latin typeface="Times New Roman" pitchFamily="18" charset="0"/>
                <a:cs typeface="Times New Roman" pitchFamily="18" charset="0"/>
              </a:rPr>
              <a:t>quality</a:t>
            </a:r>
            <a:r>
              <a:rPr lang="fr-FR" sz="2600" dirty="0" smtClean="0">
                <a:latin typeface="Times New Roman" pitchFamily="18" charset="0"/>
                <a:cs typeface="Times New Roman" pitchFamily="18" charset="0"/>
              </a:rPr>
              <a:t> </a:t>
            </a:r>
            <a:r>
              <a:rPr lang="fr-FR" sz="2600" dirty="0" err="1" smtClean="0">
                <a:latin typeface="Times New Roman" pitchFamily="18" charset="0"/>
                <a:cs typeface="Times New Roman" pitchFamily="18" charset="0"/>
              </a:rPr>
              <a:t>improvement</a:t>
            </a:r>
            <a:r>
              <a:rPr lang="fr-FR" sz="2600" dirty="0" smtClean="0">
                <a:latin typeface="Times New Roman" pitchFamily="18" charset="0"/>
                <a:cs typeface="Times New Roman" pitchFamily="18" charset="0"/>
              </a:rPr>
              <a:t> plan</a:t>
            </a:r>
          </a:p>
          <a:p>
            <a:pPr algn="just"/>
            <a:endParaRPr lang="fr-FR"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latin typeface="Times New Roman" pitchFamily="18" charset="0"/>
                <a:cs typeface="Times New Roman" pitchFamily="18" charset="0"/>
              </a:rPr>
              <a:t>Differences</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Between</a:t>
            </a:r>
            <a:r>
              <a:rPr lang="fr-FR" b="1" dirty="0" smtClean="0">
                <a:latin typeface="Times New Roman" pitchFamily="18" charset="0"/>
                <a:cs typeface="Times New Roman" pitchFamily="18" charset="0"/>
              </a:rPr>
              <a:t> QC – QA</a:t>
            </a:r>
            <a:endParaRPr lang="fr-FR" b="1" dirty="0">
              <a:latin typeface="Times New Roman" pitchFamily="18" charset="0"/>
              <a:cs typeface="Times New Roman" pitchFamily="18" charset="0"/>
            </a:endParaRPr>
          </a:p>
        </p:txBody>
      </p:sp>
      <p:grpSp>
        <p:nvGrpSpPr>
          <p:cNvPr id="12" name="Groupe 11"/>
          <p:cNvGrpSpPr/>
          <p:nvPr/>
        </p:nvGrpSpPr>
        <p:grpSpPr>
          <a:xfrm>
            <a:off x="-142908" y="1714488"/>
            <a:ext cx="9001156" cy="3500462"/>
            <a:chOff x="-142908" y="1714488"/>
            <a:chExt cx="9001156" cy="3500462"/>
          </a:xfrm>
        </p:grpSpPr>
        <p:pic>
          <p:nvPicPr>
            <p:cNvPr id="1026" name="Picture 2"/>
            <p:cNvPicPr>
              <a:picLocks noChangeAspect="1" noChangeArrowheads="1"/>
            </p:cNvPicPr>
            <p:nvPr/>
          </p:nvPicPr>
          <p:blipFill>
            <a:blip r:embed="rId2"/>
            <a:srcRect l="16471" t="30273" r="20388" b="21875"/>
            <a:stretch>
              <a:fillRect/>
            </a:stretch>
          </p:blipFill>
          <p:spPr bwMode="auto">
            <a:xfrm>
              <a:off x="1714480" y="1714488"/>
              <a:ext cx="7143768" cy="3500462"/>
            </a:xfrm>
            <a:prstGeom prst="rect">
              <a:avLst/>
            </a:prstGeom>
            <a:noFill/>
            <a:ln w="9525">
              <a:noFill/>
              <a:miter lim="800000"/>
              <a:headEnd/>
              <a:tailEnd/>
            </a:ln>
            <a:effectLst/>
          </p:spPr>
        </p:pic>
        <p:sp>
          <p:nvSpPr>
            <p:cNvPr id="4" name="Titre 1"/>
            <p:cNvSpPr txBox="1">
              <a:spLocks/>
            </p:cNvSpPr>
            <p:nvPr/>
          </p:nvSpPr>
          <p:spPr>
            <a:xfrm>
              <a:off x="-142908" y="2928934"/>
              <a:ext cx="1000132" cy="428628"/>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Goal</a:t>
              </a:r>
              <a:endParaRPr kumimoji="0" lang="fr-FR"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re 1"/>
            <p:cNvSpPr txBox="1">
              <a:spLocks/>
            </p:cNvSpPr>
            <p:nvPr/>
          </p:nvSpPr>
          <p:spPr>
            <a:xfrm>
              <a:off x="0" y="4500570"/>
              <a:ext cx="1000132" cy="428628"/>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Focus</a:t>
              </a:r>
              <a:endParaRPr kumimoji="0" lang="fr-FR"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Titre 1"/>
            <p:cNvSpPr txBox="1">
              <a:spLocks/>
            </p:cNvSpPr>
            <p:nvPr/>
          </p:nvSpPr>
          <p:spPr>
            <a:xfrm>
              <a:off x="-71470" y="2428868"/>
              <a:ext cx="1714480" cy="4286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Orientation</a:t>
              </a:r>
              <a:endParaRPr kumimoji="0" lang="fr-FR"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8" name="Connecteur droit avec flèche 7"/>
            <p:cNvCxnSpPr>
              <a:stCxn id="5" idx="3"/>
            </p:cNvCxnSpPr>
            <p:nvPr/>
          </p:nvCxnSpPr>
          <p:spPr>
            <a:xfrm flipV="1">
              <a:off x="1000132" y="4143380"/>
              <a:ext cx="71434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5" idx="3"/>
            </p:cNvCxnSpPr>
            <p:nvPr/>
          </p:nvCxnSpPr>
          <p:spPr>
            <a:xfrm>
              <a:off x="1000132" y="4714884"/>
              <a:ext cx="78578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re 1"/>
            <p:cNvSpPr txBox="1">
              <a:spLocks/>
            </p:cNvSpPr>
            <p:nvPr/>
          </p:nvSpPr>
          <p:spPr>
            <a:xfrm>
              <a:off x="2643174" y="2857496"/>
              <a:ext cx="1714512" cy="4286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approach</a:t>
              </a:r>
              <a:endParaRPr kumimoji="0" lang="fr-FR"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pSp>
      <p:cxnSp>
        <p:nvCxnSpPr>
          <p:cNvPr id="13" name="Connecteur droit avec flèche 12"/>
          <p:cNvCxnSpPr>
            <a:stCxn id="5" idx="3"/>
          </p:cNvCxnSpPr>
          <p:nvPr/>
        </p:nvCxnSpPr>
        <p:spPr>
          <a:xfrm flipV="1">
            <a:off x="1000132" y="3500438"/>
            <a:ext cx="785754"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1143000"/>
          </a:xfrm>
        </p:spPr>
        <p:txBody>
          <a:bodyPr>
            <a:noAutofit/>
          </a:bodyPr>
          <a:lstStyle/>
          <a:p>
            <a:r>
              <a:rPr lang="en-US" sz="2800" b="1" dirty="0" smtClean="0">
                <a:latin typeface="Times New Roman" pitchFamily="18" charset="0"/>
                <a:cs typeface="Times New Roman" pitchFamily="18" charset="0"/>
              </a:rPr>
              <a:t>BASIC PRINCIPLES OF GOOD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QUALITY CONTROL LABORATORY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PRACTICES</a:t>
            </a:r>
            <a:endParaRPr lang="fr-FR" sz="28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l="30747" t="15625" r="25878" b="22851"/>
          <a:stretch>
            <a:fillRect/>
          </a:stretch>
        </p:blipFill>
        <p:spPr bwMode="auto">
          <a:xfrm>
            <a:off x="1338013" y="1571612"/>
            <a:ext cx="6091507" cy="485778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85926"/>
            <a:ext cx="9144000" cy="4525963"/>
          </a:xfrm>
        </p:spPr>
        <p:txBody>
          <a:bodyPr>
            <a:normAutofit/>
          </a:bodyPr>
          <a:lstStyle/>
          <a:p>
            <a:pPr algn="just"/>
            <a:r>
              <a:rPr lang="en-US" sz="2400" b="1" dirty="0" smtClean="0">
                <a:solidFill>
                  <a:srgbClr val="FF0000"/>
                </a:solidFill>
                <a:latin typeface="Times New Roman" pitchFamily="18" charset="0"/>
                <a:cs typeface="Times New Roman" pitchFamily="18" charset="0"/>
              </a:rPr>
              <a:t>Personnel</a:t>
            </a:r>
          </a:p>
          <a:p>
            <a:pPr algn="just">
              <a:buNone/>
            </a:pPr>
            <a:r>
              <a:rPr lang="en-US" sz="2400" dirty="0" smtClean="0">
                <a:latin typeface="Times New Roman" pitchFamily="18" charset="0"/>
                <a:cs typeface="Times New Roman" pitchFamily="18" charset="0"/>
              </a:rPr>
              <a:t>QC Personnel shall comply with requirements as stipulated in Chapter 2 – Personnel:</a:t>
            </a:r>
          </a:p>
          <a:p>
            <a:pPr algn="just">
              <a:buNone/>
            </a:pPr>
            <a:r>
              <a:rPr lang="en-US" sz="2400" dirty="0" smtClean="0">
                <a:latin typeface="Times New Roman" pitchFamily="18" charset="0"/>
                <a:cs typeface="Times New Roman" pitchFamily="18" charset="0"/>
              </a:rPr>
              <a:t>– Qualification and competency of QC Personnel</a:t>
            </a:r>
          </a:p>
          <a:p>
            <a:pPr algn="just">
              <a:buNone/>
            </a:pPr>
            <a:r>
              <a:rPr lang="en-US" sz="2400" dirty="0" smtClean="0">
                <a:latin typeface="Times New Roman" pitchFamily="18" charset="0"/>
                <a:cs typeface="Times New Roman" pitchFamily="18" charset="0"/>
              </a:rPr>
              <a:t>– Responsibilities</a:t>
            </a:r>
          </a:p>
          <a:p>
            <a:pPr algn="just">
              <a:buNone/>
            </a:pPr>
            <a:r>
              <a:rPr lang="en-US" sz="2400" dirty="0" smtClean="0">
                <a:latin typeface="Times New Roman" pitchFamily="18" charset="0"/>
                <a:cs typeface="Times New Roman" pitchFamily="18" charset="0"/>
              </a:rPr>
              <a:t>– Joint responsibility of the Heads of Production and QC department</a:t>
            </a:r>
            <a:endParaRPr lang="fr-FR" sz="2400" dirty="0">
              <a:latin typeface="Times New Roman" pitchFamily="18" charset="0"/>
              <a:cs typeface="Times New Roman" pitchFamily="18" charset="0"/>
            </a:endParaRPr>
          </a:p>
        </p:txBody>
      </p:sp>
      <p:sp>
        <p:nvSpPr>
          <p:cNvPr id="6" name="Titre 1"/>
          <p:cNvSpPr>
            <a:spLocks noGrp="1"/>
          </p:cNvSpPr>
          <p:nvPr>
            <p:ph type="title"/>
          </p:nvPr>
        </p:nvSpPr>
        <p:spPr>
          <a:xfrm>
            <a:off x="457200" y="-24"/>
            <a:ext cx="8229600" cy="1143000"/>
          </a:xfrm>
        </p:spPr>
        <p:txBody>
          <a:bodyPr>
            <a:noAutofit/>
          </a:bodyPr>
          <a:lstStyle/>
          <a:p>
            <a:r>
              <a:rPr lang="en-US" sz="2800" b="1" dirty="0" smtClean="0">
                <a:latin typeface="Times New Roman" pitchFamily="18" charset="0"/>
                <a:cs typeface="Times New Roman" pitchFamily="18" charset="0"/>
              </a:rPr>
              <a:t>BASIC PRINCIPLES OF GOOD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QUALITY CONTROL LABORATORY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PRACTICES</a:t>
            </a:r>
            <a:endParaRPr lang="fr-FR" sz="28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00042"/>
            <a:ext cx="8929718" cy="4525963"/>
          </a:xfrm>
        </p:spPr>
        <p:txBody>
          <a:bodyPr>
            <a:noAutofit/>
          </a:bodyPr>
          <a:lstStyle/>
          <a:p>
            <a:pPr algn="just">
              <a:lnSpc>
                <a:spcPct val="220000"/>
              </a:lnSpc>
              <a:buNone/>
            </a:pPr>
            <a:r>
              <a:rPr lang="en-US" sz="2000" b="1" dirty="0" smtClean="0">
                <a:latin typeface="Times New Roman" pitchFamily="18" charset="0"/>
                <a:cs typeface="Times New Roman" pitchFamily="18" charset="0"/>
              </a:rPr>
              <a:t>Qualification and competency of QC personnel</a:t>
            </a:r>
          </a:p>
          <a:p>
            <a:pPr algn="just">
              <a:lnSpc>
                <a:spcPct val="220000"/>
              </a:lnSpc>
            </a:pPr>
            <a:r>
              <a:rPr lang="en-US" sz="2000" dirty="0" smtClean="0">
                <a:latin typeface="Times New Roman" pitchFamily="18" charset="0"/>
                <a:cs typeface="Times New Roman" pitchFamily="18" charset="0"/>
              </a:rPr>
              <a:t>Quality Control personnel shall have particular expertise in products, in order,</a:t>
            </a:r>
          </a:p>
          <a:p>
            <a:pPr algn="just">
              <a:lnSpc>
                <a:spcPct val="220000"/>
              </a:lnSpc>
              <a:buNone/>
            </a:pPr>
            <a:r>
              <a:rPr lang="en-US" sz="2000" dirty="0" smtClean="0">
                <a:latin typeface="Times New Roman" pitchFamily="18" charset="0"/>
                <a:cs typeface="Times New Roman" pitchFamily="18" charset="0"/>
              </a:rPr>
              <a:t>− to be able to carry out identification tests and</a:t>
            </a:r>
          </a:p>
          <a:p>
            <a:pPr algn="just">
              <a:lnSpc>
                <a:spcPct val="220000"/>
              </a:lnSpc>
              <a:buNone/>
            </a:pPr>
            <a:r>
              <a:rPr lang="en-US" sz="2000" dirty="0" smtClean="0">
                <a:latin typeface="Times New Roman" pitchFamily="18" charset="0"/>
                <a:cs typeface="Times New Roman" pitchFamily="18" charset="0"/>
              </a:rPr>
              <a:t>− to detect adulteration,</a:t>
            </a:r>
          </a:p>
          <a:p>
            <a:pPr algn="just">
              <a:lnSpc>
                <a:spcPct val="220000"/>
              </a:lnSpc>
              <a:buNone/>
            </a:pPr>
            <a:r>
              <a:rPr lang="en-US" sz="2000" dirty="0" smtClean="0">
                <a:latin typeface="Times New Roman" pitchFamily="18" charset="0"/>
                <a:cs typeface="Times New Roman" pitchFamily="18" charset="0"/>
              </a:rPr>
              <a:t>− to detect the presence of fungal growth, </a:t>
            </a:r>
          </a:p>
          <a:p>
            <a:pPr algn="just">
              <a:lnSpc>
                <a:spcPct val="220000"/>
              </a:lnSpc>
              <a:buNone/>
            </a:pPr>
            <a:r>
              <a:rPr lang="en-US" sz="2000" dirty="0" smtClean="0">
                <a:latin typeface="Times New Roman" pitchFamily="18" charset="0"/>
                <a:cs typeface="Times New Roman" pitchFamily="18" charset="0"/>
              </a:rPr>
              <a:t>− to identify non-uniformity when receiving and checking crude materials.</a:t>
            </a:r>
          </a:p>
        </p:txBody>
      </p:sp>
      <p:sp>
        <p:nvSpPr>
          <p:cNvPr id="4" name="Rectangle 3"/>
          <p:cNvSpPr/>
          <p:nvPr/>
        </p:nvSpPr>
        <p:spPr>
          <a:xfrm>
            <a:off x="0" y="0"/>
            <a:ext cx="148309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Personnel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928670"/>
            <a:ext cx="9001156" cy="4525963"/>
          </a:xfrm>
        </p:spPr>
        <p:txBody>
          <a:bodyPr>
            <a:normAutofit fontScale="62500" lnSpcReduction="20000"/>
          </a:bodyPr>
          <a:lstStyle/>
          <a:p>
            <a:pPr algn="just">
              <a:lnSpc>
                <a:spcPct val="170000"/>
              </a:lnSpc>
              <a:buNone/>
            </a:pPr>
            <a:r>
              <a:rPr lang="en-US" b="1" dirty="0" smtClean="0">
                <a:latin typeface="Times New Roman" pitchFamily="18" charset="0"/>
                <a:cs typeface="Times New Roman" pitchFamily="18" charset="0"/>
              </a:rPr>
              <a:t>Qualification and competency of Microbiology Analyst :</a:t>
            </a:r>
          </a:p>
          <a:p>
            <a:pPr algn="just">
              <a:lnSpc>
                <a:spcPct val="170000"/>
              </a:lnSpc>
              <a:buNone/>
            </a:pPr>
            <a:r>
              <a:rPr lang="en-US" dirty="0" smtClean="0">
                <a:latin typeface="Times New Roman" pitchFamily="18" charset="0"/>
                <a:cs typeface="Times New Roman" pitchFamily="18" charset="0"/>
              </a:rPr>
              <a:t>• Microbiological testing shall be performed and supervised by an experienced person, qualified in microbiology or equivalent.</a:t>
            </a:r>
          </a:p>
          <a:p>
            <a:pPr algn="just">
              <a:lnSpc>
                <a:spcPct val="170000"/>
              </a:lnSpc>
              <a:buNone/>
            </a:pPr>
            <a:r>
              <a:rPr lang="en-US" dirty="0" smtClean="0">
                <a:latin typeface="Times New Roman" pitchFamily="18" charset="0"/>
                <a:cs typeface="Times New Roman" pitchFamily="18" charset="0"/>
              </a:rPr>
              <a:t>• Analyst should have basic training in microbiology and relevant practical experience before being allowed to perform work covered by the scope of testing</a:t>
            </a:r>
          </a:p>
          <a:p>
            <a:pPr algn="just">
              <a:lnSpc>
                <a:spcPct val="170000"/>
              </a:lnSpc>
              <a:buNone/>
            </a:pPr>
            <a:r>
              <a:rPr lang="en-US" dirty="0" smtClean="0">
                <a:latin typeface="Times New Roman" pitchFamily="18" charset="0"/>
                <a:cs typeface="Times New Roman" pitchFamily="18" charset="0"/>
              </a:rPr>
              <a:t>• Shall understand :</a:t>
            </a:r>
          </a:p>
          <a:p>
            <a:pPr algn="just">
              <a:lnSpc>
                <a:spcPct val="170000"/>
              </a:lnSpc>
              <a:buNone/>
            </a:pPr>
            <a:r>
              <a:rPr lang="en-US" dirty="0" smtClean="0">
                <a:latin typeface="Times New Roman" pitchFamily="18" charset="0"/>
                <a:cs typeface="Times New Roman" pitchFamily="18" charset="0"/>
              </a:rPr>
              <a:t>– procedures for containment of microorganisms within the laboratory facility</a:t>
            </a:r>
          </a:p>
          <a:p>
            <a:pPr algn="just">
              <a:lnSpc>
                <a:spcPct val="170000"/>
              </a:lnSpc>
              <a:buNone/>
            </a:pPr>
            <a:r>
              <a:rPr lang="en-US" dirty="0" smtClean="0">
                <a:latin typeface="Times New Roman" pitchFamily="18" charset="0"/>
                <a:cs typeface="Times New Roman" pitchFamily="18" charset="0"/>
              </a:rPr>
              <a:t>– In safe handling of microorganisms</a:t>
            </a:r>
            <a:endParaRPr lang="fr-FR" dirty="0">
              <a:latin typeface="Times New Roman" pitchFamily="18" charset="0"/>
              <a:cs typeface="Times New Roman" pitchFamily="18" charset="0"/>
            </a:endParaRPr>
          </a:p>
        </p:txBody>
      </p:sp>
      <p:sp>
        <p:nvSpPr>
          <p:cNvPr id="4" name="Rectangle 3"/>
          <p:cNvSpPr/>
          <p:nvPr/>
        </p:nvSpPr>
        <p:spPr>
          <a:xfrm>
            <a:off x="0" y="0"/>
            <a:ext cx="148309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Personnel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85860"/>
            <a:ext cx="9144000" cy="4929222"/>
          </a:xfrm>
        </p:spPr>
        <p:txBody>
          <a:bodyPr>
            <a:noAutofit/>
          </a:bodyPr>
          <a:lstStyle/>
          <a:p>
            <a:pPr algn="l">
              <a:lnSpc>
                <a:spcPct val="150000"/>
              </a:lnSpc>
            </a:pPr>
            <a:r>
              <a:rPr lang="en-US" sz="2400" b="1" dirty="0" smtClean="0">
                <a:solidFill>
                  <a:srgbClr val="FF0000"/>
                </a:solidFill>
                <a:latin typeface="Times New Roman" pitchFamily="18" charset="0"/>
                <a:cs typeface="Times New Roman" pitchFamily="18" charset="0"/>
              </a:rPr>
              <a:t>Quality</a:t>
            </a:r>
            <a:br>
              <a:rPr lang="en-US" sz="2400" b="1" dirty="0" smtClean="0">
                <a:solidFill>
                  <a:srgbClr val="FF0000"/>
                </a:solidFill>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Quality </a:t>
            </a:r>
            <a:r>
              <a:rPr lang="en-US" sz="2400" dirty="0" smtClean="0">
                <a:latin typeface="Times New Roman" pitchFamily="18" charset="0"/>
                <a:cs typeface="Times New Roman" pitchFamily="18" charset="0"/>
              </a:rPr>
              <a:t>means degree of excellence of something.</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Quality in the pharmaceutical industry </a:t>
            </a:r>
            <a:r>
              <a:rPr lang="en-US" sz="2400" dirty="0" smtClean="0">
                <a:latin typeface="Times New Roman" pitchFamily="18" charset="0"/>
                <a:cs typeface="Times New Roman" pitchFamily="18" charset="0"/>
              </a:rPr>
              <a:t>refers to the degree to which a drug substance or product meets its intended use and fulfills its inherent properties.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Quality of any product can be assured by 3 ways :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 By setting guidelines.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2. By setting up an effective control quality system.</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3. By developing a culture in the organisation of improving quality.</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fr-FR" sz="2400" b="1" dirty="0">
              <a:latin typeface="Times New Roman" pitchFamily="18" charset="0"/>
              <a:cs typeface="Times New Roman" pitchFamily="18" charset="0"/>
            </a:endParaRPr>
          </a:p>
        </p:txBody>
      </p:sp>
      <p:sp>
        <p:nvSpPr>
          <p:cNvPr id="4" name="Rectangle 3"/>
          <p:cNvSpPr/>
          <p:nvPr/>
        </p:nvSpPr>
        <p:spPr>
          <a:xfrm>
            <a:off x="3214678" y="0"/>
            <a:ext cx="2975495" cy="769441"/>
          </a:xfrm>
          <a:prstGeom prst="rect">
            <a:avLst/>
          </a:prstGeom>
        </p:spPr>
        <p:txBody>
          <a:bodyPr wrap="none">
            <a:spAutoFit/>
          </a:bodyPr>
          <a:lstStyle/>
          <a:p>
            <a:r>
              <a:rPr lang="fr-FR" sz="4400" b="1" dirty="0" smtClean="0">
                <a:latin typeface="Times New Roman" pitchFamily="18" charset="0"/>
                <a:cs typeface="Times New Roman" pitchFamily="18" charset="0"/>
              </a:rPr>
              <a:t>GENERAL</a:t>
            </a:r>
            <a:endParaRPr lang="fr-FR"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3301"/>
            <a:ext cx="9144000" cy="4525963"/>
          </a:xfrm>
        </p:spPr>
        <p:txBody>
          <a:bodyPr>
            <a:noAutofit/>
          </a:bodyPr>
          <a:lstStyle/>
          <a:p>
            <a:pPr>
              <a:buNone/>
            </a:pPr>
            <a:r>
              <a:rPr lang="en-US" sz="2400" b="1" dirty="0" smtClean="0">
                <a:latin typeface="Times New Roman" pitchFamily="18" charset="0"/>
                <a:cs typeface="Times New Roman" pitchFamily="18" charset="0"/>
              </a:rPr>
              <a:t>Training for Microbiology Analyst shall cover :</a:t>
            </a:r>
          </a:p>
          <a:p>
            <a:pPr>
              <a:buNone/>
            </a:pPr>
            <a:r>
              <a:rPr lang="en-US" sz="2400" u="sng" dirty="0" smtClean="0">
                <a:latin typeface="Times New Roman" pitchFamily="18" charset="0"/>
                <a:cs typeface="Times New Roman" pitchFamily="18" charset="0"/>
              </a:rPr>
              <a:t>• basic tehnique of :</a:t>
            </a:r>
          </a:p>
          <a:p>
            <a:pPr>
              <a:buNone/>
            </a:pPr>
            <a:r>
              <a:rPr lang="en-US" sz="2400" dirty="0" smtClean="0">
                <a:latin typeface="Times New Roman" pitchFamily="18" charset="0"/>
                <a:cs typeface="Times New Roman" pitchFamily="18" charset="0"/>
              </a:rPr>
              <a:t>– plate pouring,</a:t>
            </a:r>
          </a:p>
          <a:p>
            <a:pPr>
              <a:buNone/>
            </a:pPr>
            <a:r>
              <a:rPr lang="en-US" sz="2400" dirty="0" smtClean="0">
                <a:latin typeface="Times New Roman" pitchFamily="18" charset="0"/>
                <a:cs typeface="Times New Roman" pitchFamily="18" charset="0"/>
              </a:rPr>
              <a:t>– counting of colonies,</a:t>
            </a:r>
          </a:p>
          <a:p>
            <a:pPr>
              <a:buNone/>
            </a:pPr>
            <a:r>
              <a:rPr lang="en-US" sz="2400" dirty="0" smtClean="0">
                <a:latin typeface="Times New Roman" pitchFamily="18" charset="0"/>
                <a:cs typeface="Times New Roman" pitchFamily="18" charset="0"/>
              </a:rPr>
              <a:t>– aseptic technique,</a:t>
            </a:r>
          </a:p>
          <a:p>
            <a:pPr>
              <a:buNone/>
            </a:pPr>
            <a:r>
              <a:rPr lang="en-US" sz="2400" dirty="0" smtClean="0">
                <a:latin typeface="Times New Roman" pitchFamily="18" charset="0"/>
                <a:cs typeface="Times New Roman" pitchFamily="18" charset="0"/>
              </a:rPr>
              <a:t>– media preparation,</a:t>
            </a:r>
          </a:p>
          <a:p>
            <a:pPr>
              <a:buNone/>
            </a:pPr>
            <a:r>
              <a:rPr lang="en-US" sz="2400" dirty="0" smtClean="0">
                <a:latin typeface="Times New Roman" pitchFamily="18" charset="0"/>
                <a:cs typeface="Times New Roman" pitchFamily="18" charset="0"/>
              </a:rPr>
              <a:t>– serial dilutions, and</a:t>
            </a:r>
          </a:p>
          <a:p>
            <a:pPr>
              <a:buNone/>
            </a:pPr>
            <a:r>
              <a:rPr lang="en-US" sz="2400" dirty="0" smtClean="0">
                <a:latin typeface="Times New Roman" pitchFamily="18" charset="0"/>
                <a:cs typeface="Times New Roman" pitchFamily="18" charset="0"/>
              </a:rPr>
              <a:t>– techniques in identification, with acceptability determined using objective criteria where relevant.</a:t>
            </a:r>
          </a:p>
          <a:p>
            <a:pPr>
              <a:buNone/>
            </a:pPr>
            <a:r>
              <a:rPr lang="en-US" sz="2400" dirty="0" smtClean="0">
                <a:latin typeface="Times New Roman" pitchFamily="18" charset="0"/>
                <a:cs typeface="Times New Roman" pitchFamily="18" charset="0"/>
              </a:rPr>
              <a:t>– procedures for containment of microorganisms</a:t>
            </a:r>
          </a:p>
          <a:p>
            <a:pPr>
              <a:buNone/>
            </a:pPr>
            <a:r>
              <a:rPr lang="en-US" sz="2400" dirty="0" smtClean="0">
                <a:latin typeface="Times New Roman" pitchFamily="18" charset="0"/>
                <a:cs typeface="Times New Roman" pitchFamily="18" charset="0"/>
              </a:rPr>
              <a:t>– safe handling of microorganisms</a:t>
            </a:r>
          </a:p>
          <a:p>
            <a:pPr>
              <a:buNone/>
            </a:pPr>
            <a:r>
              <a:rPr lang="en-US" sz="2400" dirty="0" smtClean="0">
                <a:latin typeface="Times New Roman" pitchFamily="18" charset="0"/>
                <a:cs typeface="Times New Roman" pitchFamily="18" charset="0"/>
              </a:rPr>
              <a:t>• interpretations of test results</a:t>
            </a:r>
            <a:endParaRPr lang="fr-FR" sz="2400" dirty="0">
              <a:latin typeface="Times New Roman" pitchFamily="18" charset="0"/>
              <a:cs typeface="Times New Roman" pitchFamily="18" charset="0"/>
            </a:endParaRPr>
          </a:p>
        </p:txBody>
      </p:sp>
      <p:sp>
        <p:nvSpPr>
          <p:cNvPr id="4" name="Rectangle 3"/>
          <p:cNvSpPr/>
          <p:nvPr/>
        </p:nvSpPr>
        <p:spPr>
          <a:xfrm>
            <a:off x="0" y="0"/>
            <a:ext cx="148309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Personnel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785794"/>
            <a:ext cx="8229600" cy="4525963"/>
          </a:xfrm>
        </p:spPr>
        <p:txBody>
          <a:bodyPr>
            <a:normAutofit/>
          </a:bodyPr>
          <a:lstStyle/>
          <a:p>
            <a:pPr algn="just">
              <a:lnSpc>
                <a:spcPct val="200000"/>
              </a:lnSpc>
              <a:buNone/>
            </a:pPr>
            <a:r>
              <a:rPr lang="en-US" sz="2400" dirty="0" smtClean="0">
                <a:latin typeface="Times New Roman" pitchFamily="18" charset="0"/>
                <a:cs typeface="Times New Roman" pitchFamily="18" charset="0"/>
              </a:rPr>
              <a:t>Training</a:t>
            </a:r>
          </a:p>
          <a:p>
            <a:pPr algn="just">
              <a:lnSpc>
                <a:spcPct val="200000"/>
              </a:lnSpc>
              <a:buNone/>
            </a:pPr>
            <a:r>
              <a:rPr lang="en-US" sz="2400" dirty="0" smtClean="0">
                <a:latin typeface="Times New Roman" pitchFamily="18" charset="0"/>
                <a:cs typeface="Times New Roman" pitchFamily="18" charset="0"/>
              </a:rPr>
              <a:t>• The head of Quality Control Department shall have adequate training (such as knowledge of Good Quality Control Laboratory Practice) and practical experience, which can enable the person to perform the functions effectively.</a:t>
            </a:r>
            <a:endParaRPr lang="fr-FR" sz="2400" dirty="0">
              <a:latin typeface="Times New Roman" pitchFamily="18" charset="0"/>
              <a:cs typeface="Times New Roman" pitchFamily="18" charset="0"/>
            </a:endParaRPr>
          </a:p>
        </p:txBody>
      </p:sp>
      <p:sp>
        <p:nvSpPr>
          <p:cNvPr id="4" name="Rectangle 3"/>
          <p:cNvSpPr/>
          <p:nvPr/>
        </p:nvSpPr>
        <p:spPr>
          <a:xfrm>
            <a:off x="0" y="0"/>
            <a:ext cx="148309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Personnel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286116" cy="857232"/>
          </a:xfrm>
        </p:spPr>
        <p:txBody>
          <a:bodyPr>
            <a:normAutofit fontScale="90000"/>
          </a:bodyPr>
          <a:lstStyle/>
          <a:p>
            <a:r>
              <a:rPr lang="en-US" b="1" dirty="0" smtClean="0">
                <a:solidFill>
                  <a:srgbClr val="FF0000"/>
                </a:solidFill>
                <a:latin typeface="Times New Roman" pitchFamily="18" charset="0"/>
                <a:cs typeface="Times New Roman" pitchFamily="18" charset="0"/>
              </a:rPr>
              <a:t>Premises</a:t>
            </a:r>
            <a:br>
              <a:rPr lang="en-US" b="1" dirty="0" smtClean="0">
                <a:solidFill>
                  <a:srgbClr val="FF0000"/>
                </a:solidFill>
                <a:latin typeface="Times New Roman" pitchFamily="18" charset="0"/>
                <a:cs typeface="Times New Roman" pitchFamily="18" charset="0"/>
              </a:rPr>
            </a:b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4525963"/>
          </a:xfrm>
        </p:spPr>
        <p:txBody>
          <a:bodyPr>
            <a:normAutofit fontScale="92500"/>
          </a:bodyPr>
          <a:lstStyle/>
          <a:p>
            <a:pPr algn="just">
              <a:lnSpc>
                <a:spcPct val="250000"/>
              </a:lnSpc>
              <a:buNone/>
            </a:pPr>
            <a:r>
              <a:rPr lang="en-US" sz="2400" dirty="0" smtClean="0">
                <a:latin typeface="Times New Roman" pitchFamily="18" charset="0"/>
                <a:cs typeface="Times New Roman" pitchFamily="18" charset="0"/>
              </a:rPr>
              <a:t>The Quality Control Department shall have a designated area with sufficient to perform any required analysis before, during and after manufacture. </a:t>
            </a:r>
          </a:p>
          <a:p>
            <a:pPr algn="just">
              <a:lnSpc>
                <a:spcPct val="250000"/>
              </a:lnSpc>
              <a:buNone/>
            </a:pPr>
            <a:r>
              <a:rPr lang="en-US" sz="2400" dirty="0" smtClean="0">
                <a:latin typeface="Times New Roman" pitchFamily="18" charset="0"/>
                <a:cs typeface="Times New Roman" pitchFamily="18" charset="0"/>
              </a:rPr>
              <a:t>Quality Control Laboratory/Premises shall comply with requirements as stipulated in Chapter 3 – Premises and Equipment.</a:t>
            </a:r>
            <a:endParaRPr lang="fr-FR"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71546"/>
            <a:ext cx="8858280" cy="4525963"/>
          </a:xfrm>
        </p:spPr>
        <p:txBody>
          <a:bodyPr>
            <a:normAutofit/>
          </a:bodyPr>
          <a:lstStyle/>
          <a:p>
            <a:pPr algn="just">
              <a:lnSpc>
                <a:spcPct val="150000"/>
              </a:lnSpc>
              <a:buNone/>
            </a:pPr>
            <a:r>
              <a:rPr lang="en-US" sz="2400" dirty="0" smtClean="0">
                <a:latin typeface="Times New Roman" pitchFamily="18" charset="0"/>
                <a:cs typeface="Times New Roman" pitchFamily="18" charset="0"/>
              </a:rPr>
              <a:t>• Availability of QC equipment shall be based on testing methods :</a:t>
            </a:r>
          </a:p>
          <a:p>
            <a:pPr algn="just">
              <a:lnSpc>
                <a:spcPct val="150000"/>
              </a:lnSpc>
              <a:buNone/>
            </a:pPr>
            <a:r>
              <a:rPr lang="en-US" sz="2400" dirty="0" smtClean="0">
                <a:latin typeface="Times New Roman" pitchFamily="18" charset="0"/>
                <a:cs typeface="Times New Roman" pitchFamily="18" charset="0"/>
              </a:rPr>
              <a:t>1.  Balances</a:t>
            </a:r>
          </a:p>
          <a:p>
            <a:pPr algn="just">
              <a:lnSpc>
                <a:spcPct val="150000"/>
              </a:lnSpc>
              <a:buNone/>
            </a:pPr>
            <a:r>
              <a:rPr lang="en-US" sz="2400" dirty="0" smtClean="0">
                <a:latin typeface="Times New Roman" pitchFamily="18" charset="0"/>
                <a:cs typeface="Times New Roman" pitchFamily="18" charset="0"/>
              </a:rPr>
              <a:t>2. Measuring equipment of an appropriate range and precision shall be available for analytical test</a:t>
            </a:r>
          </a:p>
          <a:p>
            <a:pPr algn="just">
              <a:lnSpc>
                <a:spcPct val="150000"/>
              </a:lnSpc>
              <a:buNone/>
            </a:pPr>
            <a:r>
              <a:rPr lang="en-US" sz="2400" dirty="0" smtClean="0">
                <a:latin typeface="Times New Roman" pitchFamily="18" charset="0"/>
                <a:cs typeface="Times New Roman" pitchFamily="18" charset="0"/>
              </a:rPr>
              <a:t>3. Glassware</a:t>
            </a:r>
          </a:p>
          <a:p>
            <a:pPr algn="just">
              <a:lnSpc>
                <a:spcPct val="150000"/>
              </a:lnSpc>
              <a:buNone/>
            </a:pPr>
            <a:r>
              <a:rPr lang="en-US" sz="2400" dirty="0" smtClean="0">
                <a:latin typeface="Times New Roman" pitchFamily="18" charset="0"/>
                <a:cs typeface="Times New Roman" pitchFamily="18" charset="0"/>
              </a:rPr>
              <a:t>4. Analytical instrument/equipment</a:t>
            </a:r>
          </a:p>
          <a:p>
            <a:pPr algn="just">
              <a:lnSpc>
                <a:spcPct val="150000"/>
              </a:lnSpc>
              <a:buNone/>
            </a:pPr>
            <a:endParaRPr lang="en-US" sz="2400" dirty="0" smtClean="0">
              <a:latin typeface="Times New Roman" pitchFamily="18" charset="0"/>
              <a:cs typeface="Times New Roman" pitchFamily="18" charset="0"/>
            </a:endParaRPr>
          </a:p>
        </p:txBody>
      </p:sp>
      <p:sp>
        <p:nvSpPr>
          <p:cNvPr id="4" name="Rectangle 3"/>
          <p:cNvSpPr/>
          <p:nvPr/>
        </p:nvSpPr>
        <p:spPr>
          <a:xfrm>
            <a:off x="0" y="0"/>
            <a:ext cx="1903085"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Equipment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71422"/>
            <a:ext cx="8229600" cy="1143000"/>
          </a:xfrm>
        </p:spPr>
        <p:txBody>
          <a:bodyPr>
            <a:normAutofit/>
          </a:bodyPr>
          <a:lstStyle/>
          <a:p>
            <a:pPr algn="l"/>
            <a:r>
              <a:rPr lang="en-US" sz="2800" b="1" dirty="0" smtClean="0">
                <a:solidFill>
                  <a:srgbClr val="FF0000"/>
                </a:solidFill>
                <a:latin typeface="Times New Roman" pitchFamily="18" charset="0"/>
                <a:cs typeface="Times New Roman" pitchFamily="18" charset="0"/>
              </a:rPr>
              <a:t>Equipment</a:t>
            </a:r>
            <a:br>
              <a:rPr lang="en-US" sz="2800" b="1" dirty="0" smtClean="0">
                <a:solidFill>
                  <a:srgbClr val="FF0000"/>
                </a:solidFill>
                <a:latin typeface="Times New Roman" pitchFamily="18" charset="0"/>
                <a:cs typeface="Times New Roman" pitchFamily="18" charset="0"/>
              </a:rPr>
            </a:br>
            <a:endParaRPr lang="fr-FR" sz="28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71438" y="1571612"/>
            <a:ext cx="8929718" cy="4525963"/>
          </a:xfrm>
        </p:spPr>
        <p:txBody>
          <a:bodyPr>
            <a:normAutofit/>
          </a:bodyPr>
          <a:lstStyle/>
          <a:p>
            <a:pPr algn="just">
              <a:lnSpc>
                <a:spcPct val="200000"/>
              </a:lnSpc>
              <a:buNone/>
            </a:pPr>
            <a:r>
              <a:rPr lang="en-US" sz="2400" dirty="0" smtClean="0">
                <a:latin typeface="Times New Roman" pitchFamily="18" charset="0"/>
                <a:cs typeface="Times New Roman" pitchFamily="18" charset="0"/>
              </a:rPr>
              <a:t>• Verification of equipment</a:t>
            </a:r>
          </a:p>
          <a:p>
            <a:pPr algn="just">
              <a:lnSpc>
                <a:spcPct val="200000"/>
              </a:lnSpc>
              <a:buFont typeface="Wingdings" pitchFamily="2" charset="2"/>
              <a:buChar char="Ø"/>
            </a:pPr>
            <a:r>
              <a:rPr lang="en-US" sz="2400" dirty="0" smtClean="0">
                <a:latin typeface="Times New Roman" pitchFamily="18" charset="0"/>
                <a:cs typeface="Times New Roman" pitchFamily="18" charset="0"/>
              </a:rPr>
              <a:t>Equipment shall be verified to determine if they are still operating in a valid state.</a:t>
            </a:r>
          </a:p>
          <a:p>
            <a:pPr algn="just">
              <a:lnSpc>
                <a:spcPct val="200000"/>
              </a:lnSpc>
              <a:buFont typeface="Wingdings" pitchFamily="2" charset="2"/>
              <a:buChar char="Ø"/>
            </a:pPr>
            <a:r>
              <a:rPr lang="en-US" sz="2400" dirty="0" smtClean="0">
                <a:latin typeface="Times New Roman" pitchFamily="18" charset="0"/>
                <a:cs typeface="Times New Roman" pitchFamily="18" charset="0"/>
              </a:rPr>
              <a:t>Verification of equipment should be done prior to the testing method verification</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24"/>
            <a:ext cx="8229600" cy="1143000"/>
          </a:xfrm>
        </p:spPr>
        <p:txBody>
          <a:bodyPr>
            <a:normAutofit/>
          </a:bodyPr>
          <a:lstStyle/>
          <a:p>
            <a:pPr algn="l"/>
            <a:r>
              <a:rPr lang="en-US" sz="2800" b="1" dirty="0" smtClean="0">
                <a:solidFill>
                  <a:srgbClr val="FF0000"/>
                </a:solidFill>
                <a:latin typeface="Times New Roman" pitchFamily="18" charset="0"/>
                <a:cs typeface="Times New Roman" pitchFamily="18" charset="0"/>
              </a:rPr>
              <a:t>Materials</a:t>
            </a:r>
            <a:br>
              <a:rPr lang="en-US" sz="2800" b="1" dirty="0" smtClean="0">
                <a:solidFill>
                  <a:srgbClr val="FF0000"/>
                </a:solidFill>
                <a:latin typeface="Times New Roman" pitchFamily="18" charset="0"/>
                <a:cs typeface="Times New Roman" pitchFamily="18" charset="0"/>
              </a:rPr>
            </a:br>
            <a:endParaRPr lang="fr-FR" sz="28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9144000" cy="4525963"/>
          </a:xfrm>
        </p:spPr>
        <p:txBody>
          <a:bodyPr>
            <a:normAutofit lnSpcReduction="10000"/>
          </a:bodyPr>
          <a:lstStyle/>
          <a:p>
            <a:pPr algn="just">
              <a:lnSpc>
                <a:spcPct val="200000"/>
              </a:lnSpc>
              <a:buNone/>
            </a:pPr>
            <a:r>
              <a:rPr lang="en-US" sz="2400" dirty="0" smtClean="0">
                <a:latin typeface="Times New Roman" pitchFamily="18" charset="0"/>
                <a:cs typeface="Times New Roman" pitchFamily="18" charset="0"/>
              </a:rPr>
              <a:t>General Principles</a:t>
            </a:r>
          </a:p>
          <a:p>
            <a:pPr algn="just">
              <a:lnSpc>
                <a:spcPct val="200000"/>
              </a:lnSpc>
              <a:buNone/>
            </a:pPr>
            <a:r>
              <a:rPr lang="en-US" sz="2400" dirty="0" smtClean="0">
                <a:latin typeface="Times New Roman" pitchFamily="18" charset="0"/>
                <a:cs typeface="Times New Roman" pitchFamily="18" charset="0"/>
              </a:rPr>
              <a:t>– Reagent, media culture, reference of substances, materials and culture used in tests and assays – of appropriate quality and should be accompanied by</a:t>
            </a:r>
          </a:p>
          <a:p>
            <a:pPr algn="just">
              <a:lnSpc>
                <a:spcPct val="200000"/>
              </a:lnSpc>
              <a:buNone/>
            </a:pPr>
            <a:r>
              <a:rPr lang="en-US" sz="2400" dirty="0" smtClean="0">
                <a:latin typeface="Times New Roman" pitchFamily="18" charset="0"/>
                <a:cs typeface="Times New Roman" pitchFamily="18" charset="0"/>
              </a:rPr>
              <a:t>• the certificate of analysis, and</a:t>
            </a:r>
          </a:p>
          <a:p>
            <a:pPr algn="just">
              <a:lnSpc>
                <a:spcPct val="200000"/>
              </a:lnSpc>
              <a:buNone/>
            </a:pPr>
            <a:r>
              <a:rPr lang="en-US" sz="2400" dirty="0" smtClean="0">
                <a:latin typeface="Times New Roman" pitchFamily="18" charset="0"/>
                <a:cs typeface="Times New Roman" pitchFamily="18" charset="0"/>
              </a:rPr>
              <a:t>• the material safety data sheet, if required.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357298"/>
            <a:ext cx="8786842" cy="4525963"/>
          </a:xfrm>
        </p:spPr>
        <p:txBody>
          <a:bodyPr>
            <a:normAutofit fontScale="92500"/>
          </a:bodyPr>
          <a:lstStyle/>
          <a:p>
            <a:pPr>
              <a:lnSpc>
                <a:spcPct val="200000"/>
              </a:lnSpc>
              <a:buNone/>
            </a:pPr>
            <a:r>
              <a:rPr lang="en-US" sz="2400" b="1" dirty="0" smtClean="0">
                <a:solidFill>
                  <a:srgbClr val="FF0000"/>
                </a:solidFill>
                <a:latin typeface="Times New Roman" pitchFamily="18" charset="0"/>
                <a:cs typeface="Times New Roman" pitchFamily="18" charset="0"/>
              </a:rPr>
              <a:t>• Chemical testing</a:t>
            </a:r>
          </a:p>
          <a:p>
            <a:pPr>
              <a:lnSpc>
                <a:spcPct val="200000"/>
              </a:lnSpc>
              <a:buNone/>
            </a:pPr>
            <a:r>
              <a:rPr lang="en-US" sz="2400" dirty="0" smtClean="0">
                <a:latin typeface="Times New Roman" pitchFamily="18" charset="0"/>
                <a:cs typeface="Times New Roman" pitchFamily="18" charset="0"/>
              </a:rPr>
              <a:t>• Reagents</a:t>
            </a:r>
          </a:p>
          <a:p>
            <a:pPr>
              <a:lnSpc>
                <a:spcPct val="200000"/>
              </a:lnSpc>
              <a:buNone/>
            </a:pPr>
            <a:r>
              <a:rPr lang="en-US" sz="2400" dirty="0" smtClean="0">
                <a:latin typeface="Times New Roman" pitchFamily="18" charset="0"/>
                <a:cs typeface="Times New Roman" pitchFamily="18" charset="0"/>
              </a:rPr>
              <a:t>• Reference substances and reference materials</a:t>
            </a:r>
          </a:p>
          <a:p>
            <a:pPr>
              <a:lnSpc>
                <a:spcPct val="200000"/>
              </a:lnSpc>
              <a:buNone/>
            </a:pPr>
            <a:r>
              <a:rPr lang="en-US" sz="2400" b="1" dirty="0" smtClean="0">
                <a:solidFill>
                  <a:srgbClr val="FF0000"/>
                </a:solidFill>
                <a:latin typeface="Times New Roman" pitchFamily="18" charset="0"/>
                <a:cs typeface="Times New Roman" pitchFamily="18" charset="0"/>
              </a:rPr>
              <a:t>• Microbiological testing</a:t>
            </a:r>
          </a:p>
          <a:p>
            <a:pPr>
              <a:lnSpc>
                <a:spcPct val="200000"/>
              </a:lnSpc>
              <a:buNone/>
            </a:pPr>
            <a:r>
              <a:rPr lang="en-US" sz="2400" dirty="0" smtClean="0">
                <a:latin typeface="Times New Roman" pitchFamily="18" charset="0"/>
                <a:cs typeface="Times New Roman" pitchFamily="18" charset="0"/>
              </a:rPr>
              <a:t>• Culture Media</a:t>
            </a:r>
          </a:p>
          <a:p>
            <a:pPr>
              <a:lnSpc>
                <a:spcPct val="200000"/>
              </a:lnSpc>
              <a:buNone/>
            </a:pPr>
            <a:r>
              <a:rPr lang="en-US" sz="2400" dirty="0" smtClean="0">
                <a:latin typeface="Times New Roman" pitchFamily="18" charset="0"/>
                <a:cs typeface="Times New Roman" pitchFamily="18" charset="0"/>
              </a:rPr>
              <a:t>• Reference cultures</a:t>
            </a:r>
          </a:p>
        </p:txBody>
      </p:sp>
      <p:sp>
        <p:nvSpPr>
          <p:cNvPr id="5" name="Titre 1"/>
          <p:cNvSpPr>
            <a:spLocks noGrp="1"/>
          </p:cNvSpPr>
          <p:nvPr>
            <p:ph type="title"/>
          </p:nvPr>
        </p:nvSpPr>
        <p:spPr>
          <a:xfrm>
            <a:off x="-32" y="-24"/>
            <a:ext cx="8229600" cy="1143000"/>
          </a:xfrm>
        </p:spPr>
        <p:txBody>
          <a:bodyPr>
            <a:normAutofit/>
          </a:bodyPr>
          <a:lstStyle/>
          <a:p>
            <a:pPr algn="l"/>
            <a:r>
              <a:rPr lang="en-US" sz="2800" b="1" dirty="0" smtClean="0">
                <a:solidFill>
                  <a:srgbClr val="FF0000"/>
                </a:solidFill>
                <a:latin typeface="Times New Roman" pitchFamily="18" charset="0"/>
                <a:cs typeface="Times New Roman" pitchFamily="18" charset="0"/>
              </a:rPr>
              <a:t>Materials</a:t>
            </a:r>
            <a:br>
              <a:rPr lang="en-US" sz="2800" b="1" dirty="0" smtClean="0">
                <a:solidFill>
                  <a:srgbClr val="FF0000"/>
                </a:solidFill>
                <a:latin typeface="Times New Roman" pitchFamily="18" charset="0"/>
                <a:cs typeface="Times New Roman" pitchFamily="18" charset="0"/>
              </a:rPr>
            </a:br>
            <a:endParaRPr lang="fr-FR" sz="2800" b="1" dirty="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9186" t="25762" r="17642" b="25781"/>
          <a:stretch>
            <a:fillRect/>
          </a:stretch>
        </p:blipFill>
        <p:spPr bwMode="auto">
          <a:xfrm>
            <a:off x="0" y="928670"/>
            <a:ext cx="9144000" cy="5929330"/>
          </a:xfrm>
          <a:prstGeom prst="rect">
            <a:avLst/>
          </a:prstGeom>
          <a:noFill/>
          <a:ln w="9525">
            <a:noFill/>
            <a:miter lim="800000"/>
            <a:headEnd/>
            <a:tailEnd/>
          </a:ln>
          <a:effectLst/>
        </p:spPr>
      </p:pic>
      <p:sp>
        <p:nvSpPr>
          <p:cNvPr id="3"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
        <p:nvSpPr>
          <p:cNvPr id="3" name="Espace réservé du contenu 2"/>
          <p:cNvSpPr>
            <a:spLocks noGrp="1"/>
          </p:cNvSpPr>
          <p:nvPr>
            <p:ph idx="1"/>
          </p:nvPr>
        </p:nvSpPr>
        <p:spPr>
          <a:xfrm>
            <a:off x="0" y="1000108"/>
            <a:ext cx="8729634" cy="4900634"/>
          </a:xfrm>
        </p:spPr>
        <p:txBody>
          <a:bodyPr>
            <a:noAutofit/>
          </a:bodyPr>
          <a:lstStyle/>
          <a:p>
            <a:pPr>
              <a:buNone/>
            </a:pPr>
            <a:r>
              <a:rPr lang="en-US" sz="2400" b="1" dirty="0" smtClean="0">
                <a:solidFill>
                  <a:srgbClr val="FF0000"/>
                </a:solidFill>
                <a:latin typeface="Times New Roman" pitchFamily="18" charset="0"/>
                <a:cs typeface="Times New Roman" pitchFamily="18" charset="0"/>
              </a:rPr>
              <a:t>Reagents</a:t>
            </a:r>
          </a:p>
          <a:p>
            <a:pPr>
              <a:buNone/>
            </a:pPr>
            <a:r>
              <a:rPr lang="en-US" sz="2400" b="1" u="sng" dirty="0" smtClean="0">
                <a:latin typeface="Times New Roman" pitchFamily="18" charset="0"/>
                <a:cs typeface="Times New Roman" pitchFamily="18" charset="0"/>
              </a:rPr>
              <a:t>Type of reagents :</a:t>
            </a:r>
          </a:p>
          <a:p>
            <a:pPr>
              <a:buNone/>
            </a:pPr>
            <a:r>
              <a:rPr lang="en-US" sz="2400" dirty="0" smtClean="0">
                <a:latin typeface="Times New Roman" pitchFamily="18" charset="0"/>
                <a:cs typeface="Times New Roman" pitchFamily="18" charset="0"/>
              </a:rPr>
              <a:t>− Directly used</a:t>
            </a:r>
          </a:p>
          <a:p>
            <a:pPr>
              <a:buNone/>
            </a:pPr>
            <a:r>
              <a:rPr lang="en-US" sz="2400" dirty="0" smtClean="0">
                <a:latin typeface="Times New Roman" pitchFamily="18" charset="0"/>
                <a:cs typeface="Times New Roman" pitchFamily="18" charset="0"/>
              </a:rPr>
              <a:t>− Prepared in laboratory :</a:t>
            </a:r>
          </a:p>
          <a:p>
            <a:pPr>
              <a:buNone/>
            </a:pPr>
            <a:r>
              <a:rPr lang="en-US" sz="2400" dirty="0" smtClean="0">
                <a:latin typeface="Times New Roman" pitchFamily="18" charset="0"/>
                <a:cs typeface="Times New Roman" pitchFamily="18" charset="0"/>
              </a:rPr>
              <a:t>Chemical substance, buffer solution, volumetric solution, solvent</a:t>
            </a:r>
          </a:p>
          <a:p>
            <a:pPr>
              <a:buNone/>
            </a:pPr>
            <a:r>
              <a:rPr lang="en-US" sz="2400" b="1" u="sng" dirty="0" smtClean="0">
                <a:latin typeface="Times New Roman" pitchFamily="18" charset="0"/>
                <a:cs typeface="Times New Roman" pitchFamily="18" charset="0"/>
              </a:rPr>
              <a:t>Grade of reagent :</a:t>
            </a:r>
          </a:p>
          <a:p>
            <a:pPr>
              <a:buNone/>
            </a:pPr>
            <a:r>
              <a:rPr lang="en-US" sz="2400" dirty="0" smtClean="0">
                <a:latin typeface="Times New Roman" pitchFamily="18" charset="0"/>
                <a:cs typeface="Times New Roman" pitchFamily="18" charset="0"/>
              </a:rPr>
              <a:t>(purity) should be appropriate for use as indicated in the testing procedure</a:t>
            </a:r>
          </a:p>
          <a:p>
            <a:pPr>
              <a:buNone/>
            </a:pPr>
            <a:r>
              <a:rPr lang="en-US" sz="2400" dirty="0" smtClean="0">
                <a:latin typeface="Times New Roman" pitchFamily="18" charset="0"/>
                <a:cs typeface="Times New Roman" pitchFamily="18" charset="0"/>
              </a:rPr>
              <a:t>− Analytical</a:t>
            </a:r>
          </a:p>
          <a:p>
            <a:pPr>
              <a:buNone/>
            </a:pPr>
            <a:r>
              <a:rPr lang="en-US" sz="2400" dirty="0" smtClean="0">
                <a:latin typeface="Times New Roman" pitchFamily="18" charset="0"/>
                <a:cs typeface="Times New Roman" pitchFamily="18" charset="0"/>
              </a:rPr>
              <a:t>− HPLC</a:t>
            </a:r>
            <a:endParaRPr lang="fr-FR"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l="20411" t="32358" r="18357" b="16344"/>
          <a:stretch>
            <a:fillRect/>
          </a:stretch>
        </p:blipFill>
        <p:spPr bwMode="auto">
          <a:xfrm>
            <a:off x="0" y="1714488"/>
            <a:ext cx="9100102" cy="4286280"/>
          </a:xfrm>
          <a:prstGeom prst="rect">
            <a:avLst/>
          </a:prstGeom>
          <a:noFill/>
          <a:ln w="9525">
            <a:noFill/>
            <a:miter lim="800000"/>
            <a:headEnd/>
            <a:tailEnd/>
          </a:ln>
          <a:effectLst/>
        </p:spPr>
      </p:pic>
      <p:sp>
        <p:nvSpPr>
          <p:cNvPr id="3"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
        <p:nvSpPr>
          <p:cNvPr id="4" name="Rectangle 3"/>
          <p:cNvSpPr/>
          <p:nvPr/>
        </p:nvSpPr>
        <p:spPr>
          <a:xfrm>
            <a:off x="0" y="785794"/>
            <a:ext cx="2285984" cy="461665"/>
          </a:xfrm>
          <a:prstGeom prst="rect">
            <a:avLst/>
          </a:prstGeom>
        </p:spPr>
        <p:txBody>
          <a:bodyPr wrap="square">
            <a:spAutoFit/>
          </a:bodyPr>
          <a:lstStyle/>
          <a:p>
            <a:pPr>
              <a:buNone/>
            </a:pPr>
            <a:r>
              <a:rPr lang="en-US" sz="2400" b="1" dirty="0" smtClean="0">
                <a:solidFill>
                  <a:srgbClr val="FF0000"/>
                </a:solidFill>
                <a:latin typeface="Times New Roman" pitchFamily="18" charset="0"/>
                <a:cs typeface="Times New Roman" pitchFamily="18" charset="0"/>
              </a:rPr>
              <a:t>Reagents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57298"/>
            <a:ext cx="9144000" cy="4929222"/>
          </a:xfrm>
        </p:spPr>
        <p:txBody>
          <a:bodyPr>
            <a:noAutofit/>
          </a:bodyPr>
          <a:lstStyle/>
          <a:p>
            <a:pPr algn="l">
              <a:lnSpc>
                <a:spcPct val="150000"/>
              </a:lnSpc>
            </a:pPr>
            <a:r>
              <a:rPr lang="en-US" sz="2400" b="1" dirty="0" smtClean="0">
                <a:solidFill>
                  <a:srgbClr val="FF0000"/>
                </a:solidFill>
                <a:latin typeface="Times New Roman" pitchFamily="18" charset="0"/>
                <a:cs typeface="Times New Roman" pitchFamily="18" charset="0"/>
              </a:rPr>
              <a:t>Importance Of Quality</a:t>
            </a:r>
            <a:br>
              <a:rPr lang="en-US" sz="2400" b="1" dirty="0" smtClean="0">
                <a:solidFill>
                  <a:srgbClr val="FF0000"/>
                </a:solidFill>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Building Of Reputation In The Market.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Meet The Customer Expectation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Manage Cost Effectively</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Competing Effectively At Global Level</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Keeping Workers Motivated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Profit Generation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Setting A Standard In The Market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Lowering The Cost Of The Production By Reducing The Reworking Costs.</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fr-FR" sz="2400" b="1" dirty="0">
              <a:latin typeface="Times New Roman" pitchFamily="18" charset="0"/>
              <a:cs typeface="Times New Roman" pitchFamily="18" charset="0"/>
            </a:endParaRPr>
          </a:p>
        </p:txBody>
      </p:sp>
      <p:sp>
        <p:nvSpPr>
          <p:cNvPr id="4" name="Rectangle 3"/>
          <p:cNvSpPr/>
          <p:nvPr/>
        </p:nvSpPr>
        <p:spPr>
          <a:xfrm>
            <a:off x="3214678" y="0"/>
            <a:ext cx="2975495" cy="769441"/>
          </a:xfrm>
          <a:prstGeom prst="rect">
            <a:avLst/>
          </a:prstGeom>
        </p:spPr>
        <p:txBody>
          <a:bodyPr wrap="none">
            <a:spAutoFit/>
          </a:bodyPr>
          <a:lstStyle/>
          <a:p>
            <a:r>
              <a:rPr lang="fr-FR" sz="4400" b="1" dirty="0" smtClean="0">
                <a:latin typeface="Times New Roman" pitchFamily="18" charset="0"/>
                <a:cs typeface="Times New Roman" pitchFamily="18" charset="0"/>
              </a:rPr>
              <a:t>GENERAL</a:t>
            </a:r>
            <a:endParaRPr lang="fr-FR"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00108"/>
            <a:ext cx="9001156" cy="4525963"/>
          </a:xfrm>
        </p:spPr>
        <p:txBody>
          <a:bodyPr>
            <a:normAutofit/>
          </a:bodyPr>
          <a:lstStyle/>
          <a:p>
            <a:pPr algn="just">
              <a:lnSpc>
                <a:spcPct val="200000"/>
              </a:lnSpc>
              <a:buNone/>
            </a:pP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Reagents</a:t>
            </a:r>
          </a:p>
          <a:p>
            <a:pPr algn="just">
              <a:lnSpc>
                <a:spcPct val="200000"/>
              </a:lnSpc>
              <a:buNone/>
            </a:pPr>
            <a:r>
              <a:rPr lang="en-US" sz="2400" dirty="0" smtClean="0">
                <a:latin typeface="Times New Roman" pitchFamily="18" charset="0"/>
                <a:cs typeface="Times New Roman" pitchFamily="18" charset="0"/>
              </a:rPr>
              <a:t>Preparation of reagent :</a:t>
            </a:r>
          </a:p>
          <a:p>
            <a:pPr algn="just">
              <a:lnSpc>
                <a:spcPct val="200000"/>
              </a:lnSpc>
              <a:buNone/>
            </a:pPr>
            <a:r>
              <a:rPr lang="en-US" sz="2400" dirty="0" smtClean="0">
                <a:latin typeface="Times New Roman" pitchFamily="18" charset="0"/>
                <a:cs typeface="Times New Roman" pitchFamily="18" charset="0"/>
              </a:rPr>
              <a:t>− Responsibility for this task should be assigned clearly specified in the job description of the assigned.</a:t>
            </a:r>
          </a:p>
        </p:txBody>
      </p:sp>
      <p:sp>
        <p:nvSpPr>
          <p:cNvPr id="5"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8670"/>
            <a:ext cx="9144000" cy="4525963"/>
          </a:xfrm>
        </p:spPr>
        <p:txBody>
          <a:bodyPr>
            <a:normAutofit/>
          </a:bodyPr>
          <a:lstStyle/>
          <a:p>
            <a:pPr algn="just">
              <a:lnSpc>
                <a:spcPct val="200000"/>
              </a:lnSpc>
              <a:buNone/>
            </a:pPr>
            <a:r>
              <a:rPr lang="en-US" sz="2400" b="1" dirty="0" smtClean="0">
                <a:solidFill>
                  <a:srgbClr val="FF0000"/>
                </a:solidFill>
                <a:latin typeface="Times New Roman" pitchFamily="18" charset="0"/>
                <a:cs typeface="Times New Roman" pitchFamily="18" charset="0"/>
              </a:rPr>
              <a:t>Reagents </a:t>
            </a:r>
          </a:p>
          <a:p>
            <a:pPr algn="just">
              <a:lnSpc>
                <a:spcPct val="200000"/>
              </a:lnSpc>
              <a:buNone/>
            </a:pPr>
            <a:r>
              <a:rPr lang="en-US" sz="2400" dirty="0" smtClean="0">
                <a:latin typeface="Times New Roman" pitchFamily="18" charset="0"/>
                <a:cs typeface="Times New Roman" pitchFamily="18" charset="0"/>
              </a:rPr>
              <a:t>     Preparation of reagent :</a:t>
            </a:r>
          </a:p>
          <a:p>
            <a:pPr algn="just">
              <a:lnSpc>
                <a:spcPct val="200000"/>
              </a:lnSpc>
              <a:buNone/>
            </a:pPr>
            <a:r>
              <a:rPr lang="en-US" sz="2400" dirty="0" smtClean="0">
                <a:latin typeface="Times New Roman" pitchFamily="18" charset="0"/>
                <a:cs typeface="Times New Roman" pitchFamily="18" charset="0"/>
              </a:rPr>
              <a:t>− Records such as log-book should be kept of the preparation and standardization of reagent/volumetric solutions.</a:t>
            </a:r>
            <a:endParaRPr lang="fr-FR"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24707" t="40039" r="20388" b="29687"/>
          <a:stretch>
            <a:fillRect/>
          </a:stretch>
        </p:blipFill>
        <p:spPr bwMode="auto">
          <a:xfrm>
            <a:off x="0" y="4214818"/>
            <a:ext cx="9144000" cy="2643182"/>
          </a:xfrm>
          <a:prstGeom prst="rect">
            <a:avLst/>
          </a:prstGeom>
          <a:noFill/>
          <a:ln w="9525">
            <a:noFill/>
            <a:miter lim="800000"/>
            <a:headEnd/>
            <a:tailEnd/>
          </a:ln>
          <a:effectLst/>
        </p:spPr>
      </p:pic>
      <p:sp>
        <p:nvSpPr>
          <p:cNvPr id="6"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928670"/>
            <a:ext cx="9001156" cy="4525963"/>
          </a:xfrm>
        </p:spPr>
        <p:txBody>
          <a:bodyPr>
            <a:normAutofit fontScale="92500"/>
          </a:bodyPr>
          <a:lstStyle/>
          <a:p>
            <a:pPr algn="just">
              <a:lnSpc>
                <a:spcPct val="150000"/>
              </a:lnSpc>
              <a:buNone/>
            </a:pPr>
            <a:r>
              <a:rPr lang="en-US" sz="2400" b="1" dirty="0" smtClean="0">
                <a:solidFill>
                  <a:srgbClr val="FF0000"/>
                </a:solidFill>
                <a:latin typeface="Times New Roman" pitchFamily="18" charset="0"/>
                <a:cs typeface="Times New Roman" pitchFamily="18" charset="0"/>
              </a:rPr>
              <a:t>Reagents</a:t>
            </a:r>
          </a:p>
          <a:p>
            <a:pPr algn="just">
              <a:lnSpc>
                <a:spcPct val="150000"/>
              </a:lnSpc>
              <a:buNone/>
            </a:pPr>
            <a:r>
              <a:rPr lang="en-US" sz="2400" u="sng" dirty="0" smtClean="0">
                <a:latin typeface="Times New Roman" pitchFamily="18" charset="0"/>
                <a:cs typeface="Times New Roman" pitchFamily="18" charset="0"/>
              </a:rPr>
              <a:t>• Visual inspection</a:t>
            </a:r>
          </a:p>
          <a:p>
            <a:pPr algn="just">
              <a:lnSpc>
                <a:spcPct val="150000"/>
              </a:lnSpc>
              <a:buNone/>
            </a:pPr>
            <a:r>
              <a:rPr lang="en-US" sz="2400" dirty="0" smtClean="0">
                <a:latin typeface="Times New Roman" pitchFamily="18" charset="0"/>
                <a:cs typeface="Times New Roman" pitchFamily="18" charset="0"/>
              </a:rPr>
              <a:t>− Delivered reagent containers should be visually inspected to ensure that the seals are intact.</a:t>
            </a:r>
          </a:p>
          <a:p>
            <a:pPr algn="just">
              <a:lnSpc>
                <a:spcPct val="150000"/>
              </a:lnSpc>
              <a:buNone/>
            </a:pPr>
            <a:r>
              <a:rPr lang="en-US" sz="2400" u="sng" dirty="0" smtClean="0">
                <a:latin typeface="Times New Roman" pitchFamily="18" charset="0"/>
                <a:cs typeface="Times New Roman" pitchFamily="18" charset="0"/>
              </a:rPr>
              <a:t>• Water as reagent</a:t>
            </a:r>
          </a:p>
          <a:p>
            <a:pPr algn="just">
              <a:lnSpc>
                <a:spcPct val="150000"/>
              </a:lnSpc>
              <a:buNone/>
            </a:pPr>
            <a:r>
              <a:rPr lang="en-US" sz="2400" dirty="0" smtClean="0">
                <a:latin typeface="Times New Roman" pitchFamily="18" charset="0"/>
                <a:cs typeface="Times New Roman" pitchFamily="18" charset="0"/>
              </a:rPr>
              <a:t>− The appropriate grade for testing as described in the pharmacopoeias</a:t>
            </a:r>
          </a:p>
          <a:p>
            <a:pPr algn="just">
              <a:lnSpc>
                <a:spcPct val="150000"/>
              </a:lnSpc>
              <a:buNone/>
            </a:pPr>
            <a:r>
              <a:rPr lang="en-US" sz="2400" dirty="0" smtClean="0">
                <a:latin typeface="Times New Roman" pitchFamily="18" charset="0"/>
                <a:cs typeface="Times New Roman" pitchFamily="18" charset="0"/>
              </a:rPr>
              <a:t>− The quality of the water should be verified regularly to ensure that water meet the specifications.</a:t>
            </a:r>
            <a:endParaRPr lang="fr-FR" sz="2400" dirty="0">
              <a:latin typeface="Times New Roman" pitchFamily="18" charset="0"/>
              <a:cs typeface="Times New Roman" pitchFamily="18" charset="0"/>
            </a:endParaRPr>
          </a:p>
        </p:txBody>
      </p:sp>
      <p:sp>
        <p:nvSpPr>
          <p:cNvPr id="5"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14422"/>
            <a:ext cx="6286512" cy="4525963"/>
          </a:xfrm>
        </p:spPr>
        <p:txBody>
          <a:bodyPr>
            <a:normAutofit fontScale="55000" lnSpcReduction="20000"/>
          </a:bodyPr>
          <a:lstStyle/>
          <a:p>
            <a:pPr algn="just">
              <a:lnSpc>
                <a:spcPct val="170000"/>
              </a:lnSpc>
              <a:buNone/>
            </a:pPr>
            <a:r>
              <a:rPr lang="en-US" b="1" dirty="0" smtClean="0">
                <a:solidFill>
                  <a:srgbClr val="FF0000"/>
                </a:solidFill>
                <a:latin typeface="Times New Roman" pitchFamily="18" charset="0"/>
                <a:cs typeface="Times New Roman" pitchFamily="18" charset="0"/>
              </a:rPr>
              <a:t>Reagents</a:t>
            </a:r>
          </a:p>
          <a:p>
            <a:pPr algn="just">
              <a:lnSpc>
                <a:spcPct val="170000"/>
              </a:lnSpc>
              <a:buNone/>
            </a:pPr>
            <a:r>
              <a:rPr lang="en-US" dirty="0" smtClean="0">
                <a:latin typeface="Times New Roman" pitchFamily="18" charset="0"/>
                <a:cs typeface="Times New Roman" pitchFamily="18" charset="0"/>
              </a:rPr>
              <a:t>• Storage</a:t>
            </a:r>
          </a:p>
          <a:p>
            <a:pPr algn="just">
              <a:lnSpc>
                <a:spcPct val="170000"/>
              </a:lnSpc>
              <a:buNone/>
            </a:pPr>
            <a:r>
              <a:rPr lang="en-US" dirty="0" smtClean="0">
                <a:latin typeface="Times New Roman" pitchFamily="18" charset="0"/>
                <a:cs typeface="Times New Roman" pitchFamily="18" charset="0"/>
              </a:rPr>
              <a:t>− reagent/volumetric solution should be kept in reagent bottle and put it on the shelf.</a:t>
            </a:r>
          </a:p>
          <a:p>
            <a:pPr algn="just">
              <a:lnSpc>
                <a:spcPct val="170000"/>
              </a:lnSpc>
              <a:buNone/>
            </a:pPr>
            <a:r>
              <a:rPr lang="en-US" dirty="0" smtClean="0">
                <a:latin typeface="Times New Roman" pitchFamily="18" charset="0"/>
                <a:cs typeface="Times New Roman" pitchFamily="18" charset="0"/>
              </a:rPr>
              <a:t>− stored under the designated storage conditions (ambient temperature, under refrigeration, with proper </a:t>
            </a:r>
            <a:r>
              <a:rPr lang="en-US" dirty="0" err="1" smtClean="0">
                <a:latin typeface="Times New Roman" pitchFamily="18" charset="0"/>
                <a:cs typeface="Times New Roman" pitchFamily="18" charset="0"/>
              </a:rPr>
              <a:t>dessication</a:t>
            </a:r>
            <a:r>
              <a:rPr lang="en-US" dirty="0" smtClean="0">
                <a:latin typeface="Times New Roman" pitchFamily="18" charset="0"/>
                <a:cs typeface="Times New Roman" pitchFamily="18" charset="0"/>
              </a:rPr>
              <a:t>).</a:t>
            </a:r>
          </a:p>
          <a:p>
            <a:pPr algn="just">
              <a:lnSpc>
                <a:spcPct val="170000"/>
              </a:lnSpc>
              <a:buNone/>
            </a:pPr>
            <a:r>
              <a:rPr lang="en-US" dirty="0" smtClean="0">
                <a:latin typeface="Times New Roman" pitchFamily="18" charset="0"/>
                <a:cs typeface="Times New Roman" pitchFamily="18" charset="0"/>
              </a:rPr>
              <a:t>− note :</a:t>
            </a:r>
          </a:p>
          <a:p>
            <a:pPr algn="just">
              <a:lnSpc>
                <a:spcPct val="170000"/>
              </a:lnSpc>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flamable</a:t>
            </a:r>
            <a:r>
              <a:rPr lang="en-US" dirty="0" smtClean="0">
                <a:latin typeface="Times New Roman" pitchFamily="18" charset="0"/>
                <a:cs typeface="Times New Roman" pitchFamily="18" charset="0"/>
              </a:rPr>
              <a:t> reagent                    </a:t>
            </a:r>
            <a:r>
              <a:rPr lang="en-US" dirty="0" err="1" smtClean="0">
                <a:latin typeface="Times New Roman" pitchFamily="18" charset="0"/>
                <a:cs typeface="Times New Roman" pitchFamily="18" charset="0"/>
              </a:rPr>
              <a:t>flamable</a:t>
            </a:r>
            <a:r>
              <a:rPr lang="en-US" dirty="0" smtClean="0">
                <a:latin typeface="Times New Roman" pitchFamily="18" charset="0"/>
                <a:cs typeface="Times New Roman" pitchFamily="18" charset="0"/>
              </a:rPr>
              <a:t> storage</a:t>
            </a:r>
          </a:p>
          <a:p>
            <a:pPr algn="just">
              <a:lnSpc>
                <a:spcPct val="170000"/>
              </a:lnSpc>
              <a:buNone/>
            </a:pPr>
            <a:r>
              <a:rPr lang="en-US" dirty="0" smtClean="0">
                <a:latin typeface="Times New Roman" pitchFamily="18" charset="0"/>
                <a:cs typeface="Times New Roman" pitchFamily="18" charset="0"/>
              </a:rPr>
              <a:t>    •poison or toxic reagent  stored in a locked or secured cabinet.</a:t>
            </a:r>
            <a:endParaRPr lang="fr-FR" dirty="0">
              <a:latin typeface="Times New Roman" pitchFamily="18" charset="0"/>
              <a:cs typeface="Times New Roman" pitchFamily="18" charset="0"/>
            </a:endParaRPr>
          </a:p>
        </p:txBody>
      </p:sp>
      <p:pic>
        <p:nvPicPr>
          <p:cNvPr id="4100" name="Picture 4" descr="en-laboratory-safety-storage-cabinets-asecos-safety-storage-cabinet-q-display-30-86-cm.jpg"/>
          <p:cNvPicPr>
            <a:picLocks noChangeAspect="1" noChangeArrowheads="1"/>
          </p:cNvPicPr>
          <p:nvPr/>
        </p:nvPicPr>
        <p:blipFill>
          <a:blip r:embed="rId2"/>
          <a:srcRect l="25000" r="24999"/>
          <a:stretch>
            <a:fillRect/>
          </a:stretch>
        </p:blipFill>
        <p:spPr bwMode="auto">
          <a:xfrm>
            <a:off x="6286480" y="0"/>
            <a:ext cx="2857520" cy="6858000"/>
          </a:xfrm>
          <a:prstGeom prst="rect">
            <a:avLst/>
          </a:prstGeom>
          <a:noFill/>
        </p:spPr>
      </p:pic>
      <p:sp>
        <p:nvSpPr>
          <p:cNvPr id="6" name="Flèche droite 5"/>
          <p:cNvSpPr/>
          <p:nvPr/>
        </p:nvSpPr>
        <p:spPr>
          <a:xfrm>
            <a:off x="2214546" y="4500570"/>
            <a:ext cx="714380" cy="21431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14422"/>
            <a:ext cx="9144000" cy="4525963"/>
          </a:xfrm>
        </p:spPr>
        <p:txBody>
          <a:bodyPr>
            <a:noAutofit/>
          </a:bodyPr>
          <a:lstStyle/>
          <a:p>
            <a:pPr algn="just">
              <a:lnSpc>
                <a:spcPct val="150000"/>
              </a:lnSpc>
              <a:buNone/>
            </a:pPr>
            <a:r>
              <a:rPr lang="en-US" sz="2400" b="1" dirty="0" smtClean="0">
                <a:solidFill>
                  <a:srgbClr val="0070C0"/>
                </a:solidFill>
                <a:latin typeface="Times New Roman" pitchFamily="18" charset="0"/>
                <a:cs typeface="Times New Roman" pitchFamily="18" charset="0"/>
              </a:rPr>
              <a:t>• Reference Substances and Reference Materials -1</a:t>
            </a:r>
          </a:p>
          <a:p>
            <a:pPr algn="just">
              <a:lnSpc>
                <a:spcPct val="150000"/>
              </a:lnSpc>
              <a:buNone/>
            </a:pP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Reference substances </a:t>
            </a:r>
            <a:r>
              <a:rPr lang="en-US" sz="2400" dirty="0" smtClean="0">
                <a:latin typeface="Times New Roman" pitchFamily="18" charset="0"/>
                <a:cs typeface="Times New Roman" pitchFamily="18" charset="0"/>
              </a:rPr>
              <a:t>are intended for use in specified chemical and physical tests, in which its properties are compared with those of the product under examination, and which possesses an adequate degree of purity.</a:t>
            </a:r>
          </a:p>
          <a:p>
            <a:pPr algn="just">
              <a:lnSpc>
                <a:spcPct val="150000"/>
              </a:lnSpc>
              <a:buNone/>
            </a:pP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Reference materials </a:t>
            </a:r>
            <a:r>
              <a:rPr lang="en-US" sz="2400" dirty="0" smtClean="0">
                <a:latin typeface="Times New Roman" pitchFamily="18" charset="0"/>
                <a:cs typeface="Times New Roman" pitchFamily="18" charset="0"/>
              </a:rPr>
              <a:t>are intended for calibration and/or qualification of equipment, instruments or other devices, e.g. pH buffer for pH-meter standardisation.</a:t>
            </a:r>
            <a:endParaRPr lang="fr-FR" sz="2400" dirty="0">
              <a:latin typeface="Times New Roman" pitchFamily="18" charset="0"/>
              <a:cs typeface="Times New Roman" pitchFamily="18" charset="0"/>
            </a:endParaRPr>
          </a:p>
        </p:txBody>
      </p:sp>
      <p:sp>
        <p:nvSpPr>
          <p:cNvPr id="5"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0200"/>
            <a:ext cx="6786578" cy="4525963"/>
          </a:xfrm>
        </p:spPr>
        <p:txBody>
          <a:bodyPr>
            <a:normAutofit/>
          </a:bodyPr>
          <a:lstStyle/>
          <a:p>
            <a:pPr>
              <a:lnSpc>
                <a:spcPct val="150000"/>
              </a:lnSpc>
              <a:buNone/>
            </a:pPr>
            <a:r>
              <a:rPr lang="fr-FR" sz="2400" b="1" dirty="0" smtClean="0">
                <a:solidFill>
                  <a:srgbClr val="FF0000"/>
                </a:solidFill>
                <a:latin typeface="Times New Roman" pitchFamily="18" charset="0"/>
                <a:cs typeface="Times New Roman" pitchFamily="18" charset="0"/>
              </a:rPr>
              <a:t>− Reference Cultures</a:t>
            </a:r>
          </a:p>
          <a:p>
            <a:pPr algn="just">
              <a:lnSpc>
                <a:spcPct val="150000"/>
              </a:lnSpc>
              <a:buNone/>
            </a:pPr>
            <a:r>
              <a:rPr lang="fr-FR" sz="2400" dirty="0" smtClean="0">
                <a:latin typeface="Times New Roman" pitchFamily="18" charset="0"/>
                <a:cs typeface="Times New Roman" pitchFamily="18" charset="0"/>
              </a:rPr>
              <a:t>• Reference cultures should </a:t>
            </a:r>
            <a:r>
              <a:rPr lang="fr-FR" sz="2400" dirty="0" err="1" smtClean="0">
                <a:latin typeface="Times New Roman" pitchFamily="18" charset="0"/>
                <a:cs typeface="Times New Roman" pitchFamily="18" charset="0"/>
              </a:rPr>
              <a:t>be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obtained</a:t>
            </a:r>
            <a:r>
              <a:rPr lang="fr-FR" sz="2400" dirty="0" smtClean="0">
                <a:latin typeface="Times New Roman" pitchFamily="18" charset="0"/>
                <a:cs typeface="Times New Roman" pitchFamily="18" charset="0"/>
              </a:rPr>
              <a:t> from </a:t>
            </a:r>
            <a:r>
              <a:rPr lang="fr-FR" sz="2400" dirty="0" err="1" smtClean="0">
                <a:latin typeface="Times New Roman" pitchFamily="18" charset="0"/>
                <a:cs typeface="Times New Roman" pitchFamily="18" charset="0"/>
              </a:rPr>
              <a:t>recognized</a:t>
            </a:r>
            <a:r>
              <a:rPr lang="fr-FR" sz="2400" dirty="0" smtClean="0">
                <a:latin typeface="Times New Roman" pitchFamily="18" charset="0"/>
                <a:cs typeface="Times New Roman" pitchFamily="18" charset="0"/>
              </a:rPr>
              <a:t> source </a:t>
            </a:r>
            <a:r>
              <a:rPr lang="fr-FR" sz="2400" dirty="0" err="1" smtClean="0">
                <a:latin typeface="Times New Roman" pitchFamily="18" charset="0"/>
                <a:cs typeface="Times New Roman" pitchFamily="18" charset="0"/>
              </a:rPr>
              <a:t>which</a:t>
            </a:r>
            <a:r>
              <a:rPr lang="fr-FR" sz="2400" dirty="0" smtClean="0">
                <a:latin typeface="Times New Roman" pitchFamily="18" charset="0"/>
                <a:cs typeface="Times New Roman" pitchFamily="18" charset="0"/>
              </a:rPr>
              <a:t> have WHO International Biological Standards </a:t>
            </a:r>
            <a:r>
              <a:rPr lang="fr-FR" sz="2400" dirty="0" err="1" smtClean="0">
                <a:latin typeface="Times New Roman" pitchFamily="18" charset="0"/>
                <a:cs typeface="Times New Roman" pitchFamily="18" charset="0"/>
              </a:rPr>
              <a:t>Category</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status</a:t>
            </a:r>
            <a:r>
              <a:rPr lang="fr-FR" sz="2400" dirty="0" smtClean="0">
                <a:latin typeface="Times New Roman" pitchFamily="18" charset="0"/>
                <a:cs typeface="Times New Roman" pitchFamily="18" charset="0"/>
              </a:rPr>
              <a:t> and </a:t>
            </a:r>
            <a:r>
              <a:rPr lang="fr-FR" sz="2400" dirty="0" err="1" smtClean="0">
                <a:latin typeface="Times New Roman" pitchFamily="18" charset="0"/>
                <a:cs typeface="Times New Roman" pitchFamily="18" charset="0"/>
              </a:rPr>
              <a:t>traceable</a:t>
            </a:r>
            <a:r>
              <a:rPr lang="fr-FR" sz="2400" dirty="0" smtClean="0">
                <a:latin typeface="Times New Roman" pitchFamily="18" charset="0"/>
                <a:cs typeface="Times New Roman" pitchFamily="18" charset="0"/>
              </a:rPr>
              <a:t>),</a:t>
            </a:r>
          </a:p>
          <a:p>
            <a:pPr>
              <a:lnSpc>
                <a:spcPct val="150000"/>
              </a:lnSpc>
            </a:pP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e.g</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Eschericia</a:t>
            </a:r>
            <a:r>
              <a:rPr lang="fr-FR" sz="2400" b="1" dirty="0" smtClean="0">
                <a:latin typeface="Times New Roman" pitchFamily="18" charset="0"/>
                <a:cs typeface="Times New Roman" pitchFamily="18" charset="0"/>
              </a:rPr>
              <a:t> coli ATCC 8739, </a:t>
            </a:r>
            <a:r>
              <a:rPr lang="fr-FR" sz="2400" b="1" dirty="0" err="1" smtClean="0">
                <a:latin typeface="Times New Roman" pitchFamily="18" charset="0"/>
                <a:cs typeface="Times New Roman" pitchFamily="18" charset="0"/>
              </a:rPr>
              <a:t>Pseudomonas</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aeruginosa</a:t>
            </a:r>
            <a:r>
              <a:rPr lang="fr-FR" sz="2400" b="1" dirty="0" smtClean="0">
                <a:latin typeface="Times New Roman" pitchFamily="18" charset="0"/>
                <a:cs typeface="Times New Roman" pitchFamily="18" charset="0"/>
              </a:rPr>
              <a:t> ATCC 9027</a:t>
            </a:r>
            <a:endParaRPr lang="fr-FR" sz="2400" b="1" dirty="0">
              <a:latin typeface="Times New Roman" pitchFamily="18" charset="0"/>
              <a:cs typeface="Times New Roman" pitchFamily="18" charset="0"/>
            </a:endParaRPr>
          </a:p>
        </p:txBody>
      </p:sp>
      <p:pic>
        <p:nvPicPr>
          <p:cNvPr id="5122" name="Picture 2" descr="Epower-WhiteContainer_29.png"/>
          <p:cNvPicPr>
            <a:picLocks noChangeAspect="1" noChangeArrowheads="1"/>
          </p:cNvPicPr>
          <p:nvPr/>
        </p:nvPicPr>
        <p:blipFill>
          <a:blip r:embed="rId3"/>
          <a:srcRect/>
          <a:stretch>
            <a:fillRect/>
          </a:stretch>
        </p:blipFill>
        <p:spPr bwMode="auto">
          <a:xfrm>
            <a:off x="6786578" y="0"/>
            <a:ext cx="2357422" cy="6572272"/>
          </a:xfrm>
          <a:prstGeom prst="rect">
            <a:avLst/>
          </a:prstGeom>
          <a:noFill/>
        </p:spPr>
      </p:pic>
      <p:sp>
        <p:nvSpPr>
          <p:cNvPr id="6"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
        <p:nvSpPr>
          <p:cNvPr id="3" name="Espace réservé du contenu 2"/>
          <p:cNvSpPr>
            <a:spLocks noGrp="1"/>
          </p:cNvSpPr>
          <p:nvPr>
            <p:ph idx="1"/>
          </p:nvPr>
        </p:nvSpPr>
        <p:spPr>
          <a:xfrm>
            <a:off x="0" y="714356"/>
            <a:ext cx="9144000" cy="4525963"/>
          </a:xfrm>
        </p:spPr>
        <p:txBody>
          <a:bodyPr>
            <a:normAutofit fontScale="92500"/>
          </a:bodyPr>
          <a:lstStyle/>
          <a:p>
            <a:pPr algn="just">
              <a:lnSpc>
                <a:spcPct val="150000"/>
              </a:lnSpc>
              <a:buNone/>
            </a:pPr>
            <a:r>
              <a:rPr lang="en-US" sz="2400" b="1" dirty="0" smtClean="0">
                <a:solidFill>
                  <a:srgbClr val="FF0000"/>
                </a:solidFill>
                <a:latin typeface="Times New Roman" pitchFamily="18" charset="0"/>
                <a:cs typeface="Times New Roman" pitchFamily="18" charset="0"/>
              </a:rPr>
              <a:t>Type of Document</a:t>
            </a:r>
          </a:p>
          <a:p>
            <a:pPr algn="just">
              <a:lnSpc>
                <a:spcPct val="150000"/>
              </a:lnSpc>
              <a:buNone/>
            </a:pPr>
            <a:r>
              <a:rPr lang="en-US" sz="2400" dirty="0" smtClean="0">
                <a:latin typeface="Times New Roman" pitchFamily="18" charset="0"/>
                <a:cs typeface="Times New Roman" pitchFamily="18" charset="0"/>
              </a:rPr>
              <a:t>• Specifications (refer to Chapter 5)</a:t>
            </a:r>
          </a:p>
          <a:p>
            <a:pPr algn="just">
              <a:lnSpc>
                <a:spcPct val="150000"/>
              </a:lnSpc>
              <a:buNone/>
            </a:pPr>
            <a:r>
              <a:rPr lang="en-US" sz="2400" dirty="0" smtClean="0">
                <a:latin typeface="Times New Roman" pitchFamily="18" charset="0"/>
                <a:cs typeface="Times New Roman" pitchFamily="18" charset="0"/>
              </a:rPr>
              <a:t>• Testing Procedures</a:t>
            </a:r>
          </a:p>
          <a:p>
            <a:pPr algn="just">
              <a:lnSpc>
                <a:spcPct val="150000"/>
              </a:lnSpc>
              <a:buNone/>
            </a:pPr>
            <a:r>
              <a:rPr lang="en-US" sz="2400" dirty="0" smtClean="0">
                <a:latin typeface="Times New Roman" pitchFamily="18" charset="0"/>
                <a:cs typeface="Times New Roman" pitchFamily="18" charset="0"/>
              </a:rPr>
              <a:t>      – Approved testing procedures shall refer to testing method described in specifications, and Internationally accepted method.</a:t>
            </a:r>
          </a:p>
          <a:p>
            <a:pPr algn="just">
              <a:lnSpc>
                <a:spcPct val="150000"/>
              </a:lnSpc>
              <a:buNone/>
            </a:pPr>
            <a:r>
              <a:rPr lang="en-US" sz="2400" dirty="0" smtClean="0">
                <a:latin typeface="Times New Roman" pitchFamily="18" charset="0"/>
                <a:cs typeface="Times New Roman" pitchFamily="18" charset="0"/>
              </a:rPr>
              <a:t>• SOPs </a:t>
            </a:r>
            <a:r>
              <a:rPr lang="fr-FR" sz="2400" dirty="0" smtClean="0">
                <a:latin typeface="Times New Roman" pitchFamily="18" charset="0"/>
                <a:cs typeface="Times New Roman" pitchFamily="18" charset="0"/>
              </a:rPr>
              <a:t>Standard Operating </a:t>
            </a:r>
            <a:r>
              <a:rPr lang="fr-FR" sz="2400" b="1" dirty="0" err="1" smtClean="0">
                <a:latin typeface="Times New Roman" pitchFamily="18" charset="0"/>
                <a:cs typeface="Times New Roman" pitchFamily="18" charset="0"/>
              </a:rPr>
              <a:t>Procedures</a:t>
            </a:r>
            <a:r>
              <a:rPr lang="fr-FR"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related to QC activities</a:t>
            </a:r>
          </a:p>
          <a:p>
            <a:pPr algn="just">
              <a:lnSpc>
                <a:spcPct val="150000"/>
              </a:lnSpc>
              <a:buNone/>
            </a:pPr>
            <a:r>
              <a:rPr lang="en-US" sz="2400" dirty="0" smtClean="0">
                <a:latin typeface="Times New Roman" pitchFamily="18" charset="0"/>
                <a:cs typeface="Times New Roman" pitchFamily="18" charset="0"/>
              </a:rPr>
              <a:t>• Records including Analysis worksheets and/or laboratory notebooks</a:t>
            </a:r>
          </a:p>
          <a:p>
            <a:pPr algn="just">
              <a:lnSpc>
                <a:spcPct val="150000"/>
              </a:lnSpc>
              <a:buNone/>
            </a:pPr>
            <a:r>
              <a:rPr lang="en-US" sz="2400" dirty="0" smtClean="0">
                <a:latin typeface="Times New Roman" pitchFamily="18" charset="0"/>
                <a:cs typeface="Times New Roman" pitchFamily="18" charset="0"/>
              </a:rPr>
              <a:t>• Analysis reports and/or certificates</a:t>
            </a:r>
            <a:endParaRPr lang="fr-FR" sz="2400" dirty="0">
              <a:latin typeface="Times New Roman" pitchFamily="18" charset="0"/>
              <a:cs typeface="Times New Roman" pitchFamily="18" charset="0"/>
            </a:endParaRPr>
          </a:p>
        </p:txBody>
      </p:sp>
      <p:sp>
        <p:nvSpPr>
          <p:cNvPr id="4" name="Rectangle à coins arrondis 3"/>
          <p:cNvSpPr/>
          <p:nvPr/>
        </p:nvSpPr>
        <p:spPr>
          <a:xfrm>
            <a:off x="0" y="5357802"/>
            <a:ext cx="9144000" cy="15001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dirty="0" smtClean="0"/>
          </a:p>
          <a:p>
            <a:pPr algn="ctr"/>
            <a:r>
              <a:rPr lang="en-US" b="1" dirty="0" smtClean="0"/>
              <a:t>Standard operating procedures or SOPs are written step-by-step procedures that quality control (QC), quality assurance (QA), and production units use in order to assure the accuracy and precision of the quantitative experimental results and materials that they generate.</a:t>
            </a:r>
          </a:p>
          <a:p>
            <a:r>
              <a:rPr lang="en-US" dirty="0" smtClean="0"/>
              <a:t/>
            </a:r>
            <a:br>
              <a:rPr lang="en-US" dirty="0" smtClean="0"/>
            </a:b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57232"/>
            <a:ext cx="9144000" cy="5500726"/>
          </a:xfrm>
        </p:spPr>
        <p:txBody>
          <a:bodyPr>
            <a:noAutofit/>
          </a:bodyPr>
          <a:lstStyle/>
          <a:p>
            <a:pPr algn="just">
              <a:buNone/>
            </a:pPr>
            <a:r>
              <a:rPr lang="en-US" sz="2000" b="1" dirty="0" smtClean="0">
                <a:solidFill>
                  <a:srgbClr val="FF0000"/>
                </a:solidFill>
                <a:latin typeface="Times New Roman" pitchFamily="18" charset="0"/>
                <a:cs typeface="Times New Roman" pitchFamily="18" charset="0"/>
              </a:rPr>
              <a:t>Quality control records</a:t>
            </a:r>
          </a:p>
          <a:p>
            <a:pPr algn="just">
              <a:buNone/>
            </a:pPr>
            <a:endParaRPr lang="en-US" sz="2000" b="1" dirty="0" smtClean="0">
              <a:solidFill>
                <a:srgbClr val="FF0000"/>
              </a:solidFill>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records are made, manually and/or by recording instruments, during testing/analysis which demonstrate required steps by the defined procedures.</a:t>
            </a:r>
          </a:p>
          <a:p>
            <a:pPr algn="just">
              <a:buNone/>
            </a:pPr>
            <a:r>
              <a:rPr lang="en-US" sz="2000" dirty="0" smtClean="0">
                <a:latin typeface="Times New Roman" pitchFamily="18" charset="0"/>
                <a:cs typeface="Times New Roman" pitchFamily="18" charset="0"/>
              </a:rPr>
              <a:t>.</a:t>
            </a:r>
          </a:p>
          <a:p>
            <a:pPr algn="just">
              <a:buNone/>
            </a:pPr>
            <a:r>
              <a:rPr lang="en-US" sz="2000" dirty="0" smtClean="0">
                <a:latin typeface="Times New Roman" pitchFamily="18" charset="0"/>
                <a:cs typeface="Times New Roman" pitchFamily="18" charset="0"/>
              </a:rPr>
              <a:t>• data recorded in the analytical worksheet by the technician or analyst on consecutively numbered pages.</a:t>
            </a: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The records should include information of :</a:t>
            </a:r>
          </a:p>
          <a:p>
            <a:pPr algn="just">
              <a:buNone/>
            </a:pPr>
            <a:r>
              <a:rPr lang="en-US" sz="2000" dirty="0" smtClean="0">
                <a:latin typeface="Times New Roman" pitchFamily="18" charset="0"/>
                <a:cs typeface="Times New Roman" pitchFamily="18" charset="0"/>
              </a:rPr>
              <a:t>     − sample, instruments, equipment, reagent/media/column, reference standard, refer to testing method</a:t>
            </a:r>
          </a:p>
          <a:p>
            <a:pPr algn="just">
              <a:buNone/>
            </a:pPr>
            <a:r>
              <a:rPr lang="en-US" sz="2000" dirty="0" smtClean="0">
                <a:latin typeface="Times New Roman" pitchFamily="18" charset="0"/>
                <a:cs typeface="Times New Roman" pitchFamily="18" charset="0"/>
              </a:rPr>
              <a:t>     − identity of the personnel involved in the sampling, preparation and testing of the samples.</a:t>
            </a:r>
          </a:p>
          <a:p>
            <a:pPr algn="just">
              <a:buNone/>
            </a:pPr>
            <a:r>
              <a:rPr lang="en-US" sz="2000" dirty="0" smtClean="0">
                <a:latin typeface="Times New Roman" pitchFamily="18" charset="0"/>
                <a:cs typeface="Times New Roman" pitchFamily="18" charset="0"/>
              </a:rPr>
              <a:t>      − appendices containing the relevant recordings, e.g. chromatograms and spectra.</a:t>
            </a:r>
            <a:endParaRPr lang="fr-FR" sz="2000" dirty="0">
              <a:latin typeface="Times New Roman" pitchFamily="18" charset="0"/>
              <a:cs typeface="Times New Roman" pitchFamily="18" charset="0"/>
            </a:endParaRPr>
          </a:p>
        </p:txBody>
      </p:sp>
      <p:sp>
        <p:nvSpPr>
          <p:cNvPr id="6" name="Ellipse 5"/>
          <p:cNvSpPr/>
          <p:nvPr/>
        </p:nvSpPr>
        <p:spPr>
          <a:xfrm>
            <a:off x="2786050" y="6000768"/>
            <a:ext cx="3929090" cy="5715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to </a:t>
            </a:r>
            <a:r>
              <a:rPr lang="fr-FR" sz="2000" b="1" dirty="0" err="1" smtClean="0">
                <a:latin typeface="Times New Roman" pitchFamily="18" charset="0"/>
                <a:cs typeface="Times New Roman" pitchFamily="18" charset="0"/>
              </a:rPr>
              <a:t>ascertain</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traceability</a:t>
            </a:r>
            <a:endParaRPr lang="fr-FR" sz="2000" b="1" dirty="0">
              <a:latin typeface="Times New Roman" pitchFamily="18" charset="0"/>
              <a:cs typeface="Times New Roman" pitchFamily="18" charset="0"/>
            </a:endParaRPr>
          </a:p>
        </p:txBody>
      </p:sp>
      <p:sp>
        <p:nvSpPr>
          <p:cNvPr id="7"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71546"/>
            <a:ext cx="9144000" cy="5286412"/>
          </a:xfrm>
        </p:spPr>
        <p:txBody>
          <a:bodyPr>
            <a:noAutofit/>
          </a:bodyPr>
          <a:lstStyle/>
          <a:p>
            <a:pPr algn="just">
              <a:buNone/>
            </a:pPr>
            <a:r>
              <a:rPr lang="en-US" sz="2400" b="1" dirty="0" smtClean="0">
                <a:solidFill>
                  <a:srgbClr val="FF0000"/>
                </a:solidFill>
                <a:latin typeface="Times New Roman" pitchFamily="18" charset="0"/>
                <a:cs typeface="Times New Roman" pitchFamily="18" charset="0"/>
              </a:rPr>
              <a:t>Quality control records</a:t>
            </a:r>
          </a:p>
          <a:p>
            <a:pPr algn="just">
              <a:buNone/>
            </a:pPr>
            <a:r>
              <a:rPr lang="en-US" sz="2400" dirty="0" smtClean="0">
                <a:latin typeface="Times New Roman" pitchFamily="18" charset="0"/>
                <a:cs typeface="Times New Roman" pitchFamily="18" charset="0"/>
              </a:rPr>
              <a:t>• Quality control data documentation shall implement good documentation practices (ALCOA Principles):</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Attributable</a:t>
            </a:r>
            <a:r>
              <a:rPr lang="en-US" sz="2400" dirty="0" smtClean="0">
                <a:latin typeface="Times New Roman" pitchFamily="18" charset="0"/>
                <a:cs typeface="Times New Roman" pitchFamily="18" charset="0"/>
              </a:rPr>
              <a:t> – data are identified with a specific subject and a specific observer and recorder . (Password, audit trail, e signature and name &amp; authentic signature)</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Legible</a:t>
            </a:r>
            <a:r>
              <a:rPr lang="en-US" sz="2400" dirty="0" smtClean="0">
                <a:latin typeface="Times New Roman" pitchFamily="18" charset="0"/>
                <a:cs typeface="Times New Roman" pitchFamily="18" charset="0"/>
              </a:rPr>
              <a:t> – data are readable and understandable by humans (reports, tables, and listings)</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Contemporaneous </a:t>
            </a:r>
            <a:r>
              <a:rPr lang="en-US" sz="2400" dirty="0" smtClean="0">
                <a:latin typeface="Times New Roman" pitchFamily="18" charset="0"/>
                <a:cs typeface="Times New Roman" pitchFamily="18" charset="0"/>
              </a:rPr>
              <a:t>- data are recorded at the time they are generated or observed. (Time stamps and time-limited entry)</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Original </a:t>
            </a:r>
            <a:r>
              <a:rPr lang="en-US" sz="2400" dirty="0" smtClean="0">
                <a:latin typeface="Times New Roman" pitchFamily="18" charset="0"/>
                <a:cs typeface="Times New Roman" pitchFamily="18" charset="0"/>
              </a:rPr>
              <a:t>– data are recorded for the first time. (Source data and meta data)</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Accurate</a:t>
            </a:r>
            <a:r>
              <a:rPr lang="en-US" sz="2400" dirty="0" smtClean="0">
                <a:latin typeface="Times New Roman" pitchFamily="18" charset="0"/>
                <a:cs typeface="Times New Roman" pitchFamily="18" charset="0"/>
              </a:rPr>
              <a:t> – data are correct (data can be verified)</a:t>
            </a:r>
            <a:endParaRPr lang="fr-FR" sz="2400" dirty="0">
              <a:latin typeface="Times New Roman" pitchFamily="18" charset="0"/>
              <a:cs typeface="Times New Roman" pitchFamily="18" charset="0"/>
            </a:endParaRPr>
          </a:p>
        </p:txBody>
      </p:sp>
      <p:sp>
        <p:nvSpPr>
          <p:cNvPr id="6"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57298"/>
            <a:ext cx="9144000" cy="4525963"/>
          </a:xfrm>
        </p:spPr>
        <p:txBody>
          <a:bodyPr>
            <a:normAutofit/>
          </a:bodyPr>
          <a:lstStyle/>
          <a:p>
            <a:pPr algn="just">
              <a:lnSpc>
                <a:spcPct val="150000"/>
              </a:lnSpc>
              <a:buNone/>
            </a:pPr>
            <a:r>
              <a:rPr lang="en-US" sz="2400" b="1" dirty="0" smtClean="0">
                <a:solidFill>
                  <a:srgbClr val="FF0000"/>
                </a:solidFill>
                <a:latin typeface="Times New Roman" pitchFamily="18" charset="0"/>
                <a:cs typeface="Times New Roman" pitchFamily="18" charset="0"/>
              </a:rPr>
              <a:t>Quality control records</a:t>
            </a:r>
          </a:p>
          <a:p>
            <a:pPr algn="just">
              <a:lnSpc>
                <a:spcPct val="150000"/>
              </a:lnSpc>
              <a:buNone/>
            </a:pPr>
            <a:r>
              <a:rPr lang="en-US" sz="2400" dirty="0" smtClean="0">
                <a:latin typeface="Times New Roman" pitchFamily="18" charset="0"/>
                <a:cs typeface="Times New Roman" pitchFamily="18" charset="0"/>
              </a:rPr>
              <a:t>• stored and retained in a manner that prevents modification, damage or deterioration and/or loss.</a:t>
            </a:r>
          </a:p>
          <a:p>
            <a:pPr algn="just">
              <a:lnSpc>
                <a:spcPct val="150000"/>
              </a:lnSpc>
              <a:buNone/>
            </a:pPr>
            <a:r>
              <a:rPr lang="en-US" sz="2400" dirty="0" smtClean="0">
                <a:latin typeface="Times New Roman" pitchFamily="18" charset="0"/>
                <a:cs typeface="Times New Roman" pitchFamily="18" charset="0"/>
              </a:rPr>
              <a:t>• retained for an appropriate period of time, generally shelf life plus one year for finished product is recommended, unless national regulations are more stringent or contractual arrangements.</a:t>
            </a:r>
          </a:p>
          <a:p>
            <a:pPr algn="just">
              <a:lnSpc>
                <a:spcPct val="150000"/>
              </a:lnSpc>
              <a:buNone/>
            </a:pPr>
            <a:r>
              <a:rPr lang="en-US" sz="2400" dirty="0" smtClean="0">
                <a:latin typeface="Times New Roman" pitchFamily="18" charset="0"/>
                <a:cs typeface="Times New Roman" pitchFamily="18" charset="0"/>
              </a:rPr>
              <a:t>• electronic data shall be backed-up regularly and stored in secured place.</a:t>
            </a:r>
            <a:endParaRPr lang="fr-FR" sz="2400" dirty="0">
              <a:latin typeface="Times New Roman" pitchFamily="18" charset="0"/>
              <a:cs typeface="Times New Roman" pitchFamily="18" charset="0"/>
            </a:endParaRPr>
          </a:p>
        </p:txBody>
      </p:sp>
      <p:sp>
        <p:nvSpPr>
          <p:cNvPr id="6"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28670"/>
            <a:ext cx="9144000" cy="5715040"/>
          </a:xfrm>
        </p:spPr>
        <p:txBody>
          <a:bodyPr>
            <a:noAutofit/>
          </a:bodyPr>
          <a:lstStyle/>
          <a:p>
            <a:pPr algn="l">
              <a:lnSpc>
                <a:spcPct val="150000"/>
              </a:lnSpc>
            </a:pPr>
            <a:r>
              <a:rPr lang="en-US" sz="2400" b="1" dirty="0" smtClean="0">
                <a:solidFill>
                  <a:srgbClr val="FF0000"/>
                </a:solidFill>
                <a:latin typeface="Times New Roman" pitchFamily="18" charset="0"/>
                <a:cs typeface="Times New Roman" pitchFamily="18" charset="0"/>
              </a:rPr>
              <a:t>Guidelines </a:t>
            </a:r>
            <a:br>
              <a:rPr lang="en-US" sz="2400" b="1" dirty="0" smtClean="0">
                <a:solidFill>
                  <a:srgbClr val="FF000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There are various guidelines related with the quality in the pharmacy sector : </a:t>
            </a:r>
            <a:br>
              <a:rPr lang="en-US" sz="2400" dirty="0" smtClean="0">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WHO </a:t>
            </a:r>
            <a:r>
              <a:rPr lang="en-US" sz="2400" dirty="0" smtClean="0">
                <a:latin typeface="Times New Roman" pitchFamily="18" charset="0"/>
                <a:cs typeface="Times New Roman" pitchFamily="18" charset="0"/>
              </a:rPr>
              <a:t>:  Publish handbook that describe various rules to achieve quality of product.</a:t>
            </a:r>
            <a:br>
              <a:rPr lang="en-US" sz="2400" dirty="0" smtClean="0">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ICH : </a:t>
            </a:r>
            <a:r>
              <a:rPr lang="en-US" sz="2400" dirty="0" smtClean="0">
                <a:latin typeface="Times New Roman" pitchFamily="18" charset="0"/>
                <a:cs typeface="Times New Roman" pitchFamily="18" charset="0"/>
              </a:rPr>
              <a:t>Set up guidelines to achieve quality, safety and efficacy of the products.</a:t>
            </a:r>
            <a:br>
              <a:rPr lang="en-US" sz="2400" dirty="0" smtClean="0">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ISO: </a:t>
            </a:r>
            <a:r>
              <a:rPr lang="en-US" sz="2400" dirty="0" smtClean="0">
                <a:latin typeface="Times New Roman" pitchFamily="18" charset="0"/>
                <a:cs typeface="Times New Roman" pitchFamily="18" charset="0"/>
              </a:rPr>
              <a:t>ISO standards are documents that provide specific requirements, guidelines, or specifications for products, services, and systems, with the aim of ensuring quality, safety, and efficiency. </a:t>
            </a:r>
            <a:br>
              <a:rPr lang="en-US" sz="2400" dirty="0" smtClean="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
        <p:nvSpPr>
          <p:cNvPr id="4" name="Rectangle 3"/>
          <p:cNvSpPr/>
          <p:nvPr/>
        </p:nvSpPr>
        <p:spPr>
          <a:xfrm>
            <a:off x="3214678" y="0"/>
            <a:ext cx="2975495" cy="769441"/>
          </a:xfrm>
          <a:prstGeom prst="rect">
            <a:avLst/>
          </a:prstGeom>
        </p:spPr>
        <p:txBody>
          <a:bodyPr wrap="none">
            <a:spAutoFit/>
          </a:bodyPr>
          <a:lstStyle/>
          <a:p>
            <a:r>
              <a:rPr lang="fr-FR" sz="4400" b="1" dirty="0" smtClean="0">
                <a:latin typeface="Times New Roman" pitchFamily="18" charset="0"/>
                <a:cs typeface="Times New Roman" pitchFamily="18" charset="0"/>
              </a:rPr>
              <a:t>GENERAL</a:t>
            </a:r>
            <a:endParaRPr lang="fr-FR"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85794"/>
            <a:ext cx="9144000" cy="5786478"/>
          </a:xfrm>
        </p:spPr>
        <p:txBody>
          <a:bodyPr>
            <a:noAutofit/>
          </a:bodyPr>
          <a:lstStyle/>
          <a:p>
            <a:pPr>
              <a:buNone/>
            </a:pPr>
            <a:r>
              <a:rPr lang="en-US" sz="2400" b="1" dirty="0" smtClean="0">
                <a:solidFill>
                  <a:srgbClr val="FF0000"/>
                </a:solidFill>
                <a:latin typeface="Times New Roman" pitchFamily="18" charset="0"/>
                <a:cs typeface="Times New Roman" pitchFamily="18" charset="0"/>
              </a:rPr>
              <a:t> Data processing equipment</a:t>
            </a:r>
          </a:p>
          <a:p>
            <a:pPr>
              <a:buNone/>
            </a:pPr>
            <a:r>
              <a:rPr lang="en-US" sz="2400" b="1" dirty="0" smtClean="0">
                <a:latin typeface="Times New Roman" pitchFamily="18" charset="0"/>
                <a:cs typeface="Times New Roman" pitchFamily="18" charset="0"/>
              </a:rPr>
              <a:t>• Data may be recorded by :</a:t>
            </a:r>
          </a:p>
          <a:p>
            <a:r>
              <a:rPr lang="en-US" sz="2400" dirty="0" smtClean="0">
                <a:latin typeface="Times New Roman" pitchFamily="18" charset="0"/>
                <a:cs typeface="Times New Roman" pitchFamily="18" charset="0"/>
              </a:rPr>
              <a:t> electronic data processing systems,</a:t>
            </a:r>
          </a:p>
          <a:p>
            <a:r>
              <a:rPr lang="en-US" sz="2400" dirty="0" smtClean="0">
                <a:latin typeface="Times New Roman" pitchFamily="18" charset="0"/>
                <a:cs typeface="Times New Roman" pitchFamily="18" charset="0"/>
              </a:rPr>
              <a:t> photographic,</a:t>
            </a:r>
          </a:p>
          <a:p>
            <a:r>
              <a:rPr lang="en-US" sz="2400" dirty="0" smtClean="0">
                <a:latin typeface="Times New Roman" pitchFamily="18" charset="0"/>
                <a:cs typeface="Times New Roman" pitchFamily="18" charset="0"/>
              </a:rPr>
              <a:t> manual or </a:t>
            </a:r>
            <a:r>
              <a:rPr lang="en-US" sz="2400" dirty="0" smtClean="0">
                <a:latin typeface="Times New Roman" pitchFamily="18" charset="0"/>
                <a:cs typeface="Times New Roman" pitchFamily="18" charset="0"/>
              </a:rPr>
              <a:t>0reliable </a:t>
            </a:r>
            <a:r>
              <a:rPr lang="en-US" sz="2400" dirty="0" smtClean="0">
                <a:latin typeface="Times New Roman" pitchFamily="18" charset="0"/>
                <a:cs typeface="Times New Roman" pitchFamily="18" charset="0"/>
              </a:rPr>
              <a:t>means,</a:t>
            </a:r>
          </a:p>
          <a:p>
            <a:pPr>
              <a:buNone/>
            </a:pPr>
            <a:r>
              <a:rPr lang="en-US" sz="2400" b="1" dirty="0" smtClean="0">
                <a:latin typeface="Times New Roman" pitchFamily="18" charset="0"/>
                <a:cs typeface="Times New Roman" pitchFamily="18" charset="0"/>
              </a:rPr>
              <a:t>• Detailed procedure relating to the system in use shall be available and the accuracy of the records shall be checked and verified.</a:t>
            </a:r>
          </a:p>
          <a:p>
            <a:pPr>
              <a:buNone/>
            </a:pPr>
            <a:r>
              <a:rPr lang="en-US" sz="2400" b="1" dirty="0" smtClean="0">
                <a:latin typeface="Times New Roman" pitchFamily="18" charset="0"/>
                <a:cs typeface="Times New Roman" pitchFamily="18" charset="0"/>
              </a:rPr>
              <a:t>• If documentation is handled by electronic data processing methods</a:t>
            </a:r>
          </a:p>
          <a:p>
            <a:pPr>
              <a:buFont typeface="Wingdings" pitchFamily="2" charset="2"/>
              <a:buChar char="v"/>
            </a:pPr>
            <a:r>
              <a:rPr lang="en-US" sz="2400" dirty="0" smtClean="0">
                <a:latin typeface="Times New Roman" pitchFamily="18" charset="0"/>
                <a:cs typeface="Times New Roman" pitchFamily="18" charset="0"/>
              </a:rPr>
              <a:t> only personnel who have been </a:t>
            </a:r>
            <a:r>
              <a:rPr lang="en-US" sz="2400" dirty="0" err="1" smtClean="0">
                <a:latin typeface="Times New Roman" pitchFamily="18" charset="0"/>
                <a:cs typeface="Times New Roman" pitchFamily="18" charset="0"/>
              </a:rPr>
              <a:t>authorised</a:t>
            </a:r>
            <a:r>
              <a:rPr lang="en-US" sz="2400" dirty="0" smtClean="0">
                <a:latin typeface="Times New Roman" pitchFamily="18" charset="0"/>
                <a:cs typeface="Times New Roman" pitchFamily="18" charset="0"/>
              </a:rPr>
              <a:t> shall be able to enter or modify data in the computer and there shall be a record of changes and deletions i.e. must have audit trail;</a:t>
            </a:r>
          </a:p>
          <a:p>
            <a:pPr>
              <a:buFont typeface="Wingdings" pitchFamily="2" charset="2"/>
              <a:buChar char="v"/>
            </a:pPr>
            <a:r>
              <a:rPr lang="en-US" sz="2400" dirty="0" smtClean="0">
                <a:latin typeface="Times New Roman" pitchFamily="18" charset="0"/>
                <a:cs typeface="Times New Roman" pitchFamily="18" charset="0"/>
              </a:rPr>
              <a:t> access shall be restricted by passwords or other means and the result of entry of critical data shall be independently checked and verified</a:t>
            </a:r>
            <a:endParaRPr lang="fr-FR" sz="2400" dirty="0">
              <a:latin typeface="Times New Roman" pitchFamily="18" charset="0"/>
              <a:cs typeface="Times New Roman" pitchFamily="18" charset="0"/>
            </a:endParaRPr>
          </a:p>
        </p:txBody>
      </p:sp>
      <p:sp>
        <p:nvSpPr>
          <p:cNvPr id="6"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2079" t="13672" r="29722" b="6250"/>
          <a:stretch>
            <a:fillRect/>
          </a:stretch>
        </p:blipFill>
        <p:spPr bwMode="auto">
          <a:xfrm>
            <a:off x="-32" y="642918"/>
            <a:ext cx="9144000" cy="6143620"/>
          </a:xfrm>
          <a:prstGeom prst="rect">
            <a:avLst/>
          </a:prstGeom>
          <a:noFill/>
          <a:ln w="9525">
            <a:noFill/>
            <a:miter lim="800000"/>
            <a:headEnd/>
            <a:tailEnd/>
          </a:ln>
          <a:effectLst/>
        </p:spPr>
      </p:pic>
      <p:sp>
        <p:nvSpPr>
          <p:cNvPr id="5" name="Rectangle 4"/>
          <p:cNvSpPr/>
          <p:nvPr/>
        </p:nvSpPr>
        <p:spPr>
          <a:xfrm>
            <a:off x="3000364" y="0"/>
            <a:ext cx="2357454" cy="1200329"/>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ICH Guidelines </a:t>
            </a:r>
            <a:br>
              <a:rPr lang="en-US" sz="2400" b="1" dirty="0" smtClean="0">
                <a:solidFill>
                  <a:srgbClr val="FF0000"/>
                </a:solidFill>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fr-F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42984"/>
            <a:ext cx="9144000" cy="4929222"/>
          </a:xfrm>
        </p:spPr>
        <p:txBody>
          <a:bodyPr>
            <a:noAutofit/>
          </a:bodyPr>
          <a:lstStyle/>
          <a:p>
            <a:pPr>
              <a:lnSpc>
                <a:spcPct val="150000"/>
              </a:lnSpc>
              <a:buFont typeface="Arial" pitchFamily="34" charset="0"/>
              <a:buChar char="•"/>
            </a:pPr>
            <a:r>
              <a:rPr lang="en-US" sz="2400" b="1" dirty="0" smtClean="0">
                <a:latin typeface="Times New Roman" pitchFamily="18" charset="0"/>
                <a:cs typeface="Times New Roman" pitchFamily="18" charset="0"/>
              </a:rPr>
              <a:t>Quality Control is part of Good Manufacturing Practice which is concerned with:</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–sampling,</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specifications and testing, and</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the organisation, documentation and release procedures which ensure that the necessary and relevant tests are actually carried out and that materials are not released for use, nor products released for sale or supply, until their quality has been judged to be satisfactory .</a:t>
            </a:r>
            <a:br>
              <a:rPr lang="en-US" sz="2400" b="1" dirty="0" smtClean="0">
                <a:latin typeface="Times New Roman" pitchFamily="18" charset="0"/>
                <a:cs typeface="Times New Roman" pitchFamily="18" charset="0"/>
              </a:rPr>
            </a:br>
            <a:endParaRPr lang="fr-FR" sz="2400" b="1" dirty="0">
              <a:solidFill>
                <a:srgbClr val="FF0000"/>
              </a:solidFill>
              <a:latin typeface="Times New Roman" pitchFamily="18" charset="0"/>
              <a:cs typeface="Times New Roman" pitchFamily="18" charset="0"/>
            </a:endParaRPr>
          </a:p>
        </p:txBody>
      </p:sp>
      <p:sp>
        <p:nvSpPr>
          <p:cNvPr id="4" name="Rectangle 3"/>
          <p:cNvSpPr/>
          <p:nvPr/>
        </p:nvSpPr>
        <p:spPr>
          <a:xfrm>
            <a:off x="3214678" y="0"/>
            <a:ext cx="2975495" cy="769441"/>
          </a:xfrm>
          <a:prstGeom prst="rect">
            <a:avLst/>
          </a:prstGeom>
        </p:spPr>
        <p:txBody>
          <a:bodyPr wrap="none">
            <a:spAutoFit/>
          </a:bodyPr>
          <a:lstStyle/>
          <a:p>
            <a:r>
              <a:rPr lang="fr-FR" sz="4400" b="1" dirty="0" smtClean="0">
                <a:latin typeface="Times New Roman" pitchFamily="18" charset="0"/>
                <a:cs typeface="Times New Roman" pitchFamily="18" charset="0"/>
              </a:rPr>
              <a:t>GENERAL</a:t>
            </a:r>
            <a:endParaRPr lang="fr-FR" sz="4400" b="1" dirty="0">
              <a:latin typeface="Times New Roman" pitchFamily="18" charset="0"/>
              <a:cs typeface="Times New Roman" pitchFamily="18" charset="0"/>
            </a:endParaRPr>
          </a:p>
        </p:txBody>
      </p:sp>
      <p:sp>
        <p:nvSpPr>
          <p:cNvPr id="6" name="Rectangle 5"/>
          <p:cNvSpPr/>
          <p:nvPr/>
        </p:nvSpPr>
        <p:spPr>
          <a:xfrm>
            <a:off x="285720" y="5643578"/>
            <a:ext cx="8643998" cy="10001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FF0000"/>
                </a:solidFill>
                <a:latin typeface="Times New Roman" pitchFamily="18" charset="0"/>
                <a:cs typeface="Times New Roman" pitchFamily="18" charset="0"/>
              </a:rPr>
              <a:t>Quality control refers to the sum of the procedures undertaken to ensure the identity and purity of a particular pharmaceutical.</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338"/>
            <a:ext cx="8229600" cy="1143000"/>
          </a:xfrm>
        </p:spPr>
        <p:txBody>
          <a:bodyPr/>
          <a:lstStyle/>
          <a:p>
            <a:r>
              <a:rPr lang="fr-FR" b="1" dirty="0" smtClean="0">
                <a:latin typeface="Times New Roman" pitchFamily="18" charset="0"/>
                <a:cs typeface="Times New Roman" pitchFamily="18" charset="0"/>
              </a:rPr>
              <a:t>PRINCIPLE</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71406" y="1214422"/>
            <a:ext cx="9144000" cy="5214974"/>
          </a:xfrm>
        </p:spPr>
        <p:txBody>
          <a:bodyPr>
            <a:noAutofit/>
          </a:bodyPr>
          <a:lstStyle/>
          <a:p>
            <a:pPr algn="just">
              <a:lnSpc>
                <a:spcPct val="150000"/>
              </a:lnSpc>
            </a:pPr>
            <a:r>
              <a:rPr lang="en-US" sz="2400" dirty="0" smtClean="0">
                <a:latin typeface="Times New Roman" pitchFamily="18" charset="0"/>
                <a:cs typeface="Times New Roman" pitchFamily="18" charset="0"/>
              </a:rPr>
              <a:t>Manufacturers of  drugs shall have a quality control systems which is designed to ensure that products are manufactured under adequate conditions and in accordance with procedures so as to meet established specifications,</a:t>
            </a:r>
          </a:p>
          <a:p>
            <a:pPr algn="just">
              <a:lnSpc>
                <a:spcPct val="150000"/>
              </a:lnSpc>
              <a:buNone/>
            </a:pPr>
            <a:r>
              <a:rPr lang="en-US" sz="2400" dirty="0" smtClean="0">
                <a:latin typeface="Times New Roman" pitchFamily="18" charset="0"/>
                <a:cs typeface="Times New Roman" pitchFamily="18" charset="0"/>
              </a:rPr>
              <a:t>• Quality control is not confined to laboratory operations, but must involve in all decisions which may concern the quality of the product.</a:t>
            </a:r>
          </a:p>
          <a:p>
            <a:pPr algn="just">
              <a:lnSpc>
                <a:spcPct val="150000"/>
              </a:lnSpc>
            </a:pPr>
            <a:r>
              <a:rPr lang="en-US" sz="2400" dirty="0" smtClean="0">
                <a:latin typeface="Times New Roman" pitchFamily="18" charset="0"/>
                <a:cs typeface="Times New Roman" pitchFamily="18" charset="0"/>
              </a:rPr>
              <a:t> To meet this purpose , Quality Control Department should be appropriate and independent.</a:t>
            </a:r>
          </a:p>
          <a:p>
            <a:pPr algn="just">
              <a:lnSpc>
                <a:spcPct val="150000"/>
              </a:lnSpc>
              <a:buNone/>
            </a:pP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latin typeface="Times New Roman" pitchFamily="18" charset="0"/>
                <a:cs typeface="Times New Roman" pitchFamily="18" charset="0"/>
              </a:rPr>
              <a:t>QUALITY RELATIONSHIPS</a:t>
            </a:r>
            <a:endParaRPr lang="fr-FR"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32394" t="18554" r="32467" b="18945"/>
          <a:stretch>
            <a:fillRect/>
          </a:stretch>
        </p:blipFill>
        <p:spPr bwMode="auto">
          <a:xfrm>
            <a:off x="1643042" y="1071546"/>
            <a:ext cx="6000792"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latin typeface="Times New Roman" pitchFamily="18" charset="0"/>
                <a:cs typeface="Times New Roman" pitchFamily="18" charset="0"/>
              </a:rPr>
              <a:t>QUALITY RELATIONSHIPS</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5500702"/>
          </a:xfrm>
        </p:spPr>
        <p:txBody>
          <a:bodyPr>
            <a:noAutofit/>
          </a:bodyPr>
          <a:lstStyle/>
          <a:p>
            <a:pPr algn="just">
              <a:lnSpc>
                <a:spcPct val="150000"/>
              </a:lnSpc>
              <a:buNone/>
            </a:pPr>
            <a:r>
              <a:rPr lang="en-US" sz="2000" b="1" dirty="0" smtClean="0">
                <a:solidFill>
                  <a:srgbClr val="FF0000"/>
                </a:solidFill>
                <a:latin typeface="Times New Roman" pitchFamily="18" charset="0"/>
                <a:cs typeface="Times New Roman" pitchFamily="18" charset="0"/>
              </a:rPr>
              <a:t>Quality management in the drug industry</a:t>
            </a:r>
          </a:p>
          <a:p>
            <a:pPr algn="just">
              <a:lnSpc>
                <a:spcPct val="200000"/>
              </a:lnSpc>
              <a:buNone/>
            </a:pPr>
            <a:r>
              <a:rPr lang="en-US" sz="2000" dirty="0" smtClean="0">
                <a:latin typeface="Times New Roman" pitchFamily="18" charset="0"/>
                <a:cs typeface="Times New Roman" pitchFamily="18" charset="0"/>
              </a:rPr>
              <a:t>− In the drug industry at large, quality management is usually defined as the aspect of management function that determines and implements the “quality policy”, i.e. The overall intention and direction of an organization regarding quality, as formally expressed and authorized by top management.</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4617568</TotalTime>
  <Words>2317</Words>
  <PresentationFormat>Affichage à l'écran (4:3)</PresentationFormat>
  <Paragraphs>229</Paragraphs>
  <Slides>40</Slides>
  <Notes>14</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Diapositive 1</vt:lpstr>
      <vt:lpstr>Quality  Quality means degree of excellence of something. Quality in the pharmaceutical industry refers to the degree to which a drug substance or product meets its intended use and fulfills its inherent properties. Quality of any product can be assured by 3 ways :  1. By setting guidelines.  2. By setting up an effective control quality system. 3. By developing a culture in the organisation of improving quality. </vt:lpstr>
      <vt:lpstr>Importance Of Quality  The Building Of Reputation In The Market. Meet The Customer Expectation Manage Cost Effectively Competing Effectively At Global Level Keeping Workers Motivated  Profit Generation Setting A Standard In The Market Lowering The Cost Of The Production By Reducing The Reworking Costs. </vt:lpstr>
      <vt:lpstr>Guidelines  There are various guidelines related with the quality in the pharmacy sector :  WHO :  Publish handbook that describe various rules to achieve quality of product. ICH : Set up guidelines to achieve quality, safety and efficacy of the products. ISO: ISO standards are documents that provide specific requirements, guidelines, or specifications for products, services, and systems, with the aim of ensuring quality, safety, and efficiency.  </vt:lpstr>
      <vt:lpstr>Diapositive 5</vt:lpstr>
      <vt:lpstr>Quality Control is part of Good Manufacturing Practice which is concerned with: –sampling, – specifications and testing, and – the organisation, documentation and release procedures which ensure that the necessary and relevant tests are actually carried out and that materials are not released for use, nor products released for sale or supply, until their quality has been judged to be satisfactory . </vt:lpstr>
      <vt:lpstr>PRINCIPLE</vt:lpstr>
      <vt:lpstr>QUALITY RELATIONSHIPS</vt:lpstr>
      <vt:lpstr>QUALITY RELATIONSHIPS</vt:lpstr>
      <vt:lpstr>QUALITY RELATIONSHIPS</vt:lpstr>
      <vt:lpstr>Diapositive 11</vt:lpstr>
      <vt:lpstr>QUALITY RELATIONSHIPS</vt:lpstr>
      <vt:lpstr>Quality Control</vt:lpstr>
      <vt:lpstr>Quality Assurance</vt:lpstr>
      <vt:lpstr>Differences Between QC – QA</vt:lpstr>
      <vt:lpstr>BASIC PRINCIPLES OF GOOD  QUALITY CONTROL LABORATORY  PRACTICES</vt:lpstr>
      <vt:lpstr>BASIC PRINCIPLES OF GOOD  QUALITY CONTROL LABORATORY  PRACTICES</vt:lpstr>
      <vt:lpstr>Diapositive 18</vt:lpstr>
      <vt:lpstr>Diapositive 19</vt:lpstr>
      <vt:lpstr>Diapositive 20</vt:lpstr>
      <vt:lpstr>Diapositive 21</vt:lpstr>
      <vt:lpstr>Premises </vt:lpstr>
      <vt:lpstr>Diapositive 23</vt:lpstr>
      <vt:lpstr>Equipment </vt:lpstr>
      <vt:lpstr>Materials </vt:lpstr>
      <vt:lpstr>Materials </vt:lpstr>
      <vt:lpstr>Materials</vt:lpstr>
      <vt:lpstr>Materials</vt:lpstr>
      <vt:lpstr>Materials</vt:lpstr>
      <vt:lpstr>Materials</vt:lpstr>
      <vt:lpstr>Materials</vt:lpstr>
      <vt:lpstr>Materials</vt:lpstr>
      <vt:lpstr>Materials</vt:lpstr>
      <vt:lpstr>Materials</vt:lpstr>
      <vt:lpstr>Materials</vt:lpstr>
      <vt:lpstr>Document </vt:lpstr>
      <vt:lpstr>Document </vt:lpstr>
      <vt:lpstr>Document </vt:lpstr>
      <vt:lpstr>Document </vt:lpstr>
      <vt:lpstr>Document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163</cp:revision>
  <dcterms:created xsi:type="dcterms:W3CDTF">2023-07-24T16:44:38Z</dcterms:created>
  <dcterms:modified xsi:type="dcterms:W3CDTF">2025-10-21T15:00:36Z</dcterms:modified>
</cp:coreProperties>
</file>