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3">
  <p:sldMasterIdLst>
    <p:sldMasterId id="2147483648" r:id="rId1"/>
  </p:sldMasterIdLst>
  <p:notesMasterIdLst>
    <p:notesMasterId r:id="rId19"/>
  </p:notesMasterIdLst>
  <p:sldIdLst>
    <p:sldId id="256" r:id="rId2"/>
    <p:sldId id="257" r:id="rId3"/>
    <p:sldId id="272" r:id="rId4"/>
    <p:sldId id="271" r:id="rId5"/>
    <p:sldId id="258" r:id="rId6"/>
    <p:sldId id="260" r:id="rId7"/>
    <p:sldId id="259" r:id="rId8"/>
    <p:sldId id="261" r:id="rId9"/>
    <p:sldId id="262" r:id="rId10"/>
    <p:sldId id="263" r:id="rId11"/>
    <p:sldId id="264" r:id="rId12"/>
    <p:sldId id="265" r:id="rId13"/>
    <p:sldId id="266" r:id="rId14"/>
    <p:sldId id="267" r:id="rId15"/>
    <p:sldId id="268" r:id="rId16"/>
    <p:sldId id="269" r:id="rId17"/>
    <p:sldId id="270"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089" autoAdjust="0"/>
  </p:normalViewPr>
  <p:slideViewPr>
    <p:cSldViewPr>
      <p:cViewPr varScale="1">
        <p:scale>
          <a:sx n="100" d="100"/>
          <a:sy n="100" d="100"/>
        </p:scale>
        <p:origin x="-2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F29A17-FB4F-4F3D-85AC-428F4CD68AC1}" type="datetimeFigureOut">
              <a:rPr lang="fr-FR" smtClean="0"/>
              <a:pPr/>
              <a:t>16/01/2012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E14FF2-C3D4-4370-83EF-FE7FCF35E37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7E14FF2-C3D4-4370-83EF-FE7FCF35E37C}" type="slidenum">
              <a:rPr lang="fr-FR" smtClean="0"/>
              <a:pPr/>
              <a:t>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4A0F286-1194-4530-A3AC-4227E55F2CBD}" type="datetimeFigureOut">
              <a:rPr lang="fr-FR" smtClean="0"/>
              <a:pPr/>
              <a:t>16/01/2012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EEA25E-4104-4654-A706-5AD9E8ADC89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A0F286-1194-4530-A3AC-4227E55F2CBD}" type="datetimeFigureOut">
              <a:rPr lang="fr-FR" smtClean="0"/>
              <a:pPr/>
              <a:t>16/01/2012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EEA25E-4104-4654-A706-5AD9E8ADC89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A0F286-1194-4530-A3AC-4227E55F2CBD}" type="datetimeFigureOut">
              <a:rPr lang="fr-FR" smtClean="0"/>
              <a:pPr/>
              <a:t>16/01/2012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EEA25E-4104-4654-A706-5AD9E8ADC89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A0F286-1194-4530-A3AC-4227E55F2CBD}" type="datetimeFigureOut">
              <a:rPr lang="fr-FR" smtClean="0"/>
              <a:pPr/>
              <a:t>16/01/2012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EEA25E-4104-4654-A706-5AD9E8ADC89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4A0F286-1194-4530-A3AC-4227E55F2CBD}" type="datetimeFigureOut">
              <a:rPr lang="fr-FR" smtClean="0"/>
              <a:pPr/>
              <a:t>16/01/2012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EEA25E-4104-4654-A706-5AD9E8ADC89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4A0F286-1194-4530-A3AC-4227E55F2CBD}" type="datetimeFigureOut">
              <a:rPr lang="fr-FR" smtClean="0"/>
              <a:pPr/>
              <a:t>16/01/2012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EEA25E-4104-4654-A706-5AD9E8ADC89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4A0F286-1194-4530-A3AC-4227E55F2CBD}" type="datetimeFigureOut">
              <a:rPr lang="fr-FR" smtClean="0"/>
              <a:pPr/>
              <a:t>16/01/2012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4EEA25E-4104-4654-A706-5AD9E8ADC89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4A0F286-1194-4530-A3AC-4227E55F2CBD}" type="datetimeFigureOut">
              <a:rPr lang="fr-FR" smtClean="0"/>
              <a:pPr/>
              <a:t>16/01/2012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4EEA25E-4104-4654-A706-5AD9E8ADC89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4A0F286-1194-4530-A3AC-4227E55F2CBD}" type="datetimeFigureOut">
              <a:rPr lang="fr-FR" smtClean="0"/>
              <a:pPr/>
              <a:t>16/01/2012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4EEA25E-4104-4654-A706-5AD9E8ADC89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4A0F286-1194-4530-A3AC-4227E55F2CBD}" type="datetimeFigureOut">
              <a:rPr lang="fr-FR" smtClean="0"/>
              <a:pPr/>
              <a:t>16/01/2012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EEA25E-4104-4654-A706-5AD9E8ADC89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4A0F286-1194-4530-A3AC-4227E55F2CBD}" type="datetimeFigureOut">
              <a:rPr lang="fr-FR" smtClean="0"/>
              <a:pPr/>
              <a:t>16/01/2012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EEA25E-4104-4654-A706-5AD9E8ADC89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A0F286-1194-4530-A3AC-4227E55F2CBD}" type="datetimeFigureOut">
              <a:rPr lang="fr-FR" smtClean="0"/>
              <a:pPr/>
              <a:t>16/01/2012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EEA25E-4104-4654-A706-5AD9E8ADC89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12.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2.wmf"/><Relationship Id="rId4" Type="http://schemas.openxmlformats.org/officeDocument/2006/relationships/image" Target="../media/image11.wmf"/></Relationships>
</file>

<file path=ppt/slides/_rels/slide1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6.bin"/><Relationship Id="rId4" Type="http://schemas.openxmlformats.org/officeDocument/2006/relationships/image" Target="../media/image15.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16.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57224" y="428605"/>
            <a:ext cx="7772400" cy="1071570"/>
          </a:xfrm>
          <a:solidFill>
            <a:schemeClr val="accent3">
              <a:lumMod val="40000"/>
              <a:lumOff val="60000"/>
            </a:schemeClr>
          </a:solidFill>
        </p:spPr>
        <p:txBody>
          <a:bodyPr>
            <a:normAutofit/>
          </a:bodyPr>
          <a:lstStyle/>
          <a:p>
            <a:r>
              <a:rPr lang="fr-FR" sz="4800" b="1" dirty="0" smtClean="0"/>
              <a:t>Cours Hydrologie Générale</a:t>
            </a:r>
            <a:endParaRPr lang="fr-FR" sz="4800" b="1" dirty="0"/>
          </a:p>
        </p:txBody>
      </p:sp>
      <p:sp>
        <p:nvSpPr>
          <p:cNvPr id="3" name="Sous-titre 2"/>
          <p:cNvSpPr>
            <a:spLocks noGrp="1"/>
          </p:cNvSpPr>
          <p:nvPr>
            <p:ph type="subTitle" idx="1"/>
          </p:nvPr>
        </p:nvSpPr>
        <p:spPr>
          <a:xfrm>
            <a:off x="2285984" y="2428868"/>
            <a:ext cx="4500594" cy="614370"/>
          </a:xfrm>
          <a:solidFill>
            <a:schemeClr val="accent3">
              <a:lumMod val="60000"/>
              <a:lumOff val="40000"/>
            </a:schemeClr>
          </a:solidFill>
        </p:spPr>
        <p:txBody>
          <a:bodyPr>
            <a:noAutofit/>
          </a:bodyPr>
          <a:lstStyle/>
          <a:p>
            <a:r>
              <a:rPr lang="fr-FR" sz="3600" b="1" dirty="0" smtClean="0">
                <a:solidFill>
                  <a:schemeClr val="accent4"/>
                </a:solidFill>
              </a:rPr>
              <a:t>Chap. </a:t>
            </a:r>
            <a:r>
              <a:rPr lang="fr-FR" sz="3600" b="1" dirty="0" smtClean="0">
                <a:solidFill>
                  <a:schemeClr val="accent4"/>
                </a:solidFill>
              </a:rPr>
              <a:t>: Hydrométrie</a:t>
            </a:r>
            <a:endParaRPr lang="fr-FR" sz="3600" b="1" dirty="0">
              <a:solidFill>
                <a:schemeClr val="accent4"/>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285720" y="357166"/>
            <a:ext cx="8429684"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fr-FR" sz="1600" b="1" u="sng" dirty="0" smtClean="0"/>
              <a:t>Choix du traceur</a:t>
            </a:r>
          </a:p>
          <a:p>
            <a:r>
              <a:rPr lang="fr-FR" sz="1600" dirty="0" smtClean="0"/>
              <a:t>	</a:t>
            </a:r>
            <a:r>
              <a:rPr lang="fr-FR" sz="1600" i="1" dirty="0" smtClean="0"/>
              <a:t>A priori,</a:t>
            </a:r>
            <a:r>
              <a:rPr lang="fr-FR" sz="1600" dirty="0" smtClean="0"/>
              <a:t> le nombre de traceurs utilisables est élevé ; cependant, il est souhaitable qu'ils possèdent les qualités suivantes :</a:t>
            </a:r>
          </a:p>
          <a:p>
            <a:endParaRPr lang="fr-FR" sz="1600" dirty="0" smtClean="0"/>
          </a:p>
          <a:p>
            <a:r>
              <a:rPr lang="fr-FR" sz="1600" dirty="0" smtClean="0"/>
              <a:t>• facilement solubles dans l'eau,</a:t>
            </a:r>
          </a:p>
          <a:p>
            <a:r>
              <a:rPr lang="fr-FR" sz="1600" dirty="0" smtClean="0"/>
              <a:t>• stables chimiquement en solution,</a:t>
            </a:r>
          </a:p>
          <a:p>
            <a:r>
              <a:rPr lang="fr-FR" sz="1600" dirty="0" smtClean="0"/>
              <a:t>• non toxiques,</a:t>
            </a:r>
          </a:p>
          <a:p>
            <a:r>
              <a:rPr lang="fr-FR" sz="1600" dirty="0" smtClean="0"/>
              <a:t>• facilement dosables et à faibles concentrations,</a:t>
            </a:r>
          </a:p>
          <a:p>
            <a:r>
              <a:rPr lang="fr-FR" sz="1600" dirty="0" smtClean="0"/>
              <a:t>• peu coûteux,</a:t>
            </a:r>
          </a:p>
          <a:p>
            <a:r>
              <a:rPr lang="fr-FR" sz="1600" dirty="0" smtClean="0"/>
              <a:t>• non adsorbable par les matières en suspension ou au contact des rives (argiles),</a:t>
            </a:r>
          </a:p>
          <a:p>
            <a:r>
              <a:rPr lang="fr-FR" sz="1600" dirty="0" smtClean="0"/>
              <a:t>• non préexistants dans le cours d'eau (si possible) ou à faible concentration,</a:t>
            </a:r>
            <a:endParaRPr lang="fr-FR" sz="1600" dirty="0"/>
          </a:p>
        </p:txBody>
      </p:sp>
      <p:sp>
        <p:nvSpPr>
          <p:cNvPr id="47105" name="Rectangle 1"/>
          <p:cNvSpPr>
            <a:spLocks noChangeArrowheads="1"/>
          </p:cNvSpPr>
          <p:nvPr/>
        </p:nvSpPr>
        <p:spPr bwMode="auto">
          <a:xfrm>
            <a:off x="285720" y="3214686"/>
            <a:ext cx="8715436"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lang="fr-FR" sz="1600" b="1" u="sng" dirty="0" smtClean="0">
                <a:latin typeface="+mj-lt"/>
              </a:rPr>
              <a:t>Exemples de traceur</a:t>
            </a:r>
          </a:p>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chlorure de sodium (</a:t>
            </a:r>
            <a:r>
              <a:rPr kumimoji="0" lang="fr-FR" sz="1600" b="0" i="0" u="none" strike="noStrike" cap="none" normalizeH="0" baseline="0" dirty="0" err="1" smtClean="0">
                <a:ln>
                  <a:noFill/>
                </a:ln>
                <a:solidFill>
                  <a:schemeClr val="tx1"/>
                </a:solidFill>
                <a:effectLst/>
                <a:latin typeface="+mj-lt"/>
                <a:ea typeface="Times New Roman" pitchFamily="18" charset="0"/>
                <a:cs typeface="Times New Roman" pitchFamily="18" charset="0"/>
              </a:rPr>
              <a:t>NaCl</a:t>
            </a: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 l'inconvénient est que souvent les quantités de sel à injecter sont importantes ; par contre, le dosage par </a:t>
            </a:r>
            <a:r>
              <a:rPr kumimoji="0" lang="fr-FR" sz="1600" b="0" i="0" u="none" strike="noStrike" cap="none" normalizeH="0" baseline="0" dirty="0" err="1" smtClean="0">
                <a:ln>
                  <a:noFill/>
                </a:ln>
                <a:solidFill>
                  <a:schemeClr val="tx1"/>
                </a:solidFill>
                <a:effectLst/>
                <a:latin typeface="+mj-lt"/>
                <a:ea typeface="Times New Roman" pitchFamily="18" charset="0"/>
                <a:cs typeface="Times New Roman" pitchFamily="18" charset="0"/>
              </a:rPr>
              <a:t>résistivimétrie</a:t>
            </a: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est relativement aisé ;</a:t>
            </a: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La Rhodamine B (C10 H21 Cl 03 N2) : son avantage essentiel est d'être dosable à de très faibles concentrations. </a:t>
            </a: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le </a:t>
            </a:r>
            <a:r>
              <a:rPr kumimoji="0" lang="fr-FR" sz="1600" b="0" i="0" u="none" strike="noStrike" cap="none" normalizeH="0" baseline="0" dirty="0" err="1" smtClean="0">
                <a:ln>
                  <a:noFill/>
                </a:ln>
                <a:solidFill>
                  <a:schemeClr val="tx1"/>
                </a:solidFill>
                <a:effectLst/>
                <a:latin typeface="+mj-lt"/>
                <a:ea typeface="Times New Roman" pitchFamily="18" charset="0"/>
                <a:cs typeface="Times New Roman" pitchFamily="18" charset="0"/>
              </a:rPr>
              <a:t>biochromate</a:t>
            </a: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de sodium (Na2 Cr2 07) : c'est de loin le traceur qui a été le plus utilisé. Il satisfait à la quasi-totalité des qualités requises pour un traceur hydrologique. Cependant, il s'avère que ce sel est toxique tout au moins à forte concentration (&gt;&gt;1 mg/litre);</a:t>
            </a: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colorants alimentaires : trois traceurs ont été retenus jusqu'à maintenant : la </a:t>
            </a:r>
            <a:r>
              <a:rPr kumimoji="0" lang="fr-FR" sz="1600" b="0" i="0" u="none" strike="noStrike" cap="none" normalizeH="0" baseline="0" dirty="0" err="1" smtClean="0">
                <a:ln>
                  <a:noFill/>
                </a:ln>
                <a:solidFill>
                  <a:schemeClr val="tx1"/>
                </a:solidFill>
                <a:effectLst/>
                <a:latin typeface="+mj-lt"/>
                <a:ea typeface="Times New Roman" pitchFamily="18" charset="0"/>
                <a:cs typeface="Times New Roman" pitchFamily="18" charset="0"/>
              </a:rPr>
              <a:t>tartrazine</a:t>
            </a: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(E102), le jaune orange S (E110) et le rouge cochenille (E124). Au niveau des avantages, citons la non-toxicité ; par contre, comme la rhodamine, ces substances sont difficilement solubles ;</a:t>
            </a:r>
            <a:endParaRPr kumimoji="0" lang="fr-FR" sz="16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357166"/>
            <a:ext cx="8786874" cy="785818"/>
          </a:xfrm>
          <a:solidFill>
            <a:schemeClr val="tx2">
              <a:lumMod val="20000"/>
              <a:lumOff val="80000"/>
            </a:schemeClr>
          </a:solidFill>
        </p:spPr>
        <p:txBody>
          <a:bodyPr>
            <a:normAutofit fontScale="90000"/>
          </a:bodyPr>
          <a:lstStyle/>
          <a:p>
            <a:pPr lvl="0" algn="l"/>
            <a:r>
              <a:rPr lang="fr-FR" sz="3600" b="1" dirty="0" smtClean="0">
                <a:latin typeface="Times New Roman" pitchFamily="18" charset="0"/>
                <a:cs typeface="Times New Roman" pitchFamily="18" charset="0"/>
              </a:rPr>
              <a:t>Jaugeages par exploration du champ des vitesses</a:t>
            </a:r>
            <a:endParaRPr lang="fr-FR" dirty="0"/>
          </a:p>
        </p:txBody>
      </p:sp>
      <p:sp>
        <p:nvSpPr>
          <p:cNvPr id="46082" name="Rectangle 2"/>
          <p:cNvSpPr>
            <a:spLocks noChangeArrowheads="1"/>
          </p:cNvSpPr>
          <p:nvPr/>
        </p:nvSpPr>
        <p:spPr bwMode="auto">
          <a:xfrm>
            <a:off x="428596" y="1357298"/>
            <a:ext cx="8358246" cy="538609"/>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charset="0"/>
                <a:ea typeface="Times New Roman" pitchFamily="18" charset="0"/>
                <a:cs typeface="Times New Roman" pitchFamily="18" charset="0"/>
              </a:rPr>
              <a:t>Soit une section droite S d'un cours d'eau ; le débit dans cette section se définit comme le flux du vecteur vitesse à travers S…</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6081" name="Object 1"/>
          <p:cNvGraphicFramePr>
            <a:graphicFrameLocks noChangeAspect="1"/>
          </p:cNvGraphicFramePr>
          <p:nvPr/>
        </p:nvGraphicFramePr>
        <p:xfrm>
          <a:off x="642910" y="2500306"/>
          <a:ext cx="4525379" cy="2286016"/>
        </p:xfrm>
        <a:graphic>
          <a:graphicData uri="http://schemas.openxmlformats.org/presentationml/2006/ole">
            <p:oleObj spid="_x0000_s46081" name="Image" r:id="rId3" imgW="1661160" imgH="838200" progId="Word.Picture.8">
              <p:embed/>
            </p:oleObj>
          </a:graphicData>
        </a:graphic>
      </p:graphicFrame>
      <p:sp>
        <p:nvSpPr>
          <p:cNvPr id="8" name="ZoneTexte 7"/>
          <p:cNvSpPr txBox="1"/>
          <p:nvPr/>
        </p:nvSpPr>
        <p:spPr>
          <a:xfrm>
            <a:off x="500034" y="4786322"/>
            <a:ext cx="8215370" cy="1323439"/>
          </a:xfrm>
          <a:prstGeom prst="rect">
            <a:avLst/>
          </a:prstGeom>
          <a:noFill/>
        </p:spPr>
        <p:txBody>
          <a:bodyPr wrap="square" rtlCol="0">
            <a:spAutoFit/>
          </a:bodyPr>
          <a:lstStyle/>
          <a:p>
            <a:pPr algn="just"/>
            <a:r>
              <a:rPr lang="fr-FR" sz="1600" dirty="0" smtClean="0">
                <a:latin typeface="+mj-lt"/>
                <a:ea typeface="Times New Roman"/>
                <a:cs typeface="Times New Roman"/>
              </a:rPr>
              <a:t>Les jaugeages par exploration du champ des vitesses consistent à étudier la fonction V (</a:t>
            </a:r>
            <a:r>
              <a:rPr lang="fr-FR" sz="1600" dirty="0" err="1" smtClean="0">
                <a:latin typeface="+mj-lt"/>
                <a:ea typeface="Times New Roman"/>
                <a:cs typeface="Times New Roman"/>
              </a:rPr>
              <a:t>x,y</a:t>
            </a:r>
            <a:r>
              <a:rPr lang="fr-FR" sz="1600" dirty="0" smtClean="0">
                <a:latin typeface="+mj-lt"/>
                <a:ea typeface="Times New Roman"/>
                <a:cs typeface="Times New Roman"/>
              </a:rPr>
              <a:t>) en l'échantillonnant suivant différentes valeurs de x et de y. Généralement, on se fixe différentes abscisses (des "verticales") x1, x2, ... xi </a:t>
            </a:r>
            <a:r>
              <a:rPr lang="fr-FR" sz="1600" dirty="0" err="1" smtClean="0">
                <a:latin typeface="+mj-lt"/>
                <a:ea typeface="Times New Roman"/>
                <a:cs typeface="Times New Roman"/>
              </a:rPr>
              <a:t>xn</a:t>
            </a:r>
            <a:r>
              <a:rPr lang="fr-FR" sz="1600" dirty="0" smtClean="0">
                <a:latin typeface="+mj-lt"/>
                <a:ea typeface="Times New Roman"/>
                <a:cs typeface="Times New Roman"/>
              </a:rPr>
              <a:t> et sur chaque abscisse xi, on échantillonne à différentes profondeurs yi1, yi2, ... </a:t>
            </a:r>
            <a:r>
              <a:rPr lang="fr-FR" sz="1600" dirty="0" err="1" smtClean="0">
                <a:latin typeface="+mj-lt"/>
                <a:ea typeface="Times New Roman"/>
                <a:cs typeface="Times New Roman"/>
              </a:rPr>
              <a:t>yij</a:t>
            </a:r>
            <a:r>
              <a:rPr lang="fr-FR" sz="1600" dirty="0" smtClean="0">
                <a:latin typeface="+mj-lt"/>
                <a:ea typeface="Times New Roman"/>
                <a:cs typeface="Times New Roman"/>
              </a:rPr>
              <a:t> ... </a:t>
            </a:r>
            <a:r>
              <a:rPr lang="fr-FR" sz="1600" dirty="0" err="1" smtClean="0">
                <a:latin typeface="+mj-lt"/>
                <a:ea typeface="Times New Roman"/>
                <a:cs typeface="Times New Roman"/>
              </a:rPr>
              <a:t>yip</a:t>
            </a:r>
            <a:r>
              <a:rPr lang="fr-FR" sz="1600" dirty="0" smtClean="0">
                <a:latin typeface="+mj-lt"/>
                <a:ea typeface="Times New Roman"/>
                <a:cs typeface="Times New Roman"/>
              </a:rPr>
              <a:t>, la vitesse V (xi, </a:t>
            </a:r>
            <a:r>
              <a:rPr lang="fr-FR" sz="1600" dirty="0" err="1" smtClean="0">
                <a:latin typeface="+mj-lt"/>
                <a:ea typeface="Times New Roman"/>
                <a:cs typeface="Times New Roman"/>
              </a:rPr>
              <a:t>yij</a:t>
            </a:r>
            <a:r>
              <a:rPr lang="fr-FR" sz="1600" dirty="0" smtClean="0">
                <a:latin typeface="+mj-lt"/>
                <a:ea typeface="Times New Roman"/>
                <a:cs typeface="Times New Roman"/>
              </a:rPr>
              <a:t>) ; cette technique est appelée jaugeage "point par point".</a:t>
            </a:r>
          </a:p>
        </p:txBody>
      </p:sp>
      <p:pic>
        <p:nvPicPr>
          <p:cNvPr id="46085" name="Picture 5"/>
          <p:cNvPicPr>
            <a:picLocks noChangeAspect="1" noChangeArrowheads="1"/>
          </p:cNvPicPr>
          <p:nvPr/>
        </p:nvPicPr>
        <p:blipFill>
          <a:blip r:embed="rId4"/>
          <a:srcRect l="1628" t="7143" r="2310" b="28571"/>
          <a:stretch>
            <a:fillRect/>
          </a:stretch>
        </p:blipFill>
        <p:spPr bwMode="auto">
          <a:xfrm>
            <a:off x="2714612" y="1928802"/>
            <a:ext cx="4214842" cy="642942"/>
          </a:xfrm>
          <a:prstGeom prst="rect">
            <a:avLst/>
          </a:prstGeom>
          <a:solidFill>
            <a:schemeClr val="bg2"/>
          </a:solid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85720" y="285728"/>
            <a:ext cx="8429684" cy="9848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1655763" algn="l"/>
              </a:tabLst>
            </a:pPr>
            <a:endParaRPr kumimoji="0" lang="fr-FR" sz="1000" b="0" i="0" u="none" strike="noStrike" cap="none" normalizeH="0" baseline="0" dirty="0" smtClean="0">
              <a:ln>
                <a:noFill/>
              </a:ln>
              <a:solidFill>
                <a:schemeClr val="tx1"/>
              </a:solidFill>
              <a:effectLst/>
              <a:latin typeface="Times"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1655763" algn="l"/>
              </a:tabLst>
            </a:pPr>
            <a:r>
              <a:rPr kumimoji="0" lang="fr-FR" sz="1600" b="0" i="0" u="none" strike="noStrike" cap="none" normalizeH="0" baseline="0" dirty="0" smtClean="0">
                <a:ln>
                  <a:noFill/>
                </a:ln>
                <a:solidFill>
                  <a:schemeClr val="tx1"/>
                </a:solidFill>
                <a:effectLst/>
                <a:latin typeface="Times" charset="0"/>
                <a:ea typeface="Times New Roman" pitchFamily="18" charset="0"/>
                <a:cs typeface="Times New Roman" pitchFamily="18" charset="0"/>
              </a:rPr>
              <a:t>On peut également, sur chaque verticale xi, mesurer directement (                  ) ; on dit alors que l'on effectue un jaugeage "par intégration".</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1655763" algn="l"/>
              </a:tabLst>
            </a:pPr>
            <a:r>
              <a:rPr kumimoji="0" lang="fr-FR" sz="1600" b="0" i="0" u="none" strike="noStrike" cap="none" normalizeH="0" baseline="0" dirty="0" smtClean="0">
                <a:ln>
                  <a:noFill/>
                </a:ln>
                <a:solidFill>
                  <a:schemeClr val="tx1"/>
                </a:solidFill>
                <a:effectLst/>
                <a:latin typeface="Times" charset="0"/>
                <a:ea typeface="Times New Roman" pitchFamily="18" charset="0"/>
                <a:cs typeface="Times New Roman" pitchFamily="18" charset="0"/>
              </a:rPr>
              <a:t>Regardons maintenant comment s'effectue plus en détails la mesure.</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Picture 5"/>
          <p:cNvPicPr>
            <a:picLocks noChangeAspect="1" noChangeArrowheads="1"/>
          </p:cNvPicPr>
          <p:nvPr/>
        </p:nvPicPr>
        <p:blipFill>
          <a:blip r:embed="rId2"/>
          <a:srcRect l="70011" t="7143" r="8822" b="28571"/>
          <a:stretch>
            <a:fillRect/>
          </a:stretch>
        </p:blipFill>
        <p:spPr bwMode="auto">
          <a:xfrm>
            <a:off x="6500826" y="357166"/>
            <a:ext cx="928694" cy="642942"/>
          </a:xfrm>
          <a:prstGeom prst="rect">
            <a:avLst/>
          </a:prstGeom>
          <a:solidFill>
            <a:schemeClr val="bg2"/>
          </a:solidFill>
          <a:ln w="9525">
            <a:noFill/>
            <a:miter lim="800000"/>
            <a:headEnd/>
            <a:tailEnd/>
          </a:ln>
        </p:spPr>
      </p:pic>
      <p:sp>
        <p:nvSpPr>
          <p:cNvPr id="45057" name="Rectangle 1"/>
          <p:cNvSpPr>
            <a:spLocks noChangeArrowheads="1"/>
          </p:cNvSpPr>
          <p:nvPr/>
        </p:nvSpPr>
        <p:spPr bwMode="auto">
          <a:xfrm>
            <a:off x="500034" y="2071678"/>
            <a:ext cx="8143932" cy="3708708"/>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655763" algn="l"/>
              </a:tabLst>
            </a:pPr>
            <a:r>
              <a:rPr kumimoji="0" lang="fr-FR" sz="1000" b="0" i="0" u="sng"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r>
              <a:rPr kumimoji="0" lang="fr-F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La chaîne de mesures comporte différents éléments que nous allons étudier successivement.</a:t>
            </a: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r>
              <a:rPr kumimoji="0" lang="fr-FR" b="1" i="0" u="none" strike="noStrike" cap="none" normalizeH="0" baseline="0" dirty="0" smtClean="0" bmk="_Toc500755656">
                <a:ln>
                  <a:noFill/>
                </a:ln>
                <a:solidFill>
                  <a:schemeClr val="tx1"/>
                </a:solidFill>
                <a:effectLst/>
                <a:latin typeface="Times New Roman" pitchFamily="18" charset="0"/>
                <a:cs typeface="Times New Roman" pitchFamily="18" charset="0"/>
              </a:rPr>
              <a:t>1- Les hélices :</a:t>
            </a:r>
            <a:endParaRPr kumimoji="0" lang="fr-FR"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endParaRPr lang="fr-FR" sz="1400" dirty="0" smtClean="0">
              <a:latin typeface="Times"/>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r>
              <a:rPr kumimoji="0" lang="fr-F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Le paramètre à mesurer est la composante normale à la section de la vitesse de l'eau.</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r>
              <a:rPr kumimoji="0" lang="fr-F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Le capteur le plus utilisé (tout au moins en Europe) est une hélice. Si on introduit cette hélice dans l'écoulement, la vitesse longitudinale de l'eau va provoquer la rotation de l'hélice. Théoriquement, la relation entre la vitesse de rotation n (en tours/seconde) et la vitesse de l'eau V (en m/s) ne dépend que du pas p de l'hélice : V = n p</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endParaRPr lang="fr-FR" sz="1400" dirty="0" smtClean="0">
              <a:latin typeface="Times"/>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r>
              <a:rPr kumimoji="0" lang="fr-F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Dans la pratique, on s'éloigne de cette courbe idéale du fait des frottements et des perturbations des vitesses dues au support de l'hélice. L'étalonnage est fait au laboratoire dans les conditions réelles d'emploi et la relation V [f (n)] est du type : V = a n + b</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r>
              <a:rPr kumimoji="0" lang="fr-F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où a représente le pas réel et b la vitesse de démarrage (ou vitesse de frottement). Parfois même, on est amené à utiliser deux formules, suivant les plages de vitesses : par exemple, une hélice de pas nominal 0,25 m peut avoir des formules d'étalonnage suivantes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500034" y="1500174"/>
            <a:ext cx="2640466" cy="369332"/>
          </a:xfrm>
          <a:prstGeom prst="rect">
            <a:avLst/>
          </a:prstGeom>
          <a:solidFill>
            <a:schemeClr val="accent4">
              <a:lumMod val="40000"/>
              <a:lumOff val="60000"/>
            </a:schemeClr>
          </a:solidFill>
        </p:spPr>
        <p:txBody>
          <a:bodyPr wrap="none">
            <a:spAutoFit/>
          </a:bodyPr>
          <a:lstStyle/>
          <a:p>
            <a:r>
              <a:rPr lang="fr-FR" dirty="0" smtClean="0">
                <a:latin typeface="Times New Roman" pitchFamily="18" charset="0"/>
                <a:cs typeface="Times New Roman" pitchFamily="18" charset="0"/>
              </a:rPr>
              <a:t>1 - Le matériel de mesures</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44033" name="Object 1"/>
          <p:cNvGraphicFramePr>
            <a:graphicFrameLocks noChangeAspect="1"/>
          </p:cNvGraphicFramePr>
          <p:nvPr/>
        </p:nvGraphicFramePr>
        <p:xfrm>
          <a:off x="357158" y="571480"/>
          <a:ext cx="2638425" cy="1762125"/>
        </p:xfrm>
        <a:graphic>
          <a:graphicData uri="http://schemas.openxmlformats.org/presentationml/2006/ole">
            <p:oleObj spid="_x0000_s44033" name="Image" r:id="rId3" imgW="2642616" imgH="1758696" progId="Word.Picture.8">
              <p:embed/>
            </p:oleObj>
          </a:graphicData>
        </a:graphic>
      </p:graphicFrame>
      <p:pic>
        <p:nvPicPr>
          <p:cNvPr id="44035" name="Picture 3"/>
          <p:cNvPicPr>
            <a:picLocks noChangeAspect="1" noChangeArrowheads="1"/>
          </p:cNvPicPr>
          <p:nvPr/>
        </p:nvPicPr>
        <p:blipFill>
          <a:blip r:embed="rId4"/>
          <a:srcRect/>
          <a:stretch>
            <a:fillRect/>
          </a:stretch>
        </p:blipFill>
        <p:spPr bwMode="auto">
          <a:xfrm>
            <a:off x="4857752" y="928670"/>
            <a:ext cx="2641600" cy="863600"/>
          </a:xfrm>
          <a:prstGeom prst="rect">
            <a:avLst/>
          </a:prstGeom>
          <a:noFill/>
          <a:ln w="9525">
            <a:noFill/>
            <a:miter lim="800000"/>
            <a:headEnd/>
            <a:tailEnd/>
          </a:ln>
        </p:spPr>
      </p:pic>
      <p:pic>
        <p:nvPicPr>
          <p:cNvPr id="2" name="Picture 2"/>
          <p:cNvPicPr>
            <a:picLocks noChangeAspect="1" noChangeArrowheads="1"/>
          </p:cNvPicPr>
          <p:nvPr/>
        </p:nvPicPr>
        <p:blipFill>
          <a:blip r:embed="rId5"/>
          <a:srcRect/>
          <a:stretch>
            <a:fillRect/>
          </a:stretch>
        </p:blipFill>
        <p:spPr bwMode="auto">
          <a:xfrm>
            <a:off x="1785918" y="3000372"/>
            <a:ext cx="5105400" cy="29083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7" name="Picture 1"/>
          <p:cNvPicPr>
            <a:picLocks noChangeAspect="1" noChangeArrowheads="1"/>
          </p:cNvPicPr>
          <p:nvPr/>
        </p:nvPicPr>
        <p:blipFill>
          <a:blip r:embed="rId3"/>
          <a:srcRect/>
          <a:stretch>
            <a:fillRect/>
          </a:stretch>
        </p:blipFill>
        <p:spPr bwMode="auto">
          <a:xfrm>
            <a:off x="214282" y="4500570"/>
            <a:ext cx="4953000" cy="1257300"/>
          </a:xfrm>
          <a:prstGeom prst="rect">
            <a:avLst/>
          </a:prstGeom>
          <a:noFill/>
          <a:ln w="9525">
            <a:noFill/>
            <a:miter lim="800000"/>
            <a:headEnd/>
            <a:tailEnd/>
          </a:ln>
        </p:spPr>
      </p:pic>
      <p:pic>
        <p:nvPicPr>
          <p:cNvPr id="60418" name="Picture 2"/>
          <p:cNvPicPr>
            <a:picLocks noChangeAspect="1" noChangeArrowheads="1"/>
          </p:cNvPicPr>
          <p:nvPr/>
        </p:nvPicPr>
        <p:blipFill>
          <a:blip r:embed="rId4"/>
          <a:srcRect/>
          <a:stretch>
            <a:fillRect/>
          </a:stretch>
        </p:blipFill>
        <p:spPr bwMode="auto">
          <a:xfrm>
            <a:off x="285719" y="500042"/>
            <a:ext cx="4369915" cy="2571768"/>
          </a:xfrm>
          <a:prstGeom prst="rect">
            <a:avLst/>
          </a:prstGeom>
          <a:noFill/>
          <a:ln w="9525">
            <a:noFill/>
            <a:miter lim="800000"/>
            <a:headEnd/>
            <a:tailEnd/>
          </a:ln>
        </p:spPr>
      </p:pic>
      <p:sp>
        <p:nvSpPr>
          <p:cNvPr id="6042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60419" name="Object 3"/>
          <p:cNvGraphicFramePr>
            <a:graphicFrameLocks noChangeAspect="1"/>
          </p:cNvGraphicFramePr>
          <p:nvPr/>
        </p:nvGraphicFramePr>
        <p:xfrm>
          <a:off x="4929190" y="500042"/>
          <a:ext cx="3857652" cy="2357454"/>
        </p:xfrm>
        <a:graphic>
          <a:graphicData uri="http://schemas.openxmlformats.org/presentationml/2006/ole">
            <p:oleObj spid="_x0000_s60419" name="Image" r:id="rId5" imgW="2572512" imgH="1572768" progId="Word.Picture.8">
              <p:embed/>
            </p:oleObj>
          </a:graphicData>
        </a:graphic>
      </p:graphicFrame>
      <p:pic>
        <p:nvPicPr>
          <p:cNvPr id="60421" name="Picture 5"/>
          <p:cNvPicPr>
            <a:picLocks noChangeAspect="1" noChangeArrowheads="1"/>
          </p:cNvPicPr>
          <p:nvPr/>
        </p:nvPicPr>
        <p:blipFill>
          <a:blip r:embed="rId6"/>
          <a:srcRect/>
          <a:stretch>
            <a:fillRect/>
          </a:stretch>
        </p:blipFill>
        <p:spPr bwMode="auto">
          <a:xfrm>
            <a:off x="5228051" y="3929066"/>
            <a:ext cx="3803623" cy="2357454"/>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a:solidFill>
            <a:schemeClr val="tx2">
              <a:lumMod val="20000"/>
              <a:lumOff val="80000"/>
            </a:schemeClr>
          </a:solidFill>
        </p:spPr>
        <p:txBody>
          <a:bodyPr/>
          <a:lstStyle/>
          <a:p>
            <a:r>
              <a:rPr lang="fr-FR" dirty="0" smtClean="0">
                <a:latin typeface="Times New Roman" pitchFamily="18" charset="0"/>
                <a:cs typeface="Times New Roman" pitchFamily="18" charset="0"/>
              </a:rPr>
              <a:t>Choix des verticales</a:t>
            </a:r>
            <a:endParaRPr lang="fr-FR" dirty="0"/>
          </a:p>
        </p:txBody>
      </p:sp>
      <p:sp>
        <p:nvSpPr>
          <p:cNvPr id="59394" name="Rectangle 2"/>
          <p:cNvSpPr>
            <a:spLocks noChangeArrowheads="1"/>
          </p:cNvSpPr>
          <p:nvPr/>
        </p:nvSpPr>
        <p:spPr bwMode="auto">
          <a:xfrm>
            <a:off x="642910" y="1428736"/>
            <a:ext cx="8001056" cy="127727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1655763" algn="l"/>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Le nombre de verticales doit être suffisant pour bien définir la section mouillée et la répartition des vitesses. Ce nombre est variable et il est bien difficile de fixer une règle stricte. Disons que généralement 5 à 20 verticales sont suffisantes mais le choix est une question d'appréciation sur le terrain. On multipliera les verticales par des hétérogénéités de la section.</a:t>
            </a: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655763" algn="l"/>
              </a:tabLst>
            </a:pPr>
            <a:endParaRPr kumimoji="0" lang="fr-FR" sz="1600" b="0" i="0" u="none" strike="noStrike" cap="none" normalizeH="0" baseline="0" dirty="0" smtClean="0">
              <a:ln>
                <a:noFill/>
              </a:ln>
              <a:solidFill>
                <a:schemeClr val="tx1"/>
              </a:solidFill>
              <a:effectLst/>
              <a:latin typeface="+mj-lt"/>
              <a:cs typeface="Arial" pitchFamily="34" charset="0"/>
            </a:endParaRPr>
          </a:p>
        </p:txBody>
      </p:sp>
      <p:graphicFrame>
        <p:nvGraphicFramePr>
          <p:cNvPr id="59393" name="Object 1"/>
          <p:cNvGraphicFramePr>
            <a:graphicFrameLocks noChangeAspect="1"/>
          </p:cNvGraphicFramePr>
          <p:nvPr/>
        </p:nvGraphicFramePr>
        <p:xfrm>
          <a:off x="357158" y="3286124"/>
          <a:ext cx="8050218" cy="1724029"/>
        </p:xfrm>
        <a:graphic>
          <a:graphicData uri="http://schemas.openxmlformats.org/presentationml/2006/ole">
            <p:oleObj spid="_x0000_s59393" name="Image" r:id="rId3" imgW="3230880" imgH="693420" progId="Word.Picture.8">
              <p:embed/>
            </p:oleObj>
          </a:graphicData>
        </a:graphic>
      </p:graphicFrame>
      <p:sp>
        <p:nvSpPr>
          <p:cNvPr id="59395" name="Rectangle 3"/>
          <p:cNvSpPr>
            <a:spLocks noChangeArrowheads="1"/>
          </p:cNvSpPr>
          <p:nvPr/>
        </p:nvSpPr>
        <p:spPr bwMode="auto">
          <a:xfrm>
            <a:off x="-12700" y="1609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655763" algn="l"/>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a:solidFill>
            <a:schemeClr val="tx2">
              <a:lumMod val="20000"/>
              <a:lumOff val="80000"/>
            </a:schemeClr>
          </a:solidFill>
        </p:spPr>
        <p:txBody>
          <a:bodyPr/>
          <a:lstStyle/>
          <a:p>
            <a:r>
              <a:rPr lang="fr-FR" dirty="0" smtClean="0"/>
              <a:t>Exploitation </a:t>
            </a:r>
            <a:r>
              <a:rPr lang="fr-FR" dirty="0" smtClean="0"/>
              <a:t>du jaugeage</a:t>
            </a:r>
            <a:endParaRPr lang="fr-FR" dirty="0"/>
          </a:p>
        </p:txBody>
      </p:sp>
      <p:pic>
        <p:nvPicPr>
          <p:cNvPr id="58369" name="Picture 1"/>
          <p:cNvPicPr>
            <a:picLocks noChangeAspect="1" noChangeArrowheads="1"/>
          </p:cNvPicPr>
          <p:nvPr/>
        </p:nvPicPr>
        <p:blipFill>
          <a:blip r:embed="rId2"/>
          <a:srcRect/>
          <a:stretch>
            <a:fillRect/>
          </a:stretch>
        </p:blipFill>
        <p:spPr bwMode="auto">
          <a:xfrm>
            <a:off x="285720" y="1428736"/>
            <a:ext cx="3590824" cy="3286148"/>
          </a:xfrm>
          <a:prstGeom prst="rect">
            <a:avLst/>
          </a:prstGeom>
          <a:noFill/>
          <a:ln w="9525">
            <a:noFill/>
            <a:miter lim="800000"/>
            <a:headEnd/>
            <a:tailEnd/>
          </a:ln>
        </p:spPr>
      </p:pic>
      <p:pic>
        <p:nvPicPr>
          <p:cNvPr id="58370" name="Picture 2"/>
          <p:cNvPicPr>
            <a:picLocks noChangeAspect="1" noChangeArrowheads="1"/>
          </p:cNvPicPr>
          <p:nvPr/>
        </p:nvPicPr>
        <p:blipFill>
          <a:blip r:embed="rId3"/>
          <a:srcRect/>
          <a:stretch>
            <a:fillRect/>
          </a:stretch>
        </p:blipFill>
        <p:spPr bwMode="auto">
          <a:xfrm>
            <a:off x="5193738" y="2285992"/>
            <a:ext cx="3950262" cy="2317756"/>
          </a:xfrm>
          <a:prstGeom prst="rect">
            <a:avLst/>
          </a:prstGeom>
          <a:noFill/>
          <a:ln w="9525">
            <a:noFill/>
            <a:miter lim="800000"/>
            <a:headEnd/>
            <a:tailEnd/>
          </a:ln>
        </p:spPr>
      </p:pic>
      <p:sp>
        <p:nvSpPr>
          <p:cNvPr id="6" name="Flèche droite 5"/>
          <p:cNvSpPr/>
          <p:nvPr/>
        </p:nvSpPr>
        <p:spPr>
          <a:xfrm>
            <a:off x="4000496" y="3214686"/>
            <a:ext cx="1000132" cy="928694"/>
          </a:xfrm>
          <a:prstGeom prst="rightArrow">
            <a:avLst/>
          </a:prstGeom>
          <a:solidFill>
            <a:schemeClr val="accent5">
              <a:lumMod val="20000"/>
              <a:lumOff val="80000"/>
              <a:alpha val="53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a:solidFill>
            <a:schemeClr val="tx2">
              <a:lumMod val="20000"/>
              <a:lumOff val="80000"/>
            </a:schemeClr>
          </a:solidFill>
        </p:spPr>
        <p:txBody>
          <a:bodyPr/>
          <a:lstStyle/>
          <a:p>
            <a:r>
              <a:rPr lang="fr-FR" dirty="0" smtClean="0"/>
              <a:t>Courbe d’étalonnage</a:t>
            </a:r>
            <a:endParaRPr lang="fr-FR" dirty="0"/>
          </a:p>
        </p:txBody>
      </p:sp>
      <p:sp>
        <p:nvSpPr>
          <p:cNvPr id="573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57345" name="Object 1"/>
          <p:cNvGraphicFramePr>
            <a:graphicFrameLocks noChangeAspect="1"/>
          </p:cNvGraphicFramePr>
          <p:nvPr/>
        </p:nvGraphicFramePr>
        <p:xfrm>
          <a:off x="500034" y="2357430"/>
          <a:ext cx="8443021" cy="3000396"/>
        </p:xfrm>
        <a:graphic>
          <a:graphicData uri="http://schemas.openxmlformats.org/presentationml/2006/ole">
            <p:oleObj spid="_x0000_s57345" name="Image" r:id="rId3" imgW="4861560" imgH="1243584" progId="Word.Picture.8">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852"/>
            <a:ext cx="8229600" cy="796908"/>
          </a:xfrm>
          <a:solidFill>
            <a:schemeClr val="bg2">
              <a:lumMod val="90000"/>
            </a:schemeClr>
          </a:solidFill>
        </p:spPr>
        <p:txBody>
          <a:bodyPr/>
          <a:lstStyle/>
          <a:p>
            <a:r>
              <a:rPr lang="fr-FR" dirty="0" smtClean="0"/>
              <a:t>Hydrométrie</a:t>
            </a:r>
            <a:endParaRPr lang="fr-FR" dirty="0"/>
          </a:p>
        </p:txBody>
      </p:sp>
      <p:sp>
        <p:nvSpPr>
          <p:cNvPr id="3" name="Espace réservé du contenu 2"/>
          <p:cNvSpPr>
            <a:spLocks noGrp="1"/>
          </p:cNvSpPr>
          <p:nvPr>
            <p:ph idx="1"/>
          </p:nvPr>
        </p:nvSpPr>
        <p:spPr>
          <a:xfrm>
            <a:off x="500034" y="2571744"/>
            <a:ext cx="8229600" cy="3954459"/>
          </a:xfrm>
        </p:spPr>
        <p:txBody>
          <a:bodyPr>
            <a:normAutofit fontScale="47500" lnSpcReduction="20000"/>
          </a:bodyPr>
          <a:lstStyle/>
          <a:p>
            <a:pPr>
              <a:buNone/>
            </a:pPr>
            <a:r>
              <a:rPr lang="fr-FR" b="1" cap="all" dirty="0" smtClean="0"/>
              <a:t>1 </a:t>
            </a:r>
            <a:r>
              <a:rPr lang="fr-FR" b="1" cap="all" dirty="0"/>
              <a:t>- Acquisition des débits en fonction du temps</a:t>
            </a:r>
          </a:p>
          <a:p>
            <a:pPr marL="0" indent="0" algn="just">
              <a:buNone/>
            </a:pPr>
            <a:r>
              <a:rPr lang="fr-FR" dirty="0" smtClean="0"/>
              <a:t>Actuellement</a:t>
            </a:r>
            <a:r>
              <a:rPr lang="fr-FR" dirty="0"/>
              <a:t>, il n'existe aucune technique opérationnelle qui permette de mesurer directement le débit en fonction du temps. Cette opération se fait généralement dans la pratique de la manière suivante </a:t>
            </a:r>
            <a:r>
              <a:rPr lang="fr-FR" dirty="0" smtClean="0"/>
              <a:t>:</a:t>
            </a:r>
          </a:p>
          <a:p>
            <a:pPr marL="0" indent="0" algn="just">
              <a:buNone/>
            </a:pPr>
            <a:endParaRPr lang="fr-FR" dirty="0"/>
          </a:p>
          <a:p>
            <a:pPr algn="just">
              <a:spcBef>
                <a:spcPts val="600"/>
              </a:spcBef>
              <a:spcAft>
                <a:spcPts val="600"/>
              </a:spcAft>
              <a:buNone/>
            </a:pPr>
            <a:r>
              <a:rPr lang="fr-FR" dirty="0"/>
              <a:t>• on enregistre en un point du cours d'eau (la station hydrométrique), la hauteur d'eau H en fonction du temps. Cet enregistrement H (t) est appelé "</a:t>
            </a:r>
            <a:r>
              <a:rPr lang="fr-FR" dirty="0" err="1"/>
              <a:t>limnigramme</a:t>
            </a:r>
            <a:r>
              <a:rPr lang="fr-FR" dirty="0"/>
              <a:t>" </a:t>
            </a:r>
          </a:p>
          <a:p>
            <a:pPr algn="just">
              <a:spcBef>
                <a:spcPts val="600"/>
              </a:spcBef>
              <a:spcAft>
                <a:spcPts val="600"/>
              </a:spcAft>
              <a:buNone/>
            </a:pPr>
            <a:r>
              <a:rPr lang="fr-FR" dirty="0"/>
              <a:t>• A différents instants t = t1, t2, ... </a:t>
            </a:r>
            <a:r>
              <a:rPr lang="fr-FR" dirty="0" err="1"/>
              <a:t>tn</a:t>
            </a:r>
            <a:r>
              <a:rPr lang="fr-FR" dirty="0"/>
              <a:t>, on pratique des mesures instantanées de débits Qt1, Qt2, ...</a:t>
            </a:r>
            <a:r>
              <a:rPr lang="fr-FR" dirty="0" err="1"/>
              <a:t>Qtn</a:t>
            </a:r>
            <a:r>
              <a:rPr lang="fr-FR" dirty="0"/>
              <a:t> ; ces mesures correspondent à des enregistrements de hauteur synchrone Ht1, Ht2, ... Htn.</a:t>
            </a:r>
          </a:p>
          <a:p>
            <a:pPr algn="just">
              <a:spcBef>
                <a:spcPts val="600"/>
              </a:spcBef>
              <a:spcAft>
                <a:spcPts val="600"/>
              </a:spcAft>
              <a:buNone/>
            </a:pPr>
            <a:r>
              <a:rPr lang="fr-FR" dirty="0"/>
              <a:t>• Dans certaines conditions hydrauliques, comme le passage en "section critique", il existe une relation biunivoque entre la hauteur d'eau et les débits. Dans ces conditions, les différents jaugeages (</a:t>
            </a:r>
            <a:r>
              <a:rPr lang="fr-FR" dirty="0" err="1"/>
              <a:t>Qti</a:t>
            </a:r>
            <a:r>
              <a:rPr lang="fr-FR" dirty="0"/>
              <a:t>, </a:t>
            </a:r>
            <a:r>
              <a:rPr lang="fr-FR" dirty="0" err="1"/>
              <a:t>Hti</a:t>
            </a:r>
            <a:r>
              <a:rPr lang="fr-FR" dirty="0"/>
              <a:t>) permettent d'établir la relation hauteur-débit appelée courbe de tarage : Q (H).</a:t>
            </a:r>
          </a:p>
          <a:p>
            <a:pPr algn="just">
              <a:spcBef>
                <a:spcPts val="600"/>
              </a:spcBef>
              <a:spcAft>
                <a:spcPts val="600"/>
              </a:spcAft>
              <a:buNone/>
            </a:pPr>
            <a:r>
              <a:rPr lang="fr-FR" dirty="0"/>
              <a:t>• en combinant la courbe de tarage Q (H) et le </a:t>
            </a:r>
            <a:r>
              <a:rPr lang="fr-FR" dirty="0" err="1"/>
              <a:t>limnigraphe</a:t>
            </a:r>
            <a:r>
              <a:rPr lang="fr-FR" dirty="0"/>
              <a:t> H (t), on obtient aisément l'évolution du débit en fonction du temps Q (t) appelé </a:t>
            </a:r>
            <a:r>
              <a:rPr lang="fr-FR" dirty="0" err="1"/>
              <a:t>hydrogramme</a:t>
            </a:r>
            <a:r>
              <a:rPr lang="fr-FR" dirty="0"/>
              <a:t>.</a:t>
            </a:r>
          </a:p>
          <a:p>
            <a:pPr algn="just">
              <a:spcBef>
                <a:spcPts val="600"/>
              </a:spcBef>
              <a:spcAft>
                <a:spcPts val="600"/>
              </a:spcAft>
              <a:buNone/>
            </a:pPr>
            <a:r>
              <a:rPr lang="fr-FR" dirty="0" smtClean="0"/>
              <a:t>Cette </a:t>
            </a:r>
            <a:r>
              <a:rPr lang="fr-FR" dirty="0"/>
              <a:t>vision est tout à fait idyllique car de nombreuses difficultés apparaissent au long des différentes étapes comme nous allons le voir.</a:t>
            </a:r>
          </a:p>
          <a:p>
            <a:endParaRPr lang="fr-FR" dirty="0"/>
          </a:p>
        </p:txBody>
      </p:sp>
      <p:sp>
        <p:nvSpPr>
          <p:cNvPr id="4" name="ZoneTexte 3"/>
          <p:cNvSpPr txBox="1"/>
          <p:nvPr/>
        </p:nvSpPr>
        <p:spPr>
          <a:xfrm>
            <a:off x="357158" y="1285860"/>
            <a:ext cx="8572560" cy="1323439"/>
          </a:xfrm>
          <a:prstGeom prst="rect">
            <a:avLst/>
          </a:prstGeom>
          <a:noFill/>
        </p:spPr>
        <p:txBody>
          <a:bodyPr wrap="square" rtlCol="0">
            <a:spAutoFit/>
          </a:bodyPr>
          <a:lstStyle/>
          <a:p>
            <a:r>
              <a:rPr lang="fr-FR" sz="1600" dirty="0" smtClean="0"/>
              <a:t>Les débits des cours d'eau varient en fonction du temps. Certaines études nécessitent des mesures instantanées de ces débits ; on exécute alors des jaugeages aux instants choisis. </a:t>
            </a:r>
          </a:p>
          <a:p>
            <a:r>
              <a:rPr lang="fr-FR" sz="1600" dirty="0" smtClean="0"/>
              <a:t>Dans la plupart des cas, c'est l'évolution des débits en fonction du temps qui nous intéresse ; on installe alors des stations hydrométriques (appelées également stations de jaugeage).</a:t>
            </a:r>
          </a:p>
          <a:p>
            <a:endParaRPr lang="fr-FR"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p:cNvPicPr>
            <a:picLocks noChangeAspect="1" noChangeArrowheads="1"/>
          </p:cNvPicPr>
          <p:nvPr/>
        </p:nvPicPr>
        <p:blipFill>
          <a:blip r:embed="rId2">
            <a:lum bright="10000"/>
          </a:blip>
          <a:srcRect l="838"/>
          <a:stretch>
            <a:fillRect/>
          </a:stretch>
        </p:blipFill>
        <p:spPr bwMode="auto">
          <a:xfrm>
            <a:off x="500034" y="357166"/>
            <a:ext cx="8453527" cy="5901900"/>
          </a:xfrm>
          <a:prstGeom prst="rect">
            <a:avLst/>
          </a:prstGeom>
          <a:noFill/>
          <a:ln w="9525">
            <a:noFill/>
            <a:miter lim="800000"/>
            <a:headEnd/>
            <a:tailEnd/>
          </a:ln>
          <a:effectLst/>
        </p:spPr>
      </p:pic>
      <p:sp>
        <p:nvSpPr>
          <p:cNvPr id="5632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1428736"/>
            <a:ext cx="8229600" cy="1143000"/>
          </a:xfrm>
          <a:solidFill>
            <a:schemeClr val="bg2">
              <a:lumMod val="90000"/>
            </a:schemeClr>
          </a:solidFill>
        </p:spPr>
        <p:txBody>
          <a:bodyPr/>
          <a:lstStyle/>
          <a:p>
            <a:r>
              <a:rPr lang="fr-FR" b="1" dirty="0" smtClean="0" bmk="_Toc500755640">
                <a:latin typeface="Calibri" pitchFamily="34" charset="0"/>
                <a:cs typeface="Times New Roman" pitchFamily="18" charset="0"/>
              </a:rPr>
              <a:t>Les Méthodes de Jaugeages</a:t>
            </a:r>
            <a:endParaRPr lang="fr-FR" dirty="0"/>
          </a:p>
        </p:txBody>
      </p:sp>
      <p:sp>
        <p:nvSpPr>
          <p:cNvPr id="4" name="ZoneTexte 3"/>
          <p:cNvSpPr txBox="1"/>
          <p:nvPr/>
        </p:nvSpPr>
        <p:spPr>
          <a:xfrm>
            <a:off x="1071538" y="2928934"/>
            <a:ext cx="7143800" cy="2677656"/>
          </a:xfrm>
          <a:prstGeom prst="rect">
            <a:avLst/>
          </a:prstGeom>
          <a:noFill/>
        </p:spPr>
        <p:txBody>
          <a:bodyPr wrap="square" rtlCol="0">
            <a:spAutoFit/>
          </a:bodyPr>
          <a:lstStyle/>
          <a:p>
            <a:pPr lvl="0" algn="just" fontAlgn="base">
              <a:spcBef>
                <a:spcPct val="0"/>
              </a:spcBef>
              <a:spcAft>
                <a:spcPct val="0"/>
              </a:spcAft>
            </a:pPr>
            <a:r>
              <a:rPr kumimoji="0" lang="fr-FR" sz="2800" b="0" i="0" u="none" strike="noStrike" cap="none" normalizeH="0" baseline="0" dirty="0" smtClean="0" bmk="">
                <a:ln>
                  <a:noFill/>
                </a:ln>
                <a:solidFill>
                  <a:schemeClr val="tx1"/>
                </a:solidFill>
                <a:effectLst/>
                <a:latin typeface="Times"/>
                <a:ea typeface="Times New Roman" pitchFamily="18" charset="0"/>
                <a:cs typeface="Times New Roman" pitchFamily="18" charset="0"/>
              </a:rPr>
              <a:t>Un jaugeage est une mesure quasiment instantanée du débit d'un cours d'eau. </a:t>
            </a:r>
          </a:p>
          <a:p>
            <a:pPr lvl="0" algn="just" fontAlgn="base">
              <a:spcBef>
                <a:spcPct val="0"/>
              </a:spcBef>
              <a:spcAft>
                <a:spcPct val="0"/>
              </a:spcAft>
            </a:pPr>
            <a:r>
              <a:rPr kumimoji="0" lang="fr-FR" sz="2800" b="0" i="0" u="none" strike="noStrike" cap="none" normalizeH="0" baseline="0" dirty="0" smtClean="0" bmk="">
                <a:ln>
                  <a:noFill/>
                </a:ln>
                <a:solidFill>
                  <a:schemeClr val="tx1"/>
                </a:solidFill>
                <a:effectLst/>
                <a:latin typeface="Times"/>
                <a:ea typeface="Times New Roman" pitchFamily="18" charset="0"/>
                <a:cs typeface="Times New Roman" pitchFamily="18" charset="0"/>
              </a:rPr>
              <a:t>Les techniques utilisées sont nombreuses et généralement complémentaires ; elles s'appuient sur des principes très différents selon les cas.</a:t>
            </a:r>
            <a:endParaRPr kumimoji="0" lang="fr-FR" sz="2800" b="0" i="0" u="none" strike="noStrike" cap="none" normalizeH="0" baseline="0" dirty="0" smtClean="0" bmk="">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a:solidFill>
            <a:schemeClr val="tx2">
              <a:lumMod val="20000"/>
              <a:lumOff val="80000"/>
            </a:schemeClr>
          </a:solidFill>
        </p:spPr>
        <p:txBody>
          <a:bodyPr>
            <a:normAutofit/>
          </a:bodyPr>
          <a:lstStyle/>
          <a:p>
            <a:pPr algn="l"/>
            <a:r>
              <a:rPr lang="fr-FR" dirty="0" smtClean="0" bmk="">
                <a:latin typeface="Calibri" pitchFamily="34" charset="0"/>
                <a:cs typeface="Times New Roman" pitchFamily="18" charset="0"/>
              </a:rPr>
              <a:t>1-Réservoirs étalonnés</a:t>
            </a:r>
            <a:endParaRPr lang="fr-FR" dirty="0">
              <a:latin typeface="Calibri" pitchFamily="34" charset="0"/>
            </a:endParaRPr>
          </a:p>
        </p:txBody>
      </p:sp>
      <p:sp>
        <p:nvSpPr>
          <p:cNvPr id="22530" name="Rectangle 2"/>
          <p:cNvSpPr>
            <a:spLocks noChangeArrowheads="1"/>
          </p:cNvSpPr>
          <p:nvPr/>
        </p:nvSpPr>
        <p:spPr bwMode="auto">
          <a:xfrm>
            <a:off x="285720" y="1500174"/>
            <a:ext cx="8429684" cy="78483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a:ea typeface="Times New Roman" pitchFamily="18" charset="0"/>
                <a:cs typeface="Times New Roman" pitchFamily="18" charset="0"/>
              </a:rPr>
              <a:t>Cette technique simple consiste à mesurer le temps nécessaire ∆t, pour remplir un récipient de volume V. </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2529" name="Object 1"/>
          <p:cNvGraphicFramePr>
            <a:graphicFrameLocks noChangeAspect="1"/>
          </p:cNvGraphicFramePr>
          <p:nvPr/>
        </p:nvGraphicFramePr>
        <p:xfrm>
          <a:off x="428596" y="3857628"/>
          <a:ext cx="4286280" cy="2143140"/>
        </p:xfrm>
        <a:graphic>
          <a:graphicData uri="http://schemas.openxmlformats.org/presentationml/2006/ole">
            <p:oleObj spid="_x0000_s22529" name="Image" r:id="rId3" imgW="1554480" imgH="777240" progId="Word.Picture.8">
              <p:embed/>
            </p:oleObj>
          </a:graphicData>
        </a:graphic>
      </p:graphicFrame>
      <p:sp>
        <p:nvSpPr>
          <p:cNvPr id="8" name="ZoneTexte 7"/>
          <p:cNvSpPr txBox="1"/>
          <p:nvPr/>
        </p:nvSpPr>
        <p:spPr>
          <a:xfrm>
            <a:off x="4857752" y="4143380"/>
            <a:ext cx="3714776" cy="1600438"/>
          </a:xfrm>
          <a:prstGeom prst="rect">
            <a:avLst/>
          </a:prstGeom>
          <a:noFill/>
        </p:spPr>
        <p:txBody>
          <a:bodyPr wrap="square" rtlCol="0">
            <a:spAutoFit/>
          </a:bodyPr>
          <a:lstStyle/>
          <a:p>
            <a:pPr algn="just">
              <a:spcAft>
                <a:spcPts val="0"/>
              </a:spcAft>
              <a:buFont typeface="Arial" pitchFamily="34" charset="0"/>
              <a:buChar char="•"/>
            </a:pPr>
            <a:r>
              <a:rPr lang="fr-FR" sz="1400" dirty="0" smtClean="0">
                <a:latin typeface="Times"/>
                <a:ea typeface="Times New Roman"/>
                <a:cs typeface="Times New Roman"/>
              </a:rPr>
              <a:t> utilisée surtout pour jauger des sources ou de très petits cours d'eau (débits de l'ordre de quelques litres par seconde au maximum). </a:t>
            </a:r>
          </a:p>
          <a:p>
            <a:pPr algn="just">
              <a:spcAft>
                <a:spcPts val="0"/>
              </a:spcAft>
              <a:buFont typeface="Arial" pitchFamily="34" charset="0"/>
              <a:buChar char="•"/>
            </a:pPr>
            <a:r>
              <a:rPr lang="fr-FR" sz="1400" dirty="0">
                <a:latin typeface="Times"/>
                <a:ea typeface="Times New Roman"/>
                <a:cs typeface="Times New Roman"/>
              </a:rPr>
              <a:t> </a:t>
            </a:r>
            <a:r>
              <a:rPr lang="fr-FR" sz="1400" dirty="0" smtClean="0">
                <a:latin typeface="Times"/>
                <a:ea typeface="Times New Roman"/>
                <a:cs typeface="Times New Roman"/>
              </a:rPr>
              <a:t> Le récipient peut être un seau de 10 litres ou un bac plastique de 100 litres par exemple. </a:t>
            </a:r>
            <a:endParaRPr lang="fr-FR" sz="1400" dirty="0">
              <a:latin typeface="New York"/>
              <a:ea typeface="Times New Roman"/>
              <a:cs typeface="Times New Roman"/>
            </a:endParaRPr>
          </a:p>
        </p:txBody>
      </p:sp>
      <p:sp>
        <p:nvSpPr>
          <p:cNvPr id="10" name="ZoneTexte 9"/>
          <p:cNvSpPr txBox="1"/>
          <p:nvPr/>
        </p:nvSpPr>
        <p:spPr>
          <a:xfrm>
            <a:off x="357158" y="2285992"/>
            <a:ext cx="6000792" cy="369332"/>
          </a:xfrm>
          <a:prstGeom prst="rect">
            <a:avLst/>
          </a:prstGeom>
          <a:noFill/>
        </p:spPr>
        <p:txBody>
          <a:bodyPr wrap="square" rtlCol="0">
            <a:spAutoFit/>
          </a:bodyPr>
          <a:lstStyle/>
          <a:p>
            <a:r>
              <a:rPr kumimoji="0" lang="fr-FR" b="0" i="0" u="none" strike="noStrike" cap="none" normalizeH="0" baseline="0" dirty="0" smtClean="0">
                <a:ln>
                  <a:noFill/>
                </a:ln>
                <a:solidFill>
                  <a:schemeClr val="tx1"/>
                </a:solidFill>
                <a:effectLst/>
                <a:latin typeface="Times"/>
                <a:ea typeface="Times New Roman" pitchFamily="18" charset="0"/>
                <a:cs typeface="Times New Roman" pitchFamily="18" charset="0"/>
              </a:rPr>
              <a:t>On obtient le débit Q par la relation suivante :</a:t>
            </a:r>
            <a:endParaRPr lang="fr-FR" dirty="0"/>
          </a:p>
        </p:txBody>
      </p:sp>
      <p:sp>
        <p:nvSpPr>
          <p:cNvPr id="11" name="ZoneTexte 10"/>
          <p:cNvSpPr txBox="1"/>
          <p:nvPr/>
        </p:nvSpPr>
        <p:spPr>
          <a:xfrm>
            <a:off x="3786182" y="2928934"/>
            <a:ext cx="2571768" cy="646331"/>
          </a:xfrm>
          <a:prstGeom prst="rect">
            <a:avLst/>
          </a:prstGeom>
          <a:noFill/>
        </p:spPr>
        <p:txBody>
          <a:bodyPr wrap="square" rtlCol="0">
            <a:spAutoFit/>
          </a:bodyPr>
          <a:lstStyle/>
          <a:p>
            <a:r>
              <a:rPr kumimoji="0" lang="fr-FR" sz="3600" b="0" i="0" u="none" strike="noStrike" cap="none" normalizeH="0" baseline="0" dirty="0" smtClean="0">
                <a:ln>
                  <a:noFill/>
                </a:ln>
                <a:solidFill>
                  <a:schemeClr val="tx1"/>
                </a:solidFill>
                <a:effectLst/>
                <a:latin typeface="Times"/>
                <a:ea typeface="Times New Roman" pitchFamily="18" charset="0"/>
                <a:cs typeface="Times New Roman" pitchFamily="18" charset="0"/>
              </a:rPr>
              <a:t>Q = V/∆t.</a:t>
            </a:r>
            <a:endParaRPr lang="fr-FR"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a:solidFill>
            <a:schemeClr val="tx2">
              <a:lumMod val="20000"/>
              <a:lumOff val="80000"/>
            </a:schemeClr>
          </a:solidFill>
        </p:spPr>
        <p:txBody>
          <a:bodyPr/>
          <a:lstStyle/>
          <a:p>
            <a:pPr algn="l"/>
            <a:r>
              <a:rPr lang="fr-FR" dirty="0" smtClean="0"/>
              <a:t>2 - Déversoirs</a:t>
            </a:r>
            <a:endParaRPr lang="fr-FR" dirty="0"/>
          </a:p>
        </p:txBody>
      </p:sp>
      <p:pic>
        <p:nvPicPr>
          <p:cNvPr id="37890" name="Picture 2"/>
          <p:cNvPicPr>
            <a:picLocks noChangeAspect="1" noChangeArrowheads="1"/>
          </p:cNvPicPr>
          <p:nvPr/>
        </p:nvPicPr>
        <p:blipFill>
          <a:blip r:embed="rId2"/>
          <a:srcRect/>
          <a:stretch>
            <a:fillRect/>
          </a:stretch>
        </p:blipFill>
        <p:spPr bwMode="auto">
          <a:xfrm>
            <a:off x="142845" y="3929066"/>
            <a:ext cx="4143404" cy="2714644"/>
          </a:xfrm>
          <a:prstGeom prst="rect">
            <a:avLst/>
          </a:prstGeom>
          <a:noFill/>
          <a:ln w="9525">
            <a:noFill/>
            <a:miter lim="800000"/>
            <a:headEnd/>
            <a:tailEnd/>
          </a:ln>
        </p:spPr>
      </p:pic>
      <p:sp>
        <p:nvSpPr>
          <p:cNvPr id="5" name="ZoneTexte 4"/>
          <p:cNvSpPr txBox="1"/>
          <p:nvPr/>
        </p:nvSpPr>
        <p:spPr>
          <a:xfrm>
            <a:off x="357158" y="1285860"/>
            <a:ext cx="8358246" cy="1477328"/>
          </a:xfrm>
          <a:prstGeom prst="rect">
            <a:avLst/>
          </a:prstGeom>
          <a:noFill/>
        </p:spPr>
        <p:txBody>
          <a:bodyPr wrap="square" rtlCol="0">
            <a:spAutoFit/>
          </a:bodyPr>
          <a:lstStyle/>
          <a:p>
            <a:pPr algn="just"/>
            <a:r>
              <a:rPr lang="fr-FR" dirty="0" smtClean="0"/>
              <a:t>Le débit d'un cours d'eau peut être mesuré en utilisant des déversoirs sur des orifices normalisés. Ces techniques, adaptées surtout aux petits débits, utilisent les résultats de l'hydraulique classique.</a:t>
            </a:r>
          </a:p>
          <a:p>
            <a:pPr algn="just"/>
            <a:r>
              <a:rPr lang="fr-FR" dirty="0" smtClean="0"/>
              <a:t>Différents types de </a:t>
            </a:r>
            <a:r>
              <a:rPr lang="fr-FR" dirty="0" smtClean="0">
                <a:latin typeface="+mj-lt"/>
              </a:rPr>
              <a:t>déversoirs</a:t>
            </a:r>
            <a:r>
              <a:rPr lang="fr-FR" dirty="0" smtClean="0"/>
              <a:t> sont utilisés mais on rencontre principalement des déversoirs triangulaires dont la relation hauteur-débit théorique est :</a:t>
            </a:r>
          </a:p>
        </p:txBody>
      </p:sp>
      <p:sp>
        <p:nvSpPr>
          <p:cNvPr id="37891" name="Rectangle 3"/>
          <p:cNvSpPr>
            <a:spLocks noChangeArrowheads="1"/>
          </p:cNvSpPr>
          <p:nvPr/>
        </p:nvSpPr>
        <p:spPr bwMode="auto">
          <a:xfrm>
            <a:off x="428596" y="3214686"/>
            <a:ext cx="642942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mj-lt"/>
                <a:ea typeface="Times New Roman" pitchFamily="18" charset="0"/>
                <a:cs typeface="Times New Roman" pitchFamily="18" charset="0"/>
              </a:rPr>
              <a:t>En général on utilise : Q = 1,32 . tg . h2,47</a:t>
            </a:r>
            <a:endParaRPr kumimoji="0" lang="fr-FR" sz="2800" b="0" i="0" u="none" strike="noStrike" cap="none" normalizeH="0" baseline="0" dirty="0" smtClean="0">
              <a:ln>
                <a:noFill/>
              </a:ln>
              <a:solidFill>
                <a:schemeClr val="tx1"/>
              </a:solidFill>
              <a:effectLst/>
              <a:latin typeface="+mj-lt"/>
              <a:cs typeface="Arial" pitchFamily="34" charset="0"/>
            </a:endParaRPr>
          </a:p>
        </p:txBody>
      </p:sp>
      <p:sp>
        <p:nvSpPr>
          <p:cNvPr id="7" name="ZoneTexte 6"/>
          <p:cNvSpPr txBox="1"/>
          <p:nvPr/>
        </p:nvSpPr>
        <p:spPr>
          <a:xfrm>
            <a:off x="3286116" y="2786058"/>
            <a:ext cx="2143140" cy="523220"/>
          </a:xfrm>
          <a:prstGeom prst="rect">
            <a:avLst/>
          </a:prstGeom>
          <a:noFill/>
        </p:spPr>
        <p:txBody>
          <a:bodyPr wrap="square" rtlCol="0">
            <a:spAutoFit/>
          </a:bodyPr>
          <a:lstStyle/>
          <a:p>
            <a:pPr lvl="0" algn="ctr" fontAlgn="base">
              <a:spcBef>
                <a:spcPct val="0"/>
              </a:spcBef>
              <a:spcAft>
                <a:spcPct val="0"/>
              </a:spcAft>
            </a:pPr>
            <a:r>
              <a:rPr lang="fr-FR" sz="2800" dirty="0" smtClean="0">
                <a:ea typeface="Times New Roman" pitchFamily="18" charset="0"/>
                <a:cs typeface="Times New Roman" pitchFamily="18" charset="0"/>
              </a:rPr>
              <a:t>Q = a </a:t>
            </a:r>
            <a:r>
              <a:rPr lang="fr-FR" sz="2800" dirty="0" err="1" smtClean="0">
                <a:ea typeface="Times New Roman" pitchFamily="18" charset="0"/>
                <a:cs typeface="Times New Roman" pitchFamily="18" charset="0"/>
              </a:rPr>
              <a:t>h</a:t>
            </a:r>
            <a:r>
              <a:rPr lang="fr-FR" sz="2800" baseline="30000" dirty="0" err="1" smtClean="0">
                <a:ea typeface="Times New Roman" pitchFamily="18" charset="0"/>
                <a:cs typeface="Times New Roman" pitchFamily="18" charset="0"/>
              </a:rPr>
              <a:t>b</a:t>
            </a:r>
            <a:endParaRPr lang="fr-FR" sz="2800" baseline="30000" dirty="0" smtClean="0">
              <a:cs typeface="Arial" pitchFamily="34" charset="0"/>
            </a:endParaRPr>
          </a:p>
        </p:txBody>
      </p:sp>
      <p:sp>
        <p:nvSpPr>
          <p:cNvPr id="37892" name="Rectangle 4"/>
          <p:cNvSpPr>
            <a:spLocks noChangeArrowheads="1"/>
          </p:cNvSpPr>
          <p:nvPr/>
        </p:nvSpPr>
        <p:spPr bwMode="auto">
          <a:xfrm>
            <a:off x="4286248" y="3811012"/>
            <a:ext cx="4714908"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1400" b="0" i="0" u="none" strike="noStrike" cap="none" normalizeH="0" baseline="0" dirty="0" smtClean="0">
                <a:ln>
                  <a:noFill/>
                </a:ln>
                <a:solidFill>
                  <a:schemeClr val="tx1"/>
                </a:solidFill>
                <a:effectLst/>
                <a:latin typeface="+mj-lt"/>
                <a:ea typeface="Times New Roman" pitchFamily="18" charset="0"/>
                <a:cs typeface="Times New Roman" pitchFamily="18" charset="0"/>
              </a:rPr>
              <a:t> </a:t>
            </a: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Dans la quasi-totalité des cas, on utilise des déversoirs fixés à demeure dans le cours d'eau. Cette technique n'intéresse donc que des stations où l'on est disposé à réaliser un certain investissement.</a:t>
            </a:r>
            <a:r>
              <a:rPr kumimoji="0" lang="fr-FR" sz="1600" b="0" i="0" u="none" strike="noStrike" cap="none" normalizeH="0" baseline="0" dirty="0" smtClean="0">
                <a:ln>
                  <a:noFill/>
                </a:ln>
                <a:solidFill>
                  <a:schemeClr val="tx1"/>
                </a:solidFill>
                <a:effectLst/>
                <a:latin typeface="+mj-lt"/>
                <a:cs typeface="Arial" pitchFamily="34" charset="0"/>
              </a:rPr>
              <a:t> </a:t>
            </a:r>
          </a:p>
          <a:p>
            <a:pPr marL="0" marR="0" lvl="0" indent="0" algn="just" defTabSz="914400" rtl="0" eaLnBrk="0" fontAlgn="base" latinLnBrk="0" hangingPunct="0">
              <a:lnSpc>
                <a:spcPct val="100000"/>
              </a:lnSpc>
              <a:spcBef>
                <a:spcPct val="0"/>
              </a:spcBef>
              <a:spcAft>
                <a:spcPct val="0"/>
              </a:spcAft>
              <a:buClrTx/>
              <a:buSzTx/>
              <a:tabLst/>
            </a:pPr>
            <a:endParaRPr kumimoji="0" lang="fr-FR" sz="1000" b="0" i="0" u="none" strike="noStrike" cap="none" normalizeH="0" baseline="0" dirty="0" smtClean="0">
              <a:ln>
                <a:noFill/>
              </a:ln>
              <a:solidFill>
                <a:schemeClr val="tx1"/>
              </a:solidFill>
              <a:effectLst/>
              <a:latin typeface="+mj-lt"/>
              <a:cs typeface="Arial" pitchFamily="34" charset="0"/>
            </a:endParaRPr>
          </a:p>
          <a:p>
            <a:pPr lvl="0" algn="just" eaLnBrk="0" fontAlgn="base" hangingPunct="0">
              <a:spcBef>
                <a:spcPct val="0"/>
              </a:spcBef>
              <a:spcAft>
                <a:spcPct val="0"/>
              </a:spcAft>
              <a:buFont typeface="Arial" pitchFamily="34" charset="0"/>
              <a:buChar char="•"/>
            </a:pPr>
            <a:r>
              <a:rPr lang="fr-FR" sz="1600" dirty="0" smtClean="0"/>
              <a:t>l'installation d'un déversoir ne peut se faire que si la pente est suffisante pour permettre un relèvement de la ligne d'eau amont sans conséquences néfastes ; d'autre part, le ralentissement provoqué à l'amont entraîne des sédimentations qui peuvent modifier progressivement la relation hauteur-débit.</a:t>
            </a:r>
            <a:endParaRPr kumimoji="0" lang="fr-FR" sz="16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a:solidFill>
            <a:schemeClr val="tx2">
              <a:lumMod val="20000"/>
              <a:lumOff val="80000"/>
            </a:schemeClr>
          </a:solidFill>
        </p:spPr>
        <p:txBody>
          <a:bodyPr/>
          <a:lstStyle/>
          <a:p>
            <a:pPr algn="l"/>
            <a:r>
              <a:rPr lang="fr-FR" dirty="0" smtClean="0"/>
              <a:t>3-Jaugeurs à ressaut</a:t>
            </a:r>
            <a:endParaRPr lang="fr-FR" dirty="0"/>
          </a:p>
        </p:txBody>
      </p:sp>
      <p:sp>
        <p:nvSpPr>
          <p:cNvPr id="50178" name="Rectangle 2"/>
          <p:cNvSpPr>
            <a:spLocks noChangeArrowheads="1"/>
          </p:cNvSpPr>
          <p:nvPr/>
        </p:nvSpPr>
        <p:spPr bwMode="auto">
          <a:xfrm>
            <a:off x="357158" y="1285860"/>
            <a:ext cx="8215370" cy="19697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ts val="600"/>
              </a:spcBef>
              <a:spcAft>
                <a:spcPct val="0"/>
              </a:spcAft>
              <a:buClrTx/>
              <a:buSzTx/>
              <a:buFontTx/>
              <a:buNone/>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Ces appareils ont pour but de provoquer un passage en régime critique où la relation hauteur-débit est biunivoque et ne dépend théoriquement que des dimensions géométriques de l'appareil.</a:t>
            </a: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ts val="600"/>
              </a:spcBef>
              <a:spcAft>
                <a:spcPct val="0"/>
              </a:spcAft>
              <a:buClrTx/>
              <a:buSzTx/>
              <a:buFontTx/>
              <a:buNone/>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Le passage en régime critique est provoqué soit par un rétrécissement de la veine fluide, soit par un relèvement, soit par les deux à la fois. </a:t>
            </a:r>
          </a:p>
          <a:p>
            <a:pPr marL="0" marR="0" lvl="0" indent="0" algn="just" defTabSz="914400" rtl="0" eaLnBrk="0" fontAlgn="base" latinLnBrk="0" hangingPunct="0">
              <a:lnSpc>
                <a:spcPct val="100000"/>
              </a:lnSpc>
              <a:spcBef>
                <a:spcPts val="600"/>
              </a:spcBef>
              <a:spcAft>
                <a:spcPct val="0"/>
              </a:spcAft>
              <a:buClrTx/>
              <a:buSzTx/>
              <a:buFontTx/>
              <a:buNone/>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Les avantages de ces appareils par rapport aux déversoirs sont de ne provoquer qu'un faible relèvement de la courbe de remous et de permettre un passage facile au transport solide.</a:t>
            </a:r>
            <a:endParaRPr kumimoji="0" lang="fr-FR" sz="1600" b="0" i="0" u="none" strike="noStrike" cap="none" normalizeH="0" baseline="0" dirty="0" smtClean="0">
              <a:ln>
                <a:noFill/>
              </a:ln>
              <a:solidFill>
                <a:schemeClr val="tx1"/>
              </a:solidFill>
              <a:effectLst/>
              <a:latin typeface="+mj-lt"/>
              <a:cs typeface="Arial" pitchFamily="34" charset="0"/>
            </a:endParaRPr>
          </a:p>
        </p:txBody>
      </p:sp>
      <p:graphicFrame>
        <p:nvGraphicFramePr>
          <p:cNvPr id="50177" name="Object 1"/>
          <p:cNvGraphicFramePr>
            <a:graphicFrameLocks noChangeAspect="1"/>
          </p:cNvGraphicFramePr>
          <p:nvPr/>
        </p:nvGraphicFramePr>
        <p:xfrm>
          <a:off x="1214415" y="3327118"/>
          <a:ext cx="6000792" cy="3297523"/>
        </p:xfrm>
        <a:graphic>
          <a:graphicData uri="http://schemas.openxmlformats.org/presentationml/2006/ole">
            <p:oleObj spid="_x0000_s50177" name="Image" r:id="rId3" imgW="2941320" imgH="1615440" progId="Word.Picture.8">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14282" y="285728"/>
            <a:ext cx="7715304" cy="61555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r>
              <a:rPr kumimoji="0" lang="fr-FR" sz="1000" b="0" i="0" u="none" strike="noStrike" cap="none" normalizeH="0" baseline="0" dirty="0" smtClean="0">
                <a:ln>
                  <a:noFill/>
                </a:ln>
                <a:solidFill>
                  <a:schemeClr val="tx1"/>
                </a:solidFill>
                <a:effectLst/>
                <a:latin typeface="Times"/>
                <a:ea typeface="Times New Roman" pitchFamily="18" charset="0"/>
                <a:cs typeface="Times New Roman" pitchFamily="18" charset="0"/>
              </a:rPr>
              <a:t>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r>
              <a:rPr kumimoji="0" lang="fr-FR" sz="1000" b="0" i="0" u="none" strike="noStrike" cap="none" normalizeH="0" baseline="0" dirty="0" smtClean="0">
                <a:ln>
                  <a:noFill/>
                </a:ln>
                <a:solidFill>
                  <a:schemeClr val="tx1"/>
                </a:solidFill>
                <a:effectLst/>
                <a:latin typeface="Times"/>
                <a:ea typeface="Times New Roman" pitchFamily="18" charset="0"/>
                <a:cs typeface="Times New Roman" pitchFamily="18" charset="0"/>
              </a:rPr>
              <a:t>	</a:t>
            </a: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Le jaugeur à ressaut le plus connu est le jaugeur </a:t>
            </a:r>
            <a:r>
              <a:rPr kumimoji="0" lang="fr-FR" sz="1600" b="0" i="1" u="none" strike="noStrike" cap="none" normalizeH="0" baseline="0" dirty="0" smtClean="0">
                <a:ln>
                  <a:noFill/>
                </a:ln>
                <a:solidFill>
                  <a:schemeClr val="tx1"/>
                </a:solidFill>
                <a:effectLst/>
                <a:latin typeface="+mj-lt"/>
                <a:ea typeface="Times New Roman" pitchFamily="18" charset="0"/>
                <a:cs typeface="Times New Roman" pitchFamily="18" charset="0"/>
              </a:rPr>
              <a:t>"</a:t>
            </a:r>
            <a:r>
              <a:rPr kumimoji="0" lang="fr-FR" sz="1600" b="0" i="1" u="none" strike="noStrike" cap="none" normalizeH="0" baseline="0" dirty="0" err="1" smtClean="0">
                <a:ln>
                  <a:noFill/>
                </a:ln>
                <a:solidFill>
                  <a:schemeClr val="tx1"/>
                </a:solidFill>
                <a:effectLst/>
                <a:latin typeface="+mj-lt"/>
                <a:ea typeface="Times New Roman" pitchFamily="18" charset="0"/>
                <a:cs typeface="Times New Roman" pitchFamily="18" charset="0"/>
              </a:rPr>
              <a:t>Parshall</a:t>
            </a:r>
            <a:r>
              <a:rPr kumimoji="0" lang="fr-FR" sz="1600" b="0" i="1" u="none" strike="noStrike" cap="none" normalizeH="0" baseline="0" dirty="0" smtClean="0">
                <a:ln>
                  <a:noFill/>
                </a:ln>
                <a:solidFill>
                  <a:schemeClr val="tx1"/>
                </a:solidFill>
                <a:effectLst/>
                <a:latin typeface="+mj-lt"/>
                <a:ea typeface="Times New Roman" pitchFamily="18" charset="0"/>
                <a:cs typeface="Times New Roman" pitchFamily="18" charset="0"/>
              </a:rPr>
              <a:t>"</a:t>
            </a: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figuré ci-dessus. Les différentes dimensions sont normalisées en fonction de sa largeur L au col.</a:t>
            </a: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endPar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endParaRPr lang="fr-FR" sz="1600" dirty="0" smtClean="0">
              <a:latin typeface="+mj-lt"/>
              <a:cs typeface="Arial" pitchFamily="34" charset="0"/>
            </a:endParaRPr>
          </a:p>
          <a:p>
            <a:pPr lvl="0" algn="justLow" eaLnBrk="0" fontAlgn="base" hangingPunct="0">
              <a:spcBef>
                <a:spcPct val="0"/>
              </a:spcBef>
              <a:spcAft>
                <a:spcPct val="0"/>
              </a:spcAft>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r>
              <a:rPr lang="fr-FR" sz="1600" dirty="0" smtClean="0">
                <a:latin typeface="+mj-lt"/>
                <a:ea typeface="Times New Roman" pitchFamily="18" charset="0"/>
                <a:cs typeface="Times New Roman" pitchFamily="18" charset="0"/>
              </a:rPr>
              <a:t>                                                                                                          ABC et L en mètres</a:t>
            </a: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endParaRPr lang="fr-FR" sz="1600" dirty="0" smtClean="0">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Le débit Q (en m3/s) est fonction de la largeur L au col (en m) et de la hauteur d'eau H (en m) :</a:t>
            </a: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r>
              <a:rPr kumimoji="0" lang="fr-FR" sz="3200" b="0" i="0" u="none" strike="noStrike" cap="none" normalizeH="0" baseline="0" dirty="0" smtClean="0">
                <a:ln>
                  <a:noFill/>
                </a:ln>
                <a:solidFill>
                  <a:schemeClr val="tx1"/>
                </a:solidFill>
                <a:effectLst/>
                <a:latin typeface="+mj-lt"/>
                <a:ea typeface="Times New Roman" pitchFamily="18" charset="0"/>
                <a:cs typeface="Times New Roman" pitchFamily="18" charset="0"/>
              </a:rPr>
              <a:t>                              Q = 0,372 L (H * 3,28)</a:t>
            </a:r>
            <a:r>
              <a:rPr kumimoji="0" lang="fr-FR" sz="3200" b="0" i="0" u="none" strike="noStrike" cap="none" normalizeH="0" baseline="30000" dirty="0" smtClean="0">
                <a:ln>
                  <a:noFill/>
                </a:ln>
                <a:solidFill>
                  <a:schemeClr val="tx1"/>
                </a:solidFill>
                <a:effectLst/>
                <a:latin typeface="+mj-lt"/>
                <a:ea typeface="Times New Roman" pitchFamily="18" charset="0"/>
                <a:cs typeface="Times New Roman" pitchFamily="18" charset="0"/>
              </a:rPr>
              <a:t>x </a:t>
            </a:r>
            <a:r>
              <a:rPr kumimoji="0" lang="fr-FR" sz="3200" b="0" i="0" u="none" strike="noStrike" cap="none" normalizeH="0" baseline="0" dirty="0" smtClean="0">
                <a:ln>
                  <a:noFill/>
                </a:ln>
                <a:solidFill>
                  <a:schemeClr val="tx1"/>
                </a:solidFill>
                <a:effectLst/>
                <a:latin typeface="+mj-lt"/>
                <a:ea typeface="Times New Roman" pitchFamily="18" charset="0"/>
                <a:cs typeface="Times New Roman" pitchFamily="18" charset="0"/>
              </a:rPr>
              <a:t>   </a:t>
            </a: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endParaRPr lang="fr-FR" sz="1600" dirty="0" smtClean="0">
              <a:latin typeface="+mj-lt"/>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où l'exposant x dépend de la largeur au col L :</a:t>
            </a: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a:t>
            </a: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endParaRPr lang="fr-FR" sz="1600" dirty="0" smtClean="0">
              <a:latin typeface="+mj-lt"/>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endPar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a:t>
            </a: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endParaRPr lang="fr-FR" sz="1600" dirty="0" smtClean="0">
              <a:latin typeface="+mj-lt"/>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endPar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Il convient cependant de se méfier de ces formules car elles peuvent légèrement varier selon les conditions locales d'installation du </a:t>
            </a:r>
            <a:r>
              <a:rPr kumimoji="0" lang="fr-FR" sz="1600" b="0" i="0" u="none" strike="noStrike" cap="none" normalizeH="0" baseline="0" dirty="0" err="1" smtClean="0">
                <a:ln>
                  <a:noFill/>
                </a:ln>
                <a:solidFill>
                  <a:schemeClr val="tx1"/>
                </a:solidFill>
                <a:effectLst/>
                <a:latin typeface="+mj-lt"/>
                <a:ea typeface="Times New Roman" pitchFamily="18" charset="0"/>
                <a:cs typeface="Times New Roman" pitchFamily="18" charset="0"/>
              </a:rPr>
              <a:t>Parshall</a:t>
            </a: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La prudence élémentaire est de vérifier ces formules par quelques jaugeages.</a:t>
            </a:r>
            <a:endParaRPr kumimoji="0" lang="fr-FR" sz="1600"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711200" algn="ctr"/>
                <a:tab pos="1003300" algn="ctr"/>
                <a:tab pos="1257300" algn="ctr"/>
                <a:tab pos="1625600" algn="ctr"/>
                <a:tab pos="1943100" algn="ctr"/>
                <a:tab pos="2247900" algn="ctr"/>
                <a:tab pos="2552700" algn="ctr"/>
                <a:tab pos="2870200" algn="ctr"/>
                <a:tab pos="3200400" algn="ctr"/>
                <a:tab pos="3517900" algn="ctr"/>
                <a:tab pos="3848100" algn="ctr"/>
                <a:tab pos="4165600" algn="ctr"/>
                <a:tab pos="4495800" algn="ctr"/>
              </a:tabLst>
            </a:pPr>
            <a:r>
              <a:rPr kumimoji="0" lang="fr-FR" sz="1600" b="0" i="0" u="none" strike="noStrike" cap="none" normalizeH="0" baseline="0" dirty="0" smtClean="0">
                <a:ln>
                  <a:noFill/>
                </a:ln>
                <a:solidFill>
                  <a:schemeClr val="tx1"/>
                </a:solidFill>
                <a:effectLst/>
                <a:latin typeface="+mj-lt"/>
                <a:ea typeface="Times New Roman" pitchFamily="18" charset="0"/>
                <a:cs typeface="Times New Roman" pitchFamily="18" charset="0"/>
              </a:rPr>
              <a:t>	</a:t>
            </a:r>
            <a:endParaRPr kumimoji="0" lang="fr-FR" sz="1600" b="0" i="0" u="none" strike="noStrike" cap="none" normalizeH="0" baseline="0" dirty="0" smtClean="0">
              <a:ln>
                <a:noFill/>
              </a:ln>
              <a:solidFill>
                <a:schemeClr val="tx1"/>
              </a:solidFill>
              <a:effectLst/>
              <a:latin typeface="+mj-lt"/>
              <a:cs typeface="Arial" pitchFamily="34" charset="0"/>
            </a:endParaRPr>
          </a:p>
        </p:txBody>
      </p:sp>
      <p:graphicFrame>
        <p:nvGraphicFramePr>
          <p:cNvPr id="7" name="Tableau 6"/>
          <p:cNvGraphicFramePr>
            <a:graphicFrameLocks noGrp="1"/>
          </p:cNvGraphicFramePr>
          <p:nvPr/>
        </p:nvGraphicFramePr>
        <p:xfrm>
          <a:off x="1142976" y="4214818"/>
          <a:ext cx="6227172" cy="741680"/>
        </p:xfrm>
        <a:graphic>
          <a:graphicData uri="http://schemas.openxmlformats.org/drawingml/2006/table">
            <a:tbl>
              <a:tblPr firstRow="1" bandRow="1">
                <a:tableStyleId>{5C22544A-7EE6-4342-B048-85BDC9FD1C3A}</a:tableStyleId>
              </a:tblPr>
              <a:tblGrid>
                <a:gridCol w="1002030"/>
                <a:gridCol w="870857"/>
                <a:gridCol w="870857"/>
                <a:gridCol w="870857"/>
                <a:gridCol w="870857"/>
                <a:gridCol w="870857"/>
                <a:gridCol w="870857"/>
              </a:tblGrid>
              <a:tr h="370840">
                <a:tc>
                  <a:txBody>
                    <a:bodyPr/>
                    <a:lstStyle/>
                    <a:p>
                      <a:pPr algn="ctr"/>
                      <a:r>
                        <a:rPr lang="fr-FR" sz="1800" b="1" kern="1200" dirty="0" smtClean="0">
                          <a:solidFill>
                            <a:schemeClr val="lt1"/>
                          </a:solidFill>
                          <a:latin typeface="+mn-lt"/>
                          <a:ea typeface="+mn-ea"/>
                          <a:cs typeface="+mn-cs"/>
                        </a:rPr>
                        <a:t>L (en m)</a:t>
                      </a:r>
                      <a:endParaRPr lang="fr-FR" dirty="0"/>
                    </a:p>
                  </a:txBody>
                  <a:tcPr/>
                </a:tc>
                <a:tc>
                  <a:txBody>
                    <a:bodyPr/>
                    <a:lstStyle/>
                    <a:p>
                      <a:pPr algn="ctr"/>
                      <a:r>
                        <a:rPr lang="fr-FR" dirty="0" smtClean="0"/>
                        <a:t>0.2</a:t>
                      </a:r>
                      <a:endParaRPr lang="fr-FR" dirty="0"/>
                    </a:p>
                  </a:txBody>
                  <a:tcPr/>
                </a:tc>
                <a:tc>
                  <a:txBody>
                    <a:bodyPr/>
                    <a:lstStyle/>
                    <a:p>
                      <a:pPr algn="ctr"/>
                      <a:r>
                        <a:rPr lang="fr-FR" dirty="0" smtClean="0"/>
                        <a:t>0.6</a:t>
                      </a:r>
                      <a:endParaRPr lang="fr-FR" dirty="0"/>
                    </a:p>
                  </a:txBody>
                  <a:tcPr/>
                </a:tc>
                <a:tc>
                  <a:txBody>
                    <a:bodyPr/>
                    <a:lstStyle/>
                    <a:p>
                      <a:pPr algn="ctr"/>
                      <a:r>
                        <a:rPr lang="fr-FR" dirty="0" smtClean="0"/>
                        <a:t>0.8</a:t>
                      </a:r>
                      <a:endParaRPr lang="fr-FR" dirty="0"/>
                    </a:p>
                  </a:txBody>
                  <a:tcPr/>
                </a:tc>
                <a:tc>
                  <a:txBody>
                    <a:bodyPr/>
                    <a:lstStyle/>
                    <a:p>
                      <a:pPr algn="ctr"/>
                      <a:r>
                        <a:rPr lang="fr-FR" dirty="0" smtClean="0"/>
                        <a:t>1.0</a:t>
                      </a:r>
                      <a:endParaRPr lang="fr-FR" dirty="0"/>
                    </a:p>
                  </a:txBody>
                  <a:tcPr/>
                </a:tc>
                <a:tc>
                  <a:txBody>
                    <a:bodyPr/>
                    <a:lstStyle/>
                    <a:p>
                      <a:pPr algn="ctr"/>
                      <a:r>
                        <a:rPr lang="fr-FR" dirty="0" smtClean="0"/>
                        <a:t>2.0</a:t>
                      </a:r>
                      <a:endParaRPr lang="fr-FR" dirty="0"/>
                    </a:p>
                  </a:txBody>
                  <a:tcPr/>
                </a:tc>
                <a:tc>
                  <a:txBody>
                    <a:bodyPr/>
                    <a:lstStyle/>
                    <a:p>
                      <a:pPr algn="ctr"/>
                      <a:r>
                        <a:rPr lang="fr-FR" dirty="0" smtClean="0"/>
                        <a:t>2.6</a:t>
                      </a:r>
                      <a:endParaRPr lang="fr-FR" dirty="0"/>
                    </a:p>
                  </a:txBody>
                  <a:tcPr/>
                </a:tc>
              </a:tr>
              <a:tr h="370840">
                <a:tc>
                  <a:txBody>
                    <a:bodyPr/>
                    <a:lstStyle/>
                    <a:p>
                      <a:pPr algn="ctr"/>
                      <a:r>
                        <a:rPr lang="fr-FR" sz="1800" b="1" kern="1200" dirty="0" smtClean="0">
                          <a:solidFill>
                            <a:schemeClr val="dk1"/>
                          </a:solidFill>
                          <a:latin typeface="+mn-lt"/>
                          <a:ea typeface="+mn-ea"/>
                          <a:cs typeface="+mn-cs"/>
                        </a:rPr>
                        <a:t>x</a:t>
                      </a:r>
                      <a:endParaRPr lang="fr-FR" b="1" dirty="0"/>
                    </a:p>
                  </a:txBody>
                  <a:tcPr/>
                </a:tc>
                <a:tc>
                  <a:txBody>
                    <a:bodyPr/>
                    <a:lstStyle/>
                    <a:p>
                      <a:pPr algn="ctr"/>
                      <a:r>
                        <a:rPr lang="fr-FR" sz="1800" kern="1200" dirty="0" smtClean="0">
                          <a:solidFill>
                            <a:schemeClr val="dk1"/>
                          </a:solidFill>
                          <a:latin typeface="+mn-lt"/>
                          <a:ea typeface="+mn-ea"/>
                          <a:cs typeface="+mn-cs"/>
                        </a:rPr>
                        <a:t>1,506</a:t>
                      </a:r>
                      <a:endParaRPr lang="fr-FR" dirty="0"/>
                    </a:p>
                  </a:txBody>
                  <a:tcPr/>
                </a:tc>
                <a:tc>
                  <a:txBody>
                    <a:bodyPr/>
                    <a:lstStyle/>
                    <a:p>
                      <a:pPr algn="ctr"/>
                      <a:r>
                        <a:rPr lang="fr-FR" sz="1800" kern="1200" dirty="0" smtClean="0">
                          <a:solidFill>
                            <a:schemeClr val="dk1"/>
                          </a:solidFill>
                          <a:latin typeface="+mn-lt"/>
                          <a:ea typeface="+mn-ea"/>
                          <a:cs typeface="+mn-cs"/>
                        </a:rPr>
                        <a:t>1,548</a:t>
                      </a:r>
                      <a:endParaRPr lang="fr-FR" dirty="0"/>
                    </a:p>
                  </a:txBody>
                  <a:tcPr/>
                </a:tc>
                <a:tc>
                  <a:txBody>
                    <a:bodyPr/>
                    <a:lstStyle/>
                    <a:p>
                      <a:pPr algn="ctr"/>
                      <a:r>
                        <a:rPr lang="fr-FR" sz="1800" kern="1200" dirty="0" smtClean="0">
                          <a:solidFill>
                            <a:schemeClr val="dk1"/>
                          </a:solidFill>
                          <a:latin typeface="+mn-lt"/>
                          <a:ea typeface="+mn-ea"/>
                          <a:cs typeface="+mn-cs"/>
                        </a:rPr>
                        <a:t>1,560</a:t>
                      </a:r>
                      <a:endParaRPr lang="fr-FR" dirty="0"/>
                    </a:p>
                  </a:txBody>
                  <a:tcPr/>
                </a:tc>
                <a:tc>
                  <a:txBody>
                    <a:bodyPr/>
                    <a:lstStyle/>
                    <a:p>
                      <a:pPr algn="ctr"/>
                      <a:r>
                        <a:rPr lang="fr-FR" sz="1800" kern="1200" dirty="0" smtClean="0">
                          <a:solidFill>
                            <a:schemeClr val="dk1"/>
                          </a:solidFill>
                          <a:latin typeface="+mn-lt"/>
                          <a:ea typeface="+mn-ea"/>
                          <a:cs typeface="+mn-cs"/>
                        </a:rPr>
                        <a:t>1,569</a:t>
                      </a:r>
                      <a:endParaRPr lang="fr-FR" dirty="0"/>
                    </a:p>
                  </a:txBody>
                  <a:tcPr/>
                </a:tc>
                <a:tc>
                  <a:txBody>
                    <a:bodyPr/>
                    <a:lstStyle/>
                    <a:p>
                      <a:pPr algn="ctr"/>
                      <a:r>
                        <a:rPr lang="fr-FR" sz="1800" kern="1200" dirty="0" smtClean="0">
                          <a:solidFill>
                            <a:schemeClr val="dk1"/>
                          </a:solidFill>
                          <a:latin typeface="+mn-lt"/>
                          <a:ea typeface="+mn-ea"/>
                          <a:cs typeface="+mn-cs"/>
                        </a:rPr>
                        <a:t>1,538</a:t>
                      </a:r>
                      <a:endParaRPr lang="fr-F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mn-lt"/>
                          <a:ea typeface="+mn-ea"/>
                          <a:cs typeface="+mn-cs"/>
                        </a:rPr>
                        <a:t>1,609</a:t>
                      </a:r>
                    </a:p>
                  </a:txBody>
                  <a:tcPr/>
                </a:tc>
              </a:tr>
            </a:tbl>
          </a:graphicData>
        </a:graphic>
      </p:graphicFrame>
      <p:pic>
        <p:nvPicPr>
          <p:cNvPr id="49153" name="Picture 1"/>
          <p:cNvPicPr>
            <a:picLocks noChangeAspect="1" noChangeArrowheads="1"/>
          </p:cNvPicPr>
          <p:nvPr/>
        </p:nvPicPr>
        <p:blipFill>
          <a:blip r:embed="rId3"/>
          <a:srcRect/>
          <a:stretch>
            <a:fillRect/>
          </a:stretch>
        </p:blipFill>
        <p:spPr bwMode="auto">
          <a:xfrm>
            <a:off x="2285984" y="1357298"/>
            <a:ext cx="2400310" cy="874279"/>
          </a:xfrm>
          <a:prstGeom prst="rect">
            <a:avLst/>
          </a:prstGeom>
          <a:noFill/>
        </p:spPr>
      </p:pic>
      <p:cxnSp>
        <p:nvCxnSpPr>
          <p:cNvPr id="10" name="Connecteur droit avec flèche 9"/>
          <p:cNvCxnSpPr/>
          <p:nvPr/>
        </p:nvCxnSpPr>
        <p:spPr>
          <a:xfrm>
            <a:off x="4643438" y="1857364"/>
            <a:ext cx="571504" cy="1588"/>
          </a:xfrm>
          <a:prstGeom prst="straightConnector1">
            <a:avLst/>
          </a:prstGeom>
          <a:ln w="25400">
            <a:solidFill>
              <a:schemeClr val="tx1"/>
            </a:solidFill>
            <a:tailEnd type="stealth"/>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a:solidFill>
            <a:schemeClr val="tx2">
              <a:lumMod val="20000"/>
              <a:lumOff val="80000"/>
            </a:schemeClr>
          </a:solidFill>
        </p:spPr>
        <p:txBody>
          <a:bodyPr>
            <a:normAutofit/>
          </a:bodyPr>
          <a:lstStyle/>
          <a:p>
            <a:pPr algn="l"/>
            <a:r>
              <a:rPr lang="fr-FR" dirty="0" smtClean="0"/>
              <a:t>4 - Jaugeages par dilution</a:t>
            </a:r>
            <a:endParaRPr lang="fr-FR" dirty="0"/>
          </a:p>
        </p:txBody>
      </p:sp>
      <p:pic>
        <p:nvPicPr>
          <p:cNvPr id="48129" name="Picture 1"/>
          <p:cNvPicPr>
            <a:picLocks noChangeAspect="1" noChangeArrowheads="1"/>
          </p:cNvPicPr>
          <p:nvPr/>
        </p:nvPicPr>
        <p:blipFill>
          <a:blip r:embed="rId3"/>
          <a:srcRect/>
          <a:stretch>
            <a:fillRect/>
          </a:stretch>
        </p:blipFill>
        <p:spPr bwMode="auto">
          <a:xfrm>
            <a:off x="142844" y="1428736"/>
            <a:ext cx="4260374" cy="2000264"/>
          </a:xfrm>
          <a:prstGeom prst="rect">
            <a:avLst/>
          </a:prstGeom>
          <a:noFill/>
          <a:ln w="9525">
            <a:noFill/>
            <a:miter lim="800000"/>
            <a:headEnd/>
            <a:tailEnd/>
          </a:ln>
        </p:spPr>
      </p:pic>
      <p:sp>
        <p:nvSpPr>
          <p:cNvPr id="5" name="Rectangle 4"/>
          <p:cNvSpPr/>
          <p:nvPr/>
        </p:nvSpPr>
        <p:spPr>
          <a:xfrm>
            <a:off x="4214810" y="1214422"/>
            <a:ext cx="4572000" cy="3139321"/>
          </a:xfrm>
          <a:prstGeom prst="rect">
            <a:avLst/>
          </a:prstGeom>
        </p:spPr>
        <p:txBody>
          <a:bodyPr>
            <a:spAutoFit/>
          </a:bodyPr>
          <a:lstStyle/>
          <a:p>
            <a:pPr algn="just"/>
            <a:r>
              <a:rPr lang="fr-FR" dirty="0" smtClean="0"/>
              <a:t>Le principe général du jaugeage par dilution est simple. On injecte dans une section I, un traceur à une concentration C1 ; en un point de prélèvement P situé en aval, on prélève un échantillon d'eau de la rivière et l'on détermine sa concentration C2 en traceur.</a:t>
            </a:r>
          </a:p>
          <a:p>
            <a:pPr algn="just"/>
            <a:r>
              <a:rPr lang="fr-FR" dirty="0" smtClean="0"/>
              <a:t>Il est alors aisé d'établir la relation entre le débit Q du cours d'eau et les concentrations C1 et C2, soit par l'égalité des flux, soit par la conservation des masses entre les points P et I selon les procédés d'injection.</a:t>
            </a:r>
            <a:endParaRPr lang="fr-FR" dirty="0"/>
          </a:p>
        </p:txBody>
      </p:sp>
      <p:sp>
        <p:nvSpPr>
          <p:cNvPr id="48131" name="Rectangle 3"/>
          <p:cNvSpPr>
            <a:spLocks noChangeArrowheads="1"/>
          </p:cNvSpPr>
          <p:nvPr/>
        </p:nvSpPr>
        <p:spPr bwMode="auto">
          <a:xfrm>
            <a:off x="500034" y="4357694"/>
            <a:ext cx="8286808"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655763" algn="l"/>
              </a:tabLst>
            </a:pPr>
            <a:r>
              <a:rPr kumimoji="0" lang="fr-FR" sz="1600" b="0" i="0" u="none" strike="noStrike" cap="none" normalizeH="0" baseline="0" dirty="0" smtClean="0">
                <a:ln>
                  <a:noFill/>
                </a:ln>
                <a:solidFill>
                  <a:schemeClr val="tx1"/>
                </a:solidFill>
                <a:effectLst/>
                <a:latin typeface="Times"/>
                <a:ea typeface="Times New Roman" pitchFamily="18" charset="0"/>
                <a:cs typeface="Times New Roman" pitchFamily="18" charset="0"/>
              </a:rPr>
              <a:t>On injecte en I un débit constant q de traceur à la concentration C1. Au point P, on prélève des échantillons à la concentration C2.</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655763" algn="l"/>
              </a:tabLst>
            </a:pPr>
            <a:r>
              <a:rPr kumimoji="0" lang="fr-FR" sz="1600" b="0" i="0" u="none" strike="noStrike" cap="none" normalizeH="0" baseline="0" dirty="0" smtClean="0">
                <a:ln>
                  <a:noFill/>
                </a:ln>
                <a:solidFill>
                  <a:schemeClr val="tx1"/>
                </a:solidFill>
                <a:effectLst/>
                <a:latin typeface="Times"/>
                <a:ea typeface="Times New Roman" pitchFamily="18" charset="0"/>
                <a:cs typeface="Times New Roman" pitchFamily="18" charset="0"/>
              </a:rPr>
              <a:t>Si on peut supposer que le régime permanent est atteint, le flux de traceur entrant dans le tronçon est égal au flux sortant :  </a:t>
            </a:r>
            <a:r>
              <a:rPr kumimoji="0" lang="fr-FR" sz="2400" b="0" i="0" u="none" strike="noStrike" cap="none" normalizeH="0" baseline="0" dirty="0" smtClean="0">
                <a:ln>
                  <a:noFill/>
                </a:ln>
                <a:solidFill>
                  <a:schemeClr val="tx1"/>
                </a:solidFill>
                <a:effectLst/>
                <a:latin typeface="Times"/>
                <a:ea typeface="Times New Roman" pitchFamily="18" charset="0"/>
                <a:cs typeface="Times New Roman" pitchFamily="18" charset="0"/>
              </a:rPr>
              <a:t>q.C1 = (Q + q).C2</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endParaRPr kumimoji="0" lang="fr-FR" sz="1600" b="0" i="0" u="none" strike="noStrike" cap="none" normalizeH="0" baseline="0" dirty="0" smtClean="0">
              <a:ln>
                <a:noFill/>
              </a:ln>
              <a:solidFill>
                <a:schemeClr val="tx1"/>
              </a:solidFill>
              <a:effectLst/>
              <a:latin typeface="Times"/>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r>
              <a:rPr kumimoji="0" lang="fr-FR" sz="1600" b="0" i="0" u="none" strike="noStrike" cap="none" normalizeH="0" baseline="0" dirty="0" smtClean="0">
                <a:ln>
                  <a:noFill/>
                </a:ln>
                <a:solidFill>
                  <a:schemeClr val="tx1"/>
                </a:solidFill>
                <a:effectLst/>
                <a:latin typeface="Times"/>
                <a:ea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r>
              <a:rPr kumimoji="0" lang="fr-FR" sz="1600" b="0" i="0" u="none" strike="noStrike" cap="none" normalizeH="0" baseline="0" dirty="0" smtClean="0">
                <a:ln>
                  <a:noFill/>
                </a:ln>
                <a:solidFill>
                  <a:schemeClr val="tx1"/>
                </a:solidFill>
                <a:effectLst/>
                <a:latin typeface="Times"/>
                <a:ea typeface="Times New Roman" pitchFamily="18" charset="0"/>
                <a:cs typeface="Times New Roman" pitchFamily="18" charset="0"/>
              </a:rPr>
              <a:t>En général, q est négligeable devant Q, d'où l'on tire :</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55763" algn="l"/>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8130" name="Object 2"/>
          <p:cNvGraphicFramePr>
            <a:graphicFrameLocks noChangeAspect="1"/>
          </p:cNvGraphicFramePr>
          <p:nvPr/>
        </p:nvGraphicFramePr>
        <p:xfrm>
          <a:off x="5786446" y="5643578"/>
          <a:ext cx="1390191" cy="890591"/>
        </p:xfrm>
        <a:graphic>
          <a:graphicData uri="http://schemas.openxmlformats.org/presentationml/2006/ole">
            <p:oleObj spid="_x0000_s48130" name="Équation" r:id="rId4" imgW="365760" imgH="236220" progId="Equation.3">
              <p:embed/>
            </p:oleObj>
          </a:graphicData>
        </a:graphic>
      </p:graphicFrame>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1462</Words>
  <Application>Microsoft Office PowerPoint</Application>
  <PresentationFormat>Affichage à l'écran (4:3)</PresentationFormat>
  <Paragraphs>113</Paragraphs>
  <Slides>17</Slides>
  <Notes>1</Notes>
  <HiddenSlides>0</HiddenSlides>
  <MMClips>0</MMClips>
  <ScaleCrop>false</ScaleCrop>
  <HeadingPairs>
    <vt:vector size="6" baseType="variant">
      <vt:variant>
        <vt:lpstr>Thème</vt:lpstr>
      </vt:variant>
      <vt:variant>
        <vt:i4>1</vt:i4>
      </vt:variant>
      <vt:variant>
        <vt:lpstr>Serveurs OLE incorporés</vt:lpstr>
      </vt:variant>
      <vt:variant>
        <vt:i4>3</vt:i4>
      </vt:variant>
      <vt:variant>
        <vt:lpstr>Titres des diapositives</vt:lpstr>
      </vt:variant>
      <vt:variant>
        <vt:i4>17</vt:i4>
      </vt:variant>
    </vt:vector>
  </HeadingPairs>
  <TitlesOfParts>
    <vt:vector size="21" baseType="lpstr">
      <vt:lpstr>Thème Office</vt:lpstr>
      <vt:lpstr>Image</vt:lpstr>
      <vt:lpstr>Équation</vt:lpstr>
      <vt:lpstr>Image Microsoft Word</vt:lpstr>
      <vt:lpstr>Cours Hydrologie Générale</vt:lpstr>
      <vt:lpstr>Hydrométrie</vt:lpstr>
      <vt:lpstr>Diapositive 3</vt:lpstr>
      <vt:lpstr>Les Méthodes de Jaugeages</vt:lpstr>
      <vt:lpstr>1-Réservoirs étalonnés</vt:lpstr>
      <vt:lpstr>2 - Déversoirs</vt:lpstr>
      <vt:lpstr>3-Jaugeurs à ressaut</vt:lpstr>
      <vt:lpstr>Diapositive 8</vt:lpstr>
      <vt:lpstr>4 - Jaugeages par dilution</vt:lpstr>
      <vt:lpstr>Diapositive 10</vt:lpstr>
      <vt:lpstr>Jaugeages par exploration du champ des vitesses</vt:lpstr>
      <vt:lpstr>Diapositive 12</vt:lpstr>
      <vt:lpstr>Diapositive 13</vt:lpstr>
      <vt:lpstr>Diapositive 14</vt:lpstr>
      <vt:lpstr>Choix des verticales</vt:lpstr>
      <vt:lpstr>Exploitation du jaugeage</vt:lpstr>
      <vt:lpstr>Courbe d’étalonnage</vt:lpstr>
    </vt:vector>
  </TitlesOfParts>
  <Company>Sweet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Hydrologie Générale</dc:title>
  <dc:creator>SWEET</dc:creator>
  <cp:lastModifiedBy>SWEET</cp:lastModifiedBy>
  <cp:revision>25</cp:revision>
  <dcterms:created xsi:type="dcterms:W3CDTF">2012-01-14T17:32:13Z</dcterms:created>
  <dcterms:modified xsi:type="dcterms:W3CDTF">2012-01-16T19:59:15Z</dcterms:modified>
</cp:coreProperties>
</file>