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4" r:id="rId4"/>
    <p:sldId id="265" r:id="rId5"/>
    <p:sldId id="267" r:id="rId6"/>
    <p:sldId id="268" r:id="rId7"/>
    <p:sldId id="260" r:id="rId8"/>
    <p:sldId id="261" r:id="rId9"/>
    <p:sldId id="262" r:id="rId10"/>
    <p:sldId id="263" r:id="rId11"/>
    <p:sldId id="269" r:id="rId12"/>
    <p:sldId id="270"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102D53F-8144-4026-B4E2-BD76D0F14097}" type="datetimeFigureOut">
              <a:rPr lang="fr-FR" smtClean="0"/>
              <a:pPr/>
              <a:t>02/12/2023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86569D8-62A8-4FFB-BA5F-1EF1A922D1D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02D53F-8144-4026-B4E2-BD76D0F14097}" type="datetimeFigureOut">
              <a:rPr lang="fr-FR" smtClean="0"/>
              <a:pPr/>
              <a:t>02/12/2023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6569D8-62A8-4FFB-BA5F-1EF1A922D1D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76673"/>
            <a:ext cx="7772400" cy="936103"/>
          </a:xfrm>
        </p:spPr>
        <p:txBody>
          <a:bodyPr>
            <a:noAutofit/>
          </a:bodyPr>
          <a:lstStyle/>
          <a:p>
            <a:pPr rtl="1"/>
            <a:r>
              <a:rPr lang="ar-SA" sz="6600" b="1" dirty="0" smtClean="0">
                <a:solidFill>
                  <a:srgbClr val="99FFCC"/>
                </a:solidFill>
                <a:effectLst>
                  <a:outerShdw blurRad="38100" dist="38100" dir="2700000" algn="tl">
                    <a:srgbClr val="000000"/>
                  </a:outerShdw>
                </a:effectLst>
                <a:latin typeface="Traditional Arabic" pitchFamily="18" charset="-78"/>
                <a:cs typeface="Traditional Arabic" pitchFamily="18" charset="-78"/>
              </a:rPr>
              <a:t>جامعة خميس  مليانة </a:t>
            </a:r>
            <a:endParaRPr lang="fr-FR" sz="6000" dirty="0">
              <a:latin typeface="Traditional Arabic" pitchFamily="18" charset="-78"/>
              <a:cs typeface="Traditional Arabic" pitchFamily="18" charset="-78"/>
            </a:endParaRPr>
          </a:p>
        </p:txBody>
      </p:sp>
      <p:sp>
        <p:nvSpPr>
          <p:cNvPr id="3" name="Sous-titre 2"/>
          <p:cNvSpPr>
            <a:spLocks noGrp="1"/>
          </p:cNvSpPr>
          <p:nvPr>
            <p:ph type="subTitle" idx="1"/>
          </p:nvPr>
        </p:nvSpPr>
        <p:spPr>
          <a:xfrm>
            <a:off x="323528" y="1484784"/>
            <a:ext cx="8496944" cy="4392488"/>
          </a:xfrm>
        </p:spPr>
        <p:txBody>
          <a:bodyPr>
            <a:noAutofit/>
          </a:bodyPr>
          <a:lstStyle/>
          <a:p>
            <a:pPr marL="342900" indent="-342900" rtl="1">
              <a:defRPr/>
            </a:pPr>
            <a:r>
              <a:rPr lang="ar-SA" sz="5400" b="1" dirty="0" smtClean="0">
                <a:solidFill>
                  <a:srgbClr val="00B050"/>
                </a:solidFill>
                <a:latin typeface="Traditional Arabic" pitchFamily="18" charset="-78"/>
                <a:cs typeface="Traditional Arabic" pitchFamily="18" charset="-78"/>
              </a:rPr>
              <a:t>معهد علوم وتقنيات النشاطات البدنية والرياضية</a:t>
            </a:r>
            <a:endParaRPr lang="ar-SA" sz="4400" b="1" dirty="0" smtClean="0">
              <a:solidFill>
                <a:srgbClr val="00B050"/>
              </a:solidFill>
              <a:latin typeface="Traditional Arabic" pitchFamily="18" charset="-78"/>
              <a:cs typeface="Traditional Arabic" pitchFamily="18" charset="-78"/>
            </a:endParaRPr>
          </a:p>
          <a:p>
            <a:pPr marL="342900" indent="-342900" rtl="1">
              <a:defRPr/>
            </a:pPr>
            <a:r>
              <a:rPr lang="ar-SA" sz="6000" b="1" dirty="0" smtClean="0">
                <a:solidFill>
                  <a:srgbClr val="FF0000"/>
                </a:solidFill>
                <a:latin typeface="Traditional Arabic" pitchFamily="18" charset="-78"/>
                <a:cs typeface="Traditional Arabic" pitchFamily="18" charset="-78"/>
              </a:rPr>
              <a:t>الدرس</a:t>
            </a:r>
            <a:r>
              <a:rPr lang="fr-FR" sz="6000" b="1" dirty="0" smtClean="0">
                <a:solidFill>
                  <a:srgbClr val="FF0000"/>
                </a:solidFill>
                <a:latin typeface="Traditional Arabic" pitchFamily="18" charset="-78"/>
                <a:cs typeface="Traditional Arabic" pitchFamily="18" charset="-78"/>
              </a:rPr>
              <a:t> </a:t>
            </a:r>
            <a:r>
              <a:rPr lang="ar-SA" sz="6000" b="1" dirty="0" smtClean="0">
                <a:solidFill>
                  <a:srgbClr val="FF0000"/>
                </a:solidFill>
                <a:latin typeface="Traditional Arabic" pitchFamily="18" charset="-78"/>
                <a:cs typeface="Traditional Arabic" pitchFamily="18" charset="-78"/>
              </a:rPr>
              <a:t> </a:t>
            </a:r>
            <a:r>
              <a:rPr lang="ar-DZ" sz="6000" b="1" dirty="0" smtClean="0">
                <a:solidFill>
                  <a:srgbClr val="FF0000"/>
                </a:solidFill>
                <a:latin typeface="Traditional Arabic" pitchFamily="18" charset="-78"/>
                <a:cs typeface="Traditional Arabic" pitchFamily="18" charset="-78"/>
              </a:rPr>
              <a:t>الثالث</a:t>
            </a:r>
            <a:r>
              <a:rPr lang="ar-SA" sz="6000" b="1" dirty="0" smtClean="0">
                <a:solidFill>
                  <a:srgbClr val="FF0000"/>
                </a:solidFill>
                <a:latin typeface="Traditional Arabic" pitchFamily="18" charset="-78"/>
                <a:cs typeface="Traditional Arabic" pitchFamily="18" charset="-78"/>
              </a:rPr>
              <a:t>:</a:t>
            </a:r>
          </a:p>
          <a:p>
            <a:pPr marL="342900" indent="-342900" rtl="1">
              <a:defRPr/>
            </a:pPr>
            <a:r>
              <a:rPr lang="ar-SA" sz="6600" b="1" dirty="0" smtClean="0">
                <a:solidFill>
                  <a:schemeClr val="tx1"/>
                </a:solidFill>
                <a:latin typeface="Traditional Arabic" pitchFamily="18" charset="-78"/>
                <a:cs typeface="Traditional Arabic" pitchFamily="18" charset="-78"/>
              </a:rPr>
              <a:t>الإطار النظري والدراسات السابقة  </a:t>
            </a:r>
            <a:endParaRPr lang="fr-FR" sz="7200" b="1" dirty="0">
              <a:solidFill>
                <a:schemeClr val="tx1"/>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algn="r" rtl="1">
              <a:buNone/>
            </a:pPr>
            <a:r>
              <a:rPr lang="ar-JO" sz="4400" b="1" dirty="0" smtClean="0">
                <a:latin typeface="Traditional Arabic" pitchFamily="18" charset="-78"/>
                <a:cs typeface="Traditional Arabic" pitchFamily="18" charset="-78"/>
              </a:rPr>
              <a:t>وتستعرض الدراسات السابقة بصورة مرتبة تتضمن</a:t>
            </a:r>
            <a:r>
              <a:rPr lang="ar-JO" sz="4000" b="1" dirty="0" smtClean="0">
                <a:latin typeface="Traditional Arabic" pitchFamily="18" charset="-78"/>
                <a:cs typeface="Traditional Arabic" pitchFamily="18" charset="-78"/>
              </a:rPr>
              <a:t>:</a:t>
            </a:r>
            <a:endParaRPr lang="fr-FR" sz="4000" b="1" dirty="0" smtClean="0">
              <a:latin typeface="Traditional Arabic" pitchFamily="18" charset="-78"/>
              <a:cs typeface="Traditional Arabic" pitchFamily="18" charset="-78"/>
            </a:endParaRPr>
          </a:p>
          <a:p>
            <a:pPr algn="r" rtl="1">
              <a:buNone/>
            </a:pPr>
            <a:r>
              <a:rPr lang="ar-JO" sz="4000" b="1" dirty="0" smtClean="0">
                <a:latin typeface="Traditional Arabic" pitchFamily="18" charset="-78"/>
                <a:cs typeface="Traditional Arabic" pitchFamily="18" charset="-78"/>
              </a:rPr>
              <a:t>- </a:t>
            </a:r>
            <a:r>
              <a:rPr lang="ar-JO" sz="4400" b="1" dirty="0" smtClean="0">
                <a:latin typeface="Traditional Arabic" pitchFamily="18" charset="-78"/>
                <a:cs typeface="Traditional Arabic" pitchFamily="18" charset="-78"/>
              </a:rPr>
              <a:t>ذكر اسم الكاتب وتاريخ نشر البحث بين قوسين.</a:t>
            </a:r>
            <a:endParaRPr lang="fr-FR" sz="4400" b="1" dirty="0" smtClean="0">
              <a:latin typeface="Traditional Arabic" pitchFamily="18" charset="-78"/>
              <a:cs typeface="Traditional Arabic" pitchFamily="18" charset="-78"/>
            </a:endParaRPr>
          </a:p>
          <a:p>
            <a:pPr algn="r" rtl="1">
              <a:buNone/>
            </a:pPr>
            <a:r>
              <a:rPr lang="ar-JO" sz="4400" b="1" dirty="0" smtClean="0">
                <a:latin typeface="Traditional Arabic" pitchFamily="18" charset="-78"/>
                <a:cs typeface="Traditional Arabic" pitchFamily="18" charset="-78"/>
              </a:rPr>
              <a:t>- هدف البحث.</a:t>
            </a:r>
            <a:endParaRPr lang="fr-FR" sz="4400" b="1" dirty="0" smtClean="0">
              <a:latin typeface="Traditional Arabic" pitchFamily="18" charset="-78"/>
              <a:cs typeface="Traditional Arabic" pitchFamily="18" charset="-78"/>
            </a:endParaRPr>
          </a:p>
          <a:p>
            <a:pPr algn="r" rtl="1">
              <a:buNone/>
            </a:pPr>
            <a:r>
              <a:rPr lang="ar-JO" sz="4400" b="1" dirty="0" smtClean="0">
                <a:latin typeface="Traditional Arabic" pitchFamily="18" charset="-78"/>
                <a:cs typeface="Traditional Arabic" pitchFamily="18" charset="-78"/>
              </a:rPr>
              <a:t>- عينة البحث.</a:t>
            </a:r>
            <a:endParaRPr lang="fr-FR" sz="4400" b="1" dirty="0" smtClean="0">
              <a:latin typeface="Traditional Arabic" pitchFamily="18" charset="-78"/>
              <a:cs typeface="Traditional Arabic" pitchFamily="18" charset="-78"/>
            </a:endParaRPr>
          </a:p>
          <a:p>
            <a:pPr algn="r" rtl="1">
              <a:buNone/>
            </a:pPr>
            <a:r>
              <a:rPr lang="ar-JO" sz="4400" b="1" dirty="0" smtClean="0">
                <a:latin typeface="Traditional Arabic" pitchFamily="18" charset="-78"/>
                <a:cs typeface="Traditional Arabic" pitchFamily="18" charset="-78"/>
              </a:rPr>
              <a:t>- المنهج </a:t>
            </a:r>
            <a:r>
              <a:rPr lang="ar-DZ" sz="4400" b="1" dirty="0" smtClean="0">
                <a:latin typeface="Traditional Arabic" pitchFamily="18" charset="-78"/>
                <a:cs typeface="Traditional Arabic" pitchFamily="18" charset="-78"/>
              </a:rPr>
              <a:t>المستخدم في البحث.</a:t>
            </a:r>
            <a:endParaRPr lang="fr-FR" sz="4400" b="1" dirty="0" smtClean="0">
              <a:latin typeface="Traditional Arabic" pitchFamily="18" charset="-78"/>
              <a:cs typeface="Traditional Arabic" pitchFamily="18" charset="-78"/>
            </a:endParaRPr>
          </a:p>
          <a:p>
            <a:pPr algn="r" rtl="1">
              <a:buNone/>
            </a:pPr>
            <a:r>
              <a:rPr lang="ar-JO" sz="4400" b="1" dirty="0" smtClean="0">
                <a:latin typeface="Traditional Arabic" pitchFamily="18" charset="-78"/>
                <a:cs typeface="Traditional Arabic" pitchFamily="18" charset="-78"/>
              </a:rPr>
              <a:t>- أهم النتائج التي توصل إليها البحث</a:t>
            </a:r>
            <a:r>
              <a:rPr lang="ar-SA" sz="4400" b="1" dirty="0" err="1" smtClean="0">
                <a:latin typeface="Traditional Arabic" pitchFamily="18" charset="-78"/>
                <a:cs typeface="Traditional Arabic" pitchFamily="18" charset="-78"/>
              </a:rPr>
              <a:t>.</a:t>
            </a:r>
            <a:endParaRPr lang="fr-FR" sz="4000" b="1" dirty="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a:r>
              <a:rPr lang="ar-SA" sz="4000" b="1" dirty="0" smtClean="0">
                <a:solidFill>
                  <a:schemeClr val="tx2"/>
                </a:solidFill>
              </a:rPr>
              <a:t>أ</a:t>
            </a:r>
            <a:r>
              <a:rPr lang="ar-DZ" sz="4000" b="1" dirty="0" smtClean="0">
                <a:solidFill>
                  <a:schemeClr val="tx2"/>
                </a:solidFill>
                <a:latin typeface="Traditional Arabic" pitchFamily="18" charset="-78"/>
                <a:cs typeface="Traditional Arabic" pitchFamily="18" charset="-78"/>
              </a:rPr>
              <a:t>خطاء يقع فيها الباحث عند استعراض الدّراسات السّابقة</a:t>
            </a:r>
            <a:r>
              <a:rPr lang="ar-DZ" sz="4000" b="1" dirty="0" smtClean="0">
                <a:solidFill>
                  <a:schemeClr val="tx2"/>
                </a:solidFill>
              </a:rPr>
              <a:t>:</a:t>
            </a:r>
            <a:endParaRPr lang="fr-FR" sz="4000" dirty="0">
              <a:solidFill>
                <a:schemeClr val="tx2"/>
              </a:solidFill>
            </a:endParaRPr>
          </a:p>
        </p:txBody>
      </p:sp>
      <p:sp>
        <p:nvSpPr>
          <p:cNvPr id="3" name="Espace réservé du contenu 2"/>
          <p:cNvSpPr>
            <a:spLocks noGrp="1"/>
          </p:cNvSpPr>
          <p:nvPr>
            <p:ph idx="1"/>
          </p:nvPr>
        </p:nvSpPr>
        <p:spPr>
          <a:xfrm>
            <a:off x="457200" y="1196752"/>
            <a:ext cx="8229600" cy="4929411"/>
          </a:xfrm>
        </p:spPr>
        <p:txBody>
          <a:bodyPr>
            <a:normAutofit fontScale="32500" lnSpcReduction="20000"/>
          </a:bodyPr>
          <a:lstStyle/>
          <a:p>
            <a:pPr algn="just" rtl="1">
              <a:buNone/>
            </a:pPr>
            <a:r>
              <a:rPr lang="ar-DZ" sz="9000" b="1" dirty="0" smtClean="0">
                <a:latin typeface="Traditional Arabic" pitchFamily="18" charset="-78"/>
                <a:cs typeface="Traditional Arabic" pitchFamily="18" charset="-78"/>
              </a:rPr>
              <a:t>– </a:t>
            </a:r>
            <a:r>
              <a:rPr lang="ar-DZ" sz="12300" b="1" dirty="0" smtClean="0">
                <a:latin typeface="Traditional Arabic" pitchFamily="18" charset="-78"/>
                <a:cs typeface="Traditional Arabic" pitchFamily="18" charset="-78"/>
              </a:rPr>
              <a:t>محاولة إثبات أنّ البحث فريد في مجاله، وأنّه لا توجد أبحاث أو دراسات سابقة في مجاله</a:t>
            </a:r>
            <a:r>
              <a:rPr lang="ar-SA" sz="12300" b="1" dirty="0" smtClean="0">
                <a:latin typeface="Traditional Arabic" pitchFamily="18" charset="-78"/>
                <a:cs typeface="Traditional Arabic" pitchFamily="18" charset="-78"/>
              </a:rPr>
              <a:t> </a:t>
            </a:r>
            <a:r>
              <a:rPr lang="ar-DZ" sz="12300" b="1" dirty="0" smtClean="0">
                <a:latin typeface="Traditional Arabic" pitchFamily="18" charset="-78"/>
                <a:cs typeface="Traditional Arabic" pitchFamily="18" charset="-78"/>
              </a:rPr>
              <a:t> </a:t>
            </a:r>
            <a:r>
              <a:rPr lang="ar-DZ" sz="12300" b="1" dirty="0" err="1" smtClean="0">
                <a:latin typeface="Traditional Arabic" pitchFamily="18" charset="-78"/>
                <a:cs typeface="Traditional Arabic" pitchFamily="18" charset="-78"/>
              </a:rPr>
              <a:t>.</a:t>
            </a:r>
            <a:endParaRPr lang="ar-SA" sz="12300" b="1" dirty="0" smtClean="0">
              <a:latin typeface="Traditional Arabic" pitchFamily="18" charset="-78"/>
              <a:cs typeface="Traditional Arabic" pitchFamily="18" charset="-78"/>
            </a:endParaRPr>
          </a:p>
          <a:p>
            <a:pPr algn="just" rtl="1">
              <a:buNone/>
            </a:pPr>
            <a:r>
              <a:rPr lang="ar-DZ" sz="12300" b="1" dirty="0" smtClean="0">
                <a:latin typeface="Traditional Arabic" pitchFamily="18" charset="-78"/>
                <a:cs typeface="Traditional Arabic" pitchFamily="18" charset="-78"/>
              </a:rPr>
              <a:t>– جمع عدد كبير من الدّراسات السّابقة</a:t>
            </a:r>
            <a:r>
              <a:rPr lang="ar-SA" sz="12300" b="1" dirty="0" err="1" smtClean="0">
                <a:latin typeface="Traditional Arabic" pitchFamily="18" charset="-78"/>
                <a:cs typeface="Traditional Arabic" pitchFamily="18" charset="-78"/>
              </a:rPr>
              <a:t>،</a:t>
            </a:r>
            <a:r>
              <a:rPr lang="ar-DZ" sz="12300" b="1" dirty="0" smtClean="0">
                <a:latin typeface="Traditional Arabic" pitchFamily="18" charset="-78"/>
                <a:cs typeface="Traditional Arabic" pitchFamily="18" charset="-78"/>
              </a:rPr>
              <a:t> والاهتمام بالكمّ على حساب الكيف</a:t>
            </a:r>
            <a:r>
              <a:rPr lang="ar-SA" sz="12300" b="1" dirty="0" smtClean="0">
                <a:latin typeface="Traditional Arabic" pitchFamily="18" charset="-78"/>
                <a:cs typeface="Traditional Arabic" pitchFamily="18" charset="-78"/>
              </a:rPr>
              <a:t> </a:t>
            </a:r>
            <a:r>
              <a:rPr lang="ar-DZ" sz="12300" b="1" dirty="0" err="1" smtClean="0">
                <a:latin typeface="Traditional Arabic" pitchFamily="18" charset="-78"/>
                <a:cs typeface="Traditional Arabic" pitchFamily="18" charset="-78"/>
              </a:rPr>
              <a:t>.</a:t>
            </a:r>
            <a:endParaRPr lang="ar-SA" sz="12300" b="1" dirty="0" smtClean="0">
              <a:latin typeface="Traditional Arabic" pitchFamily="18" charset="-78"/>
              <a:cs typeface="Traditional Arabic" pitchFamily="18" charset="-78"/>
            </a:endParaRPr>
          </a:p>
          <a:p>
            <a:pPr algn="just" rtl="1">
              <a:buNone/>
            </a:pPr>
            <a:r>
              <a:rPr lang="ar-DZ" sz="12300" b="1" dirty="0" smtClean="0">
                <a:latin typeface="Traditional Arabic" pitchFamily="18" charset="-78"/>
                <a:cs typeface="Traditional Arabic" pitchFamily="18" charset="-78"/>
              </a:rPr>
              <a:t>– أخذ الدّراسات السّابقة من مصادر ثانويّة دون الرجوع للمصادر الأساسيّة</a:t>
            </a:r>
            <a:r>
              <a:rPr lang="ar-SA" sz="12300" b="1" dirty="0" err="1" smtClean="0">
                <a:latin typeface="Traditional Arabic" pitchFamily="18" charset="-78"/>
                <a:cs typeface="Traditional Arabic" pitchFamily="18" charset="-78"/>
              </a:rPr>
              <a:t>.</a:t>
            </a:r>
            <a:endParaRPr lang="ar-SA" sz="12300" b="1" dirty="0" smtClean="0">
              <a:latin typeface="Traditional Arabic" pitchFamily="18" charset="-78"/>
              <a:cs typeface="Traditional Arabic" pitchFamily="18" charset="-78"/>
            </a:endParaRPr>
          </a:p>
          <a:p>
            <a:pPr algn="just" rtl="1">
              <a:buNone/>
            </a:pPr>
            <a:r>
              <a:rPr lang="ar-DZ" sz="12300" b="1" dirty="0" smtClean="0">
                <a:latin typeface="Traditional Arabic" pitchFamily="18" charset="-78"/>
                <a:cs typeface="Traditional Arabic" pitchFamily="18" charset="-78"/>
              </a:rPr>
              <a:t>– قراءة ومراجعة نتائج البحوث العلميّة فقط</a:t>
            </a:r>
            <a:r>
              <a:rPr lang="ar-SA" sz="12300" b="1" dirty="0" smtClean="0">
                <a:latin typeface="Traditional Arabic" pitchFamily="18" charset="-78"/>
                <a:cs typeface="Traditional Arabic" pitchFamily="18" charset="-78"/>
              </a:rPr>
              <a:t> </a:t>
            </a:r>
            <a:r>
              <a:rPr lang="ar-DZ" sz="12300" b="1" dirty="0" smtClean="0">
                <a:latin typeface="Traditional Arabic" pitchFamily="18" charset="-78"/>
                <a:cs typeface="Traditional Arabic" pitchFamily="18" charset="-78"/>
              </a:rPr>
              <a:t>، وعدم الاستفادة من منهجيّتها وإجراءاتها</a:t>
            </a:r>
            <a:r>
              <a:rPr lang="ar-SA" sz="12300" b="1" dirty="0" err="1" smtClean="0">
                <a:latin typeface="Traditional Arabic" pitchFamily="18" charset="-78"/>
                <a:cs typeface="Traditional Arabic" pitchFamily="18" charset="-78"/>
              </a:rPr>
              <a:t>.</a:t>
            </a:r>
            <a:endParaRPr lang="ar-SA" sz="12300" b="1" dirty="0" smtClean="0">
              <a:latin typeface="Traditional Arabic" pitchFamily="18" charset="-78"/>
              <a:cs typeface="Traditional Arabic" pitchFamily="18" charset="-78"/>
            </a:endParaRPr>
          </a:p>
          <a:p>
            <a:pPr algn="just" rtl="1">
              <a:buNone/>
            </a:pPr>
            <a:r>
              <a:rPr lang="ar-SA" sz="7000" b="1" dirty="0" smtClean="0">
                <a:latin typeface="Traditional Arabic" pitchFamily="18" charset="-78"/>
                <a:cs typeface="Traditional Arabic" pitchFamily="18" charset="-78"/>
              </a:rPr>
              <a:t> </a:t>
            </a:r>
            <a:r>
              <a:rPr lang="ar-DZ" sz="6400" dirty="0" err="1" smtClean="0">
                <a:latin typeface="Traditional Arabic" pitchFamily="18" charset="-78"/>
                <a:cs typeface="Traditional Arabic" pitchFamily="18" charset="-78"/>
              </a:rPr>
              <a:t>.</a:t>
            </a:r>
            <a:r>
              <a:rPr lang="ar-DZ" sz="5800" dirty="0" smtClean="0">
                <a:latin typeface="Traditional Arabic" pitchFamily="18" charset="-78"/>
                <a:cs typeface="Traditional Arabic" pitchFamily="18" charset="-78"/>
              </a:rPr>
              <a:t/>
            </a:r>
            <a:br>
              <a:rPr lang="ar-DZ" sz="5800" dirty="0" smtClean="0">
                <a:latin typeface="Traditional Arabic" pitchFamily="18" charset="-78"/>
                <a:cs typeface="Traditional Arabic" pitchFamily="18" charset="-78"/>
              </a:rPr>
            </a:br>
            <a:endParaRPr lang="fr-FR" dirty="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algn="just" rtl="1">
              <a:buNone/>
            </a:pPr>
            <a:r>
              <a:rPr lang="ar-DZ" sz="3600" b="1" dirty="0" smtClean="0"/>
              <a:t>– </a:t>
            </a:r>
            <a:r>
              <a:rPr lang="ar-DZ" sz="5400" b="1" dirty="0" smtClean="0">
                <a:latin typeface="Traditional Arabic" pitchFamily="18" charset="-78"/>
                <a:cs typeface="Traditional Arabic" pitchFamily="18" charset="-78"/>
              </a:rPr>
              <a:t>الفشل في ربط الدّراسات السّابقة التي لها علاقة بمشكلة البحث أو جانب من جوانبها، ممّا يحرم الباحث من الاستفادة منها.</a:t>
            </a:r>
            <a:endParaRPr lang="ar-SA" sz="5400" b="1" dirty="0" smtClean="0">
              <a:latin typeface="Traditional Arabic" pitchFamily="18" charset="-78"/>
              <a:cs typeface="Traditional Arabic" pitchFamily="18" charset="-78"/>
            </a:endParaRPr>
          </a:p>
          <a:p>
            <a:pPr algn="just" rtl="1">
              <a:buNone/>
            </a:pPr>
            <a:r>
              <a:rPr lang="ar-DZ" sz="5400" b="1" dirty="0" smtClean="0">
                <a:latin typeface="Traditional Arabic" pitchFamily="18" charset="-78"/>
                <a:cs typeface="Traditional Arabic" pitchFamily="18" charset="-78"/>
              </a:rPr>
              <a:t>– التّركيز على الدّراسات التي تدعم وجهة نظر الباحث، وتجاهل التي تعارضها.</a:t>
            </a:r>
            <a:endParaRPr lang="ar-SA" sz="5400" b="1" dirty="0" smtClean="0">
              <a:latin typeface="Traditional Arabic" pitchFamily="18" charset="-78"/>
              <a:cs typeface="Traditional Arabic" pitchFamily="18" charset="-78"/>
            </a:endParaRPr>
          </a:p>
          <a:p>
            <a:pPr algn="r" rtl="1">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868958"/>
          </a:xfrm>
        </p:spPr>
        <p:txBody>
          <a:bodyPr>
            <a:normAutofit fontScale="90000"/>
          </a:bodyPr>
          <a:lstStyle/>
          <a:p>
            <a:pPr lvl="0" algn="r"/>
            <a:r>
              <a:rPr lang="ar-SA" sz="6000" b="1" dirty="0" smtClean="0">
                <a:solidFill>
                  <a:srgbClr val="FF0000"/>
                </a:solidFill>
                <a:latin typeface="Traditional Arabic" pitchFamily="18" charset="-78"/>
                <a:cs typeface="Traditional Arabic" pitchFamily="18" charset="-78"/>
              </a:rPr>
              <a:t>الإطار النظري للبحث</a:t>
            </a:r>
            <a:r>
              <a:rPr lang="ar-SA" b="1" dirty="0" smtClean="0"/>
              <a:t>:</a:t>
            </a:r>
            <a:r>
              <a:rPr lang="fr-FR" dirty="0" smtClean="0"/>
              <a:t/>
            </a:r>
            <a:br>
              <a:rPr lang="fr-FR" dirty="0" smtClean="0"/>
            </a:br>
            <a:endParaRPr lang="fr-FR" dirty="0"/>
          </a:p>
        </p:txBody>
      </p:sp>
      <p:sp>
        <p:nvSpPr>
          <p:cNvPr id="3" name="Espace réservé du contenu 2"/>
          <p:cNvSpPr>
            <a:spLocks noGrp="1"/>
          </p:cNvSpPr>
          <p:nvPr>
            <p:ph idx="1"/>
          </p:nvPr>
        </p:nvSpPr>
        <p:spPr>
          <a:xfrm>
            <a:off x="457200" y="1340768"/>
            <a:ext cx="8229600" cy="4785395"/>
          </a:xfrm>
        </p:spPr>
        <p:txBody>
          <a:bodyPr>
            <a:normAutofit/>
          </a:bodyPr>
          <a:lstStyle/>
          <a:p>
            <a:pPr lvl="0" algn="just" rtl="1">
              <a:buNone/>
            </a:pPr>
            <a:r>
              <a:rPr lang="ar-SA" sz="4400" b="1" dirty="0" smtClean="0">
                <a:latin typeface="Traditional Arabic" pitchFamily="18" charset="-78"/>
                <a:cs typeface="Traditional Arabic" pitchFamily="18" charset="-78"/>
              </a:rPr>
              <a:t>    </a:t>
            </a:r>
            <a:r>
              <a:rPr lang="fr-FR" sz="4400" b="1" dirty="0" smtClean="0">
                <a:latin typeface="Traditional Arabic" pitchFamily="18" charset="-78"/>
                <a:cs typeface="Traditional Arabic" pitchFamily="18" charset="-78"/>
              </a:rPr>
              <a:t>   </a:t>
            </a:r>
            <a:r>
              <a:rPr lang="ar-SA" sz="4400" b="1" dirty="0" smtClean="0">
                <a:latin typeface="Traditional Arabic" pitchFamily="18" charset="-78"/>
                <a:cs typeface="Traditional Arabic" pitchFamily="18" charset="-78"/>
              </a:rPr>
              <a:t>  </a:t>
            </a:r>
            <a:r>
              <a:rPr lang="ar-SA" sz="5400" b="1" dirty="0" smtClean="0">
                <a:latin typeface="Traditional Arabic" pitchFamily="18" charset="-78"/>
                <a:cs typeface="Traditional Arabic" pitchFamily="18" charset="-78"/>
              </a:rPr>
              <a:t>يختص الإطار النظري بالأفكار الرئيسة، والمبادئ العامة، والخلفية النظرية التي يحتاج الباحث لها؛ ليستطيع أن يعد بحثاً علمياً له أهداف</a:t>
            </a:r>
            <a:r>
              <a:rPr lang="ar-DZ" sz="5400" b="1" dirty="0" smtClean="0">
                <a:latin typeface="Traditional Arabic" pitchFamily="18" charset="-78"/>
                <a:cs typeface="Traditional Arabic" pitchFamily="18" charset="-78"/>
              </a:rPr>
              <a:t>ا</a:t>
            </a:r>
            <a:r>
              <a:rPr lang="ar-SA" sz="5400" b="1" dirty="0" smtClean="0">
                <a:latin typeface="Traditional Arabic" pitchFamily="18" charset="-78"/>
                <a:cs typeface="Traditional Arabic" pitchFamily="18" charset="-78"/>
              </a:rPr>
              <a:t> وفرضيات يكون لتحقيقها أثر في البناء </a:t>
            </a:r>
            <a:r>
              <a:rPr lang="ar-SA" sz="5400" b="1" dirty="0" smtClean="0">
                <a:latin typeface="Traditional Arabic" pitchFamily="18" charset="-78"/>
                <a:cs typeface="Traditional Arabic" pitchFamily="18" charset="-78"/>
              </a:rPr>
              <a:t>المعرفي</a:t>
            </a:r>
            <a:endParaRPr lang="fr-FR" sz="4400" b="1" dirty="0" smtClean="0">
              <a:latin typeface="Traditional Arabic" pitchFamily="18" charset="-78"/>
              <a:cs typeface="Traditional Arabic" pitchFamily="18" charset="-78"/>
            </a:endParaRPr>
          </a:p>
          <a:p>
            <a:pPr algn="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SY" sz="6000" b="1" dirty="0" smtClean="0">
                <a:solidFill>
                  <a:srgbClr val="FF0000"/>
                </a:solidFill>
                <a:effectLst>
                  <a:outerShdw blurRad="38100" dist="38100" dir="2700000" algn="tl">
                    <a:srgbClr val="000000"/>
                  </a:outerShdw>
                </a:effectLst>
                <a:latin typeface="Traditional Arabic" pitchFamily="18" charset="-78"/>
                <a:cs typeface="Traditional Arabic" pitchFamily="18" charset="-78"/>
              </a:rPr>
              <a:t>مكونات الإطار النظري</a:t>
            </a:r>
            <a:r>
              <a:rPr lang="ar-SA" sz="6000" b="1" dirty="0" smtClean="0">
                <a:solidFill>
                  <a:srgbClr val="FF0000"/>
                </a:solidFill>
                <a:effectLst>
                  <a:outerShdw blurRad="38100" dist="38100" dir="2700000" algn="tl">
                    <a:srgbClr val="000000"/>
                  </a:outerShdw>
                </a:effectLst>
                <a:latin typeface="Traditional Arabic" pitchFamily="18" charset="-78"/>
                <a:cs typeface="Traditional Arabic" pitchFamily="18" charset="-78"/>
              </a:rPr>
              <a:t> </a:t>
            </a:r>
            <a:r>
              <a:rPr lang="ar-SA" sz="4000" b="1" dirty="0" err="1" smtClean="0">
                <a:solidFill>
                  <a:srgbClr val="99FFCC"/>
                </a:solidFill>
                <a:effectLst>
                  <a:outerShdw blurRad="38100" dist="38100" dir="2700000" algn="tl">
                    <a:srgbClr val="000000"/>
                  </a:outerShdw>
                </a:effectLst>
                <a:latin typeface="Traditional Arabic" pitchFamily="18" charset="-78"/>
                <a:cs typeface="Traditional Arabic" pitchFamily="18" charset="-78"/>
              </a:rPr>
              <a:t>:</a:t>
            </a:r>
            <a:endParaRPr lang="fr-FR" dirty="0"/>
          </a:p>
        </p:txBody>
      </p:sp>
      <p:sp>
        <p:nvSpPr>
          <p:cNvPr id="3" name="Espace réservé du contenu 2"/>
          <p:cNvSpPr>
            <a:spLocks noGrp="1"/>
          </p:cNvSpPr>
          <p:nvPr>
            <p:ph idx="1"/>
          </p:nvPr>
        </p:nvSpPr>
        <p:spPr/>
        <p:txBody>
          <a:bodyPr>
            <a:normAutofit/>
          </a:bodyPr>
          <a:lstStyle/>
          <a:p>
            <a:pPr algn="justLow" rtl="1">
              <a:buNone/>
              <a:defRPr/>
            </a:pPr>
            <a:r>
              <a:rPr lang="ar-SY" sz="5400" b="1" dirty="0" smtClean="0">
                <a:latin typeface="Traditional Arabic" pitchFamily="18" charset="-78"/>
                <a:cs typeface="Traditional Arabic" pitchFamily="18" charset="-78"/>
              </a:rPr>
              <a:t>يجب </a:t>
            </a:r>
            <a:r>
              <a:rPr lang="ar-SA" sz="5400" b="1" dirty="0" smtClean="0">
                <a:latin typeface="Traditional Arabic" pitchFamily="18" charset="-78"/>
                <a:cs typeface="Traditional Arabic" pitchFamily="18" charset="-78"/>
              </a:rPr>
              <a:t>أ</a:t>
            </a:r>
            <a:r>
              <a:rPr lang="ar-SY" sz="5400" b="1" dirty="0" smtClean="0">
                <a:latin typeface="Traditional Arabic" pitchFamily="18" charset="-78"/>
                <a:cs typeface="Traditional Arabic" pitchFamily="18" charset="-78"/>
              </a:rPr>
              <a:t>ن يتضمن الإطار النظري </a:t>
            </a:r>
            <a:r>
              <a:rPr lang="ar-SA" sz="5400" b="1" dirty="0" smtClean="0">
                <a:latin typeface="Traditional Arabic" pitchFamily="18" charset="-78"/>
                <a:cs typeface="Traditional Arabic" pitchFamily="18" charset="-78"/>
              </a:rPr>
              <a:t>ما </a:t>
            </a:r>
            <a:r>
              <a:rPr lang="ar-SA" sz="5400" b="1" dirty="0" err="1" smtClean="0">
                <a:latin typeface="Traditional Arabic" pitchFamily="18" charset="-78"/>
                <a:cs typeface="Traditional Arabic" pitchFamily="18" charset="-78"/>
              </a:rPr>
              <a:t>يلي </a:t>
            </a:r>
            <a:r>
              <a:rPr lang="ar-SA" sz="4800" b="1" dirty="0" err="1" smtClean="0">
                <a:latin typeface="Traditional Arabic" pitchFamily="18" charset="-78"/>
                <a:cs typeface="Traditional Arabic" pitchFamily="18" charset="-78"/>
              </a:rPr>
              <a:t>:</a:t>
            </a:r>
            <a:endParaRPr lang="fr-FR" sz="4800" b="1" dirty="0" smtClean="0">
              <a:latin typeface="Traditional Arabic" pitchFamily="18" charset="-78"/>
              <a:cs typeface="Traditional Arabic" pitchFamily="18" charset="-78"/>
            </a:endParaRPr>
          </a:p>
          <a:p>
            <a:pPr marL="800100" lvl="1" indent="-342900" algn="justLow" rtl="1">
              <a:defRPr/>
            </a:pPr>
            <a:r>
              <a:rPr lang="ar-SY" sz="4800" b="1" dirty="0" smtClean="0">
                <a:latin typeface="Traditional Arabic" pitchFamily="18" charset="-78"/>
                <a:cs typeface="Traditional Arabic" pitchFamily="18" charset="-78"/>
              </a:rPr>
              <a:t>تحديد وتسمية المتغيرات التي لها علاقة بالبحث.</a:t>
            </a:r>
            <a:endParaRPr lang="fr-FR" sz="4800" b="1" dirty="0" smtClean="0">
              <a:latin typeface="Traditional Arabic" pitchFamily="18" charset="-78"/>
              <a:cs typeface="Traditional Arabic" pitchFamily="18" charset="-78"/>
            </a:endParaRPr>
          </a:p>
          <a:p>
            <a:pPr marL="800100" lvl="1" indent="-342900" algn="justLow" rtl="1">
              <a:defRPr/>
            </a:pPr>
            <a:r>
              <a:rPr lang="ar-SY" sz="4800" b="1" dirty="0" smtClean="0">
                <a:latin typeface="Traditional Arabic" pitchFamily="18" charset="-78"/>
                <a:cs typeface="Traditional Arabic" pitchFamily="18" charset="-78"/>
              </a:rPr>
              <a:t>تحديد العلاقة بين المتغيرات المختلفة، ومن هو التابع والمستقل.</a:t>
            </a:r>
            <a:endParaRPr lang="fr-FR" sz="4800" b="1" dirty="0" smtClean="0">
              <a:latin typeface="Traditional Arabic" pitchFamily="18" charset="-78"/>
              <a:cs typeface="Traditional Arabic" pitchFamily="18" charset="-78"/>
            </a:endParaRPr>
          </a:p>
          <a:p>
            <a:pPr algn="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361459"/>
          </a:xfrm>
        </p:spPr>
        <p:txBody>
          <a:bodyPr>
            <a:normAutofit lnSpcReduction="10000"/>
          </a:bodyPr>
          <a:lstStyle/>
          <a:p>
            <a:pPr marL="800100" lvl="1" indent="-342900" algn="justLow" rtl="1">
              <a:buNone/>
              <a:defRPr/>
            </a:pPr>
            <a:r>
              <a:rPr lang="ar-SA" sz="6000" b="1" dirty="0" smtClean="0">
                <a:latin typeface="Traditional Arabic" pitchFamily="18" charset="-78"/>
                <a:cs typeface="Traditional Arabic" pitchFamily="18" charset="-78"/>
              </a:rPr>
              <a:t>- توقع</a:t>
            </a:r>
            <a:r>
              <a:rPr lang="ar-SY" sz="6000" b="1" dirty="0" smtClean="0">
                <a:latin typeface="Traditional Arabic" pitchFamily="18" charset="-78"/>
                <a:cs typeface="Traditional Arabic" pitchFamily="18" charset="-78"/>
              </a:rPr>
              <a:t> طبيعة وتجاه العلاقات من خلال الدراسات السابقة أو الخبرات علاقات إيجابية أم سلبية.</a:t>
            </a:r>
            <a:endParaRPr lang="fr-FR" sz="6000" b="1" dirty="0" smtClean="0">
              <a:latin typeface="Traditional Arabic" pitchFamily="18" charset="-78"/>
              <a:cs typeface="Traditional Arabic" pitchFamily="18" charset="-78"/>
            </a:endParaRPr>
          </a:p>
          <a:p>
            <a:pPr marL="800100" lvl="1" indent="-342900" algn="justLow" rtl="1">
              <a:buNone/>
              <a:defRPr/>
            </a:pPr>
            <a:r>
              <a:rPr lang="ar-SA" sz="6000" b="1" dirty="0" err="1" smtClean="0">
                <a:latin typeface="Traditional Arabic" pitchFamily="18" charset="-78"/>
                <a:cs typeface="Traditional Arabic" pitchFamily="18" charset="-78"/>
              </a:rPr>
              <a:t>-</a:t>
            </a:r>
            <a:r>
              <a:rPr lang="ar-SA" sz="6000" b="1" dirty="0" smtClean="0">
                <a:latin typeface="Traditional Arabic" pitchFamily="18" charset="-78"/>
                <a:cs typeface="Traditional Arabic" pitchFamily="18" charset="-78"/>
              </a:rPr>
              <a:t>  </a:t>
            </a:r>
            <a:r>
              <a:rPr lang="ar-SY" sz="6000" b="1" dirty="0" smtClean="0">
                <a:latin typeface="Traditional Arabic" pitchFamily="18" charset="-78"/>
                <a:cs typeface="Traditional Arabic" pitchFamily="18" charset="-78"/>
              </a:rPr>
              <a:t>أسباب العلاقة المحتمل، أو استنباط العلاقة من الدراسات السابقة</a:t>
            </a:r>
            <a:r>
              <a:rPr lang="ar-SY" sz="4400" b="1" dirty="0" smtClean="0">
                <a:latin typeface="Traditional Arabic" pitchFamily="18" charset="-78"/>
                <a:cs typeface="Traditional Arabic" pitchFamily="18" charset="-78"/>
              </a:rPr>
              <a:t>.</a:t>
            </a:r>
            <a:endParaRPr lang="fr-FR" sz="4400" b="1" dirty="0" smtClean="0">
              <a:latin typeface="Traditional Arabic" pitchFamily="18" charset="-78"/>
              <a:cs typeface="Traditional Arabic" pitchFamily="18" charset="-78"/>
            </a:endParaRPr>
          </a:p>
          <a:p>
            <a:pPr algn="r" rtl="1"/>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556792"/>
            <a:ext cx="8229600" cy="4569371"/>
          </a:xfrm>
        </p:spPr>
        <p:txBody>
          <a:bodyPr>
            <a:normAutofit/>
          </a:bodyPr>
          <a:lstStyle/>
          <a:p>
            <a:pPr algn="just" rtl="1">
              <a:buNone/>
            </a:pPr>
            <a:r>
              <a:rPr lang="ar-SA" sz="3600" b="1" dirty="0" smtClean="0"/>
              <a:t>       </a:t>
            </a:r>
            <a:endParaRPr lang="fr-FR" sz="3600" dirty="0" smtClean="0"/>
          </a:p>
          <a:p>
            <a:pPr algn="ctr" rtl="1">
              <a:buNone/>
            </a:pPr>
            <a:r>
              <a:rPr lang="ar-SA" sz="6000" b="1" dirty="0" smtClean="0">
                <a:latin typeface="Traditional Arabic" pitchFamily="18" charset="-78"/>
                <a:cs typeface="Traditional Arabic" pitchFamily="18" charset="-78"/>
              </a:rPr>
              <a:t>الشروط المميزة للإطار النظري الجيد</a:t>
            </a:r>
            <a:r>
              <a:rPr lang="ar-SA" sz="6000" b="1" dirty="0" smtClean="0"/>
              <a:t>:</a:t>
            </a:r>
            <a:endParaRPr lang="fr-FR" sz="6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lstStyle/>
          <a:p>
            <a:pPr algn="just" rtl="1">
              <a:buNone/>
            </a:pPr>
            <a:r>
              <a:rPr lang="ar-SA" sz="4000" b="1" dirty="0" smtClean="0">
                <a:latin typeface="Traditional Arabic" pitchFamily="18" charset="-78"/>
                <a:cs typeface="Traditional Arabic" pitchFamily="18" charset="-78"/>
              </a:rPr>
              <a:t>- </a:t>
            </a:r>
            <a:r>
              <a:rPr lang="ar-SA" sz="4800" b="1" dirty="0" smtClean="0">
                <a:latin typeface="Traditional Arabic" pitchFamily="18" charset="-78"/>
                <a:cs typeface="Traditional Arabic" pitchFamily="18" charset="-78"/>
              </a:rPr>
              <a:t>يجب أن يناسب الإطار النظري المشكلة البحثية</a:t>
            </a:r>
            <a:r>
              <a:rPr lang="fr-FR" sz="4800" b="1" dirty="0" smtClean="0">
                <a:latin typeface="Traditional Arabic" pitchFamily="18" charset="-78"/>
                <a:cs typeface="Traditional Arabic" pitchFamily="18" charset="-78"/>
              </a:rPr>
              <a:t>.</a:t>
            </a:r>
            <a:endParaRPr lang="fr-FR" sz="4800" dirty="0" smtClean="0">
              <a:latin typeface="Traditional Arabic" pitchFamily="18" charset="-78"/>
              <a:cs typeface="Traditional Arabic" pitchFamily="18" charset="-78"/>
            </a:endParaRPr>
          </a:p>
          <a:p>
            <a:pPr algn="just" rtl="1">
              <a:buNone/>
            </a:pPr>
            <a:r>
              <a:rPr lang="ar-SA" sz="4800" b="1" dirty="0" smtClean="0">
                <a:latin typeface="Traditional Arabic" pitchFamily="18" charset="-78"/>
                <a:cs typeface="Traditional Arabic" pitchFamily="18" charset="-78"/>
              </a:rPr>
              <a:t>- يجب أن يقوم الباحث بتزويد الاطار النظري بكل المصطلحات التي توضح الظاهرة للقارئ وتشرحها، كما يجب أن يقدم الباحث المفاهيم و </a:t>
            </a:r>
            <a:r>
              <a:rPr lang="ar-SA" sz="4800" b="1" dirty="0" err="1" smtClean="0">
                <a:latin typeface="Traditional Arabic" pitchFamily="18" charset="-78"/>
                <a:cs typeface="Traditional Arabic" pitchFamily="18" charset="-78"/>
              </a:rPr>
              <a:t>التعريفات.</a:t>
            </a:r>
            <a:r>
              <a:rPr lang="ar-SA" sz="4800" b="1" dirty="0" smtClean="0">
                <a:latin typeface="Traditional Arabic" pitchFamily="18" charset="-78"/>
                <a:cs typeface="Traditional Arabic" pitchFamily="18" charset="-78"/>
              </a:rPr>
              <a:t> </a:t>
            </a:r>
          </a:p>
          <a:p>
            <a:pPr algn="just" rtl="1">
              <a:buNone/>
            </a:pPr>
            <a:endParaRPr lang="fr-FR" sz="4800" dirty="0" smtClean="0"/>
          </a:p>
          <a:p>
            <a:pPr algn="r" rtl="1"/>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796950"/>
          </a:xfrm>
        </p:spPr>
        <p:txBody>
          <a:bodyPr>
            <a:normAutofit fontScale="90000"/>
          </a:bodyPr>
          <a:lstStyle/>
          <a:p>
            <a:pPr lvl="0" algn="r" rtl="1"/>
            <a:r>
              <a:rPr lang="ar-SA" sz="6000" b="1" dirty="0" smtClean="0">
                <a:solidFill>
                  <a:srgbClr val="00B050"/>
                </a:solidFill>
                <a:latin typeface="Traditional Arabic" pitchFamily="18" charset="-78"/>
                <a:cs typeface="Traditional Arabic" pitchFamily="18" charset="-78"/>
              </a:rPr>
              <a:t>الدراسات السابقة</a:t>
            </a:r>
            <a:r>
              <a:rPr lang="ar-SA" b="1" dirty="0" smtClean="0"/>
              <a:t>:</a:t>
            </a:r>
            <a:r>
              <a:rPr lang="fr-FR" dirty="0" smtClean="0"/>
              <a:t/>
            </a:r>
            <a:br>
              <a:rPr lang="fr-FR" dirty="0" smtClean="0"/>
            </a:br>
            <a:endParaRPr lang="fr-FR" dirty="0"/>
          </a:p>
        </p:txBody>
      </p:sp>
      <p:sp>
        <p:nvSpPr>
          <p:cNvPr id="3" name="Espace réservé du contenu 2"/>
          <p:cNvSpPr>
            <a:spLocks noGrp="1"/>
          </p:cNvSpPr>
          <p:nvPr>
            <p:ph idx="1"/>
          </p:nvPr>
        </p:nvSpPr>
        <p:spPr>
          <a:xfrm>
            <a:off x="457200" y="1196752"/>
            <a:ext cx="8229600" cy="4929411"/>
          </a:xfrm>
        </p:spPr>
        <p:txBody>
          <a:bodyPr/>
          <a:lstStyle/>
          <a:p>
            <a:pPr lvl="0" algn="just" rtl="1">
              <a:buNone/>
            </a:pPr>
            <a:r>
              <a:rPr lang="ar-SA" sz="4800" dirty="0" smtClean="0">
                <a:latin typeface="Traditional Arabic" pitchFamily="18" charset="-78"/>
                <a:cs typeface="Traditional Arabic" pitchFamily="18" charset="-78"/>
              </a:rPr>
              <a:t>      مصطلح يراد به مراجعة الدراسات السابقة التي تناولت الموضوع أو بعض جوانبه، ليتسنى للباحث أن يبدأ من حيث أنهى الآخرون بحوثهم، وأن يوضح مدى الاتفاق والاختلاف بين دراسته والدراسات السابقة، وما تميزت به دراسته بياناً لموقعها بين الدراسات السابقة. </a:t>
            </a:r>
            <a:endParaRPr lang="fr-FR" sz="4800" dirty="0" smtClean="0">
              <a:latin typeface="Traditional Arabic" pitchFamily="18" charset="-78"/>
              <a:cs typeface="Traditional Arabic" pitchFamily="18" charset="-78"/>
            </a:endParaRP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92696"/>
            <a:ext cx="8229600" cy="724942"/>
          </a:xfrm>
        </p:spPr>
        <p:txBody>
          <a:bodyPr>
            <a:normAutofit fontScale="90000"/>
          </a:bodyPr>
          <a:lstStyle/>
          <a:p>
            <a:pPr algn="r" rtl="1"/>
            <a:r>
              <a:rPr lang="ar-SA" sz="5300" b="1" dirty="0" smtClean="0">
                <a:solidFill>
                  <a:srgbClr val="00B050"/>
                </a:solidFill>
                <a:latin typeface="Traditional Arabic" pitchFamily="18" charset="-78"/>
                <a:cs typeface="Traditional Arabic" pitchFamily="18" charset="-78"/>
              </a:rPr>
              <a:t>أغراض الدراسات السابقة</a:t>
            </a:r>
            <a:r>
              <a:rPr lang="ar-SA" dirty="0" smtClean="0"/>
              <a:t>:</a:t>
            </a:r>
            <a:r>
              <a:rPr lang="fr-FR" dirty="0" smtClean="0"/>
              <a:t/>
            </a:r>
            <a:br>
              <a:rPr lang="fr-FR" dirty="0" smtClean="0"/>
            </a:br>
            <a:endParaRPr lang="fr-FR" dirty="0"/>
          </a:p>
        </p:txBody>
      </p:sp>
      <p:sp>
        <p:nvSpPr>
          <p:cNvPr id="3" name="Espace réservé du contenu 2"/>
          <p:cNvSpPr>
            <a:spLocks noGrp="1"/>
          </p:cNvSpPr>
          <p:nvPr>
            <p:ph idx="1"/>
          </p:nvPr>
        </p:nvSpPr>
        <p:spPr>
          <a:xfrm>
            <a:off x="457200" y="1340768"/>
            <a:ext cx="8229600" cy="4785395"/>
          </a:xfrm>
        </p:spPr>
        <p:txBody>
          <a:bodyPr>
            <a:normAutofit lnSpcReduction="10000"/>
          </a:bodyPr>
          <a:lstStyle/>
          <a:p>
            <a:pPr lvl="0" algn="just" rtl="1"/>
            <a:r>
              <a:rPr lang="ar-SA" sz="4400" b="1" dirty="0" smtClean="0">
                <a:latin typeface="Traditional Arabic" pitchFamily="18" charset="-78"/>
                <a:cs typeface="Traditional Arabic" pitchFamily="18" charset="-78"/>
              </a:rPr>
              <a:t>تأكيد الباحث من أن مشكلة بحثه لم يبحثها أحد من قبل أو أنه يبدأ من حيث انتهى غيره، وبهذا يطمئن بأن ما سيقدمه من جهد علمي له مردود واضح ونتائج هامة.</a:t>
            </a:r>
            <a:endParaRPr lang="fr-FR" sz="4400" b="1" dirty="0" smtClean="0">
              <a:latin typeface="Traditional Arabic" pitchFamily="18" charset="-78"/>
              <a:cs typeface="Traditional Arabic" pitchFamily="18" charset="-78"/>
            </a:endParaRPr>
          </a:p>
          <a:p>
            <a:pPr lvl="0" algn="just" rtl="1"/>
            <a:r>
              <a:rPr lang="ar-SA" sz="4400" b="1" dirty="0" smtClean="0">
                <a:latin typeface="Traditional Arabic" pitchFamily="18" charset="-78"/>
                <a:cs typeface="Traditional Arabic" pitchFamily="18" charset="-78"/>
              </a:rPr>
              <a:t>تحديد مشكلة البحث</a:t>
            </a:r>
            <a:r>
              <a:rPr lang="ar-DZ" sz="4400" b="1" dirty="0" smtClean="0">
                <a:latin typeface="Traditional Arabic" pitchFamily="18" charset="-78"/>
                <a:cs typeface="Traditional Arabic" pitchFamily="18" charset="-78"/>
              </a:rPr>
              <a:t> </a:t>
            </a:r>
            <a:r>
              <a:rPr lang="ar-SA" sz="4400" b="1" dirty="0" smtClean="0">
                <a:latin typeface="Traditional Arabic" pitchFamily="18" charset="-78"/>
                <a:cs typeface="Traditional Arabic" pitchFamily="18" charset="-78"/>
              </a:rPr>
              <a:t>. </a:t>
            </a:r>
            <a:endParaRPr lang="fr-FR" sz="4400" b="1" dirty="0" smtClean="0">
              <a:latin typeface="Traditional Arabic" pitchFamily="18" charset="-78"/>
              <a:cs typeface="Traditional Arabic" pitchFamily="18" charset="-78"/>
            </a:endParaRPr>
          </a:p>
          <a:p>
            <a:pPr lvl="0" algn="just" rtl="1"/>
            <a:r>
              <a:rPr lang="ar-SA" sz="4400" b="1" dirty="0" smtClean="0">
                <a:latin typeface="Traditional Arabic" pitchFamily="18" charset="-78"/>
                <a:cs typeface="Traditional Arabic" pitchFamily="18" charset="-78"/>
              </a:rPr>
              <a:t>توفر للباحث الخبرة الميدانية، والتطبيقات العملية والأمثلة الواقعية</a:t>
            </a:r>
            <a:r>
              <a:rPr lang="ar-SA" b="1" dirty="0" smtClean="0"/>
              <a:t>.</a:t>
            </a:r>
            <a:endParaRPr lang="fr-FR" b="1" dirty="0" smtClean="0"/>
          </a:p>
          <a:p>
            <a:pPr algn="r" rtl="1"/>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433467"/>
          </a:xfrm>
        </p:spPr>
        <p:txBody>
          <a:bodyPr/>
          <a:lstStyle/>
          <a:p>
            <a:pPr lvl="0" algn="just" rtl="1"/>
            <a:r>
              <a:rPr lang="ar-SA" sz="6600" dirty="0" smtClean="0">
                <a:latin typeface="Traditional Arabic" pitchFamily="18" charset="-78"/>
                <a:cs typeface="Traditional Arabic" pitchFamily="18" charset="-78"/>
              </a:rPr>
              <a:t>توفر للباحث اختيار المقاييس والطرق  المناسبة.</a:t>
            </a:r>
            <a:endParaRPr lang="fr-FR" sz="6600" dirty="0" smtClean="0">
              <a:latin typeface="Traditional Arabic" pitchFamily="18" charset="-78"/>
              <a:cs typeface="Traditional Arabic" pitchFamily="18" charset="-78"/>
            </a:endParaRPr>
          </a:p>
          <a:p>
            <a:pPr lvl="0" algn="just" rtl="1"/>
            <a:r>
              <a:rPr lang="ar-SA" sz="6600" dirty="0" smtClean="0">
                <a:latin typeface="Traditional Arabic" pitchFamily="18" charset="-78"/>
                <a:cs typeface="Traditional Arabic" pitchFamily="18" charset="-78"/>
              </a:rPr>
              <a:t>توفر للباحث مبررات كافية لإعادة إجراء بعض الدراسات</a:t>
            </a:r>
            <a:r>
              <a:rPr lang="ar-SA" sz="4800" dirty="0" smtClean="0">
                <a:latin typeface="Traditional Arabic" pitchFamily="18" charset="-78"/>
                <a:cs typeface="Traditional Arabic" pitchFamily="18" charset="-78"/>
              </a:rPr>
              <a:t>.</a:t>
            </a:r>
            <a:endParaRPr lang="fr-FR" sz="4800" dirty="0" smtClean="0">
              <a:latin typeface="Traditional Arabic" pitchFamily="18" charset="-78"/>
              <a:cs typeface="Traditional Arabic" pitchFamily="18" charset="-78"/>
            </a:endParaRPr>
          </a:p>
          <a:p>
            <a:pPr algn="r" rtl="1">
              <a:buNone/>
            </a:pPr>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414</Words>
  <Application>Microsoft Office PowerPoint</Application>
  <PresentationFormat>Affichage à l'écran (4:3)</PresentationFormat>
  <Paragraphs>38</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جامعة خميس  مليانة </vt:lpstr>
      <vt:lpstr>الإطار النظري للبحث: </vt:lpstr>
      <vt:lpstr>مكونات الإطار النظري :</vt:lpstr>
      <vt:lpstr>Présentation PowerPoint</vt:lpstr>
      <vt:lpstr>Présentation PowerPoint</vt:lpstr>
      <vt:lpstr>Présentation PowerPoint</vt:lpstr>
      <vt:lpstr>الدراسات السابقة: </vt:lpstr>
      <vt:lpstr>أغراض الدراسات السابقة: </vt:lpstr>
      <vt:lpstr>Présentation PowerPoint</vt:lpstr>
      <vt:lpstr>Présentation PowerPoint</vt:lpstr>
      <vt:lpstr>أخطاء يقع فيها الباحث عند استعراض الدّراسات السّابقة:</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المسلمات:</dc:title>
  <dc:creator>ben hadj</dc:creator>
  <cp:lastModifiedBy>user</cp:lastModifiedBy>
  <cp:revision>51</cp:revision>
  <dcterms:created xsi:type="dcterms:W3CDTF">2017-10-30T20:45:02Z</dcterms:created>
  <dcterms:modified xsi:type="dcterms:W3CDTF">2023-12-02T20:40:41Z</dcterms:modified>
</cp:coreProperties>
</file>