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6" r:id="rId4"/>
    <p:sldId id="262" r:id="rId5"/>
    <p:sldId id="263" r:id="rId6"/>
    <p:sldId id="264" r:id="rId7"/>
    <p:sldId id="261" r:id="rId8"/>
    <p:sldId id="265" r:id="rId9"/>
    <p:sldId id="266" r:id="rId10"/>
    <p:sldId id="267" r:id="rId11"/>
    <p:sldId id="269" r:id="rId12"/>
    <p:sldId id="273" r:id="rId13"/>
    <p:sldId id="268" r:id="rId14"/>
    <p:sldId id="270" r:id="rId15"/>
    <p:sldId id="272" r:id="rId16"/>
    <p:sldId id="274" r:id="rId17"/>
    <p:sldId id="275" r:id="rId18"/>
    <p:sldId id="276" r:id="rId19"/>
    <p:sldId id="277" r:id="rId20"/>
    <p:sldId id="278" r:id="rId21"/>
    <p:sldId id="280" r:id="rId22"/>
    <p:sldId id="279" r:id="rId23"/>
    <p:sldId id="281" r:id="rId24"/>
    <p:sldId id="282" r:id="rId25"/>
    <p:sldId id="284" r:id="rId26"/>
    <p:sldId id="285" r:id="rId27"/>
    <p:sldId id="286" r:id="rId28"/>
    <p:sldId id="287" r:id="rId29"/>
    <p:sldId id="283" r:id="rId30"/>
  </p:sldIdLst>
  <p:sldSz cx="9144000" cy="6858000" type="screen4x3"/>
  <p:notesSz cx="7102475" cy="102330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7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11/11/2024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11/11/2024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11/11/2024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11/11/2024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11/11/2024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11/11/2024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11/11/2024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p:cNvPicPr>
            <a:picLocks noChangeAspect="1" noChangeArrowheads="1"/>
          </p:cNvPicPr>
          <p:nvPr/>
        </p:nvPicPr>
        <p:blipFill>
          <a:blip r:embed="rId2"/>
          <a:srcRect l="21413" t="40039" r="46193" b="17968"/>
          <a:stretch>
            <a:fillRect/>
          </a:stretch>
        </p:blipFill>
        <p:spPr bwMode="auto">
          <a:xfrm>
            <a:off x="0" y="3214686"/>
            <a:ext cx="9144000" cy="3643314"/>
          </a:xfrm>
          <a:prstGeom prst="rect">
            <a:avLst/>
          </a:prstGeom>
          <a:noFill/>
          <a:ln w="9525">
            <a:noFill/>
            <a:miter lim="800000"/>
            <a:headEnd/>
            <a:tailEnd/>
          </a:ln>
          <a:effectLst/>
        </p:spPr>
      </p:pic>
      <p:sp>
        <p:nvSpPr>
          <p:cNvPr id="2" name="Titre 1"/>
          <p:cNvSpPr>
            <a:spLocks noGrp="1"/>
          </p:cNvSpPr>
          <p:nvPr>
            <p:ph type="ctrTitle"/>
          </p:nvPr>
        </p:nvSpPr>
        <p:spPr>
          <a:xfrm>
            <a:off x="0" y="1357298"/>
            <a:ext cx="9144000" cy="1470025"/>
          </a:xfrm>
        </p:spPr>
        <p:txBody>
          <a:bodyPr>
            <a:normAutofit fontScale="90000"/>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Chapter V. PHYSICAL ANALYSIS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FOR MEDICINES QUALITY CONTROL </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Sous-titre 2"/>
          <p:cNvSpPr>
            <a:spLocks noGrp="1"/>
          </p:cNvSpPr>
          <p:nvPr>
            <p:ph type="subTitle" idx="1"/>
          </p:nvPr>
        </p:nvSpPr>
        <p:spPr>
          <a:xfrm>
            <a:off x="0" y="3786190"/>
            <a:ext cx="9144000" cy="1752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Course.02 Optical methods for medicines quality control. </a:t>
            </a:r>
          </a:p>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Polarimetry and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Refractometry</a:t>
            </a: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9698" name="AutoShape 2" descr="optical-techniques-sims-2021-3-32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9700" name="AutoShape 4" descr="optical-techniques-sims-2021-3-2048.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1643042" y="0"/>
            <a:ext cx="6215106" cy="400110"/>
          </a:xfrm>
          <a:prstGeom prst="rect">
            <a:avLst/>
          </a:prstGeom>
        </p:spPr>
        <p:txBody>
          <a:bodyPr wrap="square">
            <a:spAutoFit/>
          </a:bodyPr>
          <a:lstStyle/>
          <a:p>
            <a:pPr algn="ctr"/>
            <a:r>
              <a:rPr lang="en-US" sz="2000" b="1" dirty="0" smtClean="0">
                <a:latin typeface="Times New Roman" pitchFamily="18" charset="0"/>
                <a:cs typeface="Times New Roman" pitchFamily="18" charset="0"/>
              </a:rPr>
              <a:t>Master 2: Pharmaceutical Chemistry</a:t>
            </a:r>
            <a:endParaRPr lang="fr-FR" sz="2000" b="1" dirty="0" smtClean="0">
              <a:latin typeface="Times New Roman" pitchFamily="18" charset="0"/>
              <a:cs typeface="Times New Roman" pitchFamily="18" charset="0"/>
            </a:endParaRPr>
          </a:p>
        </p:txBody>
      </p:sp>
      <p:sp>
        <p:nvSpPr>
          <p:cNvPr id="8" name="Rectangle 7"/>
          <p:cNvSpPr/>
          <p:nvPr/>
        </p:nvSpPr>
        <p:spPr>
          <a:xfrm>
            <a:off x="2071670" y="428604"/>
            <a:ext cx="4900572"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Module: Drug Analysis and Control</a:t>
            </a:r>
          </a:p>
        </p:txBody>
      </p:sp>
      <p:sp>
        <p:nvSpPr>
          <p:cNvPr id="10" name="Rectangle 9"/>
          <p:cNvSpPr/>
          <p:nvPr/>
        </p:nvSpPr>
        <p:spPr>
          <a:xfrm>
            <a:off x="6664923" y="6000768"/>
            <a:ext cx="2479077" cy="400110"/>
          </a:xfrm>
          <a:prstGeom prst="rect">
            <a:avLst/>
          </a:prstGeom>
        </p:spPr>
        <p:txBody>
          <a:bodyPr wrap="none">
            <a:spAutoFit/>
          </a:bodyPr>
          <a:lstStyle/>
          <a:p>
            <a:r>
              <a:rPr lang="fr-FR" sz="2000" b="1" dirty="0" smtClean="0">
                <a:solidFill>
                  <a:schemeClr val="bg1"/>
                </a:solidFill>
                <a:latin typeface="Times New Roman" pitchFamily="18" charset="0"/>
                <a:cs typeface="Times New Roman" pitchFamily="18" charset="0"/>
              </a:rPr>
              <a:t>Dr. FIZIR MERIEM</a:t>
            </a:r>
            <a:endParaRPr lang="fr-FR" sz="2000" b="1" dirty="0">
              <a:solidFill>
                <a:schemeClr val="bg1"/>
              </a:solidFill>
              <a:latin typeface="Times New Roman" pitchFamily="18" charset="0"/>
              <a:cs typeface="Times New Roman" pitchFamily="18" charset="0"/>
            </a:endParaRPr>
          </a:p>
        </p:txBody>
      </p:sp>
      <p:sp>
        <p:nvSpPr>
          <p:cNvPr id="11" name="Rectangle 10"/>
          <p:cNvSpPr/>
          <p:nvPr/>
        </p:nvSpPr>
        <p:spPr>
          <a:xfrm>
            <a:off x="4000496" y="6457890"/>
            <a:ext cx="1281120" cy="400110"/>
          </a:xfrm>
          <a:prstGeom prst="rect">
            <a:avLst/>
          </a:prstGeom>
        </p:spPr>
        <p:txBody>
          <a:bodyPr wrap="none">
            <a:spAutoFit/>
          </a:bodyPr>
          <a:lstStyle/>
          <a:p>
            <a:r>
              <a:rPr lang="fr-FR" sz="2000" b="1" dirty="0" smtClean="0">
                <a:solidFill>
                  <a:schemeClr val="bg1"/>
                </a:solidFill>
                <a:latin typeface="Times New Roman" pitchFamily="18" charset="0"/>
                <a:cs typeface="Times New Roman" pitchFamily="18" charset="0"/>
              </a:rPr>
              <a:t>2023/2024</a:t>
            </a:r>
            <a:endParaRPr lang="fr-FR" sz="2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57298"/>
            <a:ext cx="9144000" cy="4524315"/>
          </a:xfrm>
          <a:prstGeom prst="rect">
            <a:avLst/>
          </a:prstGeom>
        </p:spPr>
        <p:txBody>
          <a:bodyPr wrap="square">
            <a:spAutoFit/>
          </a:bodyPr>
          <a:lstStyle/>
          <a:p>
            <a:pPr algn="just">
              <a:lnSpc>
                <a:spcPct val="200000"/>
              </a:lnSpc>
              <a:buFont typeface="Arial" pitchFamily="34" charset="0"/>
              <a:buChar char="•"/>
            </a:pPr>
            <a:r>
              <a:rPr lang="en-US" b="1" dirty="0" smtClean="0">
                <a:latin typeface="Times New Roman" pitchFamily="18" charset="0"/>
                <a:cs typeface="Times New Roman" pitchFamily="18" charset="0"/>
              </a:rPr>
              <a:t>A polarimeter is an instrument which measures the angle of rotation by passing polarized light through an optically active (</a:t>
            </a:r>
            <a:r>
              <a:rPr lang="en-US" b="1" dirty="0" err="1" smtClean="0">
                <a:latin typeface="Times New Roman" pitchFamily="18" charset="0"/>
                <a:cs typeface="Times New Roman" pitchFamily="18" charset="0"/>
              </a:rPr>
              <a:t>chiral</a:t>
            </a:r>
            <a:r>
              <a:rPr lang="en-US" b="1" dirty="0" smtClean="0">
                <a:latin typeface="Times New Roman" pitchFamily="18" charset="0"/>
                <a:cs typeface="Times New Roman" pitchFamily="18" charset="0"/>
              </a:rPr>
              <a:t>) substance.  The components of polarimeter are:</a:t>
            </a:r>
          </a:p>
          <a:p>
            <a:pPr algn="just">
              <a:lnSpc>
                <a:spcPct val="200000"/>
              </a:lnSpc>
              <a:buFont typeface="Arial" pitchFamily="34" charset="0"/>
              <a:buChar char="•"/>
            </a:pPr>
            <a:r>
              <a:rPr lang="en-US" b="1" dirty="0" smtClean="0">
                <a:latin typeface="Times New Roman" pitchFamily="18" charset="0"/>
                <a:cs typeface="Times New Roman" pitchFamily="18" charset="0"/>
              </a:rPr>
              <a:t> A light source : usually a sodium lamp </a:t>
            </a:r>
          </a:p>
          <a:p>
            <a:pPr algn="just">
              <a:lnSpc>
                <a:spcPct val="200000"/>
              </a:lnSpc>
            </a:pPr>
            <a:r>
              <a:rPr lang="en-US" b="1" dirty="0" smtClean="0">
                <a:latin typeface="Times New Roman" pitchFamily="18" charset="0"/>
                <a:cs typeface="Times New Roman" pitchFamily="18" charset="0"/>
              </a:rPr>
              <a:t>• A polarizer: </a:t>
            </a:r>
            <a:r>
              <a:rPr lang="en-US" b="1" dirty="0" err="1" smtClean="0">
                <a:latin typeface="Times New Roman" pitchFamily="18" charset="0"/>
                <a:cs typeface="Times New Roman" pitchFamily="18" charset="0"/>
              </a:rPr>
              <a:t>Nicol</a:t>
            </a:r>
            <a:r>
              <a:rPr lang="en-US" b="1" dirty="0" smtClean="0">
                <a:latin typeface="Times New Roman" pitchFamily="18" charset="0"/>
                <a:cs typeface="Times New Roman" pitchFamily="18" charset="0"/>
              </a:rPr>
              <a:t> Prism</a:t>
            </a:r>
          </a:p>
          <a:p>
            <a:pPr algn="just">
              <a:lnSpc>
                <a:spcPct val="200000"/>
              </a:lnSpc>
            </a:pPr>
            <a:r>
              <a:rPr lang="en-US" b="1" dirty="0" smtClean="0">
                <a:latin typeface="Times New Roman" pitchFamily="18" charset="0"/>
                <a:cs typeface="Times New Roman" pitchFamily="18" charset="0"/>
              </a:rPr>
              <a:t>• A tube for holding sample in the light beam: sample cell</a:t>
            </a:r>
          </a:p>
          <a:p>
            <a:pPr algn="just">
              <a:lnSpc>
                <a:spcPct val="200000"/>
              </a:lnSpc>
            </a:pPr>
            <a:r>
              <a:rPr lang="en-US" b="1" dirty="0" smtClean="0">
                <a:latin typeface="Times New Roman" pitchFamily="18" charset="0"/>
                <a:cs typeface="Times New Roman" pitchFamily="18" charset="0"/>
              </a:rPr>
              <a:t>• An analyzer: </a:t>
            </a:r>
            <a:r>
              <a:rPr lang="en-US" b="1" dirty="0" err="1" smtClean="0">
                <a:latin typeface="Times New Roman" pitchFamily="18" charset="0"/>
                <a:cs typeface="Times New Roman" pitchFamily="18" charset="0"/>
              </a:rPr>
              <a:t>Nicol</a:t>
            </a:r>
            <a:r>
              <a:rPr lang="en-US" b="1" dirty="0" smtClean="0">
                <a:latin typeface="Times New Roman" pitchFamily="18" charset="0"/>
                <a:cs typeface="Times New Roman" pitchFamily="18" charset="0"/>
              </a:rPr>
              <a:t> prism aligned to intercept the linearly </a:t>
            </a:r>
          </a:p>
          <a:p>
            <a:pPr algn="just">
              <a:lnSpc>
                <a:spcPct val="200000"/>
              </a:lnSpc>
              <a:buFont typeface="Arial" pitchFamily="34" charset="0"/>
              <a:buChar char="•"/>
            </a:pPr>
            <a:r>
              <a:rPr lang="en-US" b="1" dirty="0" smtClean="0">
                <a:latin typeface="Times New Roman" pitchFamily="18" charset="0"/>
                <a:cs typeface="Times New Roman" pitchFamily="18" charset="0"/>
              </a:rPr>
              <a:t>polarized ray as it emerges from the sample solution , and</a:t>
            </a:r>
          </a:p>
          <a:p>
            <a:pPr algn="just">
              <a:lnSpc>
                <a:spcPct val="200000"/>
              </a:lnSpc>
            </a:pPr>
            <a:r>
              <a:rPr lang="en-US" b="1" dirty="0" smtClean="0">
                <a:latin typeface="Times New Roman" pitchFamily="18" charset="0"/>
                <a:cs typeface="Times New Roman" pitchFamily="18" charset="0"/>
              </a:rPr>
              <a:t>• A scale: to measure the rotation of plane polarized light</a:t>
            </a:r>
          </a:p>
        </p:txBody>
      </p:sp>
      <p:sp>
        <p:nvSpPr>
          <p:cNvPr id="5" name="Rectangle 4"/>
          <p:cNvSpPr/>
          <p:nvPr/>
        </p:nvSpPr>
        <p:spPr>
          <a:xfrm>
            <a:off x="3071802" y="0"/>
            <a:ext cx="3031599" cy="120032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1. </a:t>
            </a:r>
            <a:r>
              <a:rPr lang="fr-FR"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Polarimetry</a:t>
            </a:r>
            <a:endPar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0" y="500042"/>
            <a:ext cx="7494359" cy="584775"/>
          </a:xfrm>
          <a:prstGeom prst="rect">
            <a:avLst/>
          </a:prstGeom>
        </p:spPr>
        <p:txBody>
          <a:bodyPr wrap="none">
            <a:spAutoFit/>
          </a:bodyPr>
          <a:lstStyle/>
          <a:p>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INSTRUMENTATION:POLARIMETER</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analyse et controle des medicaments 2019\cours enligne analyse et controle des medicaments\Instrumentation-of-polarimetry.png"/>
          <p:cNvPicPr>
            <a:picLocks noChangeAspect="1" noChangeArrowheads="1"/>
          </p:cNvPicPr>
          <p:nvPr/>
        </p:nvPicPr>
        <p:blipFill>
          <a:blip r:embed="rId2"/>
          <a:srcRect t="21505" b="5376"/>
          <a:stretch>
            <a:fillRect/>
          </a:stretch>
        </p:blipFill>
        <p:spPr bwMode="auto">
          <a:xfrm>
            <a:off x="0" y="1142984"/>
            <a:ext cx="9143999" cy="4857784"/>
          </a:xfrm>
          <a:prstGeom prst="rect">
            <a:avLst/>
          </a:prstGeom>
          <a:noFill/>
        </p:spPr>
      </p:pic>
      <p:sp>
        <p:nvSpPr>
          <p:cNvPr id="5" name="Rectangle 4"/>
          <p:cNvSpPr/>
          <p:nvPr/>
        </p:nvSpPr>
        <p:spPr>
          <a:xfrm>
            <a:off x="0" y="0"/>
            <a:ext cx="7494359" cy="584775"/>
          </a:xfrm>
          <a:prstGeom prst="rect">
            <a:avLst/>
          </a:prstGeom>
        </p:spPr>
        <p:txBody>
          <a:bodyPr wrap="none">
            <a:spAutoFit/>
          </a:bodyPr>
          <a:lstStyle/>
          <a:p>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INSTRUMENTATION:POLARIMETER</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analyse et controle des medicaments 2019\cours enligne analyse et controle des medicaments\P8000-TF-VR-PRG-100-DT-DS7060-DS7050-Screenshot_EN-1024x768.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3286116" y="5572140"/>
            <a:ext cx="3230693" cy="369332"/>
          </a:xfrm>
          <a:prstGeom prst="rect">
            <a:avLst/>
          </a:prstGeom>
        </p:spPr>
        <p:txBody>
          <a:bodyPr wrap="none">
            <a:spAutoFit/>
          </a:bodyPr>
          <a:lstStyle/>
          <a:p>
            <a:r>
              <a:rPr lang="fr-FR" dirty="0" smtClean="0"/>
              <a:t>An </a:t>
            </a:r>
            <a:r>
              <a:rPr lang="fr-FR" dirty="0" err="1" smtClean="0"/>
              <a:t>automatic</a:t>
            </a:r>
            <a:r>
              <a:rPr lang="fr-FR" dirty="0" smtClean="0"/>
              <a:t> digital </a:t>
            </a:r>
            <a:r>
              <a:rPr lang="fr-FR" dirty="0" err="1" smtClean="0"/>
              <a:t>polarimeter</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57298"/>
            <a:ext cx="9144000" cy="5078313"/>
          </a:xfrm>
          <a:prstGeom prst="rect">
            <a:avLst/>
          </a:prstGeom>
        </p:spPr>
        <p:txBody>
          <a:bodyPr wrap="square">
            <a:spAutoFit/>
          </a:bodyPr>
          <a:lstStyle/>
          <a:p>
            <a:pPr algn="just">
              <a:lnSpc>
                <a:spcPct val="200000"/>
              </a:lnSpc>
              <a:buFont typeface="Arial" pitchFamily="34" charset="0"/>
              <a:buChar char="•"/>
            </a:pPr>
            <a:r>
              <a:rPr lang="en-US" b="1" dirty="0" smtClean="0">
                <a:latin typeface="Times New Roman" pitchFamily="18" charset="0"/>
                <a:cs typeface="Times New Roman" pitchFamily="18" charset="0"/>
              </a:rPr>
              <a:t>if no or optically inactive sample is present in the tube and the instrument is reading zero (0o), the axes of plane polarized light and the analyzer is exactly parallel the observer will detect maximum amount (100 % transmittance) of light passing through.</a:t>
            </a:r>
          </a:p>
          <a:p>
            <a:pPr algn="just">
              <a:lnSpc>
                <a:spcPct val="200000"/>
              </a:lnSpc>
              <a:buFont typeface="Arial" pitchFamily="34" charset="0"/>
              <a:buChar char="•"/>
            </a:pPr>
            <a:r>
              <a:rPr lang="en-US" b="1" dirty="0" smtClean="0">
                <a:latin typeface="Times New Roman" pitchFamily="18" charset="0"/>
                <a:cs typeface="Times New Roman" pitchFamily="18" charset="0"/>
              </a:rPr>
              <a:t> if the sample is optically active the plane of PPL  will be rotated as it pass through the tube</a:t>
            </a:r>
          </a:p>
          <a:p>
            <a:pPr algn="just">
              <a:lnSpc>
                <a:spcPct val="200000"/>
              </a:lnSpc>
              <a:buFont typeface="Arial" pitchFamily="34" charset="0"/>
              <a:buChar char="•"/>
            </a:pPr>
            <a:r>
              <a:rPr lang="en-US" b="1" dirty="0" smtClean="0">
                <a:latin typeface="Times New Roman" pitchFamily="18" charset="0"/>
                <a:cs typeface="Times New Roman" pitchFamily="18" charset="0"/>
              </a:rPr>
              <a:t>in order to detect the maximum brightness of the light (</a:t>
            </a:r>
            <a:r>
              <a:rPr lang="en-US" b="1" dirty="0" err="1" smtClean="0">
                <a:latin typeface="Times New Roman" pitchFamily="18" charset="0"/>
                <a:cs typeface="Times New Roman" pitchFamily="18" charset="0"/>
              </a:rPr>
              <a:t>ie</a:t>
            </a:r>
            <a:r>
              <a:rPr lang="en-US" b="1" dirty="0" smtClean="0">
                <a:latin typeface="Times New Roman" pitchFamily="18" charset="0"/>
                <a:cs typeface="Times New Roman" pitchFamily="18" charset="0"/>
              </a:rPr>
              <a:t>. 100% transmittance) observer will have to rotate the axis of the analyzer in either clockwise or counterclockwise direction</a:t>
            </a:r>
          </a:p>
          <a:p>
            <a:pPr algn="just">
              <a:lnSpc>
                <a:spcPct val="200000"/>
              </a:lnSpc>
              <a:buFont typeface="Arial" pitchFamily="34" charset="0"/>
              <a:buChar char="•"/>
            </a:pPr>
            <a:r>
              <a:rPr lang="en-US" b="1" dirty="0" smtClean="0">
                <a:latin typeface="Times New Roman" pitchFamily="18" charset="0"/>
                <a:cs typeface="Times New Roman" pitchFamily="18" charset="0"/>
              </a:rPr>
              <a:t> if the analyzer is rotated in a clockwise direction, the rotation (</a:t>
            </a:r>
            <a:r>
              <a:rPr lang="en-US" b="1" dirty="0" err="1" smtClean="0">
                <a:latin typeface="Times New Roman" pitchFamily="18" charset="0"/>
                <a:cs typeface="Times New Roman" pitchFamily="18" charset="0"/>
              </a:rPr>
              <a:t>αin</a:t>
            </a:r>
            <a:r>
              <a:rPr lang="en-US" b="1" dirty="0" smtClean="0">
                <a:latin typeface="Times New Roman" pitchFamily="18" charset="0"/>
                <a:cs typeface="Times New Roman" pitchFamily="18" charset="0"/>
              </a:rPr>
              <a:t> degree) is said to be positive (+), and such substance are  dextrorotatory</a:t>
            </a:r>
          </a:p>
          <a:p>
            <a:pPr algn="just">
              <a:lnSpc>
                <a:spcPct val="200000"/>
              </a:lnSpc>
            </a:pPr>
            <a:r>
              <a:rPr lang="en-US" b="1" dirty="0" smtClean="0">
                <a:latin typeface="Times New Roman" pitchFamily="18" charset="0"/>
                <a:cs typeface="Times New Roman" pitchFamily="18" charset="0"/>
              </a:rPr>
              <a:t>• if the rotation is counterclockwise, the α is –</a:t>
            </a:r>
            <a:r>
              <a:rPr lang="en-US" b="1" dirty="0" err="1" smtClean="0">
                <a:latin typeface="Times New Roman" pitchFamily="18" charset="0"/>
                <a:cs typeface="Times New Roman" pitchFamily="18" charset="0"/>
              </a:rPr>
              <a:t>ve</a:t>
            </a:r>
            <a:r>
              <a:rPr lang="en-US" b="1" dirty="0" smtClean="0">
                <a:latin typeface="Times New Roman" pitchFamily="18" charset="0"/>
                <a:cs typeface="Times New Roman" pitchFamily="18" charset="0"/>
              </a:rPr>
              <a:t>,  and such substances are c/a levorotatory</a:t>
            </a:r>
          </a:p>
        </p:txBody>
      </p:sp>
      <p:sp>
        <p:nvSpPr>
          <p:cNvPr id="5" name="Rectangle 4"/>
          <p:cNvSpPr/>
          <p:nvPr/>
        </p:nvSpPr>
        <p:spPr>
          <a:xfrm>
            <a:off x="3071802" y="0"/>
            <a:ext cx="3031599" cy="120032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1. </a:t>
            </a:r>
            <a:r>
              <a:rPr lang="fr-FR"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Polarimetry</a:t>
            </a:r>
            <a:endPar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0" y="500042"/>
            <a:ext cx="5069401" cy="584775"/>
          </a:xfrm>
          <a:prstGeom prst="rect">
            <a:avLst/>
          </a:prstGeom>
        </p:spPr>
        <p:txBody>
          <a:bodyPr wrap="none">
            <a:spAutoFit/>
          </a:bodyPr>
          <a:lstStyle/>
          <a:p>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POLARIMETER: </a:t>
            </a:r>
            <a:r>
              <a:rPr lang="fr-FR" sz="32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Working</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analyse et controle des medicaments 2019\cours enligne analyse et controle des medicaments\4tXHz.jpg"/>
          <p:cNvPicPr>
            <a:picLocks noChangeAspect="1" noChangeArrowheads="1"/>
          </p:cNvPicPr>
          <p:nvPr/>
        </p:nvPicPr>
        <p:blipFill>
          <a:blip r:embed="rId2"/>
          <a:srcRect b="9491"/>
          <a:stretch>
            <a:fillRect/>
          </a:stretch>
        </p:blipFill>
        <p:spPr bwMode="auto">
          <a:xfrm>
            <a:off x="0" y="500042"/>
            <a:ext cx="5786446" cy="6072206"/>
          </a:xfrm>
          <a:prstGeom prst="rect">
            <a:avLst/>
          </a:prstGeom>
          <a:noFill/>
        </p:spPr>
      </p:pic>
      <p:sp>
        <p:nvSpPr>
          <p:cNvPr id="5" name="Rectangle 4"/>
          <p:cNvSpPr/>
          <p:nvPr/>
        </p:nvSpPr>
        <p:spPr>
          <a:xfrm>
            <a:off x="0" y="0"/>
            <a:ext cx="5069401" cy="584775"/>
          </a:xfrm>
          <a:prstGeom prst="rect">
            <a:avLst/>
          </a:prstGeom>
        </p:spPr>
        <p:txBody>
          <a:bodyPr wrap="none">
            <a:spAutoFit/>
          </a:bodyPr>
          <a:lstStyle/>
          <a:p>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POLARIMETER: </a:t>
            </a:r>
            <a:r>
              <a:rPr lang="fr-FR" sz="32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Working</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Rectangle 5"/>
          <p:cNvSpPr/>
          <p:nvPr/>
        </p:nvSpPr>
        <p:spPr>
          <a:xfrm>
            <a:off x="5643570" y="3143248"/>
            <a:ext cx="3500430" cy="1200329"/>
          </a:xfrm>
          <a:prstGeom prst="rect">
            <a:avLst/>
          </a:prstGeom>
        </p:spPr>
        <p:txBody>
          <a:bodyPr wrap="square">
            <a:spAutoFit/>
          </a:bodyPr>
          <a:lstStyle/>
          <a:p>
            <a:pPr algn="ctr"/>
            <a:r>
              <a:rPr lang="en-US" dirty="0" smtClean="0"/>
              <a:t>Circuit to explain the rotation </a:t>
            </a:r>
          </a:p>
          <a:p>
            <a:pPr algn="ctr"/>
            <a:r>
              <a:rPr lang="en-US" dirty="0" smtClean="0"/>
              <a:t>of polarized light plane </a:t>
            </a:r>
          </a:p>
          <a:p>
            <a:pPr algn="ctr"/>
            <a:r>
              <a:rPr lang="en-US" dirty="0" smtClean="0"/>
              <a:t>as it passes through the optically active sample</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15333"/>
            <a:ext cx="5554726" cy="584775"/>
          </a:xfrm>
          <a:prstGeom prst="rect">
            <a:avLst/>
          </a:prstGeom>
        </p:spPr>
        <p:txBody>
          <a:bodyPr wrap="none">
            <a:spAutoFit/>
          </a:bodyPr>
          <a:lstStyle/>
          <a:p>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POLARIMETER: Calibration</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214282" y="1142984"/>
            <a:ext cx="8929718" cy="3785652"/>
          </a:xfrm>
          <a:prstGeom prst="rect">
            <a:avLst/>
          </a:prstGeom>
        </p:spPr>
        <p:txBody>
          <a:bodyPr wrap="square">
            <a:spAutoFit/>
          </a:bodyPr>
          <a:lstStyle/>
          <a:p>
            <a:pPr algn="just">
              <a:lnSpc>
                <a:spcPct val="200000"/>
              </a:lnSpc>
            </a:pPr>
            <a:r>
              <a:rPr lang="en-US" sz="2000" b="1" dirty="0" err="1" smtClean="0">
                <a:latin typeface="Times New Roman" pitchFamily="18" charset="0"/>
                <a:cs typeface="Times New Roman" pitchFamily="18" charset="0"/>
              </a:rPr>
              <a:t>Polarimeters</a:t>
            </a:r>
            <a:r>
              <a:rPr lang="en-US" sz="2000" b="1" dirty="0" smtClean="0">
                <a:latin typeface="Times New Roman" pitchFamily="18" charset="0"/>
                <a:cs typeface="Times New Roman" pitchFamily="18" charset="0"/>
              </a:rPr>
              <a:t> can be calibrated – or at least  verified – by measuring a quartz plate, which is constructed to  always read at a certain angle of rotation (usually +34°, but +17° and +8,5° are also popular depending on the sample). </a:t>
            </a:r>
          </a:p>
          <a:p>
            <a:pPr algn="just">
              <a:lnSpc>
                <a:spcPct val="200000"/>
              </a:lnSpc>
            </a:pPr>
            <a:r>
              <a:rPr lang="en-US" sz="2000" b="1" dirty="0" smtClean="0">
                <a:latin typeface="Times New Roman" pitchFamily="18" charset="0"/>
                <a:cs typeface="Times New Roman" pitchFamily="18" charset="0"/>
              </a:rPr>
              <a:t>Quartz  plates are preferred by many users because solid samples are  much less affected by variations in temperature, and do not need to be mixed on-demand like sucrose solutions</a:t>
            </a:r>
            <a:endParaRPr lang="fr-FR" sz="2000" b="1" dirty="0">
              <a:latin typeface="Times New Roman" pitchFamily="18" charset="0"/>
              <a:cs typeface="Times New Roman" pitchFamily="18" charset="0"/>
            </a:endParaRPr>
          </a:p>
        </p:txBody>
      </p:sp>
      <p:pic>
        <p:nvPicPr>
          <p:cNvPr id="1026" name="Picture 2" descr="D:\analyse et controle des medicaments 2019\cours enligne analyse et controle des medicaments\Polarimeter-Glassmessroehre-PRG-100-E-320x320.png"/>
          <p:cNvPicPr>
            <a:picLocks noChangeAspect="1" noChangeArrowheads="1"/>
          </p:cNvPicPr>
          <p:nvPr/>
        </p:nvPicPr>
        <p:blipFill>
          <a:blip r:embed="rId2"/>
          <a:srcRect/>
          <a:stretch>
            <a:fillRect/>
          </a:stretch>
        </p:blipFill>
        <p:spPr bwMode="auto">
          <a:xfrm>
            <a:off x="1428728" y="3857628"/>
            <a:ext cx="5429288" cy="369096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82837"/>
            <a:ext cx="9144000" cy="5632311"/>
          </a:xfrm>
          <a:prstGeom prst="rect">
            <a:avLst/>
          </a:prstGeom>
        </p:spPr>
        <p:txBody>
          <a:bodyPr wrap="square">
            <a:spAutoFit/>
          </a:bodyPr>
          <a:lstStyle/>
          <a:p>
            <a:pPr algn="just">
              <a:lnSpc>
                <a:spcPct val="200000"/>
              </a:lnSpc>
              <a:buFont typeface="Arial" pitchFamily="34" charset="0"/>
              <a:buChar char="•"/>
            </a:pPr>
            <a:r>
              <a:rPr lang="en-US" b="1" dirty="0" smtClean="0">
                <a:latin typeface="Times New Roman" pitchFamily="18" charset="0"/>
                <a:cs typeface="Times New Roman" pitchFamily="18" charset="0"/>
              </a:rPr>
              <a:t>polarimeter can also be used to measure the ratio of </a:t>
            </a:r>
            <a:r>
              <a:rPr lang="en-US" b="1" dirty="0" err="1" smtClean="0">
                <a:latin typeface="Times New Roman" pitchFamily="18" charset="0"/>
                <a:cs typeface="Times New Roman" pitchFamily="18" charset="0"/>
              </a:rPr>
              <a:t>enantiomers</a:t>
            </a:r>
            <a:r>
              <a:rPr lang="en-US" b="1" dirty="0" smtClean="0">
                <a:latin typeface="Times New Roman" pitchFamily="18" charset="0"/>
                <a:cs typeface="Times New Roman" pitchFamily="18" charset="0"/>
              </a:rPr>
              <a:t> in solutions.</a:t>
            </a:r>
          </a:p>
          <a:p>
            <a:pPr algn="just">
              <a:lnSpc>
                <a:spcPct val="200000"/>
              </a:lnSpc>
              <a:buFont typeface="Arial" pitchFamily="34" charset="0"/>
              <a:buChar char="•"/>
            </a:pPr>
            <a:r>
              <a:rPr lang="en-US" b="1" dirty="0" err="1" smtClean="0">
                <a:latin typeface="Times New Roman" pitchFamily="18" charset="0"/>
                <a:cs typeface="Times New Roman" pitchFamily="18" charset="0"/>
              </a:rPr>
              <a:t>Polarimeters</a:t>
            </a:r>
            <a:r>
              <a:rPr lang="en-US" b="1" dirty="0" smtClean="0">
                <a:latin typeface="Times New Roman" pitchFamily="18" charset="0"/>
                <a:cs typeface="Times New Roman" pitchFamily="18" charset="0"/>
              </a:rPr>
              <a:t> can identify unknown samples based on this if other variables such as concentration and length of sample cell length are controlled or at least known.</a:t>
            </a:r>
          </a:p>
          <a:p>
            <a:pPr algn="just">
              <a:lnSpc>
                <a:spcPct val="200000"/>
              </a:lnSpc>
              <a:buFont typeface="Arial" pitchFamily="34" charset="0"/>
              <a:buChar char="•"/>
            </a:pPr>
            <a:r>
              <a:rPr lang="en-US" b="1" dirty="0" smtClean="0">
                <a:latin typeface="Times New Roman" pitchFamily="18" charset="0"/>
                <a:cs typeface="Times New Roman" pitchFamily="18" charset="0"/>
              </a:rPr>
              <a:t>measure blood sugar concentration in diabetic people.</a:t>
            </a:r>
          </a:p>
          <a:p>
            <a:pPr algn="just">
              <a:lnSpc>
                <a:spcPct val="200000"/>
              </a:lnSpc>
              <a:buFont typeface="Arial" pitchFamily="34" charset="0"/>
              <a:buChar char="•"/>
            </a:pPr>
            <a:r>
              <a:rPr lang="en-US" b="1" dirty="0" err="1" smtClean="0">
                <a:latin typeface="Times New Roman" pitchFamily="18" charset="0"/>
                <a:cs typeface="Times New Roman" pitchFamily="18" charset="0"/>
              </a:rPr>
              <a:t>polarimetric</a:t>
            </a:r>
            <a:r>
              <a:rPr lang="en-US" b="1" dirty="0" smtClean="0">
                <a:latin typeface="Times New Roman" pitchFamily="18" charset="0"/>
                <a:cs typeface="Times New Roman" pitchFamily="18" charset="0"/>
              </a:rPr>
              <a:t> method is a simple and accurate means for determination of structure in micro analysis of expensive and non-duplicable samples.</a:t>
            </a:r>
          </a:p>
          <a:p>
            <a:pPr algn="just">
              <a:lnSpc>
                <a:spcPct val="200000"/>
              </a:lnSpc>
              <a:buFont typeface="Arial" pitchFamily="34" charset="0"/>
              <a:buChar char="•"/>
            </a:pPr>
            <a:r>
              <a:rPr lang="en-US" b="1" dirty="0" smtClean="0">
                <a:latin typeface="Times New Roman" pitchFamily="18" charset="0"/>
                <a:cs typeface="Times New Roman" pitchFamily="18" charset="0"/>
              </a:rPr>
              <a:t>it is employed in quality control, process control and research in the pharmaceutical, chemical, essential oil, flavor and food industries.</a:t>
            </a:r>
          </a:p>
          <a:p>
            <a:pPr algn="just">
              <a:lnSpc>
                <a:spcPct val="200000"/>
              </a:lnSpc>
              <a:buFont typeface="Arial" pitchFamily="34" charset="0"/>
              <a:buChar char="•"/>
            </a:pPr>
            <a:r>
              <a:rPr lang="en-US" b="1" dirty="0" smtClean="0">
                <a:latin typeface="Times New Roman" pitchFamily="18" charset="0"/>
                <a:cs typeface="Times New Roman" pitchFamily="18" charset="0"/>
              </a:rPr>
              <a:t> it is so well established that the United States Pharmacopoeia and the Food &amp; Drug Administration include </a:t>
            </a:r>
            <a:r>
              <a:rPr lang="en-US" b="1" dirty="0" err="1" smtClean="0">
                <a:solidFill>
                  <a:srgbClr val="FF0000"/>
                </a:solidFill>
                <a:latin typeface="Times New Roman" pitchFamily="18" charset="0"/>
                <a:cs typeface="Times New Roman" pitchFamily="18" charset="0"/>
              </a:rPr>
              <a:t>polarimetric</a:t>
            </a:r>
            <a:r>
              <a:rPr lang="en-US" b="1" dirty="0" smtClean="0">
                <a:solidFill>
                  <a:srgbClr val="FF0000"/>
                </a:solidFill>
                <a:latin typeface="Times New Roman" pitchFamily="18" charset="0"/>
                <a:cs typeface="Times New Roman" pitchFamily="18" charset="0"/>
              </a:rPr>
              <a:t> specifications </a:t>
            </a:r>
            <a:r>
              <a:rPr lang="en-US" b="1" dirty="0" smtClean="0">
                <a:latin typeface="Times New Roman" pitchFamily="18" charset="0"/>
                <a:cs typeface="Times New Roman" pitchFamily="18" charset="0"/>
              </a:rPr>
              <a:t>for numerous substances.</a:t>
            </a:r>
          </a:p>
        </p:txBody>
      </p:sp>
      <p:sp>
        <p:nvSpPr>
          <p:cNvPr id="5" name="Rectangle 4"/>
          <p:cNvSpPr/>
          <p:nvPr/>
        </p:nvSpPr>
        <p:spPr>
          <a:xfrm>
            <a:off x="3071802" y="0"/>
            <a:ext cx="3031599" cy="120032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1. </a:t>
            </a:r>
            <a:r>
              <a:rPr lang="fr-FR"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Polarimetry</a:t>
            </a:r>
            <a:endPar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0" y="415333"/>
            <a:ext cx="3358612" cy="584775"/>
          </a:xfrm>
          <a:prstGeom prst="rect">
            <a:avLst/>
          </a:prstGeom>
        </p:spPr>
        <p:txBody>
          <a:bodyPr wrap="none">
            <a:spAutoFit/>
          </a:bodyPr>
          <a:lstStyle/>
          <a:p>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APPLICATIONS </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82837"/>
            <a:ext cx="9144000" cy="5632311"/>
          </a:xfrm>
          <a:prstGeom prst="rect">
            <a:avLst/>
          </a:prstGeom>
        </p:spPr>
        <p:txBody>
          <a:bodyPr wrap="square">
            <a:spAutoFit/>
          </a:bodyPr>
          <a:lstStyle/>
          <a:p>
            <a:pPr algn="just">
              <a:lnSpc>
                <a:spcPct val="200000"/>
              </a:lnSpc>
              <a:buFont typeface="Arial" pitchFamily="34" charset="0"/>
              <a:buChar char="•"/>
            </a:pPr>
            <a:r>
              <a:rPr lang="en-US" b="1" dirty="0" smtClean="0">
                <a:latin typeface="Times New Roman" pitchFamily="18" charset="0"/>
                <a:cs typeface="Times New Roman" pitchFamily="18" charset="0"/>
              </a:rPr>
              <a:t>Research applications for </a:t>
            </a:r>
            <a:r>
              <a:rPr lang="en-US" b="1" dirty="0" err="1" smtClean="0">
                <a:latin typeface="Times New Roman" pitchFamily="18" charset="0"/>
                <a:cs typeface="Times New Roman" pitchFamily="18" charset="0"/>
              </a:rPr>
              <a:t>polarimetry</a:t>
            </a:r>
            <a:r>
              <a:rPr lang="en-US" b="1" dirty="0" smtClean="0">
                <a:latin typeface="Times New Roman" pitchFamily="18" charset="0"/>
                <a:cs typeface="Times New Roman" pitchFamily="18" charset="0"/>
              </a:rPr>
              <a:t> are found in  industry, research institutes and universities as a means of: </a:t>
            </a:r>
          </a:p>
          <a:p>
            <a:pPr algn="just">
              <a:lnSpc>
                <a:spcPct val="200000"/>
              </a:lnSpc>
              <a:buFont typeface="Wingdings" pitchFamily="2" charset="2"/>
              <a:buChar char="v"/>
            </a:pPr>
            <a:r>
              <a:rPr lang="en-US" b="1" dirty="0" smtClean="0">
                <a:latin typeface="Times New Roman" pitchFamily="18" charset="0"/>
                <a:cs typeface="Times New Roman" pitchFamily="18" charset="0"/>
              </a:rPr>
              <a:t>isolating and identifying unknowns, crystallized from various solvents or separated by HPLC. </a:t>
            </a:r>
          </a:p>
          <a:p>
            <a:pPr algn="just">
              <a:lnSpc>
                <a:spcPct val="200000"/>
              </a:lnSpc>
              <a:buFont typeface="Wingdings" pitchFamily="2" charset="2"/>
              <a:buChar char="v"/>
            </a:pPr>
            <a:r>
              <a:rPr lang="en-US" b="1" dirty="0" smtClean="0">
                <a:latin typeface="Times New Roman" pitchFamily="18" charset="0"/>
                <a:cs typeface="Times New Roman" pitchFamily="18" charset="0"/>
              </a:rPr>
              <a:t>evaluating and characterizing optically active compounds by measuring their specific rotation and comparing this value with the theoretical  values found in literature.</a:t>
            </a:r>
          </a:p>
          <a:p>
            <a:pPr algn="just">
              <a:lnSpc>
                <a:spcPct val="200000"/>
              </a:lnSpc>
              <a:buFont typeface="Wingdings" pitchFamily="2" charset="2"/>
              <a:buChar char="v"/>
            </a:pPr>
            <a:r>
              <a:rPr lang="en-US" b="1" dirty="0" smtClean="0">
                <a:latin typeface="Times New Roman" pitchFamily="18" charset="0"/>
                <a:cs typeface="Times New Roman" pitchFamily="18" charset="0"/>
              </a:rPr>
              <a:t>investigating kinetic reactions by measuring  optical rotation as a function of time. </a:t>
            </a:r>
          </a:p>
          <a:p>
            <a:pPr algn="just">
              <a:lnSpc>
                <a:spcPct val="200000"/>
              </a:lnSpc>
              <a:buFont typeface="Wingdings" pitchFamily="2" charset="2"/>
              <a:buChar char="v"/>
            </a:pPr>
            <a:r>
              <a:rPr lang="en-US" b="1" dirty="0" smtClean="0">
                <a:latin typeface="Times New Roman" pitchFamily="18" charset="0"/>
                <a:cs typeface="Times New Roman" pitchFamily="18" charset="0"/>
              </a:rPr>
              <a:t>monitoring changes in concentration of an optically active component in a reaction mixture, as in enzymatic cleavage. </a:t>
            </a:r>
          </a:p>
          <a:p>
            <a:pPr algn="just">
              <a:lnSpc>
                <a:spcPct val="200000"/>
              </a:lnSpc>
              <a:buFont typeface="Wingdings" pitchFamily="2" charset="2"/>
              <a:buChar char="v"/>
            </a:pPr>
            <a:r>
              <a:rPr lang="en-US" b="1" dirty="0" smtClean="0">
                <a:latin typeface="Times New Roman" pitchFamily="18" charset="0"/>
                <a:cs typeface="Times New Roman" pitchFamily="18" charset="0"/>
              </a:rPr>
              <a:t>distinguishing between optical isomers.</a:t>
            </a:r>
          </a:p>
        </p:txBody>
      </p:sp>
      <p:sp>
        <p:nvSpPr>
          <p:cNvPr id="5" name="Rectangle 4"/>
          <p:cNvSpPr/>
          <p:nvPr/>
        </p:nvSpPr>
        <p:spPr>
          <a:xfrm>
            <a:off x="3071802" y="-142900"/>
            <a:ext cx="3031599" cy="120032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1. </a:t>
            </a:r>
            <a:r>
              <a:rPr lang="fr-FR"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Polarimetry</a:t>
            </a:r>
            <a:endPar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0" y="415333"/>
            <a:ext cx="5617051" cy="584775"/>
          </a:xfrm>
          <a:prstGeom prst="rect">
            <a:avLst/>
          </a:prstGeom>
        </p:spPr>
        <p:txBody>
          <a:bodyPr wrap="none">
            <a:spAutoFit/>
          </a:bodyPr>
          <a:lstStyle/>
          <a:p>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RESEARCH APPLICATIONS</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85926"/>
            <a:ext cx="9144000" cy="2862322"/>
          </a:xfrm>
          <a:prstGeom prst="rect">
            <a:avLst/>
          </a:prstGeom>
        </p:spPr>
        <p:txBody>
          <a:bodyPr wrap="square">
            <a:spAutoFit/>
          </a:bodyPr>
          <a:lstStyle/>
          <a:p>
            <a:pPr algn="just">
              <a:lnSpc>
                <a:spcPct val="200000"/>
              </a:lnSpc>
              <a:buFont typeface="Arial" pitchFamily="34" charset="0"/>
              <a:buChar char="•"/>
            </a:pPr>
            <a:r>
              <a:rPr lang="en-US" b="1" dirty="0" smtClean="0">
                <a:latin typeface="Times New Roman" pitchFamily="18" charset="0"/>
                <a:cs typeface="Times New Roman" pitchFamily="18" charset="0"/>
              </a:rPr>
              <a:t>To determine product purity by measuring  specific rotation and optical rotation of: Amino  acids, Amino sugars, Analgesics, Antibiotics Cocaine, Dextrose, Diuretics, Serums, Steroids, Tranquilizers, Vitamins etc.</a:t>
            </a:r>
          </a:p>
          <a:p>
            <a:pPr algn="just">
              <a:lnSpc>
                <a:spcPct val="200000"/>
              </a:lnSpc>
              <a:buFont typeface="Arial" pitchFamily="34" charset="0"/>
              <a:buChar char="•"/>
            </a:pPr>
            <a:r>
              <a:rPr lang="en-US" b="1" dirty="0" smtClean="0">
                <a:latin typeface="Times New Roman" pitchFamily="18" charset="0"/>
                <a:cs typeface="Times New Roman" pitchFamily="18" charset="0"/>
              </a:rPr>
              <a:t>For  raw materials inspection of: </a:t>
            </a:r>
            <a:r>
              <a:rPr lang="en-US" b="1" dirty="0" err="1" smtClean="0">
                <a:latin typeface="Times New Roman" pitchFamily="18" charset="0"/>
                <a:cs typeface="Times New Roman" pitchFamily="18" charset="0"/>
              </a:rPr>
              <a:t>Camphors</a:t>
            </a:r>
            <a:r>
              <a:rPr lang="en-US" b="1" dirty="0" smtClean="0">
                <a:latin typeface="Times New Roman" pitchFamily="18" charset="0"/>
                <a:cs typeface="Times New Roman" pitchFamily="18" charset="0"/>
              </a:rPr>
              <a:t>,  Citric acid, </a:t>
            </a:r>
            <a:r>
              <a:rPr lang="en-US" b="1" dirty="0" err="1" smtClean="0">
                <a:latin typeface="Times New Roman" pitchFamily="18" charset="0"/>
                <a:cs typeface="Times New Roman" pitchFamily="18" charset="0"/>
              </a:rPr>
              <a:t>Glyceric</a:t>
            </a:r>
            <a:r>
              <a:rPr lang="en-US" b="1" dirty="0" smtClean="0">
                <a:latin typeface="Times New Roman" pitchFamily="18" charset="0"/>
                <a:cs typeface="Times New Roman" pitchFamily="18" charset="0"/>
              </a:rPr>
              <a:t> acid Gums Lavender oil,  Lemon oil Orange oil Spearmint oil. </a:t>
            </a:r>
          </a:p>
        </p:txBody>
      </p:sp>
      <p:sp>
        <p:nvSpPr>
          <p:cNvPr id="5" name="Rectangle 4"/>
          <p:cNvSpPr/>
          <p:nvPr/>
        </p:nvSpPr>
        <p:spPr>
          <a:xfrm>
            <a:off x="3071802" y="-142900"/>
            <a:ext cx="3031599" cy="120032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1. </a:t>
            </a:r>
            <a:r>
              <a:rPr lang="fr-FR"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Polarimetry</a:t>
            </a:r>
            <a:endPar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0" y="415333"/>
            <a:ext cx="7328866" cy="584775"/>
          </a:xfrm>
          <a:prstGeom prst="rect">
            <a:avLst/>
          </a:prstGeom>
        </p:spPr>
        <p:txBody>
          <a:bodyPr wrap="none">
            <a:spAutoFit/>
          </a:bodyPr>
          <a:lstStyle/>
          <a:p>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PHARMACEUTICAL APPLICATIONS</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2984"/>
            <a:ext cx="9144000" cy="2806987"/>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Refraction of light is the bending of light rays at the interface of dissimilar substances. When light is passing from a  lower refractive substance into a higher refractive substance the  light rays bend toward the perpendicular to the surface. Refraction can be easily demonstrated by placing a spoon in a glass of water (Fig). As the light passes from the air into the water it is bent and the utensil appears bent. </a:t>
            </a:r>
            <a:endParaRPr lang="fr-FR" sz="2000" b="1" dirty="0">
              <a:latin typeface="Times New Roman" pitchFamily="18" charset="0"/>
              <a:cs typeface="Times New Roman" pitchFamily="18" charset="0"/>
            </a:endParaRPr>
          </a:p>
        </p:txBody>
      </p:sp>
      <p:sp>
        <p:nvSpPr>
          <p:cNvPr id="5" name="Rectangle 4"/>
          <p:cNvSpPr/>
          <p:nvPr/>
        </p:nvSpPr>
        <p:spPr>
          <a:xfrm>
            <a:off x="3071802" y="-142900"/>
            <a:ext cx="3544560" cy="120032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2. </a:t>
            </a:r>
            <a:r>
              <a:rPr lang="fr-FR"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Refractometry</a:t>
            </a:r>
            <a:endPar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0" y="500042"/>
            <a:ext cx="2946640" cy="584775"/>
          </a:xfrm>
          <a:prstGeom prst="rect">
            <a:avLst/>
          </a:prstGeom>
        </p:spPr>
        <p:txBody>
          <a:bodyPr wrap="none">
            <a:spAutoFit/>
          </a:bodyPr>
          <a:lstStyle/>
          <a:p>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GENERALITY</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l="41727" t="20508" r="41252" b="36523"/>
          <a:stretch>
            <a:fillRect/>
          </a:stretch>
        </p:blipFill>
        <p:spPr bwMode="auto">
          <a:xfrm>
            <a:off x="1214414" y="3714728"/>
            <a:ext cx="2500330" cy="314327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64824" t="29492" r="13214" b="20703"/>
          <a:stretch>
            <a:fillRect/>
          </a:stretch>
        </p:blipFill>
        <p:spPr bwMode="auto">
          <a:xfrm>
            <a:off x="5072066" y="3500438"/>
            <a:ext cx="2857520" cy="33575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9" name="Picture 7" descr="D:\analyse et controle des medicaments 2019\cours enligne analyse et controle des medicaments\Fotolia_94772650_S.jpg_page.jpg"/>
          <p:cNvPicPr>
            <a:picLocks noChangeAspect="1" noChangeArrowheads="1"/>
          </p:cNvPicPr>
          <p:nvPr/>
        </p:nvPicPr>
        <p:blipFill>
          <a:blip r:embed="rId2"/>
          <a:srcRect/>
          <a:stretch>
            <a:fillRect/>
          </a:stretch>
        </p:blipFill>
        <p:spPr bwMode="auto">
          <a:xfrm>
            <a:off x="0" y="119462"/>
            <a:ext cx="9144000" cy="6738538"/>
          </a:xfrm>
          <a:prstGeom prst="rect">
            <a:avLst/>
          </a:prstGeom>
          <a:noFill/>
        </p:spPr>
      </p:pic>
      <p:sp>
        <p:nvSpPr>
          <p:cNvPr id="2" name="Titre 1"/>
          <p:cNvSpPr>
            <a:spLocks noGrp="1"/>
          </p:cNvSpPr>
          <p:nvPr>
            <p:ph type="title"/>
          </p:nvPr>
        </p:nvSpPr>
        <p:spPr>
          <a:xfrm>
            <a:off x="0" y="0"/>
            <a:ext cx="91440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Optical methods for medicines quality control. </a:t>
            </a:r>
            <a:b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r>
            <a:b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endParaRPr lang="fr-F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p:cNvSpPr/>
          <p:nvPr/>
        </p:nvSpPr>
        <p:spPr>
          <a:xfrm>
            <a:off x="0" y="3000372"/>
            <a:ext cx="9144000" cy="1754326"/>
          </a:xfrm>
          <a:prstGeom prst="rect">
            <a:avLst/>
          </a:prstGeom>
        </p:spPr>
        <p:txBody>
          <a:bodyPr wrap="square">
            <a:spAutoFit/>
          </a:bodyPr>
          <a:lstStyle/>
          <a:p>
            <a:pPr algn="ctr">
              <a:lnSpc>
                <a:spcPct val="150000"/>
              </a:lnSpc>
            </a:pPr>
            <a:r>
              <a:rPr lang="en-US" sz="2400" b="1" dirty="0" smtClean="0">
                <a:latin typeface="Times New Roman" pitchFamily="18" charset="0"/>
                <a:cs typeface="Times New Roman" pitchFamily="18" charset="0"/>
              </a:rPr>
              <a:t>to create a system of knowledge about the optical </a:t>
            </a:r>
          </a:p>
          <a:p>
            <a:pPr algn="ctr">
              <a:lnSpc>
                <a:spcPct val="150000"/>
              </a:lnSpc>
            </a:pPr>
            <a:r>
              <a:rPr lang="en-US" sz="2400" b="1" dirty="0" err="1" smtClean="0">
                <a:latin typeface="Times New Roman" pitchFamily="18" charset="0"/>
                <a:cs typeface="Times New Roman" pitchFamily="18" charset="0"/>
              </a:rPr>
              <a:t>pharmacopoeial</a:t>
            </a:r>
            <a:r>
              <a:rPr lang="en-US" sz="2400" b="1" dirty="0" smtClean="0">
                <a:latin typeface="Times New Roman" pitchFamily="18" charset="0"/>
                <a:cs typeface="Times New Roman" pitchFamily="18" charset="0"/>
              </a:rPr>
              <a:t> methods of medicines quality control on the example  of </a:t>
            </a:r>
            <a:r>
              <a:rPr lang="en-US" sz="2400" b="1" dirty="0" err="1" smtClean="0">
                <a:latin typeface="Times New Roman" pitchFamily="18" charset="0"/>
                <a:cs typeface="Times New Roman" pitchFamily="18" charset="0"/>
              </a:rPr>
              <a:t>polarimetry</a:t>
            </a:r>
            <a:r>
              <a:rPr lang="en-US" sz="2400" b="1" dirty="0" smtClean="0">
                <a:latin typeface="Times New Roman" pitchFamily="18" charset="0"/>
                <a:cs typeface="Times New Roman" pitchFamily="18" charset="0"/>
              </a:rPr>
              <a:t> and </a:t>
            </a:r>
            <a:r>
              <a:rPr lang="en-US" sz="2400" b="1" dirty="0" err="1" smtClean="0">
                <a:latin typeface="Times New Roman" pitchFamily="18" charset="0"/>
                <a:cs typeface="Times New Roman" pitchFamily="18" charset="0"/>
              </a:rPr>
              <a:t>Refractometry</a:t>
            </a:r>
            <a:r>
              <a:rPr lang="en-US" sz="2400" b="1" dirty="0" smtClean="0">
                <a:latin typeface="Times New Roman" pitchFamily="18" charset="0"/>
                <a:cs typeface="Times New Roman" pitchFamily="18" charset="0"/>
              </a:rPr>
              <a:t>. </a:t>
            </a:r>
            <a:endParaRPr lang="fr-FR" sz="2400" b="1" dirty="0">
              <a:latin typeface="Times New Roman" pitchFamily="18" charset="0"/>
              <a:cs typeface="Times New Roman" pitchFamily="18" charset="0"/>
            </a:endParaRPr>
          </a:p>
        </p:txBody>
      </p:sp>
      <p:sp>
        <p:nvSpPr>
          <p:cNvPr id="5" name="Rectangle 4"/>
          <p:cNvSpPr/>
          <p:nvPr/>
        </p:nvSpPr>
        <p:spPr>
          <a:xfrm>
            <a:off x="1000100" y="857232"/>
            <a:ext cx="2967479" cy="646331"/>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Objective </a:t>
            </a:r>
            <a:endParaRPr lang="fr-FR"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8674" name="AutoShape 2" descr="Fotolia_94772650_S.jpg_pa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8676" name="AutoShape 4" descr="Fotolia_94772650_S.jpg_pa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8678" name="AutoShape 6" descr="Fotolia_94772650_S.jpg_pa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43050"/>
            <a:ext cx="9144000" cy="3323987"/>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In optics the refractive index or index of refraction n of a substance (optical medium) is a dimensionless number that describes how light, or any other radiation, propagates through that medium. It is defined as </a:t>
            </a:r>
          </a:p>
          <a:p>
            <a:pPr algn="ctr">
              <a:lnSpc>
                <a:spcPct val="150000"/>
              </a:lnSpc>
            </a:pPr>
            <a:r>
              <a:rPr lang="en-US" sz="2000" b="1" dirty="0" smtClean="0">
                <a:latin typeface="Times New Roman" pitchFamily="18" charset="0"/>
                <a:cs typeface="Times New Roman" pitchFamily="18" charset="0"/>
              </a:rPr>
              <a:t> n= c/ υ </a:t>
            </a:r>
          </a:p>
          <a:p>
            <a:pPr algn="just">
              <a:lnSpc>
                <a:spcPct val="150000"/>
              </a:lnSpc>
            </a:pPr>
            <a:r>
              <a:rPr lang="en-US" sz="2000" b="1" dirty="0" smtClean="0">
                <a:latin typeface="Times New Roman" pitchFamily="18" charset="0"/>
                <a:cs typeface="Times New Roman" pitchFamily="18" charset="0"/>
              </a:rPr>
              <a:t>where c is the speed of light in vacuum and υ is the phase velocity in the substance. </a:t>
            </a:r>
          </a:p>
          <a:p>
            <a:pPr algn="just">
              <a:lnSpc>
                <a:spcPct val="150000"/>
              </a:lnSpc>
            </a:pPr>
            <a:r>
              <a:rPr lang="en-US" sz="2000" b="1" dirty="0" smtClean="0">
                <a:latin typeface="Times New Roman" pitchFamily="18" charset="0"/>
                <a:cs typeface="Times New Roman" pitchFamily="18" charset="0"/>
              </a:rPr>
              <a:t>For example, the refractive index of water is 1,33, meaning  that light travels 1,33 times as fast in vacuum as it does in water (Table).</a:t>
            </a:r>
            <a:endParaRPr lang="fr-FR" sz="2000" b="1" dirty="0">
              <a:latin typeface="Times New Roman" pitchFamily="18" charset="0"/>
              <a:cs typeface="Times New Roman" pitchFamily="18" charset="0"/>
            </a:endParaRPr>
          </a:p>
        </p:txBody>
      </p:sp>
      <p:sp>
        <p:nvSpPr>
          <p:cNvPr id="6" name="Rectangle 5"/>
          <p:cNvSpPr/>
          <p:nvPr/>
        </p:nvSpPr>
        <p:spPr>
          <a:xfrm>
            <a:off x="0" y="714356"/>
            <a:ext cx="3068469" cy="584775"/>
          </a:xfrm>
          <a:prstGeom prst="rect">
            <a:avLst/>
          </a:prstGeom>
        </p:spPr>
        <p:txBody>
          <a:bodyPr wrap="none">
            <a:spAutoFit/>
          </a:bodyPr>
          <a:lstStyle/>
          <a:p>
            <a:r>
              <a:rPr lang="fr-FR" sz="32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Refractive</a:t>
            </a:r>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index</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3071802" y="-142900"/>
            <a:ext cx="3544560" cy="120032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2. </a:t>
            </a:r>
            <a:r>
              <a:rPr lang="fr-FR"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Refractometry</a:t>
            </a:r>
            <a:endPar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7884" t="20508" r="36310" b="20898"/>
          <a:stretch>
            <a:fillRect/>
          </a:stretch>
        </p:blipFill>
        <p:spPr bwMode="auto">
          <a:xfrm>
            <a:off x="2428860" y="214290"/>
            <a:ext cx="5000660" cy="63838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2984"/>
            <a:ext cx="9144000" cy="2345322"/>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The historically first occurrence of the refractive index was in Snell's law of refraction: </a:t>
            </a:r>
          </a:p>
          <a:p>
            <a:pPr algn="ctr">
              <a:lnSpc>
                <a:spcPct val="150000"/>
              </a:lnSpc>
            </a:pPr>
            <a:r>
              <a:rPr lang="en-US" sz="2000" b="1" dirty="0" smtClean="0">
                <a:latin typeface="Times New Roman" pitchFamily="18" charset="0"/>
                <a:cs typeface="Times New Roman" pitchFamily="18" charset="0"/>
              </a:rPr>
              <a:t>n1·sinθ1 = n2·sinθ2, </a:t>
            </a:r>
          </a:p>
          <a:p>
            <a:pPr algn="just">
              <a:lnSpc>
                <a:spcPct val="150000"/>
              </a:lnSpc>
            </a:pPr>
            <a:r>
              <a:rPr lang="en-US" sz="2000" b="1" dirty="0" smtClean="0">
                <a:latin typeface="Times New Roman" pitchFamily="18" charset="0"/>
                <a:cs typeface="Times New Roman" pitchFamily="18" charset="0"/>
              </a:rPr>
              <a:t>where θ1 and θ2 are the angles of incidence of a ray crossing the interface between two media with refractive indices n1and n2</a:t>
            </a:r>
            <a:endParaRPr lang="fr-FR" sz="2000" b="1" dirty="0">
              <a:latin typeface="Times New Roman" pitchFamily="18" charset="0"/>
              <a:cs typeface="Times New Roman" pitchFamily="18" charset="0"/>
            </a:endParaRPr>
          </a:p>
        </p:txBody>
      </p:sp>
      <p:sp>
        <p:nvSpPr>
          <p:cNvPr id="6" name="Rectangle 5"/>
          <p:cNvSpPr/>
          <p:nvPr/>
        </p:nvSpPr>
        <p:spPr>
          <a:xfrm>
            <a:off x="0" y="500042"/>
            <a:ext cx="3068469" cy="584775"/>
          </a:xfrm>
          <a:prstGeom prst="rect">
            <a:avLst/>
          </a:prstGeom>
        </p:spPr>
        <p:txBody>
          <a:bodyPr wrap="none">
            <a:spAutoFit/>
          </a:bodyPr>
          <a:lstStyle/>
          <a:p>
            <a:r>
              <a:rPr lang="fr-FR" sz="32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Refractive</a:t>
            </a:r>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index</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l="37884" t="28320" r="36859" b="27734"/>
          <a:stretch>
            <a:fillRect/>
          </a:stretch>
        </p:blipFill>
        <p:spPr bwMode="auto">
          <a:xfrm>
            <a:off x="500034" y="3643290"/>
            <a:ext cx="3286148" cy="3214710"/>
          </a:xfrm>
          <a:prstGeom prst="rect">
            <a:avLst/>
          </a:prstGeom>
          <a:noFill/>
          <a:ln w="9525">
            <a:noFill/>
            <a:miter lim="800000"/>
            <a:headEnd/>
            <a:tailEnd/>
          </a:ln>
          <a:effectLst/>
        </p:spPr>
      </p:pic>
      <p:sp>
        <p:nvSpPr>
          <p:cNvPr id="7" name="Rectangle 6"/>
          <p:cNvSpPr/>
          <p:nvPr/>
        </p:nvSpPr>
        <p:spPr>
          <a:xfrm>
            <a:off x="4000496" y="4500570"/>
            <a:ext cx="4572000" cy="646331"/>
          </a:xfrm>
          <a:prstGeom prst="rect">
            <a:avLst/>
          </a:prstGeom>
        </p:spPr>
        <p:txBody>
          <a:bodyPr>
            <a:spAutoFit/>
          </a:bodyPr>
          <a:lstStyle/>
          <a:p>
            <a:pPr algn="ctr"/>
            <a:r>
              <a:rPr lang="en-US" b="1" dirty="0" smtClean="0">
                <a:latin typeface="Times New Roman" pitchFamily="18" charset="0"/>
                <a:cs typeface="Times New Roman" pitchFamily="18" charset="0"/>
              </a:rPr>
              <a:t>Graphical representation of the refractive index</a:t>
            </a:r>
            <a:endParaRPr lang="fr-FR" b="1" dirty="0">
              <a:latin typeface="Times New Roman" pitchFamily="18" charset="0"/>
              <a:cs typeface="Times New Roman" pitchFamily="18" charset="0"/>
            </a:endParaRPr>
          </a:p>
        </p:txBody>
      </p:sp>
      <p:sp>
        <p:nvSpPr>
          <p:cNvPr id="8" name="Rectangle 7"/>
          <p:cNvSpPr/>
          <p:nvPr/>
        </p:nvSpPr>
        <p:spPr>
          <a:xfrm>
            <a:off x="3071802" y="-142900"/>
            <a:ext cx="3544560" cy="120032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2. </a:t>
            </a:r>
            <a:r>
              <a:rPr lang="fr-FR"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Refractometry</a:t>
            </a:r>
            <a:endPar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2984"/>
            <a:ext cx="9144000" cy="1883657"/>
          </a:xfrm>
          <a:prstGeom prst="rect">
            <a:avLst/>
          </a:prstGeom>
        </p:spPr>
        <p:txBody>
          <a:bodyPr wrap="square">
            <a:spAutoFit/>
          </a:bodyPr>
          <a:lstStyle/>
          <a:p>
            <a:pPr algn="just">
              <a:lnSpc>
                <a:spcPct val="150000"/>
              </a:lnSpc>
            </a:pPr>
            <a:r>
              <a:rPr lang="en-US" sz="2000" b="1" dirty="0" err="1" smtClean="0">
                <a:latin typeface="Times New Roman" pitchFamily="18" charset="0"/>
                <a:cs typeface="Times New Roman" pitchFamily="18" charset="0"/>
              </a:rPr>
              <a:t>Refractometers</a:t>
            </a:r>
            <a:r>
              <a:rPr lang="en-US" sz="2000" b="1" dirty="0" smtClean="0">
                <a:latin typeface="Times New Roman" pitchFamily="18" charset="0"/>
                <a:cs typeface="Times New Roman" pitchFamily="18" charset="0"/>
              </a:rPr>
              <a:t> are instruments that measure the bending of light as it crosses an interface between dissimilar substances and converts the bending light rays into a useful scale. A </a:t>
            </a:r>
            <a:r>
              <a:rPr lang="en-US" sz="2000" b="1" dirty="0" err="1" smtClean="0">
                <a:latin typeface="Times New Roman" pitchFamily="18" charset="0"/>
                <a:cs typeface="Times New Roman" pitchFamily="18" charset="0"/>
              </a:rPr>
              <a:t>refractometer</a:t>
            </a:r>
            <a:r>
              <a:rPr lang="en-US" sz="2000" b="1" dirty="0" smtClean="0">
                <a:latin typeface="Times New Roman" pitchFamily="18" charset="0"/>
                <a:cs typeface="Times New Roman" pitchFamily="18" charset="0"/>
              </a:rPr>
              <a:t> is a laboratory or field device for the measurement of an index of refraction. </a:t>
            </a:r>
            <a:endParaRPr lang="fr-FR" sz="2000" b="1" dirty="0">
              <a:latin typeface="Times New Roman" pitchFamily="18" charset="0"/>
              <a:cs typeface="Times New Roman" pitchFamily="18" charset="0"/>
            </a:endParaRPr>
          </a:p>
        </p:txBody>
      </p:sp>
      <p:sp>
        <p:nvSpPr>
          <p:cNvPr id="6" name="Rectangle 5"/>
          <p:cNvSpPr/>
          <p:nvPr/>
        </p:nvSpPr>
        <p:spPr>
          <a:xfrm>
            <a:off x="0" y="500042"/>
            <a:ext cx="2738250" cy="584775"/>
          </a:xfrm>
          <a:prstGeom prst="rect">
            <a:avLst/>
          </a:prstGeom>
        </p:spPr>
        <p:txBody>
          <a:bodyPr wrap="none">
            <a:spAutoFit/>
          </a:bodyPr>
          <a:lstStyle/>
          <a:p>
            <a:r>
              <a:rPr lang="fr-FR" sz="32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Refractometer</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4098" name="Picture 2" descr="D:\analyse et controle des medicaments 2019\cours enligne analyse et controle des medicaments\Pulfrich_refraktometer_en.png"/>
          <p:cNvPicPr>
            <a:picLocks noChangeAspect="1" noChangeArrowheads="1"/>
          </p:cNvPicPr>
          <p:nvPr/>
        </p:nvPicPr>
        <p:blipFill>
          <a:blip r:embed="rId2"/>
          <a:srcRect/>
          <a:stretch>
            <a:fillRect/>
          </a:stretch>
        </p:blipFill>
        <p:spPr bwMode="auto">
          <a:xfrm>
            <a:off x="2857488" y="3429000"/>
            <a:ext cx="4556814" cy="2824165"/>
          </a:xfrm>
          <a:prstGeom prst="rect">
            <a:avLst/>
          </a:prstGeom>
          <a:noFill/>
        </p:spPr>
      </p:pic>
      <p:sp>
        <p:nvSpPr>
          <p:cNvPr id="9" name="Rectangle 8"/>
          <p:cNvSpPr/>
          <p:nvPr/>
        </p:nvSpPr>
        <p:spPr>
          <a:xfrm>
            <a:off x="3071802" y="-142900"/>
            <a:ext cx="3544560" cy="120032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2. </a:t>
            </a:r>
            <a:r>
              <a:rPr lang="fr-FR"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Refractometry</a:t>
            </a:r>
            <a:endPar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analyse et controle des medicaments 2019\cours enligne analyse et controle des medicaments\51PuRsf4JEL.jpg"/>
          <p:cNvPicPr>
            <a:picLocks noChangeAspect="1" noChangeArrowheads="1"/>
          </p:cNvPicPr>
          <p:nvPr/>
        </p:nvPicPr>
        <p:blipFill>
          <a:blip r:embed="rId2"/>
          <a:srcRect/>
          <a:stretch>
            <a:fillRect/>
          </a:stretch>
        </p:blipFill>
        <p:spPr bwMode="auto">
          <a:xfrm>
            <a:off x="1285852" y="0"/>
            <a:ext cx="6858000"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9298"/>
            <a:ext cx="9144000" cy="3785652"/>
          </a:xfrm>
          <a:prstGeom prst="rect">
            <a:avLst/>
          </a:prstGeom>
        </p:spPr>
        <p:txBody>
          <a:bodyPr wrap="square">
            <a:spAutoFit/>
          </a:bodyPr>
          <a:lstStyle/>
          <a:p>
            <a:pPr algn="just">
              <a:lnSpc>
                <a:spcPct val="150000"/>
              </a:lnSpc>
            </a:pPr>
            <a:r>
              <a:rPr lang="fr-FR" sz="2000" b="1" dirty="0" err="1" smtClean="0">
                <a:solidFill>
                  <a:srgbClr val="FF0000"/>
                </a:solidFill>
                <a:latin typeface="Times New Roman" pitchFamily="18" charset="0"/>
                <a:cs typeface="Times New Roman" pitchFamily="18" charset="0"/>
              </a:rPr>
              <a:t>Finding</a:t>
            </a:r>
            <a:r>
              <a:rPr lang="fr-FR" sz="2000" b="1" dirty="0" smtClean="0">
                <a:solidFill>
                  <a:srgbClr val="FF0000"/>
                </a:solidFill>
                <a:latin typeface="Times New Roman" pitchFamily="18" charset="0"/>
                <a:cs typeface="Times New Roman" pitchFamily="18" charset="0"/>
              </a:rPr>
              <a:t> </a:t>
            </a:r>
            <a:r>
              <a:rPr lang="fr-FR" sz="2000" b="1" dirty="0" err="1" smtClean="0">
                <a:solidFill>
                  <a:srgbClr val="FF0000"/>
                </a:solidFill>
                <a:latin typeface="Times New Roman" pitchFamily="18" charset="0"/>
                <a:cs typeface="Times New Roman" pitchFamily="18" charset="0"/>
              </a:rPr>
              <a:t>Refractive</a:t>
            </a:r>
            <a:r>
              <a:rPr lang="fr-FR" sz="2000" b="1" dirty="0" smtClean="0">
                <a:solidFill>
                  <a:srgbClr val="FF0000"/>
                </a:solidFill>
                <a:latin typeface="Times New Roman" pitchFamily="18" charset="0"/>
                <a:cs typeface="Times New Roman" pitchFamily="18" charset="0"/>
              </a:rPr>
              <a:t> Indices</a:t>
            </a:r>
          </a:p>
          <a:p>
            <a:pPr algn="just">
              <a:lnSpc>
                <a:spcPct val="150000"/>
              </a:lnSpc>
            </a:pPr>
            <a:r>
              <a:rPr lang="en-US" sz="2000" b="1" dirty="0" smtClean="0">
                <a:latin typeface="Times New Roman" pitchFamily="18" charset="0"/>
                <a:cs typeface="Times New Roman" pitchFamily="18" charset="0"/>
              </a:rPr>
              <a:t>One of the most common uses of the refractive index is to compare the value you obtain with values listed in the literature. This comparison is used to help confirm the </a:t>
            </a:r>
            <a:r>
              <a:rPr lang="en-US" sz="2000" b="1" dirty="0" smtClean="0">
                <a:solidFill>
                  <a:srgbClr val="FF0000"/>
                </a:solidFill>
                <a:latin typeface="Times New Roman" pitchFamily="18" charset="0"/>
                <a:cs typeface="Times New Roman" pitchFamily="18" charset="0"/>
              </a:rPr>
              <a:t>identity</a:t>
            </a:r>
            <a:r>
              <a:rPr lang="en-US" sz="2000" b="1" dirty="0" smtClean="0">
                <a:latin typeface="Times New Roman" pitchFamily="18" charset="0"/>
                <a:cs typeface="Times New Roman" pitchFamily="18" charset="0"/>
              </a:rPr>
              <a:t> of the compound and/or assess its </a:t>
            </a:r>
            <a:r>
              <a:rPr lang="en-US" sz="2000" b="1" dirty="0" smtClean="0">
                <a:solidFill>
                  <a:srgbClr val="FF0000"/>
                </a:solidFill>
                <a:latin typeface="Times New Roman" pitchFamily="18" charset="0"/>
                <a:cs typeface="Times New Roman" pitchFamily="18" charset="0"/>
              </a:rPr>
              <a:t>purity</a:t>
            </a:r>
            <a:r>
              <a:rPr lang="en-US" sz="2000" b="1" dirty="0" smtClean="0">
                <a:latin typeface="Times New Roman" pitchFamily="18" charset="0"/>
                <a:cs typeface="Times New Roman" pitchFamily="18" charset="0"/>
              </a:rPr>
              <a:t>. </a:t>
            </a:r>
          </a:p>
          <a:p>
            <a:pPr algn="just">
              <a:lnSpc>
                <a:spcPct val="150000"/>
              </a:lnSpc>
            </a:pPr>
            <a:r>
              <a:rPr lang="en-US" sz="2000" b="1" dirty="0" smtClean="0">
                <a:latin typeface="Times New Roman" pitchFamily="18" charset="0"/>
                <a:cs typeface="Times New Roman" pitchFamily="18" charset="0"/>
              </a:rPr>
              <a:t>There are also many computer-based chemical databases that contain refractive indexes. </a:t>
            </a:r>
          </a:p>
          <a:p>
            <a:pPr algn="just">
              <a:lnSpc>
                <a:spcPct val="150000"/>
              </a:lnSpc>
            </a:pPr>
            <a:r>
              <a:rPr lang="en-US" sz="2000" b="1" dirty="0" smtClean="0">
                <a:latin typeface="Times New Roman" pitchFamily="18" charset="0"/>
                <a:cs typeface="Times New Roman" pitchFamily="18" charset="0"/>
              </a:rPr>
              <a:t>These can be particularly useful if your sample is an unknown and you want to search for compounds with similar indexes of refraction.</a:t>
            </a:r>
            <a:endParaRPr lang="fr-FR" sz="2000" b="1" dirty="0">
              <a:latin typeface="Times New Roman" pitchFamily="18" charset="0"/>
              <a:cs typeface="Times New Roman" pitchFamily="18" charset="0"/>
            </a:endParaRPr>
          </a:p>
        </p:txBody>
      </p:sp>
      <p:sp>
        <p:nvSpPr>
          <p:cNvPr id="6" name="Rectangle 5"/>
          <p:cNvSpPr/>
          <p:nvPr/>
        </p:nvSpPr>
        <p:spPr>
          <a:xfrm>
            <a:off x="0" y="500042"/>
            <a:ext cx="2234907" cy="584775"/>
          </a:xfrm>
          <a:prstGeom prst="rect">
            <a:avLst/>
          </a:prstGeom>
        </p:spPr>
        <p:txBody>
          <a:bodyPr wrap="none">
            <a:spAutoFit/>
          </a:bodyPr>
          <a:lstStyle/>
          <a:p>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Application</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3071802" y="-142900"/>
            <a:ext cx="3544560" cy="120032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2. </a:t>
            </a:r>
            <a:r>
              <a:rPr lang="fr-FR"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Refractometry</a:t>
            </a:r>
            <a:endPar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2984"/>
            <a:ext cx="9144000" cy="4708981"/>
          </a:xfrm>
          <a:prstGeom prst="rect">
            <a:avLst/>
          </a:prstGeom>
        </p:spPr>
        <p:txBody>
          <a:bodyPr wrap="square">
            <a:spAutoFit/>
          </a:bodyPr>
          <a:lstStyle/>
          <a:p>
            <a:pPr algn="just">
              <a:lnSpc>
                <a:spcPct val="150000"/>
              </a:lnSpc>
            </a:pPr>
            <a:r>
              <a:rPr lang="en-US" sz="2000" b="1" dirty="0" smtClean="0">
                <a:solidFill>
                  <a:srgbClr val="FF0000"/>
                </a:solidFill>
                <a:latin typeface="Times New Roman" pitchFamily="18" charset="0"/>
                <a:cs typeface="Times New Roman" pitchFamily="18" charset="0"/>
              </a:rPr>
              <a:t>Comparing Refractive Indices</a:t>
            </a:r>
          </a:p>
          <a:p>
            <a:pPr algn="just">
              <a:lnSpc>
                <a:spcPct val="150000"/>
              </a:lnSpc>
            </a:pPr>
            <a:r>
              <a:rPr lang="en-US" sz="2000" b="1" dirty="0" smtClean="0">
                <a:latin typeface="Times New Roman" pitchFamily="18" charset="0"/>
                <a:cs typeface="Times New Roman" pitchFamily="18" charset="0"/>
              </a:rPr>
              <a:t>Since the refractive index of a substance depends on the wavelength it is important that the refractive index you are comparing to was obtained at the same wavelength as the one  you  determined.  This  is  usually  not  an  issue  since  the  vast  majority  of  refractive indexes are obtained using  the sodium D line at 589.3 nm.  Even </a:t>
            </a:r>
            <a:r>
              <a:rPr lang="en-US" sz="2000" b="1" dirty="0" err="1" smtClean="0">
                <a:latin typeface="Times New Roman" pitchFamily="18" charset="0"/>
                <a:cs typeface="Times New Roman" pitchFamily="18" charset="0"/>
              </a:rPr>
              <a:t>refractometers</a:t>
            </a:r>
            <a:r>
              <a:rPr lang="en-US" sz="2000" b="1" dirty="0" smtClean="0">
                <a:latin typeface="Times New Roman" pitchFamily="18" charset="0"/>
                <a:cs typeface="Times New Roman" pitchFamily="18" charset="0"/>
              </a:rPr>
              <a:t> that use white light are normally constructed so that the refractive index obtained corresponds to that for light at 589.3 nm.</a:t>
            </a:r>
          </a:p>
          <a:p>
            <a:pPr algn="just">
              <a:lnSpc>
                <a:spcPct val="150000"/>
              </a:lnSpc>
            </a:pPr>
            <a:r>
              <a:rPr lang="en-US" sz="2000" b="1" dirty="0" smtClean="0">
                <a:latin typeface="Times New Roman" pitchFamily="18" charset="0"/>
                <a:cs typeface="Times New Roman" pitchFamily="18" charset="0"/>
              </a:rPr>
              <a:t>The  refractive  index  also  depends  on  the  temperature.  Thus,  it  is  best  to  obtain  the refractive  index  of  your  sample  at  the  same  temperature  as  the  value  you  plan  to compare with;  in  most cases  this will  be  20 °C. </a:t>
            </a:r>
            <a:endParaRPr lang="fr-FR" sz="2000" b="1" dirty="0">
              <a:latin typeface="Times New Roman" pitchFamily="18" charset="0"/>
              <a:cs typeface="Times New Roman" pitchFamily="18" charset="0"/>
            </a:endParaRPr>
          </a:p>
        </p:txBody>
      </p:sp>
      <p:sp>
        <p:nvSpPr>
          <p:cNvPr id="6" name="Rectangle 5"/>
          <p:cNvSpPr/>
          <p:nvPr/>
        </p:nvSpPr>
        <p:spPr>
          <a:xfrm>
            <a:off x="0" y="500042"/>
            <a:ext cx="2234907" cy="584775"/>
          </a:xfrm>
          <a:prstGeom prst="rect">
            <a:avLst/>
          </a:prstGeom>
        </p:spPr>
        <p:txBody>
          <a:bodyPr wrap="none">
            <a:spAutoFit/>
          </a:bodyPr>
          <a:lstStyle/>
          <a:p>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Application</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3071802" y="-142900"/>
            <a:ext cx="3544560" cy="120032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2. </a:t>
            </a:r>
            <a:r>
              <a:rPr lang="fr-FR"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Refractometry</a:t>
            </a:r>
            <a:endPar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28604"/>
            <a:ext cx="9144000" cy="6215082"/>
          </a:xfrm>
        </p:spPr>
        <p:txBody>
          <a:bodyPr>
            <a:noAutofit/>
          </a:bodyPr>
          <a:lstStyle/>
          <a:p>
            <a:pPr algn="just">
              <a:lnSpc>
                <a:spcPct val="150000"/>
              </a:lnSpc>
            </a:pPr>
            <a:r>
              <a:rPr lang="en-US" sz="2000" b="1" dirty="0" smtClean="0">
                <a:latin typeface="Times New Roman" pitchFamily="18" charset="0"/>
                <a:cs typeface="Times New Roman" pitchFamily="18" charset="0"/>
              </a:rPr>
              <a:t>A typical laboratory </a:t>
            </a:r>
            <a:r>
              <a:rPr lang="en-US" sz="2000" b="1" dirty="0" err="1" smtClean="0">
                <a:latin typeface="Times New Roman" pitchFamily="18" charset="0"/>
                <a:cs typeface="Times New Roman" pitchFamily="18" charset="0"/>
              </a:rPr>
              <a:t>refractometer</a:t>
            </a:r>
            <a:r>
              <a:rPr lang="en-US" sz="2000" b="1" dirty="0" smtClean="0">
                <a:latin typeface="Times New Roman" pitchFamily="18" charset="0"/>
                <a:cs typeface="Times New Roman" pitchFamily="18" charset="0"/>
              </a:rPr>
              <a:t> can determine the refractive index of a sample to a precision  of  ±  0.0002.  However, small  amounts  of  impurities  can  cause  significant changes  in  the  refractive  index  of  a  substance. Thus,  unless  you  have  rigorously purified  your  compound,  a  good  rule  of  thumb  is  that  anything  within  ±  0.002  of  the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literature value is a satisfactory match.</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Another possible source of error is miscalibration of the </a:t>
            </a:r>
            <a:r>
              <a:rPr lang="en-US" sz="2000" b="1" dirty="0" err="1" smtClean="0">
                <a:latin typeface="Times New Roman" pitchFamily="18" charset="0"/>
                <a:cs typeface="Times New Roman" pitchFamily="18" charset="0"/>
              </a:rPr>
              <a:t>refractometer</a:t>
            </a:r>
            <a:r>
              <a:rPr lang="en-US" sz="2000" b="1" dirty="0" smtClean="0">
                <a:latin typeface="Times New Roman" pitchFamily="18" charset="0"/>
                <a:cs typeface="Times New Roman" pitchFamily="18" charset="0"/>
              </a:rPr>
              <a:t>.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This is readily checked  by  using  a  sample  of  known  refractive  index.  Distilled  water  is  a  particularly convenient standard since it is nontoxic, readily available in pure form, and its refractive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index varies only slightly with temperature.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Probably the most common source of error in analog </a:t>
            </a:r>
            <a:r>
              <a:rPr lang="en-US" sz="2000" b="1" dirty="0" err="1" smtClean="0">
                <a:latin typeface="Times New Roman" pitchFamily="18" charset="0"/>
                <a:cs typeface="Times New Roman" pitchFamily="18" charset="0"/>
              </a:rPr>
              <a:t>refractometers</a:t>
            </a:r>
            <a:r>
              <a:rPr lang="en-US" sz="2000" b="1" dirty="0" smtClean="0">
                <a:latin typeface="Times New Roman" pitchFamily="18" charset="0"/>
                <a:cs typeface="Times New Roman" pitchFamily="18" charset="0"/>
              </a:rPr>
              <a:t> is misreading of the scale. If the index of refraction you determined seems inconsistent with other data, try repeating the measurement.</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2984"/>
            <a:ext cx="9144000" cy="3323987"/>
          </a:xfrm>
          <a:prstGeom prst="rect">
            <a:avLst/>
          </a:prstGeom>
        </p:spPr>
        <p:txBody>
          <a:bodyPr wrap="square">
            <a:spAutoFit/>
          </a:bodyPr>
          <a:lstStyle/>
          <a:p>
            <a:pPr algn="just">
              <a:lnSpc>
                <a:spcPct val="150000"/>
              </a:lnSpc>
            </a:pPr>
            <a:r>
              <a:rPr lang="en-US" sz="2000" b="1" dirty="0" smtClean="0">
                <a:solidFill>
                  <a:srgbClr val="FF0000"/>
                </a:solidFill>
                <a:latin typeface="Times New Roman" pitchFamily="18" charset="0"/>
                <a:cs typeface="Times New Roman" pitchFamily="18" charset="0"/>
              </a:rPr>
              <a:t>Determining Concentrations of solutions</a:t>
            </a:r>
          </a:p>
          <a:p>
            <a:pPr algn="just">
              <a:lnSpc>
                <a:spcPct val="150000"/>
              </a:lnSpc>
            </a:pPr>
            <a:r>
              <a:rPr lang="en-US" sz="2000" b="1" dirty="0" smtClean="0">
                <a:latin typeface="Times New Roman" pitchFamily="18" charset="0"/>
                <a:cs typeface="Times New Roman" pitchFamily="18" charset="0"/>
              </a:rPr>
              <a:t>Determining the concentration of a solute in a solution is probably the most popular use of </a:t>
            </a:r>
            <a:r>
              <a:rPr lang="en-US" sz="2000" b="1" dirty="0" err="1" smtClean="0">
                <a:latin typeface="Times New Roman" pitchFamily="18" charset="0"/>
                <a:cs typeface="Times New Roman" pitchFamily="18" charset="0"/>
              </a:rPr>
              <a:t>refractometry</a:t>
            </a:r>
            <a:r>
              <a:rPr lang="en-US" sz="2000" b="1" dirty="0" smtClean="0">
                <a:latin typeface="Times New Roman" pitchFamily="18" charset="0"/>
                <a:cs typeface="Times New Roman" pitchFamily="18" charset="0"/>
              </a:rPr>
              <a:t>. For example,  </a:t>
            </a:r>
            <a:r>
              <a:rPr lang="en-US" sz="2000" b="1" dirty="0" err="1" smtClean="0">
                <a:latin typeface="Times New Roman" pitchFamily="18" charset="0"/>
                <a:cs typeface="Times New Roman" pitchFamily="18" charset="0"/>
              </a:rPr>
              <a:t>refractometer</a:t>
            </a:r>
            <a:r>
              <a:rPr lang="en-US" sz="2000" b="1" dirty="0" smtClean="0">
                <a:latin typeface="Times New Roman" pitchFamily="18" charset="0"/>
                <a:cs typeface="Times New Roman" pitchFamily="18" charset="0"/>
              </a:rPr>
              <a:t>-based methods have been developed for determining  the  percentage  of  sugar  in  fruits,  juices,  and  syrups,  the  percentage  of alcohol  in  beer  or  wine,  the  salinity  of  water,  and  the  concentration  of  antifreeze  in radiator  fluid.  Many  industries  use  </a:t>
            </a:r>
            <a:r>
              <a:rPr lang="en-US" sz="2000" b="1" dirty="0" err="1" smtClean="0">
                <a:latin typeface="Times New Roman" pitchFamily="18" charset="0"/>
                <a:cs typeface="Times New Roman" pitchFamily="18" charset="0"/>
              </a:rPr>
              <a:t>refractometer</a:t>
            </a:r>
            <a:r>
              <a:rPr lang="en-US" sz="2000" b="1" dirty="0" smtClean="0">
                <a:latin typeface="Times New Roman" pitchFamily="18" charset="0"/>
                <a:cs typeface="Times New Roman" pitchFamily="18" charset="0"/>
              </a:rPr>
              <a:t>-based  methods  in  quality  control applications.</a:t>
            </a:r>
            <a:endParaRPr lang="fr-FR" sz="2000" b="1" dirty="0">
              <a:latin typeface="Times New Roman" pitchFamily="18" charset="0"/>
              <a:cs typeface="Times New Roman" pitchFamily="18" charset="0"/>
            </a:endParaRPr>
          </a:p>
        </p:txBody>
      </p:sp>
      <p:sp>
        <p:nvSpPr>
          <p:cNvPr id="6" name="Rectangle 5"/>
          <p:cNvSpPr/>
          <p:nvPr/>
        </p:nvSpPr>
        <p:spPr>
          <a:xfrm>
            <a:off x="0" y="500042"/>
            <a:ext cx="2234907" cy="584775"/>
          </a:xfrm>
          <a:prstGeom prst="rect">
            <a:avLst/>
          </a:prstGeom>
        </p:spPr>
        <p:txBody>
          <a:bodyPr wrap="none">
            <a:spAutoFit/>
          </a:bodyPr>
          <a:lstStyle/>
          <a:p>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Application</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3071802" y="-142900"/>
            <a:ext cx="3544560" cy="120032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2. </a:t>
            </a:r>
            <a:r>
              <a:rPr lang="fr-FR"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Refractometry</a:t>
            </a:r>
            <a:endPar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2984"/>
            <a:ext cx="9144000" cy="4708981"/>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In medicine, a </a:t>
            </a:r>
            <a:r>
              <a:rPr lang="en-US" sz="2000" b="1" dirty="0" err="1" smtClean="0">
                <a:latin typeface="Times New Roman" pitchFamily="18" charset="0"/>
                <a:cs typeface="Times New Roman" pitchFamily="18" charset="0"/>
              </a:rPr>
              <a:t>refractometer</a:t>
            </a:r>
            <a:r>
              <a:rPr lang="en-US" sz="2000" b="1" dirty="0" smtClean="0">
                <a:latin typeface="Times New Roman" pitchFamily="18" charset="0"/>
                <a:cs typeface="Times New Roman" pitchFamily="18" charset="0"/>
              </a:rPr>
              <a:t> is used to measure the total plasma protein in a blood sample and urine specific gravity. </a:t>
            </a:r>
          </a:p>
          <a:p>
            <a:pPr algn="just">
              <a:lnSpc>
                <a:spcPct val="150000"/>
              </a:lnSpc>
            </a:pPr>
            <a:r>
              <a:rPr lang="en-US" sz="2000" b="1" dirty="0" smtClean="0">
                <a:latin typeface="Times New Roman" pitchFamily="18" charset="0"/>
                <a:cs typeface="Times New Roman" pitchFamily="18" charset="0"/>
              </a:rPr>
              <a:t>In drug diagnostics, a </a:t>
            </a:r>
            <a:r>
              <a:rPr lang="en-US" sz="2000" b="1" dirty="0" err="1" smtClean="0">
                <a:latin typeface="Times New Roman" pitchFamily="18" charset="0"/>
                <a:cs typeface="Times New Roman" pitchFamily="18" charset="0"/>
              </a:rPr>
              <a:t>refractometer</a:t>
            </a:r>
            <a:r>
              <a:rPr lang="en-US" sz="2000" b="1" dirty="0" smtClean="0">
                <a:latin typeface="Times New Roman" pitchFamily="18" charset="0"/>
                <a:cs typeface="Times New Roman" pitchFamily="18" charset="0"/>
              </a:rPr>
              <a:t> is used to measure the specific gravity in human urine. </a:t>
            </a:r>
            <a:r>
              <a:rPr lang="en-US" sz="2000" b="1" dirty="0" err="1" smtClean="0">
                <a:latin typeface="Times New Roman" pitchFamily="18" charset="0"/>
                <a:cs typeface="Times New Roman" pitchFamily="18" charset="0"/>
              </a:rPr>
              <a:t>Refractometers</a:t>
            </a:r>
            <a:r>
              <a:rPr lang="en-US" sz="2000" b="1" dirty="0" smtClean="0">
                <a:latin typeface="Times New Roman" pitchFamily="18" charset="0"/>
                <a:cs typeface="Times New Roman" pitchFamily="18" charset="0"/>
              </a:rPr>
              <a:t> are often used in pharmaceutical applications for quality control of raw intermediate and final products.</a:t>
            </a:r>
          </a:p>
          <a:p>
            <a:pPr algn="just">
              <a:lnSpc>
                <a:spcPct val="150000"/>
              </a:lnSpc>
            </a:pPr>
            <a:r>
              <a:rPr lang="en-US" sz="2000" b="1" dirty="0" err="1" smtClean="0">
                <a:latin typeface="Times New Roman" pitchFamily="18" charset="0"/>
                <a:cs typeface="Times New Roman" pitchFamily="18" charset="0"/>
              </a:rPr>
              <a:t>Refractometer</a:t>
            </a:r>
            <a:r>
              <a:rPr lang="en-US" sz="2000" b="1" dirty="0" smtClean="0">
                <a:latin typeface="Times New Roman" pitchFamily="18" charset="0"/>
                <a:cs typeface="Times New Roman" pitchFamily="18" charset="0"/>
              </a:rPr>
              <a:t> users in pharmaceutical research, toxicology testing, compounding, and drug monitoring may require instruments with reliable temperature control, compliance tracking, and specific measurement ranges. For example, </a:t>
            </a:r>
            <a:r>
              <a:rPr lang="en-US" sz="2000" b="1" dirty="0" err="1" smtClean="0">
                <a:latin typeface="Times New Roman" pitchFamily="18" charset="0"/>
                <a:cs typeface="Times New Roman" pitchFamily="18" charset="0"/>
              </a:rPr>
              <a:t>refractometers</a:t>
            </a:r>
            <a:r>
              <a:rPr lang="en-US" sz="2000" b="1" dirty="0" smtClean="0">
                <a:latin typeface="Times New Roman" pitchFamily="18" charset="0"/>
                <a:cs typeface="Times New Roman" pitchFamily="18" charset="0"/>
              </a:rPr>
              <a:t> can be used for total </a:t>
            </a:r>
            <a:r>
              <a:rPr lang="en-US" sz="2000" b="1" dirty="0" err="1" smtClean="0">
                <a:latin typeface="Times New Roman" pitchFamily="18" charset="0"/>
                <a:cs typeface="Times New Roman" pitchFamily="18" charset="0"/>
              </a:rPr>
              <a:t>parenteral</a:t>
            </a:r>
            <a:r>
              <a:rPr lang="en-US" sz="2000" b="1" dirty="0" smtClean="0">
                <a:latin typeface="Times New Roman" pitchFamily="18" charset="0"/>
                <a:cs typeface="Times New Roman" pitchFamily="18" charset="0"/>
              </a:rPr>
              <a:t> nutrition (TPN) control, toxicology testing (Urine SG), pharmacy compounding and drug diversion.</a:t>
            </a:r>
            <a:endParaRPr lang="fr-FR" sz="2000" b="1" dirty="0">
              <a:latin typeface="Times New Roman" pitchFamily="18" charset="0"/>
              <a:cs typeface="Times New Roman" pitchFamily="18" charset="0"/>
            </a:endParaRPr>
          </a:p>
        </p:txBody>
      </p:sp>
      <p:sp>
        <p:nvSpPr>
          <p:cNvPr id="6" name="Rectangle 5"/>
          <p:cNvSpPr/>
          <p:nvPr/>
        </p:nvSpPr>
        <p:spPr>
          <a:xfrm>
            <a:off x="0" y="500042"/>
            <a:ext cx="2234907" cy="584775"/>
          </a:xfrm>
          <a:prstGeom prst="rect">
            <a:avLst/>
          </a:prstGeom>
        </p:spPr>
        <p:txBody>
          <a:bodyPr wrap="none">
            <a:spAutoFit/>
          </a:bodyPr>
          <a:lstStyle/>
          <a:p>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Application</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3071802" y="-142900"/>
            <a:ext cx="3544560" cy="120032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2. </a:t>
            </a:r>
            <a:r>
              <a:rPr lang="fr-FR"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Refractometry</a:t>
            </a:r>
            <a:endPar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2984"/>
            <a:ext cx="9144000" cy="2169825"/>
          </a:xfrm>
          <a:prstGeom prst="rect">
            <a:avLst/>
          </a:prstGeom>
        </p:spPr>
        <p:txBody>
          <a:bodyPr wrap="square">
            <a:spAutoFit/>
          </a:bodyPr>
          <a:lstStyle/>
          <a:p>
            <a:pPr algn="just">
              <a:lnSpc>
                <a:spcPct val="150000"/>
              </a:lnSpc>
            </a:pPr>
            <a:r>
              <a:rPr lang="en-US" b="1" dirty="0" smtClean="0">
                <a:latin typeface="Times New Roman" pitchFamily="18" charset="0"/>
                <a:cs typeface="Times New Roman" pitchFamily="18" charset="0"/>
              </a:rPr>
              <a:t>Polarimetry is a type of qualitative and quantitative  technique, used for optically active compounds.</a:t>
            </a:r>
          </a:p>
          <a:p>
            <a:pPr algn="just">
              <a:lnSpc>
                <a:spcPct val="150000"/>
              </a:lnSpc>
            </a:pPr>
            <a:r>
              <a:rPr lang="en-US" b="1" dirty="0" smtClean="0">
                <a:latin typeface="Times New Roman" pitchFamily="18" charset="0"/>
                <a:cs typeface="Times New Roman" pitchFamily="18" charset="0"/>
              </a:rPr>
              <a:t>Optical isomers, or </a:t>
            </a:r>
            <a:r>
              <a:rPr lang="en-US" b="1" dirty="0" err="1" smtClean="0">
                <a:latin typeface="Times New Roman" pitchFamily="18" charset="0"/>
                <a:cs typeface="Times New Roman" pitchFamily="18" charset="0"/>
              </a:rPr>
              <a:t>enantiomers</a:t>
            </a:r>
            <a:r>
              <a:rPr lang="en-US" b="1" dirty="0" smtClean="0">
                <a:latin typeface="Times New Roman" pitchFamily="18" charset="0"/>
                <a:cs typeface="Times New Roman" pitchFamily="18" charset="0"/>
              </a:rPr>
              <a:t>, have the same sequence of  atoms and bonds but are different in their 3D shape. Two </a:t>
            </a:r>
            <a:r>
              <a:rPr lang="en-US" b="1" dirty="0" err="1" smtClean="0">
                <a:latin typeface="Times New Roman" pitchFamily="18" charset="0"/>
                <a:cs typeface="Times New Roman" pitchFamily="18" charset="0"/>
              </a:rPr>
              <a:t>enantiomers</a:t>
            </a:r>
            <a:r>
              <a:rPr lang="en-US" b="1" dirty="0" smtClean="0">
                <a:latin typeface="Times New Roman" pitchFamily="18" charset="0"/>
                <a:cs typeface="Times New Roman" pitchFamily="18" charset="0"/>
              </a:rPr>
              <a:t> are non </a:t>
            </a:r>
            <a:r>
              <a:rPr lang="en-US" b="1" dirty="0" err="1" smtClean="0">
                <a:latin typeface="Times New Roman" pitchFamily="18" charset="0"/>
                <a:cs typeface="Times New Roman" pitchFamily="18" charset="0"/>
              </a:rPr>
              <a:t>superimposable</a:t>
            </a:r>
            <a:r>
              <a:rPr lang="en-US" b="1" dirty="0" smtClean="0">
                <a:latin typeface="Times New Roman" pitchFamily="18" charset="0"/>
                <a:cs typeface="Times New Roman" pitchFamily="18" charset="0"/>
              </a:rPr>
              <a:t> mirror images of one another  (i.e., </a:t>
            </a:r>
            <a:r>
              <a:rPr lang="en-US" b="1" dirty="0" err="1" smtClean="0">
                <a:latin typeface="Times New Roman" pitchFamily="18" charset="0"/>
                <a:cs typeface="Times New Roman" pitchFamily="18" charset="0"/>
              </a:rPr>
              <a:t>chiral</a:t>
            </a:r>
            <a:r>
              <a:rPr lang="en-US" b="1" dirty="0" smtClean="0">
                <a:latin typeface="Times New Roman" pitchFamily="18" charset="0"/>
                <a:cs typeface="Times New Roman" pitchFamily="18" charset="0"/>
              </a:rPr>
              <a:t>), with the most common cited example being our hands (Fig.)</a:t>
            </a:r>
          </a:p>
        </p:txBody>
      </p:sp>
      <p:sp>
        <p:nvSpPr>
          <p:cNvPr id="5" name="Rectangle 4"/>
          <p:cNvSpPr/>
          <p:nvPr/>
        </p:nvSpPr>
        <p:spPr>
          <a:xfrm>
            <a:off x="3071802" y="0"/>
            <a:ext cx="3031599" cy="120032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1. </a:t>
            </a:r>
            <a:r>
              <a:rPr lang="fr-FR"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Polarimetry</a:t>
            </a:r>
            <a:endPar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l="30198" t="35156" r="29722" b="16015"/>
          <a:stretch>
            <a:fillRect/>
          </a:stretch>
        </p:blipFill>
        <p:spPr bwMode="auto">
          <a:xfrm>
            <a:off x="4357686" y="3286124"/>
            <a:ext cx="4572000" cy="3131526"/>
          </a:xfrm>
          <a:prstGeom prst="rect">
            <a:avLst/>
          </a:prstGeom>
          <a:noFill/>
          <a:ln w="9525">
            <a:noFill/>
            <a:miter lim="800000"/>
            <a:headEnd/>
            <a:tailEnd/>
          </a:ln>
          <a:effectLst/>
        </p:spPr>
      </p:pic>
      <p:sp>
        <p:nvSpPr>
          <p:cNvPr id="6" name="Rectangle 5"/>
          <p:cNvSpPr/>
          <p:nvPr/>
        </p:nvSpPr>
        <p:spPr>
          <a:xfrm>
            <a:off x="3786182" y="6488668"/>
            <a:ext cx="6072214" cy="369332"/>
          </a:xfrm>
          <a:prstGeom prst="rect">
            <a:avLst/>
          </a:prstGeom>
        </p:spPr>
        <p:txBody>
          <a:bodyPr wrap="square">
            <a:spAutoFit/>
          </a:bodyPr>
          <a:lstStyle/>
          <a:p>
            <a:pPr algn="ctr"/>
            <a:r>
              <a:rPr lang="en-US" dirty="0" smtClean="0"/>
              <a:t>Amino acids are the example of </a:t>
            </a:r>
            <a:r>
              <a:rPr lang="en-US" dirty="0" err="1" smtClean="0"/>
              <a:t>chiral</a:t>
            </a:r>
            <a:r>
              <a:rPr lang="en-US" dirty="0" smtClean="0"/>
              <a:t> molecules </a:t>
            </a:r>
            <a:endParaRPr lang="fr-FR" dirty="0"/>
          </a:p>
        </p:txBody>
      </p:sp>
      <p:sp>
        <p:nvSpPr>
          <p:cNvPr id="7" name="Rectangle 6"/>
          <p:cNvSpPr/>
          <p:nvPr/>
        </p:nvSpPr>
        <p:spPr>
          <a:xfrm>
            <a:off x="0" y="571480"/>
            <a:ext cx="2053767" cy="584775"/>
          </a:xfrm>
          <a:prstGeom prst="rect">
            <a:avLst/>
          </a:prstGeom>
        </p:spPr>
        <p:txBody>
          <a:bodyPr wrap="none">
            <a:spAutoFit/>
          </a:bodyPr>
          <a:lstStyle/>
          <a:p>
            <a:r>
              <a:rPr lang="fr-FR" sz="32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Generality</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srcRect l="29649" t="39062" r="33016" b="34570"/>
          <a:stretch>
            <a:fillRect/>
          </a:stretch>
        </p:blipFill>
        <p:spPr bwMode="auto">
          <a:xfrm>
            <a:off x="0" y="3786190"/>
            <a:ext cx="4214810" cy="1928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57298"/>
            <a:ext cx="9144000" cy="3970318"/>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Optical isomers have basically the same properties (melting  points, boiling points, etc.) but there are a few exceptions (uses in biological mechanisms and optical activity). There are drugs, called </a:t>
            </a:r>
            <a:r>
              <a:rPr lang="en-US" b="1" dirty="0" err="1" smtClean="0">
                <a:latin typeface="Times New Roman" pitchFamily="18" charset="0"/>
                <a:cs typeface="Times New Roman" pitchFamily="18" charset="0"/>
              </a:rPr>
              <a:t>enantiopure</a:t>
            </a:r>
            <a:r>
              <a:rPr lang="en-US" b="1" dirty="0" smtClean="0">
                <a:latin typeface="Times New Roman" pitchFamily="18" charset="0"/>
                <a:cs typeface="Times New Roman" pitchFamily="18" charset="0"/>
              </a:rPr>
              <a:t> drugs, that have different effects based on whether the drug is a </a:t>
            </a:r>
            <a:r>
              <a:rPr lang="en-US" b="1" dirty="0" err="1" smtClean="0">
                <a:latin typeface="Times New Roman" pitchFamily="18" charset="0"/>
                <a:cs typeface="Times New Roman" pitchFamily="18" charset="0"/>
              </a:rPr>
              <a:t>racemic</a:t>
            </a:r>
            <a:r>
              <a:rPr lang="en-US" b="1" dirty="0" smtClean="0">
                <a:latin typeface="Times New Roman" pitchFamily="18" charset="0"/>
                <a:cs typeface="Times New Roman" pitchFamily="18" charset="0"/>
              </a:rPr>
              <a:t> mixture or purely one </a:t>
            </a:r>
            <a:r>
              <a:rPr lang="en-US" b="1" dirty="0" err="1" smtClean="0">
                <a:latin typeface="Times New Roman" pitchFamily="18" charset="0"/>
                <a:cs typeface="Times New Roman" pitchFamily="18" charset="0"/>
              </a:rPr>
              <a:t>enantiomer</a:t>
            </a:r>
            <a:r>
              <a:rPr lang="en-US" b="1" dirty="0" smtClean="0">
                <a:latin typeface="Times New Roman" pitchFamily="18" charset="0"/>
                <a:cs typeface="Times New Roman" pitchFamily="18" charset="0"/>
              </a:rPr>
              <a:t>. For example, d-</a:t>
            </a:r>
            <a:r>
              <a:rPr lang="en-US" b="1" dirty="0" err="1" smtClean="0">
                <a:latin typeface="Times New Roman" pitchFamily="18" charset="0"/>
                <a:cs typeface="Times New Roman" pitchFamily="18" charset="0"/>
              </a:rPr>
              <a:t>ethambutol</a:t>
            </a:r>
            <a:r>
              <a:rPr lang="en-US" b="1" dirty="0" smtClean="0">
                <a:latin typeface="Times New Roman" pitchFamily="18" charset="0"/>
                <a:cs typeface="Times New Roman" pitchFamily="18" charset="0"/>
              </a:rPr>
              <a:t> treats tuberculosis, while l-</a:t>
            </a:r>
            <a:r>
              <a:rPr lang="en-US" b="1" dirty="0" err="1" smtClean="0">
                <a:latin typeface="Times New Roman" pitchFamily="18" charset="0"/>
                <a:cs typeface="Times New Roman" pitchFamily="18" charset="0"/>
              </a:rPr>
              <a:t>ethambutol</a:t>
            </a:r>
            <a:r>
              <a:rPr lang="en-US" b="1" dirty="0" smtClean="0">
                <a:latin typeface="Times New Roman" pitchFamily="18" charset="0"/>
                <a:cs typeface="Times New Roman" pitchFamily="18" charset="0"/>
              </a:rPr>
              <a:t> causes blindness. </a:t>
            </a:r>
          </a:p>
          <a:p>
            <a:pPr algn="just">
              <a:lnSpc>
                <a:spcPct val="200000"/>
              </a:lnSpc>
            </a:pPr>
            <a:r>
              <a:rPr lang="en-US" b="1" dirty="0" smtClean="0">
                <a:latin typeface="Times New Roman" pitchFamily="18" charset="0"/>
                <a:cs typeface="Times New Roman" pitchFamily="18" charset="0"/>
              </a:rPr>
              <a:t>Optical isomers differ in a property called optical activity, in which a sample rotates the plane of polarization of a polarized  light beam passing through.</a:t>
            </a:r>
          </a:p>
        </p:txBody>
      </p:sp>
      <p:sp>
        <p:nvSpPr>
          <p:cNvPr id="5" name="Rectangle 4"/>
          <p:cNvSpPr/>
          <p:nvPr/>
        </p:nvSpPr>
        <p:spPr>
          <a:xfrm>
            <a:off x="3071802" y="0"/>
            <a:ext cx="3031599" cy="120032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1. </a:t>
            </a:r>
            <a:r>
              <a:rPr lang="fr-FR"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Polarimetry</a:t>
            </a:r>
            <a:endPar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Rectangle 6"/>
          <p:cNvSpPr/>
          <p:nvPr/>
        </p:nvSpPr>
        <p:spPr>
          <a:xfrm>
            <a:off x="0" y="500042"/>
            <a:ext cx="2946640" cy="584775"/>
          </a:xfrm>
          <a:prstGeom prst="rect">
            <a:avLst/>
          </a:prstGeom>
        </p:spPr>
        <p:txBody>
          <a:bodyPr wrap="none">
            <a:spAutoFit/>
          </a:bodyPr>
          <a:lstStyle/>
          <a:p>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GENERALITY</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57298"/>
            <a:ext cx="9144000" cy="2308324"/>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Polarimetry is one of the important instrumental methods employed in analysis. This measures the rotation of the  polarized light as it passes through an optically active compound. This technique involves the measurement of change in the direction of vibration of polarized light when interact with an optically active compound. </a:t>
            </a:r>
          </a:p>
        </p:txBody>
      </p:sp>
      <p:sp>
        <p:nvSpPr>
          <p:cNvPr id="5" name="Rectangle 4"/>
          <p:cNvSpPr/>
          <p:nvPr/>
        </p:nvSpPr>
        <p:spPr>
          <a:xfrm>
            <a:off x="3071802" y="0"/>
            <a:ext cx="3031599" cy="120032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1. </a:t>
            </a:r>
            <a:r>
              <a:rPr lang="fr-FR"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Polarimetry</a:t>
            </a:r>
            <a:endPar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0" y="500042"/>
            <a:ext cx="2672526" cy="584775"/>
          </a:xfrm>
          <a:prstGeom prst="rect">
            <a:avLst/>
          </a:prstGeom>
        </p:spPr>
        <p:txBody>
          <a:bodyPr wrap="none">
            <a:spAutoFit/>
          </a:bodyPr>
          <a:lstStyle/>
          <a:p>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DEFINITION</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l="14275" t="47852" r="11603" b="22851"/>
          <a:stretch>
            <a:fillRect/>
          </a:stretch>
        </p:blipFill>
        <p:spPr bwMode="auto">
          <a:xfrm>
            <a:off x="0" y="4071942"/>
            <a:ext cx="9144000" cy="2143140"/>
          </a:xfrm>
          <a:prstGeom prst="rect">
            <a:avLst/>
          </a:prstGeom>
          <a:noFill/>
          <a:ln w="9525">
            <a:noFill/>
            <a:miter lim="800000"/>
            <a:headEnd/>
            <a:tailEnd/>
          </a:ln>
          <a:effectLst/>
        </p:spPr>
      </p:pic>
      <p:sp>
        <p:nvSpPr>
          <p:cNvPr id="7" name="Rectangle 6"/>
          <p:cNvSpPr/>
          <p:nvPr/>
        </p:nvSpPr>
        <p:spPr>
          <a:xfrm>
            <a:off x="0" y="6211669"/>
            <a:ext cx="9144000" cy="646331"/>
          </a:xfrm>
          <a:prstGeom prst="rect">
            <a:avLst/>
          </a:prstGeom>
        </p:spPr>
        <p:txBody>
          <a:bodyPr wrap="square">
            <a:spAutoFit/>
          </a:bodyPr>
          <a:lstStyle/>
          <a:p>
            <a:r>
              <a:rPr lang="en-US" dirty="0" err="1" smtClean="0"/>
              <a:t>Dextro</a:t>
            </a:r>
            <a:r>
              <a:rPr lang="en-US" dirty="0" smtClean="0"/>
              <a:t>= right designated by ‘d’, (+), clockwise </a:t>
            </a:r>
          </a:p>
          <a:p>
            <a:r>
              <a:rPr lang="en-US" dirty="0" err="1" smtClean="0"/>
              <a:t>Levo</a:t>
            </a:r>
            <a:r>
              <a:rPr lang="en-US" dirty="0" smtClean="0"/>
              <a:t>= left designated by ‘l’, (-), counterclockwise</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57298"/>
            <a:ext cx="9144000" cy="3970318"/>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According to wave theory of light, an ordinary ray light is considered to be vibrating in all planes at  right angle to the direction of propagation. If this ordinary ray of light is passed through a </a:t>
            </a:r>
            <a:r>
              <a:rPr lang="en-US" b="1" dirty="0" err="1" smtClean="0">
                <a:latin typeface="Times New Roman" pitchFamily="18" charset="0"/>
                <a:cs typeface="Times New Roman" pitchFamily="18" charset="0"/>
              </a:rPr>
              <a:t>Nicol</a:t>
            </a:r>
            <a:r>
              <a:rPr lang="en-US" b="1" dirty="0" smtClean="0">
                <a:latin typeface="Times New Roman" pitchFamily="18" charset="0"/>
                <a:cs typeface="Times New Roman" pitchFamily="18" charset="0"/>
              </a:rPr>
              <a:t> prism, the emergent ray has its vibration only in one plane. </a:t>
            </a:r>
          </a:p>
          <a:p>
            <a:pPr algn="just">
              <a:lnSpc>
                <a:spcPct val="200000"/>
              </a:lnSpc>
            </a:pPr>
            <a:r>
              <a:rPr lang="en-US" b="1" dirty="0" smtClean="0">
                <a:latin typeface="Times New Roman" pitchFamily="18" charset="0"/>
                <a:cs typeface="Times New Roman" pitchFamily="18" charset="0"/>
              </a:rPr>
              <a:t>This light having wave motion in only one plane is  known as Plane </a:t>
            </a:r>
            <a:r>
              <a:rPr lang="en-US" b="1" dirty="0" err="1" smtClean="0">
                <a:latin typeface="Times New Roman" pitchFamily="18" charset="0"/>
                <a:cs typeface="Times New Roman" pitchFamily="18" charset="0"/>
              </a:rPr>
              <a:t>Polarised</a:t>
            </a:r>
            <a:r>
              <a:rPr lang="en-US" b="1" dirty="0" smtClean="0">
                <a:latin typeface="Times New Roman" pitchFamily="18" charset="0"/>
                <a:cs typeface="Times New Roman" pitchFamily="18" charset="0"/>
              </a:rPr>
              <a:t> Light. </a:t>
            </a:r>
          </a:p>
          <a:p>
            <a:pPr algn="just">
              <a:lnSpc>
                <a:spcPct val="200000"/>
              </a:lnSpc>
              <a:buFont typeface="Wingdings" pitchFamily="2" charset="2"/>
              <a:buChar char="v"/>
            </a:pPr>
            <a:r>
              <a:rPr lang="en-US" b="1" dirty="0" smtClean="0">
                <a:latin typeface="Times New Roman" pitchFamily="18" charset="0"/>
                <a:cs typeface="Times New Roman" pitchFamily="18" charset="0"/>
              </a:rPr>
              <a:t>NICOL Prism –</a:t>
            </a:r>
          </a:p>
          <a:p>
            <a:pPr algn="just">
              <a:lnSpc>
                <a:spcPct val="200000"/>
              </a:lnSpc>
              <a:buFont typeface="Wingdings" pitchFamily="2" charset="2"/>
              <a:buChar char="v"/>
            </a:pPr>
            <a:r>
              <a:rPr lang="en-US" b="1" dirty="0" smtClean="0">
                <a:latin typeface="Times New Roman" pitchFamily="18" charset="0"/>
                <a:cs typeface="Times New Roman" pitchFamily="18" charset="0"/>
              </a:rPr>
              <a:t>Iceland Spar </a:t>
            </a:r>
          </a:p>
          <a:p>
            <a:pPr algn="just">
              <a:lnSpc>
                <a:spcPct val="200000"/>
              </a:lnSpc>
              <a:buFont typeface="Wingdings" pitchFamily="2" charset="2"/>
              <a:buChar char="v"/>
            </a:pPr>
            <a:r>
              <a:rPr lang="en-US" b="1" dirty="0" smtClean="0">
                <a:latin typeface="Times New Roman" pitchFamily="18" charset="0"/>
                <a:cs typeface="Times New Roman" pitchFamily="18" charset="0"/>
              </a:rPr>
              <a:t>Calcite ( CaCO3 form )</a:t>
            </a:r>
          </a:p>
        </p:txBody>
      </p:sp>
      <p:sp>
        <p:nvSpPr>
          <p:cNvPr id="5" name="Rectangle 4"/>
          <p:cNvSpPr/>
          <p:nvPr/>
        </p:nvSpPr>
        <p:spPr>
          <a:xfrm>
            <a:off x="3071802" y="0"/>
            <a:ext cx="3031599" cy="120032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1. </a:t>
            </a:r>
            <a:r>
              <a:rPr lang="fr-FR"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Polarimetry</a:t>
            </a:r>
            <a:endPar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0" y="500042"/>
            <a:ext cx="5569153" cy="584775"/>
          </a:xfrm>
          <a:prstGeom prst="rect">
            <a:avLst/>
          </a:prstGeom>
        </p:spPr>
        <p:txBody>
          <a:bodyPr wrap="none">
            <a:spAutoFit/>
          </a:bodyPr>
          <a:lstStyle/>
          <a:p>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PLANE POLARIZED LIGHT</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30198" t="16602" r="29722" b="17968"/>
          <a:stretch>
            <a:fillRect/>
          </a:stretch>
        </p:blipFill>
        <p:spPr bwMode="auto">
          <a:xfrm>
            <a:off x="857224" y="98774"/>
            <a:ext cx="7286676" cy="6687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57298"/>
            <a:ext cx="9144000" cy="4524315"/>
          </a:xfrm>
          <a:prstGeom prst="rect">
            <a:avLst/>
          </a:prstGeom>
        </p:spPr>
        <p:txBody>
          <a:bodyPr wrap="square">
            <a:spAutoFit/>
          </a:bodyPr>
          <a:lstStyle/>
          <a:p>
            <a:pPr algn="just">
              <a:lnSpc>
                <a:spcPct val="200000"/>
              </a:lnSpc>
              <a:buFont typeface="Arial" pitchFamily="34" charset="0"/>
              <a:buChar char="•"/>
            </a:pPr>
            <a:r>
              <a:rPr lang="en-US" b="1" dirty="0" smtClean="0">
                <a:latin typeface="Times New Roman" pitchFamily="18" charset="0"/>
                <a:cs typeface="Times New Roman" pitchFamily="18" charset="0"/>
              </a:rPr>
              <a:t> Displayed by solutions of some compounds, notably many sugars.</a:t>
            </a:r>
          </a:p>
          <a:p>
            <a:pPr algn="just">
              <a:lnSpc>
                <a:spcPct val="200000"/>
              </a:lnSpc>
              <a:buFont typeface="Arial" pitchFamily="34" charset="0"/>
              <a:buChar char="•"/>
            </a:pPr>
            <a:r>
              <a:rPr lang="en-US" b="1" dirty="0" smtClean="0">
                <a:latin typeface="Times New Roman" pitchFamily="18" charset="0"/>
                <a:cs typeface="Times New Roman" pitchFamily="18" charset="0"/>
              </a:rPr>
              <a:t> The magnitude of rotation depend upon the following factors: </a:t>
            </a:r>
          </a:p>
          <a:p>
            <a:pPr algn="just">
              <a:lnSpc>
                <a:spcPct val="200000"/>
              </a:lnSpc>
            </a:pPr>
            <a:r>
              <a:rPr lang="en-US" b="1" dirty="0" smtClean="0">
                <a:latin typeface="Times New Roman" pitchFamily="18" charset="0"/>
                <a:cs typeface="Times New Roman" pitchFamily="18" charset="0"/>
              </a:rPr>
              <a:t>1. Nature of Substance</a:t>
            </a:r>
          </a:p>
          <a:p>
            <a:pPr algn="just">
              <a:lnSpc>
                <a:spcPct val="200000"/>
              </a:lnSpc>
            </a:pPr>
            <a:r>
              <a:rPr lang="en-US" b="1" dirty="0" smtClean="0">
                <a:latin typeface="Times New Roman" pitchFamily="18" charset="0"/>
                <a:cs typeface="Times New Roman" pitchFamily="18" charset="0"/>
              </a:rPr>
              <a:t>2. Length of liquid column ( l ) through which light passes. </a:t>
            </a:r>
          </a:p>
          <a:p>
            <a:pPr algn="just">
              <a:lnSpc>
                <a:spcPct val="200000"/>
              </a:lnSpc>
            </a:pPr>
            <a:r>
              <a:rPr lang="en-US" b="1" dirty="0" smtClean="0">
                <a:latin typeface="Times New Roman" pitchFamily="18" charset="0"/>
                <a:cs typeface="Times New Roman" pitchFamily="18" charset="0"/>
              </a:rPr>
              <a:t>3. Concentration of the solution.</a:t>
            </a:r>
          </a:p>
          <a:p>
            <a:pPr algn="just">
              <a:lnSpc>
                <a:spcPct val="200000"/>
              </a:lnSpc>
            </a:pPr>
            <a:r>
              <a:rPr lang="en-US" b="1" dirty="0" smtClean="0">
                <a:latin typeface="Times New Roman" pitchFamily="18" charset="0"/>
                <a:cs typeface="Times New Roman" pitchFamily="18" charset="0"/>
              </a:rPr>
              <a:t> 4. Nature of the solvent.</a:t>
            </a:r>
          </a:p>
          <a:p>
            <a:pPr algn="just">
              <a:lnSpc>
                <a:spcPct val="200000"/>
              </a:lnSpc>
            </a:pPr>
            <a:r>
              <a:rPr lang="en-US" b="1" dirty="0" smtClean="0">
                <a:latin typeface="Times New Roman" pitchFamily="18" charset="0"/>
                <a:cs typeface="Times New Roman" pitchFamily="18" charset="0"/>
              </a:rPr>
              <a:t> 5. Temperature of the solution (t) </a:t>
            </a:r>
          </a:p>
          <a:p>
            <a:pPr algn="just">
              <a:lnSpc>
                <a:spcPct val="200000"/>
              </a:lnSpc>
            </a:pPr>
            <a:r>
              <a:rPr lang="en-US" b="1" dirty="0" smtClean="0">
                <a:latin typeface="Times New Roman" pitchFamily="18" charset="0"/>
                <a:cs typeface="Times New Roman" pitchFamily="18" charset="0"/>
              </a:rPr>
              <a:t>6. Wavelength of the light used</a:t>
            </a:r>
          </a:p>
        </p:txBody>
      </p:sp>
      <p:sp>
        <p:nvSpPr>
          <p:cNvPr id="5" name="Rectangle 4"/>
          <p:cNvSpPr/>
          <p:nvPr/>
        </p:nvSpPr>
        <p:spPr>
          <a:xfrm>
            <a:off x="3071802" y="0"/>
            <a:ext cx="3031599" cy="120032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1. </a:t>
            </a:r>
            <a:r>
              <a:rPr lang="fr-FR"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Polarimetry</a:t>
            </a:r>
            <a:endPar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0" y="500042"/>
            <a:ext cx="4167744" cy="584775"/>
          </a:xfrm>
          <a:prstGeom prst="rect">
            <a:avLst/>
          </a:prstGeom>
        </p:spPr>
        <p:txBody>
          <a:bodyPr wrap="none">
            <a:spAutoFit/>
          </a:bodyPr>
          <a:lstStyle/>
          <a:p>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OPTICAL ACTIVITY</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57298"/>
            <a:ext cx="9144000" cy="3416320"/>
          </a:xfrm>
          <a:prstGeom prst="rect">
            <a:avLst/>
          </a:prstGeom>
        </p:spPr>
        <p:txBody>
          <a:bodyPr wrap="square">
            <a:spAutoFit/>
          </a:bodyPr>
          <a:lstStyle/>
          <a:p>
            <a:pPr algn="just">
              <a:lnSpc>
                <a:spcPct val="200000"/>
              </a:lnSpc>
              <a:buFont typeface="Arial" pitchFamily="34" charset="0"/>
              <a:buChar char="•"/>
            </a:pPr>
            <a:r>
              <a:rPr lang="en-US" b="1" dirty="0" smtClean="0">
                <a:latin typeface="Times New Roman" pitchFamily="18" charset="0"/>
                <a:cs typeface="Times New Roman" pitchFamily="18" charset="0"/>
              </a:rPr>
              <a:t>The </a:t>
            </a:r>
            <a:r>
              <a:rPr lang="en-US" b="1" dirty="0" err="1" smtClean="0">
                <a:latin typeface="Times New Roman" pitchFamily="18" charset="0"/>
                <a:cs typeface="Times New Roman" pitchFamily="18" charset="0"/>
              </a:rPr>
              <a:t>Rotatory</a:t>
            </a:r>
            <a:r>
              <a:rPr lang="en-US" b="1" dirty="0" smtClean="0">
                <a:latin typeface="Times New Roman" pitchFamily="18" charset="0"/>
                <a:cs typeface="Times New Roman" pitchFamily="18" charset="0"/>
              </a:rPr>
              <a:t> Power of a given solution is generally  expressed as specific rotation. </a:t>
            </a:r>
          </a:p>
          <a:p>
            <a:pPr algn="just">
              <a:lnSpc>
                <a:spcPct val="200000"/>
              </a:lnSpc>
            </a:pPr>
            <a:r>
              <a:rPr lang="en-US" b="1" dirty="0" smtClean="0">
                <a:latin typeface="Times New Roman" pitchFamily="18" charset="0"/>
                <a:cs typeface="Times New Roman" pitchFamily="18" charset="0"/>
              </a:rPr>
              <a:t> It is the number of degrees of rotation of plane polarized light produced by one gram of the substance per ml. The  measurements is carried out at temp (T) using sodium light (D line). The Specific rotation can be Calculated by the following relation:</a:t>
            </a:r>
          </a:p>
          <a:p>
            <a:pPr algn="just">
              <a:lnSpc>
                <a:spcPct val="200000"/>
              </a:lnSpc>
            </a:pPr>
            <a:r>
              <a:rPr lang="en-US" b="1" dirty="0" smtClean="0">
                <a:latin typeface="Times New Roman" pitchFamily="18" charset="0"/>
                <a:cs typeface="Times New Roman" pitchFamily="18" charset="0"/>
              </a:rPr>
              <a:t>[α] = specific rotation, T = temperature, λ = wavelength, θ= optical rotation, c = concentration in g/100ml, l = optical path length in dm</a:t>
            </a:r>
          </a:p>
        </p:txBody>
      </p:sp>
      <p:sp>
        <p:nvSpPr>
          <p:cNvPr id="5" name="Rectangle 4"/>
          <p:cNvSpPr/>
          <p:nvPr/>
        </p:nvSpPr>
        <p:spPr>
          <a:xfrm>
            <a:off x="3071802" y="0"/>
            <a:ext cx="3031599" cy="120032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1. </a:t>
            </a:r>
            <a:r>
              <a:rPr lang="fr-FR"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Polarimetry</a:t>
            </a:r>
            <a:endPar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0" y="500042"/>
            <a:ext cx="4378122" cy="584775"/>
          </a:xfrm>
          <a:prstGeom prst="rect">
            <a:avLst/>
          </a:prstGeom>
        </p:spPr>
        <p:txBody>
          <a:bodyPr wrap="none">
            <a:spAutoFit/>
          </a:bodyPr>
          <a:lstStyle/>
          <a:p>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SPECIFIC ROTATION</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a:srcRect l="30198" t="37110" r="35212" b="52148"/>
          <a:stretch>
            <a:fillRect/>
          </a:stretch>
        </p:blipFill>
        <p:spPr bwMode="auto">
          <a:xfrm>
            <a:off x="285720" y="5214950"/>
            <a:ext cx="8182761" cy="14287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4274</TotalTime>
  <Words>1899</Words>
  <PresentationFormat>Affichage à l'écran (4:3)</PresentationFormat>
  <Paragraphs>131</Paragraphs>
  <Slides>29</Slides>
  <Notes>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Chapter V. PHYSICAL ANALYSIS  FOR MEDICINES QUALITY CONTROL </vt:lpstr>
      <vt:lpstr>Optical methods for medicines quality control.   </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A typical laboratory refractometer can determine the refractive index of a sample to a precision  of  ±  0.0002.  However, small  amounts  of  impurities  can  cause  significant changes  in  the  refractive  index  of  a  substance. Thus,  unless  you  have  rigorously purified  your  compound,  a  good  rule  of  thumb  is  that  anything  within  ±  0.002  of  the  literature value is a satisfactory match.  Another possible source of error is miscalibration of the refractometer.  This is readily checked  by  using  a  sample  of  known  refractive  index.  Distilled  water  is  a  particularly convenient standard since it is nontoxic, readily available in pure form, and its refractive  index varies only slightly with temperature.  Probably the most common source of error in analog refractometers is misreading of the scale. If the index of refraction you determined seems inconsistent with other data, try repeating the measurement.</vt:lpstr>
      <vt:lpstr>Diapositive 28</vt:lpstr>
      <vt:lpstr>Diapositive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aci</dc:creator>
  <cp:lastModifiedBy>aci</cp:lastModifiedBy>
  <cp:revision>100</cp:revision>
  <dcterms:created xsi:type="dcterms:W3CDTF">2023-08-20T17:29:00Z</dcterms:created>
  <dcterms:modified xsi:type="dcterms:W3CDTF">2024-11-13T12:17:07Z</dcterms:modified>
</cp:coreProperties>
</file>