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1"/>
  </p:notesMasterIdLst>
  <p:sldIdLst>
    <p:sldId id="715" r:id="rId2"/>
    <p:sldId id="627" r:id="rId3"/>
    <p:sldId id="757" r:id="rId4"/>
    <p:sldId id="755" r:id="rId5"/>
    <p:sldId id="756" r:id="rId6"/>
    <p:sldId id="723" r:id="rId7"/>
    <p:sldId id="772" r:id="rId8"/>
    <p:sldId id="714" r:id="rId9"/>
    <p:sldId id="787" r:id="rId10"/>
    <p:sldId id="730" r:id="rId11"/>
    <p:sldId id="789" r:id="rId12"/>
    <p:sldId id="827" r:id="rId13"/>
    <p:sldId id="828" r:id="rId14"/>
    <p:sldId id="830" r:id="rId15"/>
    <p:sldId id="833" r:id="rId16"/>
    <p:sldId id="836" r:id="rId17"/>
    <p:sldId id="822" r:id="rId18"/>
    <p:sldId id="823" r:id="rId19"/>
    <p:sldId id="824" r:id="rId20"/>
    <p:sldId id="825" r:id="rId21"/>
    <p:sldId id="837" r:id="rId22"/>
    <p:sldId id="803" r:id="rId23"/>
    <p:sldId id="805" r:id="rId24"/>
    <p:sldId id="806" r:id="rId25"/>
    <p:sldId id="807" r:id="rId26"/>
    <p:sldId id="808" r:id="rId27"/>
    <p:sldId id="839" r:id="rId28"/>
    <p:sldId id="814" r:id="rId29"/>
    <p:sldId id="83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603" autoAdjust="0"/>
    <p:restoredTop sz="85080" autoAdjust="0"/>
  </p:normalViewPr>
  <p:slideViewPr>
    <p:cSldViewPr>
      <p:cViewPr>
        <p:scale>
          <a:sx n="50" d="100"/>
          <a:sy n="50" d="100"/>
        </p:scale>
        <p:origin x="-1482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2"/>
            <c:spPr>
              <a:gradFill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18000">
                    <a:schemeClr val="accent5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4"/>
            <c:spPr>
              <a:gradFill>
                <a:gsLst>
                  <a:gs pos="93000">
                    <a:srgbClr val="7030A0"/>
                  </a:gs>
                  <a:gs pos="0">
                    <a:schemeClr val="accent5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6"/>
            <c:spPr>
              <a:gradFill>
                <a:gsLst>
                  <a:gs pos="100000">
                    <a:srgbClr val="C00000"/>
                  </a:gs>
                  <a:gs pos="5000">
                    <a:schemeClr val="accent5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23</c:v>
                </c:pt>
                <c:pt idx="1">
                  <c:v>18</c:v>
                </c:pt>
                <c:pt idx="2">
                  <c:v>15</c:v>
                </c:pt>
                <c:pt idx="3">
                  <c:v>12</c:v>
                </c:pt>
                <c:pt idx="4">
                  <c:v>10</c:v>
                </c:pt>
                <c:pt idx="5">
                  <c:v>4</c:v>
                </c:pt>
                <c:pt idx="6">
                  <c:v>18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fr-FR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</cdr:x>
      <cdr:y>0.1875</cdr:y>
    </cdr:from>
    <cdr:to>
      <cdr:x>0.775</cdr:x>
      <cdr:y>0.7125</cdr:y>
    </cdr:to>
    <cdr:grpSp>
      <cdr:nvGrpSpPr>
        <cdr:cNvPr id="4" name="Group 3"/>
        <cdr:cNvGrpSpPr/>
      </cdr:nvGrpSpPr>
      <cdr:grpSpPr>
        <a:xfrm xmlns:a="http://schemas.openxmlformats.org/drawingml/2006/main">
          <a:off x="3352800" y="762000"/>
          <a:ext cx="1371600" cy="2133600"/>
          <a:chOff x="3352800" y="762000"/>
          <a:chExt cx="1371600" cy="2133600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3352800" y="762000"/>
            <a:ext cx="1066800" cy="6096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HPLC</a:t>
            </a:r>
          </a:p>
          <a:p xmlns:a="http://schemas.openxmlformats.org/drawingml/2006/main"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23%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3" name="TextBox 1"/>
          <cdr:cNvSpPr txBox="1"/>
        </cdr:nvSpPr>
        <cdr:spPr>
          <a:xfrm xmlns:a="http://schemas.openxmlformats.org/drawingml/2006/main">
            <a:off x="3810000" y="2286000"/>
            <a:ext cx="914400" cy="6096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CPG</a:t>
            </a:r>
          </a:p>
          <a:p xmlns:a="http://schemas.openxmlformats.org/drawingml/2006/main"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18%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E5792-F4A6-4453-91DF-8A5194E546C1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67E2E-5245-421C-80B3-2EC55BADD62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759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7E2E-5245-421C-80B3-2EC55BADD6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00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01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FF1D6E-E506-48C9-A486-430EE43B8629}" type="slidenum">
              <a:rPr lang="fr-FR"/>
              <a:pPr eaLnBrk="1" hangingPunct="1"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9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9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B7CA03-FB60-4331-93F6-991DACD033E5}" type="slidenum">
              <a:rPr lang="fr-FR"/>
              <a:pPr eaLnBrk="1" hangingPunct="1"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0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0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BD2673-2194-48C8-A72B-32BC4C91BC8B}" type="slidenum">
              <a:rPr lang="fr-FR"/>
              <a:pPr eaLnBrk="1" hangingPunct="1"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4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4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BB125D-2F78-4C4F-AE2B-B40FE109019F}" type="slidenum">
              <a:rPr lang="fr-FR"/>
              <a:pPr eaLnBrk="1" hangingPunct="1"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7E2E-5245-421C-80B3-2EC55BADD62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298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98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EBB0E3-D183-40C8-9642-11E61C6C1346}" type="slidenum">
              <a:rPr lang="fr-FR"/>
              <a:pPr eaLnBrk="1" hangingPunct="1"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053345-8E68-4EB6-96B1-F6D512A396D0}" type="slidenum">
              <a:rPr lang="fr-FR"/>
              <a:pPr eaLnBrk="1" hangingPunct="1"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flamme provient de la combustion de l'hydrogène dans l'air</a:t>
            </a:r>
          </a:p>
          <a:p>
            <a:r>
              <a:rPr lang="fr-FR" dirty="0" smtClean="0"/>
              <a:t>des ions formés au contact de la flamme</a:t>
            </a:r>
          </a:p>
          <a:p>
            <a:r>
              <a:rPr lang="fr-FR" dirty="0" smtClean="0"/>
              <a:t>lorsqu'une substance carbonée organique arrive dans cette flamme le nombre d'ions formée augmente considérablement</a:t>
            </a:r>
          </a:p>
          <a:p>
            <a:r>
              <a:rPr lang="fr-FR" dirty="0" smtClean="0"/>
              <a:t>2 électrodes permettre de collecté ces ions carbonique</a:t>
            </a:r>
          </a:p>
          <a:p>
            <a:r>
              <a:rPr lang="fr-FR" dirty="0" smtClean="0"/>
              <a:t>pour cela en applique une différence de potentiel entre elles</a:t>
            </a:r>
          </a:p>
          <a:p>
            <a:r>
              <a:rPr lang="fr-FR" dirty="0" smtClean="0"/>
              <a:t>le courant électrique d'ionisation est reconnue par un électromètre, qui transforme le courant en tension puis cette tension est diriger sur un enregistreur.</a:t>
            </a:r>
          </a:p>
          <a:p>
            <a:r>
              <a:rPr lang="fr-FR" dirty="0" smtClean="0"/>
              <a:t>après amplification on obtient un signale de détecteur infini qui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2A4B5-DDD6-4A9F-8C57-E104C468E19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7329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2A4B5-DDD6-4A9F-8C57-E104C468E19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7329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DDE40AA-EC33-47FB-A5D7-524E0D1F21BB}" type="slidenum">
              <a:rPr lang="fr-FR" smtClean="0">
                <a:latin typeface="Calibri" pitchFamily="34" charset="0"/>
              </a:rPr>
              <a:pPr eaLnBrk="1" hangingPunct="1"/>
              <a:t>26</a:t>
            </a:fld>
            <a:endParaRPr lang="fr-FR" smtClean="0">
              <a:latin typeface="Calibri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L’intensité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ditecteur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52EE5F5-6EF0-4779-A675-7D852F0242EE}" type="slidenum">
              <a:rPr lang="fr-FR"/>
              <a:pPr eaLnBrk="1" hangingPunct="1"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DDE40AA-EC33-47FB-A5D7-524E0D1F21BB}" type="slidenum">
              <a:rPr lang="fr-FR" smtClean="0">
                <a:latin typeface="Calibri" pitchFamily="34" charset="0"/>
              </a:rPr>
              <a:pPr eaLnBrk="1" hangingPunct="1"/>
              <a:t>27</a:t>
            </a:fld>
            <a:endParaRPr lang="fr-FR" smtClean="0">
              <a:latin typeface="Calibri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E38DF-6B11-497E-A2F4-F6B0CCB64F41}" type="slidenum">
              <a:rPr lang="fr-FR"/>
              <a:pPr/>
              <a:t>28</a:t>
            </a:fld>
            <a:endParaRPr lang="fr-FR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E38DF-6B11-497E-A2F4-F6B0CCB64F41}" type="slidenum">
              <a:rPr lang="fr-FR"/>
              <a:pPr/>
              <a:t>29</a:t>
            </a:fld>
            <a:endParaRPr lang="fr-FR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3AD1DD-665A-402A-B675-0DE42ED00B08}" type="slidenum">
              <a:rPr lang="fr-FR"/>
              <a:pPr/>
              <a:t>3</a:t>
            </a:fld>
            <a:endParaRPr lang="fr-F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chromatographie a pris une place considérable dans les laboratoires d’analyse depuis son invention il y </a:t>
            </a:r>
            <a:r>
              <a:rPr lang="fr-FR" dirty="0" smtClean="0"/>
              <a:t>a </a:t>
            </a:r>
            <a:r>
              <a:rPr lang="fr-FR" dirty="0"/>
              <a:t>juste 100 ans .</a:t>
            </a:r>
          </a:p>
          <a:p>
            <a:r>
              <a:rPr lang="fr-FR" dirty="0"/>
              <a:t>En terme de chiffre d’affaire mondial , la chromatographie représentait , en 2003, 41 % du marché de l’instrumentation d’analyse moléculaire.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0E2D16-E427-40BE-B5CB-302BC9CC918D}" type="slidenum">
              <a:rPr lang="fr-FR"/>
              <a:pPr/>
              <a:t>4</a:t>
            </a:fld>
            <a:endParaRPr lang="fr-FR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Nous n’envisagerons ici que la chromatographie sur colonne;</a:t>
            </a:r>
          </a:p>
          <a:p>
            <a:r>
              <a:rPr lang="fr-FR"/>
              <a:t>On peut classer les différentes chromatographies selon le type d’interaction avec la PS et la PM, selon le type d’équilibre( ces interactions seront abordées dans le deuxième exposé); selon la nature de la PM, liquide ou gazeuse, et enfin selon l’objectif poursuivi, chromatographie analytique ou chromatographie préparative. </a:t>
            </a:r>
          </a:p>
          <a:p>
            <a:r>
              <a:rPr lang="fr-FR"/>
              <a:t>La chromatographie analytique constitue le thème de ces deux journées.</a:t>
            </a:r>
          </a:p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7E2E-5245-421C-80B3-2EC55BADD62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508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06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06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4BC5B3-FB6B-4CA0-8E56-52D9DFCFED30}" type="slidenum">
              <a:rPr lang="fr-FR"/>
              <a:pPr eaLnBrk="1" hangingPunct="1"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98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EBB0E3-D183-40C8-9642-11E61C6C1346}" type="slidenum">
              <a:rPr lang="fr-FR"/>
              <a:pPr eaLnBrk="1" hangingPunct="1"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7E2E-5245-421C-80B3-2EC55BADD62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9635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70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570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1D0542-1393-4D2C-8EEE-72CCB4D3A801}" type="slidenum">
              <a:rPr lang="fr-FR"/>
              <a:pPr eaLnBrk="1" hangingPunct="1"/>
              <a:t>13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77B7-C371-4472-91D3-3C2E381FE2F2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13/10/2023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6E8A-9A7B-4EE1-8399-62B81CE69E06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820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77B7-C371-4472-91D3-3C2E381FE2F2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13/10/2023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6E8A-9A7B-4EE1-8399-62B81CE69E06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51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77B7-C371-4472-91D3-3C2E381FE2F2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13/10/2023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6E8A-9A7B-4EE1-8399-62B81CE69E06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40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77B7-C371-4472-91D3-3C2E381FE2F2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13/10/2023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6E8A-9A7B-4EE1-8399-62B81CE69E06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77B7-C371-4472-91D3-3C2E381FE2F2}" type="datetimeFigureOut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13/10/2023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6E8A-9A7B-4EE1-8399-62B81CE69E06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213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77B7-C371-4472-91D3-3C2E381FE2F2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13/10/2023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6E8A-9A7B-4EE1-8399-62B81CE69E06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55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77B7-C371-4472-91D3-3C2E381FE2F2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13/10/2023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6E8A-9A7B-4EE1-8399-62B81CE69E06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81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77B7-C371-4472-91D3-3C2E381FE2F2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13/10/2023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6E8A-9A7B-4EE1-8399-62B81CE69E06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58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77B7-C371-4472-91D3-3C2E381FE2F2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13/10/2023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6E8A-9A7B-4EE1-8399-62B81CE69E06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70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77B7-C371-4472-91D3-3C2E381FE2F2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13/10/2023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6E8A-9A7B-4EE1-8399-62B81CE69E06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5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77B7-C371-4472-91D3-3C2E381FE2F2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13/10/2023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EF6E8A-9A7B-4EE1-8399-62B81CE69E06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92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9377B7-C371-4472-91D3-3C2E381FE2F2}" type="datetimeFigureOut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13/10/2023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EF6E8A-9A7B-4EE1-8399-62B81CE69E06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1143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ut-tice.ujf-grenoble.fr/tice-espaces/CH/evj/wupload/File/Premi%C3%A8re%20ann%C3%A9e/vid%C3%A9o/CPG/CPG_-_Injecteur_split-splitless.ex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iut-tice.ujf-grenoble.fr/tice-espaces/CH/evj/wupload/File/Premi%C3%A8re%20ann%C3%A9e/vid%C3%A9o/CPG/CPG_-_Injecteur_programmable.ex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ut-tice.ujf-grenoble.fr/tice-espaces/CH/evj/wupload/File/Premi%C3%A8re%20ann%C3%A9e/vid%C3%A9o/CPG/CPG_-_ECD.ex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2038350"/>
          </a:xfrm>
        </p:spPr>
        <p:txBody>
          <a:bodyPr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fr-FR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CHROMATOGRAPHIE EN </a:t>
            </a:r>
            <a:br>
              <a:rPr lang="fr-FR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PHASE </a:t>
            </a:r>
            <a:r>
              <a:rPr lang="fr-FR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GAZEUSE</a:t>
            </a:r>
            <a:br>
              <a:rPr lang="fr-FR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(CPG</a:t>
            </a:r>
            <a:r>
              <a:rPr lang="fr-FR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" y="5334000"/>
            <a:ext cx="8610600" cy="1219200"/>
          </a:xfrm>
        </p:spPr>
        <p:txBody>
          <a:bodyPr>
            <a:normAutofit/>
          </a:bodyPr>
          <a:lstStyle/>
          <a:p>
            <a:pPr algn="l"/>
            <a:r>
              <a:rPr lang="fr-FR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Dr.AOUAMEUR</a:t>
            </a:r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DJAMILA      </a:t>
            </a:r>
          </a:p>
          <a:p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Année </a:t>
            </a:r>
            <a:r>
              <a:rPr lang="fr-F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universitaire : </a:t>
            </a:r>
            <a:r>
              <a:rPr lang="fr-F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2018-2019.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52400"/>
            <a:ext cx="830580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Université Djilali </a:t>
            </a:r>
            <a:r>
              <a:rPr lang="fr-FR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Bounaama</a:t>
            </a:r>
            <a:r>
              <a:rPr lang="fr-FR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Khemis</a:t>
            </a:r>
            <a:r>
              <a:rPr lang="fr-FR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Miliana</a:t>
            </a:r>
          </a:p>
          <a:p>
            <a:pPr algn="ctr"/>
            <a:r>
              <a:rPr lang="fr-FR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FACULTÉ </a:t>
            </a:r>
            <a:r>
              <a:rPr lang="fr-FR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 SCIENCES ET DE LA </a:t>
            </a:r>
            <a:r>
              <a:rPr lang="fr-FR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TECHNOLOGIE</a:t>
            </a:r>
          </a:p>
          <a:p>
            <a:pPr algn="ctr"/>
            <a:r>
              <a:rPr lang="fr-FR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Génie </a:t>
            </a:r>
            <a:r>
              <a:rPr lang="fr-FR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 Procédés</a:t>
            </a:r>
            <a:r>
              <a:rPr lang="fr-FR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95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1412875"/>
            <a:ext cx="9296400" cy="4525963"/>
          </a:xfrm>
        </p:spPr>
        <p:txBody>
          <a:bodyPr>
            <a:normAutofit/>
          </a:bodyPr>
          <a:lstStyle/>
          <a:p>
            <a:pPr marL="0" indent="457200" eaLnBrk="1" hangingPunct="1">
              <a:lnSpc>
                <a:spcPct val="150000"/>
              </a:lnSpc>
              <a:buFontTx/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Un chromatographe est constitué de trois organes essentiels :</a:t>
            </a:r>
          </a:p>
          <a:p>
            <a:pPr marL="2749550" indent="-273050" eaLnBrk="1" hangingPunct="1">
              <a:lnSpc>
                <a:spcPct val="150000"/>
              </a:lnSpc>
              <a:buFont typeface="Wingdings" pitchFamily="2" charset="2"/>
              <a:buChar char="§"/>
              <a:tabLst>
                <a:tab pos="1828800" algn="l"/>
              </a:tabLst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L'injecteur</a:t>
            </a:r>
          </a:p>
          <a:p>
            <a:pPr marL="2749550" indent="-273050" eaLnBrk="1" hangingPunct="1">
              <a:lnSpc>
                <a:spcPct val="150000"/>
              </a:lnSpc>
              <a:buFont typeface="Wingdings" pitchFamily="2" charset="2"/>
              <a:buChar char="§"/>
              <a:tabLst>
                <a:tab pos="1828800" algn="l"/>
              </a:tabLst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 colonne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marL="2749550" indent="-273050" eaLnBrk="1" hangingPunct="1">
              <a:lnSpc>
                <a:spcPct val="150000"/>
              </a:lnSpc>
              <a:buFont typeface="Wingdings" pitchFamily="2" charset="2"/>
              <a:buChar char="§"/>
              <a:tabLst>
                <a:tab pos="1828800" algn="l"/>
              </a:tabLst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 détecteur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04088"/>
            <a:ext cx="8229600" cy="8199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chromatographe de la CPG</a:t>
            </a:r>
          </a:p>
        </p:txBody>
      </p:sp>
    </p:spTree>
    <p:extLst>
      <p:ext uri="{BB962C8B-B14F-4D97-AF65-F5344CB8AC3E}">
        <p14:creationId xmlns:p14="http://schemas.microsoft.com/office/powerpoint/2010/main" xmlns="" val="4707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428750"/>
            <a:ext cx="6802437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3500438"/>
            <a:ext cx="758031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avec flèche 10"/>
          <p:cNvCxnSpPr/>
          <p:nvPr/>
        </p:nvCxnSpPr>
        <p:spPr>
          <a:xfrm>
            <a:off x="3429000" y="2286000"/>
            <a:ext cx="2133600" cy="15240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2895600" y="1943100"/>
            <a:ext cx="1066800" cy="4572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04088"/>
            <a:ext cx="9144000" cy="8199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System D’injection</a:t>
            </a:r>
          </a:p>
        </p:txBody>
      </p:sp>
    </p:spTree>
    <p:extLst>
      <p:ext uri="{BB962C8B-B14F-4D97-AF65-F5344CB8AC3E}">
        <p14:creationId xmlns:p14="http://schemas.microsoft.com/office/powerpoint/2010/main" xmlns="" val="28401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52775" y="1600200"/>
            <a:ext cx="5915025" cy="4525963"/>
          </a:xfrm>
        </p:spPr>
      </p:pic>
      <p:sp>
        <p:nvSpPr>
          <p:cNvPr id="2" name="Rounded Rectangle 1"/>
          <p:cNvSpPr/>
          <p:nvPr/>
        </p:nvSpPr>
        <p:spPr>
          <a:xfrm>
            <a:off x="7724775" y="2667000"/>
            <a:ext cx="1122363" cy="30480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276975" y="2743200"/>
            <a:ext cx="1447800" cy="3810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804594" y="1547812"/>
            <a:ext cx="2743200" cy="433387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972175" y="1840705"/>
            <a:ext cx="0" cy="902495"/>
          </a:xfrm>
          <a:prstGeom prst="straightConnector1">
            <a:avLst/>
          </a:prstGeom>
          <a:ln w="28575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3990975" y="3352800"/>
            <a:ext cx="3962400" cy="1676400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721885" y="5257800"/>
            <a:ext cx="2322512" cy="585787"/>
          </a:xfrm>
          <a:prstGeom prst="roundRect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5972175" y="4191000"/>
            <a:ext cx="1295400" cy="1219202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457200" y="704088"/>
            <a:ext cx="8229600" cy="8199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System D’injection</a:t>
            </a:r>
            <a:endParaRPr lang="fr-F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oneTexte 3"/>
          <p:cNvSpPr txBox="1">
            <a:spLocks noChangeArrowheads="1"/>
          </p:cNvSpPr>
          <p:nvPr/>
        </p:nvSpPr>
        <p:spPr bwMode="auto">
          <a:xfrm>
            <a:off x="38099" y="1923395"/>
            <a:ext cx="395287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Permet d'introduire l’échantillon dans la machine</a:t>
            </a:r>
          </a:p>
          <a:p>
            <a:pPr algn="just" eaLnBrk="1" hangingPunct="1">
              <a:lnSpc>
                <a:spcPct val="200000"/>
              </a:lnSpc>
              <a:buFont typeface="Wingdings" pitchFamily="2" charset="2"/>
              <a:buChar char="Ø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Système de vaporisation</a:t>
            </a:r>
          </a:p>
          <a:p>
            <a:pPr algn="just" eaLnBrk="1" hangingPunct="1">
              <a:lnSpc>
                <a:spcPct val="200000"/>
              </a:lnSpc>
              <a:buFont typeface="Wingdings" pitchFamily="2" charset="2"/>
              <a:buChar char="Ø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Organe </a:t>
            </a:r>
            <a:r>
              <a:rPr lang="fr-FR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transfert dans la colonne</a:t>
            </a:r>
          </a:p>
        </p:txBody>
      </p:sp>
      <p:sp>
        <p:nvSpPr>
          <p:cNvPr id="3" name="Curved Right Arrow 2"/>
          <p:cNvSpPr/>
          <p:nvPr/>
        </p:nvSpPr>
        <p:spPr>
          <a:xfrm rot="3728070" flipV="1">
            <a:off x="3665933" y="780594"/>
            <a:ext cx="627219" cy="152719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rot="6533717" flipH="1" flipV="1">
            <a:off x="4064562" y="5194208"/>
            <a:ext cx="739253" cy="2124310"/>
          </a:xfrm>
          <a:prstGeom prst="curv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 flipH="1">
            <a:off x="3030858" y="4123997"/>
            <a:ext cx="931542" cy="221702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10200" y="5600786"/>
            <a:ext cx="1123156" cy="723814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80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ZoneTexte 4"/>
          <p:cNvSpPr txBox="1">
            <a:spLocks noChangeArrowheads="1"/>
          </p:cNvSpPr>
          <p:nvPr/>
        </p:nvSpPr>
        <p:spPr bwMode="auto">
          <a:xfrm>
            <a:off x="457200" y="1371600"/>
            <a:ext cx="838199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857250" algn="just" eaLnBrk="1" hangingPunct="1">
              <a:lnSpc>
                <a:spcPct val="200000"/>
              </a:lnSpc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Il existe différents types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d'injections:</a:t>
            </a:r>
          </a:p>
          <a:p>
            <a:pPr marL="457200" indent="-457200" algn="just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Injection direct</a:t>
            </a:r>
          </a:p>
          <a:p>
            <a:pPr marL="457200" indent="-457200" algn="just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Injection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column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Injection split/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splitless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80288"/>
            <a:ext cx="8229600" cy="8199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fr-F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Types d’injecteurs</a:t>
            </a:r>
            <a:r>
              <a:rPr lang="fr-F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744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ZoneTexte 4"/>
          <p:cNvSpPr txBox="1">
            <a:spLocks noChangeArrowheads="1"/>
          </p:cNvSpPr>
          <p:nvPr/>
        </p:nvSpPr>
        <p:spPr bwMode="auto">
          <a:xfrm>
            <a:off x="0" y="718602"/>
            <a:ext cx="89916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914400" algn="ctr" eaLnBrk="1" hangingPunct="1"/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2-Injection split/</a:t>
            </a:r>
            <a:r>
              <a:rPr lang="fr-FR" sz="2800" b="1" u="sng" dirty="0" err="1" smtClean="0">
                <a:latin typeface="Times New Roman" pitchFamily="18" charset="0"/>
                <a:cs typeface="Times New Roman" pitchFamily="18" charset="0"/>
              </a:rPr>
              <a:t>splitless</a:t>
            </a: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914400" algn="ctr" eaLnBrk="1" hangingPunct="1"/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partage-de division</a:t>
            </a: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914400" algn="ctr" eaLnBrk="1" hangingPunct="1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Système </a:t>
            </a:r>
            <a:r>
              <a:rPr lang="fr-FR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 plus </a:t>
            </a:r>
            <a:r>
              <a:rPr lang="fr-FR" sz="2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répandu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Split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: système </a:t>
            </a:r>
            <a:r>
              <a:rPr lang="fr-FR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pour les échantillons très </a:t>
            </a:r>
            <a:r>
              <a:rPr lang="fr-FR" sz="2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concentrés</a:t>
            </a:r>
          </a:p>
          <a:p>
            <a:pPr marL="911225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La plus petite partie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 est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injectée dans la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colonne.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marL="911225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La plus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grande (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80%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 est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évacuée par ce que l’on appelle la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fuite.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 defTabSz="850900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Splitless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: système </a:t>
            </a:r>
            <a:r>
              <a:rPr lang="fr-FR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pour les échantillons très </a:t>
            </a:r>
            <a:r>
              <a:rPr lang="fr-FR" sz="2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dilués</a:t>
            </a: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11225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plus grande partie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80%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 est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injectée dans la colonne.</a:t>
            </a:r>
          </a:p>
          <a:p>
            <a:pPr marL="911225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plus petite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 est évacuée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par ce que l’on appelle la fuite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4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33400" y="1519237"/>
            <a:ext cx="3733800" cy="3509963"/>
            <a:chOff x="3162300" y="1676400"/>
            <a:chExt cx="3733800" cy="3509963"/>
          </a:xfrm>
        </p:grpSpPr>
        <p:grpSp>
          <p:nvGrpSpPr>
            <p:cNvPr id="17" name="Group 16"/>
            <p:cNvGrpSpPr/>
            <p:nvPr/>
          </p:nvGrpSpPr>
          <p:grpSpPr>
            <a:xfrm>
              <a:off x="3162300" y="1676400"/>
              <a:ext cx="3733800" cy="3509963"/>
              <a:chOff x="3162300" y="1676400"/>
              <a:chExt cx="3733800" cy="350996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162300" y="1676400"/>
                <a:ext cx="3733800" cy="3509963"/>
                <a:chOff x="3162300" y="1676400"/>
                <a:chExt cx="3733800" cy="3509963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3162300" y="1676400"/>
                  <a:ext cx="3733800" cy="3509963"/>
                  <a:chOff x="3162300" y="1676400"/>
                  <a:chExt cx="3733800" cy="3509963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3162300" y="1676400"/>
                    <a:ext cx="3733800" cy="3509963"/>
                    <a:chOff x="3162300" y="1676400"/>
                    <a:chExt cx="3733800" cy="3509963"/>
                  </a:xfrm>
                </p:grpSpPr>
                <p:grpSp>
                  <p:nvGrpSpPr>
                    <p:cNvPr id="5" name="Group 4"/>
                    <p:cNvGrpSpPr/>
                    <p:nvPr/>
                  </p:nvGrpSpPr>
                  <p:grpSpPr>
                    <a:xfrm>
                      <a:off x="3162300" y="1676400"/>
                      <a:ext cx="3733800" cy="3509963"/>
                      <a:chOff x="3162300" y="1676400"/>
                      <a:chExt cx="3733800" cy="3509963"/>
                    </a:xfrm>
                  </p:grpSpPr>
                  <p:pic>
                    <p:nvPicPr>
                      <p:cNvPr id="2" name="Picture 9" descr="Split-splitless">
                        <a:hlinkClick r:id="rId2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xmlns="" val="0"/>
                          </a:ext>
                        </a:extLst>
                      </a:blip>
                      <a:srcRect l="9972" t="7742" r="7518"/>
                      <a:stretch>
                        <a:fillRect/>
                      </a:stretch>
                    </p:blipFill>
                    <p:spPr bwMode="auto">
                      <a:xfrm>
                        <a:off x="3162300" y="1676400"/>
                        <a:ext cx="3733800" cy="35099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3" name="Rectangle 2"/>
                      <p:cNvSpPr/>
                      <p:nvPr/>
                    </p:nvSpPr>
                    <p:spPr>
                      <a:xfrm>
                        <a:off x="6172200" y="3507581"/>
                        <a:ext cx="533400" cy="3786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" name="Rectangle 3"/>
                      <p:cNvSpPr/>
                      <p:nvPr/>
                    </p:nvSpPr>
                    <p:spPr>
                      <a:xfrm>
                        <a:off x="6172200" y="3964781"/>
                        <a:ext cx="533400" cy="3786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" name="Rectangle 5"/>
                    <p:cNvSpPr/>
                    <p:nvPr/>
                  </p:nvSpPr>
                  <p:spPr>
                    <a:xfrm>
                      <a:off x="6248400" y="4807744"/>
                      <a:ext cx="533400" cy="3786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" name="Rectangle 6"/>
                    <p:cNvSpPr/>
                    <p:nvPr/>
                  </p:nvSpPr>
                  <p:spPr>
                    <a:xfrm>
                      <a:off x="3200400" y="3200400"/>
                      <a:ext cx="872359" cy="37861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9" name="Rectangle 8"/>
                  <p:cNvSpPr/>
                  <p:nvPr/>
                </p:nvSpPr>
                <p:spPr>
                  <a:xfrm>
                    <a:off x="3276600" y="1905000"/>
                    <a:ext cx="533400" cy="3786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" name="Rectangle 10"/>
                <p:cNvSpPr/>
                <p:nvPr/>
              </p:nvSpPr>
              <p:spPr>
                <a:xfrm>
                  <a:off x="5638800" y="2094309"/>
                  <a:ext cx="381000" cy="3786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655676" y="1715690"/>
                  <a:ext cx="202324" cy="3786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3200400" y="4660599"/>
                <a:ext cx="190500" cy="3686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196459" y="3838903"/>
                <a:ext cx="99191" cy="3686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756838" y="2989577"/>
                <a:ext cx="139262" cy="3686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5334000" y="3200400"/>
              <a:ext cx="914400" cy="6385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53000" y="1254918"/>
            <a:ext cx="3460750" cy="4191000"/>
            <a:chOff x="4953000" y="1254918"/>
            <a:chExt cx="3460750" cy="4191000"/>
          </a:xfrm>
        </p:grpSpPr>
        <p:grpSp>
          <p:nvGrpSpPr>
            <p:cNvPr id="24" name="Group 23"/>
            <p:cNvGrpSpPr/>
            <p:nvPr/>
          </p:nvGrpSpPr>
          <p:grpSpPr>
            <a:xfrm>
              <a:off x="4953000" y="1254918"/>
              <a:ext cx="3460750" cy="4191000"/>
              <a:chOff x="4953000" y="1254918"/>
              <a:chExt cx="3460750" cy="4191000"/>
            </a:xfrm>
          </p:grpSpPr>
          <p:pic>
            <p:nvPicPr>
              <p:cNvPr id="21" name="Picture 11" descr="Injecteur programmable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3506"/>
              <a:stretch>
                <a:fillRect/>
              </a:stretch>
            </p:blipFill>
            <p:spPr>
              <a:xfrm>
                <a:off x="4953000" y="1254918"/>
                <a:ext cx="3460750" cy="4191000"/>
              </a:xfrm>
              <a:prstGeom prst="rect">
                <a:avLst/>
              </a:prstGeom>
              <a:ln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ounded Rectangle 21"/>
              <p:cNvSpPr/>
              <p:nvPr/>
            </p:nvSpPr>
            <p:spPr>
              <a:xfrm>
                <a:off x="6934200" y="1254918"/>
                <a:ext cx="685800" cy="49291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4968766" y="4953000"/>
                <a:ext cx="1355834" cy="41671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6934200" y="2743200"/>
              <a:ext cx="1479550" cy="79997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767051" y="741140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6500" y="741140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31315" y="6019800"/>
            <a:ext cx="4623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u="sng" dirty="0">
                <a:latin typeface="Comic Sans MS" pitchFamily="66" charset="0"/>
                <a:cs typeface="Arial" charset="0"/>
              </a:rPr>
              <a:t>Injecteur « </a:t>
            </a:r>
            <a:r>
              <a:rPr lang="fr-FR" sz="2400" b="1" u="sng" dirty="0">
                <a:latin typeface="Comic Sans MS" pitchFamily="66" charset="0"/>
                <a:cs typeface="Times New Roman" pitchFamily="18" charset="0"/>
              </a:rPr>
              <a:t> split/</a:t>
            </a:r>
            <a:r>
              <a:rPr lang="fr-FR" sz="2400" b="1" u="sng" dirty="0" err="1">
                <a:latin typeface="Comic Sans MS" pitchFamily="66" charset="0"/>
                <a:cs typeface="Times New Roman" pitchFamily="18" charset="0"/>
              </a:rPr>
              <a:t>splitless</a:t>
            </a:r>
            <a:r>
              <a:rPr lang="fr-FR" sz="2400" b="1" u="sng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2400" b="1" u="sng" dirty="0">
                <a:latin typeface="Comic Sans MS" pitchFamily="66" charset="0"/>
                <a:cs typeface="Arial" charset="0"/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xmlns="" val="20049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97833" y="515590"/>
            <a:ext cx="165301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Le four</a:t>
            </a:r>
          </a:p>
        </p:txBody>
      </p:sp>
      <p:pic>
        <p:nvPicPr>
          <p:cNvPr id="890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4863055"/>
            <a:ext cx="4264055" cy="175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stCxn id="9" idx="5"/>
          </p:cNvCxnSpPr>
          <p:nvPr/>
        </p:nvCxnSpPr>
        <p:spPr>
          <a:xfrm flipV="1">
            <a:off x="4086908" y="4467135"/>
            <a:ext cx="4255837" cy="1690077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1"/>
          </p:cNvCxnSpPr>
          <p:nvPr/>
        </p:nvCxnSpPr>
        <p:spPr>
          <a:xfrm flipV="1">
            <a:off x="3210467" y="3585283"/>
            <a:ext cx="1209133" cy="176370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028950" y="5181600"/>
            <a:ext cx="1239475" cy="1143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2405850"/>
            <a:ext cx="440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Enceinte </a:t>
            </a:r>
            <a:r>
              <a:rPr lang="fr-FR" sz="2400" b="1" dirty="0" err="1" smtClean="0"/>
              <a:t>thermostaté</a:t>
            </a:r>
            <a:r>
              <a:rPr lang="fr-FR" sz="2400" b="1" dirty="0" smtClean="0"/>
              <a:t> (30-450 °C)</a:t>
            </a:r>
            <a:endParaRPr lang="en-US" sz="2400" b="1" dirty="0"/>
          </a:p>
        </p:txBody>
      </p:sp>
      <p:grpSp>
        <p:nvGrpSpPr>
          <p:cNvPr id="89105" name="Group 89104"/>
          <p:cNvGrpSpPr/>
          <p:nvPr/>
        </p:nvGrpSpPr>
        <p:grpSpPr>
          <a:xfrm>
            <a:off x="4419600" y="998030"/>
            <a:ext cx="4675823" cy="3467100"/>
            <a:chOff x="4141354" y="998030"/>
            <a:chExt cx="4675823" cy="3467100"/>
          </a:xfrm>
        </p:grpSpPr>
        <p:grpSp>
          <p:nvGrpSpPr>
            <p:cNvPr id="11" name="Group 10"/>
            <p:cNvGrpSpPr/>
            <p:nvPr/>
          </p:nvGrpSpPr>
          <p:grpSpPr>
            <a:xfrm>
              <a:off x="4141354" y="998030"/>
              <a:ext cx="4045713" cy="3467100"/>
              <a:chOff x="1000125" y="928688"/>
              <a:chExt cx="6521450" cy="5357812"/>
            </a:xfrm>
          </p:grpSpPr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0125" y="928688"/>
                <a:ext cx="6521450" cy="535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" name="Groupe 12"/>
              <p:cNvGrpSpPr>
                <a:grpSpLocks/>
              </p:cNvGrpSpPr>
              <p:nvPr/>
            </p:nvGrpSpPr>
            <p:grpSpPr bwMode="auto">
              <a:xfrm>
                <a:off x="1144728" y="1714501"/>
                <a:ext cx="5570397" cy="4000500"/>
                <a:chOff x="1144703" y="1714488"/>
                <a:chExt cx="5570437" cy="4000528"/>
              </a:xfrm>
            </p:grpSpPr>
            <p:sp>
              <p:nvSpPr>
                <p:cNvPr id="25" name="Ellipse 6"/>
                <p:cNvSpPr/>
                <p:nvPr/>
              </p:nvSpPr>
              <p:spPr bwMode="auto">
                <a:xfrm>
                  <a:off x="2786050" y="1714488"/>
                  <a:ext cx="3929090" cy="4000528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6" name="Connecteur droit avec flèche 7"/>
                <p:cNvCxnSpPr/>
                <p:nvPr/>
              </p:nvCxnSpPr>
              <p:spPr bwMode="auto">
                <a:xfrm>
                  <a:off x="1144703" y="3429002"/>
                  <a:ext cx="1697858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e 13"/>
              <p:cNvGrpSpPr>
                <a:grpSpLocks/>
              </p:cNvGrpSpPr>
              <p:nvPr/>
            </p:nvGrpSpPr>
            <p:grpSpPr bwMode="auto">
              <a:xfrm>
                <a:off x="4143374" y="1968211"/>
                <a:ext cx="2232797" cy="2032290"/>
                <a:chOff x="4143372" y="1968200"/>
                <a:chExt cx="2232812" cy="2032304"/>
              </a:xfrm>
            </p:grpSpPr>
            <p:sp>
              <p:nvSpPr>
                <p:cNvPr id="22" name="Ellipse 14"/>
                <p:cNvSpPr/>
                <p:nvPr/>
              </p:nvSpPr>
              <p:spPr bwMode="auto">
                <a:xfrm>
                  <a:off x="4143372" y="2857496"/>
                  <a:ext cx="1143008" cy="1143008"/>
                </a:xfrm>
                <a:prstGeom prst="ellipse">
                  <a:avLst/>
                </a:prstGeom>
                <a:noFill/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3" name="Connecteur droit avec flèche 15"/>
                <p:cNvCxnSpPr/>
                <p:nvPr/>
              </p:nvCxnSpPr>
              <p:spPr bwMode="auto">
                <a:xfrm flipH="1">
                  <a:off x="4789620" y="1968200"/>
                  <a:ext cx="1586564" cy="889297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e 19"/>
              <p:cNvGrpSpPr>
                <a:grpSpLocks/>
              </p:cNvGrpSpPr>
              <p:nvPr/>
            </p:nvGrpSpPr>
            <p:grpSpPr bwMode="auto">
              <a:xfrm>
                <a:off x="3825213" y="2101191"/>
                <a:ext cx="2384122" cy="3157855"/>
                <a:chOff x="4110959" y="2672717"/>
                <a:chExt cx="2384138" cy="3157343"/>
              </a:xfrm>
            </p:grpSpPr>
            <p:sp>
              <p:nvSpPr>
                <p:cNvPr id="16" name="Ellipse 20"/>
                <p:cNvSpPr/>
                <p:nvPr/>
              </p:nvSpPr>
              <p:spPr bwMode="auto">
                <a:xfrm>
                  <a:off x="4110959" y="2672717"/>
                  <a:ext cx="1928824" cy="2205832"/>
                </a:xfrm>
                <a:prstGeom prst="ellipse">
                  <a:avLst/>
                </a:pr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7" name="Connecteur droit avec flèche 21"/>
                <p:cNvCxnSpPr>
                  <a:stCxn id="49" idx="2"/>
                </p:cNvCxnSpPr>
                <p:nvPr/>
              </p:nvCxnSpPr>
              <p:spPr bwMode="auto">
                <a:xfrm flipH="1" flipV="1">
                  <a:off x="5500690" y="4878549"/>
                  <a:ext cx="994407" cy="951511"/>
                </a:xfrm>
                <a:prstGeom prst="straightConnector1">
                  <a:avLst/>
                </a:prstGeom>
                <a:ln w="28575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" name="Group 40"/>
            <p:cNvGrpSpPr/>
            <p:nvPr/>
          </p:nvGrpSpPr>
          <p:grpSpPr>
            <a:xfrm>
              <a:off x="7036954" y="1215022"/>
              <a:ext cx="1780223" cy="541748"/>
              <a:chOff x="-547304" y="2721085"/>
              <a:chExt cx="1780223" cy="541748"/>
            </a:xfrm>
          </p:grpSpPr>
          <p:sp>
            <p:nvSpPr>
              <p:cNvPr id="42" name="Ellipse 17"/>
              <p:cNvSpPr/>
              <p:nvPr/>
            </p:nvSpPr>
            <p:spPr bwMode="auto">
              <a:xfrm>
                <a:off x="-547304" y="2721085"/>
                <a:ext cx="1763504" cy="541748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-427087" y="2801168"/>
                <a:ext cx="166000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latin typeface="Times New Roman" pitchFamily="18" charset="0"/>
                    <a:cs typeface="Times New Roman" pitchFamily="18" charset="0"/>
                  </a:rPr>
                  <a:t>Ventilateur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372992" y="3505200"/>
              <a:ext cx="1383015" cy="590106"/>
              <a:chOff x="-453246" y="2721085"/>
              <a:chExt cx="1383015" cy="590106"/>
            </a:xfrm>
          </p:grpSpPr>
          <p:sp>
            <p:nvSpPr>
              <p:cNvPr id="49" name="Ellipse 17"/>
              <p:cNvSpPr/>
              <p:nvPr/>
            </p:nvSpPr>
            <p:spPr bwMode="auto">
              <a:xfrm>
                <a:off x="-453246" y="2721085"/>
                <a:ext cx="1383015" cy="590106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-349748" y="2801168"/>
                <a:ext cx="127951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latin typeface="Times New Roman" pitchFamily="18" charset="0"/>
                    <a:cs typeface="Times New Roman" pitchFamily="18" charset="0"/>
                  </a:rPr>
                  <a:t>Colonne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9104" name="Rectangle 89103"/>
          <p:cNvSpPr/>
          <p:nvPr/>
        </p:nvSpPr>
        <p:spPr>
          <a:xfrm>
            <a:off x="7047626" y="322339"/>
            <a:ext cx="2005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Homogénéité de 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température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-1" y="2271682"/>
            <a:ext cx="4509308" cy="6886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9111" name="Rectangle 89110"/>
          <p:cNvSpPr/>
          <p:nvPr/>
        </p:nvSpPr>
        <p:spPr>
          <a:xfrm>
            <a:off x="498583" y="2999754"/>
            <a:ext cx="3352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latin typeface="Times New Roman" pitchFamily="18" charset="0"/>
                <a:cs typeface="Times New Roman" pitchFamily="18" charset="0"/>
              </a:rPr>
              <a:t>Programmateur de température</a:t>
            </a:r>
          </a:p>
        </p:txBody>
      </p:sp>
    </p:spTree>
    <p:extLst>
      <p:ext uri="{BB962C8B-B14F-4D97-AF65-F5344CB8AC3E}">
        <p14:creationId xmlns:p14="http://schemas.microsoft.com/office/powerpoint/2010/main" xmlns="" val="38853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6700" y="1567018"/>
            <a:ext cx="83581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914400"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C'est </a:t>
            </a:r>
            <a:r>
              <a:rPr lang="fr-FR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l'organe principal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 Elle est </a:t>
            </a:r>
            <a:r>
              <a:rPr lang="fr-FR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constituée d'un tube</a:t>
            </a:r>
            <a:r>
              <a:rPr lang="fr-FR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généralement </a:t>
            </a:r>
            <a:r>
              <a:rPr lang="fr-FR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métallique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diamètre intérieur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l'ordre du </a:t>
            </a:r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millimètre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ce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tube </a:t>
            </a:r>
            <a:r>
              <a:rPr lang="fr-FR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contient la phase </a:t>
            </a:r>
            <a:r>
              <a:rPr lang="fr-FR" sz="2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stationnaire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64" y="704088"/>
            <a:ext cx="9135036" cy="8199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Les Colonnes</a:t>
            </a:r>
            <a:endParaRPr lang="fr-FR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Espace réservé du contenu 4" descr="princi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64" y="3505200"/>
            <a:ext cx="9135036" cy="226708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76400" y="3505200"/>
            <a:ext cx="3581400" cy="19050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08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695325"/>
            <a:ext cx="6099175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Choix de la 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colonne</a:t>
            </a:r>
            <a:endParaRPr lang="fr-F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0355" name="ZoneTexte 3"/>
          <p:cNvSpPr txBox="1">
            <a:spLocks noChangeArrowheads="1"/>
          </p:cNvSpPr>
          <p:nvPr/>
        </p:nvSpPr>
        <p:spPr bwMode="auto">
          <a:xfrm>
            <a:off x="500063" y="1428750"/>
            <a:ext cx="8429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Ø"/>
            </a:pPr>
            <a:endParaRPr lang="fr-FR" b="1" dirty="0" smtClean="0"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fr-FR" b="1" dirty="0" smtClean="0">
                <a:cs typeface="Arial" charset="0"/>
              </a:rPr>
              <a:t>Nature </a:t>
            </a:r>
            <a:r>
              <a:rPr lang="fr-FR" b="1" dirty="0">
                <a:cs typeface="Arial" charset="0"/>
              </a:rPr>
              <a:t>de l’échantillon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5410200"/>
            <a:ext cx="8429625" cy="4619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2400" b="1">
                <a:cs typeface="Arial" charset="0"/>
              </a:rPr>
              <a:t>Paramètre important : Choix de la colonne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00063" y="2357438"/>
            <a:ext cx="8429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Ø"/>
            </a:pPr>
            <a:endParaRPr lang="fr-FR" b="1" dirty="0" smtClean="0"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fr-FR" b="1" dirty="0" smtClean="0">
                <a:cs typeface="Arial" charset="0"/>
              </a:rPr>
              <a:t>Nature </a:t>
            </a:r>
            <a:r>
              <a:rPr lang="fr-FR" b="1" dirty="0">
                <a:cs typeface="Arial" charset="0"/>
              </a:rPr>
              <a:t>de la phase stationnaire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500063" y="3286125"/>
            <a:ext cx="8429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Ø"/>
            </a:pPr>
            <a:endParaRPr lang="fr-FR" b="1" dirty="0" smtClean="0"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fr-FR" b="1" dirty="0" smtClean="0">
                <a:cs typeface="Arial" charset="0"/>
              </a:rPr>
              <a:t>Diamètre </a:t>
            </a:r>
            <a:r>
              <a:rPr lang="fr-FR" b="1" dirty="0">
                <a:cs typeface="Arial" charset="0"/>
              </a:rPr>
              <a:t>de la colonne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00063" y="4214813"/>
            <a:ext cx="8429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Ø"/>
            </a:pPr>
            <a:endParaRPr lang="fr-FR" b="1" dirty="0" smtClean="0"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fr-FR" b="1" dirty="0" smtClean="0">
                <a:cs typeface="Arial" charset="0"/>
              </a:rPr>
              <a:t>Longueur </a:t>
            </a:r>
            <a:r>
              <a:rPr lang="fr-FR" b="1" dirty="0">
                <a:cs typeface="Arial" charset="0"/>
              </a:rPr>
              <a:t>de la colonne</a:t>
            </a:r>
          </a:p>
        </p:txBody>
      </p:sp>
    </p:spTree>
    <p:extLst>
      <p:ext uri="{BB962C8B-B14F-4D97-AF65-F5344CB8AC3E}">
        <p14:creationId xmlns:p14="http://schemas.microsoft.com/office/powerpoint/2010/main" xmlns="" val="15939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619780"/>
            <a:ext cx="5826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Types </a:t>
            </a:r>
            <a:r>
              <a:rPr lang="fr-F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de colonne</a:t>
            </a:r>
            <a:endParaRPr lang="fr-F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4211" name="ZoneTexte 2"/>
          <p:cNvSpPr txBox="1">
            <a:spLocks noChangeArrowheads="1"/>
          </p:cNvSpPr>
          <p:nvPr/>
        </p:nvSpPr>
        <p:spPr bwMode="auto">
          <a:xfrm>
            <a:off x="609600" y="1571625"/>
            <a:ext cx="80343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Deux principaux types de colonne en CPG</a:t>
            </a:r>
          </a:p>
        </p:txBody>
      </p:sp>
      <p:sp>
        <p:nvSpPr>
          <p:cNvPr id="94212" name="ZoneTexte 3"/>
          <p:cNvSpPr txBox="1">
            <a:spLocks noChangeArrowheads="1"/>
          </p:cNvSpPr>
          <p:nvPr/>
        </p:nvSpPr>
        <p:spPr bwMode="auto">
          <a:xfrm>
            <a:off x="304800" y="2428875"/>
            <a:ext cx="83391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Ø"/>
            </a:pPr>
            <a:r>
              <a:rPr lang="fr-FR" sz="2000" b="1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Les colonnes remplies</a:t>
            </a:r>
          </a:p>
          <a:p>
            <a:pPr lvl="3" algn="just" eaLnBrk="1" hangingPunct="1">
              <a:buFont typeface="Wingdings" pitchFamily="2" charset="2"/>
              <a:buChar char="Ø"/>
            </a:pPr>
            <a:endParaRPr lang="fr-FR" sz="2000" b="1" dirty="0">
              <a:cs typeface="Arial" charset="0"/>
            </a:endParaRPr>
          </a:p>
          <a:p>
            <a:pPr lvl="4" algn="just" eaLnBrk="1" hangingPunct="1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2000" b="1" dirty="0">
                <a:cs typeface="Arial" charset="0"/>
              </a:rPr>
              <a:t>Verre, </a:t>
            </a:r>
            <a:r>
              <a:rPr lang="fr-FR" sz="2000" b="1" dirty="0" smtClean="0">
                <a:cs typeface="Arial" charset="0"/>
              </a:rPr>
              <a:t>métal.</a:t>
            </a:r>
            <a:endParaRPr lang="fr-FR" sz="2000" b="1" dirty="0">
              <a:cs typeface="Arial" charset="0"/>
            </a:endParaRPr>
          </a:p>
          <a:p>
            <a:pPr lvl="4" algn="just" eaLnBrk="1" hangingPunct="1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2000" b="1" dirty="0">
                <a:cs typeface="Arial" charset="0"/>
              </a:rPr>
              <a:t>Courte (1 à 15 m) et épaisse (1 à 4 mm</a:t>
            </a:r>
            <a:r>
              <a:rPr lang="fr-FR" sz="2000" b="1" dirty="0" smtClean="0">
                <a:cs typeface="Arial" charset="0"/>
              </a:rPr>
              <a:t>).</a:t>
            </a:r>
            <a:endParaRPr lang="fr-FR" sz="2000" b="1" dirty="0">
              <a:cs typeface="Arial" charset="0"/>
            </a:endParaRPr>
          </a:p>
        </p:txBody>
      </p:sp>
      <p:sp>
        <p:nvSpPr>
          <p:cNvPr id="94213" name="ZoneTexte 4"/>
          <p:cNvSpPr txBox="1">
            <a:spLocks noChangeArrowheads="1"/>
          </p:cNvSpPr>
          <p:nvPr/>
        </p:nvSpPr>
        <p:spPr bwMode="auto">
          <a:xfrm>
            <a:off x="304800" y="4538008"/>
            <a:ext cx="83391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Ø"/>
            </a:pPr>
            <a:r>
              <a:rPr lang="fr-FR" sz="2000" b="1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Les colonnes capillaires</a:t>
            </a:r>
            <a:r>
              <a:rPr lang="fr-FR" sz="2000" b="1" dirty="0">
                <a:cs typeface="Arial" charset="0"/>
              </a:rPr>
              <a:t> </a:t>
            </a:r>
          </a:p>
          <a:p>
            <a:pPr lvl="3" algn="just" eaLnBrk="1" hangingPunct="1">
              <a:buFont typeface="Wingdings" pitchFamily="2" charset="2"/>
              <a:buChar char="Ø"/>
            </a:pPr>
            <a:endParaRPr lang="fr-FR" sz="2000" b="1" dirty="0">
              <a:cs typeface="Arial" charset="0"/>
            </a:endParaRPr>
          </a:p>
          <a:p>
            <a:pPr lvl="4" algn="just" eaLnBrk="1" hangingPunct="1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2000" b="1" dirty="0">
                <a:cs typeface="Arial" charset="0"/>
              </a:rPr>
              <a:t>Silice </a:t>
            </a:r>
            <a:r>
              <a:rPr lang="fr-FR" sz="2000" b="1" dirty="0" smtClean="0">
                <a:cs typeface="Arial" charset="0"/>
              </a:rPr>
              <a:t>fondue.</a:t>
            </a:r>
            <a:endParaRPr lang="fr-FR" sz="2000" b="1" dirty="0">
              <a:cs typeface="Arial" charset="0"/>
            </a:endParaRPr>
          </a:p>
          <a:p>
            <a:pPr lvl="4" algn="just" eaLnBrk="1" hangingPunct="1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2000" b="1" dirty="0">
                <a:cs typeface="Arial" charset="0"/>
              </a:rPr>
              <a:t>Longue (15 à 100 m) et très fine (100 à 250 µm</a:t>
            </a:r>
            <a:r>
              <a:rPr lang="fr-FR" sz="2000" b="1" dirty="0" smtClean="0">
                <a:cs typeface="Arial" charset="0"/>
              </a:rPr>
              <a:t>).</a:t>
            </a:r>
            <a:endParaRPr lang="fr-FR" sz="20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38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65163" y="836712"/>
            <a:ext cx="802163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>
              <a:tabLst>
                <a:tab pos="676275" algn="l"/>
              </a:tabLst>
            </a:pPr>
            <a:r>
              <a:rPr lang="fr-FR" sz="2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fr-FR" sz="2400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tabLst>
                <a:tab pos="676275" algn="l"/>
              </a:tabLst>
            </a:pPr>
            <a:endParaRPr lang="fr-FR" sz="24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914400" algn="just">
              <a:tabLst>
                <a:tab pos="676275" algn="l"/>
              </a:tabLst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chromatographie sous toutes ses formes, est une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méthode </a:t>
            </a:r>
            <a:r>
              <a:rPr lang="fr-FR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 séparation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des constituants </a:t>
            </a:r>
            <a:r>
              <a:rPr lang="fr-FR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d’un mélange gazeux, liquide ou solide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914400" algn="just">
              <a:tabLst>
                <a:tab pos="676275" algn="l"/>
              </a:tabLst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L’utilisation de la chromatographie</a:t>
            </a:r>
          </a:p>
          <a:p>
            <a:pPr algn="just">
              <a:buNone/>
            </a:pPr>
            <a:endParaRPr lang="fr-F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Comme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méthode </a:t>
            </a:r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d'identification</a:t>
            </a:r>
          </a:p>
          <a:p>
            <a:pPr indent="857250" algn="just"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Ceci permet de faire des suivis </a:t>
            </a:r>
            <a:r>
              <a:rPr lang="fr-F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qualitatifs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857250" algn="just">
              <a:buNone/>
            </a:pPr>
            <a:endParaRPr lang="fr-F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Comme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méthode </a:t>
            </a:r>
            <a:r>
              <a:rPr lang="fr-FR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 dosage</a:t>
            </a:r>
          </a:p>
          <a:p>
            <a:pPr indent="857250" algn="just"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Ceci permet de faire des suivis </a:t>
            </a:r>
            <a:r>
              <a:rPr lang="fr-FR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quantitatifs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de réaction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923925" y="634425"/>
            <a:ext cx="34708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fr-F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0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olonne capilla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09"/>
          <a:stretch>
            <a:fillRect/>
          </a:stretch>
        </p:blipFill>
        <p:spPr>
          <a:xfrm>
            <a:off x="5181600" y="2743200"/>
            <a:ext cx="3446463" cy="3822700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400" y="3316641"/>
            <a:ext cx="3606800" cy="262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colonne rempli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93" r="29077" b="61932"/>
          <a:stretch/>
        </p:blipFill>
        <p:spPr>
          <a:xfrm>
            <a:off x="543103" y="1219200"/>
            <a:ext cx="3495497" cy="1828800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07181" y="681335"/>
            <a:ext cx="2598019" cy="46166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fr-FR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olonnes </a:t>
            </a:r>
            <a:r>
              <a:rPr lang="fr-FR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remplies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456742" y="2205335"/>
            <a:ext cx="2896177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Colonnes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capillaires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62400" y="2743200"/>
            <a:ext cx="1219200" cy="167640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4654550"/>
            <a:ext cx="1219200" cy="191135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971800" y="3048000"/>
            <a:ext cx="1066800" cy="1219200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43103" y="3048000"/>
            <a:ext cx="1438097" cy="1371600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92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964" y="609600"/>
            <a:ext cx="9135036" cy="8199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Le Détecteurs</a:t>
            </a:r>
            <a:endParaRPr lang="fr-FR" sz="32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2" name="Espace réservé du contenu 4" descr="princi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64" y="3505200"/>
            <a:ext cx="9135036" cy="226708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257800" y="3505200"/>
            <a:ext cx="1676400" cy="19050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3"/>
          <p:cNvSpPr txBox="1">
            <a:spLocks noChangeArrowheads="1"/>
          </p:cNvSpPr>
          <p:nvPr/>
        </p:nvSpPr>
        <p:spPr bwMode="auto">
          <a:xfrm>
            <a:off x="714375" y="1154113"/>
            <a:ext cx="77152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fr-FR" sz="2400" b="1" u="sng" dirty="0" smtClean="0">
              <a:latin typeface="Comic Sans MS" pitchFamily="66" charset="0"/>
              <a:cs typeface="Arial" charset="0"/>
            </a:endParaRPr>
          </a:p>
          <a:p>
            <a:pPr algn="just" eaLnBrk="1" hangingPunct="1"/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ROLE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just" eaLnBrk="1" hangingPunct="1"/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Donne un signal </a:t>
            </a:r>
            <a:r>
              <a:rPr lang="fr-FR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traité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après </a:t>
            </a:r>
            <a:r>
              <a:rPr lang="fr-FR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amplification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par un </a:t>
            </a:r>
            <a:r>
              <a:rPr lang="fr-FR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système informatique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d’acquisition</a:t>
            </a:r>
          </a:p>
        </p:txBody>
      </p:sp>
    </p:spTree>
    <p:extLst>
      <p:ext uri="{BB962C8B-B14F-4D97-AF65-F5344CB8AC3E}">
        <p14:creationId xmlns:p14="http://schemas.microsoft.com/office/powerpoint/2010/main" xmlns="" val="19736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19400" y="894040"/>
            <a:ext cx="30482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ypes </a:t>
            </a:r>
            <a:r>
              <a:rPr lang="fr-FR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détecteur</a:t>
            </a:r>
            <a:endParaRPr lang="fr-FR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79" name="ZoneTexte 3"/>
          <p:cNvSpPr txBox="1">
            <a:spLocks noChangeArrowheads="1"/>
          </p:cNvSpPr>
          <p:nvPr/>
        </p:nvSpPr>
        <p:spPr bwMode="auto">
          <a:xfrm>
            <a:off x="714375" y="1447800"/>
            <a:ext cx="77152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Détecteur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à ionisation de flamme (FID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Détecteur à capture d’électron (ECD)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9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683215" y="3048000"/>
            <a:ext cx="6241584" cy="3733801"/>
            <a:chOff x="2971799" y="3362327"/>
            <a:chExt cx="5562601" cy="3558228"/>
          </a:xfrm>
        </p:grpSpPr>
        <p:grpSp>
          <p:nvGrpSpPr>
            <p:cNvPr id="62" name="Group 61"/>
            <p:cNvGrpSpPr/>
            <p:nvPr/>
          </p:nvGrpSpPr>
          <p:grpSpPr>
            <a:xfrm>
              <a:off x="2971799" y="3362327"/>
              <a:ext cx="5562601" cy="3558228"/>
              <a:chOff x="2590799" y="3295650"/>
              <a:chExt cx="4486025" cy="2647767"/>
            </a:xfrm>
          </p:grpSpPr>
          <p:pic>
            <p:nvPicPr>
              <p:cNvPr id="6" name="Picture 10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45296"/>
              <a:stretch/>
            </p:blipFill>
            <p:spPr bwMode="auto">
              <a:xfrm>
                <a:off x="2646944" y="3666942"/>
                <a:ext cx="1544053" cy="2276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11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3421" t="-3474" r="226" b="3474"/>
              <a:stretch/>
            </p:blipFill>
            <p:spPr bwMode="auto">
              <a:xfrm>
                <a:off x="4114800" y="3295650"/>
                <a:ext cx="2962024" cy="2400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2" name="Straight Connector 11"/>
              <p:cNvCxnSpPr/>
              <p:nvPr/>
            </p:nvCxnSpPr>
            <p:spPr>
              <a:xfrm>
                <a:off x="3886200" y="4500562"/>
                <a:ext cx="14859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850481" y="4743449"/>
                <a:ext cx="79771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H="1" flipV="1">
                <a:off x="3819849" y="4735870"/>
                <a:ext cx="294950" cy="757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stCxn id="7" idx="1"/>
              </p:cNvCxnSpPr>
              <p:nvPr/>
            </p:nvCxnSpPr>
            <p:spPr>
              <a:xfrm flipH="1">
                <a:off x="3819848" y="4495801"/>
                <a:ext cx="294951" cy="476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/>
              <p:cNvSpPr/>
              <p:nvPr/>
            </p:nvSpPr>
            <p:spPr>
              <a:xfrm>
                <a:off x="3079562" y="4808564"/>
                <a:ext cx="294770" cy="157164"/>
              </a:xfrm>
              <a:prstGeom prst="ellipse">
                <a:avLst/>
              </a:prstGeom>
              <a:noFill/>
              <a:ln w="28575"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058030" y="5108991"/>
                <a:ext cx="294770" cy="157164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590799" y="4508137"/>
                <a:ext cx="614615" cy="228600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>
                <a:off x="3203799" y="4616532"/>
                <a:ext cx="524774" cy="0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prstDash val="dash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4561296" y="4498163"/>
              <a:ext cx="367481" cy="100931"/>
              <a:chOff x="4561296" y="4498163"/>
              <a:chExt cx="367481" cy="100931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4761112" y="4498163"/>
                <a:ext cx="167665" cy="8168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4561296" y="4528380"/>
                <a:ext cx="100592" cy="7071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Autofit/>
          </a:bodyPr>
          <a:lstStyle/>
          <a:p>
            <a:pPr algn="ctr"/>
            <a:r>
              <a:rPr lang="fr-FR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Détecteur </a:t>
            </a:r>
            <a:r>
              <a:rPr lang="fr-FR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 ionisation de flamme (FID)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2666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Détecteur 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universel.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Utilisé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pour 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presque </a:t>
            </a:r>
            <a:r>
              <a:rPr lang="fr-FR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tous les composés 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organiques.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Principe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Mesure du courant ionique dans </a:t>
            </a:r>
            <a:r>
              <a:rPr lang="fr-FR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flamme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202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Détecteur à capture d’électron (ECD)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5293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Détecteur </a:t>
            </a:r>
            <a:r>
              <a:rPr lang="fr-FR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Pas </a:t>
            </a:r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universel.</a:t>
            </a:r>
          </a:p>
          <a:p>
            <a:pPr algn="just"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Utilisé pour 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Composés halogénés, Organométalliques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Principe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Ionisation des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solutés par capturer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électrons libres envoie par </a:t>
            </a:r>
            <a:r>
              <a:rPr lang="fr-FR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une source </a:t>
            </a:r>
            <a:r>
              <a:rPr lang="fr-FR" sz="2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radioactive</a:t>
            </a:r>
            <a:r>
              <a:rPr lang="fr-FR" sz="24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962400" y="3764902"/>
            <a:ext cx="5029200" cy="3093098"/>
            <a:chOff x="3886200" y="3688702"/>
            <a:chExt cx="5029200" cy="3093098"/>
          </a:xfrm>
        </p:grpSpPr>
        <p:pic>
          <p:nvPicPr>
            <p:cNvPr id="13" name="Picture 11" descr="CPG - Détecteur ECD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5943600" y="3688702"/>
              <a:ext cx="2971800" cy="3093098"/>
            </a:xfrm>
            <a:prstGeom prst="rect">
              <a:avLst/>
            </a:prstGeom>
            <a:ln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4229339"/>
              <a:ext cx="1373255" cy="2205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H="1" flipV="1">
              <a:off x="3886200" y="3849176"/>
              <a:ext cx="609600" cy="1713424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lg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315200" y="4648200"/>
              <a:ext cx="762000" cy="587051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4495800" y="5105400"/>
              <a:ext cx="1676400" cy="609602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lg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7199243" y="4800600"/>
              <a:ext cx="268357" cy="80962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3197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6494"/>
          </a:xfrm>
        </p:spPr>
        <p:txBody>
          <a:bodyPr>
            <a:noAutofit/>
          </a:bodyPr>
          <a:lstStyle/>
          <a:p>
            <a:pPr algn="ctr"/>
            <a:r>
              <a:rPr lang="fr-F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</a:t>
            </a:r>
            <a:r>
              <a:rPr lang="fr-F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hromatogramme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" name="Espace réservé du contenu 4" descr="princi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64" y="2438400"/>
            <a:ext cx="9135036" cy="226708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715000" y="2743200"/>
            <a:ext cx="3276600" cy="3140333"/>
            <a:chOff x="5715000" y="2286000"/>
            <a:chExt cx="3276600" cy="3140333"/>
          </a:xfrm>
        </p:grpSpPr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5715000" y="4410670"/>
              <a:ext cx="32766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2000" b="1" dirty="0">
                  <a:latin typeface="Comic Sans MS" pitchFamily="66" charset="0"/>
                </a:rPr>
                <a:t>le résultat d’une </a:t>
              </a:r>
              <a:r>
                <a:rPr lang="fr-FR" sz="2000" b="1" dirty="0" smtClean="0">
                  <a:latin typeface="Comic Sans MS" pitchFamily="66" charset="0"/>
                </a:rPr>
                <a:t>analyse</a:t>
              </a:r>
            </a:p>
            <a:p>
              <a:pPr algn="ctr" eaLnBrk="1" hangingPunct="1"/>
              <a:r>
                <a:rPr lang="fr-FR" sz="2000" b="1" dirty="0" smtClean="0">
                  <a:latin typeface="Comic Sans MS" pitchFamily="66" charset="0"/>
                </a:rPr>
                <a:t> </a:t>
              </a:r>
              <a:r>
                <a:rPr lang="fr-FR" sz="2000" b="1" dirty="0">
                  <a:latin typeface="Comic Sans MS" pitchFamily="66" charset="0"/>
                </a:rPr>
                <a:t>chromatographique est un </a:t>
              </a:r>
              <a:r>
                <a:rPr lang="fr-FR" sz="2000" b="1" dirty="0">
                  <a:solidFill>
                    <a:srgbClr val="FF0000"/>
                  </a:solidFill>
                  <a:latin typeface="Comic Sans MS" pitchFamily="66" charset="0"/>
                </a:rPr>
                <a:t>chromatogramme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715000" y="2286000"/>
              <a:ext cx="3276600" cy="3140332"/>
              <a:chOff x="5715000" y="2286000"/>
              <a:chExt cx="3276600" cy="3140332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5715000" y="4334469"/>
                <a:ext cx="3276600" cy="1091863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V="1">
                <a:off x="7353300" y="3962400"/>
                <a:ext cx="419100" cy="37207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ounded Rectangle 11"/>
              <p:cNvSpPr/>
              <p:nvPr/>
            </p:nvSpPr>
            <p:spPr>
              <a:xfrm>
                <a:off x="6934200" y="2286000"/>
                <a:ext cx="2057400" cy="1447800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552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2754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0" y="2624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7" name="Rectangle 11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55650" y="939225"/>
            <a:ext cx="5894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SzPct val="130000"/>
              <a:buFont typeface="Wingdings" pitchFamily="2" charset="2"/>
              <a:buChar char="§"/>
              <a:tabLst>
                <a:tab pos="906463" algn="l"/>
              </a:tabLst>
              <a:defRPr/>
            </a:pPr>
            <a:r>
              <a:rPr lang="de-DE" sz="2400" b="1" dirty="0">
                <a:latin typeface="Comic Sans MS" pitchFamily="66" charset="0"/>
                <a:cs typeface="Arial" charset="0"/>
              </a:rPr>
              <a:t>  </a:t>
            </a:r>
            <a:r>
              <a:rPr lang="de-DE" sz="2400" b="1" dirty="0" smtClean="0">
                <a:latin typeface="Comic Sans MS" pitchFamily="66" charset="0"/>
                <a:cs typeface="Arial" charset="0"/>
              </a:rPr>
              <a:t>Exemple du </a:t>
            </a:r>
            <a:r>
              <a:rPr lang="de-DE" sz="2400" b="1" dirty="0">
                <a:latin typeface="Comic Sans MS" pitchFamily="66" charset="0"/>
                <a:cs typeface="Arial" charset="0"/>
              </a:rPr>
              <a:t>Chromatogramme (CPG)</a:t>
            </a:r>
          </a:p>
          <a:p>
            <a:pPr>
              <a:buSzPct val="130000"/>
              <a:tabLst>
                <a:tab pos="906463" algn="l"/>
              </a:tabLst>
              <a:defRPr/>
            </a:pPr>
            <a:endParaRPr lang="de-DE" sz="800" b="1" dirty="0">
              <a:solidFill>
                <a:srgbClr val="07229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pic>
        <p:nvPicPr>
          <p:cNvPr id="1844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827212"/>
            <a:ext cx="8072438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Espace réservé du numéro de diapositive 1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BB7E73B-ABB2-4874-8F76-69C38ABE3770}" type="slidenum">
              <a:rPr lang="fr-FR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26</a:t>
            </a:fld>
            <a:endParaRPr lang="fr-FR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94259" y="5634335"/>
            <a:ext cx="11983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Temps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418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2754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0" y="2624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7" name="Rectangle 11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55650" y="939225"/>
            <a:ext cx="5894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SzPct val="130000"/>
              <a:buFont typeface="Wingdings" pitchFamily="2" charset="2"/>
              <a:buChar char="§"/>
              <a:tabLst>
                <a:tab pos="906463" algn="l"/>
              </a:tabLst>
              <a:defRPr/>
            </a:pPr>
            <a:r>
              <a:rPr lang="de-DE" sz="2400" b="1" dirty="0">
                <a:latin typeface="Comic Sans MS" pitchFamily="66" charset="0"/>
                <a:cs typeface="Arial" charset="0"/>
              </a:rPr>
              <a:t>  </a:t>
            </a:r>
            <a:r>
              <a:rPr lang="de-DE" sz="2400" b="1" dirty="0" smtClean="0">
                <a:latin typeface="Comic Sans MS" pitchFamily="66" charset="0"/>
                <a:cs typeface="Arial" charset="0"/>
              </a:rPr>
              <a:t>Exemple du </a:t>
            </a:r>
            <a:r>
              <a:rPr lang="de-DE" sz="2400" b="1" dirty="0">
                <a:latin typeface="Comic Sans MS" pitchFamily="66" charset="0"/>
                <a:cs typeface="Arial" charset="0"/>
              </a:rPr>
              <a:t>Chromatogramme (CPG)</a:t>
            </a:r>
          </a:p>
          <a:p>
            <a:pPr>
              <a:buSzPct val="130000"/>
              <a:tabLst>
                <a:tab pos="906463" algn="l"/>
              </a:tabLst>
              <a:defRPr/>
            </a:pPr>
            <a:endParaRPr lang="de-DE" sz="800" b="1" dirty="0">
              <a:solidFill>
                <a:srgbClr val="07229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8446" name="Espace réservé du numéro de diapositive 1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BB7E73B-ABB2-4874-8F76-69C38ABE3770}" type="slidenum">
              <a:rPr lang="fr-FR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27</a:t>
            </a:fld>
            <a:endParaRPr lang="fr-FR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5844" name="Picture 4" descr="https://planet-vie.ens.fr/sites/default/files/styles/large/public/2018-04/pic_hplc.jpg?itok=-Uem3zgB"/>
          <p:cNvPicPr>
            <a:picLocks noChangeAspect="1" noChangeArrowheads="1"/>
          </p:cNvPicPr>
          <p:nvPr/>
        </p:nvPicPr>
        <p:blipFill>
          <a:blip r:embed="rId3"/>
          <a:srcRect l="5417" t="-5903"/>
          <a:stretch>
            <a:fillRect/>
          </a:stretch>
        </p:blipFill>
        <p:spPr bwMode="auto">
          <a:xfrm>
            <a:off x="285720" y="1882048"/>
            <a:ext cx="4143404" cy="3618654"/>
          </a:xfrm>
          <a:prstGeom prst="rect">
            <a:avLst/>
          </a:prstGeom>
          <a:noFill/>
        </p:spPr>
      </p:pic>
      <p:sp>
        <p:nvSpPr>
          <p:cNvPr id="12" name="TextBox 1"/>
          <p:cNvSpPr txBox="1"/>
          <p:nvPr/>
        </p:nvSpPr>
        <p:spPr>
          <a:xfrm>
            <a:off x="6564525" y="6300685"/>
            <a:ext cx="11983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Temps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graphique de tem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3955" y="1643050"/>
            <a:ext cx="3881449" cy="4443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40418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591312"/>
          </a:xfrm>
        </p:spPr>
        <p:txBody>
          <a:bodyPr>
            <a:noAutofit/>
          </a:bodyPr>
          <a:lstStyle/>
          <a:p>
            <a:pPr algn="ctr"/>
            <a:r>
              <a:rPr lang="fr-B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B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B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BE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randeurs </a:t>
            </a:r>
            <a:r>
              <a:rPr lang="fr-B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rétention</a:t>
            </a:r>
            <a:endParaRPr lang="fr-F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783140"/>
            <a:ext cx="8991600" cy="530914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eaLnBrk="0" hangingPunct="0"/>
            <a:r>
              <a:rPr lang="fr-FR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fr-FR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Le temps de </a:t>
            </a:r>
            <a:r>
              <a:rPr lang="fr-FR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rétention</a:t>
            </a: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Tr </a:t>
            </a:r>
            <a:r>
              <a:rPr lang="fr-FR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fr-FR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temps écoulé 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entre </a:t>
            </a:r>
            <a:r>
              <a:rPr lang="fr-FR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début </a:t>
            </a:r>
            <a:r>
              <a:rPr lang="fr-FR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 l'injection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 sortie du </a:t>
            </a:r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produit</a:t>
            </a: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 produit </a:t>
            </a: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eaLnBrk="0" hangingPunct="0">
              <a:lnSpc>
                <a:spcPct val="150000"/>
              </a:lnSpc>
            </a:pPr>
            <a:endParaRPr lang="fr-FR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fr-FR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2- Le   temps mort Tm</a:t>
            </a: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eaLnBrk="0" hangingPunct="0"/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 temps que met la phase mobile pour traverser la colonne.</a:t>
            </a:r>
          </a:p>
          <a:p>
            <a:pPr eaLnBrk="0" hangingPunct="0"/>
            <a:endParaRPr lang="fr-FR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Le temps de rétention réduit Tr' :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Temps passé dans la phase stationnaire. 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Tr' = Tr - Tm</a:t>
            </a:r>
            <a:endParaRPr lang="fr-FR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endParaRPr lang="fr-FR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endParaRPr lang="fr-FR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8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591312"/>
          </a:xfrm>
        </p:spPr>
        <p:txBody>
          <a:bodyPr>
            <a:noAutofit/>
          </a:bodyPr>
          <a:lstStyle/>
          <a:p>
            <a:pPr algn="ctr"/>
            <a:r>
              <a:rPr lang="fr-B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B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B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BE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randeurs </a:t>
            </a:r>
            <a:r>
              <a:rPr lang="fr-B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rétention</a:t>
            </a:r>
            <a:endParaRPr lang="fr-F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600" y="857232"/>
            <a:ext cx="8915400" cy="58169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fr-FR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Le volume de rétention </a:t>
            </a:r>
            <a:r>
              <a:rPr lang="fr-FR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Vr</a:t>
            </a:r>
            <a:r>
              <a:rPr lang="fr-FR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fr-FR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fr-FR" sz="24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Vr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correspond au volume de phase mobile nécessaire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 éluer 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 produit 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Si </a:t>
            </a:r>
            <a:r>
              <a:rPr lang="fr-FR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est le débit de la phase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</a:p>
          <a:p>
            <a:pPr algn="just" eaLnBrk="0" hangingPunct="0"/>
            <a:endParaRPr lang="fr-FR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fr-FR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 * </a:t>
            </a:r>
            <a:r>
              <a:rPr lang="fr-FR" sz="2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   </a:t>
            </a:r>
            <a:endParaRPr lang="fr-FR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200000"/>
              </a:lnSpc>
            </a:pPr>
            <a:r>
              <a:rPr lang="fr-FR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2- Le  volume  mort </a:t>
            </a:r>
            <a:r>
              <a:rPr lang="fr-FR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Vm</a:t>
            </a:r>
            <a:r>
              <a:rPr lang="fr-FR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fr-FR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fr-FR" sz="24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Vm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le volume de phase mobile qui passe à travers la colonne pour aller d'une extrémité à l'autre de la colonne (pendant le temps</a:t>
            </a: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tm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          </a:t>
            </a:r>
          </a:p>
          <a:p>
            <a:pPr algn="ctr" eaLnBrk="0" hangingPunct="0"/>
            <a:r>
              <a:rPr lang="fr-FR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Vm</a:t>
            </a:r>
            <a:r>
              <a:rPr lang="fr-FR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 = </a:t>
            </a:r>
            <a:r>
              <a:rPr lang="fr-FR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tm</a:t>
            </a:r>
            <a:r>
              <a:rPr lang="fr-FR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fr-FR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</a:p>
          <a:p>
            <a:pPr algn="just">
              <a:lnSpc>
                <a:spcPct val="200000"/>
              </a:lnSpc>
            </a:pP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Le volume de rétention réduit </a:t>
            </a:r>
            <a:r>
              <a:rPr lang="fr-FR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Vr</a:t>
            </a: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' :</a:t>
            </a: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est le volume de phase mobile qui doit passer à travers la colonne pour éluer le composé S  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   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Vr</a:t>
            </a:r>
            <a:r>
              <a:rPr lang="fr-FR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' = </a:t>
            </a:r>
            <a:r>
              <a:rPr lang="fr-FR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fr-FR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Vm</a:t>
            </a:r>
            <a:r>
              <a:rPr lang="fr-FR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FR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tr’ * </a:t>
            </a:r>
            <a:r>
              <a:rPr lang="fr-FR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fr-FR" sz="48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3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7" name="Object 13"/>
          <p:cNvGraphicFramePr>
            <a:graphicFrameLocks noGrp="1" noChangeAspect="1"/>
          </p:cNvGraphicFramePr>
          <p:nvPr>
            <p:ph sz="half" idx="1"/>
          </p:nvPr>
        </p:nvGraphicFramePr>
        <p:xfrm>
          <a:off x="609600" y="2725738"/>
          <a:ext cx="3886200" cy="2166937"/>
        </p:xfrm>
        <a:graphic>
          <a:graphicData uri="http://schemas.openxmlformats.org/presentationml/2006/ole">
            <p:oleObj spid="_x0000_s17494" name="Graphique" r:id="rId4" imgW="7924924" imgH="4419622" progId="MSGraph.Chart.8">
              <p:embed followColorScheme="full"/>
            </p:oleObj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-76200" y="2514600"/>
            <a:ext cx="6096000" cy="4064000"/>
            <a:chOff x="1371600" y="2590800"/>
            <a:chExt cx="6096000" cy="4064000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xmlns="" val="799776820"/>
                </p:ext>
              </p:extLst>
            </p:nvPr>
          </p:nvGraphicFramePr>
          <p:xfrm>
            <a:off x="1371600" y="2590800"/>
            <a:ext cx="6096000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9" name="TextBox 1"/>
            <p:cNvSpPr txBox="1"/>
            <p:nvPr/>
          </p:nvSpPr>
          <p:spPr>
            <a:xfrm>
              <a:off x="3048000" y="5334000"/>
              <a:ext cx="914400" cy="6096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IR</a:t>
              </a:r>
            </a:p>
            <a:p>
              <a:pPr algn="ctr"/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12%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1"/>
            <p:cNvSpPr txBox="1"/>
            <p:nvPr/>
          </p:nvSpPr>
          <p:spPr>
            <a:xfrm>
              <a:off x="2495550" y="4572000"/>
              <a:ext cx="914400" cy="6096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UV/VIS</a:t>
              </a:r>
            </a:p>
            <a:p>
              <a:pPr algn="ctr"/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10%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"/>
            <p:cNvSpPr txBox="1"/>
            <p:nvPr/>
          </p:nvSpPr>
          <p:spPr>
            <a:xfrm>
              <a:off x="4095750" y="5791200"/>
              <a:ext cx="914400" cy="6096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SM</a:t>
              </a:r>
            </a:p>
            <a:p>
              <a:pPr algn="ctr"/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15%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"/>
            <p:cNvSpPr txBox="1"/>
            <p:nvPr/>
          </p:nvSpPr>
          <p:spPr>
            <a:xfrm>
              <a:off x="3048000" y="3105150"/>
              <a:ext cx="1143000" cy="85725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Autres </a:t>
              </a:r>
            </a:p>
            <a:p>
              <a:pPr algn="ctr"/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Méthodes</a:t>
              </a:r>
            </a:p>
            <a:p>
              <a:pPr algn="ctr"/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18%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"/>
            <p:cNvSpPr txBox="1"/>
            <p:nvPr/>
          </p:nvSpPr>
          <p:spPr>
            <a:xfrm>
              <a:off x="2057400" y="3962400"/>
              <a:ext cx="914400" cy="3048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LIMS</a:t>
              </a:r>
              <a:r>
                <a:rPr lang="fr-FR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 4%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"/>
          <p:cNvSpPr txBox="1"/>
          <p:nvPr/>
        </p:nvSpPr>
        <p:spPr>
          <a:xfrm>
            <a:off x="0" y="1524000"/>
            <a:ext cx="9144000" cy="8382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Font typeface="Wingdings" pitchFamily="2" charset="2"/>
              <a:buChar char="§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Chiffre d’affaire mondial de l’instrumentation </a:t>
            </a:r>
          </a:p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d’analyse moléculaire pour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l’année 2003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2"/>
          <p:cNvSpPr txBox="1">
            <a:spLocks noChangeArrowheads="1"/>
          </p:cNvSpPr>
          <p:nvPr/>
        </p:nvSpPr>
        <p:spPr bwMode="auto">
          <a:xfrm>
            <a:off x="5562600" y="3419475"/>
            <a:ext cx="3276600" cy="19389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Seulement pour </a:t>
            </a:r>
            <a:r>
              <a:rPr lang="fr-F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HPLC et CPG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représentaient </a:t>
            </a:r>
            <a:r>
              <a:rPr lang="fr-F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Plus de 40%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Du marché de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l’instrumentation d’analyse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moléculaire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923925" y="634425"/>
            <a:ext cx="48179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B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Place dans les laboratoires</a:t>
            </a:r>
            <a:endParaRPr lang="fr-F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36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551688"/>
          </a:xfrm>
        </p:spPr>
        <p:txBody>
          <a:bodyPr>
            <a:normAutofit/>
          </a:bodyPr>
          <a:lstStyle/>
          <a:p>
            <a:r>
              <a:rPr lang="fr-B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Classification des chromatographies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9392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BE" sz="2400" b="1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fr-BE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Selon </a:t>
            </a:r>
            <a:r>
              <a:rPr lang="fr-BE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 phénomène physique responsable des échanges entre PS et PM </a:t>
            </a:r>
            <a:r>
              <a:rPr lang="fr-BE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fr-BE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0" lvl="2" indent="-246063">
              <a:lnSpc>
                <a:spcPct val="120000"/>
              </a:lnSpc>
              <a:buFont typeface="Wingdings" pitchFamily="2" charset="2"/>
              <a:buChar char="§"/>
            </a:pPr>
            <a:r>
              <a:rPr lang="fr-BE" sz="2400" dirty="0" smtClean="0">
                <a:latin typeface="Times New Roman" pitchFamily="18" charset="0"/>
                <a:cs typeface="Times New Roman" pitchFamily="18" charset="0"/>
              </a:rPr>
              <a:t>adsorption</a:t>
            </a:r>
            <a:endParaRPr lang="fr-BE" sz="2400" dirty="0">
              <a:latin typeface="Times New Roman" pitchFamily="18" charset="0"/>
              <a:cs typeface="Times New Roman" pitchFamily="18" charset="0"/>
            </a:endParaRPr>
          </a:p>
          <a:p>
            <a:pPr marL="2286000" lvl="2" indent="-246063">
              <a:lnSpc>
                <a:spcPct val="120000"/>
              </a:lnSpc>
              <a:buFont typeface="Wingdings" pitchFamily="2" charset="2"/>
              <a:buChar char="§"/>
            </a:pPr>
            <a:r>
              <a:rPr lang="fr-BE" sz="2400" dirty="0">
                <a:latin typeface="Times New Roman" pitchFamily="18" charset="0"/>
                <a:cs typeface="Times New Roman" pitchFamily="18" charset="0"/>
              </a:rPr>
              <a:t>partage</a:t>
            </a:r>
          </a:p>
          <a:p>
            <a:pPr marL="2286000" lvl="2" indent="-246063">
              <a:lnSpc>
                <a:spcPct val="120000"/>
              </a:lnSpc>
              <a:buFont typeface="Wingdings" pitchFamily="2" charset="2"/>
              <a:buChar char="§"/>
            </a:pPr>
            <a:r>
              <a:rPr lang="fr-BE" sz="2400" dirty="0">
                <a:latin typeface="Times New Roman" pitchFamily="18" charset="0"/>
                <a:cs typeface="Times New Roman" pitchFamily="18" charset="0"/>
              </a:rPr>
              <a:t>échange d’ions</a:t>
            </a:r>
          </a:p>
          <a:p>
            <a:pPr marL="2286000" lvl="2" indent="-246063">
              <a:lnSpc>
                <a:spcPct val="120000"/>
              </a:lnSpc>
              <a:buFont typeface="Wingdings" pitchFamily="2" charset="2"/>
              <a:buChar char="§"/>
            </a:pPr>
            <a:r>
              <a:rPr lang="fr-BE" sz="2400" dirty="0">
                <a:latin typeface="Times New Roman" pitchFamily="18" charset="0"/>
                <a:cs typeface="Times New Roman" pitchFamily="18" charset="0"/>
              </a:rPr>
              <a:t>exclusion</a:t>
            </a:r>
          </a:p>
          <a:p>
            <a:pPr marL="2286000" lvl="2" indent="-246063">
              <a:lnSpc>
                <a:spcPct val="120000"/>
              </a:lnSpc>
              <a:buFont typeface="Wingdings" pitchFamily="2" charset="2"/>
              <a:buChar char="§"/>
            </a:pPr>
            <a:r>
              <a:rPr lang="fr-BE" sz="2400" dirty="0">
                <a:latin typeface="Times New Roman" pitchFamily="18" charset="0"/>
                <a:cs typeface="Times New Roman" pitchFamily="18" charset="0"/>
              </a:rPr>
              <a:t>affinité</a:t>
            </a:r>
          </a:p>
          <a:p>
            <a:pPr marL="667512" lvl="2" indent="0">
              <a:lnSpc>
                <a:spcPct val="120000"/>
              </a:lnSpc>
              <a:buNone/>
            </a:pPr>
            <a:endParaRPr lang="fr-BE" sz="6400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fr-FR" sz="24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31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0" name="Group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4501995"/>
              </p:ext>
            </p:extLst>
          </p:nvPr>
        </p:nvGraphicFramePr>
        <p:xfrm>
          <a:off x="755650" y="3124201"/>
          <a:ext cx="7704138" cy="3200399"/>
        </p:xfrm>
        <a:graphic>
          <a:graphicData uri="http://schemas.openxmlformats.org/drawingml/2006/table">
            <a:tbl>
              <a:tblPr/>
              <a:tblGrid>
                <a:gridCol w="2165350"/>
                <a:gridCol w="2297113"/>
                <a:gridCol w="3241675"/>
              </a:tblGrid>
              <a:tr h="123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PHASE MOBILE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PHASE STATIONNAIRE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METHODE CHROMATOGRAPHIQUE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236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Gaz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Solide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C.G.S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236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Liquide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C.G.L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236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Liquide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Solide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C.L.S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236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Liquide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C.L.L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198" name="Rectangle 169"/>
          <p:cNvSpPr>
            <a:spLocks noChangeArrowheads="1"/>
          </p:cNvSpPr>
          <p:nvPr/>
        </p:nvSpPr>
        <p:spPr bwMode="auto">
          <a:xfrm>
            <a:off x="0" y="4114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762000"/>
            <a:ext cx="784860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BE" sz="2400" b="1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fr-BE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Selon la </a:t>
            </a:r>
            <a:r>
              <a:rPr lang="fr-BE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nature physique de la phase mobile </a:t>
            </a:r>
            <a:r>
              <a:rPr lang="fr-BE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fr-BE" sz="24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20000"/>
              </a:lnSpc>
              <a:buFont typeface="Wingdings" pitchFamily="2" charset="2"/>
              <a:buChar char="§"/>
            </a:pPr>
            <a:r>
              <a:rPr lang="fr-BE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Gaz </a:t>
            </a:r>
            <a:r>
              <a:rPr lang="fr-BE" sz="2400" dirty="0">
                <a:latin typeface="Times New Roman" pitchFamily="18" charset="0"/>
                <a:cs typeface="Times New Roman" pitchFamily="18" charset="0"/>
              </a:rPr>
              <a:t>(CPG ou GC)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§"/>
            </a:pPr>
            <a:r>
              <a:rPr lang="fr-BE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Liquide</a:t>
            </a:r>
            <a:r>
              <a:rPr lang="fr-BE" sz="2400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(CCM ou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TLC,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CLHP ou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HPLC)</a:t>
            </a:r>
            <a:endParaRPr lang="fr-BE" sz="2400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4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15400" cy="4800600"/>
          </a:xfrm>
        </p:spPr>
        <p:txBody>
          <a:bodyPr>
            <a:normAutofit fontScale="25000" lnSpcReduction="20000"/>
          </a:bodyPr>
          <a:lstStyle/>
          <a:p>
            <a:pPr lvl="1" algn="just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  <a:tabLst>
                <a:tab pos="906463" algn="l"/>
              </a:tabLst>
              <a:defRPr/>
            </a:pPr>
            <a:endParaRPr lang="fr-FR" sz="9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  <a:tabLst>
                <a:tab pos="906463" algn="l"/>
              </a:tabLst>
              <a:defRPr/>
            </a:pPr>
            <a:r>
              <a:rPr lang="fr-FR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Méthode </a:t>
            </a:r>
            <a:r>
              <a:rPr lang="fr-FR" sz="9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 séparation de composés volatils et </a:t>
            </a:r>
            <a:r>
              <a:rPr lang="fr-FR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thermostables, </a:t>
            </a:r>
            <a:r>
              <a:rPr lang="fr-FR" sz="9600" dirty="0" smtClean="0">
                <a:latin typeface="Times New Roman" pitchFamily="18" charset="0"/>
                <a:cs typeface="Times New Roman" pitchFamily="18" charset="0"/>
              </a:rPr>
              <a:t>(susceptibles </a:t>
            </a:r>
            <a:r>
              <a:rPr lang="fr-FR" sz="9600" dirty="0">
                <a:latin typeface="Times New Roman" pitchFamily="18" charset="0"/>
                <a:cs typeface="Times New Roman" pitchFamily="18" charset="0"/>
              </a:rPr>
              <a:t>d’être vaporisés </a:t>
            </a:r>
            <a:r>
              <a:rPr lang="fr-FR" sz="9600" dirty="0" smtClean="0"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de-DE" sz="9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9600" dirty="0" smtClean="0">
                <a:latin typeface="Times New Roman" pitchFamily="18" charset="0"/>
                <a:cs typeface="Times New Roman" pitchFamily="18" charset="0"/>
              </a:rPr>
              <a:t>chauffage sans </a:t>
            </a:r>
            <a:r>
              <a:rPr lang="fr-FR" sz="9600" dirty="0">
                <a:latin typeface="Times New Roman" pitchFamily="18" charset="0"/>
                <a:cs typeface="Times New Roman" pitchFamily="18" charset="0"/>
              </a:rPr>
              <a:t>décomposition</a:t>
            </a:r>
            <a:r>
              <a:rPr lang="fr-FR" sz="9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  <a:tabLst>
                <a:tab pos="906463" algn="l"/>
              </a:tabLst>
              <a:defRPr/>
            </a:pPr>
            <a:endParaRPr lang="fr-FR" sz="9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  <a:tabLst>
                <a:tab pos="906463" algn="l"/>
              </a:tabLst>
              <a:defRPr/>
            </a:pPr>
            <a:r>
              <a:rPr lang="fr-FR" sz="9600" dirty="0" smtClean="0">
                <a:latin typeface="Times New Roman" pitchFamily="18" charset="0"/>
                <a:cs typeface="Times New Roman" pitchFamily="18" charset="0"/>
              </a:rPr>
              <a:t>Utilisée pour </a:t>
            </a:r>
            <a:r>
              <a:rPr lang="fr-FR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l’analyse </a:t>
            </a:r>
            <a:r>
              <a:rPr lang="fr-FR" sz="9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qualitative et quantitative</a:t>
            </a:r>
            <a:r>
              <a:rPr lang="fr-FR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9600" dirty="0" smtClean="0">
                <a:latin typeface="Times New Roman" pitchFamily="18" charset="0"/>
                <a:cs typeface="Times New Roman" pitchFamily="18" charset="0"/>
              </a:rPr>
              <a:t>des mélanges complexes.</a:t>
            </a:r>
          </a:p>
          <a:p>
            <a:pPr lvl="1" algn="just">
              <a:lnSpc>
                <a:spcPct val="270000"/>
              </a:lnSpc>
              <a:buClr>
                <a:schemeClr val="tx1"/>
              </a:buClr>
              <a:buFont typeface="Wingdings" pitchFamily="2" charset="2"/>
              <a:buChar char="§"/>
              <a:tabLst>
                <a:tab pos="906463" algn="l"/>
              </a:tabLst>
              <a:defRPr/>
            </a:pPr>
            <a:r>
              <a:rPr lang="fr-FR" sz="96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fr-FR" sz="9600" dirty="0">
                <a:latin typeface="Times New Roman" pitchFamily="18" charset="0"/>
                <a:cs typeface="Times New Roman" pitchFamily="18" charset="0"/>
              </a:rPr>
              <a:t>utilise comme </a:t>
            </a:r>
            <a:endParaRPr lang="fr-FR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1420813" lvl="1" indent="-246063" algn="just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ü"/>
              <a:tabLst>
                <a:tab pos="906463" algn="l"/>
              </a:tabLst>
              <a:defRPr/>
            </a:pPr>
            <a:r>
              <a:rPr lang="fr-FR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phase mobile: </a:t>
            </a:r>
            <a:r>
              <a:rPr lang="fr-FR" sz="9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 gaz </a:t>
            </a:r>
            <a:r>
              <a:rPr lang="fr-FR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inerte.</a:t>
            </a:r>
          </a:p>
          <a:p>
            <a:pPr marL="1420813" lvl="1" indent="-246063" algn="just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  <a:tabLst>
                <a:tab pos="906463" algn="l"/>
              </a:tabLst>
              <a:defRPr/>
            </a:pPr>
            <a:endParaRPr lang="fr-FR" sz="9600" dirty="0">
              <a:latin typeface="Times New Roman" pitchFamily="18" charset="0"/>
              <a:cs typeface="Times New Roman" pitchFamily="18" charset="0"/>
            </a:endParaRPr>
          </a:p>
          <a:p>
            <a:pPr marL="1420813" lvl="1" indent="-246063" algn="just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ü"/>
              <a:tabLst>
                <a:tab pos="906463" algn="l"/>
              </a:tabLst>
              <a:defRPr/>
            </a:pPr>
            <a:r>
              <a:rPr lang="fr-FR" sz="9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Phase stationnaire: </a:t>
            </a:r>
            <a:r>
              <a:rPr lang="fr-FR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Liquide ou solide adsorbant.</a:t>
            </a:r>
            <a:endParaRPr lang="fr-FR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838200"/>
            <a:ext cx="8229600" cy="55168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Chromatographie En Phase Gazeuse (CPG)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8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395288" y="1524000"/>
            <a:ext cx="829151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fr-FR" sz="2400" b="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400" b="0" dirty="0">
                <a:latin typeface="Times New Roman" pitchFamily="18" charset="0"/>
                <a:cs typeface="Times New Roman" pitchFamily="18" charset="0"/>
              </a:rPr>
              <a:t>solutés doivent être </a:t>
            </a:r>
            <a:r>
              <a:rPr lang="fr-FR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séparés</a:t>
            </a:r>
            <a:r>
              <a:rPr lang="fr-FR" sz="2400" b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0" dirty="0">
                <a:latin typeface="Times New Roman" pitchFamily="18" charset="0"/>
                <a:cs typeface="Times New Roman" pitchFamily="18" charset="0"/>
              </a:rPr>
              <a:t>à une </a:t>
            </a:r>
            <a:r>
              <a:rPr lang="fr-FR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température inférieure</a:t>
            </a:r>
            <a:r>
              <a:rPr lang="fr-FR" sz="2400" b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0" dirty="0">
                <a:latin typeface="Times New Roman" pitchFamily="18" charset="0"/>
                <a:cs typeface="Times New Roman" pitchFamily="18" charset="0"/>
              </a:rPr>
              <a:t>à celle de leur </a:t>
            </a:r>
            <a:r>
              <a:rPr lang="fr-FR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décomposition </a:t>
            </a:r>
            <a:r>
              <a:rPr lang="fr-FR" sz="2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thermique</a:t>
            </a:r>
            <a:r>
              <a:rPr lang="fr-FR" sz="24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>
              <a:lnSpc>
                <a:spcPct val="150000"/>
              </a:lnSpc>
              <a:spcBef>
                <a:spcPct val="20000"/>
              </a:spcBef>
              <a:defRPr/>
            </a:pPr>
            <a:endParaRPr lang="fr-FR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fr-FR" sz="2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Cette </a:t>
            </a:r>
            <a:r>
              <a:rPr lang="fr-FR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température</a:t>
            </a:r>
            <a:r>
              <a:rPr lang="fr-FR" sz="2400" b="0" dirty="0">
                <a:latin typeface="Times New Roman" pitchFamily="18" charset="0"/>
                <a:cs typeface="Times New Roman" pitchFamily="18" charset="0"/>
              </a:rPr>
              <a:t> doit être </a:t>
            </a:r>
            <a:r>
              <a:rPr lang="fr-FR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suffisante</a:t>
            </a:r>
            <a:r>
              <a:rPr lang="fr-FR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0" dirty="0">
                <a:latin typeface="Times New Roman" pitchFamily="18" charset="0"/>
                <a:cs typeface="Times New Roman" pitchFamily="18" charset="0"/>
              </a:rPr>
              <a:t>pour qu’une partie notable des </a:t>
            </a:r>
            <a:r>
              <a:rPr lang="fr-FR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solutés soit en phase </a:t>
            </a:r>
            <a:r>
              <a:rPr lang="fr-FR" sz="2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vapeur</a:t>
            </a:r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l">
              <a:lnSpc>
                <a:spcPct val="180000"/>
              </a:lnSpc>
              <a:spcBef>
                <a:spcPct val="20000"/>
              </a:spcBef>
              <a:defRPr/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fr-FR" sz="32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" name="Group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52741995"/>
              </p:ext>
            </p:extLst>
          </p:nvPr>
        </p:nvGraphicFramePr>
        <p:xfrm>
          <a:off x="9388475" y="2438400"/>
          <a:ext cx="2386013" cy="3675063"/>
        </p:xfrm>
        <a:graphic>
          <a:graphicData uri="http://schemas.openxmlformats.org/drawingml/2006/table">
            <a:tbl>
              <a:tblPr/>
              <a:tblGrid>
                <a:gridCol w="2386013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Phase stationnaire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  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</a:t>
                      </a:r>
                      <a:r>
                        <a:rPr kumimoji="0" lang="fr-F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 </a:t>
                      </a: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18" charset="2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 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CN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  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NH</a:t>
                      </a:r>
                      <a:r>
                        <a:rPr kumimoji="0" lang="fr-F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12268200" y="3159125"/>
            <a:ext cx="0" cy="2376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41"/>
          <p:cNvSpPr txBox="1">
            <a:spLocks noChangeArrowheads="1"/>
          </p:cNvSpPr>
          <p:nvPr/>
        </p:nvSpPr>
        <p:spPr bwMode="auto">
          <a:xfrm rot="-5400000">
            <a:off x="11192669" y="4161631"/>
            <a:ext cx="16557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b="0"/>
              <a:t>P augmente</a:t>
            </a:r>
          </a:p>
        </p:txBody>
      </p:sp>
      <p:sp>
        <p:nvSpPr>
          <p:cNvPr id="2" name="Rectangle 1"/>
          <p:cNvSpPr/>
          <p:nvPr/>
        </p:nvSpPr>
        <p:spPr>
          <a:xfrm>
            <a:off x="9259881" y="762000"/>
            <a:ext cx="1991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gazeuse de partage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220200" y="1295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dirty="0"/>
              <a:t>Il existe un grand nombre de phase stationnaire commercialisée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838200"/>
            <a:ext cx="8229600" cy="55168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Conditions 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Opératoires</a:t>
            </a:r>
            <a:endParaRPr lang="fr-F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1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04088"/>
            <a:ext cx="8229600" cy="8199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Classification du CPG: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524000"/>
            <a:ext cx="4114800" cy="50167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1" indent="-342900" algn="just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de-DE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Chromatographie </a:t>
            </a:r>
            <a:r>
              <a:rPr lang="de-DE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gaz – </a:t>
            </a:r>
            <a:r>
              <a:rPr lang="de-DE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solide </a:t>
            </a:r>
          </a:p>
          <a:p>
            <a:pPr marL="0" lvl="1" algn="just">
              <a:buClr>
                <a:srgbClr val="FF0000"/>
              </a:buClr>
              <a:defRPr/>
            </a:pPr>
            <a:r>
              <a:rPr lang="de-DE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(</a:t>
            </a:r>
            <a:r>
              <a:rPr lang="fr-FR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CPG d’adsorption</a:t>
            </a:r>
            <a:r>
              <a:rPr lang="de-DE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71500" lvl="2" indent="-342900" algn="just">
              <a:lnSpc>
                <a:spcPct val="200000"/>
              </a:lnSpc>
              <a:buClr>
                <a:schemeClr val="accent1"/>
              </a:buClr>
              <a:buSzPct val="120000"/>
              <a:buFont typeface="Times New Roman" pitchFamily="18" charset="0"/>
              <a:buChar char="-"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Très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peu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utilisée</a:t>
            </a:r>
          </a:p>
          <a:p>
            <a:pPr marL="571500" lvl="2" indent="-342900" algn="just">
              <a:lnSpc>
                <a:spcPct val="200000"/>
              </a:lnSpc>
              <a:buClr>
                <a:schemeClr val="accent1"/>
              </a:buClr>
              <a:buSzPct val="120000"/>
              <a:buFont typeface="Times New Roman" pitchFamily="18" charset="0"/>
              <a:buChar char="-"/>
              <a:defRPr/>
            </a:pPr>
            <a:r>
              <a:rPr lang="de-DE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La Phase stationnaire: </a:t>
            </a:r>
          </a:p>
          <a:p>
            <a:pPr marL="571500" lvl="2" indent="-342900" algn="just">
              <a:lnSpc>
                <a:spcPct val="200000"/>
              </a:lnSpc>
              <a:buClr>
                <a:schemeClr val="hlink"/>
              </a:buClr>
              <a:buSzPct val="120000"/>
              <a:buFont typeface="Arial" pitchFamily="34" charset="0"/>
              <a:buChar char="•"/>
              <a:defRPr/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Solide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poreux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adsorbant</a:t>
            </a:r>
          </a:p>
          <a:p>
            <a:pPr lvl="2" indent="-342900" algn="just">
              <a:lnSpc>
                <a:spcPct val="200000"/>
              </a:lnSpc>
              <a:buClr>
                <a:schemeClr val="hlink"/>
              </a:buClr>
              <a:buSzPct val="120000"/>
              <a:buFont typeface="Wingdings" pitchFamily="2" charset="2"/>
              <a:buChar char="ü"/>
              <a:defRPr/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Polymères organiques poreux</a:t>
            </a:r>
          </a:p>
          <a:p>
            <a:pPr lvl="2" indent="-342900" algn="just">
              <a:lnSpc>
                <a:spcPct val="200000"/>
              </a:lnSpc>
              <a:buClr>
                <a:schemeClr val="hlink"/>
              </a:buClr>
              <a:buSzPct val="120000"/>
              <a:buFont typeface="Wingdings" pitchFamily="2" charset="2"/>
              <a:buChar char="ü"/>
              <a:defRPr/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Grande surface spécifique</a:t>
            </a:r>
          </a:p>
          <a:p>
            <a:pPr lvl="2" indent="-342900" algn="just">
              <a:lnSpc>
                <a:spcPct val="200000"/>
              </a:lnSpc>
              <a:buClr>
                <a:schemeClr val="hlink"/>
              </a:buClr>
              <a:buSzPct val="120000"/>
              <a:buFont typeface="Wingdings" pitchFamily="2" charset="2"/>
              <a:buChar char="ü"/>
              <a:defRPr/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Pores de 0.4 à 1.3 nm</a:t>
            </a:r>
          </a:p>
          <a:p>
            <a:pPr lvl="2" indent="-342900" algn="just">
              <a:lnSpc>
                <a:spcPct val="200000"/>
              </a:lnSpc>
              <a:buClr>
                <a:schemeClr val="hlink"/>
              </a:buClr>
              <a:buSzPct val="120000"/>
              <a:buFont typeface="Wingdings" pitchFamily="2" charset="2"/>
              <a:buChar char="ü"/>
              <a:defRPr/>
            </a:pPr>
            <a:endParaRPr lang="de-DE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1536442"/>
            <a:ext cx="4572000" cy="50167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1" indent="-342900" algn="just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de-DE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Chromatographie </a:t>
            </a:r>
            <a:r>
              <a:rPr lang="de-DE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gaz – </a:t>
            </a:r>
            <a:r>
              <a:rPr lang="de-DE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liquide</a:t>
            </a:r>
            <a:r>
              <a:rPr lang="de-DE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</a:p>
          <a:p>
            <a:pPr marL="0" lvl="1" algn="just">
              <a:buClr>
                <a:srgbClr val="FF0000"/>
              </a:buClr>
              <a:defRPr/>
            </a:pPr>
            <a:r>
              <a:rPr lang="de-DE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(</a:t>
            </a:r>
            <a:r>
              <a:rPr lang="fr-FR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CPG de partage</a:t>
            </a:r>
            <a:r>
              <a:rPr lang="de-DE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71500" lvl="2" indent="-342900" algn="just">
              <a:lnSpc>
                <a:spcPct val="200000"/>
              </a:lnSpc>
              <a:buClr>
                <a:schemeClr val="accent1"/>
              </a:buClr>
              <a:buSzPct val="120000"/>
              <a:buFont typeface="Times New Roman" pitchFamily="18" charset="0"/>
              <a:buChar char="-"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C’est la plus répandue</a:t>
            </a:r>
          </a:p>
          <a:p>
            <a:pPr marL="571500" lvl="2" indent="-342900" algn="just">
              <a:lnSpc>
                <a:spcPct val="200000"/>
              </a:lnSpc>
              <a:buClr>
                <a:schemeClr val="accent1"/>
              </a:buClr>
              <a:buSzPct val="120000"/>
              <a:buFont typeface="Times New Roman" pitchFamily="18" charset="0"/>
              <a:buChar char="-"/>
              <a:defRPr/>
            </a:pPr>
            <a:r>
              <a:rPr lang="de-DE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La Phase stationnaire: </a:t>
            </a:r>
          </a:p>
          <a:p>
            <a:pPr marL="571500" lvl="2" indent="-342900" algn="just">
              <a:lnSpc>
                <a:spcPct val="200000"/>
              </a:lnSpc>
              <a:buClr>
                <a:schemeClr val="hlink"/>
              </a:buClr>
              <a:buSzPct val="120000"/>
              <a:buFont typeface="Arial" pitchFamily="34" charset="0"/>
              <a:buChar char="•"/>
              <a:defRPr/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Liquide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fixé sur un support solide </a:t>
            </a:r>
            <a:endParaRPr lang="de-DE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2" indent="-342900" algn="just">
              <a:lnSpc>
                <a:spcPct val="200000"/>
              </a:lnSpc>
              <a:buClr>
                <a:schemeClr val="hlink"/>
              </a:buClr>
              <a:buSzPct val="120000"/>
              <a:buFont typeface="Wingdings" pitchFamily="2" charset="2"/>
              <a:buChar char="ü"/>
              <a:defRPr/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Nom volatile</a:t>
            </a:r>
          </a:p>
          <a:p>
            <a:pPr lvl="2" indent="-342900" algn="just">
              <a:lnSpc>
                <a:spcPct val="200000"/>
              </a:lnSpc>
              <a:buClr>
                <a:schemeClr val="hlink"/>
              </a:buClr>
              <a:buSzPct val="120000"/>
              <a:buFont typeface="Wingdings" pitchFamily="2" charset="2"/>
              <a:buChar char="ü"/>
              <a:defRPr/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Visqueux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  <a:p>
            <a:pPr lvl="2" indent="-342900" algn="just">
              <a:lnSpc>
                <a:spcPct val="200000"/>
              </a:lnSpc>
              <a:buClr>
                <a:schemeClr val="hlink"/>
              </a:buClr>
              <a:buSzPct val="120000"/>
              <a:buFont typeface="Wingdings" pitchFamily="2" charset="2"/>
              <a:buChar char="ü"/>
              <a:defRPr/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Thermiquement stable</a:t>
            </a:r>
          </a:p>
          <a:p>
            <a:pPr lvl="2" indent="-342900" algn="just">
              <a:lnSpc>
                <a:spcPct val="200000"/>
              </a:lnSpc>
              <a:buClr>
                <a:schemeClr val="hlink"/>
              </a:buClr>
              <a:buSzPct val="120000"/>
              <a:buFont typeface="Wingdings" pitchFamily="2" charset="2"/>
              <a:buChar char="ü"/>
              <a:defRPr/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Chimiquement inerte</a:t>
            </a:r>
          </a:p>
        </p:txBody>
      </p:sp>
      <p:sp>
        <p:nvSpPr>
          <p:cNvPr id="5" name="Rectangle 4"/>
          <p:cNvSpPr/>
          <p:nvPr/>
        </p:nvSpPr>
        <p:spPr>
          <a:xfrm>
            <a:off x="9296400" y="5072896"/>
            <a:ext cx="6324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2" indent="-228600"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sz="2200" b="1" dirty="0" err="1" smtClean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 = liquide greffé sur des particules </a:t>
            </a: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2">
              <a:buClr>
                <a:schemeClr val="hlink"/>
              </a:buClr>
              <a:buSzPct val="120000"/>
              <a:defRPr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colonnes remplies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lvl="2" indent="-228600">
              <a:buClr>
                <a:schemeClr val="hlink"/>
              </a:buClr>
              <a:buSzPct val="120000"/>
              <a:buFontTx/>
              <a:buChar char="•"/>
              <a:defRPr/>
            </a:pPr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pPr marL="228600" lvl="2" indent="-228600"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sz="2200" b="1" dirty="0" err="1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 = liquide greffé sur </a:t>
            </a:r>
            <a:r>
              <a:rPr lang="fr-F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paroi interne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de la colonne (colonnes capillaires) </a:t>
            </a:r>
          </a:p>
        </p:txBody>
      </p:sp>
    </p:spTree>
    <p:extLst>
      <p:ext uri="{BB962C8B-B14F-4D97-AF65-F5344CB8AC3E}">
        <p14:creationId xmlns:p14="http://schemas.microsoft.com/office/powerpoint/2010/main" xmlns="" val="5455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ZoneTexte 3"/>
          <p:cNvSpPr txBox="1">
            <a:spLocks noChangeArrowheads="1"/>
          </p:cNvSpPr>
          <p:nvPr/>
        </p:nvSpPr>
        <p:spPr bwMode="auto">
          <a:xfrm>
            <a:off x="304800" y="1524000"/>
            <a:ext cx="8610600" cy="263149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Nature :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Gaz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inerte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chimiquement de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faible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viscosité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150000"/>
              </a:lnSpc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                   Trois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gaz sont  exclusivement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employés: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pPr marL="571500" lvl="4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Dihydrogène </a:t>
            </a:r>
            <a:r>
              <a:rPr lang="fr-FR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H2 </a:t>
            </a:r>
            <a:r>
              <a:rPr lang="fr-FR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gaz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dangereux présentant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des risques d'explosion).</a:t>
            </a:r>
            <a:endParaRPr lang="fr-FR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lvl="4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Hélium </a:t>
            </a:r>
            <a:r>
              <a:rPr lang="fr-FR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(plus sécurisé donc plus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tilisé).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pPr marL="571500" lvl="4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Diazote </a:t>
            </a:r>
            <a:r>
              <a:rPr lang="fr-FR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N2.</a:t>
            </a:r>
          </a:p>
        </p:txBody>
      </p:sp>
      <p:sp>
        <p:nvSpPr>
          <p:cNvPr id="50182" name="ZoneTexte 7"/>
          <p:cNvSpPr txBox="1">
            <a:spLocks noChangeArrowheads="1"/>
          </p:cNvSpPr>
          <p:nvPr/>
        </p:nvSpPr>
        <p:spPr bwMode="auto">
          <a:xfrm>
            <a:off x="304800" y="4419600"/>
            <a:ext cx="8610600" cy="20774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Propriété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285750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Il n’y a </a:t>
            </a:r>
            <a:r>
              <a:rPr lang="fr-FR" sz="2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pas d’interaction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entre </a:t>
            </a:r>
            <a:r>
              <a:rPr lang="fr-FR" sz="2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 gaz et la phase </a:t>
            </a:r>
            <a:r>
              <a:rPr lang="fr-FR" sz="2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stationnaire</a:t>
            </a:r>
            <a:r>
              <a:rPr lang="fr-FR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285750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n’y a </a:t>
            </a:r>
            <a:r>
              <a:rPr lang="fr-FR" sz="2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pas d’interaction</a:t>
            </a:r>
            <a:r>
              <a:rPr lang="fr-FR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entre </a:t>
            </a:r>
            <a:r>
              <a:rPr lang="fr-FR" sz="2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 gaz et les </a:t>
            </a:r>
            <a:r>
              <a:rPr lang="fr-FR" sz="2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solutés</a:t>
            </a:r>
            <a:r>
              <a:rPr lang="fr-FR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285750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gaz</a:t>
            </a:r>
            <a:r>
              <a:rPr lang="fr-FR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doit être d’une très grande </a:t>
            </a:r>
            <a:r>
              <a:rPr lang="fr-FR" sz="2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pureté</a:t>
            </a:r>
            <a:r>
              <a:rPr lang="fr-FR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sz="2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296400" y="1067594"/>
            <a:ext cx="7239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/>
              <a:t>Les courbes de Van </a:t>
            </a:r>
            <a:r>
              <a:rPr lang="fr-FR" b="1" dirty="0" err="1"/>
              <a:t>Deemter</a:t>
            </a:r>
            <a:r>
              <a:rPr lang="fr-FR" b="1" dirty="0"/>
              <a:t> H = f(u) de la figure 3 montre que la vitesse optimale de l'hydrogène est plus de 3 fois plus grande que celle de l'azote. Les analyses employant l'hydrogène pourront donc être effectuées 3 fois plus rapidement que celles utilisant l'azote (à efficacité constante). Malheureusement l'hydrogène est un gaz dangereux présentant des risques d'explosion.</a:t>
            </a:r>
            <a:br>
              <a:rPr lang="fr-FR" b="1" dirty="0"/>
            </a:br>
            <a:r>
              <a:rPr lang="fr-FR" b="1" dirty="0"/>
              <a:t>Pour ces raisons de sécurité, c'est l'hélium qui en général utilisé.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9677400" y="42766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u="sng" dirty="0">
                <a:solidFill>
                  <a:srgbClr val="FF0000"/>
                </a:solidFill>
              </a:rPr>
              <a:t>On ne doit jamais effectuer d’analyse CPG sans avoir stabilisé l’ensemble de l’appareil en débit de gaz vecteur et en température pendant au moins deux heures.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704088"/>
            <a:ext cx="8229600" cy="8199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Phase mobile ou vecteur</a:t>
            </a:r>
          </a:p>
        </p:txBody>
      </p:sp>
    </p:spTree>
    <p:extLst>
      <p:ext uri="{BB962C8B-B14F-4D97-AF65-F5344CB8AC3E}">
        <p14:creationId xmlns:p14="http://schemas.microsoft.com/office/powerpoint/2010/main" xmlns="" val="34211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12400</TotalTime>
  <Words>1150</Words>
  <Application>Microsoft Office PowerPoint</Application>
  <PresentationFormat>Affichage à l'écran (4:3)</PresentationFormat>
  <Paragraphs>260</Paragraphs>
  <Slides>29</Slides>
  <Notes>22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1" baseType="lpstr">
      <vt:lpstr>Débit</vt:lpstr>
      <vt:lpstr>Graphique</vt:lpstr>
      <vt:lpstr>CHROMATOGRAPHIE EN  PHASE GAZEUSE (CPG)</vt:lpstr>
      <vt:lpstr>Diapositive 2</vt:lpstr>
      <vt:lpstr>Diapositive 3</vt:lpstr>
      <vt:lpstr>Classification des chromatographies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Détecteur à ionisation de flamme (FID)</vt:lpstr>
      <vt:lpstr>Détecteur à capture d’électron (ECD)</vt:lpstr>
      <vt:lpstr>Chromatogramme</vt:lpstr>
      <vt:lpstr>Diapositive 26</vt:lpstr>
      <vt:lpstr>Diapositive 27</vt:lpstr>
      <vt:lpstr> Grandeurs de rétention</vt:lpstr>
      <vt:lpstr> Grandeurs de rétention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JML</dc:creator>
  <cp:lastModifiedBy>Master</cp:lastModifiedBy>
  <cp:revision>249</cp:revision>
  <dcterms:created xsi:type="dcterms:W3CDTF">2006-08-16T00:00:00Z</dcterms:created>
  <dcterms:modified xsi:type="dcterms:W3CDTF">2023-10-12T23:36:12Z</dcterms:modified>
</cp:coreProperties>
</file>