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5" r:id="rId6"/>
    <p:sldId id="266" r:id="rId7"/>
    <p:sldId id="267" r:id="rId8"/>
    <p:sldId id="260" r:id="rId9"/>
    <p:sldId id="262" r:id="rId10"/>
    <p:sldId id="263"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75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D149E92-5395-4691-9742-D75C65878F9F}" type="datetimeFigureOut">
              <a:rPr lang="fr-FR" smtClean="0"/>
              <a:t>17/11/2025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5EB6782-8189-4BAC-ADA6-D6A3D8260E84}" type="slidenum">
              <a:rPr lang="fr-FR" smtClean="0"/>
              <a:t>‹#›</a:t>
            </a:fld>
            <a:endParaRPr lang="fr-FR"/>
          </a:p>
        </p:txBody>
      </p:sp>
    </p:spTree>
    <p:extLst>
      <p:ext uri="{BB962C8B-B14F-4D97-AF65-F5344CB8AC3E}">
        <p14:creationId xmlns:p14="http://schemas.microsoft.com/office/powerpoint/2010/main" val="3585759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149E92-5395-4691-9742-D75C65878F9F}" type="datetimeFigureOut">
              <a:rPr lang="fr-FR" smtClean="0"/>
              <a:t>17/11/2025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5EB6782-8189-4BAC-ADA6-D6A3D8260E84}" type="slidenum">
              <a:rPr lang="fr-FR" smtClean="0"/>
              <a:t>‹#›</a:t>
            </a:fld>
            <a:endParaRPr lang="fr-FR"/>
          </a:p>
        </p:txBody>
      </p:sp>
    </p:spTree>
    <p:extLst>
      <p:ext uri="{BB962C8B-B14F-4D97-AF65-F5344CB8AC3E}">
        <p14:creationId xmlns:p14="http://schemas.microsoft.com/office/powerpoint/2010/main" val="3243039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149E92-5395-4691-9742-D75C65878F9F}" type="datetimeFigureOut">
              <a:rPr lang="fr-FR" smtClean="0"/>
              <a:t>17/11/2025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5EB6782-8189-4BAC-ADA6-D6A3D8260E84}" type="slidenum">
              <a:rPr lang="fr-FR" smtClean="0"/>
              <a:t>‹#›</a:t>
            </a:fld>
            <a:endParaRPr lang="fr-FR"/>
          </a:p>
        </p:txBody>
      </p:sp>
    </p:spTree>
    <p:extLst>
      <p:ext uri="{BB962C8B-B14F-4D97-AF65-F5344CB8AC3E}">
        <p14:creationId xmlns:p14="http://schemas.microsoft.com/office/powerpoint/2010/main" val="16447565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149E92-5395-4691-9742-D75C65878F9F}" type="datetimeFigureOut">
              <a:rPr lang="fr-FR" smtClean="0"/>
              <a:t>17/11/2025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5EB6782-8189-4BAC-ADA6-D6A3D8260E84}" type="slidenum">
              <a:rPr lang="fr-FR" smtClean="0"/>
              <a:t>‹#›</a:t>
            </a:fld>
            <a:endParaRPr lang="fr-F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9717074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149E92-5395-4691-9742-D75C65878F9F}" type="datetimeFigureOut">
              <a:rPr lang="fr-FR" smtClean="0"/>
              <a:t>17/11/2025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5EB6782-8189-4BAC-ADA6-D6A3D8260E84}" type="slidenum">
              <a:rPr lang="fr-FR" smtClean="0"/>
              <a:t>‹#›</a:t>
            </a:fld>
            <a:endParaRPr lang="fr-FR"/>
          </a:p>
        </p:txBody>
      </p:sp>
    </p:spTree>
    <p:extLst>
      <p:ext uri="{BB962C8B-B14F-4D97-AF65-F5344CB8AC3E}">
        <p14:creationId xmlns:p14="http://schemas.microsoft.com/office/powerpoint/2010/main" val="8777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D149E92-5395-4691-9742-D75C65878F9F}" type="datetimeFigureOut">
              <a:rPr lang="fr-FR" smtClean="0"/>
              <a:t>17/11/2025</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5EB6782-8189-4BAC-ADA6-D6A3D8260E84}" type="slidenum">
              <a:rPr lang="fr-FR" smtClean="0"/>
              <a:t>‹#›</a:t>
            </a:fld>
            <a:endParaRPr lang="fr-FR"/>
          </a:p>
        </p:txBody>
      </p:sp>
    </p:spTree>
    <p:extLst>
      <p:ext uri="{BB962C8B-B14F-4D97-AF65-F5344CB8AC3E}">
        <p14:creationId xmlns:p14="http://schemas.microsoft.com/office/powerpoint/2010/main" val="22325984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D149E92-5395-4691-9742-D75C65878F9F}" type="datetimeFigureOut">
              <a:rPr lang="fr-FR" smtClean="0"/>
              <a:t>17/11/2025</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5EB6782-8189-4BAC-ADA6-D6A3D8260E84}" type="slidenum">
              <a:rPr lang="fr-FR" smtClean="0"/>
              <a:t>‹#›</a:t>
            </a:fld>
            <a:endParaRPr lang="fr-FR"/>
          </a:p>
        </p:txBody>
      </p:sp>
    </p:spTree>
    <p:extLst>
      <p:ext uri="{BB962C8B-B14F-4D97-AF65-F5344CB8AC3E}">
        <p14:creationId xmlns:p14="http://schemas.microsoft.com/office/powerpoint/2010/main" val="4953080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D149E92-5395-4691-9742-D75C65878F9F}" type="datetimeFigureOut">
              <a:rPr lang="fr-FR" smtClean="0"/>
              <a:t>17/11/2025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5EB6782-8189-4BAC-ADA6-D6A3D8260E84}" type="slidenum">
              <a:rPr lang="fr-FR" smtClean="0"/>
              <a:t>‹#›</a:t>
            </a:fld>
            <a:endParaRPr lang="fr-FR"/>
          </a:p>
        </p:txBody>
      </p:sp>
    </p:spTree>
    <p:extLst>
      <p:ext uri="{BB962C8B-B14F-4D97-AF65-F5344CB8AC3E}">
        <p14:creationId xmlns:p14="http://schemas.microsoft.com/office/powerpoint/2010/main" val="40662247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D149E92-5395-4691-9742-D75C65878F9F}" type="datetimeFigureOut">
              <a:rPr lang="fr-FR" smtClean="0"/>
              <a:t>17/11/2025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5EB6782-8189-4BAC-ADA6-D6A3D8260E84}" type="slidenum">
              <a:rPr lang="fr-FR" smtClean="0"/>
              <a:t>‹#›</a:t>
            </a:fld>
            <a:endParaRPr lang="fr-FR"/>
          </a:p>
        </p:txBody>
      </p:sp>
    </p:spTree>
    <p:extLst>
      <p:ext uri="{BB962C8B-B14F-4D97-AF65-F5344CB8AC3E}">
        <p14:creationId xmlns:p14="http://schemas.microsoft.com/office/powerpoint/2010/main" val="3704605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D149E92-5395-4691-9742-D75C65878F9F}" type="datetimeFigureOut">
              <a:rPr lang="fr-FR" smtClean="0"/>
              <a:t>17/11/2025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5EB6782-8189-4BAC-ADA6-D6A3D8260E84}" type="slidenum">
              <a:rPr lang="fr-FR" smtClean="0"/>
              <a:t>‹#›</a:t>
            </a:fld>
            <a:endParaRPr lang="fr-FR"/>
          </a:p>
        </p:txBody>
      </p:sp>
    </p:spTree>
    <p:extLst>
      <p:ext uri="{BB962C8B-B14F-4D97-AF65-F5344CB8AC3E}">
        <p14:creationId xmlns:p14="http://schemas.microsoft.com/office/powerpoint/2010/main" val="2998715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149E92-5395-4691-9742-D75C65878F9F}" type="datetimeFigureOut">
              <a:rPr lang="fr-FR" smtClean="0"/>
              <a:t>17/11/2025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5EB6782-8189-4BAC-ADA6-D6A3D8260E84}" type="slidenum">
              <a:rPr lang="fr-FR" smtClean="0"/>
              <a:t>‹#›</a:t>
            </a:fld>
            <a:endParaRPr lang="fr-FR"/>
          </a:p>
        </p:txBody>
      </p:sp>
    </p:spTree>
    <p:extLst>
      <p:ext uri="{BB962C8B-B14F-4D97-AF65-F5344CB8AC3E}">
        <p14:creationId xmlns:p14="http://schemas.microsoft.com/office/powerpoint/2010/main" val="4228148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D149E92-5395-4691-9742-D75C65878F9F}" type="datetimeFigureOut">
              <a:rPr lang="fr-FR" smtClean="0"/>
              <a:t>17/11/2025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5EB6782-8189-4BAC-ADA6-D6A3D8260E84}" type="slidenum">
              <a:rPr lang="fr-FR" smtClean="0"/>
              <a:t>‹#›</a:t>
            </a:fld>
            <a:endParaRPr lang="fr-FR"/>
          </a:p>
        </p:txBody>
      </p:sp>
    </p:spTree>
    <p:extLst>
      <p:ext uri="{BB962C8B-B14F-4D97-AF65-F5344CB8AC3E}">
        <p14:creationId xmlns:p14="http://schemas.microsoft.com/office/powerpoint/2010/main" val="3789703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D149E92-5395-4691-9742-D75C65878F9F}" type="datetimeFigureOut">
              <a:rPr lang="fr-FR" smtClean="0"/>
              <a:t>17/11/2025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55EB6782-8189-4BAC-ADA6-D6A3D8260E84}" type="slidenum">
              <a:rPr lang="fr-FR" smtClean="0"/>
              <a:t>‹#›</a:t>
            </a:fld>
            <a:endParaRPr lang="fr-FR"/>
          </a:p>
        </p:txBody>
      </p:sp>
    </p:spTree>
    <p:extLst>
      <p:ext uri="{BB962C8B-B14F-4D97-AF65-F5344CB8AC3E}">
        <p14:creationId xmlns:p14="http://schemas.microsoft.com/office/powerpoint/2010/main" val="1052063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D149E92-5395-4691-9742-D75C65878F9F}" type="datetimeFigureOut">
              <a:rPr lang="fr-FR" smtClean="0"/>
              <a:t>17/11/2025</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55EB6782-8189-4BAC-ADA6-D6A3D8260E84}" type="slidenum">
              <a:rPr lang="fr-FR" smtClean="0"/>
              <a:t>‹#›</a:t>
            </a:fld>
            <a:endParaRPr lang="fr-FR"/>
          </a:p>
        </p:txBody>
      </p:sp>
    </p:spTree>
    <p:extLst>
      <p:ext uri="{BB962C8B-B14F-4D97-AF65-F5344CB8AC3E}">
        <p14:creationId xmlns:p14="http://schemas.microsoft.com/office/powerpoint/2010/main" val="2593526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D149E92-5395-4691-9742-D75C65878F9F}" type="datetimeFigureOut">
              <a:rPr lang="fr-FR" smtClean="0"/>
              <a:t>17/11/2025</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55EB6782-8189-4BAC-ADA6-D6A3D8260E84}" type="slidenum">
              <a:rPr lang="fr-FR" smtClean="0"/>
              <a:t>‹#›</a:t>
            </a:fld>
            <a:endParaRPr lang="fr-FR"/>
          </a:p>
        </p:txBody>
      </p:sp>
    </p:spTree>
    <p:extLst>
      <p:ext uri="{BB962C8B-B14F-4D97-AF65-F5344CB8AC3E}">
        <p14:creationId xmlns:p14="http://schemas.microsoft.com/office/powerpoint/2010/main" val="264087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9D149E92-5395-4691-9742-D75C65878F9F}" type="datetimeFigureOut">
              <a:rPr lang="fr-FR" smtClean="0"/>
              <a:t>17/11/2025</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55EB6782-8189-4BAC-ADA6-D6A3D8260E84}" type="slidenum">
              <a:rPr lang="fr-FR" smtClean="0"/>
              <a:t>‹#›</a:t>
            </a:fld>
            <a:endParaRPr lang="fr-FR"/>
          </a:p>
        </p:txBody>
      </p:sp>
    </p:spTree>
    <p:extLst>
      <p:ext uri="{BB962C8B-B14F-4D97-AF65-F5344CB8AC3E}">
        <p14:creationId xmlns:p14="http://schemas.microsoft.com/office/powerpoint/2010/main" val="1765229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149E92-5395-4691-9742-D75C65878F9F}" type="datetimeFigureOut">
              <a:rPr lang="fr-FR" smtClean="0"/>
              <a:t>17/11/2025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5EB6782-8189-4BAC-ADA6-D6A3D8260E84}" type="slidenum">
              <a:rPr lang="fr-FR" smtClean="0"/>
              <a:t>‹#›</a:t>
            </a:fld>
            <a:endParaRPr lang="fr-FR"/>
          </a:p>
        </p:txBody>
      </p:sp>
    </p:spTree>
    <p:extLst>
      <p:ext uri="{BB962C8B-B14F-4D97-AF65-F5344CB8AC3E}">
        <p14:creationId xmlns:p14="http://schemas.microsoft.com/office/powerpoint/2010/main" val="4095914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D149E92-5395-4691-9742-D75C65878F9F}" type="datetimeFigureOut">
              <a:rPr lang="fr-FR" smtClean="0"/>
              <a:t>17/11/2025</a:t>
            </a:fld>
            <a:endParaRPr lang="fr-F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5EB6782-8189-4BAC-ADA6-D6A3D8260E84}" type="slidenum">
              <a:rPr lang="fr-FR" smtClean="0"/>
              <a:t>‹#›</a:t>
            </a:fld>
            <a:endParaRPr lang="fr-FR"/>
          </a:p>
        </p:txBody>
      </p:sp>
    </p:spTree>
    <p:extLst>
      <p:ext uri="{BB962C8B-B14F-4D97-AF65-F5344CB8AC3E}">
        <p14:creationId xmlns:p14="http://schemas.microsoft.com/office/powerpoint/2010/main" val="125273311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72127" y="1828799"/>
            <a:ext cx="9144000" cy="2691815"/>
          </a:xfrm>
        </p:spPr>
        <p:txBody>
          <a:bodyPr>
            <a:normAutofit fontScale="90000"/>
          </a:bodyPr>
          <a:lstStyle/>
          <a:p>
            <a:r>
              <a:rPr lang="en-US" b="1" dirty="0" smtClean="0"/>
              <a:t>Economic </a:t>
            </a:r>
            <a:r>
              <a:rPr lang="en-US" b="1" dirty="0"/>
              <a:t>Realities in Ancient Economic and Social Systems (Primitive Communalism</a:t>
            </a:r>
            <a:r>
              <a:rPr lang="en-US" b="1" dirty="0" smtClean="0"/>
              <a:t>)</a:t>
            </a:r>
            <a:endParaRPr lang="fr-FR" dirty="0"/>
          </a:p>
        </p:txBody>
      </p:sp>
    </p:spTree>
    <p:extLst>
      <p:ext uri="{BB962C8B-B14F-4D97-AF65-F5344CB8AC3E}">
        <p14:creationId xmlns:p14="http://schemas.microsoft.com/office/powerpoint/2010/main" val="2668206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Conclusion</a:t>
            </a:r>
            <a:endParaRPr lang="fr-FR" dirty="0"/>
          </a:p>
        </p:txBody>
      </p:sp>
      <p:sp>
        <p:nvSpPr>
          <p:cNvPr id="3" name="Content Placeholder 2"/>
          <p:cNvSpPr>
            <a:spLocks noGrp="1"/>
          </p:cNvSpPr>
          <p:nvPr>
            <p:ph idx="1"/>
          </p:nvPr>
        </p:nvSpPr>
        <p:spPr/>
        <p:txBody>
          <a:bodyPr/>
          <a:lstStyle/>
          <a:p>
            <a:pPr algn="just">
              <a:lnSpc>
                <a:spcPct val="150000"/>
              </a:lnSpc>
            </a:pPr>
            <a:r>
              <a:rPr lang="en-US" dirty="0" smtClean="0"/>
              <a:t>Primitive </a:t>
            </a:r>
            <a:r>
              <a:rPr lang="en-US" dirty="0"/>
              <a:t>Communalism was the foundational stage of human society, built on </a:t>
            </a:r>
            <a:r>
              <a:rPr lang="en-US" b="1" dirty="0"/>
              <a:t>cooperation, equality, and communal ownership</a:t>
            </a:r>
            <a:r>
              <a:rPr lang="en-US" dirty="0"/>
              <a:t>. Its internal development led to </a:t>
            </a:r>
            <a:r>
              <a:rPr lang="en-US" b="1" dirty="0"/>
              <a:t>private property, social classes, and exploitation</a:t>
            </a:r>
            <a:r>
              <a:rPr lang="en-US" dirty="0"/>
              <a:t>, paving the way for the next historical stage: </a:t>
            </a:r>
            <a:r>
              <a:rPr lang="en-US" b="1" dirty="0"/>
              <a:t>the Slave Society</a:t>
            </a:r>
            <a:r>
              <a:rPr lang="en-US" dirty="0"/>
              <a:t>.</a:t>
            </a:r>
            <a:endParaRPr lang="fr-FR" dirty="0"/>
          </a:p>
          <a:p>
            <a:endParaRPr lang="fr-FR" dirty="0"/>
          </a:p>
        </p:txBody>
      </p:sp>
    </p:spTree>
    <p:extLst>
      <p:ext uri="{BB962C8B-B14F-4D97-AF65-F5344CB8AC3E}">
        <p14:creationId xmlns:p14="http://schemas.microsoft.com/office/powerpoint/2010/main" val="457184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 of Primitive Communal System</a:t>
            </a:r>
            <a:endParaRPr lang="fr-FR" dirty="0"/>
          </a:p>
        </p:txBody>
      </p:sp>
      <p:sp>
        <p:nvSpPr>
          <p:cNvPr id="3" name="Content Placeholder 2"/>
          <p:cNvSpPr>
            <a:spLocks noGrp="1"/>
          </p:cNvSpPr>
          <p:nvPr>
            <p:ph idx="1"/>
          </p:nvPr>
        </p:nvSpPr>
        <p:spPr/>
        <p:txBody>
          <a:bodyPr/>
          <a:lstStyle/>
          <a:p>
            <a:pPr algn="just"/>
            <a:r>
              <a:rPr lang="en-US" dirty="0" smtClean="0"/>
              <a:t>Primitive </a:t>
            </a:r>
            <a:r>
              <a:rPr lang="en-US" dirty="0"/>
              <a:t>Communalism was humanity's first social and economic system. Early humans lived in herds and worked collectively to meet their basic survival needs (food, shelter). They used simple stone tools, lived in caves, and relied on gathering and hunting.</a:t>
            </a:r>
            <a:endParaRPr lang="fr-FR" dirty="0"/>
          </a:p>
          <a:p>
            <a:endParaRPr lang="fr-FR" dirty="0"/>
          </a:p>
        </p:txBody>
      </p:sp>
    </p:spTree>
    <p:extLst>
      <p:ext uri="{BB962C8B-B14F-4D97-AF65-F5344CB8AC3E}">
        <p14:creationId xmlns:p14="http://schemas.microsoft.com/office/powerpoint/2010/main" val="3762707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First: Characteristics </a:t>
            </a:r>
            <a:r>
              <a:rPr lang="en-US" b="1" dirty="0"/>
              <a:t>of Primitive Communal System</a:t>
            </a:r>
            <a:endParaRPr lang="fr-FR" dirty="0"/>
          </a:p>
        </p:txBody>
      </p:sp>
      <p:sp>
        <p:nvSpPr>
          <p:cNvPr id="3" name="Content Placeholder 2"/>
          <p:cNvSpPr>
            <a:spLocks noGrp="1"/>
          </p:cNvSpPr>
          <p:nvPr>
            <p:ph idx="1"/>
          </p:nvPr>
        </p:nvSpPr>
        <p:spPr>
          <a:xfrm>
            <a:off x="838200" y="1825625"/>
            <a:ext cx="10515600" cy="2938880"/>
          </a:xfrm>
        </p:spPr>
        <p:txBody>
          <a:bodyPr/>
          <a:lstStyle/>
          <a:p>
            <a:pPr marL="514350" indent="-514350">
              <a:buFont typeface="+mj-lt"/>
              <a:buAutoNum type="arabicPeriod"/>
            </a:pPr>
            <a:r>
              <a:rPr lang="en-US" b="1" dirty="0" smtClean="0"/>
              <a:t>Level of Productive Forces</a:t>
            </a:r>
            <a:endParaRPr lang="fr-FR" dirty="0" smtClean="0"/>
          </a:p>
          <a:p>
            <a:pPr marL="514350" indent="-514350">
              <a:buFont typeface="+mj-lt"/>
              <a:buAutoNum type="arabicPeriod"/>
            </a:pPr>
            <a:r>
              <a:rPr lang="en-US" b="1" dirty="0" smtClean="0"/>
              <a:t>Production Relations</a:t>
            </a:r>
            <a:endParaRPr lang="fr-FR" dirty="0" smtClean="0"/>
          </a:p>
          <a:p>
            <a:pPr marL="514350" indent="-514350">
              <a:buFont typeface="+mj-lt"/>
              <a:buAutoNum type="arabicPeriod"/>
            </a:pPr>
            <a:r>
              <a:rPr lang="en-US" b="1" dirty="0" smtClean="0"/>
              <a:t>Social </a:t>
            </a:r>
            <a:r>
              <a:rPr lang="en-US" b="1" dirty="0"/>
              <a:t>Organization (Clan System)</a:t>
            </a:r>
            <a:endParaRPr lang="fr-FR" dirty="0"/>
          </a:p>
          <a:p>
            <a:pPr marL="514350" indent="-514350">
              <a:buFont typeface="+mj-lt"/>
              <a:buAutoNum type="arabicPeriod"/>
            </a:pPr>
            <a:r>
              <a:rPr lang="en-US" b="1" dirty="0" smtClean="0"/>
              <a:t>Social </a:t>
            </a:r>
            <a:r>
              <a:rPr lang="en-US" b="1" dirty="0"/>
              <a:t>Division of Labor</a:t>
            </a:r>
            <a:endParaRPr lang="fr-FR" dirty="0"/>
          </a:p>
          <a:p>
            <a:pPr marL="0" indent="0">
              <a:buNone/>
            </a:pPr>
            <a:endParaRPr lang="fr-FR" dirty="0"/>
          </a:p>
        </p:txBody>
      </p:sp>
    </p:spTree>
    <p:extLst>
      <p:ext uri="{BB962C8B-B14F-4D97-AF65-F5344CB8AC3E}">
        <p14:creationId xmlns:p14="http://schemas.microsoft.com/office/powerpoint/2010/main" val="420789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a:pPr>
            <a:r>
              <a:rPr lang="en-US" b="1" dirty="0" smtClean="0"/>
              <a:t>Level of Productive Forces</a:t>
            </a:r>
            <a:endParaRPr lang="fr-FR" dirty="0"/>
          </a:p>
        </p:txBody>
      </p:sp>
      <p:sp>
        <p:nvSpPr>
          <p:cNvPr id="3" name="Content Placeholder 2"/>
          <p:cNvSpPr>
            <a:spLocks noGrp="1"/>
          </p:cNvSpPr>
          <p:nvPr>
            <p:ph idx="1"/>
          </p:nvPr>
        </p:nvSpPr>
        <p:spPr/>
        <p:txBody>
          <a:bodyPr/>
          <a:lstStyle/>
          <a:p>
            <a:pPr marL="514350" indent="-514350">
              <a:buFont typeface="+mj-lt"/>
              <a:buAutoNum type="alphaLcPeriod"/>
            </a:pPr>
            <a:r>
              <a:rPr lang="en-US" dirty="0"/>
              <a:t>Low level of productive forces and tools</a:t>
            </a:r>
            <a:endParaRPr lang="fr-FR" dirty="0"/>
          </a:p>
          <a:p>
            <a:pPr marL="514350" indent="-514350">
              <a:buFont typeface="+mj-lt"/>
              <a:buAutoNum type="alphaLcPeriod"/>
            </a:pPr>
            <a:r>
              <a:rPr lang="en-US" dirty="0"/>
              <a:t>Discovery of Fire (self-defense, work tool)</a:t>
            </a:r>
            <a:endParaRPr lang="fr-FR" dirty="0"/>
          </a:p>
          <a:p>
            <a:pPr marL="514350" indent="-514350">
              <a:buFont typeface="+mj-lt"/>
              <a:buAutoNum type="alphaLcPeriod"/>
            </a:pPr>
            <a:r>
              <a:rPr lang="en-US" dirty="0"/>
              <a:t>Discovery of Bow (hunting, domestication of animals)</a:t>
            </a:r>
            <a:endParaRPr lang="fr-FR" dirty="0"/>
          </a:p>
          <a:p>
            <a:pPr marL="514350" indent="-514350">
              <a:buFont typeface="+mj-lt"/>
              <a:buAutoNum type="alphaLcPeriod"/>
            </a:pPr>
            <a:r>
              <a:rPr lang="en-US" dirty="0"/>
              <a:t>Emergence of grain sowing (start of agriculture)</a:t>
            </a:r>
            <a:endParaRPr lang="fr-FR" dirty="0"/>
          </a:p>
          <a:p>
            <a:pPr marL="514350" indent="-514350">
              <a:buFont typeface="+mj-lt"/>
              <a:buAutoNum type="alphaLcPeriod"/>
            </a:pPr>
            <a:r>
              <a:rPr lang="en-US" dirty="0"/>
              <a:t>Gradual settlement and diversification of economic </a:t>
            </a:r>
            <a:r>
              <a:rPr lang="en-US" dirty="0" smtClean="0"/>
              <a:t>activities</a:t>
            </a:r>
            <a:endParaRPr lang="fr-FR" dirty="0"/>
          </a:p>
        </p:txBody>
      </p:sp>
    </p:spTree>
    <p:extLst>
      <p:ext uri="{BB962C8B-B14F-4D97-AF65-F5344CB8AC3E}">
        <p14:creationId xmlns:p14="http://schemas.microsoft.com/office/powerpoint/2010/main" val="4258227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742950" indent="-742950">
              <a:buFont typeface="+mj-lt"/>
              <a:buAutoNum type="arabicPeriod" startAt="2"/>
            </a:pPr>
            <a:r>
              <a:rPr lang="en-US" b="1" dirty="0" smtClean="0"/>
              <a:t>Production Relations</a:t>
            </a:r>
            <a:br>
              <a:rPr lang="en-US" b="1" dirty="0" smtClean="0"/>
            </a:br>
            <a:r>
              <a:rPr lang="en-US" b="1" dirty="0"/>
              <a:t>(How People Worked and Shared</a:t>
            </a:r>
            <a:r>
              <a:rPr lang="en-US" b="1" dirty="0" smtClean="0"/>
              <a:t>)</a:t>
            </a:r>
            <a:endParaRPr lang="fr-FR" dirty="0"/>
          </a:p>
        </p:txBody>
      </p:sp>
      <p:sp>
        <p:nvSpPr>
          <p:cNvPr id="3" name="Content Placeholder 2"/>
          <p:cNvSpPr>
            <a:spLocks noGrp="1"/>
          </p:cNvSpPr>
          <p:nvPr>
            <p:ph idx="1"/>
          </p:nvPr>
        </p:nvSpPr>
        <p:spPr/>
        <p:txBody>
          <a:bodyPr/>
          <a:lstStyle/>
          <a:p>
            <a:pPr marL="514350" indent="-514350">
              <a:buFont typeface="+mj-lt"/>
              <a:buAutoNum type="alphaLcPeriod"/>
            </a:pPr>
            <a:r>
              <a:rPr lang="en-US" dirty="0"/>
              <a:t>Collective labor (simple cooperation without </a:t>
            </a:r>
            <a:r>
              <a:rPr lang="en-US" dirty="0" smtClean="0"/>
              <a:t>specialization)</a:t>
            </a:r>
          </a:p>
          <a:p>
            <a:pPr marL="0" indent="0">
              <a:buNone/>
            </a:pPr>
            <a:r>
              <a:rPr lang="en-US" dirty="0" smtClean="0"/>
              <a:t>People </a:t>
            </a:r>
            <a:r>
              <a:rPr lang="en-US" dirty="0"/>
              <a:t>worked together in groups for tasks like hunting or farming. </a:t>
            </a:r>
            <a:r>
              <a:rPr lang="fr-FR" dirty="0" err="1"/>
              <a:t>Individual</a:t>
            </a:r>
            <a:r>
              <a:rPr lang="fr-FR" dirty="0"/>
              <a:t> </a:t>
            </a:r>
            <a:r>
              <a:rPr lang="fr-FR" dirty="0" err="1"/>
              <a:t>survival</a:t>
            </a:r>
            <a:r>
              <a:rPr lang="fr-FR" dirty="0"/>
              <a:t> </a:t>
            </a:r>
            <a:r>
              <a:rPr lang="fr-FR" dirty="0" err="1"/>
              <a:t>was</a:t>
            </a:r>
            <a:r>
              <a:rPr lang="fr-FR" dirty="0"/>
              <a:t> impossible </a:t>
            </a:r>
            <a:r>
              <a:rPr lang="fr-FR" dirty="0" err="1"/>
              <a:t>alone</a:t>
            </a:r>
            <a:r>
              <a:rPr lang="fr-FR" dirty="0" smtClean="0"/>
              <a:t>.</a:t>
            </a:r>
            <a:endParaRPr lang="fr-FR" dirty="0"/>
          </a:p>
          <a:p>
            <a:pPr marL="514350" lvl="0" indent="-514350">
              <a:buFont typeface="+mj-lt"/>
              <a:buAutoNum type="alphaLcPeriod"/>
            </a:pPr>
            <a:r>
              <a:rPr lang="en-US" dirty="0"/>
              <a:t>Collective ownership of means of production (land, </a:t>
            </a:r>
            <a:r>
              <a:rPr lang="en-US" dirty="0" smtClean="0"/>
              <a:t>tools </a:t>
            </a:r>
            <a:r>
              <a:rPr lang="en-US" dirty="0"/>
              <a:t>, </a:t>
            </a:r>
            <a:r>
              <a:rPr lang="en-US" dirty="0" smtClean="0"/>
              <a:t>resources</a:t>
            </a:r>
            <a:r>
              <a:rPr lang="en-US" dirty="0"/>
              <a:t>) were owned by the entire community, not individuals.</a:t>
            </a:r>
            <a:endParaRPr lang="fr-FR" dirty="0"/>
          </a:p>
          <a:p>
            <a:pPr marL="514350" lvl="0" indent="-514350">
              <a:buFont typeface="+mj-lt"/>
              <a:buAutoNum type="alphaLcPeriod"/>
            </a:pPr>
            <a:r>
              <a:rPr lang="en-US" dirty="0" smtClean="0"/>
              <a:t>Equal </a:t>
            </a:r>
            <a:r>
              <a:rPr lang="en-US" dirty="0"/>
              <a:t>distribution of products, regardless of labor </a:t>
            </a:r>
            <a:r>
              <a:rPr lang="en-US" dirty="0" smtClean="0"/>
              <a:t>amount : </a:t>
            </a:r>
            <a:r>
              <a:rPr lang="en-US" dirty="0"/>
              <a:t>Because everyone worked together and tools were simple, products (food, etc.) were shared equally among all members.</a:t>
            </a:r>
            <a:endParaRPr lang="fr-FR" dirty="0"/>
          </a:p>
          <a:p>
            <a:pPr marL="0" indent="0">
              <a:buNone/>
            </a:pPr>
            <a:endParaRPr lang="fr-FR" dirty="0"/>
          </a:p>
        </p:txBody>
      </p:sp>
    </p:spTree>
    <p:extLst>
      <p:ext uri="{BB962C8B-B14F-4D97-AF65-F5344CB8AC3E}">
        <p14:creationId xmlns:p14="http://schemas.microsoft.com/office/powerpoint/2010/main" val="1827348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startAt="3"/>
            </a:pPr>
            <a:r>
              <a:rPr lang="en-US" b="1" dirty="0" smtClean="0"/>
              <a:t>Social Organization (Clan System)</a:t>
            </a:r>
            <a:endParaRPr lang="fr-FR" dirty="0"/>
          </a:p>
        </p:txBody>
      </p:sp>
      <p:sp>
        <p:nvSpPr>
          <p:cNvPr id="3" name="Content Placeholder 2"/>
          <p:cNvSpPr>
            <a:spLocks noGrp="1"/>
          </p:cNvSpPr>
          <p:nvPr>
            <p:ph idx="1"/>
          </p:nvPr>
        </p:nvSpPr>
        <p:spPr/>
        <p:txBody>
          <a:bodyPr>
            <a:normAutofit/>
          </a:bodyPr>
          <a:lstStyle/>
          <a:p>
            <a:pPr marL="514350" lvl="0" indent="-514350">
              <a:buFont typeface="+mj-lt"/>
              <a:buAutoNum type="alphaLcPeriod"/>
            </a:pPr>
            <a:r>
              <a:rPr lang="en-US" dirty="0"/>
              <a:t>The </a:t>
            </a:r>
            <a:r>
              <a:rPr lang="en-US" b="1" dirty="0"/>
              <a:t>clan</a:t>
            </a:r>
            <a:r>
              <a:rPr lang="en-US" dirty="0"/>
              <a:t> was the core social, economic, and political </a:t>
            </a:r>
            <a:r>
              <a:rPr lang="en-US" dirty="0" smtClean="0"/>
              <a:t>unit.</a:t>
            </a:r>
          </a:p>
          <a:p>
            <a:pPr marL="514350" lvl="0" indent="-514350">
              <a:buFont typeface="+mj-lt"/>
              <a:buAutoNum type="alphaLcPeriod"/>
            </a:pPr>
            <a:r>
              <a:rPr lang="en-US" b="1" dirty="0" smtClean="0"/>
              <a:t>Women's </a:t>
            </a:r>
            <a:r>
              <a:rPr lang="en-US" b="1" dirty="0"/>
              <a:t>Early Role:</a:t>
            </a:r>
            <a:r>
              <a:rPr lang="en-US" dirty="0"/>
              <a:t> Initially, women held high status (</a:t>
            </a:r>
            <a:r>
              <a:rPr lang="en-US" b="1" dirty="0"/>
              <a:t>matrilineal</a:t>
            </a:r>
            <a:r>
              <a:rPr lang="en-US" dirty="0"/>
              <a:t> system) as their work in early agriculture and plant gathering was more reliable than hunting</a:t>
            </a:r>
            <a:r>
              <a:rPr lang="en-US" dirty="0" smtClean="0"/>
              <a:t>.</a:t>
            </a:r>
          </a:p>
          <a:p>
            <a:pPr marL="514350" indent="-514350">
              <a:buFont typeface="+mj-lt"/>
              <a:buAutoNum type="alphaLcPeriod"/>
            </a:pPr>
            <a:r>
              <a:rPr lang="en-US" b="1" dirty="0"/>
              <a:t>Shift to Men's Dominance:</a:t>
            </a:r>
            <a:r>
              <a:rPr lang="en-US" dirty="0"/>
              <a:t> With advanced herding and grain cultivation (often done by men), society shifted to a </a:t>
            </a:r>
            <a:r>
              <a:rPr lang="en-US" b="1" dirty="0"/>
              <a:t>patrilineal</a:t>
            </a:r>
            <a:r>
              <a:rPr lang="en-US" dirty="0"/>
              <a:t> </a:t>
            </a:r>
            <a:r>
              <a:rPr lang="en-US" dirty="0" smtClean="0"/>
              <a:t>system.</a:t>
            </a:r>
          </a:p>
          <a:p>
            <a:pPr marL="514350" indent="-514350">
              <a:buFont typeface="+mj-lt"/>
              <a:buAutoNum type="alphaLcPeriod"/>
            </a:pPr>
            <a:r>
              <a:rPr lang="en-US" b="1" dirty="0" smtClean="0"/>
              <a:t>No </a:t>
            </a:r>
            <a:r>
              <a:rPr lang="en-US" b="1" dirty="0"/>
              <a:t>Formal State:</a:t>
            </a:r>
            <a:r>
              <a:rPr lang="en-US" dirty="0"/>
              <a:t> There was no government. Society was governed by customs and tribal elders.</a:t>
            </a:r>
            <a:endParaRPr lang="fr-FR" dirty="0"/>
          </a:p>
        </p:txBody>
      </p:sp>
    </p:spTree>
    <p:extLst>
      <p:ext uri="{BB962C8B-B14F-4D97-AF65-F5344CB8AC3E}">
        <p14:creationId xmlns:p14="http://schemas.microsoft.com/office/powerpoint/2010/main" val="4236846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startAt="4"/>
            </a:pPr>
            <a:r>
              <a:rPr lang="en-US" b="1" dirty="0" smtClean="0"/>
              <a:t>Social </a:t>
            </a:r>
            <a:r>
              <a:rPr lang="en-US" b="1" dirty="0"/>
              <a:t>Division of </a:t>
            </a:r>
            <a:r>
              <a:rPr lang="en-US" b="1" dirty="0" smtClean="0"/>
              <a:t>Labor </a:t>
            </a:r>
            <a:r>
              <a:rPr lang="en-US" b="1" dirty="0"/>
              <a:t>and </a:t>
            </a:r>
            <a:r>
              <a:rPr lang="en-US" b="1" dirty="0" smtClean="0"/>
              <a:t>Exchange</a:t>
            </a:r>
            <a:endParaRPr lang="fr-FR" dirty="0"/>
          </a:p>
        </p:txBody>
      </p:sp>
      <p:sp>
        <p:nvSpPr>
          <p:cNvPr id="3" name="Content Placeholder 2"/>
          <p:cNvSpPr>
            <a:spLocks noGrp="1"/>
          </p:cNvSpPr>
          <p:nvPr>
            <p:ph idx="1"/>
          </p:nvPr>
        </p:nvSpPr>
        <p:spPr/>
        <p:txBody>
          <a:bodyPr/>
          <a:lstStyle/>
          <a:p>
            <a:pPr marL="514350" indent="-514350">
              <a:buFont typeface="+mj-lt"/>
              <a:buAutoNum type="alphaLcPeriod"/>
            </a:pPr>
            <a:r>
              <a:rPr lang="en-US" dirty="0"/>
              <a:t>Emergence linked to agriculture and pastoralism</a:t>
            </a:r>
            <a:endParaRPr lang="fr-FR" dirty="0"/>
          </a:p>
          <a:p>
            <a:pPr marL="514350" indent="-514350">
              <a:buFont typeface="+mj-lt"/>
              <a:buAutoNum type="alphaLcPeriod"/>
            </a:pPr>
            <a:r>
              <a:rPr lang="en-US" dirty="0"/>
              <a:t>Formation of pastoral, agricultural, and artisan communes</a:t>
            </a:r>
            <a:endParaRPr lang="fr-FR" dirty="0"/>
          </a:p>
          <a:p>
            <a:pPr marL="514350" indent="-514350">
              <a:buFont typeface="+mj-lt"/>
              <a:buAutoNum type="alphaLcPeriod"/>
            </a:pPr>
            <a:r>
              <a:rPr lang="en-US" dirty="0"/>
              <a:t>Expansion of exchange (livestock, grains, tools)</a:t>
            </a:r>
            <a:endParaRPr lang="fr-FR" dirty="0"/>
          </a:p>
          <a:p>
            <a:pPr marL="514350" indent="-514350">
              <a:buFont typeface="+mj-lt"/>
              <a:buAutoNum type="alphaLcPeriod"/>
            </a:pPr>
            <a:r>
              <a:rPr lang="en-US" dirty="0"/>
              <a:t>Shift from tribal to individual trade with private </a:t>
            </a:r>
            <a:r>
              <a:rPr lang="en-US" dirty="0" smtClean="0"/>
              <a:t>ownership</a:t>
            </a:r>
            <a:endParaRPr lang="fr-FR" dirty="0"/>
          </a:p>
        </p:txBody>
      </p:sp>
    </p:spTree>
    <p:extLst>
      <p:ext uri="{BB962C8B-B14F-4D97-AF65-F5344CB8AC3E}">
        <p14:creationId xmlns:p14="http://schemas.microsoft.com/office/powerpoint/2010/main" val="1378713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smtClean="0"/>
              <a:t>Second: </a:t>
            </a:r>
            <a:r>
              <a:rPr lang="en-US" b="1" dirty="0" smtClean="0"/>
              <a:t>Emergence </a:t>
            </a:r>
            <a:r>
              <a:rPr lang="en-US" b="1" dirty="0"/>
              <a:t>of Private Ownership and Social Classes</a:t>
            </a:r>
            <a:r>
              <a:rPr lang="fr-FR" b="1" dirty="0"/>
              <a:t/>
            </a:r>
            <a:br>
              <a:rPr lang="fr-FR" b="1" dirty="0"/>
            </a:br>
            <a:endParaRPr lang="fr-FR" b="1" dirty="0"/>
          </a:p>
        </p:txBody>
      </p:sp>
      <p:sp>
        <p:nvSpPr>
          <p:cNvPr id="3" name="Content Placeholder 2"/>
          <p:cNvSpPr>
            <a:spLocks noGrp="1"/>
          </p:cNvSpPr>
          <p:nvPr>
            <p:ph idx="1"/>
          </p:nvPr>
        </p:nvSpPr>
        <p:spPr/>
        <p:txBody>
          <a:bodyPr/>
          <a:lstStyle/>
          <a:p>
            <a:r>
              <a:rPr lang="en-US" dirty="0"/>
              <a:t>Transition from communal clan to family economic units</a:t>
            </a:r>
            <a:endParaRPr lang="fr-FR" dirty="0"/>
          </a:p>
          <a:p>
            <a:r>
              <a:rPr lang="en-US" dirty="0"/>
              <a:t>Private work replaces communal labor</a:t>
            </a:r>
            <a:endParaRPr lang="fr-FR" dirty="0"/>
          </a:p>
          <a:p>
            <a:r>
              <a:rPr lang="en-US" dirty="0"/>
              <a:t>Private ownership begins with livestock, then land and tools</a:t>
            </a:r>
            <a:endParaRPr lang="fr-FR" dirty="0"/>
          </a:p>
          <a:p>
            <a:r>
              <a:rPr lang="en-US" dirty="0"/>
              <a:t>Rise of aristocratic families and social </a:t>
            </a:r>
            <a:r>
              <a:rPr lang="en-US" dirty="0" smtClean="0"/>
              <a:t>classes</a:t>
            </a:r>
          </a:p>
          <a:p>
            <a:r>
              <a:rPr lang="en-US" dirty="0" smtClean="0"/>
              <a:t>Enslavement </a:t>
            </a:r>
            <a:r>
              <a:rPr lang="en-US" dirty="0"/>
              <a:t>replacing killing of prisoners due to surplus labor</a:t>
            </a:r>
            <a:endParaRPr lang="fr-FR" dirty="0"/>
          </a:p>
          <a:p>
            <a:pPr marL="0" indent="0">
              <a:buNone/>
            </a:pPr>
            <a:endParaRPr lang="fr-FR" dirty="0"/>
          </a:p>
        </p:txBody>
      </p:sp>
    </p:spTree>
    <p:extLst>
      <p:ext uri="{BB962C8B-B14F-4D97-AF65-F5344CB8AC3E}">
        <p14:creationId xmlns:p14="http://schemas.microsoft.com/office/powerpoint/2010/main" val="1899014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b="1" dirty="0" err="1" smtClean="0"/>
              <a:t>Third</a:t>
            </a:r>
            <a:r>
              <a:rPr lang="fr-FR" b="1" dirty="0" smtClean="0"/>
              <a:t>: </a:t>
            </a:r>
            <a:r>
              <a:rPr lang="en-US" b="1" dirty="0"/>
              <a:t>4. Dissolution of Primitive Communal </a:t>
            </a:r>
            <a:r>
              <a:rPr lang="en-US" b="1" dirty="0" smtClean="0"/>
              <a:t>System</a:t>
            </a:r>
            <a:endParaRPr lang="fr-FR" b="1" dirty="0"/>
          </a:p>
        </p:txBody>
      </p:sp>
      <p:sp>
        <p:nvSpPr>
          <p:cNvPr id="3" name="Content Placeholder 2"/>
          <p:cNvSpPr>
            <a:spLocks noGrp="1"/>
          </p:cNvSpPr>
          <p:nvPr>
            <p:ph idx="1"/>
          </p:nvPr>
        </p:nvSpPr>
        <p:spPr/>
        <p:txBody>
          <a:bodyPr/>
          <a:lstStyle/>
          <a:p>
            <a:r>
              <a:rPr lang="en-US" dirty="0"/>
              <a:t>Development of production and surplus</a:t>
            </a:r>
            <a:endParaRPr lang="fr-FR" dirty="0"/>
          </a:p>
          <a:p>
            <a:r>
              <a:rPr lang="en-US" dirty="0"/>
              <a:t>Transition from collective to individual labor</a:t>
            </a:r>
            <a:endParaRPr lang="fr-FR" dirty="0"/>
          </a:p>
          <a:p>
            <a:r>
              <a:rPr lang="en-US" dirty="0"/>
              <a:t>End of equal distribution; emergence of economic inequality</a:t>
            </a:r>
            <a:endParaRPr lang="fr-FR" dirty="0"/>
          </a:p>
          <a:p>
            <a:r>
              <a:rPr lang="en-US" dirty="0"/>
              <a:t>Crisis in production relations; rise of private property and slavery</a:t>
            </a:r>
            <a:endParaRPr lang="fr-FR" dirty="0"/>
          </a:p>
          <a:p>
            <a:r>
              <a:rPr lang="en-US" dirty="0"/>
              <a:t>Formation of three main social classes based on production </a:t>
            </a:r>
            <a:r>
              <a:rPr lang="en-US" dirty="0" smtClean="0"/>
              <a:t>relations</a:t>
            </a:r>
            <a:endParaRPr lang="fr-FR" dirty="0"/>
          </a:p>
        </p:txBody>
      </p:sp>
    </p:spTree>
    <p:extLst>
      <p:ext uri="{BB962C8B-B14F-4D97-AF65-F5344CB8AC3E}">
        <p14:creationId xmlns:p14="http://schemas.microsoft.com/office/powerpoint/2010/main" val="21511901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36</TotalTime>
  <Words>374</Words>
  <Application>Microsoft Office PowerPoint</Application>
  <PresentationFormat>Widescreen</PresentationFormat>
  <Paragraphs>43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3</vt:lpstr>
      <vt:lpstr>Ion</vt:lpstr>
      <vt:lpstr>Economic Realities in Ancient Economic and Social Systems (Primitive Communalism)</vt:lpstr>
      <vt:lpstr>Overview of Primitive Communal System</vt:lpstr>
      <vt:lpstr>First: Characteristics of Primitive Communal System</vt:lpstr>
      <vt:lpstr>Level of Productive Forces</vt:lpstr>
      <vt:lpstr>Production Relations (How People Worked and Shared)</vt:lpstr>
      <vt:lpstr>Social Organization (Clan System)</vt:lpstr>
      <vt:lpstr>Social Division of Labor and Exchange</vt:lpstr>
      <vt:lpstr>Second: Emergence of Private Ownership and Social Classes </vt:lpstr>
      <vt:lpstr>Third: 4. Dissolution of Primitive Communal System</vt:lpstr>
      <vt:lpstr> Conclusion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Economic Realities in Ancient Economic and Social Systems (Primitive Communalism)</dc:title>
  <dc:creator>INFO</dc:creator>
  <cp:lastModifiedBy>INFO</cp:lastModifiedBy>
  <cp:revision>9</cp:revision>
  <dcterms:created xsi:type="dcterms:W3CDTF">2025-11-16T22:24:58Z</dcterms:created>
  <dcterms:modified xsi:type="dcterms:W3CDTF">2025-11-16T23:02:37Z</dcterms:modified>
</cp:coreProperties>
</file>