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98" r:id="rId1"/>
    <p:sldMasterId id="2147483710" r:id="rId2"/>
    <p:sldMasterId id="2147483738" r:id="rId3"/>
  </p:sldMasterIdLst>
  <p:notesMasterIdLst>
    <p:notesMasterId r:id="rId26"/>
  </p:notesMasterIdLst>
  <p:sldIdLst>
    <p:sldId id="642" r:id="rId4"/>
    <p:sldId id="613" r:id="rId5"/>
    <p:sldId id="665" r:id="rId6"/>
    <p:sldId id="373" r:id="rId7"/>
    <p:sldId id="664" r:id="rId8"/>
    <p:sldId id="650" r:id="rId9"/>
    <p:sldId id="655" r:id="rId10"/>
    <p:sldId id="354" r:id="rId11"/>
    <p:sldId id="656" r:id="rId12"/>
    <p:sldId id="660" r:id="rId13"/>
    <p:sldId id="661" r:id="rId14"/>
    <p:sldId id="658" r:id="rId15"/>
    <p:sldId id="294" r:id="rId16"/>
    <p:sldId id="343" r:id="rId17"/>
    <p:sldId id="267" r:id="rId18"/>
    <p:sldId id="355" r:id="rId19"/>
    <p:sldId id="659" r:id="rId20"/>
    <p:sldId id="662" r:id="rId21"/>
    <p:sldId id="668" r:id="rId22"/>
    <p:sldId id="667" r:id="rId23"/>
    <p:sldId id="666" r:id="rId24"/>
    <p:sldId id="669"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Corbel" panose="020B0503020204020204" pitchFamily="34" charset="0"/>
      <p:regular r:id="rId33"/>
      <p:bold r:id="rId34"/>
      <p:italic r:id="rId35"/>
      <p:boldItalic r:id="rId36"/>
    </p:embeddedFont>
    <p:embeddedFont>
      <p:font typeface="Noto Sans" panose="020B0604020202020204" charset="0"/>
      <p:italic r:id="rId37"/>
      <p:boldItalic r:id="rId38"/>
    </p:embeddedFont>
    <p:embeddedFont>
      <p:font typeface="Open Sans" panose="020B0606030504020204" pitchFamily="34" charset="0"/>
      <p:regular r:id="rId39"/>
      <p:bold r:id="rId40"/>
      <p:italic r:id="rId41"/>
      <p:boldItalic r:id="rId42"/>
    </p:embeddedFont>
    <p:embeddedFont>
      <p:font typeface="Sakkal Majalla" panose="02000000000000000000" pitchFamily="2" charset="-78"/>
      <p:regular r:id="rId43"/>
      <p:bold r:id="rId44"/>
    </p:embeddedFont>
  </p:embeddedFontLst>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5D9D7E-75BA-474C-B09F-4A896DE6B37B}">
          <p14:sldIdLst>
            <p14:sldId id="642"/>
            <p14:sldId id="613"/>
            <p14:sldId id="665"/>
            <p14:sldId id="373"/>
            <p14:sldId id="664"/>
            <p14:sldId id="650"/>
            <p14:sldId id="655"/>
            <p14:sldId id="354"/>
            <p14:sldId id="656"/>
            <p14:sldId id="660"/>
            <p14:sldId id="661"/>
            <p14:sldId id="658"/>
            <p14:sldId id="294"/>
            <p14:sldId id="343"/>
            <p14:sldId id="267"/>
            <p14:sldId id="355"/>
            <p14:sldId id="659"/>
            <p14:sldId id="662"/>
            <p14:sldId id="668"/>
            <p14:sldId id="667"/>
            <p14:sldId id="666"/>
            <p14:sldId id="669"/>
          </p14:sldIdLst>
        </p14:section>
      </p14:sectionLst>
    </p:ex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ser" initials="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067"/>
    <a:srgbClr val="08526C"/>
    <a:srgbClr val="3D0727"/>
    <a:srgbClr val="37C1DD"/>
    <a:srgbClr val="410C01"/>
    <a:srgbClr val="F6A35E"/>
    <a:srgbClr val="FFCC00"/>
    <a:srgbClr val="010A43"/>
    <a:srgbClr val="042C3A"/>
    <a:srgbClr val="69D0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985" autoAdjust="0"/>
    <p:restoredTop sz="94660"/>
  </p:normalViewPr>
  <p:slideViewPr>
    <p:cSldViewPr snapToGrid="0">
      <p:cViewPr varScale="1">
        <p:scale>
          <a:sx n="69" d="100"/>
          <a:sy n="69" d="100"/>
        </p:scale>
        <p:origin x="576" y="78"/>
      </p:cViewPr>
      <p:guideLst>
        <p:guide orient="horz" pos="2183"/>
        <p:guide pos="3840"/>
      </p:guideLst>
    </p:cSldViewPr>
  </p:slideViewPr>
  <p:notesTextViewPr>
    <p:cViewPr>
      <p:scale>
        <a:sx n="3" d="2"/>
        <a:sy n="3" d="2"/>
      </p:scale>
      <p:origin x="0" y="0"/>
    </p:cViewPr>
  </p:notesText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F1116B-31ED-493F-AC0C-FF41178DA969}" type="datetimeFigureOut">
              <a:rPr lang="en-US" smtClean="0"/>
              <a:pPr/>
              <a:t>11/11/2024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57B128-23DB-4FBE-9E89-3C23E1CF3472}" type="slidenum">
              <a:rPr lang="en-US" smtClean="0"/>
              <a:pPr/>
              <a:t>‹#›</a:t>
            </a:fld>
            <a:endParaRPr lang="en-US"/>
          </a:p>
        </p:txBody>
      </p:sp>
    </p:spTree>
    <p:extLst>
      <p:ext uri="{BB962C8B-B14F-4D97-AF65-F5344CB8AC3E}">
        <p14:creationId xmlns:p14="http://schemas.microsoft.com/office/powerpoint/2010/main" val="1803727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dirty="0"/>
              <a:t>هذا القالب مصمم ومقدم حصريًا من قبل "بوربوينت بالعربي </a:t>
            </a:r>
            <a:r>
              <a:rPr lang="en-US" dirty="0"/>
              <a:t>Arabppt.com</a:t>
            </a:r>
            <a:r>
              <a:rPr lang="ar-AE" dirty="0"/>
              <a:t>. لمزيد من القوالب العربية الاحترافية، يمكنكم تصفح موقعنا وتنزيل القوالب العربية الاحترافية مجانًا.</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B57B128-23DB-4FBE-9E89-3C23E1CF3472}" type="slidenum">
              <a:rPr lang="en-US" smtClean="0"/>
              <a:pPr/>
              <a:t>8</a:t>
            </a:fld>
            <a:endParaRPr lang="en-US"/>
          </a:p>
        </p:txBody>
      </p:sp>
    </p:spTree>
    <p:extLst>
      <p:ext uri="{BB962C8B-B14F-4D97-AF65-F5344CB8AC3E}">
        <p14:creationId xmlns:p14="http://schemas.microsoft.com/office/powerpoint/2010/main" val="869378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dirty="0"/>
              <a:t>هذا القالب مصمم ومقدم حصريًا من قبل "بوربوينت بالعربي </a:t>
            </a:r>
            <a:r>
              <a:rPr lang="en-US" dirty="0"/>
              <a:t>Arabppt.com</a:t>
            </a:r>
            <a:r>
              <a:rPr lang="ar-AE" dirty="0"/>
              <a:t>. لمزيد من القوالب العربية الاحترافية، يمكنكم تصفح موقعنا وتنزيل القوالب العربية الاحترافية مجانًا.</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B57B128-23DB-4FBE-9E89-3C23E1CF3472}" type="slidenum">
              <a:rPr lang="en-US" smtClean="0"/>
              <a:pPr/>
              <a:t>15</a:t>
            </a:fld>
            <a:endParaRPr lang="en-US"/>
          </a:p>
        </p:txBody>
      </p:sp>
    </p:spTree>
    <p:extLst>
      <p:ext uri="{BB962C8B-B14F-4D97-AF65-F5344CB8AC3E}">
        <p14:creationId xmlns:p14="http://schemas.microsoft.com/office/powerpoint/2010/main" val="490844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3B406FE-1165-421C-8D35-96F0CFEA6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7B22AA-13F6-430C-B5C3-3ED6A1325F28}"/>
              </a:ext>
            </a:extLst>
          </p:cNvPr>
          <p:cNvSpPr>
            <a:spLocks noGrp="1"/>
          </p:cNvSpPr>
          <p:nvPr>
            <p:ph type="dt" sz="half" idx="10"/>
          </p:nvPr>
        </p:nvSpPr>
        <p:spPr/>
        <p:txBody>
          <a:bodyPr/>
          <a:lstStyle/>
          <a:p>
            <a:fld id="{1661375A-C223-44C8-917C-F7C3A1BCD50F}" type="datetimeFigureOut">
              <a:rPr lang="en-GB" smtClean="0"/>
              <a:pPr/>
              <a:t>11/11/2024</a:t>
            </a:fld>
            <a:endParaRPr lang="en-GB"/>
          </a:p>
        </p:txBody>
      </p:sp>
      <p:sp>
        <p:nvSpPr>
          <p:cNvPr id="5" name="Footer Placeholder 4">
            <a:extLst>
              <a:ext uri="{FF2B5EF4-FFF2-40B4-BE49-F238E27FC236}">
                <a16:creationId xmlns:a16="http://schemas.microsoft.com/office/drawing/2014/main" id="{12FB799C-1B8A-42C0-AD53-6DBEF2EC7E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8C035E-958A-44D5-9920-E77375E90336}"/>
              </a:ext>
            </a:extLst>
          </p:cNvPr>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3198076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B561BE-2670-413D-B85D-350DC6A08AAC}"/>
              </a:ext>
            </a:extLst>
          </p:cNvPr>
          <p:cNvSpPr>
            <a:spLocks noGrp="1"/>
          </p:cNvSpPr>
          <p:nvPr>
            <p:ph type="dt" sz="half" idx="10"/>
          </p:nvPr>
        </p:nvSpPr>
        <p:spPr/>
        <p:txBody>
          <a:bodyPr/>
          <a:lstStyle/>
          <a:p>
            <a:fld id="{1661375A-C223-44C8-917C-F7C3A1BCD50F}" type="datetimeFigureOut">
              <a:rPr lang="en-GB" smtClean="0"/>
              <a:pPr/>
              <a:t>11/11/2024</a:t>
            </a:fld>
            <a:endParaRPr lang="en-GB"/>
          </a:p>
        </p:txBody>
      </p:sp>
      <p:sp>
        <p:nvSpPr>
          <p:cNvPr id="5" name="Footer Placeholder 4">
            <a:extLst>
              <a:ext uri="{FF2B5EF4-FFF2-40B4-BE49-F238E27FC236}">
                <a16:creationId xmlns:a16="http://schemas.microsoft.com/office/drawing/2014/main" id="{8A7469BC-9B02-4F1D-9332-C52CAA6CD6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F37A4D-841D-4B35-BD23-CCB82FC1C5BF}"/>
              </a:ext>
            </a:extLst>
          </p:cNvPr>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936612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4028CB-78B2-414A-9948-C32EA4A46C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2AA2E1-9030-407F-A8FB-98BCFFFDF7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722082-BED4-46DC-B1C0-9696140EF480}"/>
              </a:ext>
            </a:extLst>
          </p:cNvPr>
          <p:cNvSpPr>
            <a:spLocks noGrp="1"/>
          </p:cNvSpPr>
          <p:nvPr>
            <p:ph type="dt" sz="half" idx="10"/>
          </p:nvPr>
        </p:nvSpPr>
        <p:spPr/>
        <p:txBody>
          <a:bodyPr/>
          <a:lstStyle/>
          <a:p>
            <a:fld id="{1661375A-C223-44C8-917C-F7C3A1BCD50F}" type="datetimeFigureOut">
              <a:rPr lang="en-GB" smtClean="0"/>
              <a:pPr/>
              <a:t>11/11/2024</a:t>
            </a:fld>
            <a:endParaRPr lang="en-GB"/>
          </a:p>
        </p:txBody>
      </p:sp>
      <p:sp>
        <p:nvSpPr>
          <p:cNvPr id="5" name="Footer Placeholder 4">
            <a:extLst>
              <a:ext uri="{FF2B5EF4-FFF2-40B4-BE49-F238E27FC236}">
                <a16:creationId xmlns:a16="http://schemas.microsoft.com/office/drawing/2014/main" id="{F9485038-E165-45A4-8C75-C8A3CA8177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9D7943-C606-446E-B743-3AB1AE587BA9}"/>
              </a:ext>
            </a:extLst>
          </p:cNvPr>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3036477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338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768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عنوان المقط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188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محتويان">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353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مقارنة">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203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عنوان فقط">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54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88D6023E-9E22-4A24-905F-569BBB2D5F09}"/>
              </a:ext>
            </a:extLst>
          </p:cNvPr>
          <p:cNvSpPr/>
          <p:nvPr userDrawn="1"/>
        </p:nvSpPr>
        <p:spPr>
          <a:xfrm>
            <a:off x="0" y="0"/>
            <a:ext cx="12192000" cy="6858000"/>
          </a:xfrm>
          <a:prstGeom prst="rect">
            <a:avLst/>
          </a:prstGeom>
          <a:solidFill>
            <a:srgbClr val="010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Tree>
    <p:extLst>
      <p:ext uri="{BB962C8B-B14F-4D97-AF65-F5344CB8AC3E}">
        <p14:creationId xmlns:p14="http://schemas.microsoft.com/office/powerpoint/2010/main" val="2649650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محتوى مع تسمية توضيحية">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128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B9BF79-C6C8-4A28-B317-36AB52011BBD}"/>
              </a:ext>
            </a:extLst>
          </p:cNvPr>
          <p:cNvSpPr>
            <a:spLocks noGrp="1"/>
          </p:cNvSpPr>
          <p:nvPr>
            <p:ph type="dt" sz="half" idx="10"/>
          </p:nvPr>
        </p:nvSpPr>
        <p:spPr/>
        <p:txBody>
          <a:bodyPr/>
          <a:lstStyle/>
          <a:p>
            <a:fld id="{1661375A-C223-44C8-917C-F7C3A1BCD50F}" type="datetimeFigureOut">
              <a:rPr lang="en-GB" smtClean="0"/>
              <a:pPr/>
              <a:t>11/11/2024</a:t>
            </a:fld>
            <a:endParaRPr lang="en-GB"/>
          </a:p>
        </p:txBody>
      </p:sp>
      <p:sp>
        <p:nvSpPr>
          <p:cNvPr id="5" name="Footer Placeholder 4">
            <a:extLst>
              <a:ext uri="{FF2B5EF4-FFF2-40B4-BE49-F238E27FC236}">
                <a16:creationId xmlns:a16="http://schemas.microsoft.com/office/drawing/2014/main" id="{A052C1D1-F1BF-42DD-A7C6-2ED272DF8A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5916BF-016F-4056-985B-466516E68445}"/>
              </a:ext>
            </a:extLst>
          </p:cNvPr>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3342553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D1FCFDD-40D0-417D-AE0B-F818A3333FED}"/>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SY"/>
          </a:p>
        </p:txBody>
      </p:sp>
      <p:sp>
        <p:nvSpPr>
          <p:cNvPr id="3" name="عنصر نائب للصورة 2">
            <a:extLst>
              <a:ext uri="{FF2B5EF4-FFF2-40B4-BE49-F238E27FC236}">
                <a16:creationId xmlns:a16="http://schemas.microsoft.com/office/drawing/2014/main" id="{A38FEA4E-CED3-4B71-82B2-3E4487D7A2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عنصر نائب للنص 3">
            <a:extLst>
              <a:ext uri="{FF2B5EF4-FFF2-40B4-BE49-F238E27FC236}">
                <a16:creationId xmlns:a16="http://schemas.microsoft.com/office/drawing/2014/main" id="{FD3590A8-3F22-461D-AECA-DFFC042E6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E4D5D918-EADF-4830-9B57-4EAD592DF78E}"/>
              </a:ext>
            </a:extLst>
          </p:cNvPr>
          <p:cNvSpPr>
            <a:spLocks noGrp="1"/>
          </p:cNvSpPr>
          <p:nvPr>
            <p:ph type="dt" sz="half" idx="10"/>
          </p:nvPr>
        </p:nvSpPr>
        <p:spPr/>
        <p:txBody>
          <a:bodyPr/>
          <a:lstStyle/>
          <a:p>
            <a:fld id="{DFE04657-F5C7-47E3-8042-CF107B732FEF}" type="datetimeFigureOut">
              <a:rPr lang="ar-SY" smtClean="0"/>
              <a:pPr/>
              <a:t>10/05/1446</a:t>
            </a:fld>
            <a:endParaRPr lang="ar-SY"/>
          </a:p>
        </p:txBody>
      </p:sp>
      <p:sp>
        <p:nvSpPr>
          <p:cNvPr id="6" name="عنصر نائب للتذييل 5">
            <a:extLst>
              <a:ext uri="{FF2B5EF4-FFF2-40B4-BE49-F238E27FC236}">
                <a16:creationId xmlns:a16="http://schemas.microsoft.com/office/drawing/2014/main" id="{4A05D66F-B403-4EB1-BBE2-8D73DF2D475A}"/>
              </a:ext>
            </a:extLst>
          </p:cNvPr>
          <p:cNvSpPr>
            <a:spLocks noGrp="1"/>
          </p:cNvSpPr>
          <p:nvPr>
            <p:ph type="ftr" sz="quarter" idx="11"/>
          </p:nvPr>
        </p:nvSpPr>
        <p:spPr/>
        <p:txBody>
          <a:bodyPr/>
          <a:lstStyle/>
          <a:p>
            <a:endParaRPr lang="ar-SY"/>
          </a:p>
        </p:txBody>
      </p:sp>
      <p:sp>
        <p:nvSpPr>
          <p:cNvPr id="7" name="عنصر نائب لرقم الشريحة 6">
            <a:extLst>
              <a:ext uri="{FF2B5EF4-FFF2-40B4-BE49-F238E27FC236}">
                <a16:creationId xmlns:a16="http://schemas.microsoft.com/office/drawing/2014/main" id="{C78D160F-31E0-43AA-A316-2CD61E3A7EF1}"/>
              </a:ext>
            </a:extLst>
          </p:cNvPr>
          <p:cNvSpPr>
            <a:spLocks noGrp="1"/>
          </p:cNvSpPr>
          <p:nvPr>
            <p:ph type="sldNum" sz="quarter" idx="12"/>
          </p:nvPr>
        </p:nvSpPr>
        <p:spPr/>
        <p:txBody>
          <a:bodyPr/>
          <a:lstStyle/>
          <a:p>
            <a:fld id="{88638250-1A0D-4B72-8816-3279AAC40D32}" type="slidenum">
              <a:rPr lang="ar-SY" smtClean="0"/>
              <a:pPr/>
              <a:t>‹#›</a:t>
            </a:fld>
            <a:endParaRPr lang="ar-SY"/>
          </a:p>
        </p:txBody>
      </p:sp>
    </p:spTree>
    <p:extLst>
      <p:ext uri="{BB962C8B-B14F-4D97-AF65-F5344CB8AC3E}">
        <p14:creationId xmlns:p14="http://schemas.microsoft.com/office/powerpoint/2010/main" val="360317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820D64C-AEF1-4F6C-8D7B-9BA4BEA42343}"/>
              </a:ext>
            </a:extLst>
          </p:cNvPr>
          <p:cNvSpPr>
            <a:spLocks noGrp="1"/>
          </p:cNvSpPr>
          <p:nvPr>
            <p:ph type="title"/>
          </p:nvPr>
        </p:nvSpPr>
        <p:spPr/>
        <p:txBody>
          <a:bodyPr/>
          <a:lstStyle/>
          <a:p>
            <a:r>
              <a:rPr lang="ar-SA"/>
              <a:t>انقر لتحرير نمط عنوان الشكل الرئيسي</a:t>
            </a:r>
            <a:endParaRPr lang="ar-SY"/>
          </a:p>
        </p:txBody>
      </p:sp>
      <p:sp>
        <p:nvSpPr>
          <p:cNvPr id="3" name="عنصر نائب للعنوان العمودي 2">
            <a:extLst>
              <a:ext uri="{FF2B5EF4-FFF2-40B4-BE49-F238E27FC236}">
                <a16:creationId xmlns:a16="http://schemas.microsoft.com/office/drawing/2014/main" id="{3978E6C0-E4E2-40C3-BAFA-C1776E2112AC}"/>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a:extLst>
              <a:ext uri="{FF2B5EF4-FFF2-40B4-BE49-F238E27FC236}">
                <a16:creationId xmlns:a16="http://schemas.microsoft.com/office/drawing/2014/main" id="{D00D4A14-D7B0-4BEB-AA7D-70ADF6BEBB85}"/>
              </a:ext>
            </a:extLst>
          </p:cNvPr>
          <p:cNvSpPr>
            <a:spLocks noGrp="1"/>
          </p:cNvSpPr>
          <p:nvPr>
            <p:ph type="dt" sz="half" idx="10"/>
          </p:nvPr>
        </p:nvSpPr>
        <p:spPr/>
        <p:txBody>
          <a:bodyPr/>
          <a:lstStyle/>
          <a:p>
            <a:fld id="{DFE04657-F5C7-47E3-8042-CF107B732FEF}" type="datetimeFigureOut">
              <a:rPr lang="ar-SY" smtClean="0"/>
              <a:pPr/>
              <a:t>10/05/1446</a:t>
            </a:fld>
            <a:endParaRPr lang="ar-SY"/>
          </a:p>
        </p:txBody>
      </p:sp>
      <p:sp>
        <p:nvSpPr>
          <p:cNvPr id="5" name="عنصر نائب للتذييل 4">
            <a:extLst>
              <a:ext uri="{FF2B5EF4-FFF2-40B4-BE49-F238E27FC236}">
                <a16:creationId xmlns:a16="http://schemas.microsoft.com/office/drawing/2014/main" id="{284B63C9-16EB-4377-AF70-095A6A71551F}"/>
              </a:ext>
            </a:extLst>
          </p:cNvPr>
          <p:cNvSpPr>
            <a:spLocks noGrp="1"/>
          </p:cNvSpPr>
          <p:nvPr>
            <p:ph type="ftr" sz="quarter" idx="11"/>
          </p:nvPr>
        </p:nvSpPr>
        <p:spPr/>
        <p:txBody>
          <a:bodyPr/>
          <a:lstStyle/>
          <a:p>
            <a:endParaRPr lang="ar-SY"/>
          </a:p>
        </p:txBody>
      </p:sp>
      <p:sp>
        <p:nvSpPr>
          <p:cNvPr id="6" name="عنصر نائب لرقم الشريحة 5">
            <a:extLst>
              <a:ext uri="{FF2B5EF4-FFF2-40B4-BE49-F238E27FC236}">
                <a16:creationId xmlns:a16="http://schemas.microsoft.com/office/drawing/2014/main" id="{5567A1F4-6865-4B89-9C1C-66ECAB0BE686}"/>
              </a:ext>
            </a:extLst>
          </p:cNvPr>
          <p:cNvSpPr>
            <a:spLocks noGrp="1"/>
          </p:cNvSpPr>
          <p:nvPr>
            <p:ph type="sldNum" sz="quarter" idx="12"/>
          </p:nvPr>
        </p:nvSpPr>
        <p:spPr/>
        <p:txBody>
          <a:bodyPr/>
          <a:lstStyle/>
          <a:p>
            <a:fld id="{88638250-1A0D-4B72-8816-3279AAC40D32}" type="slidenum">
              <a:rPr lang="ar-SY" smtClean="0"/>
              <a:pPr/>
              <a:t>‹#›</a:t>
            </a:fld>
            <a:endParaRPr lang="ar-SY"/>
          </a:p>
        </p:txBody>
      </p:sp>
    </p:spTree>
    <p:extLst>
      <p:ext uri="{BB962C8B-B14F-4D97-AF65-F5344CB8AC3E}">
        <p14:creationId xmlns:p14="http://schemas.microsoft.com/office/powerpoint/2010/main" val="3799751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59974068-B91A-40CA-A747-4A505D321213}"/>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SY"/>
          </a:p>
        </p:txBody>
      </p:sp>
      <p:sp>
        <p:nvSpPr>
          <p:cNvPr id="3" name="عنصر نائب للعنوان العمودي 2">
            <a:extLst>
              <a:ext uri="{FF2B5EF4-FFF2-40B4-BE49-F238E27FC236}">
                <a16:creationId xmlns:a16="http://schemas.microsoft.com/office/drawing/2014/main" id="{A58B8ADD-8208-43CB-A772-D15B85F75BBE}"/>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a:extLst>
              <a:ext uri="{FF2B5EF4-FFF2-40B4-BE49-F238E27FC236}">
                <a16:creationId xmlns:a16="http://schemas.microsoft.com/office/drawing/2014/main" id="{CEC9DF4A-8BB1-4D20-8473-DA60539E0016}"/>
              </a:ext>
            </a:extLst>
          </p:cNvPr>
          <p:cNvSpPr>
            <a:spLocks noGrp="1"/>
          </p:cNvSpPr>
          <p:nvPr>
            <p:ph type="dt" sz="half" idx="10"/>
          </p:nvPr>
        </p:nvSpPr>
        <p:spPr/>
        <p:txBody>
          <a:bodyPr/>
          <a:lstStyle/>
          <a:p>
            <a:fld id="{DFE04657-F5C7-47E3-8042-CF107B732FEF}" type="datetimeFigureOut">
              <a:rPr lang="ar-SY" smtClean="0"/>
              <a:pPr/>
              <a:t>10/05/1446</a:t>
            </a:fld>
            <a:endParaRPr lang="ar-SY"/>
          </a:p>
        </p:txBody>
      </p:sp>
      <p:sp>
        <p:nvSpPr>
          <p:cNvPr id="5" name="عنصر نائب للتذييل 4">
            <a:extLst>
              <a:ext uri="{FF2B5EF4-FFF2-40B4-BE49-F238E27FC236}">
                <a16:creationId xmlns:a16="http://schemas.microsoft.com/office/drawing/2014/main" id="{AC8E7723-821A-4183-82CD-DF16421A51CF}"/>
              </a:ext>
            </a:extLst>
          </p:cNvPr>
          <p:cNvSpPr>
            <a:spLocks noGrp="1"/>
          </p:cNvSpPr>
          <p:nvPr>
            <p:ph type="ftr" sz="quarter" idx="11"/>
          </p:nvPr>
        </p:nvSpPr>
        <p:spPr/>
        <p:txBody>
          <a:bodyPr/>
          <a:lstStyle/>
          <a:p>
            <a:endParaRPr lang="ar-SY"/>
          </a:p>
        </p:txBody>
      </p:sp>
      <p:sp>
        <p:nvSpPr>
          <p:cNvPr id="6" name="عنصر نائب لرقم الشريحة 5">
            <a:extLst>
              <a:ext uri="{FF2B5EF4-FFF2-40B4-BE49-F238E27FC236}">
                <a16:creationId xmlns:a16="http://schemas.microsoft.com/office/drawing/2014/main" id="{AA6CDFFD-8210-4780-BAA0-95A0EE15F16D}"/>
              </a:ext>
            </a:extLst>
          </p:cNvPr>
          <p:cNvSpPr>
            <a:spLocks noGrp="1"/>
          </p:cNvSpPr>
          <p:nvPr>
            <p:ph type="sldNum" sz="quarter" idx="12"/>
          </p:nvPr>
        </p:nvSpPr>
        <p:spPr/>
        <p:txBody>
          <a:bodyPr/>
          <a:lstStyle/>
          <a:p>
            <a:fld id="{88638250-1A0D-4B72-8816-3279AAC40D32}" type="slidenum">
              <a:rPr lang="ar-SY" smtClean="0"/>
              <a:pPr/>
              <a:t>‹#›</a:t>
            </a:fld>
            <a:endParaRPr lang="ar-SY"/>
          </a:p>
        </p:txBody>
      </p:sp>
    </p:spTree>
    <p:extLst>
      <p:ext uri="{BB962C8B-B14F-4D97-AF65-F5344CB8AC3E}">
        <p14:creationId xmlns:p14="http://schemas.microsoft.com/office/powerpoint/2010/main" val="2631872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88ED480-FB5A-4746-89A6-7FE970FDE0BE}"/>
              </a:ext>
            </a:extLst>
          </p:cNvPr>
          <p:cNvSpPr>
            <a:spLocks noGrp="1"/>
          </p:cNvSpPr>
          <p:nvPr>
            <p:ph type="pic" sz="quarter" idx="13"/>
          </p:nvPr>
        </p:nvSpPr>
        <p:spPr>
          <a:xfrm>
            <a:off x="5245214" y="1"/>
            <a:ext cx="6946786" cy="6297930"/>
          </a:xfrm>
          <a:custGeom>
            <a:avLst/>
            <a:gdLst>
              <a:gd name="connsiteX0" fmla="*/ 4069756 w 13893572"/>
              <a:gd name="connsiteY0" fmla="*/ 0 h 12580327"/>
              <a:gd name="connsiteX1" fmla="*/ 13893572 w 13893572"/>
              <a:gd name="connsiteY1" fmla="*/ 0 h 12580327"/>
              <a:gd name="connsiteX2" fmla="*/ 13893572 w 13893572"/>
              <a:gd name="connsiteY2" fmla="*/ 12580327 h 12580327"/>
              <a:gd name="connsiteX3" fmla="*/ 0 w 13893572"/>
              <a:gd name="connsiteY3" fmla="*/ 12580327 h 12580327"/>
            </a:gdLst>
            <a:ahLst/>
            <a:cxnLst>
              <a:cxn ang="0">
                <a:pos x="connsiteX0" y="connsiteY0"/>
              </a:cxn>
              <a:cxn ang="0">
                <a:pos x="connsiteX1" y="connsiteY1"/>
              </a:cxn>
              <a:cxn ang="0">
                <a:pos x="connsiteX2" y="connsiteY2"/>
              </a:cxn>
              <a:cxn ang="0">
                <a:pos x="connsiteX3" y="connsiteY3"/>
              </a:cxn>
            </a:cxnLst>
            <a:rect l="l" t="t" r="r" b="b"/>
            <a:pathLst>
              <a:path w="13893572" h="12580327">
                <a:moveTo>
                  <a:pt x="4069756" y="0"/>
                </a:moveTo>
                <a:lnTo>
                  <a:pt x="13893572" y="0"/>
                </a:lnTo>
                <a:lnTo>
                  <a:pt x="13893572" y="12580327"/>
                </a:lnTo>
                <a:lnTo>
                  <a:pt x="0" y="12580327"/>
                </a:lnTo>
                <a:close/>
              </a:path>
            </a:pathLst>
          </a:custGeom>
          <a:solidFill>
            <a:schemeClr val="bg1">
              <a:lumMod val="95000"/>
            </a:schemeClr>
          </a:solidFill>
        </p:spPr>
        <p:txBody>
          <a:bodyPr wrap="square">
            <a:noAutofit/>
          </a:bodyPr>
          <a:lstStyle/>
          <a:p>
            <a:endParaRPr lang="en-US"/>
          </a:p>
        </p:txBody>
      </p:sp>
      <p:sp>
        <p:nvSpPr>
          <p:cNvPr id="8" name="Rectangle 7">
            <a:extLst>
              <a:ext uri="{FF2B5EF4-FFF2-40B4-BE49-F238E27FC236}">
                <a16:creationId xmlns:a16="http://schemas.microsoft.com/office/drawing/2014/main" id="{561C4CE6-7138-4CB5-9AFE-A6C2F3055475}"/>
              </a:ext>
            </a:extLst>
          </p:cNvPr>
          <p:cNvSpPr/>
          <p:nvPr userDrawn="1"/>
        </p:nvSpPr>
        <p:spPr>
          <a:xfrm>
            <a:off x="0" y="6297930"/>
            <a:ext cx="12192000" cy="5600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Date Placeholder 2">
            <a:extLst>
              <a:ext uri="{FF2B5EF4-FFF2-40B4-BE49-F238E27FC236}">
                <a16:creationId xmlns:a16="http://schemas.microsoft.com/office/drawing/2014/main" id="{D6ACCB4D-98F4-4459-A6B8-E71381BEB997}"/>
              </a:ext>
            </a:extLst>
          </p:cNvPr>
          <p:cNvSpPr>
            <a:spLocks noGrp="1"/>
          </p:cNvSpPr>
          <p:nvPr>
            <p:ph type="dt" sz="half" idx="10"/>
          </p:nvPr>
        </p:nvSpPr>
        <p:spPr/>
        <p:txBody>
          <a:bodyPr/>
          <a:lstStyle/>
          <a:p>
            <a:fld id="{3F7E4F8F-1317-4E45-9395-09156644BD05}" type="datetime1">
              <a:rPr lang="id-ID" smtClean="0"/>
              <a:pPr/>
              <a:t>11/11/2024</a:t>
            </a:fld>
            <a:endParaRPr lang="id-ID" dirty="0"/>
          </a:p>
        </p:txBody>
      </p:sp>
      <p:sp>
        <p:nvSpPr>
          <p:cNvPr id="4" name="Footer Placeholder 3">
            <a:extLst>
              <a:ext uri="{FF2B5EF4-FFF2-40B4-BE49-F238E27FC236}">
                <a16:creationId xmlns:a16="http://schemas.microsoft.com/office/drawing/2014/main" id="{0EF78335-D330-4D13-80B6-296AF136D8D1}"/>
              </a:ext>
            </a:extLst>
          </p:cNvPr>
          <p:cNvSpPr>
            <a:spLocks noGrp="1"/>
          </p:cNvSpPr>
          <p:nvPr>
            <p:ph type="ftr" sz="quarter" idx="11"/>
          </p:nvPr>
        </p:nvSpPr>
        <p:spPr/>
        <p:txBody>
          <a:bodyPr/>
          <a:lstStyle/>
          <a:p>
            <a:r>
              <a:rPr lang="id-ID"/>
              <a:t>Prospective Business Template</a:t>
            </a:r>
            <a:endParaRPr lang="id-ID" dirty="0"/>
          </a:p>
        </p:txBody>
      </p:sp>
      <p:sp>
        <p:nvSpPr>
          <p:cNvPr id="5" name="Slide Number Placeholder 4">
            <a:extLst>
              <a:ext uri="{FF2B5EF4-FFF2-40B4-BE49-F238E27FC236}">
                <a16:creationId xmlns:a16="http://schemas.microsoft.com/office/drawing/2014/main" id="{76D51971-414B-4F7C-A2E6-646678E984CF}"/>
              </a:ext>
            </a:extLst>
          </p:cNvPr>
          <p:cNvSpPr>
            <a:spLocks noGrp="1"/>
          </p:cNvSpPr>
          <p:nvPr>
            <p:ph type="sldNum" sz="quarter" idx="12"/>
          </p:nvPr>
        </p:nvSpPr>
        <p:spPr/>
        <p:txBody>
          <a:bodyPr/>
          <a:lstStyle/>
          <a:p>
            <a:fld id="{91E8FD7A-3E62-43BB-957C-4F665A7B8324}" type="slidenum">
              <a:rPr lang="id-ID" smtClean="0"/>
              <a:pPr/>
              <a:t>‹#›</a:t>
            </a:fld>
            <a:endParaRPr lang="id-ID"/>
          </a:p>
        </p:txBody>
      </p:sp>
      <p:sp>
        <p:nvSpPr>
          <p:cNvPr id="7" name="Title 1">
            <a:extLst>
              <a:ext uri="{FF2B5EF4-FFF2-40B4-BE49-F238E27FC236}">
                <a16:creationId xmlns:a16="http://schemas.microsoft.com/office/drawing/2014/main" id="{C82F96B1-9F8B-4AFB-AB1C-D796BD830741}"/>
              </a:ext>
            </a:extLst>
          </p:cNvPr>
          <p:cNvSpPr>
            <a:spLocks noGrp="1"/>
          </p:cNvSpPr>
          <p:nvPr>
            <p:ph type="title"/>
          </p:nvPr>
        </p:nvSpPr>
        <p:spPr>
          <a:xfrm>
            <a:off x="704850" y="533400"/>
            <a:ext cx="10801350" cy="563880"/>
          </a:xfrm>
        </p:spPr>
        <p:txBody>
          <a:bodyPr>
            <a:normAutofit/>
          </a:bodyPr>
          <a:lstStyle>
            <a:lvl1pPr>
              <a:defRPr sz="3000"/>
            </a:lvl1pPr>
          </a:lstStyle>
          <a:p>
            <a:r>
              <a:rPr lang="en-US" dirty="0"/>
              <a:t>Click to edit Master title style</a:t>
            </a:r>
          </a:p>
        </p:txBody>
      </p:sp>
    </p:spTree>
    <p:extLst>
      <p:ext uri="{BB962C8B-B14F-4D97-AF65-F5344CB8AC3E}">
        <p14:creationId xmlns:p14="http://schemas.microsoft.com/office/powerpoint/2010/main" val="322027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61375A-C223-44C8-917C-F7C3A1BCD50F}" type="datetimeFigureOut">
              <a:rPr lang="en-GB" smtClean="0"/>
              <a:pPr/>
              <a:t>11/11/2024</a:t>
            </a:fld>
            <a:endParaRPr lang="en-GB"/>
          </a:p>
        </p:txBody>
      </p:sp>
      <p:sp>
        <p:nvSpPr>
          <p:cNvPr id="5" name="Footer Placeholder 4"/>
          <p:cNvSpPr>
            <a:spLocks noGrp="1"/>
          </p:cNvSpPr>
          <p:nvPr>
            <p:ph type="ftr" sz="quarter" idx="11"/>
          </p:nvPr>
        </p:nvSpPr>
        <p:spPr>
          <a:xfrm>
            <a:off x="5332412" y="5883275"/>
            <a:ext cx="4324044" cy="365125"/>
          </a:xfrm>
        </p:spPr>
        <p:txBody>
          <a:bodyPr/>
          <a:lstStyle/>
          <a:p>
            <a:endParaRPr lang="en-GB"/>
          </a:p>
        </p:txBody>
      </p:sp>
      <p:sp>
        <p:nvSpPr>
          <p:cNvPr id="6" name="Slide Number Placeholder 5"/>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3267329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E04657-F5C7-47E3-8042-CF107B732FEF}" type="datetimeFigureOut">
              <a:rPr lang="ar-SY" smtClean="0"/>
              <a:pPr/>
              <a:t>10/05/1446</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a:xfrm>
            <a:off x="10951856" y="5867131"/>
            <a:ext cx="551167" cy="365125"/>
          </a:xfrm>
        </p:spPr>
        <p:txBody>
          <a:bodyPr/>
          <a:lstStyle/>
          <a:p>
            <a:fld id="{88638250-1A0D-4B72-8816-3279AAC40D32}" type="slidenum">
              <a:rPr lang="ar-SY" smtClean="0"/>
              <a:pPr/>
              <a:t>‹#›</a:t>
            </a:fld>
            <a:endParaRPr lang="ar-SY"/>
          </a:p>
        </p:txBody>
      </p:sp>
    </p:spTree>
    <p:extLst>
      <p:ext uri="{BB962C8B-B14F-4D97-AF65-F5344CB8AC3E}">
        <p14:creationId xmlns:p14="http://schemas.microsoft.com/office/powerpoint/2010/main" val="2824341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04657-F5C7-47E3-8042-CF107B732FEF}" type="datetimeFigureOut">
              <a:rPr lang="ar-SY" smtClean="0"/>
              <a:pPr/>
              <a:t>10/05/1446</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88638250-1A0D-4B72-8816-3279AAC40D32}" type="slidenum">
              <a:rPr lang="ar-SY" smtClean="0"/>
              <a:pPr/>
              <a:t>‹#›</a:t>
            </a:fld>
            <a:endParaRPr lang="ar-SY"/>
          </a:p>
        </p:txBody>
      </p:sp>
    </p:spTree>
    <p:extLst>
      <p:ext uri="{BB962C8B-B14F-4D97-AF65-F5344CB8AC3E}">
        <p14:creationId xmlns:p14="http://schemas.microsoft.com/office/powerpoint/2010/main" val="2375083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E04657-F5C7-47E3-8042-CF107B732FEF}" type="datetimeFigureOut">
              <a:rPr lang="ar-SY" smtClean="0"/>
              <a:pPr/>
              <a:t>10/05/1446</a:t>
            </a:fld>
            <a:endParaRPr lang="ar-SY"/>
          </a:p>
        </p:txBody>
      </p:sp>
      <p:sp>
        <p:nvSpPr>
          <p:cNvPr id="6" name="Footer Placeholder 5"/>
          <p:cNvSpPr>
            <a:spLocks noGrp="1"/>
          </p:cNvSpPr>
          <p:nvPr>
            <p:ph type="ftr" sz="quarter" idx="11"/>
          </p:nvPr>
        </p:nvSpPr>
        <p:spPr/>
        <p:txBody>
          <a:bodyPr/>
          <a:lstStyle/>
          <a:p>
            <a:endParaRPr lang="ar-SY"/>
          </a:p>
        </p:txBody>
      </p:sp>
      <p:sp>
        <p:nvSpPr>
          <p:cNvPr id="7" name="Slide Number Placeholder 6"/>
          <p:cNvSpPr>
            <a:spLocks noGrp="1"/>
          </p:cNvSpPr>
          <p:nvPr>
            <p:ph type="sldNum" sz="quarter" idx="12"/>
          </p:nvPr>
        </p:nvSpPr>
        <p:spPr/>
        <p:txBody>
          <a:bodyPr/>
          <a:lstStyle/>
          <a:p>
            <a:fld id="{88638250-1A0D-4B72-8816-3279AAC40D32}" type="slidenum">
              <a:rPr lang="ar-SY" smtClean="0"/>
              <a:pPr/>
              <a:t>‹#›</a:t>
            </a:fld>
            <a:endParaRPr lang="ar-SY"/>
          </a:p>
        </p:txBody>
      </p:sp>
    </p:spTree>
    <p:extLst>
      <p:ext uri="{BB962C8B-B14F-4D97-AF65-F5344CB8AC3E}">
        <p14:creationId xmlns:p14="http://schemas.microsoft.com/office/powerpoint/2010/main" val="1379843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E04657-F5C7-47E3-8042-CF107B732FEF}" type="datetimeFigureOut">
              <a:rPr lang="ar-SY" smtClean="0"/>
              <a:pPr/>
              <a:t>10/05/1446</a:t>
            </a:fld>
            <a:endParaRPr lang="ar-SY"/>
          </a:p>
        </p:txBody>
      </p:sp>
      <p:sp>
        <p:nvSpPr>
          <p:cNvPr id="8" name="Footer Placeholder 7"/>
          <p:cNvSpPr>
            <a:spLocks noGrp="1"/>
          </p:cNvSpPr>
          <p:nvPr>
            <p:ph type="ftr" sz="quarter" idx="11"/>
          </p:nvPr>
        </p:nvSpPr>
        <p:spPr/>
        <p:txBody>
          <a:bodyPr/>
          <a:lstStyle/>
          <a:p>
            <a:endParaRPr lang="ar-SY"/>
          </a:p>
        </p:txBody>
      </p:sp>
      <p:sp>
        <p:nvSpPr>
          <p:cNvPr id="9" name="Slide Number Placeholder 8"/>
          <p:cNvSpPr>
            <a:spLocks noGrp="1"/>
          </p:cNvSpPr>
          <p:nvPr>
            <p:ph type="sldNum" sz="quarter" idx="12"/>
          </p:nvPr>
        </p:nvSpPr>
        <p:spPr/>
        <p:txBody>
          <a:bodyPr/>
          <a:lstStyle/>
          <a:p>
            <a:fld id="{88638250-1A0D-4B72-8816-3279AAC40D32}" type="slidenum">
              <a:rPr lang="ar-SY" smtClean="0"/>
              <a:pPr/>
              <a:t>‹#›</a:t>
            </a:fld>
            <a:endParaRPr lang="ar-SY"/>
          </a:p>
        </p:txBody>
      </p:sp>
    </p:spTree>
    <p:extLst>
      <p:ext uri="{BB962C8B-B14F-4D97-AF65-F5344CB8AC3E}">
        <p14:creationId xmlns:p14="http://schemas.microsoft.com/office/powerpoint/2010/main" val="328147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E04657-F5C7-47E3-8042-CF107B732FEF}" type="datetimeFigureOut">
              <a:rPr lang="ar-SY" smtClean="0"/>
              <a:pPr/>
              <a:t>10/05/1446</a:t>
            </a:fld>
            <a:endParaRPr lang="ar-SY"/>
          </a:p>
        </p:txBody>
      </p:sp>
      <p:sp>
        <p:nvSpPr>
          <p:cNvPr id="4" name="Footer Placeholder 3"/>
          <p:cNvSpPr>
            <a:spLocks noGrp="1"/>
          </p:cNvSpPr>
          <p:nvPr>
            <p:ph type="ftr" sz="quarter" idx="11"/>
          </p:nvPr>
        </p:nvSpPr>
        <p:spPr/>
        <p:txBody>
          <a:bodyPr/>
          <a:lstStyle/>
          <a:p>
            <a:endParaRPr lang="ar-SY"/>
          </a:p>
        </p:txBody>
      </p:sp>
      <p:sp>
        <p:nvSpPr>
          <p:cNvPr id="5" name="Slide Number Placeholder 4"/>
          <p:cNvSpPr>
            <a:spLocks noGrp="1"/>
          </p:cNvSpPr>
          <p:nvPr>
            <p:ph type="sldNum" sz="quarter" idx="12"/>
          </p:nvPr>
        </p:nvSpPr>
        <p:spPr/>
        <p:txBody>
          <a:bodyPr/>
          <a:lstStyle/>
          <a:p>
            <a:fld id="{88638250-1A0D-4B72-8816-3279AAC40D32}" type="slidenum">
              <a:rPr lang="ar-SY" smtClean="0"/>
              <a:pPr/>
              <a:t>‹#›</a:t>
            </a:fld>
            <a:endParaRPr lang="ar-SY"/>
          </a:p>
        </p:txBody>
      </p:sp>
    </p:spTree>
    <p:extLst>
      <p:ext uri="{BB962C8B-B14F-4D97-AF65-F5344CB8AC3E}">
        <p14:creationId xmlns:p14="http://schemas.microsoft.com/office/powerpoint/2010/main" val="364111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FAECB-6827-4D91-8EB5-800DD8EA28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3CEBD6D-8344-4937-9A0D-E2DBE531B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598055-7F4B-4E57-92A1-C43CE07ED7D1}"/>
              </a:ext>
            </a:extLst>
          </p:cNvPr>
          <p:cNvSpPr>
            <a:spLocks noGrp="1"/>
          </p:cNvSpPr>
          <p:nvPr>
            <p:ph type="dt" sz="half" idx="10"/>
          </p:nvPr>
        </p:nvSpPr>
        <p:spPr/>
        <p:txBody>
          <a:bodyPr/>
          <a:lstStyle/>
          <a:p>
            <a:fld id="{1661375A-C223-44C8-917C-F7C3A1BCD50F}" type="datetimeFigureOut">
              <a:rPr lang="en-GB" smtClean="0"/>
              <a:pPr/>
              <a:t>11/11/2024</a:t>
            </a:fld>
            <a:endParaRPr lang="en-GB"/>
          </a:p>
        </p:txBody>
      </p:sp>
      <p:sp>
        <p:nvSpPr>
          <p:cNvPr id="5" name="Footer Placeholder 4">
            <a:extLst>
              <a:ext uri="{FF2B5EF4-FFF2-40B4-BE49-F238E27FC236}">
                <a16:creationId xmlns:a16="http://schemas.microsoft.com/office/drawing/2014/main" id="{0BC8293C-337A-46B9-801C-405BA28F91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FE3A87-6EF6-4E32-958D-D3BDE968EC61}"/>
              </a:ext>
            </a:extLst>
          </p:cNvPr>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2851121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04657-F5C7-47E3-8042-CF107B732FEF}" type="datetimeFigureOut">
              <a:rPr lang="ar-SY" smtClean="0"/>
              <a:pPr/>
              <a:t>10/05/1446</a:t>
            </a:fld>
            <a:endParaRPr lang="ar-SY"/>
          </a:p>
        </p:txBody>
      </p:sp>
      <p:sp>
        <p:nvSpPr>
          <p:cNvPr id="3" name="Footer Placeholder 2"/>
          <p:cNvSpPr>
            <a:spLocks noGrp="1"/>
          </p:cNvSpPr>
          <p:nvPr>
            <p:ph type="ftr" sz="quarter" idx="11"/>
          </p:nvPr>
        </p:nvSpPr>
        <p:spPr/>
        <p:txBody>
          <a:bodyPr/>
          <a:lstStyle/>
          <a:p>
            <a:endParaRPr lang="ar-SY"/>
          </a:p>
        </p:txBody>
      </p:sp>
      <p:sp>
        <p:nvSpPr>
          <p:cNvPr id="4" name="Slide Number Placeholder 3"/>
          <p:cNvSpPr>
            <a:spLocks noGrp="1"/>
          </p:cNvSpPr>
          <p:nvPr>
            <p:ph type="sldNum" sz="quarter" idx="12"/>
          </p:nvPr>
        </p:nvSpPr>
        <p:spPr/>
        <p:txBody>
          <a:bodyPr/>
          <a:lstStyle/>
          <a:p>
            <a:fld id="{88638250-1A0D-4B72-8816-3279AAC40D32}" type="slidenum">
              <a:rPr lang="ar-SY" smtClean="0"/>
              <a:pPr/>
              <a:t>‹#›</a:t>
            </a:fld>
            <a:endParaRPr lang="ar-SY"/>
          </a:p>
        </p:txBody>
      </p:sp>
    </p:spTree>
    <p:extLst>
      <p:ext uri="{BB962C8B-B14F-4D97-AF65-F5344CB8AC3E}">
        <p14:creationId xmlns:p14="http://schemas.microsoft.com/office/powerpoint/2010/main" val="2117680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04657-F5C7-47E3-8042-CF107B732FEF}" type="datetimeFigureOut">
              <a:rPr lang="ar-SY" smtClean="0"/>
              <a:pPr/>
              <a:t>10/05/1446</a:t>
            </a:fld>
            <a:endParaRPr lang="ar-SY"/>
          </a:p>
        </p:txBody>
      </p:sp>
      <p:sp>
        <p:nvSpPr>
          <p:cNvPr id="6" name="Footer Placeholder 5"/>
          <p:cNvSpPr>
            <a:spLocks noGrp="1"/>
          </p:cNvSpPr>
          <p:nvPr>
            <p:ph type="ftr" sz="quarter" idx="11"/>
          </p:nvPr>
        </p:nvSpPr>
        <p:spPr/>
        <p:txBody>
          <a:bodyPr/>
          <a:lstStyle/>
          <a:p>
            <a:endParaRPr lang="ar-SY"/>
          </a:p>
        </p:txBody>
      </p:sp>
      <p:sp>
        <p:nvSpPr>
          <p:cNvPr id="7" name="Slide Number Placeholder 6"/>
          <p:cNvSpPr>
            <a:spLocks noGrp="1"/>
          </p:cNvSpPr>
          <p:nvPr>
            <p:ph type="sldNum" sz="quarter" idx="12"/>
          </p:nvPr>
        </p:nvSpPr>
        <p:spPr/>
        <p:txBody>
          <a:bodyPr/>
          <a:lstStyle/>
          <a:p>
            <a:fld id="{88638250-1A0D-4B72-8816-3279AAC40D32}" type="slidenum">
              <a:rPr lang="ar-SY" smtClean="0"/>
              <a:pPr/>
              <a:t>‹#›</a:t>
            </a:fld>
            <a:endParaRPr lang="ar-SY"/>
          </a:p>
        </p:txBody>
      </p:sp>
    </p:spTree>
    <p:extLst>
      <p:ext uri="{BB962C8B-B14F-4D97-AF65-F5344CB8AC3E}">
        <p14:creationId xmlns:p14="http://schemas.microsoft.com/office/powerpoint/2010/main" val="3004483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04657-F5C7-47E3-8042-CF107B732FEF}" type="datetimeFigureOut">
              <a:rPr lang="ar-SY" smtClean="0"/>
              <a:pPr/>
              <a:t>10/05/1446</a:t>
            </a:fld>
            <a:endParaRPr lang="ar-SY"/>
          </a:p>
        </p:txBody>
      </p:sp>
      <p:sp>
        <p:nvSpPr>
          <p:cNvPr id="6" name="Footer Placeholder 5"/>
          <p:cNvSpPr>
            <a:spLocks noGrp="1"/>
          </p:cNvSpPr>
          <p:nvPr>
            <p:ph type="ftr" sz="quarter" idx="11"/>
          </p:nvPr>
        </p:nvSpPr>
        <p:spPr/>
        <p:txBody>
          <a:bodyPr/>
          <a:lstStyle/>
          <a:p>
            <a:endParaRPr lang="ar-SY"/>
          </a:p>
        </p:txBody>
      </p:sp>
      <p:sp>
        <p:nvSpPr>
          <p:cNvPr id="7" name="Slide Number Placeholder 6"/>
          <p:cNvSpPr>
            <a:spLocks noGrp="1"/>
          </p:cNvSpPr>
          <p:nvPr>
            <p:ph type="sldNum" sz="quarter" idx="12"/>
          </p:nvPr>
        </p:nvSpPr>
        <p:spPr/>
        <p:txBody>
          <a:bodyPr/>
          <a:lstStyle/>
          <a:p>
            <a:fld id="{88638250-1A0D-4B72-8816-3279AAC40D32}" type="slidenum">
              <a:rPr lang="ar-SY" smtClean="0"/>
              <a:pPr/>
              <a:t>‹#›</a:t>
            </a:fld>
            <a:endParaRPr lang="ar-SY"/>
          </a:p>
        </p:txBody>
      </p:sp>
    </p:spTree>
    <p:extLst>
      <p:ext uri="{BB962C8B-B14F-4D97-AF65-F5344CB8AC3E}">
        <p14:creationId xmlns:p14="http://schemas.microsoft.com/office/powerpoint/2010/main" val="13130023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04657-F5C7-47E3-8042-CF107B732FEF}" type="datetimeFigureOut">
              <a:rPr lang="ar-SY" smtClean="0"/>
              <a:pPr/>
              <a:t>10/05/1446</a:t>
            </a:fld>
            <a:endParaRPr lang="ar-SY"/>
          </a:p>
        </p:txBody>
      </p:sp>
      <p:sp>
        <p:nvSpPr>
          <p:cNvPr id="6" name="Footer Placeholder 5"/>
          <p:cNvSpPr>
            <a:spLocks noGrp="1"/>
          </p:cNvSpPr>
          <p:nvPr>
            <p:ph type="ftr" sz="quarter" idx="11"/>
          </p:nvPr>
        </p:nvSpPr>
        <p:spPr/>
        <p:txBody>
          <a:bodyPr/>
          <a:lstStyle/>
          <a:p>
            <a:endParaRPr lang="ar-SY"/>
          </a:p>
        </p:txBody>
      </p:sp>
      <p:sp>
        <p:nvSpPr>
          <p:cNvPr id="7" name="Slide Number Placeholder 6"/>
          <p:cNvSpPr>
            <a:spLocks noGrp="1"/>
          </p:cNvSpPr>
          <p:nvPr>
            <p:ph type="sldNum" sz="quarter" idx="12"/>
          </p:nvPr>
        </p:nvSpPr>
        <p:spPr/>
        <p:txBody>
          <a:bodyPr/>
          <a:lstStyle/>
          <a:p>
            <a:fld id="{88638250-1A0D-4B72-8816-3279AAC40D32}" type="slidenum">
              <a:rPr lang="ar-SY" smtClean="0"/>
              <a:pPr/>
              <a:t>‹#›</a:t>
            </a:fld>
            <a:endParaRPr lang="ar-SY"/>
          </a:p>
        </p:txBody>
      </p:sp>
    </p:spTree>
    <p:extLst>
      <p:ext uri="{BB962C8B-B14F-4D97-AF65-F5344CB8AC3E}">
        <p14:creationId xmlns:p14="http://schemas.microsoft.com/office/powerpoint/2010/main" val="3877829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04657-F5C7-47E3-8042-CF107B732FEF}" type="datetimeFigureOut">
              <a:rPr lang="ar-SY" smtClean="0"/>
              <a:pPr/>
              <a:t>10/05/1446</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88638250-1A0D-4B72-8816-3279AAC40D32}" type="slidenum">
              <a:rPr lang="ar-SY" smtClean="0"/>
              <a:pPr/>
              <a:t>‹#›</a:t>
            </a:fld>
            <a:endParaRPr lang="ar-SY"/>
          </a:p>
        </p:txBody>
      </p:sp>
    </p:spTree>
    <p:extLst>
      <p:ext uri="{BB962C8B-B14F-4D97-AF65-F5344CB8AC3E}">
        <p14:creationId xmlns:p14="http://schemas.microsoft.com/office/powerpoint/2010/main" val="30364661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04657-F5C7-47E3-8042-CF107B732FEF}" type="datetimeFigureOut">
              <a:rPr lang="ar-SY" smtClean="0"/>
              <a:pPr/>
              <a:t>10/05/1446</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88638250-1A0D-4B72-8816-3279AAC40D32}" type="slidenum">
              <a:rPr lang="ar-SY" smtClean="0"/>
              <a:pPr/>
              <a:t>‹#›</a:t>
            </a:fld>
            <a:endParaRPr lang="ar-SY"/>
          </a:p>
        </p:txBody>
      </p:sp>
    </p:spTree>
    <p:extLst>
      <p:ext uri="{BB962C8B-B14F-4D97-AF65-F5344CB8AC3E}">
        <p14:creationId xmlns:p14="http://schemas.microsoft.com/office/powerpoint/2010/main" val="42304226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04657-F5C7-47E3-8042-CF107B732FEF}" type="datetimeFigureOut">
              <a:rPr lang="ar-SY" smtClean="0"/>
              <a:pPr/>
              <a:t>10/05/1446</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88638250-1A0D-4B72-8816-3279AAC40D32}" type="slidenum">
              <a:rPr lang="ar-SY" smtClean="0"/>
              <a:pPr/>
              <a:t>‹#›</a:t>
            </a:fld>
            <a:endParaRPr lang="ar-SY"/>
          </a:p>
        </p:txBody>
      </p:sp>
    </p:spTree>
    <p:extLst>
      <p:ext uri="{BB962C8B-B14F-4D97-AF65-F5344CB8AC3E}">
        <p14:creationId xmlns:p14="http://schemas.microsoft.com/office/powerpoint/2010/main" val="1030586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04657-F5C7-47E3-8042-CF107B732FEF}" type="datetimeFigureOut">
              <a:rPr lang="ar-SY" smtClean="0"/>
              <a:pPr/>
              <a:t>10/05/1446</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88638250-1A0D-4B72-8816-3279AAC40D32}" type="slidenum">
              <a:rPr lang="ar-SY" smtClean="0"/>
              <a:pPr/>
              <a:t>‹#›</a:t>
            </a:fld>
            <a:endParaRPr lang="ar-SY"/>
          </a:p>
        </p:txBody>
      </p:sp>
    </p:spTree>
    <p:extLst>
      <p:ext uri="{BB962C8B-B14F-4D97-AF65-F5344CB8AC3E}">
        <p14:creationId xmlns:p14="http://schemas.microsoft.com/office/powerpoint/2010/main" val="8505768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04657-F5C7-47E3-8042-CF107B732FEF}" type="datetimeFigureOut">
              <a:rPr lang="ar-SY" smtClean="0"/>
              <a:pPr/>
              <a:t>10/05/1446</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88638250-1A0D-4B72-8816-3279AAC40D32}" type="slidenum">
              <a:rPr lang="ar-SY" smtClean="0"/>
              <a:pPr/>
              <a:t>‹#›</a:t>
            </a:fld>
            <a:endParaRPr lang="ar-SY"/>
          </a:p>
        </p:txBody>
      </p:sp>
    </p:spTree>
    <p:extLst>
      <p:ext uri="{BB962C8B-B14F-4D97-AF65-F5344CB8AC3E}">
        <p14:creationId xmlns:p14="http://schemas.microsoft.com/office/powerpoint/2010/main" val="32183420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E04657-F5C7-47E3-8042-CF107B732FEF}" type="datetimeFigureOut">
              <a:rPr lang="ar-SY" smtClean="0"/>
              <a:pPr/>
              <a:t>10/05/1446</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88638250-1A0D-4B72-8816-3279AAC40D32}" type="slidenum">
              <a:rPr lang="ar-SY" smtClean="0"/>
              <a:pPr/>
              <a:t>‹#›</a:t>
            </a:fld>
            <a:endParaRPr lang="ar-SY"/>
          </a:p>
        </p:txBody>
      </p:sp>
    </p:spTree>
    <p:extLst>
      <p:ext uri="{BB962C8B-B14F-4D97-AF65-F5344CB8AC3E}">
        <p14:creationId xmlns:p14="http://schemas.microsoft.com/office/powerpoint/2010/main" val="31779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93C882-D441-40BC-AAB7-FB3EF79F6F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80FF742-A50B-4EB6-86AE-E67F120A5B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ACB9172-F4DE-4657-A074-EF8778EE7E7D}"/>
              </a:ext>
            </a:extLst>
          </p:cNvPr>
          <p:cNvSpPr>
            <a:spLocks noGrp="1"/>
          </p:cNvSpPr>
          <p:nvPr>
            <p:ph type="dt" sz="half" idx="10"/>
          </p:nvPr>
        </p:nvSpPr>
        <p:spPr/>
        <p:txBody>
          <a:bodyPr/>
          <a:lstStyle/>
          <a:p>
            <a:fld id="{1661375A-C223-44C8-917C-F7C3A1BCD50F}" type="datetimeFigureOut">
              <a:rPr lang="en-GB" smtClean="0"/>
              <a:pPr/>
              <a:t>11/11/2024</a:t>
            </a:fld>
            <a:endParaRPr lang="en-GB"/>
          </a:p>
        </p:txBody>
      </p:sp>
      <p:sp>
        <p:nvSpPr>
          <p:cNvPr id="6" name="Footer Placeholder 5">
            <a:extLst>
              <a:ext uri="{FF2B5EF4-FFF2-40B4-BE49-F238E27FC236}">
                <a16:creationId xmlns:a16="http://schemas.microsoft.com/office/drawing/2014/main" id="{77507DBE-C8F7-423C-9124-EE7B3D22E3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81AC0B-71D5-43A5-AD86-9668B4D92263}"/>
              </a:ext>
            </a:extLst>
          </p:cNvPr>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37835099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E04657-F5C7-47E3-8042-CF107B732FEF}" type="datetimeFigureOut">
              <a:rPr lang="ar-SY" smtClean="0"/>
              <a:pPr/>
              <a:t>10/05/1446</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88638250-1A0D-4B72-8816-3279AAC40D32}" type="slidenum">
              <a:rPr lang="ar-SY" smtClean="0"/>
              <a:pPr/>
              <a:t>‹#›</a:t>
            </a:fld>
            <a:endParaRPr lang="ar-SY"/>
          </a:p>
        </p:txBody>
      </p:sp>
    </p:spTree>
    <p:extLst>
      <p:ext uri="{BB962C8B-B14F-4D97-AF65-F5344CB8AC3E}">
        <p14:creationId xmlns:p14="http://schemas.microsoft.com/office/powerpoint/2010/main" val="1952042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918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88ED480-FB5A-4746-89A6-7FE970FDE0BE}"/>
              </a:ext>
            </a:extLst>
          </p:cNvPr>
          <p:cNvSpPr>
            <a:spLocks noGrp="1"/>
          </p:cNvSpPr>
          <p:nvPr>
            <p:ph type="pic" sz="quarter" idx="13"/>
          </p:nvPr>
        </p:nvSpPr>
        <p:spPr>
          <a:xfrm>
            <a:off x="5245214" y="1"/>
            <a:ext cx="6946786" cy="6297930"/>
          </a:xfrm>
          <a:custGeom>
            <a:avLst/>
            <a:gdLst>
              <a:gd name="connsiteX0" fmla="*/ 4069756 w 13893572"/>
              <a:gd name="connsiteY0" fmla="*/ 0 h 12580327"/>
              <a:gd name="connsiteX1" fmla="*/ 13893572 w 13893572"/>
              <a:gd name="connsiteY1" fmla="*/ 0 h 12580327"/>
              <a:gd name="connsiteX2" fmla="*/ 13893572 w 13893572"/>
              <a:gd name="connsiteY2" fmla="*/ 12580327 h 12580327"/>
              <a:gd name="connsiteX3" fmla="*/ 0 w 13893572"/>
              <a:gd name="connsiteY3" fmla="*/ 12580327 h 12580327"/>
            </a:gdLst>
            <a:ahLst/>
            <a:cxnLst>
              <a:cxn ang="0">
                <a:pos x="connsiteX0" y="connsiteY0"/>
              </a:cxn>
              <a:cxn ang="0">
                <a:pos x="connsiteX1" y="connsiteY1"/>
              </a:cxn>
              <a:cxn ang="0">
                <a:pos x="connsiteX2" y="connsiteY2"/>
              </a:cxn>
              <a:cxn ang="0">
                <a:pos x="connsiteX3" y="connsiteY3"/>
              </a:cxn>
            </a:cxnLst>
            <a:rect l="l" t="t" r="r" b="b"/>
            <a:pathLst>
              <a:path w="13893572" h="12580327">
                <a:moveTo>
                  <a:pt x="4069756" y="0"/>
                </a:moveTo>
                <a:lnTo>
                  <a:pt x="13893572" y="0"/>
                </a:lnTo>
                <a:lnTo>
                  <a:pt x="13893572" y="12580327"/>
                </a:lnTo>
                <a:lnTo>
                  <a:pt x="0" y="12580327"/>
                </a:lnTo>
                <a:close/>
              </a:path>
            </a:pathLst>
          </a:custGeom>
          <a:solidFill>
            <a:schemeClr val="bg1">
              <a:lumMod val="95000"/>
            </a:schemeClr>
          </a:solidFill>
        </p:spPr>
        <p:txBody>
          <a:bodyPr wrap="square">
            <a:noAutofit/>
          </a:bodyPr>
          <a:lstStyle/>
          <a:p>
            <a:endParaRPr lang="en-US"/>
          </a:p>
        </p:txBody>
      </p:sp>
      <p:sp>
        <p:nvSpPr>
          <p:cNvPr id="8" name="Rectangle 7">
            <a:extLst>
              <a:ext uri="{FF2B5EF4-FFF2-40B4-BE49-F238E27FC236}">
                <a16:creationId xmlns:a16="http://schemas.microsoft.com/office/drawing/2014/main" id="{561C4CE6-7138-4CB5-9AFE-A6C2F3055475}"/>
              </a:ext>
            </a:extLst>
          </p:cNvPr>
          <p:cNvSpPr/>
          <p:nvPr userDrawn="1"/>
        </p:nvSpPr>
        <p:spPr>
          <a:xfrm>
            <a:off x="0" y="6297930"/>
            <a:ext cx="12192000" cy="5600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Date Placeholder 2">
            <a:extLst>
              <a:ext uri="{FF2B5EF4-FFF2-40B4-BE49-F238E27FC236}">
                <a16:creationId xmlns:a16="http://schemas.microsoft.com/office/drawing/2014/main" id="{D6ACCB4D-98F4-4459-A6B8-E71381BEB997}"/>
              </a:ext>
            </a:extLst>
          </p:cNvPr>
          <p:cNvSpPr>
            <a:spLocks noGrp="1"/>
          </p:cNvSpPr>
          <p:nvPr>
            <p:ph type="dt" sz="half" idx="10"/>
          </p:nvPr>
        </p:nvSpPr>
        <p:spPr/>
        <p:txBody>
          <a:bodyPr/>
          <a:lstStyle/>
          <a:p>
            <a:fld id="{3F7E4F8F-1317-4E45-9395-09156644BD05}" type="datetime1">
              <a:rPr lang="id-ID" smtClean="0"/>
              <a:pPr/>
              <a:t>11/11/2024</a:t>
            </a:fld>
            <a:endParaRPr lang="id-ID" dirty="0"/>
          </a:p>
        </p:txBody>
      </p:sp>
      <p:sp>
        <p:nvSpPr>
          <p:cNvPr id="4" name="Footer Placeholder 3">
            <a:extLst>
              <a:ext uri="{FF2B5EF4-FFF2-40B4-BE49-F238E27FC236}">
                <a16:creationId xmlns:a16="http://schemas.microsoft.com/office/drawing/2014/main" id="{0EF78335-D330-4D13-80B6-296AF136D8D1}"/>
              </a:ext>
            </a:extLst>
          </p:cNvPr>
          <p:cNvSpPr>
            <a:spLocks noGrp="1"/>
          </p:cNvSpPr>
          <p:nvPr>
            <p:ph type="ftr" sz="quarter" idx="11"/>
          </p:nvPr>
        </p:nvSpPr>
        <p:spPr/>
        <p:txBody>
          <a:bodyPr/>
          <a:lstStyle/>
          <a:p>
            <a:r>
              <a:rPr lang="id-ID"/>
              <a:t>Prospective Business Template</a:t>
            </a:r>
            <a:endParaRPr lang="id-ID" dirty="0"/>
          </a:p>
        </p:txBody>
      </p:sp>
      <p:sp>
        <p:nvSpPr>
          <p:cNvPr id="5" name="Slide Number Placeholder 4">
            <a:extLst>
              <a:ext uri="{FF2B5EF4-FFF2-40B4-BE49-F238E27FC236}">
                <a16:creationId xmlns:a16="http://schemas.microsoft.com/office/drawing/2014/main" id="{76D51971-414B-4F7C-A2E6-646678E984CF}"/>
              </a:ext>
            </a:extLst>
          </p:cNvPr>
          <p:cNvSpPr>
            <a:spLocks noGrp="1"/>
          </p:cNvSpPr>
          <p:nvPr>
            <p:ph type="sldNum" sz="quarter" idx="12"/>
          </p:nvPr>
        </p:nvSpPr>
        <p:spPr/>
        <p:txBody>
          <a:bodyPr/>
          <a:lstStyle/>
          <a:p>
            <a:fld id="{91E8FD7A-3E62-43BB-957C-4F665A7B8324}" type="slidenum">
              <a:rPr lang="id-ID" smtClean="0"/>
              <a:pPr/>
              <a:t>‹#›</a:t>
            </a:fld>
            <a:endParaRPr lang="id-ID"/>
          </a:p>
        </p:txBody>
      </p:sp>
      <p:sp>
        <p:nvSpPr>
          <p:cNvPr id="7" name="Title 1">
            <a:extLst>
              <a:ext uri="{FF2B5EF4-FFF2-40B4-BE49-F238E27FC236}">
                <a16:creationId xmlns:a16="http://schemas.microsoft.com/office/drawing/2014/main" id="{C82F96B1-9F8B-4AFB-AB1C-D796BD830741}"/>
              </a:ext>
            </a:extLst>
          </p:cNvPr>
          <p:cNvSpPr>
            <a:spLocks noGrp="1"/>
          </p:cNvSpPr>
          <p:nvPr>
            <p:ph type="title"/>
          </p:nvPr>
        </p:nvSpPr>
        <p:spPr>
          <a:xfrm>
            <a:off x="704850" y="533400"/>
            <a:ext cx="10801350" cy="563880"/>
          </a:xfrm>
        </p:spPr>
        <p:txBody>
          <a:bodyPr>
            <a:normAutofit/>
          </a:bodyPr>
          <a:lstStyle>
            <a:lvl1pPr>
              <a:defRPr sz="3000"/>
            </a:lvl1pPr>
          </a:lstStyle>
          <a:p>
            <a:r>
              <a:rPr lang="en-US" dirty="0"/>
              <a:t>Click to edit Master title style</a:t>
            </a:r>
          </a:p>
        </p:txBody>
      </p:sp>
    </p:spTree>
    <p:extLst>
      <p:ext uri="{BB962C8B-B14F-4D97-AF65-F5344CB8AC3E}">
        <p14:creationId xmlns:p14="http://schemas.microsoft.com/office/powerpoint/2010/main" val="115618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شريحة عنوان">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9735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عنوان المقط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1859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محتويان">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6522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مقارنة">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7784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عنوان فقط">
    <p:spTree>
      <p:nvGrpSpPr>
        <p:cNvPr id="1" name=""/>
        <p:cNvGrpSpPr/>
        <p:nvPr/>
      </p:nvGrpSpPr>
      <p:grpSpPr>
        <a:xfrm>
          <a:off x="0" y="0"/>
          <a:ext cx="0" cy="0"/>
          <a:chOff x="0" y="0"/>
          <a:chExt cx="0" cy="0"/>
        </a:xfrm>
      </p:grpSpPr>
    </p:spTree>
    <p:extLst>
      <p:ext uri="{BB962C8B-B14F-4D97-AF65-F5344CB8AC3E}">
        <p14:creationId xmlns:p14="http://schemas.microsoft.com/office/powerpoint/2010/main" val="7928237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محتوى مع تسمية توضيحية">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4679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306D22-9474-474E-A4DD-36D304E576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9ED9F3-E75B-4CB6-9C20-44656AF015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2AB8604-4E78-4EF6-AF81-B832751C75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C7266C-4F95-4B63-B8A4-5D430A6FCB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A605C0-AC58-49C3-BFDA-E7ADCFC7B8CA}"/>
              </a:ext>
            </a:extLst>
          </p:cNvPr>
          <p:cNvSpPr>
            <a:spLocks noGrp="1"/>
          </p:cNvSpPr>
          <p:nvPr>
            <p:ph type="dt" sz="half" idx="10"/>
          </p:nvPr>
        </p:nvSpPr>
        <p:spPr/>
        <p:txBody>
          <a:bodyPr/>
          <a:lstStyle/>
          <a:p>
            <a:fld id="{1661375A-C223-44C8-917C-F7C3A1BCD50F}" type="datetimeFigureOut">
              <a:rPr lang="en-GB" smtClean="0"/>
              <a:pPr/>
              <a:t>11/11/2024</a:t>
            </a:fld>
            <a:endParaRPr lang="en-GB"/>
          </a:p>
        </p:txBody>
      </p:sp>
      <p:sp>
        <p:nvSpPr>
          <p:cNvPr id="8" name="Footer Placeholder 7">
            <a:extLst>
              <a:ext uri="{FF2B5EF4-FFF2-40B4-BE49-F238E27FC236}">
                <a16:creationId xmlns:a16="http://schemas.microsoft.com/office/drawing/2014/main" id="{A8CDB99B-8E2F-47DA-B6C3-50842D8C3D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00ACA83-753D-4AEE-B568-755DCF5ED7F7}"/>
              </a:ext>
            </a:extLst>
          </p:cNvPr>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3104316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AE544B-A36F-473A-86AF-50F02429182D}"/>
              </a:ext>
            </a:extLst>
          </p:cNvPr>
          <p:cNvSpPr>
            <a:spLocks noGrp="1"/>
          </p:cNvSpPr>
          <p:nvPr>
            <p:ph type="dt" sz="half" idx="10"/>
          </p:nvPr>
        </p:nvSpPr>
        <p:spPr/>
        <p:txBody>
          <a:bodyPr/>
          <a:lstStyle/>
          <a:p>
            <a:fld id="{1661375A-C223-44C8-917C-F7C3A1BCD50F}" type="datetimeFigureOut">
              <a:rPr lang="en-GB" smtClean="0"/>
              <a:pPr/>
              <a:t>11/11/2024</a:t>
            </a:fld>
            <a:endParaRPr lang="en-GB"/>
          </a:p>
        </p:txBody>
      </p:sp>
      <p:sp>
        <p:nvSpPr>
          <p:cNvPr id="4" name="Footer Placeholder 3">
            <a:extLst>
              <a:ext uri="{FF2B5EF4-FFF2-40B4-BE49-F238E27FC236}">
                <a16:creationId xmlns:a16="http://schemas.microsoft.com/office/drawing/2014/main" id="{3E6F2748-531A-4318-A370-27EDE490E8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5AD6E57-F20B-43D2-A268-2449E7D4ADF8}"/>
              </a:ext>
            </a:extLst>
          </p:cNvPr>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880505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EC2F6E-BB8D-4A07-B873-A379FEAE4F53}"/>
              </a:ext>
            </a:extLst>
          </p:cNvPr>
          <p:cNvSpPr>
            <a:spLocks noGrp="1"/>
          </p:cNvSpPr>
          <p:nvPr>
            <p:ph type="dt" sz="half" idx="10"/>
          </p:nvPr>
        </p:nvSpPr>
        <p:spPr/>
        <p:txBody>
          <a:bodyPr/>
          <a:lstStyle/>
          <a:p>
            <a:fld id="{1661375A-C223-44C8-917C-F7C3A1BCD50F}" type="datetimeFigureOut">
              <a:rPr lang="en-GB" smtClean="0"/>
              <a:pPr/>
              <a:t>11/11/2024</a:t>
            </a:fld>
            <a:endParaRPr lang="en-GB"/>
          </a:p>
        </p:txBody>
      </p:sp>
      <p:sp>
        <p:nvSpPr>
          <p:cNvPr id="3" name="Footer Placeholder 2">
            <a:extLst>
              <a:ext uri="{FF2B5EF4-FFF2-40B4-BE49-F238E27FC236}">
                <a16:creationId xmlns:a16="http://schemas.microsoft.com/office/drawing/2014/main" id="{29C64672-2E28-45BB-AB1E-9CA10E90883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33CCF35-5028-4E4D-8F6E-2E2DF0FB4299}"/>
              </a:ext>
            </a:extLst>
          </p:cNvPr>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202002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6427B1-871E-4C56-AF97-3F78ADBFA9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F52702-EC0A-4FBA-9939-DCF10E412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EDDBB8-93FE-4585-A97D-0E391EE246F7}"/>
              </a:ext>
            </a:extLst>
          </p:cNvPr>
          <p:cNvSpPr>
            <a:spLocks noGrp="1"/>
          </p:cNvSpPr>
          <p:nvPr>
            <p:ph type="dt" sz="half" idx="10"/>
          </p:nvPr>
        </p:nvSpPr>
        <p:spPr/>
        <p:txBody>
          <a:bodyPr/>
          <a:lstStyle/>
          <a:p>
            <a:fld id="{1661375A-C223-44C8-917C-F7C3A1BCD50F}" type="datetimeFigureOut">
              <a:rPr lang="en-GB" smtClean="0"/>
              <a:pPr/>
              <a:t>11/11/2024</a:t>
            </a:fld>
            <a:endParaRPr lang="en-GB"/>
          </a:p>
        </p:txBody>
      </p:sp>
      <p:sp>
        <p:nvSpPr>
          <p:cNvPr id="6" name="Footer Placeholder 5">
            <a:extLst>
              <a:ext uri="{FF2B5EF4-FFF2-40B4-BE49-F238E27FC236}">
                <a16:creationId xmlns:a16="http://schemas.microsoft.com/office/drawing/2014/main" id="{2CB77A2A-D97D-4B06-A029-77A3A88DA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F4E011-48A8-486A-BF53-E7C085173F29}"/>
              </a:ext>
            </a:extLst>
          </p:cNvPr>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3463563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700288-1A1C-45A8-B99A-68E661D708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8D19D42-4449-4938-BE9F-F8A026382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5CB693-3AD5-4FB5-9BD7-DDA6EA895AA0}"/>
              </a:ext>
            </a:extLst>
          </p:cNvPr>
          <p:cNvSpPr>
            <a:spLocks noGrp="1"/>
          </p:cNvSpPr>
          <p:nvPr>
            <p:ph type="dt" sz="half" idx="10"/>
          </p:nvPr>
        </p:nvSpPr>
        <p:spPr/>
        <p:txBody>
          <a:bodyPr/>
          <a:lstStyle/>
          <a:p>
            <a:fld id="{1661375A-C223-44C8-917C-F7C3A1BCD50F}" type="datetimeFigureOut">
              <a:rPr lang="en-GB" smtClean="0"/>
              <a:pPr/>
              <a:t>11/11/2024</a:t>
            </a:fld>
            <a:endParaRPr lang="en-GB"/>
          </a:p>
        </p:txBody>
      </p:sp>
      <p:sp>
        <p:nvSpPr>
          <p:cNvPr id="6" name="Footer Placeholder 5">
            <a:extLst>
              <a:ext uri="{FF2B5EF4-FFF2-40B4-BE49-F238E27FC236}">
                <a16:creationId xmlns:a16="http://schemas.microsoft.com/office/drawing/2014/main" id="{BB28CAAB-378F-4646-836D-6723AF2269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8A5F22-2F00-4B7E-95E3-D4E37EE6F9BD}"/>
              </a:ext>
            </a:extLst>
          </p:cNvPr>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2614950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s://www.arabppt.com/"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3.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hyperlink" Target="https://www.arabppt.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3493B-E27E-4DC0-A41A-7E254FDDD4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619A8B-408B-4DCB-AC39-AC640BF85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A87CC5-FBB1-4FE5-893F-7BD071C75E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1375A-C223-44C8-917C-F7C3A1BCD50F}" type="datetimeFigureOut">
              <a:rPr lang="en-GB" smtClean="0"/>
              <a:pPr/>
              <a:t>11/11/2024</a:t>
            </a:fld>
            <a:endParaRPr lang="en-GB"/>
          </a:p>
        </p:txBody>
      </p:sp>
      <p:sp>
        <p:nvSpPr>
          <p:cNvPr id="5" name="Footer Placeholder 4">
            <a:extLst>
              <a:ext uri="{FF2B5EF4-FFF2-40B4-BE49-F238E27FC236}">
                <a16:creationId xmlns:a16="http://schemas.microsoft.com/office/drawing/2014/main" id="{068E1BCB-E2F2-4D1B-BCFC-521169C8EA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111173B-B48E-4DCF-8715-580539054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3841B-0DB4-4C99-B5E5-79625F01DBF7}" type="slidenum">
              <a:rPr lang="en-GB" smtClean="0"/>
              <a:pPr/>
              <a:t>‹#›</a:t>
            </a:fld>
            <a:endParaRPr lang="en-GB"/>
          </a:p>
        </p:txBody>
      </p:sp>
    </p:spTree>
    <p:extLst>
      <p:ext uri="{BB962C8B-B14F-4D97-AF65-F5344CB8AC3E}">
        <p14:creationId xmlns:p14="http://schemas.microsoft.com/office/powerpoint/2010/main" val="315816774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D7A3DE75-C216-4F25-8BB1-58D1E26BB12D}"/>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SY"/>
          </a:p>
        </p:txBody>
      </p:sp>
      <p:sp>
        <p:nvSpPr>
          <p:cNvPr id="3" name="عنصر نائب للنص 2">
            <a:extLst>
              <a:ext uri="{FF2B5EF4-FFF2-40B4-BE49-F238E27FC236}">
                <a16:creationId xmlns:a16="http://schemas.microsoft.com/office/drawing/2014/main" id="{22C54F9E-17DE-454F-A9FA-5BC300A4ED6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a:extLst>
              <a:ext uri="{FF2B5EF4-FFF2-40B4-BE49-F238E27FC236}">
                <a16:creationId xmlns:a16="http://schemas.microsoft.com/office/drawing/2014/main" id="{34E647C6-1C7B-4CC7-950F-3CF9DB46B25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FE04657-F5C7-47E3-8042-CF107B732FEF}" type="datetimeFigureOut">
              <a:rPr lang="ar-SY" smtClean="0"/>
              <a:pPr/>
              <a:t>10/05/1446</a:t>
            </a:fld>
            <a:endParaRPr lang="ar-SY"/>
          </a:p>
        </p:txBody>
      </p:sp>
      <p:sp>
        <p:nvSpPr>
          <p:cNvPr id="5" name="عنصر نائب للتذييل 4">
            <a:extLst>
              <a:ext uri="{FF2B5EF4-FFF2-40B4-BE49-F238E27FC236}">
                <a16:creationId xmlns:a16="http://schemas.microsoft.com/office/drawing/2014/main" id="{E8C8A20A-9C1C-4049-A814-DEC3C7ED21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Y"/>
          </a:p>
        </p:txBody>
      </p:sp>
      <p:sp>
        <p:nvSpPr>
          <p:cNvPr id="6" name="عنصر نائب لرقم الشريحة 5">
            <a:extLst>
              <a:ext uri="{FF2B5EF4-FFF2-40B4-BE49-F238E27FC236}">
                <a16:creationId xmlns:a16="http://schemas.microsoft.com/office/drawing/2014/main" id="{EA8CD21B-90BE-4AB0-9C82-A4437443DE38}"/>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8638250-1A0D-4B72-8816-3279AAC40D32}" type="slidenum">
              <a:rPr lang="ar-SY" smtClean="0"/>
              <a:pPr/>
              <a:t>‹#›</a:t>
            </a:fld>
            <a:endParaRPr lang="ar-SY"/>
          </a:p>
        </p:txBody>
      </p:sp>
      <p:sp>
        <p:nvSpPr>
          <p:cNvPr id="8" name="TextBox 7">
            <a:extLst>
              <a:ext uri="{FF2B5EF4-FFF2-40B4-BE49-F238E27FC236}">
                <a16:creationId xmlns:a16="http://schemas.microsoft.com/office/drawing/2014/main" id="{E5685AF1-BC7F-438C-B24F-D13836519874}"/>
              </a:ext>
            </a:extLst>
          </p:cNvPr>
          <p:cNvSpPr txBox="1"/>
          <p:nvPr userDrawn="1"/>
        </p:nvSpPr>
        <p:spPr>
          <a:xfrm>
            <a:off x="0" y="6698445"/>
            <a:ext cx="1117614" cy="184666"/>
          </a:xfrm>
          <a:prstGeom prst="rect">
            <a:avLst/>
          </a:prstGeom>
          <a:noFill/>
        </p:spPr>
        <p:txBody>
          <a:bodyPr wrap="none" rtlCol="0">
            <a:spAutoFit/>
          </a:bodyPr>
          <a:lstStyle/>
          <a:p>
            <a:r>
              <a:rPr lang="ar-AE" sz="600" dirty="0">
                <a:solidFill>
                  <a:schemeClr val="bg1">
                    <a:lumMod val="50000"/>
                  </a:schemeClr>
                </a:solidFill>
              </a:rPr>
              <a:t>مصمم من قبل: </a:t>
            </a:r>
            <a:r>
              <a:rPr lang="en-US" sz="600" dirty="0">
                <a:solidFill>
                  <a:schemeClr val="bg1">
                    <a:lumMod val="50000"/>
                  </a:schemeClr>
                </a:solidFill>
                <a:hlinkClick r:id="rId14">
                  <a:extLst>
                    <a:ext uri="{A12FA001-AC4F-418D-AE19-62706E023703}">
                      <ahyp:hlinkClr xmlns:ahyp="http://schemas.microsoft.com/office/drawing/2018/hyperlinkcolor" val="tx"/>
                    </a:ext>
                  </a:extLst>
                </a:hlinkClick>
              </a:rPr>
              <a:t>ArabPPT.com</a:t>
            </a:r>
            <a:endParaRPr lang="en-US" sz="600" dirty="0">
              <a:solidFill>
                <a:schemeClr val="bg1">
                  <a:lumMod val="50000"/>
                </a:schemeClr>
              </a:solidFill>
            </a:endParaRPr>
          </a:p>
        </p:txBody>
      </p:sp>
    </p:spTree>
    <p:extLst>
      <p:ext uri="{BB962C8B-B14F-4D97-AF65-F5344CB8AC3E}">
        <p14:creationId xmlns:p14="http://schemas.microsoft.com/office/powerpoint/2010/main" val="331190976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FE04657-F5C7-47E3-8042-CF107B732FEF}" type="datetimeFigureOut">
              <a:rPr lang="ar-SY" smtClean="0"/>
              <a:pPr/>
              <a:t>10/05/1446</a:t>
            </a:fld>
            <a:endParaRPr lang="ar-SY"/>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SY"/>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8638250-1A0D-4B72-8816-3279AAC40D32}" type="slidenum">
              <a:rPr lang="ar-SY" smtClean="0"/>
              <a:pPr/>
              <a:t>‹#›</a:t>
            </a:fld>
            <a:endParaRPr lang="ar-SY"/>
          </a:p>
        </p:txBody>
      </p:sp>
      <p:sp>
        <p:nvSpPr>
          <p:cNvPr id="14" name="TextBox 13">
            <a:extLst>
              <a:ext uri="{FF2B5EF4-FFF2-40B4-BE49-F238E27FC236}">
                <a16:creationId xmlns:a16="http://schemas.microsoft.com/office/drawing/2014/main" id="{CBFA9705-0DD2-4BDB-A7F8-B99972630061}"/>
              </a:ext>
            </a:extLst>
          </p:cNvPr>
          <p:cNvSpPr txBox="1"/>
          <p:nvPr userDrawn="1"/>
        </p:nvSpPr>
        <p:spPr>
          <a:xfrm>
            <a:off x="0" y="6698445"/>
            <a:ext cx="1117614" cy="184666"/>
          </a:xfrm>
          <a:prstGeom prst="rect">
            <a:avLst/>
          </a:prstGeom>
          <a:noFill/>
        </p:spPr>
        <p:txBody>
          <a:bodyPr wrap="none" rtlCol="0">
            <a:spAutoFit/>
          </a:bodyPr>
          <a:lstStyle/>
          <a:p>
            <a:r>
              <a:rPr lang="ar-AE" sz="600" dirty="0">
                <a:solidFill>
                  <a:schemeClr val="bg1">
                    <a:lumMod val="50000"/>
                  </a:schemeClr>
                </a:solidFill>
              </a:rPr>
              <a:t>مصمم من قبل: </a:t>
            </a:r>
            <a:r>
              <a:rPr lang="en-US" sz="600" dirty="0">
                <a:solidFill>
                  <a:schemeClr val="bg1">
                    <a:lumMod val="50000"/>
                  </a:schemeClr>
                </a:solidFill>
                <a:hlinkClick r:id="rId27">
                  <a:extLst>
                    <a:ext uri="{A12FA001-AC4F-418D-AE19-62706E023703}">
                      <ahyp:hlinkClr xmlns:ahyp="http://schemas.microsoft.com/office/drawing/2018/hyperlinkcolor" val="tx"/>
                    </a:ext>
                  </a:extLst>
                </a:hlinkClick>
              </a:rPr>
              <a:t>ArabPPT.com</a:t>
            </a:r>
            <a:endParaRPr lang="en-US" sz="600" dirty="0">
              <a:solidFill>
                <a:schemeClr val="bg1">
                  <a:lumMod val="50000"/>
                </a:schemeClr>
              </a:solidFill>
            </a:endParaRPr>
          </a:p>
        </p:txBody>
      </p:sp>
    </p:spTree>
    <p:extLst>
      <p:ext uri="{BB962C8B-B14F-4D97-AF65-F5344CB8AC3E}">
        <p14:creationId xmlns:p14="http://schemas.microsoft.com/office/powerpoint/2010/main" val="23025472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649" r:id="rId20"/>
    <p:sldLayoutId id="2147483651" r:id="rId21"/>
    <p:sldLayoutId id="2147483652" r:id="rId22"/>
    <p:sldLayoutId id="2147483653" r:id="rId23"/>
    <p:sldLayoutId id="2147483654" r:id="rId24"/>
    <p:sldLayoutId id="2147483656" r:id="rId25"/>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Image 1">
            <a:extLst>
              <a:ext uri="{FF2B5EF4-FFF2-40B4-BE49-F238E27FC236}">
                <a16:creationId xmlns:a16="http://schemas.microsoft.com/office/drawing/2014/main" id="{9F757A90-18BD-478C-9280-72198FAAF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763" t="24361" r="50633" b="21899"/>
          <a:stretch>
            <a:fillRect/>
          </a:stretch>
        </p:blipFill>
        <p:spPr bwMode="auto">
          <a:xfrm>
            <a:off x="230501" y="556472"/>
            <a:ext cx="1931827" cy="137892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logo">
            <a:extLst>
              <a:ext uri="{FF2B5EF4-FFF2-40B4-BE49-F238E27FC236}">
                <a16:creationId xmlns:a16="http://schemas.microsoft.com/office/drawing/2014/main" id="{09379249-5AA9-44D3-802F-F3807F5456E1}"/>
              </a:ext>
            </a:extLst>
          </p:cNvPr>
          <p:cNvSpPr>
            <a:spLocks noChangeArrowheads="1"/>
          </p:cNvSpPr>
          <p:nvPr/>
        </p:nvSpPr>
        <p:spPr bwMode="auto">
          <a:xfrm>
            <a:off x="10389890" y="556472"/>
            <a:ext cx="1571609" cy="1378927"/>
          </a:xfrm>
          <a:prstGeom prst="roundRect">
            <a:avLst>
              <a:gd name="adj" fmla="val 22394"/>
            </a:avLst>
          </a:prstGeom>
          <a:blipFill dpi="0" rotWithShape="0">
            <a:blip r:embed="rId3"/>
            <a:srcRect/>
            <a:stretch>
              <a:fillRect/>
            </a:stretch>
          </a:blipFill>
          <a:ln w="9525">
            <a:solidFill>
              <a:srgbClr val="205867"/>
            </a:solidFill>
            <a:round/>
            <a:headEnd/>
            <a:tailEnd/>
          </a:ln>
          <a:effectLst/>
          <a:extLst>
            <a:ext uri="{AF507438-7753-43E0-B8FC-AC1667EBCBE1}">
              <a14:hiddenEffects xmlns:a14="http://schemas.microsoft.com/office/drawing/2010/main">
                <a:effectLst>
                  <a:outerShdw dist="45791" dir="2021404"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4" name="Rectangle 3">
            <a:extLst>
              <a:ext uri="{FF2B5EF4-FFF2-40B4-BE49-F238E27FC236}">
                <a16:creationId xmlns:a16="http://schemas.microsoft.com/office/drawing/2014/main" id="{3855E7B1-D77C-11AF-4F36-DB6086ACAE7A}"/>
              </a:ext>
            </a:extLst>
          </p:cNvPr>
          <p:cNvSpPr/>
          <p:nvPr/>
        </p:nvSpPr>
        <p:spPr>
          <a:xfrm>
            <a:off x="2550255" y="5438626"/>
            <a:ext cx="7839635" cy="707886"/>
          </a:xfrm>
          <a:prstGeom prst="rect">
            <a:avLst/>
          </a:prstGeom>
          <a:solidFill>
            <a:schemeClr val="tx2">
              <a:lumMod val="20000"/>
              <a:lumOff val="80000"/>
            </a:schemeClr>
          </a:solidFill>
          <a:scene3d>
            <a:camera prst="perspectiveBelow"/>
            <a:lightRig rig="threePt" dir="t"/>
          </a:scene3d>
          <a:sp3d>
            <a:bevelT/>
          </a:sp3d>
        </p:spPr>
        <p:txBody>
          <a:bodyPr wrap="square">
            <a:spAutoFit/>
          </a:bodyPr>
          <a:lstStyle/>
          <a:p>
            <a:pPr lvl="0" algn="ctr">
              <a:defRPr/>
            </a:pPr>
            <a:r>
              <a:rPr lang="ar-DZ" sz="4000" b="1" dirty="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الخطوات القاعدية لبدأ مشروع </a:t>
            </a:r>
            <a:r>
              <a:rPr lang="fr-FR" sz="4000" b="1" dirty="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START UP</a:t>
            </a:r>
            <a:endParaRPr kumimoji="0" lang="fr-FR"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endParaRPr>
          </a:p>
        </p:txBody>
      </p:sp>
      <p:sp>
        <p:nvSpPr>
          <p:cNvPr id="8" name="Rectangle 5">
            <a:extLst>
              <a:ext uri="{FF2B5EF4-FFF2-40B4-BE49-F238E27FC236}">
                <a16:creationId xmlns:a16="http://schemas.microsoft.com/office/drawing/2014/main" id="{6A5D74A5-AECD-48DD-A8B1-37994C9A04F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7">
            <a:extLst>
              <a:ext uri="{FF2B5EF4-FFF2-40B4-BE49-F238E27FC236}">
                <a16:creationId xmlns:a16="http://schemas.microsoft.com/office/drawing/2014/main" id="{B20941BF-23B8-4DE9-BD57-6B2EC1B1D159}"/>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pPr>
            <a:r>
              <a:rPr kumimoji="0" lang="ar-SA" altLang="fr-FR" sz="1400" b="0" i="0" u="none" strike="noStrike" cap="none" normalizeH="0" baseline="0">
                <a:ln>
                  <a:noFill/>
                </a:ln>
                <a:solidFill>
                  <a:schemeClr val="tx1"/>
                </a:solidFill>
                <a:effectLst/>
                <a:latin typeface="Sakkal Majalla" panose="02000000000000000000" pitchFamily="2" charset="-78"/>
                <a:ea typeface="MS Mincho" panose="02020609040205080304" pitchFamily="49" charset="-128"/>
                <a:cs typeface="Sakkal Majalla" panose="02000000000000000000" pitchFamily="2" charset="-78"/>
              </a:rPr>
              <a:t>                                                       </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F48D9696-17E1-4E7A-BCAF-AA260947AEB8}"/>
              </a:ext>
            </a:extLst>
          </p:cNvPr>
          <p:cNvSpPr>
            <a:spLocks noChangeArrowheads="1"/>
          </p:cNvSpPr>
          <p:nvPr/>
        </p:nvSpPr>
        <p:spPr bwMode="auto">
          <a:xfrm>
            <a:off x="2729345" y="171752"/>
            <a:ext cx="709352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ja-JP" sz="2400" b="0" i="0" u="none" strike="noStrike" cap="none" normalizeH="0" baseline="0" dirty="0">
                <a:ln>
                  <a:noFill/>
                </a:ln>
                <a:solidFill>
                  <a:schemeClr val="tx1"/>
                </a:solidFill>
                <a:effectLst/>
                <a:latin typeface="Sakkal Majalla" panose="02000000000000000000" pitchFamily="2" charset="-78"/>
                <a:ea typeface="MS Mincho" panose="02020609040205080304" pitchFamily="49" charset="-128"/>
                <a:cs typeface="Sakkal Majalla" panose="02000000000000000000" pitchFamily="2" charset="-78"/>
              </a:rPr>
              <a:t>جامعة الجيلالي بونعامة بخميـس مليانـة</a:t>
            </a:r>
            <a:endParaRPr kumimoji="0" lang="fr-FR" altLang="ja-JP" sz="2400" b="0" i="0" u="none" strike="noStrike" cap="none" normalizeH="0" baseline="0" dirty="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ja-JP" sz="2400" b="0" i="0" u="none" strike="noStrike" cap="none" normalizeH="0" baseline="0" dirty="0">
                <a:ln>
                  <a:noFill/>
                </a:ln>
                <a:solidFill>
                  <a:schemeClr val="tx1"/>
                </a:solidFill>
                <a:effectLst/>
                <a:latin typeface="Sakkal Majalla" panose="02000000000000000000" pitchFamily="2" charset="-78"/>
                <a:ea typeface="MS Mincho" panose="02020609040205080304" pitchFamily="49" charset="-128"/>
                <a:cs typeface="Sakkal Majalla" panose="02000000000000000000" pitchFamily="2" charset="-78"/>
              </a:rPr>
              <a:t>كلية العلوم الاقتصادية، التجارية وعلوم التسيير</a:t>
            </a:r>
            <a:endParaRPr kumimoji="0" lang="fr-FR" altLang="ja-JP" sz="2400" b="0" i="0" u="none" strike="noStrike" cap="none" normalizeH="0" baseline="0" dirty="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DZ" altLang="ja-JP" sz="2400" b="0" i="0" u="none" strike="noStrike" cap="none" normalizeH="0" baseline="0" dirty="0">
                <a:ln>
                  <a:noFill/>
                </a:ln>
                <a:solidFill>
                  <a:srgbClr val="000000"/>
                </a:solidFill>
                <a:effectLst/>
                <a:latin typeface="Sakkal Majalla" panose="02000000000000000000" pitchFamily="2" charset="-78"/>
                <a:ea typeface="MS Mincho" panose="02020609040205080304" pitchFamily="49" charset="-128"/>
                <a:cs typeface="Sakkal Majalla" panose="02000000000000000000" pitchFamily="2" charset="-78"/>
              </a:rPr>
              <a:t>مخبر استراتيجيات المؤسسات الناشئة والتنويع الاقتصادي</a:t>
            </a:r>
            <a:endParaRPr kumimoji="0" lang="fr-FR" altLang="ja-JP" sz="2400" b="0" i="0" u="none" strike="noStrike" cap="none" normalizeH="0" baseline="0" dirty="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DZ" altLang="ja-JP" sz="2400" b="0" i="0" u="none" strike="noStrike" cap="none" normalizeH="0" baseline="0" dirty="0">
                <a:ln>
                  <a:noFill/>
                </a:ln>
                <a:solidFill>
                  <a:srgbClr val="000000"/>
                </a:solidFill>
                <a:effectLst/>
                <a:latin typeface="Sakkal Majalla" panose="02000000000000000000" pitchFamily="2" charset="-78"/>
                <a:ea typeface="MS Mincho" panose="02020609040205080304" pitchFamily="49" charset="-128"/>
                <a:cs typeface="Sakkal Majalla" panose="02000000000000000000" pitchFamily="2" charset="-78"/>
              </a:rPr>
              <a:t>بالتعاون مع</a:t>
            </a:r>
            <a:endParaRPr kumimoji="0" lang="fr-FR" altLang="ja-JP" sz="2400" b="0" i="0" u="none" strike="noStrike" cap="none" normalizeH="0" baseline="0" dirty="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DZ" altLang="ja-JP" sz="2400" b="0" i="0" u="none" strike="noStrike" cap="none" normalizeH="0" baseline="0" dirty="0">
                <a:ln>
                  <a:noFill/>
                </a:ln>
                <a:solidFill>
                  <a:srgbClr val="000000"/>
                </a:solidFill>
                <a:effectLst/>
                <a:latin typeface="Sakkal Majalla" panose="02000000000000000000" pitchFamily="2" charset="-78"/>
                <a:ea typeface="MS Mincho" panose="02020609040205080304" pitchFamily="49" charset="-128"/>
                <a:cs typeface="Sakkal Majalla" panose="02000000000000000000" pitchFamily="2" charset="-78"/>
              </a:rPr>
              <a:t>حاضنة الأعمال الجامعية ومكتب الربط المؤسسة - الجامعة</a:t>
            </a:r>
            <a:endParaRPr kumimoji="0" lang="fr-FR" altLang="ja-JP" sz="2400" b="0" i="0" u="none" strike="noStrike" cap="none" normalizeH="0" baseline="0" dirty="0">
              <a:ln>
                <a:noFill/>
              </a:ln>
              <a:solidFill>
                <a:schemeClr val="tx1"/>
              </a:solidFill>
              <a:effectLst/>
            </a:endParaRPr>
          </a:p>
        </p:txBody>
      </p:sp>
      <p:sp>
        <p:nvSpPr>
          <p:cNvPr id="12" name="Rectangle 11">
            <a:extLst>
              <a:ext uri="{FF2B5EF4-FFF2-40B4-BE49-F238E27FC236}">
                <a16:creationId xmlns:a16="http://schemas.microsoft.com/office/drawing/2014/main" id="{CE50FC5A-E63F-42AA-9D9C-560FC65EF21E}"/>
              </a:ext>
            </a:extLst>
          </p:cNvPr>
          <p:cNvSpPr>
            <a:spLocks noChangeArrowheads="1"/>
          </p:cNvSpPr>
          <p:nvPr/>
        </p:nvSpPr>
        <p:spPr bwMode="auto">
          <a:xfrm>
            <a:off x="2008735" y="2943183"/>
            <a:ext cx="9166959" cy="307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ar-DZ" sz="2400" dirty="0"/>
              <a:t>الملتقى العلمي الوطني السابع حضوري/عن بعد حول:</a:t>
            </a:r>
            <a:endParaRPr lang="fr-FR" sz="2400" dirty="0"/>
          </a:p>
          <a:p>
            <a:pPr algn="ctr">
              <a:lnSpc>
                <a:spcPct val="200000"/>
              </a:lnSpc>
            </a:pPr>
            <a:r>
              <a:rPr lang="ar-DZ" sz="3600" b="1" dirty="0">
                <a:solidFill>
                  <a:srgbClr val="FF0000"/>
                </a:solidFill>
              </a:rPr>
              <a:t>المؤسسات الناشئة الخيار الأمثل لتنويع الاقتصاد الجزائري</a:t>
            </a:r>
            <a:endParaRPr lang="fr-FR" sz="3600" b="1" dirty="0">
              <a:solidFill>
                <a:srgbClr val="FF0000"/>
              </a:solidFill>
            </a:endParaRPr>
          </a:p>
          <a:p>
            <a:pPr algn="ctr">
              <a:lnSpc>
                <a:spcPct val="200000"/>
              </a:lnSpc>
            </a:pPr>
            <a:r>
              <a:rPr lang="ar-DZ" b="1" dirty="0"/>
              <a:t>عنوان المداخلة</a:t>
            </a:r>
            <a:endParaRPr lang="fr-FR" b="1" dirty="0"/>
          </a:p>
          <a:p>
            <a:pPr algn="ctr">
              <a:lnSpc>
                <a:spcPct val="200000"/>
              </a:lnSpc>
            </a:pPr>
            <a:endParaRPr lang="fr-FR" sz="3600" b="1" dirty="0">
              <a:solidFill>
                <a:srgbClr val="FF0000"/>
              </a:solidFill>
            </a:endParaRPr>
          </a:p>
        </p:txBody>
      </p:sp>
    </p:spTree>
    <p:extLst>
      <p:ext uri="{BB962C8B-B14F-4D97-AF65-F5344CB8AC3E}">
        <p14:creationId xmlns:p14="http://schemas.microsoft.com/office/powerpoint/2010/main" val="95454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2049"/>
                                        </p:tgtEl>
                                        <p:attrNameLst>
                                          <p:attrName>style.visibility</p:attrName>
                                        </p:attrNameLst>
                                      </p:cBhvr>
                                      <p:to>
                                        <p:strVal val="visible"/>
                                      </p:to>
                                    </p:set>
                                    <p:animEffect transition="in" filter="circle(in)">
                                      <p:cBhvr>
                                        <p:cTn id="10" dur="2000"/>
                                        <p:tgtEl>
                                          <p:spTgt spid="204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 calcmode="lin" valueType="num">
                                      <p:cBhvr additive="base">
                                        <p:cTn id="2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 calcmode="lin" valueType="num">
                                      <p:cBhvr additive="base">
                                        <p:cTn id="27"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circle(in)">
                                      <p:cBhvr>
                                        <p:cTn id="3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136536-1AD4-4863-B32A-FC094698F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15258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1964064-18C9-48A4-B0C4-BCA94F37AB09}"/>
              </a:ext>
            </a:extLst>
          </p:cNvPr>
          <p:cNvSpPr>
            <a:spLocks noGrp="1"/>
          </p:cNvSpPr>
          <p:nvPr>
            <p:ph type="title"/>
          </p:nvPr>
        </p:nvSpPr>
        <p:spPr>
          <a:xfrm>
            <a:off x="6927272" y="110836"/>
            <a:ext cx="4426527" cy="6192981"/>
          </a:xfrm>
        </p:spPr>
        <p:txBody>
          <a:bodyPr>
            <a:normAutofit fontScale="90000"/>
          </a:bodyPr>
          <a:lstStyle/>
          <a:p>
            <a:pPr marL="0" indent="0" algn="ctr" rtl="1">
              <a:buNone/>
            </a:pPr>
            <a:r>
              <a:rPr lang="fr-FR" sz="3100" b="1" dirty="0">
                <a:solidFill>
                  <a:srgbClr val="FF0000"/>
                </a:solidFill>
              </a:rPr>
              <a:t>S C A M P E R</a:t>
            </a:r>
            <a:br>
              <a:rPr lang="fr-FR" sz="3100" dirty="0"/>
            </a:br>
            <a:r>
              <a:rPr lang="ar-DZ" sz="3100" b="1" dirty="0"/>
              <a:t>برنامج سكامبر للتفكير الابداعي يُعتبر أداة مبتكرة تساعد على التفكير والعصف الذهني، حيث يمكن الاعتماد عليها بشكل فعلي في عدة مواضع هامة تخص إدارة وتوليد أفكار، من أهمها:</a:t>
            </a:r>
          </a:p>
          <a:p>
            <a:pPr marL="457200" indent="-457200" algn="r" rtl="1">
              <a:buFont typeface="Wingdings" panose="05000000000000000000" pitchFamily="2" charset="2"/>
              <a:buChar char="ü"/>
            </a:pPr>
            <a:r>
              <a:rPr lang="ar-DZ" sz="3100" dirty="0"/>
              <a:t>تطوير نموذج عمل جديد</a:t>
            </a:r>
          </a:p>
          <a:p>
            <a:pPr marL="457200" indent="-457200" algn="r" rtl="1">
              <a:buFont typeface="Wingdings" panose="05000000000000000000" pitchFamily="2" charset="2"/>
              <a:buChar char="ü"/>
            </a:pPr>
            <a:r>
              <a:rPr lang="ar-DZ" sz="3100" dirty="0"/>
              <a:t>إطلاق منتج جديد</a:t>
            </a:r>
          </a:p>
          <a:p>
            <a:pPr marL="457200" indent="-457200" algn="r" rtl="1">
              <a:buFont typeface="Wingdings" panose="05000000000000000000" pitchFamily="2" charset="2"/>
              <a:buChar char="ü"/>
            </a:pPr>
            <a:r>
              <a:rPr lang="ar-DZ" sz="3100" dirty="0"/>
              <a:t>تطوير خدمة جديدة</a:t>
            </a:r>
          </a:p>
          <a:p>
            <a:pPr marL="457200" indent="-457200" algn="r" rtl="1">
              <a:buFont typeface="Wingdings" panose="05000000000000000000" pitchFamily="2" charset="2"/>
              <a:buChar char="ü"/>
            </a:pPr>
            <a:r>
              <a:rPr lang="ar-DZ" sz="3100" dirty="0"/>
              <a:t>إضافة خصائص جديدة لمنتجك</a:t>
            </a:r>
          </a:p>
        </p:txBody>
      </p:sp>
      <p:pic>
        <p:nvPicPr>
          <p:cNvPr id="4" name="Content Placeholder 4">
            <a:extLst>
              <a:ext uri="{FF2B5EF4-FFF2-40B4-BE49-F238E27FC236}">
                <a16:creationId xmlns:a16="http://schemas.microsoft.com/office/drawing/2014/main" id="{22EA5313-90F9-49F9-BCEB-3CBC4EA9F0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218" y="110837"/>
            <a:ext cx="6567054" cy="6382038"/>
          </a:xfrm>
        </p:spPr>
      </p:pic>
    </p:spTree>
    <p:extLst>
      <p:ext uri="{BB962C8B-B14F-4D97-AF65-F5344CB8AC3E}">
        <p14:creationId xmlns:p14="http://schemas.microsoft.com/office/powerpoint/2010/main" val="3235347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D23045A-1935-4C65-B89C-D37202437B88}"/>
              </a:ext>
            </a:extLst>
          </p:cNvPr>
          <p:cNvSpPr/>
          <p:nvPr/>
        </p:nvSpPr>
        <p:spPr>
          <a:xfrm>
            <a:off x="4876159" y="1915370"/>
            <a:ext cx="1962791" cy="1677424"/>
          </a:xfrm>
          <a:prstGeom prst="ellipse">
            <a:avLst/>
          </a:prstGeom>
          <a:solidFill>
            <a:schemeClr val="bg1">
              <a:lumMod val="85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5" name="TextBox 4">
            <a:extLst>
              <a:ext uri="{FF2B5EF4-FFF2-40B4-BE49-F238E27FC236}">
                <a16:creationId xmlns:a16="http://schemas.microsoft.com/office/drawing/2014/main" id="{6699AC3C-FE44-4341-B799-F20DE8937C2B}"/>
              </a:ext>
            </a:extLst>
          </p:cNvPr>
          <p:cNvSpPr txBox="1"/>
          <p:nvPr/>
        </p:nvSpPr>
        <p:spPr>
          <a:xfrm>
            <a:off x="942087" y="467885"/>
            <a:ext cx="9673702" cy="923330"/>
          </a:xfrm>
          <a:prstGeom prst="rect">
            <a:avLst/>
          </a:prstGeom>
          <a:noFill/>
        </p:spPr>
        <p:txBody>
          <a:bodyPr wrap="square" rtlCol="0">
            <a:spAutoFit/>
          </a:bodyPr>
          <a:lstStyle>
            <a:defPPr>
              <a:defRPr lang="ar-SY"/>
            </a:defPPr>
            <a:lvl1pPr marR="0" lvl="0" indent="0" algn="ctr" fontAlgn="auto">
              <a:lnSpc>
                <a:spcPct val="100000"/>
              </a:lnSpc>
              <a:spcBef>
                <a:spcPts val="0"/>
              </a:spcBef>
              <a:spcAft>
                <a:spcPts val="0"/>
              </a:spcAft>
              <a:buClrTx/>
              <a:buSzTx/>
              <a:buFontTx/>
              <a:buNone/>
              <a:tabLst/>
              <a:defRPr kumimoji="0" sz="2400" b="1" i="0" u="none" strike="noStrike" cap="none" spc="0" normalizeH="0" baseline="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sz="5400" dirty="0"/>
              <a:t>ماذا تحتاج لتبدأ مشروع  </a:t>
            </a:r>
            <a:r>
              <a:rPr lang="en-US" sz="5400" dirty="0"/>
              <a:t>START-UP ؟</a:t>
            </a:r>
          </a:p>
        </p:txBody>
      </p:sp>
      <p:sp>
        <p:nvSpPr>
          <p:cNvPr id="2" name="Rectangle 1">
            <a:extLst>
              <a:ext uri="{FF2B5EF4-FFF2-40B4-BE49-F238E27FC236}">
                <a16:creationId xmlns:a16="http://schemas.microsoft.com/office/drawing/2014/main" id="{A840493D-ED03-4C28-ACEE-38D98F2CE078}"/>
              </a:ext>
            </a:extLst>
          </p:cNvPr>
          <p:cNvSpPr/>
          <p:nvPr/>
        </p:nvSpPr>
        <p:spPr>
          <a:xfrm>
            <a:off x="0" y="3905250"/>
            <a:ext cx="12192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1BB39A9F-E556-4742-91F3-57522BEE03C7}"/>
              </a:ext>
            </a:extLst>
          </p:cNvPr>
          <p:cNvSpPr/>
          <p:nvPr/>
        </p:nvSpPr>
        <p:spPr>
          <a:xfrm>
            <a:off x="1236474" y="3706812"/>
            <a:ext cx="625475" cy="625475"/>
          </a:xfrm>
          <a:prstGeom prst="ellipse">
            <a:avLst/>
          </a:prstGeom>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DF591DA5-BEDB-402C-86C9-F3E4F94BF22F}"/>
              </a:ext>
            </a:extLst>
          </p:cNvPr>
          <p:cNvSpPr/>
          <p:nvPr/>
        </p:nvSpPr>
        <p:spPr>
          <a:xfrm>
            <a:off x="3331974" y="3706812"/>
            <a:ext cx="625475" cy="625475"/>
          </a:xfrm>
          <a:prstGeom prst="ellipse">
            <a:avLst/>
          </a:prstGeom>
          <a:solidFill>
            <a:schemeClr val="accent2"/>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ABA6FC83-E462-4892-847C-3365DC9EB610}"/>
              </a:ext>
            </a:extLst>
          </p:cNvPr>
          <p:cNvSpPr/>
          <p:nvPr/>
        </p:nvSpPr>
        <p:spPr>
          <a:xfrm>
            <a:off x="5522724" y="3706812"/>
            <a:ext cx="625475" cy="625475"/>
          </a:xfrm>
          <a:prstGeom prst="ellipse">
            <a:avLst/>
          </a:prstGeom>
          <a:solidFill>
            <a:schemeClr val="accent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5B3B0292-E90E-45F5-91ED-FC7AE600C01F}"/>
              </a:ext>
            </a:extLst>
          </p:cNvPr>
          <p:cNvSpPr/>
          <p:nvPr/>
        </p:nvSpPr>
        <p:spPr>
          <a:xfrm>
            <a:off x="7732524" y="3706812"/>
            <a:ext cx="625475" cy="625475"/>
          </a:xfrm>
          <a:prstGeom prst="ellipse">
            <a:avLst/>
          </a:prstGeom>
          <a:solidFill>
            <a:schemeClr val="accent5"/>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2B9300BF-75C1-46B4-A2E9-097AB3616AD6}"/>
              </a:ext>
            </a:extLst>
          </p:cNvPr>
          <p:cNvSpPr/>
          <p:nvPr/>
        </p:nvSpPr>
        <p:spPr>
          <a:xfrm>
            <a:off x="10189974" y="3706812"/>
            <a:ext cx="625475" cy="625475"/>
          </a:xfrm>
          <a:prstGeom prst="ellipse">
            <a:avLst/>
          </a:prstGeom>
          <a:solidFill>
            <a:schemeClr val="accent6"/>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B3F10488-09C9-4873-9E7B-05933BB40164}"/>
              </a:ext>
            </a:extLst>
          </p:cNvPr>
          <p:cNvSpPr txBox="1"/>
          <p:nvPr/>
        </p:nvSpPr>
        <p:spPr>
          <a:xfrm>
            <a:off x="567816" y="2381755"/>
            <a:ext cx="1962790" cy="323165"/>
          </a:xfrm>
          <a:prstGeom prst="rect">
            <a:avLst/>
          </a:prstGeom>
          <a:noFill/>
        </p:spPr>
        <p:txBody>
          <a:bodyPr wrap="square" rtlCol="0">
            <a:spAutoFit/>
          </a:bodyPr>
          <a:lstStyle>
            <a:defPPr>
              <a:defRPr lang="ar-SY"/>
            </a:defPPr>
            <a:lvl1pPr marR="0" lvl="0" indent="0" algn="ctr" fontAlgn="auto">
              <a:lnSpc>
                <a:spcPct val="100000"/>
              </a:lnSpc>
              <a:spcBef>
                <a:spcPts val="0"/>
              </a:spcBef>
              <a:spcAft>
                <a:spcPts val="0"/>
              </a:spcAft>
              <a:buClrTx/>
              <a:buSzTx/>
              <a:buFontTx/>
              <a:buNone/>
              <a:tabLst/>
              <a:defRPr kumimoji="0" sz="2400" b="1" i="0" u="none" strike="noStrike" cap="none" spc="0" normalizeH="0" baseline="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dirty="0"/>
              <a:t>تشكيل فريق عمل متكامل</a:t>
            </a:r>
            <a:endParaRPr lang="en-GB" dirty="0"/>
          </a:p>
        </p:txBody>
      </p:sp>
      <p:sp>
        <p:nvSpPr>
          <p:cNvPr id="31" name="TextBox 30">
            <a:extLst>
              <a:ext uri="{FF2B5EF4-FFF2-40B4-BE49-F238E27FC236}">
                <a16:creationId xmlns:a16="http://schemas.microsoft.com/office/drawing/2014/main" id="{EC140A3C-972E-4E16-BF62-96E3E4F20234}"/>
              </a:ext>
            </a:extLst>
          </p:cNvPr>
          <p:cNvSpPr txBox="1"/>
          <p:nvPr/>
        </p:nvSpPr>
        <p:spPr>
          <a:xfrm>
            <a:off x="2685411" y="4630904"/>
            <a:ext cx="1962790" cy="323165"/>
          </a:xfrm>
          <a:prstGeom prst="rect">
            <a:avLst/>
          </a:prstGeom>
          <a:noFill/>
        </p:spPr>
        <p:txBody>
          <a:bodyPr wrap="square" rtlCol="0">
            <a:spAutoFit/>
          </a:bodyPr>
          <a:lstStyle>
            <a:defPPr>
              <a:defRPr lang="ar-SY"/>
            </a:defPPr>
            <a:lvl1pPr marR="0" lvl="0" indent="0" algn="ctr" fontAlgn="auto">
              <a:lnSpc>
                <a:spcPct val="100000"/>
              </a:lnSpc>
              <a:spcBef>
                <a:spcPts val="0"/>
              </a:spcBef>
              <a:spcAft>
                <a:spcPts val="0"/>
              </a:spcAft>
              <a:buClrTx/>
              <a:buSzTx/>
              <a:buFontTx/>
              <a:buNone/>
              <a:tabLst/>
              <a:defRPr kumimoji="0" sz="2400" b="1" i="0" u="none" strike="noStrike" cap="none" spc="0" normalizeH="0" baseline="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dirty="0"/>
              <a:t>استغلال التكنولوجيا</a:t>
            </a:r>
          </a:p>
        </p:txBody>
      </p:sp>
      <p:sp>
        <p:nvSpPr>
          <p:cNvPr id="33" name="TextBox 32">
            <a:extLst>
              <a:ext uri="{FF2B5EF4-FFF2-40B4-BE49-F238E27FC236}">
                <a16:creationId xmlns:a16="http://schemas.microsoft.com/office/drawing/2014/main" id="{0C6D2D17-B294-49A8-B855-3D01106315F6}"/>
              </a:ext>
            </a:extLst>
          </p:cNvPr>
          <p:cNvSpPr txBox="1"/>
          <p:nvPr/>
        </p:nvSpPr>
        <p:spPr>
          <a:xfrm>
            <a:off x="4876161" y="2381755"/>
            <a:ext cx="1962790" cy="553998"/>
          </a:xfrm>
          <a:prstGeom prst="rect">
            <a:avLst/>
          </a:prstGeom>
          <a:noFill/>
        </p:spPr>
        <p:txBody>
          <a:bodyPr wrap="square" rtlCol="0">
            <a:spAutoFit/>
          </a:bodyPr>
          <a:lstStyle>
            <a:defPPr>
              <a:defRPr lang="ar-SY"/>
            </a:defPPr>
            <a:lvl1pPr marR="0" lvl="0" indent="0" algn="ctr" fontAlgn="auto">
              <a:lnSpc>
                <a:spcPct val="100000"/>
              </a:lnSpc>
              <a:spcBef>
                <a:spcPts val="0"/>
              </a:spcBef>
              <a:spcAft>
                <a:spcPts val="0"/>
              </a:spcAft>
              <a:buClrTx/>
              <a:buSzTx/>
              <a:buFontTx/>
              <a:buNone/>
              <a:tabLst/>
              <a:defRPr kumimoji="0" sz="2400" b="1" i="0" u="none" strike="noStrike" cap="none" spc="0" normalizeH="0" baseline="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dirty="0"/>
              <a:t>إعداد نموذج العمل التجاري </a:t>
            </a:r>
            <a:r>
              <a:rPr lang="fr-FR" dirty="0"/>
              <a:t>BMC</a:t>
            </a:r>
            <a:endParaRPr lang="en-GB" dirty="0"/>
          </a:p>
        </p:txBody>
      </p:sp>
      <p:sp>
        <p:nvSpPr>
          <p:cNvPr id="34" name="TextBox 33">
            <a:extLst>
              <a:ext uri="{FF2B5EF4-FFF2-40B4-BE49-F238E27FC236}">
                <a16:creationId xmlns:a16="http://schemas.microsoft.com/office/drawing/2014/main" id="{48FFCDDC-C535-4CEA-A5B3-64C596BC037F}"/>
              </a:ext>
            </a:extLst>
          </p:cNvPr>
          <p:cNvSpPr txBox="1"/>
          <p:nvPr/>
        </p:nvSpPr>
        <p:spPr>
          <a:xfrm>
            <a:off x="9496210" y="1971585"/>
            <a:ext cx="2245664"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التفكير في حاجات الناس و مشاكلهم و الاطلاع على رغباتهم</a:t>
            </a:r>
          </a:p>
        </p:txBody>
      </p:sp>
      <p:sp>
        <p:nvSpPr>
          <p:cNvPr id="35" name="TextBox 34">
            <a:extLst>
              <a:ext uri="{FF2B5EF4-FFF2-40B4-BE49-F238E27FC236}">
                <a16:creationId xmlns:a16="http://schemas.microsoft.com/office/drawing/2014/main" id="{9FAF0F6A-4BF2-4B76-A7B1-14C5E5D3314E}"/>
              </a:ext>
            </a:extLst>
          </p:cNvPr>
          <p:cNvSpPr txBox="1"/>
          <p:nvPr/>
        </p:nvSpPr>
        <p:spPr>
          <a:xfrm>
            <a:off x="7085961" y="4630904"/>
            <a:ext cx="1962790" cy="553998"/>
          </a:xfrm>
          <a:prstGeom prst="rect">
            <a:avLst/>
          </a:prstGeom>
          <a:noFill/>
        </p:spPr>
        <p:txBody>
          <a:bodyPr wrap="square" rtlCol="0">
            <a:spAutoFit/>
          </a:bodyPr>
          <a:lstStyle>
            <a:defPPr>
              <a:defRPr lang="ar-SY"/>
            </a:defPPr>
            <a:lvl1pPr marR="0" lvl="0" indent="0" algn="ctr" fontAlgn="auto">
              <a:lnSpc>
                <a:spcPct val="100000"/>
              </a:lnSpc>
              <a:spcBef>
                <a:spcPts val="0"/>
              </a:spcBef>
              <a:spcAft>
                <a:spcPts val="0"/>
              </a:spcAft>
              <a:buClrTx/>
              <a:buSzTx/>
              <a:buFontTx/>
              <a:buNone/>
              <a:tabLst/>
              <a:defRPr kumimoji="0" sz="2400" b="1" i="0" u="none" strike="noStrike" cap="none" spc="0" normalizeH="0" baseline="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dirty="0"/>
              <a:t>البحث عن حلول إبداعية لهاته المشكلات</a:t>
            </a:r>
          </a:p>
        </p:txBody>
      </p:sp>
      <p:sp>
        <p:nvSpPr>
          <p:cNvPr id="39" name="TextBox 38">
            <a:extLst>
              <a:ext uri="{FF2B5EF4-FFF2-40B4-BE49-F238E27FC236}">
                <a16:creationId xmlns:a16="http://schemas.microsoft.com/office/drawing/2014/main" id="{430529B4-EFC8-4092-845B-A63565AEE513}"/>
              </a:ext>
            </a:extLst>
          </p:cNvPr>
          <p:cNvSpPr txBox="1"/>
          <p:nvPr/>
        </p:nvSpPr>
        <p:spPr>
          <a:xfrm>
            <a:off x="1236473" y="3781022"/>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kumimoji="0" lang="fr-FR"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5</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3" name="TextBox 42">
            <a:extLst>
              <a:ext uri="{FF2B5EF4-FFF2-40B4-BE49-F238E27FC236}">
                <a16:creationId xmlns:a16="http://schemas.microsoft.com/office/drawing/2014/main" id="{509B505E-3812-4A49-B70A-B35F6535BA62}"/>
              </a:ext>
            </a:extLst>
          </p:cNvPr>
          <p:cNvSpPr txBox="1"/>
          <p:nvPr/>
        </p:nvSpPr>
        <p:spPr>
          <a:xfrm>
            <a:off x="3331973" y="3781022"/>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kumimoji="0" lang="fr-FR"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4</a:t>
            </a: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4" name="TextBox 43">
            <a:extLst>
              <a:ext uri="{FF2B5EF4-FFF2-40B4-BE49-F238E27FC236}">
                <a16:creationId xmlns:a16="http://schemas.microsoft.com/office/drawing/2014/main" id="{52CBCC2A-1053-45D9-8BB8-25FBF08A77B6}"/>
              </a:ext>
            </a:extLst>
          </p:cNvPr>
          <p:cNvSpPr txBox="1"/>
          <p:nvPr/>
        </p:nvSpPr>
        <p:spPr>
          <a:xfrm>
            <a:off x="5529651" y="3781022"/>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03 </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5" name="TextBox 44">
            <a:extLst>
              <a:ext uri="{FF2B5EF4-FFF2-40B4-BE49-F238E27FC236}">
                <a16:creationId xmlns:a16="http://schemas.microsoft.com/office/drawing/2014/main" id="{D3AC7BBC-8186-4AEB-867F-9D58EBAC73A3}"/>
              </a:ext>
            </a:extLst>
          </p:cNvPr>
          <p:cNvSpPr txBox="1"/>
          <p:nvPr/>
        </p:nvSpPr>
        <p:spPr>
          <a:xfrm>
            <a:off x="7732524" y="3781022"/>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kumimoji="0" lang="fr-FR"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2</a:t>
            </a: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6" name="TextBox 45">
            <a:extLst>
              <a:ext uri="{FF2B5EF4-FFF2-40B4-BE49-F238E27FC236}">
                <a16:creationId xmlns:a16="http://schemas.microsoft.com/office/drawing/2014/main" id="{3DBC438E-173F-4C54-9771-7B7D411FC014}"/>
              </a:ext>
            </a:extLst>
          </p:cNvPr>
          <p:cNvSpPr txBox="1"/>
          <p:nvPr/>
        </p:nvSpPr>
        <p:spPr>
          <a:xfrm>
            <a:off x="10196901" y="3781022"/>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lang="fr-FR" sz="2500" b="1" dirty="0">
                <a:solidFill>
                  <a:srgbClr val="FFFFFF"/>
                </a:solidFill>
                <a:latin typeface="Open Sans" panose="020B0606030504020204" pitchFamily="34" charset="0"/>
              </a:rPr>
              <a:t>1</a:t>
            </a: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pic>
        <p:nvPicPr>
          <p:cNvPr id="4" name="Image 3">
            <a:extLst>
              <a:ext uri="{FF2B5EF4-FFF2-40B4-BE49-F238E27FC236}">
                <a16:creationId xmlns:a16="http://schemas.microsoft.com/office/drawing/2014/main" id="{1570094C-D47B-D383-3D2A-860D56049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1845" y="4530724"/>
            <a:ext cx="2227394" cy="1762499"/>
          </a:xfrm>
          <a:prstGeom prst="rect">
            <a:avLst/>
          </a:prstGeom>
        </p:spPr>
      </p:pic>
      <p:pic>
        <p:nvPicPr>
          <p:cNvPr id="7" name="Image 6">
            <a:extLst>
              <a:ext uri="{FF2B5EF4-FFF2-40B4-BE49-F238E27FC236}">
                <a16:creationId xmlns:a16="http://schemas.microsoft.com/office/drawing/2014/main" id="{16ADDC9D-7AAD-8283-9DBE-108F9DE56F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139" y="1622625"/>
            <a:ext cx="2466975" cy="1847850"/>
          </a:xfrm>
          <a:prstGeom prst="rect">
            <a:avLst/>
          </a:prstGeom>
        </p:spPr>
      </p:pic>
      <p:pic>
        <p:nvPicPr>
          <p:cNvPr id="9" name="Image 8">
            <a:extLst>
              <a:ext uri="{FF2B5EF4-FFF2-40B4-BE49-F238E27FC236}">
                <a16:creationId xmlns:a16="http://schemas.microsoft.com/office/drawing/2014/main" id="{B4982988-C73E-43AD-E002-5F13B5BA02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4894" y="4568625"/>
            <a:ext cx="2685410" cy="1498837"/>
          </a:xfrm>
          <a:prstGeom prst="rect">
            <a:avLst/>
          </a:prstGeom>
        </p:spPr>
      </p:pic>
      <p:pic>
        <p:nvPicPr>
          <p:cNvPr id="11" name="Image 10">
            <a:extLst>
              <a:ext uri="{FF2B5EF4-FFF2-40B4-BE49-F238E27FC236}">
                <a16:creationId xmlns:a16="http://schemas.microsoft.com/office/drawing/2014/main" id="{BB7C80D4-948B-EBE3-4DFA-826FE4238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7085" y="1833563"/>
            <a:ext cx="2268731" cy="1476375"/>
          </a:xfrm>
          <a:prstGeom prst="rect">
            <a:avLst/>
          </a:prstGeom>
        </p:spPr>
      </p:pic>
      <p:pic>
        <p:nvPicPr>
          <p:cNvPr id="13" name="Image 12">
            <a:extLst>
              <a:ext uri="{FF2B5EF4-FFF2-40B4-BE49-F238E27FC236}">
                <a16:creationId xmlns:a16="http://schemas.microsoft.com/office/drawing/2014/main" id="{4519D15E-82B5-07C7-C3BD-6BEE7BE0A4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133" y="4548759"/>
            <a:ext cx="2391095" cy="1619250"/>
          </a:xfrm>
          <a:prstGeom prst="rect">
            <a:avLst/>
          </a:prstGeom>
        </p:spPr>
      </p:pic>
    </p:spTree>
    <p:extLst>
      <p:ext uri="{BB962C8B-B14F-4D97-AF65-F5344CB8AC3E}">
        <p14:creationId xmlns:p14="http://schemas.microsoft.com/office/powerpoint/2010/main" val="3161475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Image 8">
            <a:extLst>
              <a:ext uri="{FF2B5EF4-FFF2-40B4-BE49-F238E27FC236}">
                <a16:creationId xmlns:a16="http://schemas.microsoft.com/office/drawing/2014/main" id="{F86DDC0F-23EE-4F21-973D-B18186C38D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8201" y="2183345"/>
            <a:ext cx="6091036" cy="2923475"/>
          </a:xfrm>
          <a:prstGeom prst="rect">
            <a:avLst/>
          </a:prstGeom>
        </p:spPr>
      </p:pic>
      <p:sp>
        <p:nvSpPr>
          <p:cNvPr id="10" name="TextBox 9">
            <a:extLst>
              <a:ext uri="{FF2B5EF4-FFF2-40B4-BE49-F238E27FC236}">
                <a16:creationId xmlns:a16="http://schemas.microsoft.com/office/drawing/2014/main" id="{DB0A9C50-B290-4C30-A65A-9D7AB111D154}"/>
              </a:ext>
            </a:extLst>
          </p:cNvPr>
          <p:cNvSpPr txBox="1"/>
          <p:nvPr/>
        </p:nvSpPr>
        <p:spPr>
          <a:xfrm>
            <a:off x="578224" y="456014"/>
            <a:ext cx="1114761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4400" b="1" i="0" u="none" strike="noStrike" kern="1200" cap="none" spc="0" normalizeH="0" baseline="0" noProof="0" dirty="0">
                <a:ln>
                  <a:noFill/>
                </a:ln>
                <a:solidFill>
                  <a:srgbClr val="282F39"/>
                </a:solidFill>
                <a:effectLst/>
                <a:uLnTx/>
                <a:uFillTx/>
                <a:latin typeface="Sakkal Majalla" panose="02000000000000000000" pitchFamily="2" charset="-78"/>
                <a:ea typeface="Noto Sans" panose="020B0502040504020204" pitchFamily="34"/>
                <a:cs typeface="Sakkal Majalla" panose="02000000000000000000" pitchFamily="2" charset="-78"/>
              </a:rPr>
              <a:t>نموذج العمل التجاري   يجيب بوضوح على الأسئلة التالية :</a:t>
            </a:r>
            <a:r>
              <a:rPr kumimoji="0" lang="en-GB" sz="4400" b="1" i="0" u="none" strike="noStrike" kern="1200" cap="none" spc="0" normalizeH="0" baseline="0" noProof="0" dirty="0">
                <a:ln>
                  <a:noFill/>
                </a:ln>
                <a:solidFill>
                  <a:srgbClr val="282F39"/>
                </a:solidFill>
                <a:effectLst/>
                <a:uLnTx/>
                <a:uFillTx/>
                <a:latin typeface="Sakkal Majalla" panose="02000000000000000000" pitchFamily="2" charset="-78"/>
                <a:ea typeface="Noto Sans" panose="020B0502040504020204" pitchFamily="34"/>
                <a:cs typeface="Sakkal Majalla" panose="02000000000000000000" pitchFamily="2" charset="-78"/>
              </a:rPr>
              <a:t> </a:t>
            </a:r>
          </a:p>
        </p:txBody>
      </p:sp>
      <p:sp>
        <p:nvSpPr>
          <p:cNvPr id="11" name="TextBox 10">
            <a:extLst>
              <a:ext uri="{FF2B5EF4-FFF2-40B4-BE49-F238E27FC236}">
                <a16:creationId xmlns:a16="http://schemas.microsoft.com/office/drawing/2014/main" id="{8016977A-112F-4154-95F5-0608714FBFEE}"/>
              </a:ext>
            </a:extLst>
          </p:cNvPr>
          <p:cNvSpPr txBox="1"/>
          <p:nvPr/>
        </p:nvSpPr>
        <p:spPr>
          <a:xfrm>
            <a:off x="4211815" y="1434525"/>
            <a:ext cx="3374061" cy="834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ar-SY"/>
            </a:defPPr>
            <a:lvl1pPr marR="0" lvl="0" indent="0" algn="ctr" rtl="0" fontAlgn="auto">
              <a:lnSpc>
                <a:spcPct val="100000"/>
              </a:lnSpc>
              <a:spcBef>
                <a:spcPts val="0"/>
              </a:spcBef>
              <a:spcAft>
                <a:spcPts val="0"/>
              </a:spcAft>
              <a:buClrTx/>
              <a:buSzTx/>
              <a:buFontTx/>
              <a:buNone/>
              <a:tabLst/>
              <a:defRPr kumimoji="0" b="1" i="0" u="none" strike="noStrike" cap="none" spc="0" normalizeH="0" baseline="0">
                <a:ln>
                  <a:noFill/>
                </a:ln>
                <a:solidFill>
                  <a:srgbClr val="FFFFFF"/>
                </a:solidFill>
                <a:effectLst/>
                <a:uLnTx/>
                <a:uFillTx/>
                <a:latin typeface="Calibri" panose="020F050202020403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DZ" sz="3200" dirty="0">
                <a:latin typeface="Sakkal Majalla" panose="02000000000000000000" pitchFamily="2" charset="-78"/>
                <a:cs typeface="Sakkal Majalla" panose="02000000000000000000" pitchFamily="2" charset="-78"/>
              </a:rPr>
              <a:t>من ؟ من هم شرائح العملاء المستهدفين؟</a:t>
            </a:r>
            <a:endParaRPr lang="en-GB" sz="3200" dirty="0">
              <a:latin typeface="Sakkal Majalla" panose="02000000000000000000" pitchFamily="2" charset="-78"/>
              <a:cs typeface="Sakkal Majalla" panose="02000000000000000000" pitchFamily="2" charset="-78"/>
            </a:endParaRPr>
          </a:p>
        </p:txBody>
      </p:sp>
      <p:sp>
        <p:nvSpPr>
          <p:cNvPr id="12" name="TextBox 11">
            <a:extLst>
              <a:ext uri="{FF2B5EF4-FFF2-40B4-BE49-F238E27FC236}">
                <a16:creationId xmlns:a16="http://schemas.microsoft.com/office/drawing/2014/main" id="{8016977A-112F-4154-95F5-0608714FBFEE}"/>
              </a:ext>
            </a:extLst>
          </p:cNvPr>
          <p:cNvSpPr txBox="1"/>
          <p:nvPr/>
        </p:nvSpPr>
        <p:spPr>
          <a:xfrm>
            <a:off x="138954" y="3002962"/>
            <a:ext cx="2618101" cy="14138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ar-SY"/>
            </a:defPPr>
            <a:lvl1pPr marR="0" lvl="0" indent="0" algn="ctr" rtl="0" fontAlgn="auto">
              <a:lnSpc>
                <a:spcPct val="100000"/>
              </a:lnSpc>
              <a:spcBef>
                <a:spcPts val="0"/>
              </a:spcBef>
              <a:spcAft>
                <a:spcPts val="0"/>
              </a:spcAft>
              <a:buClrTx/>
              <a:buSzTx/>
              <a:buFontTx/>
              <a:buNone/>
              <a:tabLst/>
              <a:defRPr kumimoji="0" b="1" i="0" u="none" strike="noStrike" cap="none" spc="0" normalizeH="0" baseline="0">
                <a:ln>
                  <a:noFill/>
                </a:ln>
                <a:solidFill>
                  <a:srgbClr val="FFFFFF"/>
                </a:solidFill>
                <a:effectLst/>
                <a:uLnTx/>
                <a:uFillTx/>
                <a:latin typeface="Calibri" panose="020F050202020403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DZ" sz="2800" dirty="0">
                <a:latin typeface="Sakkal Majalla" panose="02000000000000000000" pitchFamily="2" charset="-78"/>
                <a:cs typeface="Sakkal Majalla" panose="02000000000000000000" pitchFamily="2" charset="-78"/>
              </a:rPr>
              <a:t>ماذا ؟ ماذا نقدم لهم (ماهي القيمة المقترحة) ؟ </a:t>
            </a:r>
            <a:endParaRPr lang="en-GB" sz="2800" dirty="0">
              <a:latin typeface="Sakkal Majalla" panose="02000000000000000000" pitchFamily="2" charset="-78"/>
              <a:cs typeface="Sakkal Majalla" panose="02000000000000000000" pitchFamily="2" charset="-78"/>
            </a:endParaRPr>
          </a:p>
        </p:txBody>
      </p:sp>
      <p:sp>
        <p:nvSpPr>
          <p:cNvPr id="13" name="TextBox 12">
            <a:extLst>
              <a:ext uri="{FF2B5EF4-FFF2-40B4-BE49-F238E27FC236}">
                <a16:creationId xmlns:a16="http://schemas.microsoft.com/office/drawing/2014/main" id="{8016977A-112F-4154-95F5-0608714FBFEE}"/>
              </a:ext>
            </a:extLst>
          </p:cNvPr>
          <p:cNvSpPr txBox="1"/>
          <p:nvPr/>
        </p:nvSpPr>
        <p:spPr>
          <a:xfrm>
            <a:off x="4261159" y="5613186"/>
            <a:ext cx="3158428" cy="1009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ar-SY"/>
            </a:defPPr>
            <a:lvl1pPr marR="0" lvl="0" indent="0" algn="ctr" rtl="0" fontAlgn="auto">
              <a:lnSpc>
                <a:spcPct val="100000"/>
              </a:lnSpc>
              <a:spcBef>
                <a:spcPts val="0"/>
              </a:spcBef>
              <a:spcAft>
                <a:spcPts val="0"/>
              </a:spcAft>
              <a:buClrTx/>
              <a:buSzTx/>
              <a:buFontTx/>
              <a:buNone/>
              <a:tabLst/>
              <a:defRPr kumimoji="0" b="1" i="0" u="none" strike="noStrike" cap="none" spc="0" normalizeH="0" baseline="0">
                <a:ln>
                  <a:noFill/>
                </a:ln>
                <a:solidFill>
                  <a:srgbClr val="FFFFFF"/>
                </a:solidFill>
                <a:effectLst/>
                <a:uLnTx/>
                <a:uFillTx/>
                <a:latin typeface="Calibri" panose="020F050202020403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DZ" sz="3200" dirty="0">
                <a:latin typeface="Sakkal Majalla" panose="02000000000000000000" pitchFamily="2" charset="-78"/>
                <a:cs typeface="Sakkal Majalla" panose="02000000000000000000" pitchFamily="2" charset="-78"/>
              </a:rPr>
              <a:t>كيف ؟ كيف يتم إيصال هذه القيم لهم ؟</a:t>
            </a:r>
            <a:endParaRPr lang="en-GB" sz="3200" dirty="0">
              <a:latin typeface="Sakkal Majalla" panose="02000000000000000000" pitchFamily="2" charset="-78"/>
              <a:cs typeface="Sakkal Majalla" panose="02000000000000000000" pitchFamily="2" charset="-78"/>
            </a:endParaRPr>
          </a:p>
        </p:txBody>
      </p:sp>
      <p:sp>
        <p:nvSpPr>
          <p:cNvPr id="14" name="Oval 13"/>
          <p:cNvSpPr/>
          <p:nvPr/>
        </p:nvSpPr>
        <p:spPr>
          <a:xfrm>
            <a:off x="1194821" y="2547183"/>
            <a:ext cx="506366" cy="5063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2</a:t>
            </a:r>
          </a:p>
        </p:txBody>
      </p:sp>
      <p:sp>
        <p:nvSpPr>
          <p:cNvPr id="15" name="Oval 14"/>
          <p:cNvSpPr/>
          <p:nvPr/>
        </p:nvSpPr>
        <p:spPr>
          <a:xfrm>
            <a:off x="5898846" y="926064"/>
            <a:ext cx="506366" cy="5063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1</a:t>
            </a:r>
          </a:p>
        </p:txBody>
      </p:sp>
      <p:sp>
        <p:nvSpPr>
          <p:cNvPr id="16" name="Oval 15"/>
          <p:cNvSpPr/>
          <p:nvPr/>
        </p:nvSpPr>
        <p:spPr>
          <a:xfrm>
            <a:off x="6152029" y="5106820"/>
            <a:ext cx="506366" cy="5063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3</a:t>
            </a:r>
          </a:p>
        </p:txBody>
      </p:sp>
      <p:sp>
        <p:nvSpPr>
          <p:cNvPr id="17" name="Oval 16"/>
          <p:cNvSpPr/>
          <p:nvPr/>
        </p:nvSpPr>
        <p:spPr>
          <a:xfrm>
            <a:off x="10342418" y="1841961"/>
            <a:ext cx="506366" cy="5063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4</a:t>
            </a:r>
          </a:p>
        </p:txBody>
      </p:sp>
      <p:sp>
        <p:nvSpPr>
          <p:cNvPr id="18" name="TextBox 17">
            <a:extLst>
              <a:ext uri="{FF2B5EF4-FFF2-40B4-BE49-F238E27FC236}">
                <a16:creationId xmlns:a16="http://schemas.microsoft.com/office/drawing/2014/main" id="{8016977A-112F-4154-95F5-0608714FBFEE}"/>
              </a:ext>
            </a:extLst>
          </p:cNvPr>
          <p:cNvSpPr txBox="1"/>
          <p:nvPr/>
        </p:nvSpPr>
        <p:spPr>
          <a:xfrm>
            <a:off x="9060873" y="2259248"/>
            <a:ext cx="2563091" cy="14874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ar-SY"/>
            </a:defPPr>
            <a:lvl1pPr marR="0" lvl="0" indent="0" algn="ctr" rtl="0" fontAlgn="auto">
              <a:lnSpc>
                <a:spcPct val="100000"/>
              </a:lnSpc>
              <a:spcBef>
                <a:spcPts val="0"/>
              </a:spcBef>
              <a:spcAft>
                <a:spcPts val="0"/>
              </a:spcAft>
              <a:buClrTx/>
              <a:buSzTx/>
              <a:buFontTx/>
              <a:buNone/>
              <a:tabLst/>
              <a:defRPr kumimoji="0" b="1" i="0" u="none" strike="noStrike" cap="none" spc="0" normalizeH="0" baseline="0">
                <a:ln>
                  <a:noFill/>
                </a:ln>
                <a:solidFill>
                  <a:srgbClr val="FFFFFF"/>
                </a:solidFill>
                <a:effectLst/>
                <a:uLnTx/>
                <a:uFillTx/>
                <a:latin typeface="Calibri" panose="020F050202020403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DZ" sz="2800" dirty="0">
                <a:latin typeface="Sakkal Majalla" panose="02000000000000000000" pitchFamily="2" charset="-78"/>
                <a:cs typeface="Sakkal Majalla" panose="02000000000000000000" pitchFamily="2" charset="-78"/>
              </a:rPr>
              <a:t>كم ؟ قيمة رؤوس الأموال التي ينشئها المشروع؟ </a:t>
            </a:r>
            <a:endParaRPr lang="en-GB"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84841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804B89-0AA4-4D73-A0D4-A63BA97FA7BE}"/>
              </a:ext>
            </a:extLst>
          </p:cNvPr>
          <p:cNvPicPr>
            <a:picLocks noChangeAspect="1"/>
          </p:cNvPicPr>
          <p:nvPr/>
        </p:nvPicPr>
        <p:blipFill>
          <a:blip r:embed="rId2"/>
          <a:stretch>
            <a:fillRect/>
          </a:stretch>
        </p:blipFill>
        <p:spPr>
          <a:xfrm>
            <a:off x="337625" y="602004"/>
            <a:ext cx="11141612" cy="6175716"/>
          </a:xfrm>
          <a:prstGeom prst="rect">
            <a:avLst/>
          </a:prstGeom>
        </p:spPr>
      </p:pic>
    </p:spTree>
    <p:extLst>
      <p:ext uri="{BB962C8B-B14F-4D97-AF65-F5344CB8AC3E}">
        <p14:creationId xmlns:p14="http://schemas.microsoft.com/office/powerpoint/2010/main" val="1685592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3EB149D1-55F4-4953-A8DE-B8E60E20E781}"/>
              </a:ext>
            </a:extLst>
          </p:cNvPr>
          <p:cNvSpPr txBox="1"/>
          <p:nvPr/>
        </p:nvSpPr>
        <p:spPr>
          <a:xfrm>
            <a:off x="2688243" y="401365"/>
            <a:ext cx="6655989" cy="1323439"/>
          </a:xfrm>
          <a:prstGeom prst="rect">
            <a:avLst/>
          </a:prstGeom>
          <a:noFill/>
        </p:spPr>
        <p:txBody>
          <a:bodyPr wrap="none" rtlCol="1">
            <a:spAutoFit/>
          </a:bodyPr>
          <a:lstStyle/>
          <a:p>
            <a:r>
              <a:rPr lang="ar-DZ" sz="8000" dirty="0">
                <a:solidFill>
                  <a:srgbClr val="010A43"/>
                </a:solidFill>
              </a:rPr>
              <a:t>نموذج </a:t>
            </a:r>
            <a:r>
              <a:rPr lang="ar-SY" sz="8000" dirty="0">
                <a:solidFill>
                  <a:srgbClr val="010A43"/>
                </a:solidFill>
              </a:rPr>
              <a:t> </a:t>
            </a:r>
            <a:r>
              <a:rPr lang="ar-DZ" sz="8000" dirty="0">
                <a:solidFill>
                  <a:srgbClr val="FF2E63"/>
                </a:solidFill>
              </a:rPr>
              <a:t>الاعمال</a:t>
            </a:r>
            <a:endParaRPr lang="ar-SY" sz="8000" dirty="0">
              <a:solidFill>
                <a:srgbClr val="FF2E63"/>
              </a:solidFill>
            </a:endParaRPr>
          </a:p>
        </p:txBody>
      </p:sp>
      <p:grpSp>
        <p:nvGrpSpPr>
          <p:cNvPr id="3" name="Google Shape;995;p63">
            <a:extLst>
              <a:ext uri="{FF2B5EF4-FFF2-40B4-BE49-F238E27FC236}">
                <a16:creationId xmlns:a16="http://schemas.microsoft.com/office/drawing/2014/main" id="{B09EF22B-AFE3-44A9-B43D-3593EFE5BEF2}"/>
              </a:ext>
            </a:extLst>
          </p:cNvPr>
          <p:cNvGrpSpPr/>
          <p:nvPr/>
        </p:nvGrpSpPr>
        <p:grpSpPr>
          <a:xfrm>
            <a:off x="3773328" y="2296931"/>
            <a:ext cx="4645344" cy="4351112"/>
            <a:chOff x="4721450" y="1509475"/>
            <a:chExt cx="79350" cy="74325"/>
          </a:xfrm>
        </p:grpSpPr>
        <p:sp>
          <p:nvSpPr>
            <p:cNvPr id="4" name="Google Shape;996;p63">
              <a:extLst>
                <a:ext uri="{FF2B5EF4-FFF2-40B4-BE49-F238E27FC236}">
                  <a16:creationId xmlns:a16="http://schemas.microsoft.com/office/drawing/2014/main" id="{236C0C7E-3572-4D3C-B41C-E593C6787852}"/>
                </a:ext>
              </a:extLst>
            </p:cNvPr>
            <p:cNvSpPr/>
            <p:nvPr/>
          </p:nvSpPr>
          <p:spPr>
            <a:xfrm>
              <a:off x="4729025" y="1509475"/>
              <a:ext cx="27050" cy="26725"/>
            </a:xfrm>
            <a:custGeom>
              <a:avLst/>
              <a:gdLst/>
              <a:ahLst/>
              <a:cxnLst/>
              <a:rect l="l" t="t" r="r" b="b"/>
              <a:pathLst>
                <a:path w="1082" h="1069" extrusionOk="0">
                  <a:moveTo>
                    <a:pt x="440" y="1"/>
                  </a:moveTo>
                  <a:lnTo>
                    <a:pt x="570" y="224"/>
                  </a:lnTo>
                  <a:cubicBezTo>
                    <a:pt x="296" y="405"/>
                    <a:pt x="94" y="672"/>
                    <a:pt x="0" y="989"/>
                  </a:cubicBezTo>
                  <a:lnTo>
                    <a:pt x="188" y="809"/>
                  </a:lnTo>
                  <a:lnTo>
                    <a:pt x="462" y="1068"/>
                  </a:lnTo>
                  <a:cubicBezTo>
                    <a:pt x="527" y="888"/>
                    <a:pt x="649" y="737"/>
                    <a:pt x="808" y="628"/>
                  </a:cubicBezTo>
                  <a:lnTo>
                    <a:pt x="923" y="823"/>
                  </a:lnTo>
                  <a:lnTo>
                    <a:pt x="1082" y="188"/>
                  </a:lnTo>
                  <a:lnTo>
                    <a:pt x="440" y="1"/>
                  </a:lnTo>
                  <a:close/>
                </a:path>
              </a:pathLst>
            </a:custGeom>
            <a:solidFill>
              <a:srgbClr val="010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97;p63">
              <a:extLst>
                <a:ext uri="{FF2B5EF4-FFF2-40B4-BE49-F238E27FC236}">
                  <a16:creationId xmlns:a16="http://schemas.microsoft.com/office/drawing/2014/main" id="{A842523B-B3ED-4572-B04D-B17FE3A43C31}"/>
                </a:ext>
              </a:extLst>
            </p:cNvPr>
            <p:cNvSpPr/>
            <p:nvPr/>
          </p:nvSpPr>
          <p:spPr>
            <a:xfrm>
              <a:off x="4721450" y="1533275"/>
              <a:ext cx="32300" cy="42600"/>
            </a:xfrm>
            <a:custGeom>
              <a:avLst/>
              <a:gdLst/>
              <a:ahLst/>
              <a:cxnLst/>
              <a:rect l="l" t="t" r="r" b="b"/>
              <a:pathLst>
                <a:path w="1292" h="1704" extrusionOk="0">
                  <a:moveTo>
                    <a:pt x="491" y="1"/>
                  </a:moveTo>
                  <a:lnTo>
                    <a:pt x="0" y="455"/>
                  </a:lnTo>
                  <a:lnTo>
                    <a:pt x="238" y="455"/>
                  </a:lnTo>
                  <a:cubicBezTo>
                    <a:pt x="253" y="1025"/>
                    <a:pt x="635" y="1530"/>
                    <a:pt x="1183" y="1703"/>
                  </a:cubicBezTo>
                  <a:lnTo>
                    <a:pt x="1024" y="1530"/>
                  </a:lnTo>
                  <a:lnTo>
                    <a:pt x="1291" y="1256"/>
                  </a:lnTo>
                  <a:cubicBezTo>
                    <a:pt x="952" y="1133"/>
                    <a:pt x="721" y="816"/>
                    <a:pt x="707" y="455"/>
                  </a:cubicBezTo>
                  <a:lnTo>
                    <a:pt x="945" y="455"/>
                  </a:lnTo>
                  <a:lnTo>
                    <a:pt x="491" y="1"/>
                  </a:lnTo>
                  <a:close/>
                </a:path>
              </a:pathLst>
            </a:custGeom>
            <a:solidFill>
              <a:srgbClr val="FF2E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98;p63">
              <a:extLst>
                <a:ext uri="{FF2B5EF4-FFF2-40B4-BE49-F238E27FC236}">
                  <a16:creationId xmlns:a16="http://schemas.microsoft.com/office/drawing/2014/main" id="{E468548E-DF9E-43FB-BB05-8A5D6A46BAD1}"/>
                </a:ext>
              </a:extLst>
            </p:cNvPr>
            <p:cNvSpPr/>
            <p:nvPr/>
          </p:nvSpPr>
          <p:spPr>
            <a:xfrm>
              <a:off x="4750650" y="1551675"/>
              <a:ext cx="42950" cy="32125"/>
            </a:xfrm>
            <a:custGeom>
              <a:avLst/>
              <a:gdLst/>
              <a:ahLst/>
              <a:cxnLst/>
              <a:rect l="l" t="t" r="r" b="b"/>
              <a:pathLst>
                <a:path w="1718" h="1285" extrusionOk="0">
                  <a:moveTo>
                    <a:pt x="1256" y="1"/>
                  </a:moveTo>
                  <a:cubicBezTo>
                    <a:pt x="1126" y="332"/>
                    <a:pt x="808" y="556"/>
                    <a:pt x="448" y="570"/>
                  </a:cubicBezTo>
                  <a:lnTo>
                    <a:pt x="448" y="340"/>
                  </a:lnTo>
                  <a:lnTo>
                    <a:pt x="1" y="794"/>
                  </a:lnTo>
                  <a:lnTo>
                    <a:pt x="448" y="1284"/>
                  </a:lnTo>
                  <a:lnTo>
                    <a:pt x="448" y="1032"/>
                  </a:lnTo>
                  <a:cubicBezTo>
                    <a:pt x="1039" y="1025"/>
                    <a:pt x="1551" y="635"/>
                    <a:pt x="1717" y="73"/>
                  </a:cubicBezTo>
                  <a:lnTo>
                    <a:pt x="1717" y="73"/>
                  </a:lnTo>
                  <a:lnTo>
                    <a:pt x="1515" y="260"/>
                  </a:lnTo>
                  <a:lnTo>
                    <a:pt x="1256" y="1"/>
                  </a:lnTo>
                  <a:close/>
                </a:path>
              </a:pathLst>
            </a:custGeom>
            <a:solidFill>
              <a:srgbClr val="010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99;p63">
              <a:extLst>
                <a:ext uri="{FF2B5EF4-FFF2-40B4-BE49-F238E27FC236}">
                  <a16:creationId xmlns:a16="http://schemas.microsoft.com/office/drawing/2014/main" id="{EE08DD9A-B866-40FD-A2F5-0728AB658808}"/>
                </a:ext>
              </a:extLst>
            </p:cNvPr>
            <p:cNvSpPr/>
            <p:nvPr/>
          </p:nvSpPr>
          <p:spPr>
            <a:xfrm>
              <a:off x="4761300" y="1510025"/>
              <a:ext cx="39500" cy="44375"/>
            </a:xfrm>
            <a:custGeom>
              <a:avLst/>
              <a:gdLst/>
              <a:ahLst/>
              <a:cxnLst/>
              <a:rect l="l" t="t" r="r" b="b"/>
              <a:pathLst>
                <a:path w="1580" h="1775" extrusionOk="0">
                  <a:moveTo>
                    <a:pt x="13" y="0"/>
                  </a:moveTo>
                  <a:cubicBezTo>
                    <a:pt x="9" y="0"/>
                    <a:pt x="5" y="0"/>
                    <a:pt x="0" y="0"/>
                  </a:cubicBezTo>
                  <a:lnTo>
                    <a:pt x="0" y="462"/>
                  </a:lnTo>
                  <a:cubicBezTo>
                    <a:pt x="476" y="462"/>
                    <a:pt x="873" y="844"/>
                    <a:pt x="880" y="1328"/>
                  </a:cubicBezTo>
                  <a:lnTo>
                    <a:pt x="635" y="1328"/>
                  </a:lnTo>
                  <a:lnTo>
                    <a:pt x="1089" y="1775"/>
                  </a:lnTo>
                  <a:lnTo>
                    <a:pt x="1580" y="1328"/>
                  </a:lnTo>
                  <a:lnTo>
                    <a:pt x="1349" y="1328"/>
                  </a:lnTo>
                  <a:cubicBezTo>
                    <a:pt x="1335" y="589"/>
                    <a:pt x="743" y="0"/>
                    <a:pt x="13" y="0"/>
                  </a:cubicBezTo>
                  <a:close/>
                </a:path>
              </a:pathLst>
            </a:custGeom>
            <a:solidFill>
              <a:srgbClr val="FF2E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 name="Google Shape;796;p40">
            <a:extLst>
              <a:ext uri="{FF2B5EF4-FFF2-40B4-BE49-F238E27FC236}">
                <a16:creationId xmlns:a16="http://schemas.microsoft.com/office/drawing/2014/main" id="{4AE7F0B2-E5DF-4882-BDD4-E8AE75595717}"/>
              </a:ext>
            </a:extLst>
          </p:cNvPr>
          <p:cNvGrpSpPr/>
          <p:nvPr/>
        </p:nvGrpSpPr>
        <p:grpSpPr>
          <a:xfrm>
            <a:off x="5527670" y="3341985"/>
            <a:ext cx="1136660" cy="1642161"/>
            <a:chOff x="2008875" y="245325"/>
            <a:chExt cx="3588700" cy="5184675"/>
          </a:xfrm>
          <a:solidFill>
            <a:srgbClr val="FF2E63"/>
          </a:solidFill>
        </p:grpSpPr>
        <p:sp>
          <p:nvSpPr>
            <p:cNvPr id="9" name="Google Shape;797;p40">
              <a:extLst>
                <a:ext uri="{FF2B5EF4-FFF2-40B4-BE49-F238E27FC236}">
                  <a16:creationId xmlns:a16="http://schemas.microsoft.com/office/drawing/2014/main" id="{D6FD7097-4B7F-429B-BCB9-323AD81ADC45}"/>
                </a:ext>
              </a:extLst>
            </p:cNvPr>
            <p:cNvSpPr/>
            <p:nvPr/>
          </p:nvSpPr>
          <p:spPr>
            <a:xfrm>
              <a:off x="3118850" y="3075700"/>
              <a:ext cx="1368750" cy="1286725"/>
            </a:xfrm>
            <a:custGeom>
              <a:avLst/>
              <a:gdLst/>
              <a:ahLst/>
              <a:cxnLst/>
              <a:rect l="l" t="t" r="r" b="b"/>
              <a:pathLst>
                <a:path w="54750" h="51469" extrusionOk="0">
                  <a:moveTo>
                    <a:pt x="27375" y="0"/>
                  </a:moveTo>
                  <a:lnTo>
                    <a:pt x="13670" y="7214"/>
                  </a:lnTo>
                  <a:cubicBezTo>
                    <a:pt x="12624" y="16952"/>
                    <a:pt x="8115" y="37582"/>
                    <a:pt x="0" y="51468"/>
                  </a:cubicBezTo>
                  <a:lnTo>
                    <a:pt x="54750" y="51468"/>
                  </a:lnTo>
                  <a:cubicBezTo>
                    <a:pt x="46635" y="37582"/>
                    <a:pt x="42126" y="16952"/>
                    <a:pt x="41080" y="7214"/>
                  </a:cubicBezTo>
                  <a:lnTo>
                    <a:pt x="27375" y="0"/>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98;p40">
              <a:extLst>
                <a:ext uri="{FF2B5EF4-FFF2-40B4-BE49-F238E27FC236}">
                  <a16:creationId xmlns:a16="http://schemas.microsoft.com/office/drawing/2014/main" id="{03C785CB-8D57-4EC3-B33D-EE69BF4DEDE8}"/>
                </a:ext>
              </a:extLst>
            </p:cNvPr>
            <p:cNvSpPr/>
            <p:nvPr/>
          </p:nvSpPr>
          <p:spPr>
            <a:xfrm>
              <a:off x="2506600" y="4362400"/>
              <a:ext cx="2592350" cy="797100"/>
            </a:xfrm>
            <a:custGeom>
              <a:avLst/>
              <a:gdLst/>
              <a:ahLst/>
              <a:cxnLst/>
              <a:rect l="l" t="t" r="r" b="b"/>
              <a:pathLst>
                <a:path w="103694" h="31884" extrusionOk="0">
                  <a:moveTo>
                    <a:pt x="1" y="0"/>
                  </a:moveTo>
                  <a:lnTo>
                    <a:pt x="1" y="31883"/>
                  </a:lnTo>
                  <a:lnTo>
                    <a:pt x="103693" y="31883"/>
                  </a:lnTo>
                  <a:lnTo>
                    <a:pt x="103693" y="0"/>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99;p40">
              <a:extLst>
                <a:ext uri="{FF2B5EF4-FFF2-40B4-BE49-F238E27FC236}">
                  <a16:creationId xmlns:a16="http://schemas.microsoft.com/office/drawing/2014/main" id="{FE17C3DE-3610-4887-953A-A79FFC573FD9}"/>
                </a:ext>
              </a:extLst>
            </p:cNvPr>
            <p:cNvSpPr/>
            <p:nvPr/>
          </p:nvSpPr>
          <p:spPr>
            <a:xfrm>
              <a:off x="2008875" y="5159475"/>
              <a:ext cx="3588700" cy="270525"/>
            </a:xfrm>
            <a:custGeom>
              <a:avLst/>
              <a:gdLst/>
              <a:ahLst/>
              <a:cxnLst/>
              <a:rect l="l" t="t" r="r" b="b"/>
              <a:pathLst>
                <a:path w="143548" h="10821" extrusionOk="0">
                  <a:moveTo>
                    <a:pt x="1" y="0"/>
                  </a:moveTo>
                  <a:lnTo>
                    <a:pt x="1" y="10821"/>
                  </a:lnTo>
                  <a:lnTo>
                    <a:pt x="143547" y="10821"/>
                  </a:lnTo>
                  <a:lnTo>
                    <a:pt x="143547" y="0"/>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00;p40">
              <a:extLst>
                <a:ext uri="{FF2B5EF4-FFF2-40B4-BE49-F238E27FC236}">
                  <a16:creationId xmlns:a16="http://schemas.microsoft.com/office/drawing/2014/main" id="{F8A484D4-26B7-4D9F-B7BC-98DB69EAD298}"/>
                </a:ext>
              </a:extLst>
            </p:cNvPr>
            <p:cNvSpPr/>
            <p:nvPr/>
          </p:nvSpPr>
          <p:spPr>
            <a:xfrm>
              <a:off x="2008875" y="245325"/>
              <a:ext cx="3588700" cy="3413775"/>
            </a:xfrm>
            <a:custGeom>
              <a:avLst/>
              <a:gdLst/>
              <a:ahLst/>
              <a:cxnLst/>
              <a:rect l="l" t="t" r="r" b="b"/>
              <a:pathLst>
                <a:path w="143548" h="136551" extrusionOk="0">
                  <a:moveTo>
                    <a:pt x="71774" y="1"/>
                  </a:moveTo>
                  <a:lnTo>
                    <a:pt x="49593" y="44976"/>
                  </a:lnTo>
                  <a:lnTo>
                    <a:pt x="1" y="52154"/>
                  </a:lnTo>
                  <a:lnTo>
                    <a:pt x="35887" y="87139"/>
                  </a:lnTo>
                  <a:lnTo>
                    <a:pt x="27412" y="136551"/>
                  </a:lnTo>
                  <a:lnTo>
                    <a:pt x="71774" y="113251"/>
                  </a:lnTo>
                  <a:lnTo>
                    <a:pt x="116136" y="136551"/>
                  </a:lnTo>
                  <a:lnTo>
                    <a:pt x="107661" y="87139"/>
                  </a:lnTo>
                  <a:lnTo>
                    <a:pt x="143547" y="52154"/>
                  </a:lnTo>
                  <a:lnTo>
                    <a:pt x="93955" y="44976"/>
                  </a:lnTo>
                  <a:lnTo>
                    <a:pt x="71774" y="1"/>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مربع نص 12">
            <a:extLst>
              <a:ext uri="{FF2B5EF4-FFF2-40B4-BE49-F238E27FC236}">
                <a16:creationId xmlns:a16="http://schemas.microsoft.com/office/drawing/2014/main" id="{4D9AA575-D6E5-4E8F-BAC3-7AA668CB0ED6}"/>
              </a:ext>
            </a:extLst>
          </p:cNvPr>
          <p:cNvSpPr txBox="1"/>
          <p:nvPr/>
        </p:nvSpPr>
        <p:spPr>
          <a:xfrm>
            <a:off x="7888372" y="2320664"/>
            <a:ext cx="3653757" cy="584775"/>
          </a:xfrm>
          <a:prstGeom prst="rect">
            <a:avLst/>
          </a:prstGeom>
          <a:solidFill>
            <a:schemeClr val="accent1">
              <a:lumMod val="10000"/>
              <a:lumOff val="90000"/>
            </a:schemeClr>
          </a:solidFill>
        </p:spPr>
        <p:txBody>
          <a:bodyPr wrap="none" rtlCol="1">
            <a:spAutoFit/>
          </a:bodyPr>
          <a:lstStyle/>
          <a:p>
            <a:pPr marL="514350" indent="-514350">
              <a:buFont typeface="+mj-lt"/>
              <a:buAutoNum type="arabicPeriod"/>
            </a:pPr>
            <a:r>
              <a:rPr lang="ar-DZ" sz="3200" b="1" dirty="0">
                <a:solidFill>
                  <a:srgbClr val="FF2E63"/>
                </a:solidFill>
              </a:rPr>
              <a:t>المشروع</a:t>
            </a:r>
            <a:r>
              <a:rPr lang="fr-FR" sz="3200" b="1" dirty="0">
                <a:solidFill>
                  <a:srgbClr val="FF2E63"/>
                </a:solidFill>
              </a:rPr>
              <a:t> Le projet  </a:t>
            </a:r>
            <a:endParaRPr lang="ar-SY" sz="3200" b="1" dirty="0">
              <a:solidFill>
                <a:srgbClr val="FF2E63"/>
              </a:solidFill>
            </a:endParaRPr>
          </a:p>
        </p:txBody>
      </p:sp>
      <p:sp>
        <p:nvSpPr>
          <p:cNvPr id="14" name="مربع نص 13">
            <a:extLst>
              <a:ext uri="{FF2B5EF4-FFF2-40B4-BE49-F238E27FC236}">
                <a16:creationId xmlns:a16="http://schemas.microsoft.com/office/drawing/2014/main" id="{E50E07C4-1491-4125-9257-A67ECD233ED7}"/>
              </a:ext>
            </a:extLst>
          </p:cNvPr>
          <p:cNvSpPr txBox="1"/>
          <p:nvPr/>
        </p:nvSpPr>
        <p:spPr>
          <a:xfrm>
            <a:off x="8160585" y="3043893"/>
            <a:ext cx="2305031" cy="707886"/>
          </a:xfrm>
          <a:prstGeom prst="rect">
            <a:avLst/>
          </a:prstGeom>
          <a:noFill/>
        </p:spPr>
        <p:txBody>
          <a:bodyPr wrap="square" rtlCol="1">
            <a:spAutoFit/>
          </a:bodyPr>
          <a:lstStyle/>
          <a:p>
            <a:pPr marL="228600" indent="-228600" algn="ctr">
              <a:buFont typeface="+mj-lt"/>
              <a:buAutoNum type="arabicPeriod"/>
            </a:pPr>
            <a:r>
              <a:rPr lang="ar-SY" sz="2000" b="1" dirty="0"/>
              <a:t>الأنشطة الرئيس</a:t>
            </a:r>
            <a:r>
              <a:rPr lang="ar-DZ" sz="2000" b="1" dirty="0"/>
              <a:t>ي</a:t>
            </a:r>
            <a:r>
              <a:rPr lang="ar-SY" sz="2000" b="1" dirty="0"/>
              <a:t>ة               </a:t>
            </a:r>
          </a:p>
          <a:p>
            <a:pPr marL="228600" indent="-228600" algn="ctr">
              <a:buFont typeface="+mj-lt"/>
              <a:buAutoNum type="arabicPeriod"/>
            </a:pPr>
            <a:r>
              <a:rPr lang="ar-SY" sz="2000" b="1" dirty="0"/>
              <a:t> القيم المقترحة </a:t>
            </a:r>
            <a:endParaRPr lang="ar-SY" sz="2000" b="1" dirty="0">
              <a:solidFill>
                <a:srgbClr val="512B58"/>
              </a:solidFill>
            </a:endParaRPr>
          </a:p>
        </p:txBody>
      </p:sp>
      <p:sp>
        <p:nvSpPr>
          <p:cNvPr id="15" name="مربع نص 14">
            <a:extLst>
              <a:ext uri="{FF2B5EF4-FFF2-40B4-BE49-F238E27FC236}">
                <a16:creationId xmlns:a16="http://schemas.microsoft.com/office/drawing/2014/main" id="{6E7E6819-3239-4C49-AC19-1611F1A984B3}"/>
              </a:ext>
            </a:extLst>
          </p:cNvPr>
          <p:cNvSpPr txBox="1"/>
          <p:nvPr/>
        </p:nvSpPr>
        <p:spPr>
          <a:xfrm>
            <a:off x="137600" y="4289378"/>
            <a:ext cx="3661067" cy="954107"/>
          </a:xfrm>
          <a:prstGeom prst="rect">
            <a:avLst/>
          </a:prstGeom>
          <a:solidFill>
            <a:schemeClr val="accent6">
              <a:lumMod val="40000"/>
              <a:lumOff val="60000"/>
            </a:schemeClr>
          </a:solidFill>
        </p:spPr>
        <p:txBody>
          <a:bodyPr wrap="none" rtlCol="1">
            <a:spAutoFit/>
          </a:bodyPr>
          <a:lstStyle/>
          <a:p>
            <a:r>
              <a:rPr lang="ar-DZ" sz="2800" b="1" dirty="0">
                <a:solidFill>
                  <a:srgbClr val="FF2E63"/>
                </a:solidFill>
              </a:rPr>
              <a:t>3.إمكانيات المؤسسة</a:t>
            </a:r>
          </a:p>
          <a:p>
            <a:r>
              <a:rPr lang="fr-FR" sz="2800" b="1" dirty="0">
                <a:solidFill>
                  <a:srgbClr val="FF2E63"/>
                </a:solidFill>
              </a:rPr>
              <a:t> Capacités d'entreprise</a:t>
            </a:r>
            <a:r>
              <a:rPr lang="ar-DZ" sz="2800" b="1" dirty="0">
                <a:solidFill>
                  <a:srgbClr val="FF2E63"/>
                </a:solidFill>
              </a:rPr>
              <a:t> </a:t>
            </a:r>
            <a:endParaRPr lang="ar-SY" sz="2800" b="1" dirty="0">
              <a:solidFill>
                <a:srgbClr val="FF2E63"/>
              </a:solidFill>
            </a:endParaRPr>
          </a:p>
        </p:txBody>
      </p:sp>
      <p:sp>
        <p:nvSpPr>
          <p:cNvPr id="16" name="مربع نص 15">
            <a:extLst>
              <a:ext uri="{FF2B5EF4-FFF2-40B4-BE49-F238E27FC236}">
                <a16:creationId xmlns:a16="http://schemas.microsoft.com/office/drawing/2014/main" id="{774C993B-45E2-41C9-A39D-EA6F254A1DE4}"/>
              </a:ext>
            </a:extLst>
          </p:cNvPr>
          <p:cNvSpPr txBox="1"/>
          <p:nvPr/>
        </p:nvSpPr>
        <p:spPr>
          <a:xfrm>
            <a:off x="1477406" y="5633926"/>
            <a:ext cx="2672525" cy="707886"/>
          </a:xfrm>
          <a:prstGeom prst="rect">
            <a:avLst/>
          </a:prstGeom>
          <a:noFill/>
        </p:spPr>
        <p:txBody>
          <a:bodyPr wrap="square" rtlCol="1">
            <a:spAutoFit/>
          </a:bodyPr>
          <a:lstStyle/>
          <a:p>
            <a:pPr marL="457200" indent="-457200">
              <a:buFont typeface="+mj-lt"/>
              <a:buAutoNum type="arabicPeriod"/>
            </a:pPr>
            <a:r>
              <a:rPr lang="ar-DZ" sz="2000" b="1" dirty="0"/>
              <a:t>الموارد الأساسية</a:t>
            </a:r>
          </a:p>
          <a:p>
            <a:pPr marL="457200" indent="-457200">
              <a:buFont typeface="+mj-lt"/>
              <a:buAutoNum type="arabicPeriod"/>
            </a:pPr>
            <a:r>
              <a:rPr lang="ar-DZ" sz="2000" b="1" dirty="0"/>
              <a:t>الشراكات</a:t>
            </a:r>
            <a:endParaRPr lang="ar-SY" sz="2000" b="1" dirty="0"/>
          </a:p>
        </p:txBody>
      </p:sp>
      <p:sp>
        <p:nvSpPr>
          <p:cNvPr id="17" name="مربع نص 16">
            <a:extLst>
              <a:ext uri="{FF2B5EF4-FFF2-40B4-BE49-F238E27FC236}">
                <a16:creationId xmlns:a16="http://schemas.microsoft.com/office/drawing/2014/main" id="{20443FDC-7A87-4C95-A261-D737932BFC0A}"/>
              </a:ext>
            </a:extLst>
          </p:cNvPr>
          <p:cNvSpPr txBox="1"/>
          <p:nvPr/>
        </p:nvSpPr>
        <p:spPr>
          <a:xfrm>
            <a:off x="8523820" y="4934591"/>
            <a:ext cx="3300905" cy="584775"/>
          </a:xfrm>
          <a:prstGeom prst="rect">
            <a:avLst/>
          </a:prstGeom>
          <a:solidFill>
            <a:schemeClr val="accent2">
              <a:lumMod val="20000"/>
              <a:lumOff val="80000"/>
            </a:schemeClr>
          </a:solidFill>
        </p:spPr>
        <p:txBody>
          <a:bodyPr wrap="none" rtlCol="1">
            <a:spAutoFit/>
          </a:bodyPr>
          <a:lstStyle/>
          <a:p>
            <a:r>
              <a:rPr lang="ar-DZ" sz="3200" b="1" dirty="0">
                <a:solidFill>
                  <a:srgbClr val="FF2E63"/>
                </a:solidFill>
              </a:rPr>
              <a:t>2, الجمهور</a:t>
            </a:r>
            <a:r>
              <a:rPr lang="fr-FR" sz="3200" b="1" dirty="0">
                <a:solidFill>
                  <a:srgbClr val="FF2E63"/>
                </a:solidFill>
              </a:rPr>
              <a:t>le public </a:t>
            </a:r>
            <a:endParaRPr lang="ar-SY" sz="3200" b="1" dirty="0">
              <a:solidFill>
                <a:srgbClr val="FF2E63"/>
              </a:solidFill>
            </a:endParaRPr>
          </a:p>
        </p:txBody>
      </p:sp>
      <p:sp>
        <p:nvSpPr>
          <p:cNvPr id="18" name="مربع نص 17">
            <a:extLst>
              <a:ext uri="{FF2B5EF4-FFF2-40B4-BE49-F238E27FC236}">
                <a16:creationId xmlns:a16="http://schemas.microsoft.com/office/drawing/2014/main" id="{9A25DC77-42B1-4AC4-A281-11E8168D8695}"/>
              </a:ext>
            </a:extLst>
          </p:cNvPr>
          <p:cNvSpPr txBox="1"/>
          <p:nvPr/>
        </p:nvSpPr>
        <p:spPr>
          <a:xfrm>
            <a:off x="7677226" y="5591562"/>
            <a:ext cx="2514398" cy="1200329"/>
          </a:xfrm>
          <a:prstGeom prst="rect">
            <a:avLst/>
          </a:prstGeom>
          <a:noFill/>
        </p:spPr>
        <p:txBody>
          <a:bodyPr wrap="square" rtlCol="1">
            <a:spAutoFit/>
          </a:bodyPr>
          <a:lstStyle/>
          <a:p>
            <a:pPr marL="228600" indent="-228600">
              <a:buFont typeface="+mj-lt"/>
              <a:buAutoNum type="arabicPeriod"/>
            </a:pPr>
            <a:r>
              <a:rPr lang="ar-SY" dirty="0"/>
              <a:t>. </a:t>
            </a:r>
            <a:r>
              <a:rPr lang="ar-SY" sz="2000" b="1" dirty="0"/>
              <a:t>العملاء</a:t>
            </a:r>
            <a:r>
              <a:rPr lang="ar-SY" sz="3200" b="1" dirty="0"/>
              <a:t>               </a:t>
            </a:r>
          </a:p>
          <a:p>
            <a:pPr marL="228600" indent="-228600">
              <a:buFont typeface="+mj-lt"/>
              <a:buAutoNum type="arabicPeriod"/>
            </a:pPr>
            <a:r>
              <a:rPr lang="ar-SY" sz="2000" b="1" dirty="0"/>
              <a:t>. قنوات التوزيع  </a:t>
            </a:r>
          </a:p>
          <a:p>
            <a:pPr marL="228600" indent="-228600">
              <a:buFont typeface="+mj-lt"/>
              <a:buAutoNum type="arabicPeriod"/>
            </a:pPr>
            <a:r>
              <a:rPr lang="ar-SY" sz="2000" b="1" dirty="0"/>
              <a:t>العلاقة مع العملاء </a:t>
            </a:r>
            <a:endParaRPr lang="ar-SY" sz="2000" b="1" dirty="0">
              <a:solidFill>
                <a:srgbClr val="512B58"/>
              </a:solidFill>
            </a:endParaRPr>
          </a:p>
        </p:txBody>
      </p:sp>
      <p:sp>
        <p:nvSpPr>
          <p:cNvPr id="19" name="مربع نص 18">
            <a:extLst>
              <a:ext uri="{FF2B5EF4-FFF2-40B4-BE49-F238E27FC236}">
                <a16:creationId xmlns:a16="http://schemas.microsoft.com/office/drawing/2014/main" id="{8419D769-FE25-4C0A-8475-14BC779E28CD}"/>
              </a:ext>
            </a:extLst>
          </p:cNvPr>
          <p:cNvSpPr txBox="1"/>
          <p:nvPr/>
        </p:nvSpPr>
        <p:spPr>
          <a:xfrm>
            <a:off x="1227199" y="2130184"/>
            <a:ext cx="2749471" cy="584775"/>
          </a:xfrm>
          <a:prstGeom prst="rect">
            <a:avLst/>
          </a:prstGeom>
          <a:solidFill>
            <a:schemeClr val="accent4">
              <a:lumMod val="40000"/>
              <a:lumOff val="60000"/>
            </a:schemeClr>
          </a:solidFill>
        </p:spPr>
        <p:txBody>
          <a:bodyPr wrap="none" rtlCol="1">
            <a:spAutoFit/>
          </a:bodyPr>
          <a:lstStyle/>
          <a:p>
            <a:r>
              <a:rPr lang="ar-DZ" sz="3200" dirty="0">
                <a:solidFill>
                  <a:srgbClr val="FF2E63"/>
                </a:solidFill>
              </a:rPr>
              <a:t>4. المالية</a:t>
            </a:r>
            <a:r>
              <a:rPr lang="fr-FR" sz="3200" dirty="0">
                <a:solidFill>
                  <a:srgbClr val="FF2E63"/>
                </a:solidFill>
              </a:rPr>
              <a:t>finance </a:t>
            </a:r>
            <a:endParaRPr lang="ar-SY" sz="3200" dirty="0">
              <a:solidFill>
                <a:srgbClr val="FF2E63"/>
              </a:solidFill>
            </a:endParaRPr>
          </a:p>
        </p:txBody>
      </p:sp>
      <p:sp>
        <p:nvSpPr>
          <p:cNvPr id="20" name="مربع نص 19">
            <a:extLst>
              <a:ext uri="{FF2B5EF4-FFF2-40B4-BE49-F238E27FC236}">
                <a16:creationId xmlns:a16="http://schemas.microsoft.com/office/drawing/2014/main" id="{04739BF3-2750-45BC-B86A-4912DDB108FE}"/>
              </a:ext>
            </a:extLst>
          </p:cNvPr>
          <p:cNvSpPr txBox="1"/>
          <p:nvPr/>
        </p:nvSpPr>
        <p:spPr>
          <a:xfrm>
            <a:off x="1880591" y="2654630"/>
            <a:ext cx="2305031" cy="707886"/>
          </a:xfrm>
          <a:prstGeom prst="rect">
            <a:avLst/>
          </a:prstGeom>
          <a:noFill/>
        </p:spPr>
        <p:txBody>
          <a:bodyPr wrap="square" rtlCol="1">
            <a:spAutoFit/>
          </a:bodyPr>
          <a:lstStyle/>
          <a:p>
            <a:pPr marL="228600" indent="-228600">
              <a:buFont typeface="+mj-lt"/>
              <a:buAutoNum type="arabicPeriod"/>
            </a:pPr>
            <a:r>
              <a:rPr lang="ar-DZ" sz="2000" b="1" dirty="0"/>
              <a:t>الإيرادات </a:t>
            </a:r>
          </a:p>
          <a:p>
            <a:pPr marL="228600" indent="-228600">
              <a:buFont typeface="+mj-lt"/>
              <a:buAutoNum type="arabicPeriod"/>
            </a:pPr>
            <a:r>
              <a:rPr lang="ar-DZ" sz="2000" b="1" dirty="0"/>
              <a:t>التكاليف</a:t>
            </a:r>
            <a:endParaRPr lang="ar-SY" sz="2000" b="1" dirty="0"/>
          </a:p>
        </p:txBody>
      </p:sp>
    </p:spTree>
    <p:extLst>
      <p:ext uri="{BB962C8B-B14F-4D97-AF65-F5344CB8AC3E}">
        <p14:creationId xmlns:p14="http://schemas.microsoft.com/office/powerpoint/2010/main" val="282148820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17" grpId="0" animBg="1"/>
      <p:bldP spid="18" grpId="0"/>
      <p:bldP spid="19" grpId="0" animBg="1"/>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e 30">
            <a:extLst>
              <a:ext uri="{FF2B5EF4-FFF2-40B4-BE49-F238E27FC236}">
                <a16:creationId xmlns:a16="http://schemas.microsoft.com/office/drawing/2014/main" id="{CDCFD95C-BE08-D31F-7399-04C7BD656983}"/>
              </a:ext>
            </a:extLst>
          </p:cNvPr>
          <p:cNvGrpSpPr/>
          <p:nvPr/>
        </p:nvGrpSpPr>
        <p:grpSpPr>
          <a:xfrm>
            <a:off x="1280160" y="458881"/>
            <a:ext cx="10002740" cy="6163893"/>
            <a:chOff x="2006378" y="458881"/>
            <a:chExt cx="9276522" cy="6163893"/>
          </a:xfrm>
        </p:grpSpPr>
        <p:grpSp>
          <p:nvGrpSpPr>
            <p:cNvPr id="12" name="Group 11">
              <a:extLst>
                <a:ext uri="{FF2B5EF4-FFF2-40B4-BE49-F238E27FC236}">
                  <a16:creationId xmlns:a16="http://schemas.microsoft.com/office/drawing/2014/main" id="{4EA294BB-74DF-40D5-AC0E-57FB0FC40A51}"/>
                </a:ext>
              </a:extLst>
            </p:cNvPr>
            <p:cNvGrpSpPr/>
            <p:nvPr/>
          </p:nvGrpSpPr>
          <p:grpSpPr>
            <a:xfrm>
              <a:off x="2006379" y="487018"/>
              <a:ext cx="9276521" cy="6135756"/>
              <a:chOff x="901147" y="530087"/>
              <a:chExt cx="9276521" cy="6135756"/>
            </a:xfrm>
          </p:grpSpPr>
          <p:sp>
            <p:nvSpPr>
              <p:cNvPr id="3" name="Rectangle 2">
                <a:extLst>
                  <a:ext uri="{FF2B5EF4-FFF2-40B4-BE49-F238E27FC236}">
                    <a16:creationId xmlns:a16="http://schemas.microsoft.com/office/drawing/2014/main" id="{589C4E6D-6F0B-4B7C-B766-96FDB8F6CEC8}"/>
                  </a:ext>
                </a:extLst>
              </p:cNvPr>
              <p:cNvSpPr/>
              <p:nvPr/>
            </p:nvSpPr>
            <p:spPr>
              <a:xfrm>
                <a:off x="901148" y="530087"/>
                <a:ext cx="1855304" cy="4280452"/>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3200" b="1" i="0" u="none" strike="noStrike" kern="1200" cap="none" spc="0" normalizeH="0" baseline="0" noProof="0" dirty="0">
                    <a:ln>
                      <a:noFill/>
                    </a:ln>
                    <a:solidFill>
                      <a:prstClr val="black"/>
                    </a:solidFill>
                    <a:effectLst/>
                    <a:uLnTx/>
                    <a:uFillTx/>
                    <a:latin typeface="Calibri"/>
                    <a:ea typeface="+mn-ea"/>
                  </a:rPr>
                  <a:t>الشركاء</a:t>
                </a:r>
                <a:r>
                  <a:rPr kumimoji="0" lang="ar-DZ" sz="2000" b="1" i="0" u="none" strike="noStrike" kern="1200" cap="none" spc="0" normalizeH="0" baseline="0" noProof="0" dirty="0">
                    <a:ln>
                      <a:noFill/>
                    </a:ln>
                    <a:solidFill>
                      <a:prstClr val="black"/>
                    </a:solidFill>
                    <a:effectLst/>
                    <a:uLnTx/>
                    <a:uFillTx/>
                    <a:latin typeface="Calibri"/>
                    <a:ea typeface="+mn-ea"/>
                  </a:rPr>
                  <a:t>:</a:t>
                </a:r>
              </a:p>
            </p:txBody>
          </p:sp>
          <p:sp>
            <p:nvSpPr>
              <p:cNvPr id="4" name="Rectangle 3">
                <a:extLst>
                  <a:ext uri="{FF2B5EF4-FFF2-40B4-BE49-F238E27FC236}">
                    <a16:creationId xmlns:a16="http://schemas.microsoft.com/office/drawing/2014/main" id="{D5A0BD2A-A656-45FF-8CAC-5D750C7376CA}"/>
                  </a:ext>
                </a:extLst>
              </p:cNvPr>
              <p:cNvSpPr/>
              <p:nvPr/>
            </p:nvSpPr>
            <p:spPr>
              <a:xfrm>
                <a:off x="2756452" y="530087"/>
                <a:ext cx="1855304" cy="2080591"/>
              </a:xfrm>
              <a:prstGeom prst="rect">
                <a:avLst/>
              </a:prstGeom>
              <a:solidFill>
                <a:schemeClr val="accent1">
                  <a:lumMod val="10000"/>
                  <a:lumOff val="90000"/>
                </a:schemeClr>
              </a:solidFill>
              <a:ln w="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solidFill>
                      <a:prstClr val="black"/>
                    </a:solidFill>
                    <a:effectLst/>
                    <a:uLnTx/>
                    <a:uFillTx/>
                    <a:latin typeface="Calibri"/>
                    <a:ea typeface="+mn-ea"/>
                  </a:rPr>
                  <a:t>الأنشطة الرئيسية</a:t>
                </a:r>
                <a:r>
                  <a:rPr kumimoji="0" lang="ar-DZ" sz="2400" b="0" i="0" u="none" strike="noStrike" kern="1200" cap="none" spc="0" normalizeH="0" baseline="0" noProof="0" dirty="0">
                    <a:ln>
                      <a:noFill/>
                    </a:ln>
                    <a:solidFill>
                      <a:prstClr val="black"/>
                    </a:solidFill>
                    <a:effectLst/>
                    <a:uLnTx/>
                    <a:uFillTx/>
                    <a:latin typeface="Calibri"/>
                    <a:ea typeface="+mn-ea"/>
                  </a:rPr>
                  <a:t>:</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endParaRPr>
              </a:p>
            </p:txBody>
          </p:sp>
          <p:sp>
            <p:nvSpPr>
              <p:cNvPr id="5" name="Rectangle 4">
                <a:extLst>
                  <a:ext uri="{FF2B5EF4-FFF2-40B4-BE49-F238E27FC236}">
                    <a16:creationId xmlns:a16="http://schemas.microsoft.com/office/drawing/2014/main" id="{4781E99E-AB14-4F9F-904A-7C57EC8264C1}"/>
                  </a:ext>
                </a:extLst>
              </p:cNvPr>
              <p:cNvSpPr/>
              <p:nvPr/>
            </p:nvSpPr>
            <p:spPr>
              <a:xfrm>
                <a:off x="4611756" y="530087"/>
                <a:ext cx="1855304" cy="4280452"/>
              </a:xfrm>
              <a:prstGeom prst="rect">
                <a:avLst/>
              </a:prstGeom>
              <a:solidFill>
                <a:schemeClr val="accent1">
                  <a:lumMod val="10000"/>
                  <a:lumOff val="9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3200" b="1" i="0" u="none" strike="noStrike" kern="1200" cap="none" spc="0" normalizeH="0" baseline="0" noProof="0" dirty="0">
                    <a:ln>
                      <a:noFill/>
                    </a:ln>
                    <a:solidFill>
                      <a:prstClr val="black"/>
                    </a:solidFill>
                    <a:effectLst/>
                    <a:uLnTx/>
                    <a:uFillTx/>
                    <a:latin typeface="Calibri"/>
                    <a:ea typeface="+mn-ea"/>
                  </a:rPr>
                  <a:t>القيم المقترحة:</a:t>
                </a:r>
              </a:p>
            </p:txBody>
          </p:sp>
          <p:sp>
            <p:nvSpPr>
              <p:cNvPr id="6" name="Rectangle 5">
                <a:extLst>
                  <a:ext uri="{FF2B5EF4-FFF2-40B4-BE49-F238E27FC236}">
                    <a16:creationId xmlns:a16="http://schemas.microsoft.com/office/drawing/2014/main" id="{394EC84E-B288-4B28-A929-BC3D6DFC62DA}"/>
                  </a:ext>
                </a:extLst>
              </p:cNvPr>
              <p:cNvSpPr/>
              <p:nvPr/>
            </p:nvSpPr>
            <p:spPr>
              <a:xfrm>
                <a:off x="6467060" y="530087"/>
                <a:ext cx="1855304" cy="2080590"/>
              </a:xfrm>
              <a:prstGeom prst="rect">
                <a:avLst/>
              </a:prstGeom>
              <a:solidFill>
                <a:schemeClr val="accent2">
                  <a:lumMod val="20000"/>
                  <a:lumOff val="8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800" b="1" i="0" u="none" strike="noStrike" kern="1200" cap="none" spc="0" normalizeH="0" baseline="0" noProof="0" dirty="0">
                    <a:ln>
                      <a:noFill/>
                    </a:ln>
                    <a:solidFill>
                      <a:prstClr val="black"/>
                    </a:solidFill>
                    <a:effectLst/>
                    <a:uLnTx/>
                    <a:uFillTx/>
                    <a:latin typeface="Calibri"/>
                    <a:ea typeface="+mn-ea"/>
                  </a:rPr>
                  <a:t>العلاقات مع الزبائن:</a:t>
                </a:r>
              </a:p>
            </p:txBody>
          </p:sp>
          <p:sp>
            <p:nvSpPr>
              <p:cNvPr id="7" name="Rectangle 6">
                <a:extLst>
                  <a:ext uri="{FF2B5EF4-FFF2-40B4-BE49-F238E27FC236}">
                    <a16:creationId xmlns:a16="http://schemas.microsoft.com/office/drawing/2014/main" id="{5505450F-EB4A-499E-BF5D-B77E5FEB2ADE}"/>
                  </a:ext>
                </a:extLst>
              </p:cNvPr>
              <p:cNvSpPr/>
              <p:nvPr/>
            </p:nvSpPr>
            <p:spPr>
              <a:xfrm>
                <a:off x="8322364" y="530087"/>
                <a:ext cx="1855304" cy="4280452"/>
              </a:xfrm>
              <a:prstGeom prst="rect">
                <a:avLst/>
              </a:prstGeom>
              <a:solidFill>
                <a:schemeClr val="accent2">
                  <a:lumMod val="20000"/>
                  <a:lumOff val="8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3200" b="1" i="0" u="none" strike="noStrike" kern="1200" cap="none" spc="0" normalizeH="0" baseline="0" noProof="0" dirty="0">
                    <a:ln>
                      <a:noFill/>
                    </a:ln>
                    <a:solidFill>
                      <a:prstClr val="black"/>
                    </a:solidFill>
                    <a:effectLst/>
                    <a:uLnTx/>
                    <a:uFillTx/>
                    <a:latin typeface="Calibri"/>
                    <a:ea typeface="+mn-ea"/>
                  </a:rPr>
                  <a:t>شريحة الزبائن :</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endParaRPr>
              </a:p>
            </p:txBody>
          </p:sp>
          <p:sp>
            <p:nvSpPr>
              <p:cNvPr id="8" name="Rectangle 7">
                <a:extLst>
                  <a:ext uri="{FF2B5EF4-FFF2-40B4-BE49-F238E27FC236}">
                    <a16:creationId xmlns:a16="http://schemas.microsoft.com/office/drawing/2014/main" id="{61D51F14-EEFB-46D1-BDFC-754525821326}"/>
                  </a:ext>
                </a:extLst>
              </p:cNvPr>
              <p:cNvSpPr/>
              <p:nvPr/>
            </p:nvSpPr>
            <p:spPr>
              <a:xfrm>
                <a:off x="2756452" y="2610677"/>
                <a:ext cx="1855304" cy="2199861"/>
              </a:xfrm>
              <a:prstGeom prst="rect">
                <a:avLst/>
              </a:prstGeom>
              <a:solidFill>
                <a:schemeClr val="accent6">
                  <a:lumMod val="40000"/>
                  <a:lumOff val="6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solidFill>
                      <a:prstClr val="black"/>
                    </a:solidFill>
                    <a:effectLst/>
                    <a:uLnTx/>
                    <a:uFillTx/>
                    <a:latin typeface="Calibri"/>
                    <a:ea typeface="+mn-ea"/>
                  </a:rPr>
                  <a:t>الموارد الأساسية:</a:t>
                </a:r>
              </a:p>
            </p:txBody>
          </p:sp>
          <p:sp>
            <p:nvSpPr>
              <p:cNvPr id="9" name="Rectangle 8">
                <a:extLst>
                  <a:ext uri="{FF2B5EF4-FFF2-40B4-BE49-F238E27FC236}">
                    <a16:creationId xmlns:a16="http://schemas.microsoft.com/office/drawing/2014/main" id="{C8F39CBF-D11C-4F4B-B5D6-76FA9E09591D}"/>
                  </a:ext>
                </a:extLst>
              </p:cNvPr>
              <p:cNvSpPr/>
              <p:nvPr/>
            </p:nvSpPr>
            <p:spPr>
              <a:xfrm>
                <a:off x="6467060" y="2577548"/>
                <a:ext cx="1855304" cy="2232990"/>
              </a:xfrm>
              <a:prstGeom prst="rect">
                <a:avLst/>
              </a:prstGeom>
              <a:solidFill>
                <a:schemeClr val="accent2">
                  <a:lumMod val="20000"/>
                  <a:lumOff val="8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800" b="1" i="0" u="none" strike="noStrike" kern="1200" cap="none" spc="0" normalizeH="0" baseline="0" noProof="0" dirty="0">
                    <a:ln>
                      <a:noFill/>
                    </a:ln>
                    <a:solidFill>
                      <a:prstClr val="black"/>
                    </a:solidFill>
                    <a:effectLst/>
                    <a:uLnTx/>
                    <a:uFillTx/>
                    <a:latin typeface="Calibri"/>
                    <a:ea typeface="+mn-ea"/>
                  </a:rPr>
                  <a:t>القنوات:</a:t>
                </a:r>
              </a:p>
            </p:txBody>
          </p:sp>
          <p:sp>
            <p:nvSpPr>
              <p:cNvPr id="10" name="Rectangle 9">
                <a:extLst>
                  <a:ext uri="{FF2B5EF4-FFF2-40B4-BE49-F238E27FC236}">
                    <a16:creationId xmlns:a16="http://schemas.microsoft.com/office/drawing/2014/main" id="{1F28DE17-624A-437D-B835-C21EC1CA6294}"/>
                  </a:ext>
                </a:extLst>
              </p:cNvPr>
              <p:cNvSpPr/>
              <p:nvPr/>
            </p:nvSpPr>
            <p:spPr>
              <a:xfrm>
                <a:off x="901147" y="4810538"/>
                <a:ext cx="4691271" cy="1855305"/>
              </a:xfrm>
              <a:prstGeom prst="rect">
                <a:avLst/>
              </a:prstGeom>
              <a:solidFill>
                <a:schemeClr val="accent4">
                  <a:lumMod val="40000"/>
                  <a:lumOff val="6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3200" b="1" i="0" u="none" strike="noStrike" kern="1200" cap="none" spc="0" normalizeH="0" baseline="0" noProof="0" dirty="0">
                    <a:ln>
                      <a:noFill/>
                    </a:ln>
                    <a:solidFill>
                      <a:prstClr val="black"/>
                    </a:solidFill>
                    <a:effectLst/>
                    <a:uLnTx/>
                    <a:uFillTx/>
                    <a:latin typeface="Calibri"/>
                    <a:ea typeface="+mn-ea"/>
                  </a:rPr>
                  <a:t>التكاليف:</a:t>
                </a:r>
              </a:p>
            </p:txBody>
          </p:sp>
          <p:sp>
            <p:nvSpPr>
              <p:cNvPr id="11" name="Rectangle 10">
                <a:extLst>
                  <a:ext uri="{FF2B5EF4-FFF2-40B4-BE49-F238E27FC236}">
                    <a16:creationId xmlns:a16="http://schemas.microsoft.com/office/drawing/2014/main" id="{85A5E2BD-A0B0-48B2-AF39-125104C513F5}"/>
                  </a:ext>
                </a:extLst>
              </p:cNvPr>
              <p:cNvSpPr/>
              <p:nvPr/>
            </p:nvSpPr>
            <p:spPr>
              <a:xfrm>
                <a:off x="5592418" y="4810538"/>
                <a:ext cx="4585250" cy="1855305"/>
              </a:xfrm>
              <a:prstGeom prst="rect">
                <a:avLst/>
              </a:prstGeom>
              <a:solidFill>
                <a:schemeClr val="accent4">
                  <a:lumMod val="40000"/>
                  <a:lumOff val="6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800" b="1" i="0" u="none" strike="noStrike" kern="1200" cap="none" spc="0" normalizeH="0" baseline="0" noProof="0" dirty="0">
                    <a:ln>
                      <a:noFill/>
                    </a:ln>
                    <a:solidFill>
                      <a:prstClr val="black"/>
                    </a:solidFill>
                    <a:effectLst/>
                    <a:uLnTx/>
                    <a:uFillTx/>
                    <a:latin typeface="Calibri"/>
                    <a:ea typeface="+mn-ea"/>
                  </a:rPr>
                  <a:t>الإيرادات :</a:t>
                </a:r>
              </a:p>
            </p:txBody>
          </p:sp>
        </p:grpSp>
        <p:sp>
          <p:nvSpPr>
            <p:cNvPr id="2" name="Rectangle 1">
              <a:extLst>
                <a:ext uri="{FF2B5EF4-FFF2-40B4-BE49-F238E27FC236}">
                  <a16:creationId xmlns:a16="http://schemas.microsoft.com/office/drawing/2014/main" id="{C91BC34D-5311-A04B-A543-1D0C8763F067}"/>
                </a:ext>
              </a:extLst>
            </p:cNvPr>
            <p:cNvSpPr/>
            <p:nvPr/>
          </p:nvSpPr>
          <p:spPr>
            <a:xfrm>
              <a:off x="2006378" y="4767467"/>
              <a:ext cx="9276522" cy="1845213"/>
            </a:xfrm>
            <a:prstGeom prst="rect">
              <a:avLst/>
            </a:prstGeom>
            <a:noFill/>
            <a:ln w="53975">
              <a:gradFill>
                <a:gsLst>
                  <a:gs pos="17000">
                    <a:srgbClr val="EC0818"/>
                  </a:gs>
                  <a:gs pos="0">
                    <a:srgbClr val="FF0000"/>
                  </a:gs>
                </a:gsLst>
                <a:lin ang="5400000" scaled="1"/>
              </a:gra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3" name="Rectangle 12">
              <a:extLst>
                <a:ext uri="{FF2B5EF4-FFF2-40B4-BE49-F238E27FC236}">
                  <a16:creationId xmlns:a16="http://schemas.microsoft.com/office/drawing/2014/main" id="{0986B8E5-9942-4518-07E7-D7EA637B7961}"/>
                </a:ext>
              </a:extLst>
            </p:cNvPr>
            <p:cNvSpPr/>
            <p:nvPr/>
          </p:nvSpPr>
          <p:spPr>
            <a:xfrm>
              <a:off x="7555880" y="487018"/>
              <a:ext cx="3710608" cy="4280450"/>
            </a:xfrm>
            <a:prstGeom prst="rect">
              <a:avLst/>
            </a:prstGeom>
            <a:noFill/>
            <a:ln w="53975">
              <a:gradFill>
                <a:gsLst>
                  <a:gs pos="17000">
                    <a:srgbClr val="EC0818"/>
                  </a:gs>
                  <a:gs pos="0">
                    <a:srgbClr val="FF0000"/>
                  </a:gs>
                </a:gsLst>
                <a:lin ang="5400000" scaled="1"/>
              </a:gra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15" name="Connecteur droit 14">
              <a:extLst>
                <a:ext uri="{FF2B5EF4-FFF2-40B4-BE49-F238E27FC236}">
                  <a16:creationId xmlns:a16="http://schemas.microsoft.com/office/drawing/2014/main" id="{63E8E257-6132-F019-3105-977A1CECC842}"/>
                </a:ext>
              </a:extLst>
            </p:cNvPr>
            <p:cNvCxnSpPr/>
            <p:nvPr/>
          </p:nvCxnSpPr>
          <p:spPr>
            <a:xfrm>
              <a:off x="2006378" y="487018"/>
              <a:ext cx="1855306" cy="0"/>
            </a:xfrm>
            <a:prstGeom prst="line">
              <a:avLst/>
            </a:prstGeom>
            <a:ln w="539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Connecteur droit 15">
              <a:extLst>
                <a:ext uri="{FF2B5EF4-FFF2-40B4-BE49-F238E27FC236}">
                  <a16:creationId xmlns:a16="http://schemas.microsoft.com/office/drawing/2014/main" id="{4EABE514-AFE4-A448-9CB5-15C3F1AC1012}"/>
                </a:ext>
              </a:extLst>
            </p:cNvPr>
            <p:cNvCxnSpPr>
              <a:cxnSpLocks/>
            </p:cNvCxnSpPr>
            <p:nvPr/>
          </p:nvCxnSpPr>
          <p:spPr>
            <a:xfrm flipH="1" flipV="1">
              <a:off x="2006378" y="458881"/>
              <a:ext cx="18855" cy="4320000"/>
            </a:xfrm>
            <a:prstGeom prst="line">
              <a:avLst/>
            </a:prstGeom>
            <a:ln w="539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9" name="Connecteur droit 18">
              <a:extLst>
                <a:ext uri="{FF2B5EF4-FFF2-40B4-BE49-F238E27FC236}">
                  <a16:creationId xmlns:a16="http://schemas.microsoft.com/office/drawing/2014/main" id="{AFDBFB3E-75AE-D5F4-608B-0E798706D5C1}"/>
                </a:ext>
              </a:extLst>
            </p:cNvPr>
            <p:cNvCxnSpPr>
              <a:cxnSpLocks/>
            </p:cNvCxnSpPr>
            <p:nvPr/>
          </p:nvCxnSpPr>
          <p:spPr>
            <a:xfrm flipV="1">
              <a:off x="3878096" y="470608"/>
              <a:ext cx="0" cy="2124000"/>
            </a:xfrm>
            <a:prstGeom prst="line">
              <a:avLst/>
            </a:prstGeom>
            <a:ln w="539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4" name="Connecteur droit 23">
              <a:extLst>
                <a:ext uri="{FF2B5EF4-FFF2-40B4-BE49-F238E27FC236}">
                  <a16:creationId xmlns:a16="http://schemas.microsoft.com/office/drawing/2014/main" id="{184EA054-4CC5-E7A7-866B-82EEABD03171}"/>
                </a:ext>
              </a:extLst>
            </p:cNvPr>
            <p:cNvCxnSpPr>
              <a:cxnSpLocks/>
            </p:cNvCxnSpPr>
            <p:nvPr/>
          </p:nvCxnSpPr>
          <p:spPr>
            <a:xfrm flipV="1">
              <a:off x="5732334" y="2618881"/>
              <a:ext cx="0" cy="2124000"/>
            </a:xfrm>
            <a:prstGeom prst="line">
              <a:avLst/>
            </a:prstGeom>
            <a:ln w="539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5" name="Connecteur droit 24">
              <a:extLst>
                <a:ext uri="{FF2B5EF4-FFF2-40B4-BE49-F238E27FC236}">
                  <a16:creationId xmlns:a16="http://schemas.microsoft.com/office/drawing/2014/main" id="{2B5021BC-8741-93B9-C7F0-8E78D3BB5487}"/>
                </a:ext>
              </a:extLst>
            </p:cNvPr>
            <p:cNvCxnSpPr>
              <a:cxnSpLocks/>
            </p:cNvCxnSpPr>
            <p:nvPr/>
          </p:nvCxnSpPr>
          <p:spPr>
            <a:xfrm flipV="1">
              <a:off x="3833547" y="2605538"/>
              <a:ext cx="1908000" cy="0"/>
            </a:xfrm>
            <a:prstGeom prst="line">
              <a:avLst/>
            </a:prstGeom>
            <a:ln w="539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8" name="Connecteur droit 27">
              <a:extLst>
                <a:ext uri="{FF2B5EF4-FFF2-40B4-BE49-F238E27FC236}">
                  <a16:creationId xmlns:a16="http://schemas.microsoft.com/office/drawing/2014/main" id="{875D895A-8A99-5A25-E5AE-F81BCC613EB7}"/>
                </a:ext>
              </a:extLst>
            </p:cNvPr>
            <p:cNvCxnSpPr>
              <a:cxnSpLocks/>
            </p:cNvCxnSpPr>
            <p:nvPr/>
          </p:nvCxnSpPr>
          <p:spPr>
            <a:xfrm flipH="1">
              <a:off x="3901539" y="498744"/>
              <a:ext cx="3623763" cy="0"/>
            </a:xfrm>
            <a:prstGeom prst="line">
              <a:avLst/>
            </a:prstGeom>
            <a:ln w="53975">
              <a:solidFill>
                <a:srgbClr val="FF0000"/>
              </a:solidFill>
            </a:ln>
          </p:spPr>
          <p:style>
            <a:lnRef idx="1">
              <a:schemeClr val="accent2"/>
            </a:lnRef>
            <a:fillRef idx="0">
              <a:schemeClr val="accent2"/>
            </a:fillRef>
            <a:effectRef idx="0">
              <a:schemeClr val="accent2"/>
            </a:effectRef>
            <a:fontRef idx="minor">
              <a:schemeClr val="tx1"/>
            </a:fontRef>
          </p:style>
        </p:cxnSp>
      </p:grpSp>
      <p:sp>
        <p:nvSpPr>
          <p:cNvPr id="32" name="Ellipse 31">
            <a:extLst>
              <a:ext uri="{FF2B5EF4-FFF2-40B4-BE49-F238E27FC236}">
                <a16:creationId xmlns:a16="http://schemas.microsoft.com/office/drawing/2014/main" id="{125B96B3-94DA-893A-726C-ABAF4FA5F8FF}"/>
              </a:ext>
            </a:extLst>
          </p:cNvPr>
          <p:cNvSpPr/>
          <p:nvPr/>
        </p:nvSpPr>
        <p:spPr>
          <a:xfrm>
            <a:off x="9739205" y="795286"/>
            <a:ext cx="1069145" cy="82999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02</a:t>
            </a:r>
          </a:p>
        </p:txBody>
      </p:sp>
      <p:sp>
        <p:nvSpPr>
          <p:cNvPr id="33" name="Ellipse 32">
            <a:extLst>
              <a:ext uri="{FF2B5EF4-FFF2-40B4-BE49-F238E27FC236}">
                <a16:creationId xmlns:a16="http://schemas.microsoft.com/office/drawing/2014/main" id="{EADBB2DE-9E6C-7519-16B1-B0B4C3B0019A}"/>
              </a:ext>
            </a:extLst>
          </p:cNvPr>
          <p:cNvSpPr/>
          <p:nvPr/>
        </p:nvSpPr>
        <p:spPr>
          <a:xfrm>
            <a:off x="5561427" y="746510"/>
            <a:ext cx="1069145" cy="82999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01</a:t>
            </a:r>
            <a:endParaRPr lang="fr-FR"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4" name="Ellipse 33">
            <a:extLst>
              <a:ext uri="{FF2B5EF4-FFF2-40B4-BE49-F238E27FC236}">
                <a16:creationId xmlns:a16="http://schemas.microsoft.com/office/drawing/2014/main" id="{B63146A9-E0CE-8FF9-1109-23BEF15C7852}"/>
              </a:ext>
            </a:extLst>
          </p:cNvPr>
          <p:cNvSpPr/>
          <p:nvPr/>
        </p:nvSpPr>
        <p:spPr>
          <a:xfrm>
            <a:off x="1466264" y="795286"/>
            <a:ext cx="1069145" cy="82999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03</a:t>
            </a:r>
          </a:p>
        </p:txBody>
      </p:sp>
      <p:sp>
        <p:nvSpPr>
          <p:cNvPr id="35" name="Ellipse 34">
            <a:extLst>
              <a:ext uri="{FF2B5EF4-FFF2-40B4-BE49-F238E27FC236}">
                <a16:creationId xmlns:a16="http://schemas.microsoft.com/office/drawing/2014/main" id="{88107D96-FC32-7E54-7982-297C9C2C6AB0}"/>
              </a:ext>
            </a:extLst>
          </p:cNvPr>
          <p:cNvSpPr/>
          <p:nvPr/>
        </p:nvSpPr>
        <p:spPr>
          <a:xfrm>
            <a:off x="5561427" y="5254335"/>
            <a:ext cx="1069145" cy="82999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04</a:t>
            </a:r>
          </a:p>
        </p:txBody>
      </p:sp>
    </p:spTree>
    <p:extLst>
      <p:ext uri="{BB962C8B-B14F-4D97-AF65-F5344CB8AC3E}">
        <p14:creationId xmlns:p14="http://schemas.microsoft.com/office/powerpoint/2010/main" val="2689674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52CFD501-9411-4770-9B90-DC619462D88E}"/>
              </a:ext>
            </a:extLst>
          </p:cNvPr>
          <p:cNvSpPr/>
          <p:nvPr/>
        </p:nvSpPr>
        <p:spPr>
          <a:xfrm>
            <a:off x="2685411" y="4382304"/>
            <a:ext cx="1962791" cy="1677424"/>
          </a:xfrm>
          <a:prstGeom prst="ellipse">
            <a:avLst/>
          </a:prstGeom>
          <a:solidFill>
            <a:schemeClr val="bg1">
              <a:lumMod val="85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5" name="TextBox 4">
            <a:extLst>
              <a:ext uri="{FF2B5EF4-FFF2-40B4-BE49-F238E27FC236}">
                <a16:creationId xmlns:a16="http://schemas.microsoft.com/office/drawing/2014/main" id="{6699AC3C-FE44-4341-B799-F20DE8937C2B}"/>
              </a:ext>
            </a:extLst>
          </p:cNvPr>
          <p:cNvSpPr txBox="1"/>
          <p:nvPr/>
        </p:nvSpPr>
        <p:spPr>
          <a:xfrm>
            <a:off x="942087" y="467885"/>
            <a:ext cx="9673702" cy="923330"/>
          </a:xfrm>
          <a:prstGeom prst="rect">
            <a:avLst/>
          </a:prstGeom>
          <a:noFill/>
        </p:spPr>
        <p:txBody>
          <a:bodyPr wrap="square" rtlCol="0">
            <a:spAutoFit/>
          </a:bodyPr>
          <a:lstStyle>
            <a:defPPr>
              <a:defRPr lang="ar-SY"/>
            </a:defPPr>
            <a:lvl1pPr marR="0" lvl="0" indent="0" algn="ctr" fontAlgn="auto">
              <a:lnSpc>
                <a:spcPct val="100000"/>
              </a:lnSpc>
              <a:spcBef>
                <a:spcPts val="0"/>
              </a:spcBef>
              <a:spcAft>
                <a:spcPts val="0"/>
              </a:spcAft>
              <a:buClrTx/>
              <a:buSzTx/>
              <a:buFontTx/>
              <a:buNone/>
              <a:tabLst/>
              <a:defRPr kumimoji="0" sz="2400" b="1" i="0" u="none" strike="noStrike" cap="none" spc="0" normalizeH="0" baseline="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sz="5400" dirty="0"/>
              <a:t>ماذا تحتاج لتبدأ مشروع  </a:t>
            </a:r>
            <a:r>
              <a:rPr lang="en-US" sz="5400" dirty="0"/>
              <a:t>START-UP ؟</a:t>
            </a:r>
          </a:p>
        </p:txBody>
      </p:sp>
      <p:sp>
        <p:nvSpPr>
          <p:cNvPr id="2" name="Rectangle 1">
            <a:extLst>
              <a:ext uri="{FF2B5EF4-FFF2-40B4-BE49-F238E27FC236}">
                <a16:creationId xmlns:a16="http://schemas.microsoft.com/office/drawing/2014/main" id="{A840493D-ED03-4C28-ACEE-38D98F2CE078}"/>
              </a:ext>
            </a:extLst>
          </p:cNvPr>
          <p:cNvSpPr/>
          <p:nvPr/>
        </p:nvSpPr>
        <p:spPr>
          <a:xfrm>
            <a:off x="0" y="3905250"/>
            <a:ext cx="12192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1BB39A9F-E556-4742-91F3-57522BEE03C7}"/>
              </a:ext>
            </a:extLst>
          </p:cNvPr>
          <p:cNvSpPr/>
          <p:nvPr/>
        </p:nvSpPr>
        <p:spPr>
          <a:xfrm>
            <a:off x="1236474" y="3706812"/>
            <a:ext cx="625475" cy="625475"/>
          </a:xfrm>
          <a:prstGeom prst="ellipse">
            <a:avLst/>
          </a:prstGeom>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DF591DA5-BEDB-402C-86C9-F3E4F94BF22F}"/>
              </a:ext>
            </a:extLst>
          </p:cNvPr>
          <p:cNvSpPr/>
          <p:nvPr/>
        </p:nvSpPr>
        <p:spPr>
          <a:xfrm>
            <a:off x="3331974" y="3706812"/>
            <a:ext cx="625475" cy="625475"/>
          </a:xfrm>
          <a:prstGeom prst="ellipse">
            <a:avLst/>
          </a:prstGeom>
          <a:solidFill>
            <a:schemeClr val="accent2"/>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ABA6FC83-E462-4892-847C-3365DC9EB610}"/>
              </a:ext>
            </a:extLst>
          </p:cNvPr>
          <p:cNvSpPr/>
          <p:nvPr/>
        </p:nvSpPr>
        <p:spPr>
          <a:xfrm>
            <a:off x="5522724" y="3706812"/>
            <a:ext cx="625475" cy="625475"/>
          </a:xfrm>
          <a:prstGeom prst="ellipse">
            <a:avLst/>
          </a:prstGeom>
          <a:solidFill>
            <a:schemeClr val="accent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5B3B0292-E90E-45F5-91ED-FC7AE600C01F}"/>
              </a:ext>
            </a:extLst>
          </p:cNvPr>
          <p:cNvSpPr/>
          <p:nvPr/>
        </p:nvSpPr>
        <p:spPr>
          <a:xfrm>
            <a:off x="7732524" y="3706812"/>
            <a:ext cx="625475" cy="625475"/>
          </a:xfrm>
          <a:prstGeom prst="ellipse">
            <a:avLst/>
          </a:prstGeom>
          <a:solidFill>
            <a:schemeClr val="accent5"/>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2B9300BF-75C1-46B4-A2E9-097AB3616AD6}"/>
              </a:ext>
            </a:extLst>
          </p:cNvPr>
          <p:cNvSpPr/>
          <p:nvPr/>
        </p:nvSpPr>
        <p:spPr>
          <a:xfrm>
            <a:off x="10189974" y="3706812"/>
            <a:ext cx="625475" cy="625475"/>
          </a:xfrm>
          <a:prstGeom prst="ellipse">
            <a:avLst/>
          </a:prstGeom>
          <a:solidFill>
            <a:schemeClr val="accent6"/>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B3F10488-09C9-4873-9E7B-05933BB40164}"/>
              </a:ext>
            </a:extLst>
          </p:cNvPr>
          <p:cNvSpPr txBox="1"/>
          <p:nvPr/>
        </p:nvSpPr>
        <p:spPr>
          <a:xfrm>
            <a:off x="567816" y="2381755"/>
            <a:ext cx="1962790" cy="323165"/>
          </a:xfrm>
          <a:prstGeom prst="rect">
            <a:avLst/>
          </a:prstGeom>
          <a:noFill/>
        </p:spPr>
        <p:txBody>
          <a:bodyPr wrap="square" rtlCol="0">
            <a:spAutoFit/>
          </a:bodyPr>
          <a:lstStyle>
            <a:defPPr>
              <a:defRPr lang="ar-SY"/>
            </a:defPPr>
            <a:lvl1pPr marR="0" lvl="0" indent="0" algn="ctr" fontAlgn="auto">
              <a:lnSpc>
                <a:spcPct val="100000"/>
              </a:lnSpc>
              <a:spcBef>
                <a:spcPts val="0"/>
              </a:spcBef>
              <a:spcAft>
                <a:spcPts val="0"/>
              </a:spcAft>
              <a:buClrTx/>
              <a:buSzTx/>
              <a:buFontTx/>
              <a:buNone/>
              <a:tabLst/>
              <a:defRPr kumimoji="0" sz="2400" b="1" i="0" u="none" strike="noStrike" cap="none" spc="0" normalizeH="0" baseline="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dirty="0"/>
              <a:t>تشكيل فريق عمل متكامل</a:t>
            </a:r>
            <a:endParaRPr lang="en-GB" dirty="0"/>
          </a:p>
        </p:txBody>
      </p:sp>
      <p:sp>
        <p:nvSpPr>
          <p:cNvPr id="31" name="TextBox 30">
            <a:extLst>
              <a:ext uri="{FF2B5EF4-FFF2-40B4-BE49-F238E27FC236}">
                <a16:creationId xmlns:a16="http://schemas.microsoft.com/office/drawing/2014/main" id="{EC140A3C-972E-4E16-BF62-96E3E4F20234}"/>
              </a:ext>
            </a:extLst>
          </p:cNvPr>
          <p:cNvSpPr txBox="1"/>
          <p:nvPr/>
        </p:nvSpPr>
        <p:spPr>
          <a:xfrm>
            <a:off x="2685411" y="4630904"/>
            <a:ext cx="1962790" cy="323165"/>
          </a:xfrm>
          <a:prstGeom prst="rect">
            <a:avLst/>
          </a:prstGeom>
          <a:noFill/>
        </p:spPr>
        <p:txBody>
          <a:bodyPr wrap="square" rtlCol="0">
            <a:spAutoFit/>
          </a:bodyPr>
          <a:lstStyle>
            <a:defPPr>
              <a:defRPr lang="ar-SY"/>
            </a:defPPr>
            <a:lvl1pPr marR="0" lvl="0" indent="0" algn="ctr" fontAlgn="auto">
              <a:lnSpc>
                <a:spcPct val="100000"/>
              </a:lnSpc>
              <a:spcBef>
                <a:spcPts val="0"/>
              </a:spcBef>
              <a:spcAft>
                <a:spcPts val="0"/>
              </a:spcAft>
              <a:buClrTx/>
              <a:buSzTx/>
              <a:buFontTx/>
              <a:buNone/>
              <a:tabLst/>
              <a:defRPr kumimoji="0" sz="2400" b="1" i="0" u="none" strike="noStrike" cap="none" spc="0" normalizeH="0" baseline="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dirty="0"/>
              <a:t>استغلال التكنولوجيا</a:t>
            </a:r>
          </a:p>
        </p:txBody>
      </p:sp>
      <p:sp>
        <p:nvSpPr>
          <p:cNvPr id="33" name="TextBox 32">
            <a:extLst>
              <a:ext uri="{FF2B5EF4-FFF2-40B4-BE49-F238E27FC236}">
                <a16:creationId xmlns:a16="http://schemas.microsoft.com/office/drawing/2014/main" id="{0C6D2D17-B294-49A8-B855-3D01106315F6}"/>
              </a:ext>
            </a:extLst>
          </p:cNvPr>
          <p:cNvSpPr txBox="1"/>
          <p:nvPr/>
        </p:nvSpPr>
        <p:spPr>
          <a:xfrm>
            <a:off x="4876161" y="2381755"/>
            <a:ext cx="1962790" cy="553998"/>
          </a:xfrm>
          <a:prstGeom prst="rect">
            <a:avLst/>
          </a:prstGeom>
          <a:noFill/>
        </p:spPr>
        <p:txBody>
          <a:bodyPr wrap="square" rtlCol="0">
            <a:spAutoFit/>
          </a:bodyPr>
          <a:lstStyle>
            <a:defPPr>
              <a:defRPr lang="ar-SY"/>
            </a:defPPr>
            <a:lvl1pPr marR="0" lvl="0" indent="0" algn="ctr" fontAlgn="auto">
              <a:lnSpc>
                <a:spcPct val="100000"/>
              </a:lnSpc>
              <a:spcBef>
                <a:spcPts val="0"/>
              </a:spcBef>
              <a:spcAft>
                <a:spcPts val="0"/>
              </a:spcAft>
              <a:buClrTx/>
              <a:buSzTx/>
              <a:buFontTx/>
              <a:buNone/>
              <a:tabLst/>
              <a:defRPr kumimoji="0" sz="2400" b="1" i="0" u="none" strike="noStrike" cap="none" spc="0" normalizeH="0" baseline="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dirty="0"/>
              <a:t>إعداد نموذج العمل التجاري </a:t>
            </a:r>
            <a:r>
              <a:rPr lang="fr-FR" dirty="0"/>
              <a:t>BMC</a:t>
            </a:r>
            <a:endParaRPr lang="en-GB" dirty="0"/>
          </a:p>
        </p:txBody>
      </p:sp>
      <p:sp>
        <p:nvSpPr>
          <p:cNvPr id="34" name="TextBox 33">
            <a:extLst>
              <a:ext uri="{FF2B5EF4-FFF2-40B4-BE49-F238E27FC236}">
                <a16:creationId xmlns:a16="http://schemas.microsoft.com/office/drawing/2014/main" id="{48FFCDDC-C535-4CEA-A5B3-64C596BC037F}"/>
              </a:ext>
            </a:extLst>
          </p:cNvPr>
          <p:cNvSpPr txBox="1"/>
          <p:nvPr/>
        </p:nvSpPr>
        <p:spPr>
          <a:xfrm>
            <a:off x="9496210" y="1971585"/>
            <a:ext cx="2245664"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التفكير في حاجات الناس و مشاكلهم و الاطلاع على رغباتهم</a:t>
            </a:r>
          </a:p>
        </p:txBody>
      </p:sp>
      <p:sp>
        <p:nvSpPr>
          <p:cNvPr id="35" name="TextBox 34">
            <a:extLst>
              <a:ext uri="{FF2B5EF4-FFF2-40B4-BE49-F238E27FC236}">
                <a16:creationId xmlns:a16="http://schemas.microsoft.com/office/drawing/2014/main" id="{9FAF0F6A-4BF2-4B76-A7B1-14C5E5D3314E}"/>
              </a:ext>
            </a:extLst>
          </p:cNvPr>
          <p:cNvSpPr txBox="1"/>
          <p:nvPr/>
        </p:nvSpPr>
        <p:spPr>
          <a:xfrm>
            <a:off x="7085961" y="4630904"/>
            <a:ext cx="1962790" cy="553998"/>
          </a:xfrm>
          <a:prstGeom prst="rect">
            <a:avLst/>
          </a:prstGeom>
          <a:noFill/>
        </p:spPr>
        <p:txBody>
          <a:bodyPr wrap="square" rtlCol="0">
            <a:spAutoFit/>
          </a:bodyPr>
          <a:lstStyle>
            <a:defPPr>
              <a:defRPr lang="ar-SY"/>
            </a:defPPr>
            <a:lvl1pPr marR="0" lvl="0" indent="0" algn="ctr" fontAlgn="auto">
              <a:lnSpc>
                <a:spcPct val="100000"/>
              </a:lnSpc>
              <a:spcBef>
                <a:spcPts val="0"/>
              </a:spcBef>
              <a:spcAft>
                <a:spcPts val="0"/>
              </a:spcAft>
              <a:buClrTx/>
              <a:buSzTx/>
              <a:buFontTx/>
              <a:buNone/>
              <a:tabLst/>
              <a:defRPr kumimoji="0" sz="2400" b="1" i="0" u="none" strike="noStrike" cap="none" spc="0" normalizeH="0" baseline="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dirty="0"/>
              <a:t>البحث عن حلول إبداعية لهاته المشكلات</a:t>
            </a:r>
          </a:p>
        </p:txBody>
      </p:sp>
      <p:sp>
        <p:nvSpPr>
          <p:cNvPr id="39" name="TextBox 38">
            <a:extLst>
              <a:ext uri="{FF2B5EF4-FFF2-40B4-BE49-F238E27FC236}">
                <a16:creationId xmlns:a16="http://schemas.microsoft.com/office/drawing/2014/main" id="{430529B4-EFC8-4092-845B-A63565AEE513}"/>
              </a:ext>
            </a:extLst>
          </p:cNvPr>
          <p:cNvSpPr txBox="1"/>
          <p:nvPr/>
        </p:nvSpPr>
        <p:spPr>
          <a:xfrm>
            <a:off x="1236473" y="3781022"/>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kumimoji="0" lang="fr-FR"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5</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3" name="TextBox 42">
            <a:extLst>
              <a:ext uri="{FF2B5EF4-FFF2-40B4-BE49-F238E27FC236}">
                <a16:creationId xmlns:a16="http://schemas.microsoft.com/office/drawing/2014/main" id="{509B505E-3812-4A49-B70A-B35F6535BA62}"/>
              </a:ext>
            </a:extLst>
          </p:cNvPr>
          <p:cNvSpPr txBox="1"/>
          <p:nvPr/>
        </p:nvSpPr>
        <p:spPr>
          <a:xfrm>
            <a:off x="3331973" y="3781022"/>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kumimoji="0" lang="fr-FR"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4</a:t>
            </a: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4" name="TextBox 43">
            <a:extLst>
              <a:ext uri="{FF2B5EF4-FFF2-40B4-BE49-F238E27FC236}">
                <a16:creationId xmlns:a16="http://schemas.microsoft.com/office/drawing/2014/main" id="{52CBCC2A-1053-45D9-8BB8-25FBF08A77B6}"/>
              </a:ext>
            </a:extLst>
          </p:cNvPr>
          <p:cNvSpPr txBox="1"/>
          <p:nvPr/>
        </p:nvSpPr>
        <p:spPr>
          <a:xfrm>
            <a:off x="5529651" y="3781022"/>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03 </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5" name="TextBox 44">
            <a:extLst>
              <a:ext uri="{FF2B5EF4-FFF2-40B4-BE49-F238E27FC236}">
                <a16:creationId xmlns:a16="http://schemas.microsoft.com/office/drawing/2014/main" id="{D3AC7BBC-8186-4AEB-867F-9D58EBAC73A3}"/>
              </a:ext>
            </a:extLst>
          </p:cNvPr>
          <p:cNvSpPr txBox="1"/>
          <p:nvPr/>
        </p:nvSpPr>
        <p:spPr>
          <a:xfrm>
            <a:off x="7732524" y="3781022"/>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kumimoji="0" lang="fr-FR"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2</a:t>
            </a: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6" name="TextBox 45">
            <a:extLst>
              <a:ext uri="{FF2B5EF4-FFF2-40B4-BE49-F238E27FC236}">
                <a16:creationId xmlns:a16="http://schemas.microsoft.com/office/drawing/2014/main" id="{3DBC438E-173F-4C54-9771-7B7D411FC014}"/>
              </a:ext>
            </a:extLst>
          </p:cNvPr>
          <p:cNvSpPr txBox="1"/>
          <p:nvPr/>
        </p:nvSpPr>
        <p:spPr>
          <a:xfrm>
            <a:off x="10196901" y="3781022"/>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lang="fr-FR" sz="2500" b="1" dirty="0">
                <a:solidFill>
                  <a:srgbClr val="FFFFFF"/>
                </a:solidFill>
                <a:latin typeface="Open Sans" panose="020B0606030504020204" pitchFamily="34" charset="0"/>
              </a:rPr>
              <a:t>1</a:t>
            </a: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pic>
        <p:nvPicPr>
          <p:cNvPr id="4" name="Image 3">
            <a:extLst>
              <a:ext uri="{FF2B5EF4-FFF2-40B4-BE49-F238E27FC236}">
                <a16:creationId xmlns:a16="http://schemas.microsoft.com/office/drawing/2014/main" id="{1570094C-D47B-D383-3D2A-860D56049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1845" y="4530724"/>
            <a:ext cx="2227394" cy="1762499"/>
          </a:xfrm>
          <a:prstGeom prst="rect">
            <a:avLst/>
          </a:prstGeom>
        </p:spPr>
      </p:pic>
      <p:pic>
        <p:nvPicPr>
          <p:cNvPr id="7" name="Image 6">
            <a:extLst>
              <a:ext uri="{FF2B5EF4-FFF2-40B4-BE49-F238E27FC236}">
                <a16:creationId xmlns:a16="http://schemas.microsoft.com/office/drawing/2014/main" id="{16ADDC9D-7AAD-8283-9DBE-108F9DE56F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139" y="1622625"/>
            <a:ext cx="2466975" cy="1847850"/>
          </a:xfrm>
          <a:prstGeom prst="rect">
            <a:avLst/>
          </a:prstGeom>
        </p:spPr>
      </p:pic>
      <p:pic>
        <p:nvPicPr>
          <p:cNvPr id="9" name="Image 8">
            <a:extLst>
              <a:ext uri="{FF2B5EF4-FFF2-40B4-BE49-F238E27FC236}">
                <a16:creationId xmlns:a16="http://schemas.microsoft.com/office/drawing/2014/main" id="{B4982988-C73E-43AD-E002-5F13B5BA02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4568625"/>
            <a:ext cx="2362103" cy="1498837"/>
          </a:xfrm>
          <a:prstGeom prst="rect">
            <a:avLst/>
          </a:prstGeom>
        </p:spPr>
      </p:pic>
      <p:pic>
        <p:nvPicPr>
          <p:cNvPr id="11" name="Image 10">
            <a:extLst>
              <a:ext uri="{FF2B5EF4-FFF2-40B4-BE49-F238E27FC236}">
                <a16:creationId xmlns:a16="http://schemas.microsoft.com/office/drawing/2014/main" id="{BB7C80D4-948B-EBE3-4DFA-826FE4238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7085" y="1833563"/>
            <a:ext cx="2268731" cy="1476375"/>
          </a:xfrm>
          <a:prstGeom prst="rect">
            <a:avLst/>
          </a:prstGeom>
        </p:spPr>
      </p:pic>
      <p:pic>
        <p:nvPicPr>
          <p:cNvPr id="13" name="Image 12">
            <a:extLst>
              <a:ext uri="{FF2B5EF4-FFF2-40B4-BE49-F238E27FC236}">
                <a16:creationId xmlns:a16="http://schemas.microsoft.com/office/drawing/2014/main" id="{4519D15E-82B5-07C7-C3BD-6BEE7BE0A4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133" y="4548759"/>
            <a:ext cx="2043473" cy="1619250"/>
          </a:xfrm>
          <a:prstGeom prst="rect">
            <a:avLst/>
          </a:prstGeom>
        </p:spPr>
      </p:pic>
    </p:spTree>
    <p:extLst>
      <p:ext uri="{BB962C8B-B14F-4D97-AF65-F5344CB8AC3E}">
        <p14:creationId xmlns:p14="http://schemas.microsoft.com/office/powerpoint/2010/main" val="4177949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5CFD2-5CBD-454D-9476-7153293F5076}"/>
              </a:ext>
            </a:extLst>
          </p:cNvPr>
          <p:cNvSpPr>
            <a:spLocks noGrp="1"/>
          </p:cNvSpPr>
          <p:nvPr>
            <p:ph type="ctrTitle"/>
          </p:nvPr>
        </p:nvSpPr>
        <p:spPr>
          <a:xfrm>
            <a:off x="1524000" y="517679"/>
            <a:ext cx="9144000" cy="824424"/>
          </a:xfrm>
          <a:solidFill>
            <a:srgbClr val="08526C"/>
          </a:solidFill>
        </p:spPr>
        <p:txBody>
          <a:bodyPr>
            <a:normAutofit fontScale="90000"/>
          </a:bodyPr>
          <a:lstStyle/>
          <a:p>
            <a:r>
              <a:rPr lang="ar-DZ" b="1" dirty="0">
                <a:ln w="9525">
                  <a:solidFill>
                    <a:schemeClr val="bg1"/>
                  </a:solidFill>
                  <a:prstDash val="solid"/>
                </a:ln>
                <a:effectLst>
                  <a:outerShdw blurRad="12700" dist="38100" dir="2700000" algn="tl" rotWithShape="0">
                    <a:schemeClr val="bg1">
                      <a:lumMod val="50000"/>
                    </a:schemeClr>
                  </a:outerShdw>
                </a:effectLst>
              </a:rPr>
              <a:t>استغلال التكنولوجيا</a:t>
            </a:r>
            <a:endParaRPr lang="fr-FR" b="1" dirty="0">
              <a:ln w="9525">
                <a:solidFill>
                  <a:schemeClr val="bg1"/>
                </a:solidFill>
                <a:prstDash val="solid"/>
              </a:ln>
              <a:effectLst>
                <a:outerShdw blurRad="12700" dist="38100" dir="2700000" algn="tl" rotWithShape="0">
                  <a:schemeClr val="bg1">
                    <a:lumMod val="50000"/>
                  </a:schemeClr>
                </a:outerShdw>
              </a:effectLst>
            </a:endParaRPr>
          </a:p>
        </p:txBody>
      </p:sp>
      <p:sp>
        <p:nvSpPr>
          <p:cNvPr id="3" name="Subtitle 2">
            <a:extLst>
              <a:ext uri="{FF2B5EF4-FFF2-40B4-BE49-F238E27FC236}">
                <a16:creationId xmlns:a16="http://schemas.microsoft.com/office/drawing/2014/main" id="{87CF7372-2ED8-43F1-BB7A-2F4716350014}"/>
              </a:ext>
            </a:extLst>
          </p:cNvPr>
          <p:cNvSpPr>
            <a:spLocks noGrp="1"/>
          </p:cNvSpPr>
          <p:nvPr>
            <p:ph type="subTitle" idx="1"/>
          </p:nvPr>
        </p:nvSpPr>
        <p:spPr>
          <a:xfrm>
            <a:off x="1524000" y="1489587"/>
            <a:ext cx="9144000" cy="4498258"/>
          </a:xfrm>
        </p:spPr>
        <p:txBody>
          <a:bodyPr>
            <a:normAutofit/>
          </a:bodyPr>
          <a:lstStyle/>
          <a:p>
            <a:pPr marL="342900" indent="-342900" rtl="1">
              <a:buFont typeface="Arial" panose="020B0604020202020204" pitchFamily="34" charset="0"/>
              <a:buChar char="•"/>
            </a:pPr>
            <a:r>
              <a:rPr lang="ar-DZ" dirty="0"/>
              <a:t>سهولة الوصول للمعلومات.</a:t>
            </a:r>
          </a:p>
          <a:p>
            <a:pPr marL="342900" indent="-342900" rtl="1">
              <a:buFont typeface="Arial" panose="020B0604020202020204" pitchFamily="34" charset="0"/>
              <a:buChar char="•"/>
            </a:pPr>
            <a:r>
              <a:rPr lang="ar-DZ" dirty="0"/>
              <a:t>زيادة نسبة التواصل بين شبكات العمل الداخلية والخارجية وبالتالي سهولة التعرف والوصل للسوق المستهدف.</a:t>
            </a:r>
          </a:p>
          <a:p>
            <a:pPr marL="342900" indent="-342900" rtl="1">
              <a:buFont typeface="Arial" panose="020B0604020202020204" pitchFamily="34" charset="0"/>
              <a:buChar char="•"/>
            </a:pPr>
            <a:r>
              <a:rPr lang="ar-DZ" dirty="0"/>
              <a:t>تحسين عملية الإنتاج في المجال الصناعي.</a:t>
            </a:r>
          </a:p>
          <a:p>
            <a:pPr marL="342900" indent="-342900" rtl="1">
              <a:buFont typeface="Arial" panose="020B0604020202020204" pitchFamily="34" charset="0"/>
              <a:buChar char="•"/>
            </a:pPr>
            <a:r>
              <a:rPr lang="ar-DZ" dirty="0"/>
              <a:t>تقليل التكلفة وإنهاء المعاملات بدقة متناهية.</a:t>
            </a:r>
          </a:p>
          <a:p>
            <a:pPr marL="342900" indent="-342900" rtl="1">
              <a:buFont typeface="Arial" panose="020B0604020202020204" pitchFamily="34" charset="0"/>
              <a:buChar char="•"/>
            </a:pPr>
            <a:r>
              <a:rPr lang="ar-DZ" dirty="0"/>
              <a:t>الدمج والتسلسل في عمليات العمل من تصنيع للمنتج إلى وصوله للمستهلك.</a:t>
            </a:r>
          </a:p>
          <a:p>
            <a:pPr marL="342900" indent="-342900" rtl="1">
              <a:buFont typeface="Arial" panose="020B0604020202020204" pitchFamily="34" charset="0"/>
              <a:buChar char="•"/>
            </a:pPr>
            <a:r>
              <a:rPr lang="ar-DZ" dirty="0"/>
              <a:t>الزيادة في الإنتاج وبالتالي الزيادة في الأرباح.</a:t>
            </a:r>
          </a:p>
          <a:p>
            <a:pPr marL="342900" indent="-342900" rtl="1">
              <a:buFont typeface="Arial" panose="020B0604020202020204" pitchFamily="34" charset="0"/>
              <a:buChar char="•"/>
            </a:pPr>
            <a:r>
              <a:rPr lang="ar-DZ" dirty="0"/>
              <a:t>تسهيل في عملية الإدارة والتحكم.</a:t>
            </a:r>
          </a:p>
          <a:p>
            <a:endParaRPr lang="fr-FR" dirty="0"/>
          </a:p>
        </p:txBody>
      </p:sp>
    </p:spTree>
    <p:extLst>
      <p:ext uri="{BB962C8B-B14F-4D97-AF65-F5344CB8AC3E}">
        <p14:creationId xmlns:p14="http://schemas.microsoft.com/office/powerpoint/2010/main" val="72299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52CFD501-9411-4770-9B90-DC619462D88E}"/>
              </a:ext>
            </a:extLst>
          </p:cNvPr>
          <p:cNvSpPr/>
          <p:nvPr/>
        </p:nvSpPr>
        <p:spPr>
          <a:xfrm>
            <a:off x="522074" y="1793051"/>
            <a:ext cx="1962791" cy="1677424"/>
          </a:xfrm>
          <a:prstGeom prst="ellipse">
            <a:avLst/>
          </a:prstGeom>
          <a:solidFill>
            <a:schemeClr val="bg1">
              <a:lumMod val="85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5" name="TextBox 4">
            <a:extLst>
              <a:ext uri="{FF2B5EF4-FFF2-40B4-BE49-F238E27FC236}">
                <a16:creationId xmlns:a16="http://schemas.microsoft.com/office/drawing/2014/main" id="{6699AC3C-FE44-4341-B799-F20DE8937C2B}"/>
              </a:ext>
            </a:extLst>
          </p:cNvPr>
          <p:cNvSpPr txBox="1"/>
          <p:nvPr/>
        </p:nvSpPr>
        <p:spPr>
          <a:xfrm>
            <a:off x="942087" y="467885"/>
            <a:ext cx="9673702" cy="923330"/>
          </a:xfrm>
          <a:prstGeom prst="rect">
            <a:avLst/>
          </a:prstGeom>
          <a:noFill/>
        </p:spPr>
        <p:txBody>
          <a:bodyPr wrap="square" rtlCol="0">
            <a:spAutoFit/>
          </a:bodyPr>
          <a:lstStyle>
            <a:defPPr>
              <a:defRPr lang="ar-SY"/>
            </a:defPPr>
            <a:lvl1pPr marR="0" lvl="0" indent="0" algn="ctr" fontAlgn="auto">
              <a:lnSpc>
                <a:spcPct val="100000"/>
              </a:lnSpc>
              <a:spcBef>
                <a:spcPts val="0"/>
              </a:spcBef>
              <a:spcAft>
                <a:spcPts val="0"/>
              </a:spcAft>
              <a:buClrTx/>
              <a:buSzTx/>
              <a:buFontTx/>
              <a:buNone/>
              <a:tabLst/>
              <a:defRPr kumimoji="0" sz="2400" b="1" i="0" u="none" strike="noStrike" cap="none" spc="0" normalizeH="0" baseline="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sz="5400" dirty="0"/>
              <a:t>ماذا تحتاج لتبدأ مشروع  </a:t>
            </a:r>
            <a:r>
              <a:rPr lang="en-US" sz="5400" dirty="0"/>
              <a:t>START-UP ؟</a:t>
            </a:r>
          </a:p>
        </p:txBody>
      </p:sp>
      <p:sp>
        <p:nvSpPr>
          <p:cNvPr id="2" name="Rectangle 1">
            <a:extLst>
              <a:ext uri="{FF2B5EF4-FFF2-40B4-BE49-F238E27FC236}">
                <a16:creationId xmlns:a16="http://schemas.microsoft.com/office/drawing/2014/main" id="{A840493D-ED03-4C28-ACEE-38D98F2CE078}"/>
              </a:ext>
            </a:extLst>
          </p:cNvPr>
          <p:cNvSpPr/>
          <p:nvPr/>
        </p:nvSpPr>
        <p:spPr>
          <a:xfrm>
            <a:off x="0" y="3905250"/>
            <a:ext cx="12192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1BB39A9F-E556-4742-91F3-57522BEE03C7}"/>
              </a:ext>
            </a:extLst>
          </p:cNvPr>
          <p:cNvSpPr/>
          <p:nvPr/>
        </p:nvSpPr>
        <p:spPr>
          <a:xfrm>
            <a:off x="1236474" y="3706812"/>
            <a:ext cx="625475" cy="625475"/>
          </a:xfrm>
          <a:prstGeom prst="ellipse">
            <a:avLst/>
          </a:prstGeom>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DF591DA5-BEDB-402C-86C9-F3E4F94BF22F}"/>
              </a:ext>
            </a:extLst>
          </p:cNvPr>
          <p:cNvSpPr/>
          <p:nvPr/>
        </p:nvSpPr>
        <p:spPr>
          <a:xfrm>
            <a:off x="3331974" y="3706812"/>
            <a:ext cx="625475" cy="625475"/>
          </a:xfrm>
          <a:prstGeom prst="ellipse">
            <a:avLst/>
          </a:prstGeom>
          <a:solidFill>
            <a:schemeClr val="accent2"/>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ABA6FC83-E462-4892-847C-3365DC9EB610}"/>
              </a:ext>
            </a:extLst>
          </p:cNvPr>
          <p:cNvSpPr/>
          <p:nvPr/>
        </p:nvSpPr>
        <p:spPr>
          <a:xfrm>
            <a:off x="5522724" y="3706812"/>
            <a:ext cx="625475" cy="625475"/>
          </a:xfrm>
          <a:prstGeom prst="ellipse">
            <a:avLst/>
          </a:prstGeom>
          <a:solidFill>
            <a:schemeClr val="accent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5B3B0292-E90E-45F5-91ED-FC7AE600C01F}"/>
              </a:ext>
            </a:extLst>
          </p:cNvPr>
          <p:cNvSpPr/>
          <p:nvPr/>
        </p:nvSpPr>
        <p:spPr>
          <a:xfrm>
            <a:off x="7732524" y="3706812"/>
            <a:ext cx="625475" cy="625475"/>
          </a:xfrm>
          <a:prstGeom prst="ellipse">
            <a:avLst/>
          </a:prstGeom>
          <a:solidFill>
            <a:schemeClr val="accent5"/>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2B9300BF-75C1-46B4-A2E9-097AB3616AD6}"/>
              </a:ext>
            </a:extLst>
          </p:cNvPr>
          <p:cNvSpPr/>
          <p:nvPr/>
        </p:nvSpPr>
        <p:spPr>
          <a:xfrm>
            <a:off x="10189974" y="3706812"/>
            <a:ext cx="625475" cy="625475"/>
          </a:xfrm>
          <a:prstGeom prst="ellipse">
            <a:avLst/>
          </a:prstGeom>
          <a:solidFill>
            <a:schemeClr val="accent6"/>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B3F10488-09C9-4873-9E7B-05933BB40164}"/>
              </a:ext>
            </a:extLst>
          </p:cNvPr>
          <p:cNvSpPr txBox="1"/>
          <p:nvPr/>
        </p:nvSpPr>
        <p:spPr>
          <a:xfrm>
            <a:off x="567816" y="2381755"/>
            <a:ext cx="1962790" cy="323165"/>
          </a:xfrm>
          <a:prstGeom prst="rect">
            <a:avLst/>
          </a:prstGeom>
          <a:noFill/>
        </p:spPr>
        <p:txBody>
          <a:bodyPr wrap="square" rtlCol="0">
            <a:spAutoFit/>
          </a:bodyPr>
          <a:lstStyle>
            <a:defPPr>
              <a:defRPr lang="ar-SY"/>
            </a:defPPr>
            <a:lvl1pPr marR="0" lvl="0" indent="0" algn="ctr" fontAlgn="auto">
              <a:lnSpc>
                <a:spcPct val="100000"/>
              </a:lnSpc>
              <a:spcBef>
                <a:spcPts val="0"/>
              </a:spcBef>
              <a:spcAft>
                <a:spcPts val="0"/>
              </a:spcAft>
              <a:buClrTx/>
              <a:buSzTx/>
              <a:buFontTx/>
              <a:buNone/>
              <a:tabLst/>
              <a:defRPr kumimoji="0" sz="2400" b="1" i="0" u="none" strike="noStrike" cap="none" spc="0" normalizeH="0" baseline="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dirty="0"/>
              <a:t>تشكيل فريق عمل متكامل</a:t>
            </a:r>
            <a:endParaRPr lang="en-GB" dirty="0"/>
          </a:p>
        </p:txBody>
      </p:sp>
      <p:sp>
        <p:nvSpPr>
          <p:cNvPr id="31" name="TextBox 30">
            <a:extLst>
              <a:ext uri="{FF2B5EF4-FFF2-40B4-BE49-F238E27FC236}">
                <a16:creationId xmlns:a16="http://schemas.microsoft.com/office/drawing/2014/main" id="{EC140A3C-972E-4E16-BF62-96E3E4F20234}"/>
              </a:ext>
            </a:extLst>
          </p:cNvPr>
          <p:cNvSpPr txBox="1"/>
          <p:nvPr/>
        </p:nvSpPr>
        <p:spPr>
          <a:xfrm>
            <a:off x="2685411" y="4578972"/>
            <a:ext cx="1962790" cy="323165"/>
          </a:xfrm>
          <a:prstGeom prst="rect">
            <a:avLst/>
          </a:prstGeom>
          <a:noFill/>
        </p:spPr>
        <p:txBody>
          <a:bodyPr wrap="square" rtlCol="0">
            <a:spAutoFit/>
          </a:bodyPr>
          <a:lstStyle>
            <a:defPPr>
              <a:defRPr lang="ar-SY"/>
            </a:defPPr>
            <a:lvl1pPr marR="0" lvl="0" indent="0" algn="ctr" fontAlgn="auto">
              <a:lnSpc>
                <a:spcPct val="100000"/>
              </a:lnSpc>
              <a:spcBef>
                <a:spcPts val="0"/>
              </a:spcBef>
              <a:spcAft>
                <a:spcPts val="0"/>
              </a:spcAft>
              <a:buClrTx/>
              <a:buSzTx/>
              <a:buFontTx/>
              <a:buNone/>
              <a:tabLst/>
              <a:defRPr kumimoji="0" sz="2400" b="1" i="0" u="none" strike="noStrike" cap="none" spc="0" normalizeH="0" baseline="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dirty="0"/>
              <a:t>استغلال التكنولوجيا</a:t>
            </a:r>
          </a:p>
        </p:txBody>
      </p:sp>
      <p:sp>
        <p:nvSpPr>
          <p:cNvPr id="33" name="TextBox 32">
            <a:extLst>
              <a:ext uri="{FF2B5EF4-FFF2-40B4-BE49-F238E27FC236}">
                <a16:creationId xmlns:a16="http://schemas.microsoft.com/office/drawing/2014/main" id="{0C6D2D17-B294-49A8-B855-3D01106315F6}"/>
              </a:ext>
            </a:extLst>
          </p:cNvPr>
          <p:cNvSpPr txBox="1"/>
          <p:nvPr/>
        </p:nvSpPr>
        <p:spPr>
          <a:xfrm>
            <a:off x="4876161" y="2381755"/>
            <a:ext cx="1962790" cy="553998"/>
          </a:xfrm>
          <a:prstGeom prst="rect">
            <a:avLst/>
          </a:prstGeom>
          <a:noFill/>
        </p:spPr>
        <p:txBody>
          <a:bodyPr wrap="square" rtlCol="0">
            <a:spAutoFit/>
          </a:bodyPr>
          <a:lstStyle>
            <a:defPPr>
              <a:defRPr lang="ar-SY"/>
            </a:defPPr>
            <a:lvl1pPr marR="0" lvl="0" indent="0" algn="ctr" fontAlgn="auto">
              <a:lnSpc>
                <a:spcPct val="100000"/>
              </a:lnSpc>
              <a:spcBef>
                <a:spcPts val="0"/>
              </a:spcBef>
              <a:spcAft>
                <a:spcPts val="0"/>
              </a:spcAft>
              <a:buClrTx/>
              <a:buSzTx/>
              <a:buFontTx/>
              <a:buNone/>
              <a:tabLst/>
              <a:defRPr kumimoji="0" sz="2400" b="1" i="0" u="none" strike="noStrike" cap="none" spc="0" normalizeH="0" baseline="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dirty="0"/>
              <a:t>إعداد نموذج العمل التجاري </a:t>
            </a:r>
            <a:r>
              <a:rPr lang="fr-FR" dirty="0"/>
              <a:t>BMC</a:t>
            </a:r>
            <a:endParaRPr lang="en-GB" dirty="0"/>
          </a:p>
        </p:txBody>
      </p:sp>
      <p:sp>
        <p:nvSpPr>
          <p:cNvPr id="34" name="TextBox 33">
            <a:extLst>
              <a:ext uri="{FF2B5EF4-FFF2-40B4-BE49-F238E27FC236}">
                <a16:creationId xmlns:a16="http://schemas.microsoft.com/office/drawing/2014/main" id="{48FFCDDC-C535-4CEA-A5B3-64C596BC037F}"/>
              </a:ext>
            </a:extLst>
          </p:cNvPr>
          <p:cNvSpPr txBox="1"/>
          <p:nvPr/>
        </p:nvSpPr>
        <p:spPr>
          <a:xfrm>
            <a:off x="9496210" y="1971585"/>
            <a:ext cx="2245664"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التفكير في حاجات الناس و مشاكلهم و الاطلاع على رغباتهم</a:t>
            </a:r>
          </a:p>
        </p:txBody>
      </p:sp>
      <p:sp>
        <p:nvSpPr>
          <p:cNvPr id="35" name="TextBox 34">
            <a:extLst>
              <a:ext uri="{FF2B5EF4-FFF2-40B4-BE49-F238E27FC236}">
                <a16:creationId xmlns:a16="http://schemas.microsoft.com/office/drawing/2014/main" id="{9FAF0F6A-4BF2-4B76-A7B1-14C5E5D3314E}"/>
              </a:ext>
            </a:extLst>
          </p:cNvPr>
          <p:cNvSpPr txBox="1"/>
          <p:nvPr/>
        </p:nvSpPr>
        <p:spPr>
          <a:xfrm>
            <a:off x="7085961" y="4630904"/>
            <a:ext cx="1962790" cy="553998"/>
          </a:xfrm>
          <a:prstGeom prst="rect">
            <a:avLst/>
          </a:prstGeom>
          <a:noFill/>
        </p:spPr>
        <p:txBody>
          <a:bodyPr wrap="square" rtlCol="0">
            <a:spAutoFit/>
          </a:bodyPr>
          <a:lstStyle>
            <a:defPPr>
              <a:defRPr lang="ar-SY"/>
            </a:defPPr>
            <a:lvl1pPr marR="0" lvl="0" indent="0" algn="ctr" fontAlgn="auto">
              <a:lnSpc>
                <a:spcPct val="100000"/>
              </a:lnSpc>
              <a:spcBef>
                <a:spcPts val="0"/>
              </a:spcBef>
              <a:spcAft>
                <a:spcPts val="0"/>
              </a:spcAft>
              <a:buClrTx/>
              <a:buSzTx/>
              <a:buFontTx/>
              <a:buNone/>
              <a:tabLst/>
              <a:defRPr kumimoji="0" sz="2400" b="1" i="0" u="none" strike="noStrike" cap="none" spc="0" normalizeH="0" baseline="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dirty="0"/>
              <a:t>البحث عن حلول إبداعية لهاته المشكلات</a:t>
            </a:r>
          </a:p>
        </p:txBody>
      </p:sp>
      <p:sp>
        <p:nvSpPr>
          <p:cNvPr id="39" name="TextBox 38">
            <a:extLst>
              <a:ext uri="{FF2B5EF4-FFF2-40B4-BE49-F238E27FC236}">
                <a16:creationId xmlns:a16="http://schemas.microsoft.com/office/drawing/2014/main" id="{430529B4-EFC8-4092-845B-A63565AEE513}"/>
              </a:ext>
            </a:extLst>
          </p:cNvPr>
          <p:cNvSpPr txBox="1"/>
          <p:nvPr/>
        </p:nvSpPr>
        <p:spPr>
          <a:xfrm>
            <a:off x="1236473" y="3781022"/>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kumimoji="0" lang="fr-FR"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5</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3" name="TextBox 42">
            <a:extLst>
              <a:ext uri="{FF2B5EF4-FFF2-40B4-BE49-F238E27FC236}">
                <a16:creationId xmlns:a16="http://schemas.microsoft.com/office/drawing/2014/main" id="{509B505E-3812-4A49-B70A-B35F6535BA62}"/>
              </a:ext>
            </a:extLst>
          </p:cNvPr>
          <p:cNvSpPr txBox="1"/>
          <p:nvPr/>
        </p:nvSpPr>
        <p:spPr>
          <a:xfrm>
            <a:off x="3331973" y="3781022"/>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kumimoji="0" lang="fr-FR"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4</a:t>
            </a: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4" name="TextBox 43">
            <a:extLst>
              <a:ext uri="{FF2B5EF4-FFF2-40B4-BE49-F238E27FC236}">
                <a16:creationId xmlns:a16="http://schemas.microsoft.com/office/drawing/2014/main" id="{52CBCC2A-1053-45D9-8BB8-25FBF08A77B6}"/>
              </a:ext>
            </a:extLst>
          </p:cNvPr>
          <p:cNvSpPr txBox="1"/>
          <p:nvPr/>
        </p:nvSpPr>
        <p:spPr>
          <a:xfrm>
            <a:off x="5529651" y="3781022"/>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03 </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5" name="TextBox 44">
            <a:extLst>
              <a:ext uri="{FF2B5EF4-FFF2-40B4-BE49-F238E27FC236}">
                <a16:creationId xmlns:a16="http://schemas.microsoft.com/office/drawing/2014/main" id="{D3AC7BBC-8186-4AEB-867F-9D58EBAC73A3}"/>
              </a:ext>
            </a:extLst>
          </p:cNvPr>
          <p:cNvSpPr txBox="1"/>
          <p:nvPr/>
        </p:nvSpPr>
        <p:spPr>
          <a:xfrm>
            <a:off x="7732524" y="3781022"/>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kumimoji="0" lang="fr-FR"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2</a:t>
            </a: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6" name="TextBox 45">
            <a:extLst>
              <a:ext uri="{FF2B5EF4-FFF2-40B4-BE49-F238E27FC236}">
                <a16:creationId xmlns:a16="http://schemas.microsoft.com/office/drawing/2014/main" id="{3DBC438E-173F-4C54-9771-7B7D411FC014}"/>
              </a:ext>
            </a:extLst>
          </p:cNvPr>
          <p:cNvSpPr txBox="1"/>
          <p:nvPr/>
        </p:nvSpPr>
        <p:spPr>
          <a:xfrm>
            <a:off x="10196901" y="3781022"/>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lang="fr-FR" sz="2500" b="1" dirty="0">
                <a:solidFill>
                  <a:srgbClr val="FFFFFF"/>
                </a:solidFill>
                <a:latin typeface="Open Sans" panose="020B0606030504020204" pitchFamily="34" charset="0"/>
              </a:rPr>
              <a:t>1</a:t>
            </a: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pic>
        <p:nvPicPr>
          <p:cNvPr id="4" name="Image 3">
            <a:extLst>
              <a:ext uri="{FF2B5EF4-FFF2-40B4-BE49-F238E27FC236}">
                <a16:creationId xmlns:a16="http://schemas.microsoft.com/office/drawing/2014/main" id="{1570094C-D47B-D383-3D2A-860D56049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1845" y="4530724"/>
            <a:ext cx="2227394" cy="1762499"/>
          </a:xfrm>
          <a:prstGeom prst="rect">
            <a:avLst/>
          </a:prstGeom>
        </p:spPr>
      </p:pic>
      <p:pic>
        <p:nvPicPr>
          <p:cNvPr id="7" name="Image 6">
            <a:extLst>
              <a:ext uri="{FF2B5EF4-FFF2-40B4-BE49-F238E27FC236}">
                <a16:creationId xmlns:a16="http://schemas.microsoft.com/office/drawing/2014/main" id="{16ADDC9D-7AAD-8283-9DBE-108F9DE56F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139" y="1622625"/>
            <a:ext cx="2466975" cy="1847850"/>
          </a:xfrm>
          <a:prstGeom prst="rect">
            <a:avLst/>
          </a:prstGeom>
        </p:spPr>
      </p:pic>
      <p:pic>
        <p:nvPicPr>
          <p:cNvPr id="9" name="Image 8">
            <a:extLst>
              <a:ext uri="{FF2B5EF4-FFF2-40B4-BE49-F238E27FC236}">
                <a16:creationId xmlns:a16="http://schemas.microsoft.com/office/drawing/2014/main" id="{B4982988-C73E-43AD-E002-5F13B5BA02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4568625"/>
            <a:ext cx="2362103" cy="1498837"/>
          </a:xfrm>
          <a:prstGeom prst="rect">
            <a:avLst/>
          </a:prstGeom>
        </p:spPr>
      </p:pic>
      <p:pic>
        <p:nvPicPr>
          <p:cNvPr id="11" name="Image 10">
            <a:extLst>
              <a:ext uri="{FF2B5EF4-FFF2-40B4-BE49-F238E27FC236}">
                <a16:creationId xmlns:a16="http://schemas.microsoft.com/office/drawing/2014/main" id="{BB7C80D4-948B-EBE3-4DFA-826FE4238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7085" y="1833563"/>
            <a:ext cx="2268731" cy="1476375"/>
          </a:xfrm>
          <a:prstGeom prst="rect">
            <a:avLst/>
          </a:prstGeom>
        </p:spPr>
      </p:pic>
      <p:pic>
        <p:nvPicPr>
          <p:cNvPr id="13" name="Image 12">
            <a:extLst>
              <a:ext uri="{FF2B5EF4-FFF2-40B4-BE49-F238E27FC236}">
                <a16:creationId xmlns:a16="http://schemas.microsoft.com/office/drawing/2014/main" id="{4519D15E-82B5-07C7-C3BD-6BEE7BE0A4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133" y="4548759"/>
            <a:ext cx="2043473" cy="1619250"/>
          </a:xfrm>
          <a:prstGeom prst="rect">
            <a:avLst/>
          </a:prstGeom>
        </p:spPr>
      </p:pic>
    </p:spTree>
    <p:extLst>
      <p:ext uri="{BB962C8B-B14F-4D97-AF65-F5344CB8AC3E}">
        <p14:creationId xmlns:p14="http://schemas.microsoft.com/office/powerpoint/2010/main" val="3924695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FB553C4-2618-48BF-9030-42277BAE6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30545" cy="6828700"/>
          </a:xfrm>
          <a:prstGeom prst="rect">
            <a:avLst/>
          </a:prstGeom>
        </p:spPr>
      </p:pic>
      <p:sp>
        <p:nvSpPr>
          <p:cNvPr id="6" name="ZoneTexte 5">
            <a:extLst>
              <a:ext uri="{FF2B5EF4-FFF2-40B4-BE49-F238E27FC236}">
                <a16:creationId xmlns:a16="http://schemas.microsoft.com/office/drawing/2014/main" id="{5FD9DABB-55DB-DBB1-5748-D58F70ABAFB1}"/>
              </a:ext>
            </a:extLst>
          </p:cNvPr>
          <p:cNvSpPr txBox="1"/>
          <p:nvPr/>
        </p:nvSpPr>
        <p:spPr>
          <a:xfrm>
            <a:off x="-277091" y="1315235"/>
            <a:ext cx="12191998" cy="1938992"/>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DZ" sz="4000" b="0" i="0" u="none" strike="noStrike" kern="1200" cap="none" spc="0" normalizeH="0" baseline="0" noProof="0" dirty="0">
                <a:ln>
                  <a:noFill/>
                </a:ln>
                <a:solidFill>
                  <a:prstClr val="black"/>
                </a:solidFill>
                <a:effectLst/>
                <a:uLnTx/>
                <a:uFillTx/>
                <a:latin typeface="Calibri"/>
                <a:ea typeface="+mn-ea"/>
              </a:rPr>
              <a:t>يمكن القول بأن المؤسسات الناشئة هي مؤسسات </a:t>
            </a:r>
            <a:r>
              <a:rPr kumimoji="0" lang="ar-DZ" sz="4000" b="0" i="0" u="none" strike="noStrike" kern="1200" cap="none" spc="0" normalizeH="0" baseline="0" noProof="0" dirty="0">
                <a:ln>
                  <a:noFill/>
                </a:ln>
                <a:solidFill>
                  <a:srgbClr val="FF0000"/>
                </a:solidFill>
                <a:effectLst/>
                <a:uLnTx/>
                <a:uFillTx/>
                <a:latin typeface="Calibri"/>
                <a:ea typeface="+mn-ea"/>
              </a:rPr>
              <a:t>حديثة النشأة </a:t>
            </a:r>
            <a:r>
              <a:rPr kumimoji="0" lang="ar-DZ" sz="4000" b="0" i="0" u="none" strike="noStrike" kern="1200" cap="none" spc="0" normalizeH="0" baseline="0" noProof="0" dirty="0">
                <a:ln>
                  <a:noFill/>
                </a:ln>
                <a:solidFill>
                  <a:prstClr val="black"/>
                </a:solidFill>
                <a:effectLst/>
                <a:uLnTx/>
                <a:uFillTx/>
                <a:latin typeface="Calibri"/>
                <a:ea typeface="+mn-ea"/>
              </a:rPr>
              <a:t>تبنى على أساس فكرة </a:t>
            </a:r>
            <a:r>
              <a:rPr kumimoji="0" lang="ar-DZ" sz="4000" b="0" i="0" u="none" strike="noStrike" kern="1200" cap="none" spc="0" normalizeH="0" baseline="0" noProof="0" dirty="0">
                <a:ln>
                  <a:noFill/>
                </a:ln>
                <a:solidFill>
                  <a:srgbClr val="C00000"/>
                </a:solidFill>
                <a:effectLst/>
                <a:uLnTx/>
                <a:uFillTx/>
                <a:latin typeface="Calibri"/>
                <a:ea typeface="+mn-ea"/>
              </a:rPr>
              <a:t>مبتكرة</a:t>
            </a:r>
            <a:r>
              <a:rPr kumimoji="0" lang="ar-DZ" sz="4000" b="0" i="0" u="none" strike="noStrike" kern="1200" cap="none" spc="0" normalizeH="0" baseline="0" noProof="0" dirty="0">
                <a:ln>
                  <a:noFill/>
                </a:ln>
                <a:solidFill>
                  <a:prstClr val="black"/>
                </a:solidFill>
                <a:effectLst/>
                <a:uLnTx/>
                <a:uFillTx/>
                <a:latin typeface="Calibri"/>
                <a:ea typeface="+mn-ea"/>
              </a:rPr>
              <a:t> من طرف مقاول يتميز بخصائص معينة وهدفها </a:t>
            </a:r>
            <a:r>
              <a:rPr kumimoji="0" lang="ar-DZ" sz="4000" b="0" i="0" u="none" strike="noStrike" kern="1200" cap="none" spc="0" normalizeH="0" baseline="0" noProof="0" dirty="0">
                <a:ln>
                  <a:noFill/>
                </a:ln>
                <a:solidFill>
                  <a:srgbClr val="C00000"/>
                </a:solidFill>
                <a:effectLst/>
                <a:uLnTx/>
                <a:uFillTx/>
                <a:latin typeface="Calibri"/>
                <a:ea typeface="+mn-ea"/>
              </a:rPr>
              <a:t>النمو</a:t>
            </a:r>
            <a:r>
              <a:rPr kumimoji="0" lang="ar-DZ" sz="4000" b="0" i="0" u="none" strike="noStrike" kern="1200" cap="none" spc="0" normalizeH="0" baseline="0" noProof="0" dirty="0">
                <a:ln>
                  <a:noFill/>
                </a:ln>
                <a:solidFill>
                  <a:prstClr val="black"/>
                </a:solidFill>
                <a:effectLst/>
                <a:uLnTx/>
                <a:uFillTx/>
                <a:latin typeface="Calibri"/>
                <a:ea typeface="+mn-ea"/>
              </a:rPr>
              <a:t> الذي تحققه </a:t>
            </a:r>
            <a:r>
              <a:rPr kumimoji="0" lang="ar-DZ" sz="4000" b="0" i="0" u="none" strike="noStrike" kern="1200" cap="none" spc="0" normalizeH="0" baseline="0" noProof="0" dirty="0">
                <a:ln>
                  <a:noFill/>
                </a:ln>
                <a:solidFill>
                  <a:srgbClr val="C00000"/>
                </a:solidFill>
                <a:effectLst/>
                <a:uLnTx/>
                <a:uFillTx/>
                <a:latin typeface="Calibri"/>
                <a:ea typeface="+mn-ea"/>
              </a:rPr>
              <a:t>سريعا</a:t>
            </a:r>
          </a:p>
        </p:txBody>
      </p:sp>
      <p:sp>
        <p:nvSpPr>
          <p:cNvPr id="9" name="ZoneTexte 5">
            <a:extLst>
              <a:ext uri="{FF2B5EF4-FFF2-40B4-BE49-F238E27FC236}">
                <a16:creationId xmlns:a16="http://schemas.microsoft.com/office/drawing/2014/main" id="{C03B8BF0-CD58-4F3C-ADD6-DC2858308364}"/>
              </a:ext>
            </a:extLst>
          </p:cNvPr>
          <p:cNvSpPr txBox="1"/>
          <p:nvPr/>
        </p:nvSpPr>
        <p:spPr>
          <a:xfrm>
            <a:off x="2098965" y="3861576"/>
            <a:ext cx="8402780" cy="707886"/>
          </a:xfrm>
          <a:prstGeom prst="rect">
            <a:avLst/>
          </a:prstGeom>
          <a:solidFill>
            <a:schemeClr val="accent1">
              <a:lumMod val="25000"/>
              <a:lumOff val="75000"/>
            </a:schemeClr>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DZ" sz="4000" dirty="0">
                <a:solidFill>
                  <a:prstClr val="black"/>
                </a:solidFill>
                <a:latin typeface="Calibri"/>
              </a:rPr>
              <a:t>المؤسسة المصغرة </a:t>
            </a:r>
            <a:r>
              <a:rPr lang="fr-FR" sz="4000" dirty="0">
                <a:solidFill>
                  <a:prstClr val="black"/>
                </a:solidFill>
                <a:latin typeface="Calibri"/>
              </a:rPr>
              <a:t>MICRO-ENTREPRISE</a:t>
            </a:r>
            <a:endParaRPr kumimoji="0" lang="ar-DZ" sz="4000" b="0" i="0" u="none" strike="noStrike" kern="1200" cap="none" spc="0" normalizeH="0" baseline="0" noProof="0" dirty="0">
              <a:ln>
                <a:noFill/>
              </a:ln>
              <a:solidFill>
                <a:srgbClr val="C00000"/>
              </a:solidFill>
              <a:effectLst/>
              <a:uLnTx/>
              <a:uFillTx/>
              <a:latin typeface="Calibri"/>
              <a:ea typeface="+mn-ea"/>
            </a:endParaRPr>
          </a:p>
        </p:txBody>
      </p:sp>
      <p:sp>
        <p:nvSpPr>
          <p:cNvPr id="10" name="ZoneTexte 5">
            <a:extLst>
              <a:ext uri="{FF2B5EF4-FFF2-40B4-BE49-F238E27FC236}">
                <a16:creationId xmlns:a16="http://schemas.microsoft.com/office/drawing/2014/main" id="{42CAE7C1-1BEF-4B73-B315-C4B55F9399EE}"/>
              </a:ext>
            </a:extLst>
          </p:cNvPr>
          <p:cNvSpPr txBox="1"/>
          <p:nvPr/>
        </p:nvSpPr>
        <p:spPr>
          <a:xfrm>
            <a:off x="2251363" y="303675"/>
            <a:ext cx="7827818" cy="707886"/>
          </a:xfrm>
          <a:prstGeom prst="rect">
            <a:avLst/>
          </a:prstGeom>
          <a:solidFill>
            <a:schemeClr val="accent1">
              <a:lumMod val="25000"/>
              <a:lumOff val="75000"/>
            </a:schemeClr>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000" b="0" i="0" u="none" strike="noStrike" kern="1200" cap="none" spc="0" normalizeH="0" baseline="0" noProof="0" dirty="0">
                <a:ln>
                  <a:noFill/>
                </a:ln>
                <a:solidFill>
                  <a:prstClr val="black"/>
                </a:solidFill>
                <a:effectLst/>
                <a:uLnTx/>
                <a:uFillTx/>
                <a:latin typeface="Calibri"/>
                <a:ea typeface="+mn-ea"/>
              </a:rPr>
              <a:t>المؤسسة الناشئة </a:t>
            </a:r>
            <a:r>
              <a:rPr kumimoji="0" lang="fr-FR" sz="4000" b="0" i="0" u="none" strike="noStrike" kern="1200" cap="none" spc="0" normalizeH="0" baseline="0" noProof="0" dirty="0">
                <a:ln>
                  <a:noFill/>
                </a:ln>
                <a:solidFill>
                  <a:prstClr val="black"/>
                </a:solidFill>
                <a:effectLst/>
                <a:uLnTx/>
                <a:uFillTx/>
                <a:latin typeface="Calibri"/>
                <a:ea typeface="+mn-ea"/>
              </a:rPr>
              <a:t>START UP</a:t>
            </a:r>
            <a:endParaRPr kumimoji="0" lang="ar-DZ" sz="4000" b="0" i="0" u="none" strike="noStrike" kern="1200" cap="none" spc="0" normalizeH="0" baseline="0" noProof="0" dirty="0">
              <a:ln>
                <a:noFill/>
              </a:ln>
              <a:solidFill>
                <a:srgbClr val="C00000"/>
              </a:solidFill>
              <a:effectLst/>
              <a:uLnTx/>
              <a:uFillTx/>
              <a:latin typeface="Calibri"/>
              <a:ea typeface="+mn-ea"/>
            </a:endParaRPr>
          </a:p>
        </p:txBody>
      </p:sp>
      <p:sp>
        <p:nvSpPr>
          <p:cNvPr id="11" name="ZoneTexte 5">
            <a:extLst>
              <a:ext uri="{FF2B5EF4-FFF2-40B4-BE49-F238E27FC236}">
                <a16:creationId xmlns:a16="http://schemas.microsoft.com/office/drawing/2014/main" id="{E60617E2-0632-439C-802A-CA1D9B03E729}"/>
              </a:ext>
            </a:extLst>
          </p:cNvPr>
          <p:cNvSpPr txBox="1"/>
          <p:nvPr/>
        </p:nvSpPr>
        <p:spPr>
          <a:xfrm>
            <a:off x="-277091" y="4721862"/>
            <a:ext cx="12191998" cy="1323439"/>
          </a:xfrm>
          <a:prstGeom prst="rect">
            <a:avLst/>
          </a:prstGeom>
          <a:noFill/>
        </p:spPr>
        <p:txBody>
          <a:bodyPr wrap="square">
            <a:spAutoFit/>
          </a:bodyPr>
          <a:lstStyle/>
          <a:p>
            <a:pPr lvl="0">
              <a:defRPr/>
            </a:pPr>
            <a:r>
              <a:rPr lang="ar-DZ" sz="4000" dirty="0"/>
              <a:t>هي شركات صغيرة تعمل عادة على المستوى المحلي أو الإقليمي. تتميز بوجود عدد صغير من الموظفين و إيرادات منخفضة نسبيا.</a:t>
            </a:r>
            <a:endParaRPr kumimoji="0" lang="ar-DZ" sz="4000" b="0" i="0" u="none" strike="noStrike" kern="1200" cap="none" spc="0" normalizeH="0" baseline="0" noProof="0" dirty="0">
              <a:ln>
                <a:noFill/>
              </a:ln>
              <a:solidFill>
                <a:srgbClr val="C00000"/>
              </a:solidFill>
              <a:effectLst/>
              <a:uLnTx/>
              <a:uFillTx/>
              <a:latin typeface="Calibri"/>
              <a:ea typeface="+mn-ea"/>
            </a:endParaRPr>
          </a:p>
        </p:txBody>
      </p:sp>
    </p:spTree>
    <p:extLst>
      <p:ext uri="{BB962C8B-B14F-4D97-AF65-F5344CB8AC3E}">
        <p14:creationId xmlns:p14="http://schemas.microsoft.com/office/powerpoint/2010/main" val="417651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F6F4100-1BAB-4A45-98E3-2BC5FBBB61E0}"/>
              </a:ext>
            </a:extLst>
          </p:cNvPr>
          <p:cNvSpPr>
            <a:spLocks noGrp="1"/>
          </p:cNvSpPr>
          <p:nvPr>
            <p:ph type="subTitle" idx="1"/>
          </p:nvPr>
        </p:nvSpPr>
        <p:spPr>
          <a:xfrm>
            <a:off x="2743200" y="942109"/>
            <a:ext cx="9144000" cy="5541818"/>
          </a:xfrm>
        </p:spPr>
        <p:txBody>
          <a:bodyPr>
            <a:normAutofit fontScale="92500" lnSpcReduction="10000"/>
          </a:bodyPr>
          <a:lstStyle/>
          <a:p>
            <a:r>
              <a:rPr lang="ar-DZ" dirty="0"/>
              <a:t>يعد اختيار فريق العمل من أهم العناصر التي تساعدك على إطلاق شركتك بنجاح، وهو أمر ليس سهلا ويحتاج إلى خبرة، تحديدا في الشركات الناشئة حيث لا مجال للأخطاء أو التراخي في أداء المهام.</a:t>
            </a:r>
            <a:endParaRPr lang="fr-FR" dirty="0"/>
          </a:p>
          <a:p>
            <a:r>
              <a:rPr lang="ar-DZ" dirty="0"/>
              <a:t>خصائص فريق العمل في المؤسسات الناشئة:</a:t>
            </a:r>
          </a:p>
          <a:p>
            <a:pPr marL="457200" indent="-457200" rtl="1">
              <a:buFont typeface="Wingdings" panose="05000000000000000000" pitchFamily="2" charset="2"/>
              <a:buChar char="ü"/>
            </a:pPr>
            <a:r>
              <a:rPr lang="ar-DZ" b="1" dirty="0">
                <a:solidFill>
                  <a:srgbClr val="FF0000"/>
                </a:solidFill>
              </a:rPr>
              <a:t>التوازن</a:t>
            </a:r>
          </a:p>
          <a:p>
            <a:pPr algn="r"/>
            <a:r>
              <a:rPr lang="ar-DZ" dirty="0"/>
              <a:t>يجب أن تحرص على أن يكون الفريق الذي يتولى مهمة إطلاق الشركة من البداية متوافقا ومتوازنا، على أن يشمل الفريق كل المهارات التي تحتاجها شركتك في ما يتعلق بالجوانب التقنية والفنية والتطوير.</a:t>
            </a:r>
          </a:p>
          <a:p>
            <a:pPr marL="342900" indent="-342900" rtl="1">
              <a:buFont typeface="Wingdings" panose="05000000000000000000" pitchFamily="2" charset="2"/>
              <a:buChar char="ü"/>
            </a:pPr>
            <a:r>
              <a:rPr lang="ar-DZ" b="1" dirty="0">
                <a:solidFill>
                  <a:srgbClr val="FF0000"/>
                </a:solidFill>
              </a:rPr>
              <a:t>امتلاك الشغف</a:t>
            </a:r>
          </a:p>
          <a:p>
            <a:pPr algn="r"/>
            <a:r>
              <a:rPr lang="ar-DZ" dirty="0"/>
              <a:t>يجب أن يكون لدى فريقك الشغف للعمل في تحد كبير لإطلاق شركة ناشئة، الشغف هو العنصر الأهم الذي سيجعلهم يتقبلون التحدي ويستمرون في الأوقات الصعبة، ويبحثون عن حلول للأزمات.</a:t>
            </a:r>
          </a:p>
          <a:p>
            <a:pPr marL="342900" indent="-342900" rtl="1">
              <a:buFont typeface="Wingdings" panose="05000000000000000000" pitchFamily="2" charset="2"/>
              <a:buChar char="ü"/>
            </a:pPr>
            <a:r>
              <a:rPr lang="ar-DZ" b="1" dirty="0">
                <a:solidFill>
                  <a:srgbClr val="FF0000"/>
                </a:solidFill>
              </a:rPr>
              <a:t>امتلاك المعرفة</a:t>
            </a:r>
          </a:p>
          <a:p>
            <a:pPr algn="r"/>
            <a:r>
              <a:rPr lang="ar-DZ" dirty="0"/>
              <a:t>معظم الشركات الناشئة لا تستطيع دفع رواتب مغرية في البداية، وهو ما يجعل من الصعوبة بمكان الحصول على كوادر ذوي خبرة. ولكن من المهم أن يمتلك فريق العمل المعرفة الكافية لأداء مهامهم بكفاءة ويستطيعون التعلم وامتلاك الخبرة مع مرور الوقت.</a:t>
            </a:r>
          </a:p>
          <a:p>
            <a:pPr algn="r"/>
            <a:endParaRPr lang="ar-DZ" dirty="0"/>
          </a:p>
          <a:p>
            <a:endParaRPr lang="fr-FR" dirty="0"/>
          </a:p>
          <a:p>
            <a:endParaRPr lang="fr-FR" dirty="0"/>
          </a:p>
        </p:txBody>
      </p:sp>
      <p:sp>
        <p:nvSpPr>
          <p:cNvPr id="4" name="Title 2">
            <a:extLst>
              <a:ext uri="{FF2B5EF4-FFF2-40B4-BE49-F238E27FC236}">
                <a16:creationId xmlns:a16="http://schemas.microsoft.com/office/drawing/2014/main" id="{599295A3-B8CF-459B-A829-8329D81AB515}"/>
              </a:ext>
            </a:extLst>
          </p:cNvPr>
          <p:cNvSpPr txBox="1">
            <a:spLocks/>
          </p:cNvSpPr>
          <p:nvPr/>
        </p:nvSpPr>
        <p:spPr>
          <a:xfrm>
            <a:off x="1842655" y="226579"/>
            <a:ext cx="9788236" cy="715530"/>
          </a:xfrm>
          <a:prstGeom prst="rect">
            <a:avLst/>
          </a:prstGeom>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b">
            <a:normAutofit fontScale="77500" lnSpcReduction="20000"/>
          </a:bodyPr>
          <a:lstStyle>
            <a:lvl1pPr algn="r" defTabSz="457200" rtl="0" eaLnBrk="1" latinLnBrk="0" hangingPunct="1">
              <a:spcBef>
                <a:spcPct val="0"/>
              </a:spcBef>
              <a:buNone/>
              <a:defRPr sz="6000" kern="1200" cap="none">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rtl="1"/>
            <a:r>
              <a:rPr lang="ar-DZ"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فريق العمل</a:t>
            </a:r>
            <a:r>
              <a:rPr lang="fr-FR"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TEAM WORK</a:t>
            </a:r>
            <a:r>
              <a:rPr lang="ar-DZ"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fr-FR"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48156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C1856CC-F478-4596-AC85-6E7BC986E37F}"/>
              </a:ext>
            </a:extLst>
          </p:cNvPr>
          <p:cNvSpPr>
            <a:spLocks noGrp="1"/>
          </p:cNvSpPr>
          <p:nvPr>
            <p:ph type="subTitle" idx="1"/>
          </p:nvPr>
        </p:nvSpPr>
        <p:spPr>
          <a:xfrm>
            <a:off x="3048000" y="166256"/>
            <a:ext cx="9144000" cy="5638800"/>
          </a:xfrm>
        </p:spPr>
        <p:txBody>
          <a:bodyPr>
            <a:normAutofit fontScale="85000" lnSpcReduction="20000"/>
          </a:bodyPr>
          <a:lstStyle/>
          <a:p>
            <a:pPr marL="342900" indent="-342900" rtl="1">
              <a:buFont typeface="Wingdings" panose="05000000000000000000" pitchFamily="2" charset="2"/>
              <a:buChar char="ü"/>
            </a:pPr>
            <a:r>
              <a:rPr lang="ar-DZ" b="1" dirty="0">
                <a:solidFill>
                  <a:srgbClr val="FF0000"/>
                </a:solidFill>
              </a:rPr>
              <a:t>إعلان</a:t>
            </a:r>
            <a:r>
              <a:rPr lang="ar-DZ" dirty="0">
                <a:solidFill>
                  <a:srgbClr val="FF0000"/>
                </a:solidFill>
              </a:rPr>
              <a:t> </a:t>
            </a:r>
            <a:r>
              <a:rPr lang="ar-DZ" b="1" dirty="0">
                <a:solidFill>
                  <a:srgbClr val="FF0000"/>
                </a:solidFill>
              </a:rPr>
              <a:t>الاستعداد للتضحية</a:t>
            </a:r>
          </a:p>
          <a:p>
            <a:pPr rtl="1"/>
            <a:r>
              <a:rPr lang="ar-DZ" dirty="0"/>
              <a:t>في أغلب الأحيان، تمر الشركات الناشئة بأوقات صعبة. وفي تلك الأوقات تعتمد الشركة الناشئة على استعداد فريق العمل للتضحية سواء بمزيد من الوقت أو العمل أو حتى الأموال</a:t>
            </a:r>
          </a:p>
          <a:p>
            <a:pPr marL="342900" indent="-342900" rtl="1">
              <a:buFont typeface="Wingdings" panose="05000000000000000000" pitchFamily="2" charset="2"/>
              <a:buChar char="ü"/>
            </a:pPr>
            <a:r>
              <a:rPr lang="ar-DZ" b="1" dirty="0">
                <a:solidFill>
                  <a:srgbClr val="FF0000"/>
                </a:solidFill>
              </a:rPr>
              <a:t>إمكانية التعليم الذاتي</a:t>
            </a:r>
          </a:p>
          <a:p>
            <a:pPr rtl="1"/>
            <a:r>
              <a:rPr lang="ar-DZ" dirty="0"/>
              <a:t>بسبب عدم قدرتك على تعيين موظفين من ذوي الخبرات العالية في البداية، يجب عليك أن تختار موظفين ممن لديهم القدرة على التعلم الذاتي عبر متابعة دورات تعليمية وتدريبية.</a:t>
            </a:r>
          </a:p>
          <a:p>
            <a:pPr marL="342900" indent="-342900" rtl="1">
              <a:buFont typeface="Wingdings" panose="05000000000000000000" pitchFamily="2" charset="2"/>
              <a:buChar char="ü"/>
            </a:pPr>
            <a:r>
              <a:rPr lang="ar-DZ" b="1" dirty="0">
                <a:solidFill>
                  <a:srgbClr val="FF0000"/>
                </a:solidFill>
              </a:rPr>
              <a:t>التحلي بالمسؤولية</a:t>
            </a:r>
          </a:p>
          <a:p>
            <a:pPr rtl="1"/>
            <a:r>
              <a:rPr lang="ar-DZ" dirty="0"/>
              <a:t>من أهم عناصر الموظف الناجح هو تحمل المسؤولية واتخاذ القرارات السليمة في الوقت الصحيح، حتى في غياب المدير أو المسؤول، وعدم تحلي العاملين بالمسؤولية يؤدي في أحيان كثيرة إلى الفوضى.</a:t>
            </a:r>
          </a:p>
          <a:p>
            <a:pPr marL="342900" indent="-342900" rtl="1">
              <a:buFont typeface="Wingdings" panose="05000000000000000000" pitchFamily="2" charset="2"/>
              <a:buChar char="ü"/>
            </a:pPr>
            <a:r>
              <a:rPr lang="ar-DZ" b="1" dirty="0">
                <a:solidFill>
                  <a:srgbClr val="FF0000"/>
                </a:solidFill>
              </a:rPr>
              <a:t>الانضباط</a:t>
            </a:r>
          </a:p>
          <a:p>
            <a:pPr rtl="1"/>
            <a:r>
              <a:rPr lang="ar-DZ" dirty="0"/>
              <a:t>الانضباط لا يعني الذهاب إلى العمل في مواعيد عمل محددة وفي الوقت الصحيح، إذ يمكن أن يعمل فريقك من المنزل ولكن يجب أن يتحلوا بالانضباط فيما يطلب منهم من أعمال وتنفيذها دون الحاجة إلى السؤال المتكرر واستنزاف الجهد في المتابعة المستمرة، ومن أهم علامات الانضباط هو معرفة قيمة الوقت في تنفيذ الأعمال.</a:t>
            </a:r>
          </a:p>
          <a:p>
            <a:pPr marL="342900" indent="-342900" rtl="1">
              <a:buFont typeface="Wingdings" panose="05000000000000000000" pitchFamily="2" charset="2"/>
              <a:buChar char="ü"/>
            </a:pPr>
            <a:r>
              <a:rPr lang="ar-DZ" b="1" dirty="0">
                <a:solidFill>
                  <a:srgbClr val="FF0000"/>
                </a:solidFill>
              </a:rPr>
              <a:t>الفضول والتفكير بواقعية</a:t>
            </a:r>
          </a:p>
          <a:p>
            <a:pPr rtl="1"/>
            <a:r>
              <a:rPr lang="ar-DZ" dirty="0"/>
              <a:t>الشركات الناشئة لا تقوم على الأعمال التقليدية بل تتطلب الكثير من الافتراضات والاحتمالات. لذلك عند اختيار فريق العمل يجب أن تتأكد من نظرتهم الواقعية للأعمال، وأن بإمكانهم التفكير بموضوعية والعمل وفق خطة موضوعة مسبقا دون مخاطرة أو مجازفة</a:t>
            </a:r>
          </a:p>
          <a:p>
            <a:pPr algn="r"/>
            <a:endParaRPr lang="ar-DZ" dirty="0"/>
          </a:p>
          <a:p>
            <a:endParaRPr lang="fr-FR" dirty="0"/>
          </a:p>
        </p:txBody>
      </p:sp>
    </p:spTree>
    <p:extLst>
      <p:ext uri="{BB962C8B-B14F-4D97-AF65-F5344CB8AC3E}">
        <p14:creationId xmlns:p14="http://schemas.microsoft.com/office/powerpoint/2010/main" val="89757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D221BE-1910-4B5E-92FD-4CA36B481FCB}"/>
              </a:ext>
            </a:extLst>
          </p:cNvPr>
          <p:cNvSpPr>
            <a:spLocks noGrp="1"/>
          </p:cNvSpPr>
          <p:nvPr>
            <p:ph idx="1"/>
          </p:nvPr>
        </p:nvSpPr>
        <p:spPr>
          <a:xfrm rot="19836254">
            <a:off x="1501853" y="2075924"/>
            <a:ext cx="10018713" cy="2939820"/>
          </a:xfrm>
        </p:spPr>
        <p:txBody>
          <a:bodyPr>
            <a:normAutofit/>
          </a:bodyPr>
          <a:lstStyle/>
          <a:p>
            <a:pPr marL="0" indent="0" algn="r" rtl="1">
              <a:buNone/>
            </a:pPr>
            <a:r>
              <a:rPr lang="ar-DZ" sz="5400" b="1" dirty="0">
                <a:solidFill>
                  <a:srgbClr val="011067"/>
                </a:solidFill>
              </a:rPr>
              <a:t>شكرا على حسن الاصغاء</a:t>
            </a:r>
            <a:endParaRPr lang="fr-FR" sz="5400" b="1" dirty="0">
              <a:solidFill>
                <a:srgbClr val="011067"/>
              </a:solidFill>
            </a:endParaRPr>
          </a:p>
        </p:txBody>
      </p:sp>
    </p:spTree>
    <p:extLst>
      <p:ext uri="{BB962C8B-B14F-4D97-AF65-F5344CB8AC3E}">
        <p14:creationId xmlns:p14="http://schemas.microsoft.com/office/powerpoint/2010/main" val="75252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7ADAA5-205B-4D00-A6B3-C6A11052CA52}"/>
              </a:ext>
            </a:extLst>
          </p:cNvPr>
          <p:cNvSpPr>
            <a:spLocks noGrp="1"/>
          </p:cNvSpPr>
          <p:nvPr>
            <p:ph type="title"/>
          </p:nvPr>
        </p:nvSpPr>
        <p:spPr>
          <a:xfrm>
            <a:off x="1579418" y="365126"/>
            <a:ext cx="9774382" cy="715530"/>
          </a:xfrm>
        </p:spPr>
        <p:style>
          <a:lnRef idx="1">
            <a:schemeClr val="accent3"/>
          </a:lnRef>
          <a:fillRef idx="3">
            <a:schemeClr val="accent3"/>
          </a:fillRef>
          <a:effectRef idx="2">
            <a:schemeClr val="accent3"/>
          </a:effectRef>
          <a:fontRef idx="minor">
            <a:schemeClr val="lt1"/>
          </a:fontRef>
        </p:style>
        <p:txBody>
          <a:bodyPr/>
          <a:lstStyle/>
          <a:p>
            <a:pPr algn="ctr" rtl="1"/>
            <a:r>
              <a:rPr lang="ar-DZ"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الفرق بين </a:t>
            </a:r>
            <a:r>
              <a:rPr lang="fr-FR"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START UP</a:t>
            </a:r>
            <a:r>
              <a:rPr lang="ar-DZ"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والمشاريع المصغرة</a:t>
            </a:r>
            <a:r>
              <a:rPr lang="fr-FR"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p>
        </p:txBody>
      </p:sp>
      <p:sp>
        <p:nvSpPr>
          <p:cNvPr id="4" name="Content Placeholder 3">
            <a:extLst>
              <a:ext uri="{FF2B5EF4-FFF2-40B4-BE49-F238E27FC236}">
                <a16:creationId xmlns:a16="http://schemas.microsoft.com/office/drawing/2014/main" id="{A72D24FF-DE02-46B6-8078-6D440B669E58}"/>
              </a:ext>
            </a:extLst>
          </p:cNvPr>
          <p:cNvSpPr>
            <a:spLocks noGrp="1"/>
          </p:cNvSpPr>
          <p:nvPr>
            <p:ph idx="1"/>
          </p:nvPr>
        </p:nvSpPr>
        <p:spPr>
          <a:xfrm>
            <a:off x="838200" y="1233054"/>
            <a:ext cx="10515600" cy="5259819"/>
          </a:xfrm>
        </p:spPr>
        <p:txBody>
          <a:bodyPr>
            <a:normAutofit fontScale="47500" lnSpcReduction="20000"/>
          </a:bodyPr>
          <a:lstStyle/>
          <a:p>
            <a:pPr algn="r" rtl="1">
              <a:buFont typeface="Wingdings" panose="05000000000000000000" pitchFamily="2" charset="2"/>
              <a:buChar char="ü"/>
            </a:pPr>
            <a:r>
              <a:rPr lang="ar-DZ" b="1" dirty="0">
                <a:solidFill>
                  <a:srgbClr val="FF0000"/>
                </a:solidFill>
              </a:rPr>
              <a:t>إمكانيات النمو</a:t>
            </a:r>
            <a:endParaRPr lang="ar-DZ" dirty="0">
              <a:solidFill>
                <a:srgbClr val="FF0000"/>
              </a:solidFill>
            </a:endParaRPr>
          </a:p>
          <a:p>
            <a:pPr marL="0" indent="0" algn="r" rtl="1">
              <a:buNone/>
            </a:pPr>
            <a:r>
              <a:rPr lang="ar-DZ" b="1" dirty="0"/>
              <a:t>المؤسسة الناشئة: </a:t>
            </a:r>
            <a:r>
              <a:rPr lang="ar-DZ" dirty="0"/>
              <a:t>تُعرف الشركات الناشئة بإمكانياتها العالية للنمو. بما أنها تهدف إلى توسيع نطاق عملياتها بسرعة والحصول على حصة أكبر في السوق. </a:t>
            </a:r>
          </a:p>
          <a:p>
            <a:pPr marL="0" indent="0" algn="r" rtl="1">
              <a:buNone/>
            </a:pPr>
            <a:r>
              <a:rPr lang="ar-DZ" b="1" dirty="0"/>
              <a:t>المشاريع المصغرة: </a:t>
            </a:r>
            <a:r>
              <a:rPr lang="ar-DZ" dirty="0"/>
              <a:t>عادة ما تكون المشاريع الصغيرة ذات إمكانات نمو محدودة. و قد تركز على خدمة سوق متخصصة أو مجتمع محلي معين وتتميز بالنمو البطئ</a:t>
            </a:r>
          </a:p>
          <a:p>
            <a:pPr algn="r" rtl="1">
              <a:buFont typeface="Wingdings" panose="05000000000000000000" pitchFamily="2" charset="2"/>
              <a:buChar char="ü"/>
            </a:pPr>
            <a:r>
              <a:rPr lang="ar-DZ" dirty="0">
                <a:solidFill>
                  <a:srgbClr val="FF0000"/>
                </a:solidFill>
              </a:rPr>
              <a:t> </a:t>
            </a:r>
            <a:r>
              <a:rPr lang="ar-DZ" b="1" dirty="0">
                <a:solidFill>
                  <a:srgbClr val="FF0000"/>
                </a:solidFill>
              </a:rPr>
              <a:t>التمويل</a:t>
            </a:r>
          </a:p>
          <a:p>
            <a:pPr marL="0" indent="0" algn="r" rtl="1">
              <a:buNone/>
            </a:pPr>
            <a:r>
              <a:rPr lang="ar-DZ" b="1" dirty="0"/>
              <a:t> المؤسسة الناشئة: </a:t>
            </a:r>
            <a:r>
              <a:rPr lang="ar-DZ" dirty="0"/>
              <a:t>تتطلب الشركات الناشئة عادةً تمويلًا كبيرًا لتغذية خطط النمو وجهود البحث والتطوير. غالبًا ما تبحث عن استثمار خارجي من أصحاب رأس المال الاستثماري أو المستثمرين الملاك</a:t>
            </a:r>
          </a:p>
          <a:p>
            <a:pPr marL="0" indent="0" algn="r" rtl="1">
              <a:buNone/>
            </a:pPr>
            <a:r>
              <a:rPr lang="ar-DZ" b="1" dirty="0"/>
              <a:t>المشاريع المصغرة: </a:t>
            </a:r>
            <a:r>
              <a:rPr lang="ar-DZ" dirty="0"/>
              <a:t>تعتمد المشاريع الصغيرة عادة على المدخرات الشخصية أو قروض الأعمال الصغيرة أو المنح لبدء عملياتها والحفاظ عليها</a:t>
            </a:r>
          </a:p>
          <a:p>
            <a:pPr algn="r" rtl="1">
              <a:buFont typeface="Wingdings" panose="05000000000000000000" pitchFamily="2" charset="2"/>
              <a:buChar char="ü"/>
            </a:pPr>
            <a:r>
              <a:rPr lang="ar-DZ" dirty="0">
                <a:solidFill>
                  <a:srgbClr val="FF0000"/>
                </a:solidFill>
              </a:rPr>
              <a:t> </a:t>
            </a:r>
            <a:r>
              <a:rPr lang="ar-DZ" b="1" dirty="0">
                <a:solidFill>
                  <a:srgbClr val="FF0000"/>
                </a:solidFill>
              </a:rPr>
              <a:t>الابتكار</a:t>
            </a:r>
          </a:p>
          <a:p>
            <a:pPr marL="0" indent="0" algn="r" rtl="1">
              <a:buNone/>
            </a:pPr>
            <a:r>
              <a:rPr lang="ar-DZ" dirty="0"/>
              <a:t> </a:t>
            </a:r>
            <a:r>
              <a:rPr lang="ar-DZ" b="1" dirty="0"/>
              <a:t>المؤسسة الناشئة: </a:t>
            </a:r>
            <a:r>
              <a:rPr lang="ar-DZ" dirty="0"/>
              <a:t>تتميز الشركات الناشئة بتركيزها على الابتكار. و تسعى جاهدة  لتطوير منتجات أو خدمات أو نماذج أعمال جديدة تقدم عروض قيمة فريدة للعملاء.</a:t>
            </a:r>
          </a:p>
          <a:p>
            <a:pPr marL="0" indent="0" algn="r" rtl="1">
              <a:buNone/>
            </a:pPr>
            <a:r>
              <a:rPr lang="ar-DZ" b="1" dirty="0"/>
              <a:t>المشاريع المصغرة: </a:t>
            </a:r>
            <a:r>
              <a:rPr lang="ar-DZ" dirty="0"/>
              <a:t>قد لا تتمحور المشاريع الصغيرة حول الابتكار. لأنها غالبًا ما تقدم سلعًا أو خدمات أثبتت نجاحها في السوق.</a:t>
            </a:r>
          </a:p>
          <a:p>
            <a:pPr algn="r" rtl="1">
              <a:buFont typeface="Wingdings" panose="05000000000000000000" pitchFamily="2" charset="2"/>
              <a:buChar char="ü"/>
            </a:pPr>
            <a:r>
              <a:rPr lang="ar-DZ" dirty="0"/>
              <a:t> </a:t>
            </a:r>
            <a:r>
              <a:rPr lang="ar-DZ" b="1" dirty="0">
                <a:solidFill>
                  <a:srgbClr val="FF0000"/>
                </a:solidFill>
              </a:rPr>
              <a:t>المخاطر</a:t>
            </a:r>
          </a:p>
          <a:p>
            <a:pPr marL="0" indent="0" algn="r" rtl="1">
              <a:buNone/>
            </a:pPr>
            <a:r>
              <a:rPr lang="ar-DZ" b="1" dirty="0"/>
              <a:t> المؤسسة الناشئة: </a:t>
            </a:r>
            <a:r>
              <a:rPr lang="ar-DZ" dirty="0"/>
              <a:t>ترتبط الشركات الناشئة بمخاطر أعلى بسبب طبيعتها المبتكرة وعدم اليقين في النجاح في السوق والمنافسة المحتملة</a:t>
            </a:r>
          </a:p>
          <a:p>
            <a:pPr marL="0" indent="0" algn="r" rtl="1">
              <a:buNone/>
            </a:pPr>
            <a:r>
              <a:rPr lang="ar-DZ" b="1" dirty="0"/>
              <a:t>المشاريع المصغرة: </a:t>
            </a:r>
            <a:r>
              <a:rPr lang="ar-DZ" dirty="0"/>
              <a:t>تميل المشاريع الصغيرة إلى أن تكون لديها مخاطر أقل لأنها غالبًا ما تلبي سوقًا محليًا معينًا وتوفر السلع أو الخدمات مع طلب ثابت. كما أن لديها قاعدة عملاء مستقرة</a:t>
            </a:r>
          </a:p>
          <a:p>
            <a:pPr algn="r" rtl="1">
              <a:buFont typeface="Wingdings" panose="05000000000000000000" pitchFamily="2" charset="2"/>
              <a:buChar char="ü"/>
            </a:pPr>
            <a:r>
              <a:rPr lang="ar-DZ" dirty="0"/>
              <a:t> </a:t>
            </a:r>
            <a:r>
              <a:rPr lang="ar-DZ" b="1" dirty="0">
                <a:solidFill>
                  <a:srgbClr val="FF0000"/>
                </a:solidFill>
              </a:rPr>
              <a:t>قابلية التوسع</a:t>
            </a:r>
          </a:p>
          <a:p>
            <a:pPr marL="0" indent="0" algn="r" rtl="1">
              <a:buNone/>
            </a:pPr>
            <a:r>
              <a:rPr lang="ar-DZ" dirty="0"/>
              <a:t> </a:t>
            </a:r>
            <a:r>
              <a:rPr lang="ar-DZ" b="1" dirty="0"/>
              <a:t>المؤسسة الناشئة: </a:t>
            </a:r>
            <a:r>
              <a:rPr lang="ar-DZ" dirty="0"/>
              <a:t>تهدف الشركات الناشئة إلى تحقيق قابلية التوسع السريع ، مما يعني أن لديها القدرة على تنمية قاعدة عملائها وإيراداتها ووجودها في السوق بشكل كبير خلال فترة قصيرة.</a:t>
            </a:r>
          </a:p>
          <a:p>
            <a:pPr marL="0" indent="0" algn="r" rtl="1">
              <a:buNone/>
            </a:pPr>
            <a:r>
              <a:rPr lang="ar-DZ" b="1" dirty="0"/>
              <a:t>المشاريع المصغرة: </a:t>
            </a:r>
            <a:r>
              <a:rPr lang="ar-DZ" dirty="0"/>
              <a:t>عادة ما تكون المشاريع الصغيرة أقل قابلية للتطوير مقارنة بالشركات الناشئة. قد يوسعون عملياتهم إلى حد ما ، ولكن نموها يكون بصفة أكثر تدريجية ويقيده عوامل مثل حجم السوق والطلب المحلي.</a:t>
            </a:r>
          </a:p>
          <a:p>
            <a:pPr marL="0" indent="0" algn="r" rtl="1">
              <a:buNone/>
            </a:pPr>
            <a:endParaRPr lang="fr-FR" dirty="0"/>
          </a:p>
        </p:txBody>
      </p:sp>
    </p:spTree>
    <p:extLst>
      <p:ext uri="{BB962C8B-B14F-4D97-AF65-F5344CB8AC3E}">
        <p14:creationId xmlns:p14="http://schemas.microsoft.com/office/powerpoint/2010/main" val="321660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additive="base">
                                        <p:cTn id="3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 calcmode="lin" valueType="num">
                                      <p:cBhvr additive="base">
                                        <p:cTn id="4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 calcmode="lin" valueType="num">
                                      <p:cBhvr additive="base">
                                        <p:cTn id="4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10" end="10"/>
                                            </p:txEl>
                                          </p:spTgt>
                                        </p:tgtEl>
                                        <p:attrNameLst>
                                          <p:attrName>style.visibility</p:attrName>
                                        </p:attrNameLst>
                                      </p:cBhvr>
                                      <p:to>
                                        <p:strVal val="visible"/>
                                      </p:to>
                                    </p:set>
                                    <p:anim calcmode="lin" valueType="num">
                                      <p:cBhvr additive="base">
                                        <p:cTn id="5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
                                            <p:txEl>
                                              <p:pRg st="11" end="11"/>
                                            </p:txEl>
                                          </p:spTgt>
                                        </p:tgtEl>
                                        <p:attrNameLst>
                                          <p:attrName>style.visibility</p:attrName>
                                        </p:attrNameLst>
                                      </p:cBhvr>
                                      <p:to>
                                        <p:strVal val="visible"/>
                                      </p:to>
                                    </p:set>
                                    <p:anim calcmode="lin" valueType="num">
                                      <p:cBhvr additive="base">
                                        <p:cTn id="6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4">
                                            <p:txEl>
                                              <p:pRg st="12" end="12"/>
                                            </p:txEl>
                                          </p:spTgt>
                                        </p:tgtEl>
                                        <p:attrNameLst>
                                          <p:attrName>style.visibility</p:attrName>
                                        </p:attrNameLst>
                                      </p:cBhvr>
                                      <p:to>
                                        <p:strVal val="visible"/>
                                      </p:to>
                                    </p:set>
                                    <p:anim calcmode="lin" valueType="num">
                                      <p:cBhvr additive="base">
                                        <p:cTn id="69"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
                                            <p:txEl>
                                              <p:pRg st="13" end="13"/>
                                            </p:txEl>
                                          </p:spTgt>
                                        </p:tgtEl>
                                        <p:attrNameLst>
                                          <p:attrName>style.visibility</p:attrName>
                                        </p:attrNameLst>
                                      </p:cBhvr>
                                      <p:to>
                                        <p:strVal val="visible"/>
                                      </p:to>
                                    </p:set>
                                    <p:anim calcmode="lin" valueType="num">
                                      <p:cBhvr additive="base">
                                        <p:cTn id="73"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
                                            <p:txEl>
                                              <p:pRg st="14" end="14"/>
                                            </p:txEl>
                                          </p:spTgt>
                                        </p:tgtEl>
                                        <p:attrNameLst>
                                          <p:attrName>style.visibility</p:attrName>
                                        </p:attrNameLst>
                                      </p:cBhvr>
                                      <p:to>
                                        <p:strVal val="visible"/>
                                      </p:to>
                                    </p:set>
                                    <p:anim calcmode="lin" valueType="num">
                                      <p:cBhvr additive="base">
                                        <p:cTn id="77"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 3">
            <a:extLst>
              <a:ext uri="{FF2B5EF4-FFF2-40B4-BE49-F238E27FC236}">
                <a16:creationId xmlns:a16="http://schemas.microsoft.com/office/drawing/2014/main" id="{C1BDF4BC-A3A9-46C8-90DA-AE12F638E482}"/>
              </a:ext>
            </a:extLst>
          </p:cNvPr>
          <p:cNvPicPr>
            <a:picLocks noChangeAspect="1"/>
          </p:cNvPicPr>
          <p:nvPr/>
        </p:nvPicPr>
        <p:blipFill>
          <a:blip r:embed="rId2"/>
          <a:stretch>
            <a:fillRect/>
          </a:stretch>
        </p:blipFill>
        <p:spPr>
          <a:xfrm>
            <a:off x="0" y="-27709"/>
            <a:ext cx="7022791" cy="3180488"/>
          </a:xfrm>
          <a:prstGeom prst="rect">
            <a:avLst/>
          </a:prstGeom>
        </p:spPr>
      </p:pic>
      <p:sp>
        <p:nvSpPr>
          <p:cNvPr id="60" name="Cube 59">
            <a:extLst>
              <a:ext uri="{FF2B5EF4-FFF2-40B4-BE49-F238E27FC236}">
                <a16:creationId xmlns:a16="http://schemas.microsoft.com/office/drawing/2014/main" id="{82727937-6B99-460F-AFBE-C1B123CD6E90}"/>
              </a:ext>
            </a:extLst>
          </p:cNvPr>
          <p:cNvSpPr/>
          <p:nvPr/>
        </p:nvSpPr>
        <p:spPr>
          <a:xfrm flipH="1">
            <a:off x="8582969" y="2575230"/>
            <a:ext cx="2082514" cy="4125980"/>
          </a:xfrm>
          <a:prstGeom prst="cube">
            <a:avLst>
              <a:gd name="adj" fmla="val 20548"/>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9" name="Cube 58">
            <a:extLst>
              <a:ext uri="{FF2B5EF4-FFF2-40B4-BE49-F238E27FC236}">
                <a16:creationId xmlns:a16="http://schemas.microsoft.com/office/drawing/2014/main" id="{85C732A0-4BD9-4F8A-821E-D93CFF883478}"/>
              </a:ext>
            </a:extLst>
          </p:cNvPr>
          <p:cNvSpPr/>
          <p:nvPr/>
        </p:nvSpPr>
        <p:spPr>
          <a:xfrm flipH="1">
            <a:off x="6876935" y="3120049"/>
            <a:ext cx="2082514" cy="3581161"/>
          </a:xfrm>
          <a:prstGeom prst="cube">
            <a:avLst>
              <a:gd name="adj" fmla="val 20319"/>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Cube 57">
            <a:extLst>
              <a:ext uri="{FF2B5EF4-FFF2-40B4-BE49-F238E27FC236}">
                <a16:creationId xmlns:a16="http://schemas.microsoft.com/office/drawing/2014/main" id="{9B3761EC-5709-4C06-828F-4842BF73FFE5}"/>
              </a:ext>
            </a:extLst>
          </p:cNvPr>
          <p:cNvSpPr/>
          <p:nvPr/>
        </p:nvSpPr>
        <p:spPr>
          <a:xfrm flipH="1">
            <a:off x="5166593" y="3609284"/>
            <a:ext cx="2082514" cy="3091926"/>
          </a:xfrm>
          <a:prstGeom prst="cube">
            <a:avLst>
              <a:gd name="adj" fmla="val 20624"/>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6" name="Cube 55">
            <a:extLst>
              <a:ext uri="{FF2B5EF4-FFF2-40B4-BE49-F238E27FC236}">
                <a16:creationId xmlns:a16="http://schemas.microsoft.com/office/drawing/2014/main" id="{FC6D65DC-903C-4706-80F2-0F26488B212F}"/>
              </a:ext>
            </a:extLst>
          </p:cNvPr>
          <p:cNvSpPr/>
          <p:nvPr/>
        </p:nvSpPr>
        <p:spPr>
          <a:xfrm flipH="1">
            <a:off x="3459892" y="4136768"/>
            <a:ext cx="2082514" cy="2527755"/>
          </a:xfrm>
          <a:prstGeom prst="cube">
            <a:avLst>
              <a:gd name="adj" fmla="val 21554"/>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4" name="Cube 53">
            <a:extLst>
              <a:ext uri="{FF2B5EF4-FFF2-40B4-BE49-F238E27FC236}">
                <a16:creationId xmlns:a16="http://schemas.microsoft.com/office/drawing/2014/main" id="{9303B1DA-561B-47E5-A1EF-E3BD9792E49C}"/>
              </a:ext>
            </a:extLst>
          </p:cNvPr>
          <p:cNvSpPr/>
          <p:nvPr/>
        </p:nvSpPr>
        <p:spPr>
          <a:xfrm flipH="1">
            <a:off x="1772006" y="4689802"/>
            <a:ext cx="2082514" cy="1939615"/>
          </a:xfrm>
          <a:prstGeom prst="cube">
            <a:avLst>
              <a:gd name="adj" fmla="val 25554"/>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Cube 12">
            <a:extLst>
              <a:ext uri="{FF2B5EF4-FFF2-40B4-BE49-F238E27FC236}">
                <a16:creationId xmlns:a16="http://schemas.microsoft.com/office/drawing/2014/main" id="{54162715-AD53-47DE-BF69-1E1532CEE94D}"/>
              </a:ext>
            </a:extLst>
          </p:cNvPr>
          <p:cNvSpPr/>
          <p:nvPr/>
        </p:nvSpPr>
        <p:spPr>
          <a:xfrm flipH="1">
            <a:off x="1772006" y="4230987"/>
            <a:ext cx="2082514" cy="880445"/>
          </a:xfrm>
          <a:prstGeom prst="cube">
            <a:avLst>
              <a:gd name="adj" fmla="val 487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Cube 15">
            <a:extLst>
              <a:ext uri="{FF2B5EF4-FFF2-40B4-BE49-F238E27FC236}">
                <a16:creationId xmlns:a16="http://schemas.microsoft.com/office/drawing/2014/main" id="{DB046499-571C-4062-8C08-CDD03D133652}"/>
              </a:ext>
            </a:extLst>
          </p:cNvPr>
          <p:cNvSpPr/>
          <p:nvPr/>
        </p:nvSpPr>
        <p:spPr>
          <a:xfrm flipH="1">
            <a:off x="3459892" y="3703502"/>
            <a:ext cx="2082514" cy="880445"/>
          </a:xfrm>
          <a:prstGeom prst="cube">
            <a:avLst>
              <a:gd name="adj" fmla="val 487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Cube 16">
            <a:extLst>
              <a:ext uri="{FF2B5EF4-FFF2-40B4-BE49-F238E27FC236}">
                <a16:creationId xmlns:a16="http://schemas.microsoft.com/office/drawing/2014/main" id="{E505CB29-6500-438B-9399-F94851220119}"/>
              </a:ext>
            </a:extLst>
          </p:cNvPr>
          <p:cNvSpPr/>
          <p:nvPr/>
        </p:nvSpPr>
        <p:spPr>
          <a:xfrm flipH="1">
            <a:off x="5166594" y="3180488"/>
            <a:ext cx="2082514" cy="880445"/>
          </a:xfrm>
          <a:prstGeom prst="cube">
            <a:avLst>
              <a:gd name="adj" fmla="val 487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Cube 17">
            <a:extLst>
              <a:ext uri="{FF2B5EF4-FFF2-40B4-BE49-F238E27FC236}">
                <a16:creationId xmlns:a16="http://schemas.microsoft.com/office/drawing/2014/main" id="{7F2EC127-DD46-4486-A15B-02A16AAE6B29}"/>
              </a:ext>
            </a:extLst>
          </p:cNvPr>
          <p:cNvSpPr/>
          <p:nvPr/>
        </p:nvSpPr>
        <p:spPr>
          <a:xfrm flipH="1">
            <a:off x="6873297" y="2653004"/>
            <a:ext cx="2082514" cy="880445"/>
          </a:xfrm>
          <a:prstGeom prst="cube">
            <a:avLst>
              <a:gd name="adj" fmla="val 487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Cube 18">
            <a:extLst>
              <a:ext uri="{FF2B5EF4-FFF2-40B4-BE49-F238E27FC236}">
                <a16:creationId xmlns:a16="http://schemas.microsoft.com/office/drawing/2014/main" id="{BBABDFBF-A961-4C7B-9500-F903A3DE669D}"/>
              </a:ext>
            </a:extLst>
          </p:cNvPr>
          <p:cNvSpPr/>
          <p:nvPr/>
        </p:nvSpPr>
        <p:spPr>
          <a:xfrm flipH="1">
            <a:off x="8580000" y="2125519"/>
            <a:ext cx="2082514" cy="880445"/>
          </a:xfrm>
          <a:prstGeom prst="cube">
            <a:avLst>
              <a:gd name="adj" fmla="val 487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A56185F5-15A2-4544-AD00-264BF9E6F7D7}"/>
              </a:ext>
            </a:extLst>
          </p:cNvPr>
          <p:cNvSpPr txBox="1"/>
          <p:nvPr/>
        </p:nvSpPr>
        <p:spPr>
          <a:xfrm>
            <a:off x="6532487" y="605105"/>
            <a:ext cx="5507113" cy="153888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DZ" sz="4400" b="1" dirty="0">
                <a:solidFill>
                  <a:srgbClr val="282F39"/>
                </a:solidFill>
                <a:latin typeface="Noto Sans" panose="020B0502040504020204" pitchFamily="34"/>
                <a:ea typeface="Noto Sans" panose="020B0502040504020204" pitchFamily="34"/>
                <a:cs typeface="Noto Sans" panose="020B0502040504020204" pitchFamily="34"/>
              </a:rPr>
              <a:t>خصائص</a:t>
            </a:r>
            <a:r>
              <a:rPr kumimoji="0" lang="ar-DZ" sz="4400" b="1"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 المؤسسة الناشئة   </a:t>
            </a:r>
            <a:r>
              <a:rPr kumimoji="0" lang="en-US" sz="5000" b="1"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startup</a:t>
            </a:r>
          </a:p>
        </p:txBody>
      </p:sp>
      <p:sp>
        <p:nvSpPr>
          <p:cNvPr id="42" name="TextBox 41">
            <a:extLst>
              <a:ext uri="{FF2B5EF4-FFF2-40B4-BE49-F238E27FC236}">
                <a16:creationId xmlns:a16="http://schemas.microsoft.com/office/drawing/2014/main" id="{557E7A1A-73EB-4387-80E8-465064BFE4F2}"/>
              </a:ext>
            </a:extLst>
          </p:cNvPr>
          <p:cNvSpPr txBox="1"/>
          <p:nvPr/>
        </p:nvSpPr>
        <p:spPr>
          <a:xfrm>
            <a:off x="2444030" y="5068274"/>
            <a:ext cx="1192094"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CB1B4A"/>
                </a:solidFill>
                <a:effectLst/>
                <a:uLnTx/>
                <a:uFillTx/>
                <a:latin typeface="Open Sans" panose="020B0606030504020204" pitchFamily="34" charset="0"/>
                <a:ea typeface="+mn-ea"/>
                <a:cs typeface="+mn-cs"/>
              </a:rPr>
              <a:t>01</a:t>
            </a:r>
            <a:endParaRPr kumimoji="0" lang="en-GB" sz="4500" b="1" i="0" u="none" strike="noStrike" kern="1200" cap="none" spc="0" normalizeH="0" baseline="0" noProof="0" dirty="0">
              <a:ln>
                <a:noFill/>
              </a:ln>
              <a:solidFill>
                <a:srgbClr val="CB1B4A"/>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3" name="TextBox 42">
            <a:extLst>
              <a:ext uri="{FF2B5EF4-FFF2-40B4-BE49-F238E27FC236}">
                <a16:creationId xmlns:a16="http://schemas.microsoft.com/office/drawing/2014/main" id="{C71CEABA-84D5-4002-8C56-59D775B0262A}"/>
              </a:ext>
            </a:extLst>
          </p:cNvPr>
          <p:cNvSpPr txBox="1"/>
          <p:nvPr/>
        </p:nvSpPr>
        <p:spPr>
          <a:xfrm>
            <a:off x="2444030" y="5685547"/>
            <a:ext cx="11920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2000" b="1" i="0" u="none" strike="noStrike" kern="1200" cap="none" spc="0" normalizeH="0" baseline="0" noProof="0" dirty="0">
                <a:ln>
                  <a:noFill/>
                </a:ln>
                <a:solidFill>
                  <a:srgbClr val="CB1B4A"/>
                </a:solidFill>
                <a:effectLst/>
                <a:uLnTx/>
                <a:uFillTx/>
                <a:latin typeface="Open Sans" panose="020B0606030504020204" pitchFamily="34" charset="0"/>
                <a:ea typeface="+mn-ea"/>
                <a:cs typeface="+mn-cs"/>
              </a:rPr>
              <a:t>الحماس التجدد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2000" b="1" i="0" u="none" strike="noStrike" kern="1200" cap="none" spc="0" normalizeH="0" baseline="0" noProof="0" dirty="0">
                <a:ln>
                  <a:noFill/>
                </a:ln>
                <a:solidFill>
                  <a:srgbClr val="CB1B4A"/>
                </a:solidFill>
                <a:effectLst/>
                <a:uLnTx/>
                <a:uFillTx/>
                <a:latin typeface="Open Sans" panose="020B0606030504020204" pitchFamily="34" charset="0"/>
                <a:ea typeface="+mn-ea"/>
                <a:cs typeface="+mn-cs"/>
              </a:rPr>
              <a:t>التأقلم</a:t>
            </a:r>
          </a:p>
        </p:txBody>
      </p:sp>
      <p:sp>
        <p:nvSpPr>
          <p:cNvPr id="52" name="TextBox 51">
            <a:extLst>
              <a:ext uri="{FF2B5EF4-FFF2-40B4-BE49-F238E27FC236}">
                <a16:creationId xmlns:a16="http://schemas.microsoft.com/office/drawing/2014/main" id="{4159F6E1-5A64-4BA6-8E1E-085B0CE45962}"/>
              </a:ext>
            </a:extLst>
          </p:cNvPr>
          <p:cNvSpPr txBox="1"/>
          <p:nvPr/>
        </p:nvSpPr>
        <p:spPr>
          <a:xfrm>
            <a:off x="4137364" y="4623774"/>
            <a:ext cx="1192094"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C2C923"/>
                </a:solidFill>
                <a:effectLst/>
                <a:uLnTx/>
                <a:uFillTx/>
                <a:latin typeface="Open Sans" panose="020B0606030504020204" pitchFamily="34" charset="0"/>
                <a:ea typeface="+mn-ea"/>
                <a:cs typeface="+mn-cs"/>
              </a:rPr>
              <a:t>02</a:t>
            </a:r>
            <a:endParaRPr kumimoji="0" lang="en-GB" sz="4500" b="1" i="0" u="none" strike="noStrike" kern="1200" cap="none" spc="0" normalizeH="0" baseline="0" noProof="0" dirty="0">
              <a:ln>
                <a:noFill/>
              </a:ln>
              <a:solidFill>
                <a:srgbClr val="C2C923"/>
              </a:solidFill>
              <a:effectLst/>
              <a:uLnTx/>
              <a:uFillTx/>
              <a:latin typeface="Noto Sans" panose="020B0502040504020204" pitchFamily="34"/>
              <a:ea typeface="Noto Sans" panose="020B0502040504020204" pitchFamily="34"/>
              <a:cs typeface="Noto Sans" panose="020B0502040504020204" pitchFamily="34"/>
            </a:endParaRPr>
          </a:p>
        </p:txBody>
      </p:sp>
      <p:sp>
        <p:nvSpPr>
          <p:cNvPr id="53" name="TextBox 52">
            <a:extLst>
              <a:ext uri="{FF2B5EF4-FFF2-40B4-BE49-F238E27FC236}">
                <a16:creationId xmlns:a16="http://schemas.microsoft.com/office/drawing/2014/main" id="{E9C64244-C913-4545-8876-0BFB06EA6569}"/>
              </a:ext>
            </a:extLst>
          </p:cNvPr>
          <p:cNvSpPr txBox="1"/>
          <p:nvPr/>
        </p:nvSpPr>
        <p:spPr>
          <a:xfrm>
            <a:off x="3924414" y="5241047"/>
            <a:ext cx="140504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solidFill>
                  <a:srgbClr val="C2C923"/>
                </a:solidFill>
                <a:effectLst/>
                <a:uLnTx/>
                <a:uFillTx/>
                <a:latin typeface="Open Sans" panose="020B0606030504020204" pitchFamily="34" charset="0"/>
                <a:ea typeface="+mn-ea"/>
                <a:cs typeface="+mn-cs"/>
              </a:rPr>
              <a:t>غالبا ما تعتمد على التكنولوجيا</a:t>
            </a:r>
          </a:p>
        </p:txBody>
      </p:sp>
      <p:sp>
        <p:nvSpPr>
          <p:cNvPr id="55" name="TextBox 54">
            <a:extLst>
              <a:ext uri="{FF2B5EF4-FFF2-40B4-BE49-F238E27FC236}">
                <a16:creationId xmlns:a16="http://schemas.microsoft.com/office/drawing/2014/main" id="{315B1F20-FFF2-467C-AAF6-18E539385DD6}"/>
              </a:ext>
            </a:extLst>
          </p:cNvPr>
          <p:cNvSpPr txBox="1"/>
          <p:nvPr/>
        </p:nvSpPr>
        <p:spPr>
          <a:xfrm>
            <a:off x="5830697" y="4090374"/>
            <a:ext cx="1192094"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42AFB6"/>
                </a:solidFill>
                <a:effectLst/>
                <a:uLnTx/>
                <a:uFillTx/>
                <a:latin typeface="Open Sans" panose="020B0606030504020204" pitchFamily="34" charset="0"/>
                <a:ea typeface="+mn-ea"/>
                <a:cs typeface="+mn-cs"/>
              </a:rPr>
              <a:t>03</a:t>
            </a:r>
            <a:endParaRPr kumimoji="0" lang="en-GB" sz="4500" b="1" i="0" u="none" strike="noStrike" kern="1200" cap="none" spc="0" normalizeH="0" baseline="0" noProof="0" dirty="0">
              <a:ln>
                <a:noFill/>
              </a:ln>
              <a:solidFill>
                <a:srgbClr val="42AFB6"/>
              </a:solidFill>
              <a:effectLst/>
              <a:uLnTx/>
              <a:uFillTx/>
              <a:latin typeface="Noto Sans" panose="020B0502040504020204" pitchFamily="34"/>
              <a:ea typeface="Noto Sans" panose="020B0502040504020204" pitchFamily="34"/>
              <a:cs typeface="Noto Sans" panose="020B0502040504020204" pitchFamily="34"/>
            </a:endParaRPr>
          </a:p>
        </p:txBody>
      </p:sp>
      <p:sp>
        <p:nvSpPr>
          <p:cNvPr id="57" name="TextBox 56">
            <a:extLst>
              <a:ext uri="{FF2B5EF4-FFF2-40B4-BE49-F238E27FC236}">
                <a16:creationId xmlns:a16="http://schemas.microsoft.com/office/drawing/2014/main" id="{2C3DC9F9-677D-48A7-87D1-3C16CBD3A29B}"/>
              </a:ext>
            </a:extLst>
          </p:cNvPr>
          <p:cNvSpPr txBox="1"/>
          <p:nvPr/>
        </p:nvSpPr>
        <p:spPr>
          <a:xfrm>
            <a:off x="5587447" y="4707647"/>
            <a:ext cx="162786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solidFill>
                  <a:srgbClr val="42AFB6"/>
                </a:solidFill>
                <a:effectLst/>
                <a:uLnTx/>
                <a:uFillTx/>
                <a:latin typeface="Open Sans" panose="020B0606030504020204" pitchFamily="34" charset="0"/>
                <a:ea typeface="+mn-ea"/>
                <a:cs typeface="+mn-cs"/>
              </a:rPr>
              <a:t>تواجه عدم اليقين</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solidFill>
                  <a:srgbClr val="42AFB6"/>
                </a:solidFill>
                <a:effectLst/>
                <a:uLnTx/>
                <a:uFillTx/>
                <a:latin typeface="Open Sans" panose="020B0606030504020204" pitchFamily="34" charset="0"/>
                <a:ea typeface="+mn-ea"/>
                <a:cs typeface="+mn-cs"/>
              </a:rPr>
              <a:t>و مخاطر فشل كبيره</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42AFB6"/>
              </a:solidFill>
              <a:effectLst/>
              <a:uLnTx/>
              <a:uFillTx/>
              <a:latin typeface="Noto Sans" panose="020B0502040504020204" pitchFamily="34"/>
              <a:ea typeface="Noto Sans" panose="020B0502040504020204" pitchFamily="34"/>
              <a:cs typeface="Noto Sans" panose="020B0502040504020204" pitchFamily="34"/>
            </a:endParaRPr>
          </a:p>
        </p:txBody>
      </p:sp>
      <p:sp>
        <p:nvSpPr>
          <p:cNvPr id="61" name="TextBox 60">
            <a:extLst>
              <a:ext uri="{FF2B5EF4-FFF2-40B4-BE49-F238E27FC236}">
                <a16:creationId xmlns:a16="http://schemas.microsoft.com/office/drawing/2014/main" id="{0CB8FF8A-C335-4DAA-B41F-35F50D5BC4E5}"/>
              </a:ext>
            </a:extLst>
          </p:cNvPr>
          <p:cNvSpPr txBox="1"/>
          <p:nvPr/>
        </p:nvSpPr>
        <p:spPr>
          <a:xfrm>
            <a:off x="7507097" y="3556974"/>
            <a:ext cx="1192094"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FCB414"/>
                </a:solidFill>
                <a:effectLst/>
                <a:uLnTx/>
                <a:uFillTx/>
                <a:latin typeface="Open Sans" panose="020B0606030504020204" pitchFamily="34" charset="0"/>
                <a:ea typeface="+mn-ea"/>
                <a:cs typeface="+mn-cs"/>
              </a:rPr>
              <a:t>04</a:t>
            </a:r>
            <a:endParaRPr kumimoji="0" lang="en-GB" sz="4500" b="1" i="0" u="none" strike="noStrike" kern="1200" cap="none" spc="0" normalizeH="0" baseline="0" noProof="0" dirty="0">
              <a:ln>
                <a:noFill/>
              </a:ln>
              <a:solidFill>
                <a:srgbClr val="FCB414"/>
              </a:solidFill>
              <a:effectLst/>
              <a:uLnTx/>
              <a:uFillTx/>
              <a:latin typeface="Noto Sans" panose="020B0502040504020204" pitchFamily="34"/>
              <a:ea typeface="Noto Sans" panose="020B0502040504020204" pitchFamily="34"/>
              <a:cs typeface="Noto Sans" panose="020B0502040504020204" pitchFamily="34"/>
            </a:endParaRPr>
          </a:p>
        </p:txBody>
      </p:sp>
      <p:sp>
        <p:nvSpPr>
          <p:cNvPr id="62" name="TextBox 61">
            <a:extLst>
              <a:ext uri="{FF2B5EF4-FFF2-40B4-BE49-F238E27FC236}">
                <a16:creationId xmlns:a16="http://schemas.microsoft.com/office/drawing/2014/main" id="{5B05A6A8-E71C-4A20-BF9F-C073B2C93BF1}"/>
              </a:ext>
            </a:extLst>
          </p:cNvPr>
          <p:cNvSpPr txBox="1"/>
          <p:nvPr/>
        </p:nvSpPr>
        <p:spPr>
          <a:xfrm>
            <a:off x="7319613" y="4174247"/>
            <a:ext cx="1379578"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2800" b="1" i="0" u="none" strike="noStrike" kern="1200" cap="none" spc="0" normalizeH="0" baseline="0" noProof="0" dirty="0">
                <a:ln>
                  <a:noFill/>
                </a:ln>
                <a:solidFill>
                  <a:srgbClr val="FCB414"/>
                </a:solidFill>
                <a:effectLst/>
                <a:uLnTx/>
                <a:uFillTx/>
                <a:latin typeface="Open Sans" panose="020B0606030504020204" pitchFamily="34" charset="0"/>
                <a:ea typeface="+mn-ea"/>
                <a:cs typeface="+mn-cs"/>
              </a:rPr>
              <a:t>قدرة كبيرة على النمو وتطوير المنتجات</a:t>
            </a:r>
          </a:p>
        </p:txBody>
      </p:sp>
      <p:sp>
        <p:nvSpPr>
          <p:cNvPr id="63" name="TextBox 62">
            <a:extLst>
              <a:ext uri="{FF2B5EF4-FFF2-40B4-BE49-F238E27FC236}">
                <a16:creationId xmlns:a16="http://schemas.microsoft.com/office/drawing/2014/main" id="{EEB8D739-EEBD-4B51-8C4F-0371909587A0}"/>
              </a:ext>
            </a:extLst>
          </p:cNvPr>
          <p:cNvSpPr txBox="1"/>
          <p:nvPr/>
        </p:nvSpPr>
        <p:spPr>
          <a:xfrm>
            <a:off x="9251230" y="3036274"/>
            <a:ext cx="1192094"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007A7D"/>
                </a:solidFill>
                <a:effectLst/>
                <a:uLnTx/>
                <a:uFillTx/>
                <a:latin typeface="Open Sans" panose="020B0606030504020204" pitchFamily="34" charset="0"/>
                <a:ea typeface="+mn-ea"/>
                <a:cs typeface="+mn-cs"/>
              </a:rPr>
              <a:t>05</a:t>
            </a:r>
            <a:endParaRPr kumimoji="0" lang="en-GB" sz="4500" b="1" i="0" u="none" strike="noStrike" kern="1200" cap="none" spc="0" normalizeH="0" baseline="0" noProof="0" dirty="0">
              <a:ln>
                <a:noFill/>
              </a:ln>
              <a:solidFill>
                <a:srgbClr val="007A7D"/>
              </a:solidFill>
              <a:effectLst/>
              <a:uLnTx/>
              <a:uFillTx/>
              <a:latin typeface="Noto Sans" panose="020B0502040504020204" pitchFamily="34"/>
              <a:ea typeface="Noto Sans" panose="020B0502040504020204" pitchFamily="34"/>
              <a:cs typeface="Noto Sans" panose="020B0502040504020204" pitchFamily="34"/>
            </a:endParaRPr>
          </a:p>
        </p:txBody>
      </p:sp>
      <p:sp>
        <p:nvSpPr>
          <p:cNvPr id="64" name="TextBox 63">
            <a:extLst>
              <a:ext uri="{FF2B5EF4-FFF2-40B4-BE49-F238E27FC236}">
                <a16:creationId xmlns:a16="http://schemas.microsoft.com/office/drawing/2014/main" id="{906BE298-0566-4E93-8B01-FBBFE717AC3E}"/>
              </a:ext>
            </a:extLst>
          </p:cNvPr>
          <p:cNvSpPr txBox="1"/>
          <p:nvPr/>
        </p:nvSpPr>
        <p:spPr>
          <a:xfrm>
            <a:off x="8962418" y="3920834"/>
            <a:ext cx="1700096"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2800" b="1" i="0" u="none" strike="noStrike" kern="1200" cap="none" spc="0" normalizeH="0" baseline="0" noProof="0" dirty="0">
                <a:ln>
                  <a:noFill/>
                </a:ln>
                <a:solidFill>
                  <a:srgbClr val="007A7D"/>
                </a:solidFill>
                <a:effectLst/>
                <a:uLnTx/>
                <a:uFillTx/>
                <a:latin typeface="Open Sans" panose="020B0606030504020204" pitchFamily="34" charset="0"/>
                <a:ea typeface="+mn-ea"/>
                <a:cs typeface="+mn-cs"/>
              </a:rPr>
              <a:t>تقوم على أفكار إبداعية وإيجاد حلول</a:t>
            </a:r>
          </a:p>
        </p:txBody>
      </p:sp>
      <p:sp>
        <p:nvSpPr>
          <p:cNvPr id="80" name="Oval 79">
            <a:extLst>
              <a:ext uri="{FF2B5EF4-FFF2-40B4-BE49-F238E27FC236}">
                <a16:creationId xmlns:a16="http://schemas.microsoft.com/office/drawing/2014/main" id="{FBD7A9DE-5368-417F-ABF5-80B8C8620883}"/>
              </a:ext>
            </a:extLst>
          </p:cNvPr>
          <p:cNvSpPr/>
          <p:nvPr/>
        </p:nvSpPr>
        <p:spPr>
          <a:xfrm>
            <a:off x="4084931" y="3912136"/>
            <a:ext cx="713499" cy="71987"/>
          </a:xfrm>
          <a:prstGeom prst="ellipse">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id="{5F9464C1-0FA0-4509-97F0-B2B81B79FC25}"/>
              </a:ext>
            </a:extLst>
          </p:cNvPr>
          <p:cNvGrpSpPr/>
          <p:nvPr/>
        </p:nvGrpSpPr>
        <p:grpSpPr>
          <a:xfrm rot="20404528">
            <a:off x="2171901" y="3802348"/>
            <a:ext cx="612970" cy="998206"/>
            <a:chOff x="4742068" y="1262522"/>
            <a:chExt cx="520700" cy="1146176"/>
          </a:xfrm>
          <a:solidFill>
            <a:schemeClr val="tx1"/>
          </a:solidFill>
        </p:grpSpPr>
        <p:sp>
          <p:nvSpPr>
            <p:cNvPr id="26" name="Freeform 6">
              <a:extLst>
                <a:ext uri="{FF2B5EF4-FFF2-40B4-BE49-F238E27FC236}">
                  <a16:creationId xmlns:a16="http://schemas.microsoft.com/office/drawing/2014/main" id="{2E70A360-E7E9-490A-B22E-72C3A97AE310}"/>
                </a:ext>
              </a:extLst>
            </p:cNvPr>
            <p:cNvSpPr>
              <a:spLocks/>
            </p:cNvSpPr>
            <p:nvPr/>
          </p:nvSpPr>
          <p:spPr bwMode="auto">
            <a:xfrm>
              <a:off x="4742068" y="1448260"/>
              <a:ext cx="520700" cy="960438"/>
            </a:xfrm>
            <a:custGeom>
              <a:avLst/>
              <a:gdLst>
                <a:gd name="T0" fmla="*/ 359 w 740"/>
                <a:gd name="T1" fmla="*/ 85 h 685"/>
                <a:gd name="T2" fmla="*/ 297 w 740"/>
                <a:gd name="T3" fmla="*/ 76 h 685"/>
                <a:gd name="T4" fmla="*/ 263 w 740"/>
                <a:gd name="T5" fmla="*/ 70 h 685"/>
                <a:gd name="T6" fmla="*/ 241 w 740"/>
                <a:gd name="T7" fmla="*/ 80 h 685"/>
                <a:gd name="T8" fmla="*/ 179 w 740"/>
                <a:gd name="T9" fmla="*/ 154 h 685"/>
                <a:gd name="T10" fmla="*/ 147 w 740"/>
                <a:gd name="T11" fmla="*/ 165 h 685"/>
                <a:gd name="T12" fmla="*/ 123 w 740"/>
                <a:gd name="T13" fmla="*/ 141 h 685"/>
                <a:gd name="T14" fmla="*/ 129 w 740"/>
                <a:gd name="T15" fmla="*/ 114 h 685"/>
                <a:gd name="T16" fmla="*/ 214 w 740"/>
                <a:gd name="T17" fmla="*/ 12 h 685"/>
                <a:gd name="T18" fmla="*/ 237 w 740"/>
                <a:gd name="T19" fmla="*/ 1 h 685"/>
                <a:gd name="T20" fmla="*/ 402 w 740"/>
                <a:gd name="T21" fmla="*/ 2 h 685"/>
                <a:gd name="T22" fmla="*/ 502 w 740"/>
                <a:gd name="T23" fmla="*/ 43 h 685"/>
                <a:gd name="T24" fmla="*/ 544 w 740"/>
                <a:gd name="T25" fmla="*/ 99 h 685"/>
                <a:gd name="T26" fmla="*/ 582 w 740"/>
                <a:gd name="T27" fmla="*/ 170 h 685"/>
                <a:gd name="T28" fmla="*/ 603 w 740"/>
                <a:gd name="T29" fmla="*/ 210 h 685"/>
                <a:gd name="T30" fmla="*/ 614 w 740"/>
                <a:gd name="T31" fmla="*/ 213 h 685"/>
                <a:gd name="T32" fmla="*/ 690 w 740"/>
                <a:gd name="T33" fmla="*/ 161 h 685"/>
                <a:gd name="T34" fmla="*/ 724 w 740"/>
                <a:gd name="T35" fmla="*/ 160 h 685"/>
                <a:gd name="T36" fmla="*/ 739 w 740"/>
                <a:gd name="T37" fmla="*/ 190 h 685"/>
                <a:gd name="T38" fmla="*/ 722 w 740"/>
                <a:gd name="T39" fmla="*/ 217 h 685"/>
                <a:gd name="T40" fmla="*/ 679 w 740"/>
                <a:gd name="T41" fmla="*/ 247 h 685"/>
                <a:gd name="T42" fmla="*/ 606 w 740"/>
                <a:gd name="T43" fmla="*/ 297 h 685"/>
                <a:gd name="T44" fmla="*/ 569 w 740"/>
                <a:gd name="T45" fmla="*/ 287 h 685"/>
                <a:gd name="T46" fmla="*/ 488 w 740"/>
                <a:gd name="T47" fmla="*/ 170 h 685"/>
                <a:gd name="T48" fmla="*/ 486 w 740"/>
                <a:gd name="T49" fmla="*/ 168 h 685"/>
                <a:gd name="T50" fmla="*/ 423 w 740"/>
                <a:gd name="T51" fmla="*/ 257 h 685"/>
                <a:gd name="T52" fmla="*/ 434 w 740"/>
                <a:gd name="T53" fmla="*/ 268 h 685"/>
                <a:gd name="T54" fmla="*/ 554 w 740"/>
                <a:gd name="T55" fmla="*/ 374 h 685"/>
                <a:gd name="T56" fmla="*/ 570 w 740"/>
                <a:gd name="T57" fmla="*/ 388 h 685"/>
                <a:gd name="T58" fmla="*/ 583 w 740"/>
                <a:gd name="T59" fmla="*/ 419 h 685"/>
                <a:gd name="T60" fmla="*/ 583 w 740"/>
                <a:gd name="T61" fmla="*/ 483 h 685"/>
                <a:gd name="T62" fmla="*/ 584 w 740"/>
                <a:gd name="T63" fmla="*/ 637 h 685"/>
                <a:gd name="T64" fmla="*/ 563 w 740"/>
                <a:gd name="T65" fmla="*/ 674 h 685"/>
                <a:gd name="T66" fmla="*/ 505 w 740"/>
                <a:gd name="T67" fmla="*/ 652 h 685"/>
                <a:gd name="T68" fmla="*/ 503 w 740"/>
                <a:gd name="T69" fmla="*/ 637 h 685"/>
                <a:gd name="T70" fmla="*/ 503 w 740"/>
                <a:gd name="T71" fmla="*/ 465 h 685"/>
                <a:gd name="T72" fmla="*/ 485 w 740"/>
                <a:gd name="T73" fmla="*/ 431 h 685"/>
                <a:gd name="T74" fmla="*/ 361 w 740"/>
                <a:gd name="T75" fmla="*/ 345 h 685"/>
                <a:gd name="T76" fmla="*/ 359 w 740"/>
                <a:gd name="T77" fmla="*/ 344 h 685"/>
                <a:gd name="T78" fmla="*/ 330 w 740"/>
                <a:gd name="T79" fmla="*/ 384 h 685"/>
                <a:gd name="T80" fmla="*/ 291 w 740"/>
                <a:gd name="T81" fmla="*/ 437 h 685"/>
                <a:gd name="T82" fmla="*/ 259 w 740"/>
                <a:gd name="T83" fmla="*/ 454 h 685"/>
                <a:gd name="T84" fmla="*/ 41 w 740"/>
                <a:gd name="T85" fmla="*/ 455 h 685"/>
                <a:gd name="T86" fmla="*/ 1 w 740"/>
                <a:gd name="T87" fmla="*/ 412 h 685"/>
                <a:gd name="T88" fmla="*/ 42 w 740"/>
                <a:gd name="T89" fmla="*/ 373 h 685"/>
                <a:gd name="T90" fmla="*/ 205 w 740"/>
                <a:gd name="T91" fmla="*/ 373 h 685"/>
                <a:gd name="T92" fmla="*/ 237 w 740"/>
                <a:gd name="T93" fmla="*/ 352 h 685"/>
                <a:gd name="T94" fmla="*/ 271 w 740"/>
                <a:gd name="T95" fmla="*/ 278 h 685"/>
                <a:gd name="T96" fmla="*/ 304 w 740"/>
                <a:gd name="T97" fmla="*/ 206 h 685"/>
                <a:gd name="T98" fmla="*/ 334 w 740"/>
                <a:gd name="T99" fmla="*/ 141 h 685"/>
                <a:gd name="T100" fmla="*/ 358 w 740"/>
                <a:gd name="T101" fmla="*/ 88 h 685"/>
                <a:gd name="T102" fmla="*/ 359 w 740"/>
                <a:gd name="T103" fmla="*/ 85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0" h="685">
                  <a:moveTo>
                    <a:pt x="359" y="85"/>
                  </a:moveTo>
                  <a:cubicBezTo>
                    <a:pt x="338" y="82"/>
                    <a:pt x="318" y="79"/>
                    <a:pt x="297" y="76"/>
                  </a:cubicBezTo>
                  <a:cubicBezTo>
                    <a:pt x="286" y="74"/>
                    <a:pt x="274" y="72"/>
                    <a:pt x="263" y="70"/>
                  </a:cubicBezTo>
                  <a:cubicBezTo>
                    <a:pt x="253" y="69"/>
                    <a:pt x="247" y="73"/>
                    <a:pt x="241" y="80"/>
                  </a:cubicBezTo>
                  <a:cubicBezTo>
                    <a:pt x="220" y="105"/>
                    <a:pt x="200" y="129"/>
                    <a:pt x="179" y="154"/>
                  </a:cubicBezTo>
                  <a:cubicBezTo>
                    <a:pt x="171" y="164"/>
                    <a:pt x="159" y="168"/>
                    <a:pt x="147" y="165"/>
                  </a:cubicBezTo>
                  <a:cubicBezTo>
                    <a:pt x="134" y="162"/>
                    <a:pt x="126" y="154"/>
                    <a:pt x="123" y="141"/>
                  </a:cubicBezTo>
                  <a:cubicBezTo>
                    <a:pt x="120" y="132"/>
                    <a:pt x="122" y="122"/>
                    <a:pt x="129" y="114"/>
                  </a:cubicBezTo>
                  <a:cubicBezTo>
                    <a:pt x="157" y="80"/>
                    <a:pt x="185" y="46"/>
                    <a:pt x="214" y="12"/>
                  </a:cubicBezTo>
                  <a:cubicBezTo>
                    <a:pt x="220" y="5"/>
                    <a:pt x="227" y="1"/>
                    <a:pt x="237" y="1"/>
                  </a:cubicBezTo>
                  <a:cubicBezTo>
                    <a:pt x="292" y="1"/>
                    <a:pt x="347" y="0"/>
                    <a:pt x="402" y="2"/>
                  </a:cubicBezTo>
                  <a:cubicBezTo>
                    <a:pt x="440" y="3"/>
                    <a:pt x="474" y="18"/>
                    <a:pt x="502" y="43"/>
                  </a:cubicBezTo>
                  <a:cubicBezTo>
                    <a:pt x="520" y="59"/>
                    <a:pt x="533" y="79"/>
                    <a:pt x="544" y="99"/>
                  </a:cubicBezTo>
                  <a:cubicBezTo>
                    <a:pt x="556" y="123"/>
                    <a:pt x="569" y="147"/>
                    <a:pt x="582" y="170"/>
                  </a:cubicBezTo>
                  <a:cubicBezTo>
                    <a:pt x="589" y="184"/>
                    <a:pt x="596" y="197"/>
                    <a:pt x="603" y="210"/>
                  </a:cubicBezTo>
                  <a:cubicBezTo>
                    <a:pt x="606" y="215"/>
                    <a:pt x="610" y="216"/>
                    <a:pt x="614" y="213"/>
                  </a:cubicBezTo>
                  <a:cubicBezTo>
                    <a:pt x="640" y="196"/>
                    <a:pt x="665" y="178"/>
                    <a:pt x="690" y="161"/>
                  </a:cubicBezTo>
                  <a:cubicBezTo>
                    <a:pt x="701" y="154"/>
                    <a:pt x="713" y="154"/>
                    <a:pt x="724" y="160"/>
                  </a:cubicBezTo>
                  <a:cubicBezTo>
                    <a:pt x="734" y="167"/>
                    <a:pt x="740" y="177"/>
                    <a:pt x="739" y="190"/>
                  </a:cubicBezTo>
                  <a:cubicBezTo>
                    <a:pt x="739" y="202"/>
                    <a:pt x="732" y="210"/>
                    <a:pt x="722" y="217"/>
                  </a:cubicBezTo>
                  <a:cubicBezTo>
                    <a:pt x="707" y="227"/>
                    <a:pt x="693" y="237"/>
                    <a:pt x="679" y="247"/>
                  </a:cubicBezTo>
                  <a:cubicBezTo>
                    <a:pt x="655" y="263"/>
                    <a:pt x="631" y="280"/>
                    <a:pt x="606" y="297"/>
                  </a:cubicBezTo>
                  <a:cubicBezTo>
                    <a:pt x="593" y="305"/>
                    <a:pt x="577" y="299"/>
                    <a:pt x="569" y="287"/>
                  </a:cubicBezTo>
                  <a:cubicBezTo>
                    <a:pt x="542" y="248"/>
                    <a:pt x="515" y="209"/>
                    <a:pt x="488" y="170"/>
                  </a:cubicBezTo>
                  <a:cubicBezTo>
                    <a:pt x="488" y="170"/>
                    <a:pt x="487" y="169"/>
                    <a:pt x="486" y="168"/>
                  </a:cubicBezTo>
                  <a:cubicBezTo>
                    <a:pt x="465" y="198"/>
                    <a:pt x="444" y="227"/>
                    <a:pt x="423" y="257"/>
                  </a:cubicBezTo>
                  <a:cubicBezTo>
                    <a:pt x="427" y="261"/>
                    <a:pt x="431" y="265"/>
                    <a:pt x="434" y="268"/>
                  </a:cubicBezTo>
                  <a:cubicBezTo>
                    <a:pt x="474" y="303"/>
                    <a:pt x="514" y="338"/>
                    <a:pt x="554" y="374"/>
                  </a:cubicBezTo>
                  <a:cubicBezTo>
                    <a:pt x="559" y="378"/>
                    <a:pt x="565" y="383"/>
                    <a:pt x="570" y="388"/>
                  </a:cubicBezTo>
                  <a:cubicBezTo>
                    <a:pt x="579" y="396"/>
                    <a:pt x="583" y="407"/>
                    <a:pt x="583" y="419"/>
                  </a:cubicBezTo>
                  <a:cubicBezTo>
                    <a:pt x="583" y="440"/>
                    <a:pt x="583" y="461"/>
                    <a:pt x="583" y="483"/>
                  </a:cubicBezTo>
                  <a:cubicBezTo>
                    <a:pt x="584" y="534"/>
                    <a:pt x="584" y="585"/>
                    <a:pt x="584" y="637"/>
                  </a:cubicBezTo>
                  <a:cubicBezTo>
                    <a:pt x="584" y="653"/>
                    <a:pt x="577" y="666"/>
                    <a:pt x="563" y="674"/>
                  </a:cubicBezTo>
                  <a:cubicBezTo>
                    <a:pt x="541" y="685"/>
                    <a:pt x="513" y="676"/>
                    <a:pt x="505" y="652"/>
                  </a:cubicBezTo>
                  <a:cubicBezTo>
                    <a:pt x="503" y="647"/>
                    <a:pt x="503" y="642"/>
                    <a:pt x="503" y="637"/>
                  </a:cubicBezTo>
                  <a:cubicBezTo>
                    <a:pt x="502" y="579"/>
                    <a:pt x="502" y="522"/>
                    <a:pt x="503" y="465"/>
                  </a:cubicBezTo>
                  <a:cubicBezTo>
                    <a:pt x="503" y="450"/>
                    <a:pt x="498" y="439"/>
                    <a:pt x="485" y="431"/>
                  </a:cubicBezTo>
                  <a:cubicBezTo>
                    <a:pt x="444" y="402"/>
                    <a:pt x="402" y="373"/>
                    <a:pt x="361" y="345"/>
                  </a:cubicBezTo>
                  <a:cubicBezTo>
                    <a:pt x="361" y="344"/>
                    <a:pt x="360" y="344"/>
                    <a:pt x="359" y="344"/>
                  </a:cubicBezTo>
                  <a:cubicBezTo>
                    <a:pt x="350" y="357"/>
                    <a:pt x="340" y="371"/>
                    <a:pt x="330" y="384"/>
                  </a:cubicBezTo>
                  <a:cubicBezTo>
                    <a:pt x="317" y="402"/>
                    <a:pt x="304" y="420"/>
                    <a:pt x="291" y="437"/>
                  </a:cubicBezTo>
                  <a:cubicBezTo>
                    <a:pt x="283" y="448"/>
                    <a:pt x="273" y="454"/>
                    <a:pt x="259" y="454"/>
                  </a:cubicBezTo>
                  <a:cubicBezTo>
                    <a:pt x="186" y="454"/>
                    <a:pt x="113" y="455"/>
                    <a:pt x="41" y="455"/>
                  </a:cubicBezTo>
                  <a:cubicBezTo>
                    <a:pt x="17" y="455"/>
                    <a:pt x="0" y="435"/>
                    <a:pt x="1" y="412"/>
                  </a:cubicBezTo>
                  <a:cubicBezTo>
                    <a:pt x="1" y="390"/>
                    <a:pt x="21" y="373"/>
                    <a:pt x="42" y="373"/>
                  </a:cubicBezTo>
                  <a:cubicBezTo>
                    <a:pt x="97" y="373"/>
                    <a:pt x="151" y="373"/>
                    <a:pt x="205" y="373"/>
                  </a:cubicBezTo>
                  <a:cubicBezTo>
                    <a:pt x="226" y="373"/>
                    <a:pt x="231" y="367"/>
                    <a:pt x="237" y="352"/>
                  </a:cubicBezTo>
                  <a:cubicBezTo>
                    <a:pt x="248" y="327"/>
                    <a:pt x="260" y="303"/>
                    <a:pt x="271" y="278"/>
                  </a:cubicBezTo>
                  <a:cubicBezTo>
                    <a:pt x="282" y="254"/>
                    <a:pt x="293" y="230"/>
                    <a:pt x="304" y="206"/>
                  </a:cubicBezTo>
                  <a:cubicBezTo>
                    <a:pt x="314" y="184"/>
                    <a:pt x="324" y="163"/>
                    <a:pt x="334" y="141"/>
                  </a:cubicBezTo>
                  <a:cubicBezTo>
                    <a:pt x="342" y="123"/>
                    <a:pt x="350" y="106"/>
                    <a:pt x="358" y="88"/>
                  </a:cubicBezTo>
                  <a:cubicBezTo>
                    <a:pt x="358" y="88"/>
                    <a:pt x="358" y="87"/>
                    <a:pt x="35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7" name="Freeform 7">
              <a:extLst>
                <a:ext uri="{FF2B5EF4-FFF2-40B4-BE49-F238E27FC236}">
                  <a16:creationId xmlns:a16="http://schemas.microsoft.com/office/drawing/2014/main" id="{E0822EEE-CBC2-4122-AC69-C7A2F5024F90}"/>
                </a:ext>
              </a:extLst>
            </p:cNvPr>
            <p:cNvSpPr>
              <a:spLocks/>
            </p:cNvSpPr>
            <p:nvPr/>
          </p:nvSpPr>
          <p:spPr bwMode="auto">
            <a:xfrm>
              <a:off x="5054806" y="1262522"/>
              <a:ext cx="111125" cy="219075"/>
            </a:xfrm>
            <a:custGeom>
              <a:avLst/>
              <a:gdLst>
                <a:gd name="T0" fmla="*/ 78 w 157"/>
                <a:gd name="T1" fmla="*/ 0 h 156"/>
                <a:gd name="T2" fmla="*/ 157 w 157"/>
                <a:gd name="T3" fmla="*/ 78 h 156"/>
                <a:gd name="T4" fmla="*/ 79 w 157"/>
                <a:gd name="T5" fmla="*/ 156 h 156"/>
                <a:gd name="T6" fmla="*/ 0 w 157"/>
                <a:gd name="T7" fmla="*/ 78 h 156"/>
                <a:gd name="T8" fmla="*/ 78 w 157"/>
                <a:gd name="T9" fmla="*/ 0 h 156"/>
              </a:gdLst>
              <a:ahLst/>
              <a:cxnLst>
                <a:cxn ang="0">
                  <a:pos x="T0" y="T1"/>
                </a:cxn>
                <a:cxn ang="0">
                  <a:pos x="T2" y="T3"/>
                </a:cxn>
                <a:cxn ang="0">
                  <a:pos x="T4" y="T5"/>
                </a:cxn>
                <a:cxn ang="0">
                  <a:pos x="T6" y="T7"/>
                </a:cxn>
                <a:cxn ang="0">
                  <a:pos x="T8" y="T9"/>
                </a:cxn>
              </a:cxnLst>
              <a:rect l="0" t="0" r="r" b="b"/>
              <a:pathLst>
                <a:path w="157" h="156">
                  <a:moveTo>
                    <a:pt x="78" y="0"/>
                  </a:moveTo>
                  <a:cubicBezTo>
                    <a:pt x="123" y="0"/>
                    <a:pt x="157" y="34"/>
                    <a:pt x="157" y="78"/>
                  </a:cubicBezTo>
                  <a:cubicBezTo>
                    <a:pt x="156" y="121"/>
                    <a:pt x="123" y="156"/>
                    <a:pt x="79" y="156"/>
                  </a:cubicBezTo>
                  <a:cubicBezTo>
                    <a:pt x="34" y="156"/>
                    <a:pt x="0" y="122"/>
                    <a:pt x="0" y="78"/>
                  </a:cubicBezTo>
                  <a:cubicBezTo>
                    <a:pt x="0" y="33"/>
                    <a:pt x="34"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sp>
        <p:nvSpPr>
          <p:cNvPr id="81" name="Oval 80">
            <a:extLst>
              <a:ext uri="{FF2B5EF4-FFF2-40B4-BE49-F238E27FC236}">
                <a16:creationId xmlns:a16="http://schemas.microsoft.com/office/drawing/2014/main" id="{28DE37FC-A6EA-40B6-812D-B1B4DEAC1533}"/>
              </a:ext>
            </a:extLst>
          </p:cNvPr>
          <p:cNvSpPr/>
          <p:nvPr/>
        </p:nvSpPr>
        <p:spPr>
          <a:xfrm>
            <a:off x="2633906" y="4326602"/>
            <a:ext cx="353584" cy="78931"/>
          </a:xfrm>
          <a:prstGeom prst="ellipse">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17C53C81-0FF0-4C44-B82E-92E2D36FB16A}"/>
              </a:ext>
            </a:extLst>
          </p:cNvPr>
          <p:cNvGrpSpPr/>
          <p:nvPr/>
        </p:nvGrpSpPr>
        <p:grpSpPr>
          <a:xfrm rot="20404528">
            <a:off x="4077696" y="2788631"/>
            <a:ext cx="612970" cy="998206"/>
            <a:chOff x="4742068" y="1262522"/>
            <a:chExt cx="520700" cy="1146176"/>
          </a:xfrm>
          <a:solidFill>
            <a:schemeClr val="tx1"/>
          </a:solidFill>
        </p:grpSpPr>
        <p:sp>
          <p:nvSpPr>
            <p:cNvPr id="32" name="Freeform 6">
              <a:extLst>
                <a:ext uri="{FF2B5EF4-FFF2-40B4-BE49-F238E27FC236}">
                  <a16:creationId xmlns:a16="http://schemas.microsoft.com/office/drawing/2014/main" id="{F4493AE1-F2A9-4DF9-9B62-360FED451EE3}"/>
                </a:ext>
              </a:extLst>
            </p:cNvPr>
            <p:cNvSpPr>
              <a:spLocks/>
            </p:cNvSpPr>
            <p:nvPr/>
          </p:nvSpPr>
          <p:spPr bwMode="auto">
            <a:xfrm>
              <a:off x="4742068" y="1448260"/>
              <a:ext cx="520700" cy="960438"/>
            </a:xfrm>
            <a:custGeom>
              <a:avLst/>
              <a:gdLst>
                <a:gd name="T0" fmla="*/ 359 w 740"/>
                <a:gd name="T1" fmla="*/ 85 h 685"/>
                <a:gd name="T2" fmla="*/ 297 w 740"/>
                <a:gd name="T3" fmla="*/ 76 h 685"/>
                <a:gd name="T4" fmla="*/ 263 w 740"/>
                <a:gd name="T5" fmla="*/ 70 h 685"/>
                <a:gd name="T6" fmla="*/ 241 w 740"/>
                <a:gd name="T7" fmla="*/ 80 h 685"/>
                <a:gd name="T8" fmla="*/ 179 w 740"/>
                <a:gd name="T9" fmla="*/ 154 h 685"/>
                <a:gd name="T10" fmla="*/ 147 w 740"/>
                <a:gd name="T11" fmla="*/ 165 h 685"/>
                <a:gd name="T12" fmla="*/ 123 w 740"/>
                <a:gd name="T13" fmla="*/ 141 h 685"/>
                <a:gd name="T14" fmla="*/ 129 w 740"/>
                <a:gd name="T15" fmla="*/ 114 h 685"/>
                <a:gd name="T16" fmla="*/ 214 w 740"/>
                <a:gd name="T17" fmla="*/ 12 h 685"/>
                <a:gd name="T18" fmla="*/ 237 w 740"/>
                <a:gd name="T19" fmla="*/ 1 h 685"/>
                <a:gd name="T20" fmla="*/ 402 w 740"/>
                <a:gd name="T21" fmla="*/ 2 h 685"/>
                <a:gd name="T22" fmla="*/ 502 w 740"/>
                <a:gd name="T23" fmla="*/ 43 h 685"/>
                <a:gd name="T24" fmla="*/ 544 w 740"/>
                <a:gd name="T25" fmla="*/ 99 h 685"/>
                <a:gd name="T26" fmla="*/ 582 w 740"/>
                <a:gd name="T27" fmla="*/ 170 h 685"/>
                <a:gd name="T28" fmla="*/ 603 w 740"/>
                <a:gd name="T29" fmla="*/ 210 h 685"/>
                <a:gd name="T30" fmla="*/ 614 w 740"/>
                <a:gd name="T31" fmla="*/ 213 h 685"/>
                <a:gd name="T32" fmla="*/ 690 w 740"/>
                <a:gd name="T33" fmla="*/ 161 h 685"/>
                <a:gd name="T34" fmla="*/ 724 w 740"/>
                <a:gd name="T35" fmla="*/ 160 h 685"/>
                <a:gd name="T36" fmla="*/ 739 w 740"/>
                <a:gd name="T37" fmla="*/ 190 h 685"/>
                <a:gd name="T38" fmla="*/ 722 w 740"/>
                <a:gd name="T39" fmla="*/ 217 h 685"/>
                <a:gd name="T40" fmla="*/ 679 w 740"/>
                <a:gd name="T41" fmla="*/ 247 h 685"/>
                <a:gd name="T42" fmla="*/ 606 w 740"/>
                <a:gd name="T43" fmla="*/ 297 h 685"/>
                <a:gd name="T44" fmla="*/ 569 w 740"/>
                <a:gd name="T45" fmla="*/ 287 h 685"/>
                <a:gd name="T46" fmla="*/ 488 w 740"/>
                <a:gd name="T47" fmla="*/ 170 h 685"/>
                <a:gd name="T48" fmla="*/ 486 w 740"/>
                <a:gd name="T49" fmla="*/ 168 h 685"/>
                <a:gd name="T50" fmla="*/ 423 w 740"/>
                <a:gd name="T51" fmla="*/ 257 h 685"/>
                <a:gd name="T52" fmla="*/ 434 w 740"/>
                <a:gd name="T53" fmla="*/ 268 h 685"/>
                <a:gd name="T54" fmla="*/ 554 w 740"/>
                <a:gd name="T55" fmla="*/ 374 h 685"/>
                <a:gd name="T56" fmla="*/ 570 w 740"/>
                <a:gd name="T57" fmla="*/ 388 h 685"/>
                <a:gd name="T58" fmla="*/ 583 w 740"/>
                <a:gd name="T59" fmla="*/ 419 h 685"/>
                <a:gd name="T60" fmla="*/ 583 w 740"/>
                <a:gd name="T61" fmla="*/ 483 h 685"/>
                <a:gd name="T62" fmla="*/ 584 w 740"/>
                <a:gd name="T63" fmla="*/ 637 h 685"/>
                <a:gd name="T64" fmla="*/ 563 w 740"/>
                <a:gd name="T65" fmla="*/ 674 h 685"/>
                <a:gd name="T66" fmla="*/ 505 w 740"/>
                <a:gd name="T67" fmla="*/ 652 h 685"/>
                <a:gd name="T68" fmla="*/ 503 w 740"/>
                <a:gd name="T69" fmla="*/ 637 h 685"/>
                <a:gd name="T70" fmla="*/ 503 w 740"/>
                <a:gd name="T71" fmla="*/ 465 h 685"/>
                <a:gd name="T72" fmla="*/ 485 w 740"/>
                <a:gd name="T73" fmla="*/ 431 h 685"/>
                <a:gd name="T74" fmla="*/ 361 w 740"/>
                <a:gd name="T75" fmla="*/ 345 h 685"/>
                <a:gd name="T76" fmla="*/ 359 w 740"/>
                <a:gd name="T77" fmla="*/ 344 h 685"/>
                <a:gd name="T78" fmla="*/ 330 w 740"/>
                <a:gd name="T79" fmla="*/ 384 h 685"/>
                <a:gd name="T80" fmla="*/ 291 w 740"/>
                <a:gd name="T81" fmla="*/ 437 h 685"/>
                <a:gd name="T82" fmla="*/ 259 w 740"/>
                <a:gd name="T83" fmla="*/ 454 h 685"/>
                <a:gd name="T84" fmla="*/ 41 w 740"/>
                <a:gd name="T85" fmla="*/ 455 h 685"/>
                <a:gd name="T86" fmla="*/ 1 w 740"/>
                <a:gd name="T87" fmla="*/ 412 h 685"/>
                <a:gd name="T88" fmla="*/ 42 w 740"/>
                <a:gd name="T89" fmla="*/ 373 h 685"/>
                <a:gd name="T90" fmla="*/ 205 w 740"/>
                <a:gd name="T91" fmla="*/ 373 h 685"/>
                <a:gd name="T92" fmla="*/ 237 w 740"/>
                <a:gd name="T93" fmla="*/ 352 h 685"/>
                <a:gd name="T94" fmla="*/ 271 w 740"/>
                <a:gd name="T95" fmla="*/ 278 h 685"/>
                <a:gd name="T96" fmla="*/ 304 w 740"/>
                <a:gd name="T97" fmla="*/ 206 h 685"/>
                <a:gd name="T98" fmla="*/ 334 w 740"/>
                <a:gd name="T99" fmla="*/ 141 h 685"/>
                <a:gd name="T100" fmla="*/ 358 w 740"/>
                <a:gd name="T101" fmla="*/ 88 h 685"/>
                <a:gd name="T102" fmla="*/ 359 w 740"/>
                <a:gd name="T103" fmla="*/ 85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0" h="685">
                  <a:moveTo>
                    <a:pt x="359" y="85"/>
                  </a:moveTo>
                  <a:cubicBezTo>
                    <a:pt x="338" y="82"/>
                    <a:pt x="318" y="79"/>
                    <a:pt x="297" y="76"/>
                  </a:cubicBezTo>
                  <a:cubicBezTo>
                    <a:pt x="286" y="74"/>
                    <a:pt x="274" y="72"/>
                    <a:pt x="263" y="70"/>
                  </a:cubicBezTo>
                  <a:cubicBezTo>
                    <a:pt x="253" y="69"/>
                    <a:pt x="247" y="73"/>
                    <a:pt x="241" y="80"/>
                  </a:cubicBezTo>
                  <a:cubicBezTo>
                    <a:pt x="220" y="105"/>
                    <a:pt x="200" y="129"/>
                    <a:pt x="179" y="154"/>
                  </a:cubicBezTo>
                  <a:cubicBezTo>
                    <a:pt x="171" y="164"/>
                    <a:pt x="159" y="168"/>
                    <a:pt x="147" y="165"/>
                  </a:cubicBezTo>
                  <a:cubicBezTo>
                    <a:pt x="134" y="162"/>
                    <a:pt x="126" y="154"/>
                    <a:pt x="123" y="141"/>
                  </a:cubicBezTo>
                  <a:cubicBezTo>
                    <a:pt x="120" y="132"/>
                    <a:pt x="122" y="122"/>
                    <a:pt x="129" y="114"/>
                  </a:cubicBezTo>
                  <a:cubicBezTo>
                    <a:pt x="157" y="80"/>
                    <a:pt x="185" y="46"/>
                    <a:pt x="214" y="12"/>
                  </a:cubicBezTo>
                  <a:cubicBezTo>
                    <a:pt x="220" y="5"/>
                    <a:pt x="227" y="1"/>
                    <a:pt x="237" y="1"/>
                  </a:cubicBezTo>
                  <a:cubicBezTo>
                    <a:pt x="292" y="1"/>
                    <a:pt x="347" y="0"/>
                    <a:pt x="402" y="2"/>
                  </a:cubicBezTo>
                  <a:cubicBezTo>
                    <a:pt x="440" y="3"/>
                    <a:pt x="474" y="18"/>
                    <a:pt x="502" y="43"/>
                  </a:cubicBezTo>
                  <a:cubicBezTo>
                    <a:pt x="520" y="59"/>
                    <a:pt x="533" y="79"/>
                    <a:pt x="544" y="99"/>
                  </a:cubicBezTo>
                  <a:cubicBezTo>
                    <a:pt x="556" y="123"/>
                    <a:pt x="569" y="147"/>
                    <a:pt x="582" y="170"/>
                  </a:cubicBezTo>
                  <a:cubicBezTo>
                    <a:pt x="589" y="184"/>
                    <a:pt x="596" y="197"/>
                    <a:pt x="603" y="210"/>
                  </a:cubicBezTo>
                  <a:cubicBezTo>
                    <a:pt x="606" y="215"/>
                    <a:pt x="610" y="216"/>
                    <a:pt x="614" y="213"/>
                  </a:cubicBezTo>
                  <a:cubicBezTo>
                    <a:pt x="640" y="196"/>
                    <a:pt x="665" y="178"/>
                    <a:pt x="690" y="161"/>
                  </a:cubicBezTo>
                  <a:cubicBezTo>
                    <a:pt x="701" y="154"/>
                    <a:pt x="713" y="154"/>
                    <a:pt x="724" y="160"/>
                  </a:cubicBezTo>
                  <a:cubicBezTo>
                    <a:pt x="734" y="167"/>
                    <a:pt x="740" y="177"/>
                    <a:pt x="739" y="190"/>
                  </a:cubicBezTo>
                  <a:cubicBezTo>
                    <a:pt x="739" y="202"/>
                    <a:pt x="732" y="210"/>
                    <a:pt x="722" y="217"/>
                  </a:cubicBezTo>
                  <a:cubicBezTo>
                    <a:pt x="707" y="227"/>
                    <a:pt x="693" y="237"/>
                    <a:pt x="679" y="247"/>
                  </a:cubicBezTo>
                  <a:cubicBezTo>
                    <a:pt x="655" y="263"/>
                    <a:pt x="631" y="280"/>
                    <a:pt x="606" y="297"/>
                  </a:cubicBezTo>
                  <a:cubicBezTo>
                    <a:pt x="593" y="305"/>
                    <a:pt x="577" y="299"/>
                    <a:pt x="569" y="287"/>
                  </a:cubicBezTo>
                  <a:cubicBezTo>
                    <a:pt x="542" y="248"/>
                    <a:pt x="515" y="209"/>
                    <a:pt x="488" y="170"/>
                  </a:cubicBezTo>
                  <a:cubicBezTo>
                    <a:pt x="488" y="170"/>
                    <a:pt x="487" y="169"/>
                    <a:pt x="486" y="168"/>
                  </a:cubicBezTo>
                  <a:cubicBezTo>
                    <a:pt x="465" y="198"/>
                    <a:pt x="444" y="227"/>
                    <a:pt x="423" y="257"/>
                  </a:cubicBezTo>
                  <a:cubicBezTo>
                    <a:pt x="427" y="261"/>
                    <a:pt x="431" y="265"/>
                    <a:pt x="434" y="268"/>
                  </a:cubicBezTo>
                  <a:cubicBezTo>
                    <a:pt x="474" y="303"/>
                    <a:pt x="514" y="338"/>
                    <a:pt x="554" y="374"/>
                  </a:cubicBezTo>
                  <a:cubicBezTo>
                    <a:pt x="559" y="378"/>
                    <a:pt x="565" y="383"/>
                    <a:pt x="570" y="388"/>
                  </a:cubicBezTo>
                  <a:cubicBezTo>
                    <a:pt x="579" y="396"/>
                    <a:pt x="583" y="407"/>
                    <a:pt x="583" y="419"/>
                  </a:cubicBezTo>
                  <a:cubicBezTo>
                    <a:pt x="583" y="440"/>
                    <a:pt x="583" y="461"/>
                    <a:pt x="583" y="483"/>
                  </a:cubicBezTo>
                  <a:cubicBezTo>
                    <a:pt x="584" y="534"/>
                    <a:pt x="584" y="585"/>
                    <a:pt x="584" y="637"/>
                  </a:cubicBezTo>
                  <a:cubicBezTo>
                    <a:pt x="584" y="653"/>
                    <a:pt x="577" y="666"/>
                    <a:pt x="563" y="674"/>
                  </a:cubicBezTo>
                  <a:cubicBezTo>
                    <a:pt x="541" y="685"/>
                    <a:pt x="513" y="676"/>
                    <a:pt x="505" y="652"/>
                  </a:cubicBezTo>
                  <a:cubicBezTo>
                    <a:pt x="503" y="647"/>
                    <a:pt x="503" y="642"/>
                    <a:pt x="503" y="637"/>
                  </a:cubicBezTo>
                  <a:cubicBezTo>
                    <a:pt x="502" y="579"/>
                    <a:pt x="502" y="522"/>
                    <a:pt x="503" y="465"/>
                  </a:cubicBezTo>
                  <a:cubicBezTo>
                    <a:pt x="503" y="450"/>
                    <a:pt x="498" y="439"/>
                    <a:pt x="485" y="431"/>
                  </a:cubicBezTo>
                  <a:cubicBezTo>
                    <a:pt x="444" y="402"/>
                    <a:pt x="402" y="373"/>
                    <a:pt x="361" y="345"/>
                  </a:cubicBezTo>
                  <a:cubicBezTo>
                    <a:pt x="361" y="344"/>
                    <a:pt x="360" y="344"/>
                    <a:pt x="359" y="344"/>
                  </a:cubicBezTo>
                  <a:cubicBezTo>
                    <a:pt x="350" y="357"/>
                    <a:pt x="340" y="371"/>
                    <a:pt x="330" y="384"/>
                  </a:cubicBezTo>
                  <a:cubicBezTo>
                    <a:pt x="317" y="402"/>
                    <a:pt x="304" y="420"/>
                    <a:pt x="291" y="437"/>
                  </a:cubicBezTo>
                  <a:cubicBezTo>
                    <a:pt x="283" y="448"/>
                    <a:pt x="273" y="454"/>
                    <a:pt x="259" y="454"/>
                  </a:cubicBezTo>
                  <a:cubicBezTo>
                    <a:pt x="186" y="454"/>
                    <a:pt x="113" y="455"/>
                    <a:pt x="41" y="455"/>
                  </a:cubicBezTo>
                  <a:cubicBezTo>
                    <a:pt x="17" y="455"/>
                    <a:pt x="0" y="435"/>
                    <a:pt x="1" y="412"/>
                  </a:cubicBezTo>
                  <a:cubicBezTo>
                    <a:pt x="1" y="390"/>
                    <a:pt x="21" y="373"/>
                    <a:pt x="42" y="373"/>
                  </a:cubicBezTo>
                  <a:cubicBezTo>
                    <a:pt x="97" y="373"/>
                    <a:pt x="151" y="373"/>
                    <a:pt x="205" y="373"/>
                  </a:cubicBezTo>
                  <a:cubicBezTo>
                    <a:pt x="226" y="373"/>
                    <a:pt x="231" y="367"/>
                    <a:pt x="237" y="352"/>
                  </a:cubicBezTo>
                  <a:cubicBezTo>
                    <a:pt x="248" y="327"/>
                    <a:pt x="260" y="303"/>
                    <a:pt x="271" y="278"/>
                  </a:cubicBezTo>
                  <a:cubicBezTo>
                    <a:pt x="282" y="254"/>
                    <a:pt x="293" y="230"/>
                    <a:pt x="304" y="206"/>
                  </a:cubicBezTo>
                  <a:cubicBezTo>
                    <a:pt x="314" y="184"/>
                    <a:pt x="324" y="163"/>
                    <a:pt x="334" y="141"/>
                  </a:cubicBezTo>
                  <a:cubicBezTo>
                    <a:pt x="342" y="123"/>
                    <a:pt x="350" y="106"/>
                    <a:pt x="358" y="88"/>
                  </a:cubicBezTo>
                  <a:cubicBezTo>
                    <a:pt x="358" y="88"/>
                    <a:pt x="358" y="87"/>
                    <a:pt x="35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3" name="Freeform 7">
              <a:extLst>
                <a:ext uri="{FF2B5EF4-FFF2-40B4-BE49-F238E27FC236}">
                  <a16:creationId xmlns:a16="http://schemas.microsoft.com/office/drawing/2014/main" id="{65C4ED50-B37F-4F58-9A68-BABB42802BD6}"/>
                </a:ext>
              </a:extLst>
            </p:cNvPr>
            <p:cNvSpPr>
              <a:spLocks/>
            </p:cNvSpPr>
            <p:nvPr/>
          </p:nvSpPr>
          <p:spPr bwMode="auto">
            <a:xfrm>
              <a:off x="5054806" y="1262522"/>
              <a:ext cx="111125" cy="219075"/>
            </a:xfrm>
            <a:custGeom>
              <a:avLst/>
              <a:gdLst>
                <a:gd name="T0" fmla="*/ 78 w 157"/>
                <a:gd name="T1" fmla="*/ 0 h 156"/>
                <a:gd name="T2" fmla="*/ 157 w 157"/>
                <a:gd name="T3" fmla="*/ 78 h 156"/>
                <a:gd name="T4" fmla="*/ 79 w 157"/>
                <a:gd name="T5" fmla="*/ 156 h 156"/>
                <a:gd name="T6" fmla="*/ 0 w 157"/>
                <a:gd name="T7" fmla="*/ 78 h 156"/>
                <a:gd name="T8" fmla="*/ 78 w 157"/>
                <a:gd name="T9" fmla="*/ 0 h 156"/>
              </a:gdLst>
              <a:ahLst/>
              <a:cxnLst>
                <a:cxn ang="0">
                  <a:pos x="T0" y="T1"/>
                </a:cxn>
                <a:cxn ang="0">
                  <a:pos x="T2" y="T3"/>
                </a:cxn>
                <a:cxn ang="0">
                  <a:pos x="T4" y="T5"/>
                </a:cxn>
                <a:cxn ang="0">
                  <a:pos x="T6" y="T7"/>
                </a:cxn>
                <a:cxn ang="0">
                  <a:pos x="T8" y="T9"/>
                </a:cxn>
              </a:cxnLst>
              <a:rect l="0" t="0" r="r" b="b"/>
              <a:pathLst>
                <a:path w="157" h="156">
                  <a:moveTo>
                    <a:pt x="78" y="0"/>
                  </a:moveTo>
                  <a:cubicBezTo>
                    <a:pt x="123" y="0"/>
                    <a:pt x="157" y="34"/>
                    <a:pt x="157" y="78"/>
                  </a:cubicBezTo>
                  <a:cubicBezTo>
                    <a:pt x="156" y="121"/>
                    <a:pt x="123" y="156"/>
                    <a:pt x="79" y="156"/>
                  </a:cubicBezTo>
                  <a:cubicBezTo>
                    <a:pt x="34" y="156"/>
                    <a:pt x="0" y="122"/>
                    <a:pt x="0" y="78"/>
                  </a:cubicBezTo>
                  <a:cubicBezTo>
                    <a:pt x="0" y="33"/>
                    <a:pt x="34"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nvGrpSpPr>
          <p:cNvPr id="34" name="Group 33">
            <a:extLst>
              <a:ext uri="{FF2B5EF4-FFF2-40B4-BE49-F238E27FC236}">
                <a16:creationId xmlns:a16="http://schemas.microsoft.com/office/drawing/2014/main" id="{010AFC6F-A4B5-4B54-B038-8AEFB932E600}"/>
              </a:ext>
            </a:extLst>
          </p:cNvPr>
          <p:cNvGrpSpPr/>
          <p:nvPr/>
        </p:nvGrpSpPr>
        <p:grpSpPr>
          <a:xfrm rot="20404528">
            <a:off x="5745553" y="2457177"/>
            <a:ext cx="612970" cy="998206"/>
            <a:chOff x="4742068" y="1262522"/>
            <a:chExt cx="520700" cy="1146176"/>
          </a:xfrm>
          <a:solidFill>
            <a:schemeClr val="tx1"/>
          </a:solidFill>
        </p:grpSpPr>
        <p:sp>
          <p:nvSpPr>
            <p:cNvPr id="36" name="Freeform 6">
              <a:extLst>
                <a:ext uri="{FF2B5EF4-FFF2-40B4-BE49-F238E27FC236}">
                  <a16:creationId xmlns:a16="http://schemas.microsoft.com/office/drawing/2014/main" id="{6D652BFB-936B-4382-92DD-E0F7CC60BFBE}"/>
                </a:ext>
              </a:extLst>
            </p:cNvPr>
            <p:cNvSpPr>
              <a:spLocks/>
            </p:cNvSpPr>
            <p:nvPr/>
          </p:nvSpPr>
          <p:spPr bwMode="auto">
            <a:xfrm>
              <a:off x="4742068" y="1448260"/>
              <a:ext cx="520700" cy="960438"/>
            </a:xfrm>
            <a:custGeom>
              <a:avLst/>
              <a:gdLst>
                <a:gd name="T0" fmla="*/ 359 w 740"/>
                <a:gd name="T1" fmla="*/ 85 h 685"/>
                <a:gd name="T2" fmla="*/ 297 w 740"/>
                <a:gd name="T3" fmla="*/ 76 h 685"/>
                <a:gd name="T4" fmla="*/ 263 w 740"/>
                <a:gd name="T5" fmla="*/ 70 h 685"/>
                <a:gd name="T6" fmla="*/ 241 w 740"/>
                <a:gd name="T7" fmla="*/ 80 h 685"/>
                <a:gd name="T8" fmla="*/ 179 w 740"/>
                <a:gd name="T9" fmla="*/ 154 h 685"/>
                <a:gd name="T10" fmla="*/ 147 w 740"/>
                <a:gd name="T11" fmla="*/ 165 h 685"/>
                <a:gd name="T12" fmla="*/ 123 w 740"/>
                <a:gd name="T13" fmla="*/ 141 h 685"/>
                <a:gd name="T14" fmla="*/ 129 w 740"/>
                <a:gd name="T15" fmla="*/ 114 h 685"/>
                <a:gd name="T16" fmla="*/ 214 w 740"/>
                <a:gd name="T17" fmla="*/ 12 h 685"/>
                <a:gd name="T18" fmla="*/ 237 w 740"/>
                <a:gd name="T19" fmla="*/ 1 h 685"/>
                <a:gd name="T20" fmla="*/ 402 w 740"/>
                <a:gd name="T21" fmla="*/ 2 h 685"/>
                <a:gd name="T22" fmla="*/ 502 w 740"/>
                <a:gd name="T23" fmla="*/ 43 h 685"/>
                <a:gd name="T24" fmla="*/ 544 w 740"/>
                <a:gd name="T25" fmla="*/ 99 h 685"/>
                <a:gd name="T26" fmla="*/ 582 w 740"/>
                <a:gd name="T27" fmla="*/ 170 h 685"/>
                <a:gd name="T28" fmla="*/ 603 w 740"/>
                <a:gd name="T29" fmla="*/ 210 h 685"/>
                <a:gd name="T30" fmla="*/ 614 w 740"/>
                <a:gd name="T31" fmla="*/ 213 h 685"/>
                <a:gd name="T32" fmla="*/ 690 w 740"/>
                <a:gd name="T33" fmla="*/ 161 h 685"/>
                <a:gd name="T34" fmla="*/ 724 w 740"/>
                <a:gd name="T35" fmla="*/ 160 h 685"/>
                <a:gd name="T36" fmla="*/ 739 w 740"/>
                <a:gd name="T37" fmla="*/ 190 h 685"/>
                <a:gd name="T38" fmla="*/ 722 w 740"/>
                <a:gd name="T39" fmla="*/ 217 h 685"/>
                <a:gd name="T40" fmla="*/ 679 w 740"/>
                <a:gd name="T41" fmla="*/ 247 h 685"/>
                <a:gd name="T42" fmla="*/ 606 w 740"/>
                <a:gd name="T43" fmla="*/ 297 h 685"/>
                <a:gd name="T44" fmla="*/ 569 w 740"/>
                <a:gd name="T45" fmla="*/ 287 h 685"/>
                <a:gd name="T46" fmla="*/ 488 w 740"/>
                <a:gd name="T47" fmla="*/ 170 h 685"/>
                <a:gd name="T48" fmla="*/ 486 w 740"/>
                <a:gd name="T49" fmla="*/ 168 h 685"/>
                <a:gd name="T50" fmla="*/ 423 w 740"/>
                <a:gd name="T51" fmla="*/ 257 h 685"/>
                <a:gd name="T52" fmla="*/ 434 w 740"/>
                <a:gd name="T53" fmla="*/ 268 h 685"/>
                <a:gd name="T54" fmla="*/ 554 w 740"/>
                <a:gd name="T55" fmla="*/ 374 h 685"/>
                <a:gd name="T56" fmla="*/ 570 w 740"/>
                <a:gd name="T57" fmla="*/ 388 h 685"/>
                <a:gd name="T58" fmla="*/ 583 w 740"/>
                <a:gd name="T59" fmla="*/ 419 h 685"/>
                <a:gd name="T60" fmla="*/ 583 w 740"/>
                <a:gd name="T61" fmla="*/ 483 h 685"/>
                <a:gd name="T62" fmla="*/ 584 w 740"/>
                <a:gd name="T63" fmla="*/ 637 h 685"/>
                <a:gd name="T64" fmla="*/ 563 w 740"/>
                <a:gd name="T65" fmla="*/ 674 h 685"/>
                <a:gd name="T66" fmla="*/ 505 w 740"/>
                <a:gd name="T67" fmla="*/ 652 h 685"/>
                <a:gd name="T68" fmla="*/ 503 w 740"/>
                <a:gd name="T69" fmla="*/ 637 h 685"/>
                <a:gd name="T70" fmla="*/ 503 w 740"/>
                <a:gd name="T71" fmla="*/ 465 h 685"/>
                <a:gd name="T72" fmla="*/ 485 w 740"/>
                <a:gd name="T73" fmla="*/ 431 h 685"/>
                <a:gd name="T74" fmla="*/ 361 w 740"/>
                <a:gd name="T75" fmla="*/ 345 h 685"/>
                <a:gd name="T76" fmla="*/ 359 w 740"/>
                <a:gd name="T77" fmla="*/ 344 h 685"/>
                <a:gd name="T78" fmla="*/ 330 w 740"/>
                <a:gd name="T79" fmla="*/ 384 h 685"/>
                <a:gd name="T80" fmla="*/ 291 w 740"/>
                <a:gd name="T81" fmla="*/ 437 h 685"/>
                <a:gd name="T82" fmla="*/ 259 w 740"/>
                <a:gd name="T83" fmla="*/ 454 h 685"/>
                <a:gd name="T84" fmla="*/ 41 w 740"/>
                <a:gd name="T85" fmla="*/ 455 h 685"/>
                <a:gd name="T86" fmla="*/ 1 w 740"/>
                <a:gd name="T87" fmla="*/ 412 h 685"/>
                <a:gd name="T88" fmla="*/ 42 w 740"/>
                <a:gd name="T89" fmla="*/ 373 h 685"/>
                <a:gd name="T90" fmla="*/ 205 w 740"/>
                <a:gd name="T91" fmla="*/ 373 h 685"/>
                <a:gd name="T92" fmla="*/ 237 w 740"/>
                <a:gd name="T93" fmla="*/ 352 h 685"/>
                <a:gd name="T94" fmla="*/ 271 w 740"/>
                <a:gd name="T95" fmla="*/ 278 h 685"/>
                <a:gd name="T96" fmla="*/ 304 w 740"/>
                <a:gd name="T97" fmla="*/ 206 h 685"/>
                <a:gd name="T98" fmla="*/ 334 w 740"/>
                <a:gd name="T99" fmla="*/ 141 h 685"/>
                <a:gd name="T100" fmla="*/ 358 w 740"/>
                <a:gd name="T101" fmla="*/ 88 h 685"/>
                <a:gd name="T102" fmla="*/ 359 w 740"/>
                <a:gd name="T103" fmla="*/ 85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0" h="685">
                  <a:moveTo>
                    <a:pt x="359" y="85"/>
                  </a:moveTo>
                  <a:cubicBezTo>
                    <a:pt x="338" y="82"/>
                    <a:pt x="318" y="79"/>
                    <a:pt x="297" y="76"/>
                  </a:cubicBezTo>
                  <a:cubicBezTo>
                    <a:pt x="286" y="74"/>
                    <a:pt x="274" y="72"/>
                    <a:pt x="263" y="70"/>
                  </a:cubicBezTo>
                  <a:cubicBezTo>
                    <a:pt x="253" y="69"/>
                    <a:pt x="247" y="73"/>
                    <a:pt x="241" y="80"/>
                  </a:cubicBezTo>
                  <a:cubicBezTo>
                    <a:pt x="220" y="105"/>
                    <a:pt x="200" y="129"/>
                    <a:pt x="179" y="154"/>
                  </a:cubicBezTo>
                  <a:cubicBezTo>
                    <a:pt x="171" y="164"/>
                    <a:pt x="159" y="168"/>
                    <a:pt x="147" y="165"/>
                  </a:cubicBezTo>
                  <a:cubicBezTo>
                    <a:pt x="134" y="162"/>
                    <a:pt x="126" y="154"/>
                    <a:pt x="123" y="141"/>
                  </a:cubicBezTo>
                  <a:cubicBezTo>
                    <a:pt x="120" y="132"/>
                    <a:pt x="122" y="122"/>
                    <a:pt x="129" y="114"/>
                  </a:cubicBezTo>
                  <a:cubicBezTo>
                    <a:pt x="157" y="80"/>
                    <a:pt x="185" y="46"/>
                    <a:pt x="214" y="12"/>
                  </a:cubicBezTo>
                  <a:cubicBezTo>
                    <a:pt x="220" y="5"/>
                    <a:pt x="227" y="1"/>
                    <a:pt x="237" y="1"/>
                  </a:cubicBezTo>
                  <a:cubicBezTo>
                    <a:pt x="292" y="1"/>
                    <a:pt x="347" y="0"/>
                    <a:pt x="402" y="2"/>
                  </a:cubicBezTo>
                  <a:cubicBezTo>
                    <a:pt x="440" y="3"/>
                    <a:pt x="474" y="18"/>
                    <a:pt x="502" y="43"/>
                  </a:cubicBezTo>
                  <a:cubicBezTo>
                    <a:pt x="520" y="59"/>
                    <a:pt x="533" y="79"/>
                    <a:pt x="544" y="99"/>
                  </a:cubicBezTo>
                  <a:cubicBezTo>
                    <a:pt x="556" y="123"/>
                    <a:pt x="569" y="147"/>
                    <a:pt x="582" y="170"/>
                  </a:cubicBezTo>
                  <a:cubicBezTo>
                    <a:pt x="589" y="184"/>
                    <a:pt x="596" y="197"/>
                    <a:pt x="603" y="210"/>
                  </a:cubicBezTo>
                  <a:cubicBezTo>
                    <a:pt x="606" y="215"/>
                    <a:pt x="610" y="216"/>
                    <a:pt x="614" y="213"/>
                  </a:cubicBezTo>
                  <a:cubicBezTo>
                    <a:pt x="640" y="196"/>
                    <a:pt x="665" y="178"/>
                    <a:pt x="690" y="161"/>
                  </a:cubicBezTo>
                  <a:cubicBezTo>
                    <a:pt x="701" y="154"/>
                    <a:pt x="713" y="154"/>
                    <a:pt x="724" y="160"/>
                  </a:cubicBezTo>
                  <a:cubicBezTo>
                    <a:pt x="734" y="167"/>
                    <a:pt x="740" y="177"/>
                    <a:pt x="739" y="190"/>
                  </a:cubicBezTo>
                  <a:cubicBezTo>
                    <a:pt x="739" y="202"/>
                    <a:pt x="732" y="210"/>
                    <a:pt x="722" y="217"/>
                  </a:cubicBezTo>
                  <a:cubicBezTo>
                    <a:pt x="707" y="227"/>
                    <a:pt x="693" y="237"/>
                    <a:pt x="679" y="247"/>
                  </a:cubicBezTo>
                  <a:cubicBezTo>
                    <a:pt x="655" y="263"/>
                    <a:pt x="631" y="280"/>
                    <a:pt x="606" y="297"/>
                  </a:cubicBezTo>
                  <a:cubicBezTo>
                    <a:pt x="593" y="305"/>
                    <a:pt x="577" y="299"/>
                    <a:pt x="569" y="287"/>
                  </a:cubicBezTo>
                  <a:cubicBezTo>
                    <a:pt x="542" y="248"/>
                    <a:pt x="515" y="209"/>
                    <a:pt x="488" y="170"/>
                  </a:cubicBezTo>
                  <a:cubicBezTo>
                    <a:pt x="488" y="170"/>
                    <a:pt x="487" y="169"/>
                    <a:pt x="486" y="168"/>
                  </a:cubicBezTo>
                  <a:cubicBezTo>
                    <a:pt x="465" y="198"/>
                    <a:pt x="444" y="227"/>
                    <a:pt x="423" y="257"/>
                  </a:cubicBezTo>
                  <a:cubicBezTo>
                    <a:pt x="427" y="261"/>
                    <a:pt x="431" y="265"/>
                    <a:pt x="434" y="268"/>
                  </a:cubicBezTo>
                  <a:cubicBezTo>
                    <a:pt x="474" y="303"/>
                    <a:pt x="514" y="338"/>
                    <a:pt x="554" y="374"/>
                  </a:cubicBezTo>
                  <a:cubicBezTo>
                    <a:pt x="559" y="378"/>
                    <a:pt x="565" y="383"/>
                    <a:pt x="570" y="388"/>
                  </a:cubicBezTo>
                  <a:cubicBezTo>
                    <a:pt x="579" y="396"/>
                    <a:pt x="583" y="407"/>
                    <a:pt x="583" y="419"/>
                  </a:cubicBezTo>
                  <a:cubicBezTo>
                    <a:pt x="583" y="440"/>
                    <a:pt x="583" y="461"/>
                    <a:pt x="583" y="483"/>
                  </a:cubicBezTo>
                  <a:cubicBezTo>
                    <a:pt x="584" y="534"/>
                    <a:pt x="584" y="585"/>
                    <a:pt x="584" y="637"/>
                  </a:cubicBezTo>
                  <a:cubicBezTo>
                    <a:pt x="584" y="653"/>
                    <a:pt x="577" y="666"/>
                    <a:pt x="563" y="674"/>
                  </a:cubicBezTo>
                  <a:cubicBezTo>
                    <a:pt x="541" y="685"/>
                    <a:pt x="513" y="676"/>
                    <a:pt x="505" y="652"/>
                  </a:cubicBezTo>
                  <a:cubicBezTo>
                    <a:pt x="503" y="647"/>
                    <a:pt x="503" y="642"/>
                    <a:pt x="503" y="637"/>
                  </a:cubicBezTo>
                  <a:cubicBezTo>
                    <a:pt x="502" y="579"/>
                    <a:pt x="502" y="522"/>
                    <a:pt x="503" y="465"/>
                  </a:cubicBezTo>
                  <a:cubicBezTo>
                    <a:pt x="503" y="450"/>
                    <a:pt x="498" y="439"/>
                    <a:pt x="485" y="431"/>
                  </a:cubicBezTo>
                  <a:cubicBezTo>
                    <a:pt x="444" y="402"/>
                    <a:pt x="402" y="373"/>
                    <a:pt x="361" y="345"/>
                  </a:cubicBezTo>
                  <a:cubicBezTo>
                    <a:pt x="361" y="344"/>
                    <a:pt x="360" y="344"/>
                    <a:pt x="359" y="344"/>
                  </a:cubicBezTo>
                  <a:cubicBezTo>
                    <a:pt x="350" y="357"/>
                    <a:pt x="340" y="371"/>
                    <a:pt x="330" y="384"/>
                  </a:cubicBezTo>
                  <a:cubicBezTo>
                    <a:pt x="317" y="402"/>
                    <a:pt x="304" y="420"/>
                    <a:pt x="291" y="437"/>
                  </a:cubicBezTo>
                  <a:cubicBezTo>
                    <a:pt x="283" y="448"/>
                    <a:pt x="273" y="454"/>
                    <a:pt x="259" y="454"/>
                  </a:cubicBezTo>
                  <a:cubicBezTo>
                    <a:pt x="186" y="454"/>
                    <a:pt x="113" y="455"/>
                    <a:pt x="41" y="455"/>
                  </a:cubicBezTo>
                  <a:cubicBezTo>
                    <a:pt x="17" y="455"/>
                    <a:pt x="0" y="435"/>
                    <a:pt x="1" y="412"/>
                  </a:cubicBezTo>
                  <a:cubicBezTo>
                    <a:pt x="1" y="390"/>
                    <a:pt x="21" y="373"/>
                    <a:pt x="42" y="373"/>
                  </a:cubicBezTo>
                  <a:cubicBezTo>
                    <a:pt x="97" y="373"/>
                    <a:pt x="151" y="373"/>
                    <a:pt x="205" y="373"/>
                  </a:cubicBezTo>
                  <a:cubicBezTo>
                    <a:pt x="226" y="373"/>
                    <a:pt x="231" y="367"/>
                    <a:pt x="237" y="352"/>
                  </a:cubicBezTo>
                  <a:cubicBezTo>
                    <a:pt x="248" y="327"/>
                    <a:pt x="260" y="303"/>
                    <a:pt x="271" y="278"/>
                  </a:cubicBezTo>
                  <a:cubicBezTo>
                    <a:pt x="282" y="254"/>
                    <a:pt x="293" y="230"/>
                    <a:pt x="304" y="206"/>
                  </a:cubicBezTo>
                  <a:cubicBezTo>
                    <a:pt x="314" y="184"/>
                    <a:pt x="324" y="163"/>
                    <a:pt x="334" y="141"/>
                  </a:cubicBezTo>
                  <a:cubicBezTo>
                    <a:pt x="342" y="123"/>
                    <a:pt x="350" y="106"/>
                    <a:pt x="358" y="88"/>
                  </a:cubicBezTo>
                  <a:cubicBezTo>
                    <a:pt x="358" y="88"/>
                    <a:pt x="358" y="87"/>
                    <a:pt x="35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7" name="Freeform 7">
              <a:extLst>
                <a:ext uri="{FF2B5EF4-FFF2-40B4-BE49-F238E27FC236}">
                  <a16:creationId xmlns:a16="http://schemas.microsoft.com/office/drawing/2014/main" id="{18896135-700F-42E5-AB23-67E136F81CBD}"/>
                </a:ext>
              </a:extLst>
            </p:cNvPr>
            <p:cNvSpPr>
              <a:spLocks/>
            </p:cNvSpPr>
            <p:nvPr/>
          </p:nvSpPr>
          <p:spPr bwMode="auto">
            <a:xfrm>
              <a:off x="5054806" y="1262522"/>
              <a:ext cx="111125" cy="219075"/>
            </a:xfrm>
            <a:custGeom>
              <a:avLst/>
              <a:gdLst>
                <a:gd name="T0" fmla="*/ 78 w 157"/>
                <a:gd name="T1" fmla="*/ 0 h 156"/>
                <a:gd name="T2" fmla="*/ 157 w 157"/>
                <a:gd name="T3" fmla="*/ 78 h 156"/>
                <a:gd name="T4" fmla="*/ 79 w 157"/>
                <a:gd name="T5" fmla="*/ 156 h 156"/>
                <a:gd name="T6" fmla="*/ 0 w 157"/>
                <a:gd name="T7" fmla="*/ 78 h 156"/>
                <a:gd name="T8" fmla="*/ 78 w 157"/>
                <a:gd name="T9" fmla="*/ 0 h 156"/>
              </a:gdLst>
              <a:ahLst/>
              <a:cxnLst>
                <a:cxn ang="0">
                  <a:pos x="T0" y="T1"/>
                </a:cxn>
                <a:cxn ang="0">
                  <a:pos x="T2" y="T3"/>
                </a:cxn>
                <a:cxn ang="0">
                  <a:pos x="T4" y="T5"/>
                </a:cxn>
                <a:cxn ang="0">
                  <a:pos x="T6" y="T7"/>
                </a:cxn>
                <a:cxn ang="0">
                  <a:pos x="T8" y="T9"/>
                </a:cxn>
              </a:cxnLst>
              <a:rect l="0" t="0" r="r" b="b"/>
              <a:pathLst>
                <a:path w="157" h="156">
                  <a:moveTo>
                    <a:pt x="78" y="0"/>
                  </a:moveTo>
                  <a:cubicBezTo>
                    <a:pt x="123" y="0"/>
                    <a:pt x="157" y="34"/>
                    <a:pt x="157" y="78"/>
                  </a:cubicBezTo>
                  <a:cubicBezTo>
                    <a:pt x="156" y="121"/>
                    <a:pt x="123" y="156"/>
                    <a:pt x="79" y="156"/>
                  </a:cubicBezTo>
                  <a:cubicBezTo>
                    <a:pt x="34" y="156"/>
                    <a:pt x="0" y="122"/>
                    <a:pt x="0" y="78"/>
                  </a:cubicBezTo>
                  <a:cubicBezTo>
                    <a:pt x="0" y="33"/>
                    <a:pt x="34"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nvGrpSpPr>
          <p:cNvPr id="38" name="Group 37">
            <a:extLst>
              <a:ext uri="{FF2B5EF4-FFF2-40B4-BE49-F238E27FC236}">
                <a16:creationId xmlns:a16="http://schemas.microsoft.com/office/drawing/2014/main" id="{492CF162-94C5-43AA-B8CF-83838527FC69}"/>
              </a:ext>
            </a:extLst>
          </p:cNvPr>
          <p:cNvGrpSpPr/>
          <p:nvPr/>
        </p:nvGrpSpPr>
        <p:grpSpPr>
          <a:xfrm rot="20404528">
            <a:off x="7519871" y="1922352"/>
            <a:ext cx="612970" cy="998206"/>
            <a:chOff x="4742068" y="1262522"/>
            <a:chExt cx="520700" cy="1146176"/>
          </a:xfrm>
          <a:solidFill>
            <a:schemeClr val="tx1"/>
          </a:solidFill>
        </p:grpSpPr>
        <p:sp>
          <p:nvSpPr>
            <p:cNvPr id="39" name="Freeform 6">
              <a:extLst>
                <a:ext uri="{FF2B5EF4-FFF2-40B4-BE49-F238E27FC236}">
                  <a16:creationId xmlns:a16="http://schemas.microsoft.com/office/drawing/2014/main" id="{D875A971-1BCE-484C-AA3C-CA76A80E4B18}"/>
                </a:ext>
              </a:extLst>
            </p:cNvPr>
            <p:cNvSpPr>
              <a:spLocks/>
            </p:cNvSpPr>
            <p:nvPr/>
          </p:nvSpPr>
          <p:spPr bwMode="auto">
            <a:xfrm>
              <a:off x="4742068" y="1448260"/>
              <a:ext cx="520700" cy="960438"/>
            </a:xfrm>
            <a:custGeom>
              <a:avLst/>
              <a:gdLst>
                <a:gd name="T0" fmla="*/ 359 w 740"/>
                <a:gd name="T1" fmla="*/ 85 h 685"/>
                <a:gd name="T2" fmla="*/ 297 w 740"/>
                <a:gd name="T3" fmla="*/ 76 h 685"/>
                <a:gd name="T4" fmla="*/ 263 w 740"/>
                <a:gd name="T5" fmla="*/ 70 h 685"/>
                <a:gd name="T6" fmla="*/ 241 w 740"/>
                <a:gd name="T7" fmla="*/ 80 h 685"/>
                <a:gd name="T8" fmla="*/ 179 w 740"/>
                <a:gd name="T9" fmla="*/ 154 h 685"/>
                <a:gd name="T10" fmla="*/ 147 w 740"/>
                <a:gd name="T11" fmla="*/ 165 h 685"/>
                <a:gd name="T12" fmla="*/ 123 w 740"/>
                <a:gd name="T13" fmla="*/ 141 h 685"/>
                <a:gd name="T14" fmla="*/ 129 w 740"/>
                <a:gd name="T15" fmla="*/ 114 h 685"/>
                <a:gd name="T16" fmla="*/ 214 w 740"/>
                <a:gd name="T17" fmla="*/ 12 h 685"/>
                <a:gd name="T18" fmla="*/ 237 w 740"/>
                <a:gd name="T19" fmla="*/ 1 h 685"/>
                <a:gd name="T20" fmla="*/ 402 w 740"/>
                <a:gd name="T21" fmla="*/ 2 h 685"/>
                <a:gd name="T22" fmla="*/ 502 w 740"/>
                <a:gd name="T23" fmla="*/ 43 h 685"/>
                <a:gd name="T24" fmla="*/ 544 w 740"/>
                <a:gd name="T25" fmla="*/ 99 h 685"/>
                <a:gd name="T26" fmla="*/ 582 w 740"/>
                <a:gd name="T27" fmla="*/ 170 h 685"/>
                <a:gd name="T28" fmla="*/ 603 w 740"/>
                <a:gd name="T29" fmla="*/ 210 h 685"/>
                <a:gd name="T30" fmla="*/ 614 w 740"/>
                <a:gd name="T31" fmla="*/ 213 h 685"/>
                <a:gd name="T32" fmla="*/ 690 w 740"/>
                <a:gd name="T33" fmla="*/ 161 h 685"/>
                <a:gd name="T34" fmla="*/ 724 w 740"/>
                <a:gd name="T35" fmla="*/ 160 h 685"/>
                <a:gd name="T36" fmla="*/ 739 w 740"/>
                <a:gd name="T37" fmla="*/ 190 h 685"/>
                <a:gd name="T38" fmla="*/ 722 w 740"/>
                <a:gd name="T39" fmla="*/ 217 h 685"/>
                <a:gd name="T40" fmla="*/ 679 w 740"/>
                <a:gd name="T41" fmla="*/ 247 h 685"/>
                <a:gd name="T42" fmla="*/ 606 w 740"/>
                <a:gd name="T43" fmla="*/ 297 h 685"/>
                <a:gd name="T44" fmla="*/ 569 w 740"/>
                <a:gd name="T45" fmla="*/ 287 h 685"/>
                <a:gd name="T46" fmla="*/ 488 w 740"/>
                <a:gd name="T47" fmla="*/ 170 h 685"/>
                <a:gd name="T48" fmla="*/ 486 w 740"/>
                <a:gd name="T49" fmla="*/ 168 h 685"/>
                <a:gd name="T50" fmla="*/ 423 w 740"/>
                <a:gd name="T51" fmla="*/ 257 h 685"/>
                <a:gd name="T52" fmla="*/ 434 w 740"/>
                <a:gd name="T53" fmla="*/ 268 h 685"/>
                <a:gd name="T54" fmla="*/ 554 w 740"/>
                <a:gd name="T55" fmla="*/ 374 h 685"/>
                <a:gd name="T56" fmla="*/ 570 w 740"/>
                <a:gd name="T57" fmla="*/ 388 h 685"/>
                <a:gd name="T58" fmla="*/ 583 w 740"/>
                <a:gd name="T59" fmla="*/ 419 h 685"/>
                <a:gd name="T60" fmla="*/ 583 w 740"/>
                <a:gd name="T61" fmla="*/ 483 h 685"/>
                <a:gd name="T62" fmla="*/ 584 w 740"/>
                <a:gd name="T63" fmla="*/ 637 h 685"/>
                <a:gd name="T64" fmla="*/ 563 w 740"/>
                <a:gd name="T65" fmla="*/ 674 h 685"/>
                <a:gd name="T66" fmla="*/ 505 w 740"/>
                <a:gd name="T67" fmla="*/ 652 h 685"/>
                <a:gd name="T68" fmla="*/ 503 w 740"/>
                <a:gd name="T69" fmla="*/ 637 h 685"/>
                <a:gd name="T70" fmla="*/ 503 w 740"/>
                <a:gd name="T71" fmla="*/ 465 h 685"/>
                <a:gd name="T72" fmla="*/ 485 w 740"/>
                <a:gd name="T73" fmla="*/ 431 h 685"/>
                <a:gd name="T74" fmla="*/ 361 w 740"/>
                <a:gd name="T75" fmla="*/ 345 h 685"/>
                <a:gd name="T76" fmla="*/ 359 w 740"/>
                <a:gd name="T77" fmla="*/ 344 h 685"/>
                <a:gd name="T78" fmla="*/ 330 w 740"/>
                <a:gd name="T79" fmla="*/ 384 h 685"/>
                <a:gd name="T80" fmla="*/ 291 w 740"/>
                <a:gd name="T81" fmla="*/ 437 h 685"/>
                <a:gd name="T82" fmla="*/ 259 w 740"/>
                <a:gd name="T83" fmla="*/ 454 h 685"/>
                <a:gd name="T84" fmla="*/ 41 w 740"/>
                <a:gd name="T85" fmla="*/ 455 h 685"/>
                <a:gd name="T86" fmla="*/ 1 w 740"/>
                <a:gd name="T87" fmla="*/ 412 h 685"/>
                <a:gd name="T88" fmla="*/ 42 w 740"/>
                <a:gd name="T89" fmla="*/ 373 h 685"/>
                <a:gd name="T90" fmla="*/ 205 w 740"/>
                <a:gd name="T91" fmla="*/ 373 h 685"/>
                <a:gd name="T92" fmla="*/ 237 w 740"/>
                <a:gd name="T93" fmla="*/ 352 h 685"/>
                <a:gd name="T94" fmla="*/ 271 w 740"/>
                <a:gd name="T95" fmla="*/ 278 h 685"/>
                <a:gd name="T96" fmla="*/ 304 w 740"/>
                <a:gd name="T97" fmla="*/ 206 h 685"/>
                <a:gd name="T98" fmla="*/ 334 w 740"/>
                <a:gd name="T99" fmla="*/ 141 h 685"/>
                <a:gd name="T100" fmla="*/ 358 w 740"/>
                <a:gd name="T101" fmla="*/ 88 h 685"/>
                <a:gd name="T102" fmla="*/ 359 w 740"/>
                <a:gd name="T103" fmla="*/ 85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0" h="685">
                  <a:moveTo>
                    <a:pt x="359" y="85"/>
                  </a:moveTo>
                  <a:cubicBezTo>
                    <a:pt x="338" y="82"/>
                    <a:pt x="318" y="79"/>
                    <a:pt x="297" y="76"/>
                  </a:cubicBezTo>
                  <a:cubicBezTo>
                    <a:pt x="286" y="74"/>
                    <a:pt x="274" y="72"/>
                    <a:pt x="263" y="70"/>
                  </a:cubicBezTo>
                  <a:cubicBezTo>
                    <a:pt x="253" y="69"/>
                    <a:pt x="247" y="73"/>
                    <a:pt x="241" y="80"/>
                  </a:cubicBezTo>
                  <a:cubicBezTo>
                    <a:pt x="220" y="105"/>
                    <a:pt x="200" y="129"/>
                    <a:pt x="179" y="154"/>
                  </a:cubicBezTo>
                  <a:cubicBezTo>
                    <a:pt x="171" y="164"/>
                    <a:pt x="159" y="168"/>
                    <a:pt x="147" y="165"/>
                  </a:cubicBezTo>
                  <a:cubicBezTo>
                    <a:pt x="134" y="162"/>
                    <a:pt x="126" y="154"/>
                    <a:pt x="123" y="141"/>
                  </a:cubicBezTo>
                  <a:cubicBezTo>
                    <a:pt x="120" y="132"/>
                    <a:pt x="122" y="122"/>
                    <a:pt x="129" y="114"/>
                  </a:cubicBezTo>
                  <a:cubicBezTo>
                    <a:pt x="157" y="80"/>
                    <a:pt x="185" y="46"/>
                    <a:pt x="214" y="12"/>
                  </a:cubicBezTo>
                  <a:cubicBezTo>
                    <a:pt x="220" y="5"/>
                    <a:pt x="227" y="1"/>
                    <a:pt x="237" y="1"/>
                  </a:cubicBezTo>
                  <a:cubicBezTo>
                    <a:pt x="292" y="1"/>
                    <a:pt x="347" y="0"/>
                    <a:pt x="402" y="2"/>
                  </a:cubicBezTo>
                  <a:cubicBezTo>
                    <a:pt x="440" y="3"/>
                    <a:pt x="474" y="18"/>
                    <a:pt x="502" y="43"/>
                  </a:cubicBezTo>
                  <a:cubicBezTo>
                    <a:pt x="520" y="59"/>
                    <a:pt x="533" y="79"/>
                    <a:pt x="544" y="99"/>
                  </a:cubicBezTo>
                  <a:cubicBezTo>
                    <a:pt x="556" y="123"/>
                    <a:pt x="569" y="147"/>
                    <a:pt x="582" y="170"/>
                  </a:cubicBezTo>
                  <a:cubicBezTo>
                    <a:pt x="589" y="184"/>
                    <a:pt x="596" y="197"/>
                    <a:pt x="603" y="210"/>
                  </a:cubicBezTo>
                  <a:cubicBezTo>
                    <a:pt x="606" y="215"/>
                    <a:pt x="610" y="216"/>
                    <a:pt x="614" y="213"/>
                  </a:cubicBezTo>
                  <a:cubicBezTo>
                    <a:pt x="640" y="196"/>
                    <a:pt x="665" y="178"/>
                    <a:pt x="690" y="161"/>
                  </a:cubicBezTo>
                  <a:cubicBezTo>
                    <a:pt x="701" y="154"/>
                    <a:pt x="713" y="154"/>
                    <a:pt x="724" y="160"/>
                  </a:cubicBezTo>
                  <a:cubicBezTo>
                    <a:pt x="734" y="167"/>
                    <a:pt x="740" y="177"/>
                    <a:pt x="739" y="190"/>
                  </a:cubicBezTo>
                  <a:cubicBezTo>
                    <a:pt x="739" y="202"/>
                    <a:pt x="732" y="210"/>
                    <a:pt x="722" y="217"/>
                  </a:cubicBezTo>
                  <a:cubicBezTo>
                    <a:pt x="707" y="227"/>
                    <a:pt x="693" y="237"/>
                    <a:pt x="679" y="247"/>
                  </a:cubicBezTo>
                  <a:cubicBezTo>
                    <a:pt x="655" y="263"/>
                    <a:pt x="631" y="280"/>
                    <a:pt x="606" y="297"/>
                  </a:cubicBezTo>
                  <a:cubicBezTo>
                    <a:pt x="593" y="305"/>
                    <a:pt x="577" y="299"/>
                    <a:pt x="569" y="287"/>
                  </a:cubicBezTo>
                  <a:cubicBezTo>
                    <a:pt x="542" y="248"/>
                    <a:pt x="515" y="209"/>
                    <a:pt x="488" y="170"/>
                  </a:cubicBezTo>
                  <a:cubicBezTo>
                    <a:pt x="488" y="170"/>
                    <a:pt x="487" y="169"/>
                    <a:pt x="486" y="168"/>
                  </a:cubicBezTo>
                  <a:cubicBezTo>
                    <a:pt x="465" y="198"/>
                    <a:pt x="444" y="227"/>
                    <a:pt x="423" y="257"/>
                  </a:cubicBezTo>
                  <a:cubicBezTo>
                    <a:pt x="427" y="261"/>
                    <a:pt x="431" y="265"/>
                    <a:pt x="434" y="268"/>
                  </a:cubicBezTo>
                  <a:cubicBezTo>
                    <a:pt x="474" y="303"/>
                    <a:pt x="514" y="338"/>
                    <a:pt x="554" y="374"/>
                  </a:cubicBezTo>
                  <a:cubicBezTo>
                    <a:pt x="559" y="378"/>
                    <a:pt x="565" y="383"/>
                    <a:pt x="570" y="388"/>
                  </a:cubicBezTo>
                  <a:cubicBezTo>
                    <a:pt x="579" y="396"/>
                    <a:pt x="583" y="407"/>
                    <a:pt x="583" y="419"/>
                  </a:cubicBezTo>
                  <a:cubicBezTo>
                    <a:pt x="583" y="440"/>
                    <a:pt x="583" y="461"/>
                    <a:pt x="583" y="483"/>
                  </a:cubicBezTo>
                  <a:cubicBezTo>
                    <a:pt x="584" y="534"/>
                    <a:pt x="584" y="585"/>
                    <a:pt x="584" y="637"/>
                  </a:cubicBezTo>
                  <a:cubicBezTo>
                    <a:pt x="584" y="653"/>
                    <a:pt x="577" y="666"/>
                    <a:pt x="563" y="674"/>
                  </a:cubicBezTo>
                  <a:cubicBezTo>
                    <a:pt x="541" y="685"/>
                    <a:pt x="513" y="676"/>
                    <a:pt x="505" y="652"/>
                  </a:cubicBezTo>
                  <a:cubicBezTo>
                    <a:pt x="503" y="647"/>
                    <a:pt x="503" y="642"/>
                    <a:pt x="503" y="637"/>
                  </a:cubicBezTo>
                  <a:cubicBezTo>
                    <a:pt x="502" y="579"/>
                    <a:pt x="502" y="522"/>
                    <a:pt x="503" y="465"/>
                  </a:cubicBezTo>
                  <a:cubicBezTo>
                    <a:pt x="503" y="450"/>
                    <a:pt x="498" y="439"/>
                    <a:pt x="485" y="431"/>
                  </a:cubicBezTo>
                  <a:cubicBezTo>
                    <a:pt x="444" y="402"/>
                    <a:pt x="402" y="373"/>
                    <a:pt x="361" y="345"/>
                  </a:cubicBezTo>
                  <a:cubicBezTo>
                    <a:pt x="361" y="344"/>
                    <a:pt x="360" y="344"/>
                    <a:pt x="359" y="344"/>
                  </a:cubicBezTo>
                  <a:cubicBezTo>
                    <a:pt x="350" y="357"/>
                    <a:pt x="340" y="371"/>
                    <a:pt x="330" y="384"/>
                  </a:cubicBezTo>
                  <a:cubicBezTo>
                    <a:pt x="317" y="402"/>
                    <a:pt x="304" y="420"/>
                    <a:pt x="291" y="437"/>
                  </a:cubicBezTo>
                  <a:cubicBezTo>
                    <a:pt x="283" y="448"/>
                    <a:pt x="273" y="454"/>
                    <a:pt x="259" y="454"/>
                  </a:cubicBezTo>
                  <a:cubicBezTo>
                    <a:pt x="186" y="454"/>
                    <a:pt x="113" y="455"/>
                    <a:pt x="41" y="455"/>
                  </a:cubicBezTo>
                  <a:cubicBezTo>
                    <a:pt x="17" y="455"/>
                    <a:pt x="0" y="435"/>
                    <a:pt x="1" y="412"/>
                  </a:cubicBezTo>
                  <a:cubicBezTo>
                    <a:pt x="1" y="390"/>
                    <a:pt x="21" y="373"/>
                    <a:pt x="42" y="373"/>
                  </a:cubicBezTo>
                  <a:cubicBezTo>
                    <a:pt x="97" y="373"/>
                    <a:pt x="151" y="373"/>
                    <a:pt x="205" y="373"/>
                  </a:cubicBezTo>
                  <a:cubicBezTo>
                    <a:pt x="226" y="373"/>
                    <a:pt x="231" y="367"/>
                    <a:pt x="237" y="352"/>
                  </a:cubicBezTo>
                  <a:cubicBezTo>
                    <a:pt x="248" y="327"/>
                    <a:pt x="260" y="303"/>
                    <a:pt x="271" y="278"/>
                  </a:cubicBezTo>
                  <a:cubicBezTo>
                    <a:pt x="282" y="254"/>
                    <a:pt x="293" y="230"/>
                    <a:pt x="304" y="206"/>
                  </a:cubicBezTo>
                  <a:cubicBezTo>
                    <a:pt x="314" y="184"/>
                    <a:pt x="324" y="163"/>
                    <a:pt x="334" y="141"/>
                  </a:cubicBezTo>
                  <a:cubicBezTo>
                    <a:pt x="342" y="123"/>
                    <a:pt x="350" y="106"/>
                    <a:pt x="358" y="88"/>
                  </a:cubicBezTo>
                  <a:cubicBezTo>
                    <a:pt x="358" y="88"/>
                    <a:pt x="358" y="87"/>
                    <a:pt x="35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40" name="Freeform 7">
              <a:extLst>
                <a:ext uri="{FF2B5EF4-FFF2-40B4-BE49-F238E27FC236}">
                  <a16:creationId xmlns:a16="http://schemas.microsoft.com/office/drawing/2014/main" id="{445EFFE5-BE05-4E36-8970-B1AB7C2E1D85}"/>
                </a:ext>
              </a:extLst>
            </p:cNvPr>
            <p:cNvSpPr>
              <a:spLocks/>
            </p:cNvSpPr>
            <p:nvPr/>
          </p:nvSpPr>
          <p:spPr bwMode="auto">
            <a:xfrm>
              <a:off x="5054806" y="1262522"/>
              <a:ext cx="111125" cy="219075"/>
            </a:xfrm>
            <a:custGeom>
              <a:avLst/>
              <a:gdLst>
                <a:gd name="T0" fmla="*/ 78 w 157"/>
                <a:gd name="T1" fmla="*/ 0 h 156"/>
                <a:gd name="T2" fmla="*/ 157 w 157"/>
                <a:gd name="T3" fmla="*/ 78 h 156"/>
                <a:gd name="T4" fmla="*/ 79 w 157"/>
                <a:gd name="T5" fmla="*/ 156 h 156"/>
                <a:gd name="T6" fmla="*/ 0 w 157"/>
                <a:gd name="T7" fmla="*/ 78 h 156"/>
                <a:gd name="T8" fmla="*/ 78 w 157"/>
                <a:gd name="T9" fmla="*/ 0 h 156"/>
              </a:gdLst>
              <a:ahLst/>
              <a:cxnLst>
                <a:cxn ang="0">
                  <a:pos x="T0" y="T1"/>
                </a:cxn>
                <a:cxn ang="0">
                  <a:pos x="T2" y="T3"/>
                </a:cxn>
                <a:cxn ang="0">
                  <a:pos x="T4" y="T5"/>
                </a:cxn>
                <a:cxn ang="0">
                  <a:pos x="T6" y="T7"/>
                </a:cxn>
                <a:cxn ang="0">
                  <a:pos x="T8" y="T9"/>
                </a:cxn>
              </a:cxnLst>
              <a:rect l="0" t="0" r="r" b="b"/>
              <a:pathLst>
                <a:path w="157" h="156">
                  <a:moveTo>
                    <a:pt x="78" y="0"/>
                  </a:moveTo>
                  <a:cubicBezTo>
                    <a:pt x="123" y="0"/>
                    <a:pt x="157" y="34"/>
                    <a:pt x="157" y="78"/>
                  </a:cubicBezTo>
                  <a:cubicBezTo>
                    <a:pt x="156" y="121"/>
                    <a:pt x="123" y="156"/>
                    <a:pt x="79" y="156"/>
                  </a:cubicBezTo>
                  <a:cubicBezTo>
                    <a:pt x="34" y="156"/>
                    <a:pt x="0" y="122"/>
                    <a:pt x="0" y="78"/>
                  </a:cubicBezTo>
                  <a:cubicBezTo>
                    <a:pt x="0" y="33"/>
                    <a:pt x="34"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nvGrpSpPr>
          <p:cNvPr id="41" name="Group 40">
            <a:extLst>
              <a:ext uri="{FF2B5EF4-FFF2-40B4-BE49-F238E27FC236}">
                <a16:creationId xmlns:a16="http://schemas.microsoft.com/office/drawing/2014/main" id="{7BEEB09C-0412-4E1F-9B91-907225E4738D}"/>
              </a:ext>
            </a:extLst>
          </p:cNvPr>
          <p:cNvGrpSpPr/>
          <p:nvPr/>
        </p:nvGrpSpPr>
        <p:grpSpPr>
          <a:xfrm rot="20404528">
            <a:off x="9389743" y="1998389"/>
            <a:ext cx="612970" cy="998206"/>
            <a:chOff x="4742068" y="1262522"/>
            <a:chExt cx="520700" cy="1146176"/>
          </a:xfrm>
          <a:solidFill>
            <a:schemeClr val="tx1"/>
          </a:solidFill>
        </p:grpSpPr>
        <p:sp>
          <p:nvSpPr>
            <p:cNvPr id="44" name="Freeform 6">
              <a:extLst>
                <a:ext uri="{FF2B5EF4-FFF2-40B4-BE49-F238E27FC236}">
                  <a16:creationId xmlns:a16="http://schemas.microsoft.com/office/drawing/2014/main" id="{65C52452-646C-4FCC-9CD0-82A2B8950275}"/>
                </a:ext>
              </a:extLst>
            </p:cNvPr>
            <p:cNvSpPr>
              <a:spLocks/>
            </p:cNvSpPr>
            <p:nvPr/>
          </p:nvSpPr>
          <p:spPr bwMode="auto">
            <a:xfrm>
              <a:off x="4742068" y="1448260"/>
              <a:ext cx="520700" cy="960438"/>
            </a:xfrm>
            <a:custGeom>
              <a:avLst/>
              <a:gdLst>
                <a:gd name="T0" fmla="*/ 359 w 740"/>
                <a:gd name="T1" fmla="*/ 85 h 685"/>
                <a:gd name="T2" fmla="*/ 297 w 740"/>
                <a:gd name="T3" fmla="*/ 76 h 685"/>
                <a:gd name="T4" fmla="*/ 263 w 740"/>
                <a:gd name="T5" fmla="*/ 70 h 685"/>
                <a:gd name="T6" fmla="*/ 241 w 740"/>
                <a:gd name="T7" fmla="*/ 80 h 685"/>
                <a:gd name="T8" fmla="*/ 179 w 740"/>
                <a:gd name="T9" fmla="*/ 154 h 685"/>
                <a:gd name="T10" fmla="*/ 147 w 740"/>
                <a:gd name="T11" fmla="*/ 165 h 685"/>
                <a:gd name="T12" fmla="*/ 123 w 740"/>
                <a:gd name="T13" fmla="*/ 141 h 685"/>
                <a:gd name="T14" fmla="*/ 129 w 740"/>
                <a:gd name="T15" fmla="*/ 114 h 685"/>
                <a:gd name="T16" fmla="*/ 214 w 740"/>
                <a:gd name="T17" fmla="*/ 12 h 685"/>
                <a:gd name="T18" fmla="*/ 237 w 740"/>
                <a:gd name="T19" fmla="*/ 1 h 685"/>
                <a:gd name="T20" fmla="*/ 402 w 740"/>
                <a:gd name="T21" fmla="*/ 2 h 685"/>
                <a:gd name="T22" fmla="*/ 502 w 740"/>
                <a:gd name="T23" fmla="*/ 43 h 685"/>
                <a:gd name="T24" fmla="*/ 544 w 740"/>
                <a:gd name="T25" fmla="*/ 99 h 685"/>
                <a:gd name="T26" fmla="*/ 582 w 740"/>
                <a:gd name="T27" fmla="*/ 170 h 685"/>
                <a:gd name="T28" fmla="*/ 603 w 740"/>
                <a:gd name="T29" fmla="*/ 210 h 685"/>
                <a:gd name="T30" fmla="*/ 614 w 740"/>
                <a:gd name="T31" fmla="*/ 213 h 685"/>
                <a:gd name="T32" fmla="*/ 690 w 740"/>
                <a:gd name="T33" fmla="*/ 161 h 685"/>
                <a:gd name="T34" fmla="*/ 724 w 740"/>
                <a:gd name="T35" fmla="*/ 160 h 685"/>
                <a:gd name="T36" fmla="*/ 739 w 740"/>
                <a:gd name="T37" fmla="*/ 190 h 685"/>
                <a:gd name="T38" fmla="*/ 722 w 740"/>
                <a:gd name="T39" fmla="*/ 217 h 685"/>
                <a:gd name="T40" fmla="*/ 679 w 740"/>
                <a:gd name="T41" fmla="*/ 247 h 685"/>
                <a:gd name="T42" fmla="*/ 606 w 740"/>
                <a:gd name="T43" fmla="*/ 297 h 685"/>
                <a:gd name="T44" fmla="*/ 569 w 740"/>
                <a:gd name="T45" fmla="*/ 287 h 685"/>
                <a:gd name="T46" fmla="*/ 488 w 740"/>
                <a:gd name="T47" fmla="*/ 170 h 685"/>
                <a:gd name="T48" fmla="*/ 486 w 740"/>
                <a:gd name="T49" fmla="*/ 168 h 685"/>
                <a:gd name="T50" fmla="*/ 423 w 740"/>
                <a:gd name="T51" fmla="*/ 257 h 685"/>
                <a:gd name="T52" fmla="*/ 434 w 740"/>
                <a:gd name="T53" fmla="*/ 268 h 685"/>
                <a:gd name="T54" fmla="*/ 554 w 740"/>
                <a:gd name="T55" fmla="*/ 374 h 685"/>
                <a:gd name="T56" fmla="*/ 570 w 740"/>
                <a:gd name="T57" fmla="*/ 388 h 685"/>
                <a:gd name="T58" fmla="*/ 583 w 740"/>
                <a:gd name="T59" fmla="*/ 419 h 685"/>
                <a:gd name="T60" fmla="*/ 583 w 740"/>
                <a:gd name="T61" fmla="*/ 483 h 685"/>
                <a:gd name="T62" fmla="*/ 584 w 740"/>
                <a:gd name="T63" fmla="*/ 637 h 685"/>
                <a:gd name="T64" fmla="*/ 563 w 740"/>
                <a:gd name="T65" fmla="*/ 674 h 685"/>
                <a:gd name="T66" fmla="*/ 505 w 740"/>
                <a:gd name="T67" fmla="*/ 652 h 685"/>
                <a:gd name="T68" fmla="*/ 503 w 740"/>
                <a:gd name="T69" fmla="*/ 637 h 685"/>
                <a:gd name="T70" fmla="*/ 503 w 740"/>
                <a:gd name="T71" fmla="*/ 465 h 685"/>
                <a:gd name="T72" fmla="*/ 485 w 740"/>
                <a:gd name="T73" fmla="*/ 431 h 685"/>
                <a:gd name="T74" fmla="*/ 361 w 740"/>
                <a:gd name="T75" fmla="*/ 345 h 685"/>
                <a:gd name="T76" fmla="*/ 359 w 740"/>
                <a:gd name="T77" fmla="*/ 344 h 685"/>
                <a:gd name="T78" fmla="*/ 330 w 740"/>
                <a:gd name="T79" fmla="*/ 384 h 685"/>
                <a:gd name="T80" fmla="*/ 291 w 740"/>
                <a:gd name="T81" fmla="*/ 437 h 685"/>
                <a:gd name="T82" fmla="*/ 259 w 740"/>
                <a:gd name="T83" fmla="*/ 454 h 685"/>
                <a:gd name="T84" fmla="*/ 41 w 740"/>
                <a:gd name="T85" fmla="*/ 455 h 685"/>
                <a:gd name="T86" fmla="*/ 1 w 740"/>
                <a:gd name="T87" fmla="*/ 412 h 685"/>
                <a:gd name="T88" fmla="*/ 42 w 740"/>
                <a:gd name="T89" fmla="*/ 373 h 685"/>
                <a:gd name="T90" fmla="*/ 205 w 740"/>
                <a:gd name="T91" fmla="*/ 373 h 685"/>
                <a:gd name="T92" fmla="*/ 237 w 740"/>
                <a:gd name="T93" fmla="*/ 352 h 685"/>
                <a:gd name="T94" fmla="*/ 271 w 740"/>
                <a:gd name="T95" fmla="*/ 278 h 685"/>
                <a:gd name="T96" fmla="*/ 304 w 740"/>
                <a:gd name="T97" fmla="*/ 206 h 685"/>
                <a:gd name="T98" fmla="*/ 334 w 740"/>
                <a:gd name="T99" fmla="*/ 141 h 685"/>
                <a:gd name="T100" fmla="*/ 358 w 740"/>
                <a:gd name="T101" fmla="*/ 88 h 685"/>
                <a:gd name="T102" fmla="*/ 359 w 740"/>
                <a:gd name="T103" fmla="*/ 85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0" h="685">
                  <a:moveTo>
                    <a:pt x="359" y="85"/>
                  </a:moveTo>
                  <a:cubicBezTo>
                    <a:pt x="338" y="82"/>
                    <a:pt x="318" y="79"/>
                    <a:pt x="297" y="76"/>
                  </a:cubicBezTo>
                  <a:cubicBezTo>
                    <a:pt x="286" y="74"/>
                    <a:pt x="274" y="72"/>
                    <a:pt x="263" y="70"/>
                  </a:cubicBezTo>
                  <a:cubicBezTo>
                    <a:pt x="253" y="69"/>
                    <a:pt x="247" y="73"/>
                    <a:pt x="241" y="80"/>
                  </a:cubicBezTo>
                  <a:cubicBezTo>
                    <a:pt x="220" y="105"/>
                    <a:pt x="200" y="129"/>
                    <a:pt x="179" y="154"/>
                  </a:cubicBezTo>
                  <a:cubicBezTo>
                    <a:pt x="171" y="164"/>
                    <a:pt x="159" y="168"/>
                    <a:pt x="147" y="165"/>
                  </a:cubicBezTo>
                  <a:cubicBezTo>
                    <a:pt x="134" y="162"/>
                    <a:pt x="126" y="154"/>
                    <a:pt x="123" y="141"/>
                  </a:cubicBezTo>
                  <a:cubicBezTo>
                    <a:pt x="120" y="132"/>
                    <a:pt x="122" y="122"/>
                    <a:pt x="129" y="114"/>
                  </a:cubicBezTo>
                  <a:cubicBezTo>
                    <a:pt x="157" y="80"/>
                    <a:pt x="185" y="46"/>
                    <a:pt x="214" y="12"/>
                  </a:cubicBezTo>
                  <a:cubicBezTo>
                    <a:pt x="220" y="5"/>
                    <a:pt x="227" y="1"/>
                    <a:pt x="237" y="1"/>
                  </a:cubicBezTo>
                  <a:cubicBezTo>
                    <a:pt x="292" y="1"/>
                    <a:pt x="347" y="0"/>
                    <a:pt x="402" y="2"/>
                  </a:cubicBezTo>
                  <a:cubicBezTo>
                    <a:pt x="440" y="3"/>
                    <a:pt x="474" y="18"/>
                    <a:pt x="502" y="43"/>
                  </a:cubicBezTo>
                  <a:cubicBezTo>
                    <a:pt x="520" y="59"/>
                    <a:pt x="533" y="79"/>
                    <a:pt x="544" y="99"/>
                  </a:cubicBezTo>
                  <a:cubicBezTo>
                    <a:pt x="556" y="123"/>
                    <a:pt x="569" y="147"/>
                    <a:pt x="582" y="170"/>
                  </a:cubicBezTo>
                  <a:cubicBezTo>
                    <a:pt x="589" y="184"/>
                    <a:pt x="596" y="197"/>
                    <a:pt x="603" y="210"/>
                  </a:cubicBezTo>
                  <a:cubicBezTo>
                    <a:pt x="606" y="215"/>
                    <a:pt x="610" y="216"/>
                    <a:pt x="614" y="213"/>
                  </a:cubicBezTo>
                  <a:cubicBezTo>
                    <a:pt x="640" y="196"/>
                    <a:pt x="665" y="178"/>
                    <a:pt x="690" y="161"/>
                  </a:cubicBezTo>
                  <a:cubicBezTo>
                    <a:pt x="701" y="154"/>
                    <a:pt x="713" y="154"/>
                    <a:pt x="724" y="160"/>
                  </a:cubicBezTo>
                  <a:cubicBezTo>
                    <a:pt x="734" y="167"/>
                    <a:pt x="740" y="177"/>
                    <a:pt x="739" y="190"/>
                  </a:cubicBezTo>
                  <a:cubicBezTo>
                    <a:pt x="739" y="202"/>
                    <a:pt x="732" y="210"/>
                    <a:pt x="722" y="217"/>
                  </a:cubicBezTo>
                  <a:cubicBezTo>
                    <a:pt x="707" y="227"/>
                    <a:pt x="693" y="237"/>
                    <a:pt x="679" y="247"/>
                  </a:cubicBezTo>
                  <a:cubicBezTo>
                    <a:pt x="655" y="263"/>
                    <a:pt x="631" y="280"/>
                    <a:pt x="606" y="297"/>
                  </a:cubicBezTo>
                  <a:cubicBezTo>
                    <a:pt x="593" y="305"/>
                    <a:pt x="577" y="299"/>
                    <a:pt x="569" y="287"/>
                  </a:cubicBezTo>
                  <a:cubicBezTo>
                    <a:pt x="542" y="248"/>
                    <a:pt x="515" y="209"/>
                    <a:pt x="488" y="170"/>
                  </a:cubicBezTo>
                  <a:cubicBezTo>
                    <a:pt x="488" y="170"/>
                    <a:pt x="487" y="169"/>
                    <a:pt x="486" y="168"/>
                  </a:cubicBezTo>
                  <a:cubicBezTo>
                    <a:pt x="465" y="198"/>
                    <a:pt x="444" y="227"/>
                    <a:pt x="423" y="257"/>
                  </a:cubicBezTo>
                  <a:cubicBezTo>
                    <a:pt x="427" y="261"/>
                    <a:pt x="431" y="265"/>
                    <a:pt x="434" y="268"/>
                  </a:cubicBezTo>
                  <a:cubicBezTo>
                    <a:pt x="474" y="303"/>
                    <a:pt x="514" y="338"/>
                    <a:pt x="554" y="374"/>
                  </a:cubicBezTo>
                  <a:cubicBezTo>
                    <a:pt x="559" y="378"/>
                    <a:pt x="565" y="383"/>
                    <a:pt x="570" y="388"/>
                  </a:cubicBezTo>
                  <a:cubicBezTo>
                    <a:pt x="579" y="396"/>
                    <a:pt x="583" y="407"/>
                    <a:pt x="583" y="419"/>
                  </a:cubicBezTo>
                  <a:cubicBezTo>
                    <a:pt x="583" y="440"/>
                    <a:pt x="583" y="461"/>
                    <a:pt x="583" y="483"/>
                  </a:cubicBezTo>
                  <a:cubicBezTo>
                    <a:pt x="584" y="534"/>
                    <a:pt x="584" y="585"/>
                    <a:pt x="584" y="637"/>
                  </a:cubicBezTo>
                  <a:cubicBezTo>
                    <a:pt x="584" y="653"/>
                    <a:pt x="577" y="666"/>
                    <a:pt x="563" y="674"/>
                  </a:cubicBezTo>
                  <a:cubicBezTo>
                    <a:pt x="541" y="685"/>
                    <a:pt x="513" y="676"/>
                    <a:pt x="505" y="652"/>
                  </a:cubicBezTo>
                  <a:cubicBezTo>
                    <a:pt x="503" y="647"/>
                    <a:pt x="503" y="642"/>
                    <a:pt x="503" y="637"/>
                  </a:cubicBezTo>
                  <a:cubicBezTo>
                    <a:pt x="502" y="579"/>
                    <a:pt x="502" y="522"/>
                    <a:pt x="503" y="465"/>
                  </a:cubicBezTo>
                  <a:cubicBezTo>
                    <a:pt x="503" y="450"/>
                    <a:pt x="498" y="439"/>
                    <a:pt x="485" y="431"/>
                  </a:cubicBezTo>
                  <a:cubicBezTo>
                    <a:pt x="444" y="402"/>
                    <a:pt x="402" y="373"/>
                    <a:pt x="361" y="345"/>
                  </a:cubicBezTo>
                  <a:cubicBezTo>
                    <a:pt x="361" y="344"/>
                    <a:pt x="360" y="344"/>
                    <a:pt x="359" y="344"/>
                  </a:cubicBezTo>
                  <a:cubicBezTo>
                    <a:pt x="350" y="357"/>
                    <a:pt x="340" y="371"/>
                    <a:pt x="330" y="384"/>
                  </a:cubicBezTo>
                  <a:cubicBezTo>
                    <a:pt x="317" y="402"/>
                    <a:pt x="304" y="420"/>
                    <a:pt x="291" y="437"/>
                  </a:cubicBezTo>
                  <a:cubicBezTo>
                    <a:pt x="283" y="448"/>
                    <a:pt x="273" y="454"/>
                    <a:pt x="259" y="454"/>
                  </a:cubicBezTo>
                  <a:cubicBezTo>
                    <a:pt x="186" y="454"/>
                    <a:pt x="113" y="455"/>
                    <a:pt x="41" y="455"/>
                  </a:cubicBezTo>
                  <a:cubicBezTo>
                    <a:pt x="17" y="455"/>
                    <a:pt x="0" y="435"/>
                    <a:pt x="1" y="412"/>
                  </a:cubicBezTo>
                  <a:cubicBezTo>
                    <a:pt x="1" y="390"/>
                    <a:pt x="21" y="373"/>
                    <a:pt x="42" y="373"/>
                  </a:cubicBezTo>
                  <a:cubicBezTo>
                    <a:pt x="97" y="373"/>
                    <a:pt x="151" y="373"/>
                    <a:pt x="205" y="373"/>
                  </a:cubicBezTo>
                  <a:cubicBezTo>
                    <a:pt x="226" y="373"/>
                    <a:pt x="231" y="367"/>
                    <a:pt x="237" y="352"/>
                  </a:cubicBezTo>
                  <a:cubicBezTo>
                    <a:pt x="248" y="327"/>
                    <a:pt x="260" y="303"/>
                    <a:pt x="271" y="278"/>
                  </a:cubicBezTo>
                  <a:cubicBezTo>
                    <a:pt x="282" y="254"/>
                    <a:pt x="293" y="230"/>
                    <a:pt x="304" y="206"/>
                  </a:cubicBezTo>
                  <a:cubicBezTo>
                    <a:pt x="314" y="184"/>
                    <a:pt x="324" y="163"/>
                    <a:pt x="334" y="141"/>
                  </a:cubicBezTo>
                  <a:cubicBezTo>
                    <a:pt x="342" y="123"/>
                    <a:pt x="350" y="106"/>
                    <a:pt x="358" y="88"/>
                  </a:cubicBezTo>
                  <a:cubicBezTo>
                    <a:pt x="358" y="88"/>
                    <a:pt x="358" y="87"/>
                    <a:pt x="35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46" name="Freeform 7">
              <a:extLst>
                <a:ext uri="{FF2B5EF4-FFF2-40B4-BE49-F238E27FC236}">
                  <a16:creationId xmlns:a16="http://schemas.microsoft.com/office/drawing/2014/main" id="{B35A095B-AC42-45A5-BFDC-47A7BE02E1FB}"/>
                </a:ext>
              </a:extLst>
            </p:cNvPr>
            <p:cNvSpPr>
              <a:spLocks/>
            </p:cNvSpPr>
            <p:nvPr/>
          </p:nvSpPr>
          <p:spPr bwMode="auto">
            <a:xfrm>
              <a:off x="5054806" y="1262522"/>
              <a:ext cx="111125" cy="219075"/>
            </a:xfrm>
            <a:custGeom>
              <a:avLst/>
              <a:gdLst>
                <a:gd name="T0" fmla="*/ 78 w 157"/>
                <a:gd name="T1" fmla="*/ 0 h 156"/>
                <a:gd name="T2" fmla="*/ 157 w 157"/>
                <a:gd name="T3" fmla="*/ 78 h 156"/>
                <a:gd name="T4" fmla="*/ 79 w 157"/>
                <a:gd name="T5" fmla="*/ 156 h 156"/>
                <a:gd name="T6" fmla="*/ 0 w 157"/>
                <a:gd name="T7" fmla="*/ 78 h 156"/>
                <a:gd name="T8" fmla="*/ 78 w 157"/>
                <a:gd name="T9" fmla="*/ 0 h 156"/>
              </a:gdLst>
              <a:ahLst/>
              <a:cxnLst>
                <a:cxn ang="0">
                  <a:pos x="T0" y="T1"/>
                </a:cxn>
                <a:cxn ang="0">
                  <a:pos x="T2" y="T3"/>
                </a:cxn>
                <a:cxn ang="0">
                  <a:pos x="T4" y="T5"/>
                </a:cxn>
                <a:cxn ang="0">
                  <a:pos x="T6" y="T7"/>
                </a:cxn>
                <a:cxn ang="0">
                  <a:pos x="T8" y="T9"/>
                </a:cxn>
              </a:cxnLst>
              <a:rect l="0" t="0" r="r" b="b"/>
              <a:pathLst>
                <a:path w="157" h="156">
                  <a:moveTo>
                    <a:pt x="78" y="0"/>
                  </a:moveTo>
                  <a:cubicBezTo>
                    <a:pt x="123" y="0"/>
                    <a:pt x="157" y="34"/>
                    <a:pt x="157" y="78"/>
                  </a:cubicBezTo>
                  <a:cubicBezTo>
                    <a:pt x="156" y="121"/>
                    <a:pt x="123" y="156"/>
                    <a:pt x="79" y="156"/>
                  </a:cubicBezTo>
                  <a:cubicBezTo>
                    <a:pt x="34" y="156"/>
                    <a:pt x="0" y="122"/>
                    <a:pt x="0" y="78"/>
                  </a:cubicBezTo>
                  <a:cubicBezTo>
                    <a:pt x="0" y="33"/>
                    <a:pt x="34"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792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ppt_x"/>
                                          </p:val>
                                        </p:tav>
                                        <p:tav tm="100000">
                                          <p:val>
                                            <p:strVal val="#ppt_x"/>
                                          </p:val>
                                        </p:tav>
                                      </p:tavLst>
                                    </p:anim>
                                    <p:anim calcmode="lin" valueType="num">
                                      <p:cBhvr additive="base">
                                        <p:cTn id="1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fill="hold"/>
                                        <p:tgtEl>
                                          <p:spTgt spid="42"/>
                                        </p:tgtEl>
                                        <p:attrNameLst>
                                          <p:attrName>ppt_x</p:attrName>
                                        </p:attrNameLst>
                                      </p:cBhvr>
                                      <p:tavLst>
                                        <p:tav tm="0">
                                          <p:val>
                                            <p:strVal val="#ppt_x"/>
                                          </p:val>
                                        </p:tav>
                                        <p:tav tm="100000">
                                          <p:val>
                                            <p:strVal val="#ppt_x"/>
                                          </p:val>
                                        </p:tav>
                                      </p:tavLst>
                                    </p:anim>
                                    <p:anim calcmode="lin" valueType="num">
                                      <p:cBhvr additive="base">
                                        <p:cTn id="27" dur="500" fill="hold"/>
                                        <p:tgtEl>
                                          <p:spTgt spid="4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additive="base">
                                        <p:cTn id="30" dur="500" fill="hold"/>
                                        <p:tgtEl>
                                          <p:spTgt spid="43"/>
                                        </p:tgtEl>
                                        <p:attrNameLst>
                                          <p:attrName>ppt_x</p:attrName>
                                        </p:attrNameLst>
                                      </p:cBhvr>
                                      <p:tavLst>
                                        <p:tav tm="0">
                                          <p:val>
                                            <p:strVal val="#ppt_x"/>
                                          </p:val>
                                        </p:tav>
                                        <p:tav tm="100000">
                                          <p:val>
                                            <p:strVal val="#ppt_x"/>
                                          </p:val>
                                        </p:tav>
                                      </p:tavLst>
                                    </p:anim>
                                    <p:anim calcmode="lin" valueType="num">
                                      <p:cBhvr additive="base">
                                        <p:cTn id="31"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ppt_x"/>
                                          </p:val>
                                        </p:tav>
                                        <p:tav tm="100000">
                                          <p:val>
                                            <p:strVal val="#ppt_x"/>
                                          </p:val>
                                        </p:tav>
                                      </p:tavLst>
                                    </p:anim>
                                    <p:anim calcmode="lin" valueType="num">
                                      <p:cBhvr additive="base">
                                        <p:cTn id="5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fill="hold"/>
                                        <p:tgtEl>
                                          <p:spTgt spid="41"/>
                                        </p:tgtEl>
                                        <p:attrNameLst>
                                          <p:attrName>ppt_x</p:attrName>
                                        </p:attrNameLst>
                                      </p:cBhvr>
                                      <p:tavLst>
                                        <p:tav tm="0">
                                          <p:val>
                                            <p:strVal val="#ppt_x"/>
                                          </p:val>
                                        </p:tav>
                                        <p:tav tm="100000">
                                          <p:val>
                                            <p:strVal val="#ppt_x"/>
                                          </p:val>
                                        </p:tav>
                                      </p:tavLst>
                                    </p:anim>
                                    <p:anim calcmode="lin" valueType="num">
                                      <p:cBhvr additive="base">
                                        <p:cTn id="62" dur="500" fill="hold"/>
                                        <p:tgtEl>
                                          <p:spTgt spid="4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anim calcmode="lin" valueType="num">
                                      <p:cBhvr additive="base">
                                        <p:cTn id="69" dur="500" fill="hold"/>
                                        <p:tgtEl>
                                          <p:spTgt spid="52"/>
                                        </p:tgtEl>
                                        <p:attrNameLst>
                                          <p:attrName>ppt_x</p:attrName>
                                        </p:attrNameLst>
                                      </p:cBhvr>
                                      <p:tavLst>
                                        <p:tav tm="0">
                                          <p:val>
                                            <p:strVal val="#ppt_x"/>
                                          </p:val>
                                        </p:tav>
                                        <p:tav tm="100000">
                                          <p:val>
                                            <p:strVal val="#ppt_x"/>
                                          </p:val>
                                        </p:tav>
                                      </p:tavLst>
                                    </p:anim>
                                    <p:anim calcmode="lin" valueType="num">
                                      <p:cBhvr additive="base">
                                        <p:cTn id="70" dur="500" fill="hold"/>
                                        <p:tgtEl>
                                          <p:spTgt spid="5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additive="base">
                                        <p:cTn id="73" dur="500" fill="hold"/>
                                        <p:tgtEl>
                                          <p:spTgt spid="56"/>
                                        </p:tgtEl>
                                        <p:attrNameLst>
                                          <p:attrName>ppt_x</p:attrName>
                                        </p:attrNameLst>
                                      </p:cBhvr>
                                      <p:tavLst>
                                        <p:tav tm="0">
                                          <p:val>
                                            <p:strVal val="#ppt_x"/>
                                          </p:val>
                                        </p:tav>
                                        <p:tav tm="100000">
                                          <p:val>
                                            <p:strVal val="#ppt_x"/>
                                          </p:val>
                                        </p:tav>
                                      </p:tavLst>
                                    </p:anim>
                                    <p:anim calcmode="lin" valueType="num">
                                      <p:cBhvr additive="base">
                                        <p:cTn id="74" dur="500" fill="hold"/>
                                        <p:tgtEl>
                                          <p:spTgt spid="5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additive="base">
                                        <p:cTn id="77" dur="500" fill="hold"/>
                                        <p:tgtEl>
                                          <p:spTgt spid="53"/>
                                        </p:tgtEl>
                                        <p:attrNameLst>
                                          <p:attrName>ppt_x</p:attrName>
                                        </p:attrNameLst>
                                      </p:cBhvr>
                                      <p:tavLst>
                                        <p:tav tm="0">
                                          <p:val>
                                            <p:strVal val="#ppt_x"/>
                                          </p:val>
                                        </p:tav>
                                        <p:tav tm="100000">
                                          <p:val>
                                            <p:strVal val="#ppt_x"/>
                                          </p:val>
                                        </p:tav>
                                      </p:tavLst>
                                    </p:anim>
                                    <p:anim calcmode="lin" valueType="num">
                                      <p:cBhvr additive="base">
                                        <p:cTn id="78" dur="500" fill="hold"/>
                                        <p:tgtEl>
                                          <p:spTgt spid="53"/>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55"/>
                                        </p:tgtEl>
                                        <p:attrNameLst>
                                          <p:attrName>style.visibility</p:attrName>
                                        </p:attrNameLst>
                                      </p:cBhvr>
                                      <p:to>
                                        <p:strVal val="visible"/>
                                      </p:to>
                                    </p:set>
                                    <p:anim calcmode="lin" valueType="num">
                                      <p:cBhvr additive="base">
                                        <p:cTn id="85" dur="500" fill="hold"/>
                                        <p:tgtEl>
                                          <p:spTgt spid="55"/>
                                        </p:tgtEl>
                                        <p:attrNameLst>
                                          <p:attrName>ppt_x</p:attrName>
                                        </p:attrNameLst>
                                      </p:cBhvr>
                                      <p:tavLst>
                                        <p:tav tm="0">
                                          <p:val>
                                            <p:strVal val="#ppt_x"/>
                                          </p:val>
                                        </p:tav>
                                        <p:tav tm="100000">
                                          <p:val>
                                            <p:strVal val="#ppt_x"/>
                                          </p:val>
                                        </p:tav>
                                      </p:tavLst>
                                    </p:anim>
                                    <p:anim calcmode="lin" valueType="num">
                                      <p:cBhvr additive="base">
                                        <p:cTn id="86" dur="500" fill="hold"/>
                                        <p:tgtEl>
                                          <p:spTgt spid="55"/>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57"/>
                                        </p:tgtEl>
                                        <p:attrNameLst>
                                          <p:attrName>style.visibility</p:attrName>
                                        </p:attrNameLst>
                                      </p:cBhvr>
                                      <p:to>
                                        <p:strVal val="visible"/>
                                      </p:to>
                                    </p:set>
                                    <p:anim calcmode="lin" valueType="num">
                                      <p:cBhvr additive="base">
                                        <p:cTn id="89" dur="500" fill="hold"/>
                                        <p:tgtEl>
                                          <p:spTgt spid="57"/>
                                        </p:tgtEl>
                                        <p:attrNameLst>
                                          <p:attrName>ppt_x</p:attrName>
                                        </p:attrNameLst>
                                      </p:cBhvr>
                                      <p:tavLst>
                                        <p:tav tm="0">
                                          <p:val>
                                            <p:strVal val="#ppt_x"/>
                                          </p:val>
                                        </p:tav>
                                        <p:tav tm="100000">
                                          <p:val>
                                            <p:strVal val="#ppt_x"/>
                                          </p:val>
                                        </p:tav>
                                      </p:tavLst>
                                    </p:anim>
                                    <p:anim calcmode="lin" valueType="num">
                                      <p:cBhvr additive="base">
                                        <p:cTn id="90" dur="500" fill="hold"/>
                                        <p:tgtEl>
                                          <p:spTgt spid="57"/>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additive="base">
                                        <p:cTn id="93" dur="500" fill="hold"/>
                                        <p:tgtEl>
                                          <p:spTgt spid="18"/>
                                        </p:tgtEl>
                                        <p:attrNameLst>
                                          <p:attrName>ppt_x</p:attrName>
                                        </p:attrNameLst>
                                      </p:cBhvr>
                                      <p:tavLst>
                                        <p:tav tm="0">
                                          <p:val>
                                            <p:strVal val="#ppt_x"/>
                                          </p:val>
                                        </p:tav>
                                        <p:tav tm="100000">
                                          <p:val>
                                            <p:strVal val="#ppt_x"/>
                                          </p:val>
                                        </p:tav>
                                      </p:tavLst>
                                    </p:anim>
                                    <p:anim calcmode="lin" valueType="num">
                                      <p:cBhvr additive="base">
                                        <p:cTn id="94" dur="500" fill="hold"/>
                                        <p:tgtEl>
                                          <p:spTgt spid="18"/>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61"/>
                                        </p:tgtEl>
                                        <p:attrNameLst>
                                          <p:attrName>style.visibility</p:attrName>
                                        </p:attrNameLst>
                                      </p:cBhvr>
                                      <p:to>
                                        <p:strVal val="visible"/>
                                      </p:to>
                                    </p:set>
                                    <p:anim calcmode="lin" valueType="num">
                                      <p:cBhvr additive="base">
                                        <p:cTn id="97" dur="500" fill="hold"/>
                                        <p:tgtEl>
                                          <p:spTgt spid="61"/>
                                        </p:tgtEl>
                                        <p:attrNameLst>
                                          <p:attrName>ppt_x</p:attrName>
                                        </p:attrNameLst>
                                      </p:cBhvr>
                                      <p:tavLst>
                                        <p:tav tm="0">
                                          <p:val>
                                            <p:strVal val="#ppt_x"/>
                                          </p:val>
                                        </p:tav>
                                        <p:tav tm="100000">
                                          <p:val>
                                            <p:strVal val="#ppt_x"/>
                                          </p:val>
                                        </p:tav>
                                      </p:tavLst>
                                    </p:anim>
                                    <p:anim calcmode="lin" valueType="num">
                                      <p:cBhvr additive="base">
                                        <p:cTn id="98" dur="500" fill="hold"/>
                                        <p:tgtEl>
                                          <p:spTgt spid="61"/>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62"/>
                                        </p:tgtEl>
                                        <p:attrNameLst>
                                          <p:attrName>style.visibility</p:attrName>
                                        </p:attrNameLst>
                                      </p:cBhvr>
                                      <p:to>
                                        <p:strVal val="visible"/>
                                      </p:to>
                                    </p:set>
                                    <p:anim calcmode="lin" valueType="num">
                                      <p:cBhvr additive="base">
                                        <p:cTn id="101" dur="500" fill="hold"/>
                                        <p:tgtEl>
                                          <p:spTgt spid="62"/>
                                        </p:tgtEl>
                                        <p:attrNameLst>
                                          <p:attrName>ppt_x</p:attrName>
                                        </p:attrNameLst>
                                      </p:cBhvr>
                                      <p:tavLst>
                                        <p:tav tm="0">
                                          <p:val>
                                            <p:strVal val="#ppt_x"/>
                                          </p:val>
                                        </p:tav>
                                        <p:tav tm="100000">
                                          <p:val>
                                            <p:strVal val="#ppt_x"/>
                                          </p:val>
                                        </p:tav>
                                      </p:tavLst>
                                    </p:anim>
                                    <p:anim calcmode="lin" valueType="num">
                                      <p:cBhvr additive="base">
                                        <p:cTn id="102" dur="500" fill="hold"/>
                                        <p:tgtEl>
                                          <p:spTgt spid="62"/>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59"/>
                                        </p:tgtEl>
                                        <p:attrNameLst>
                                          <p:attrName>style.visibility</p:attrName>
                                        </p:attrNameLst>
                                      </p:cBhvr>
                                      <p:to>
                                        <p:strVal val="visible"/>
                                      </p:to>
                                    </p:set>
                                    <p:anim calcmode="lin" valueType="num">
                                      <p:cBhvr additive="base">
                                        <p:cTn id="105" dur="500" fill="hold"/>
                                        <p:tgtEl>
                                          <p:spTgt spid="59"/>
                                        </p:tgtEl>
                                        <p:attrNameLst>
                                          <p:attrName>ppt_x</p:attrName>
                                        </p:attrNameLst>
                                      </p:cBhvr>
                                      <p:tavLst>
                                        <p:tav tm="0">
                                          <p:val>
                                            <p:strVal val="#ppt_x"/>
                                          </p:val>
                                        </p:tav>
                                        <p:tav tm="100000">
                                          <p:val>
                                            <p:strVal val="#ppt_x"/>
                                          </p:val>
                                        </p:tav>
                                      </p:tavLst>
                                    </p:anim>
                                    <p:anim calcmode="lin" valueType="num">
                                      <p:cBhvr additive="base">
                                        <p:cTn id="106" dur="500" fill="hold"/>
                                        <p:tgtEl>
                                          <p:spTgt spid="5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additive="base">
                                        <p:cTn id="109" dur="500" fill="hold"/>
                                        <p:tgtEl>
                                          <p:spTgt spid="19"/>
                                        </p:tgtEl>
                                        <p:attrNameLst>
                                          <p:attrName>ppt_x</p:attrName>
                                        </p:attrNameLst>
                                      </p:cBhvr>
                                      <p:tavLst>
                                        <p:tav tm="0">
                                          <p:val>
                                            <p:strVal val="#ppt_x"/>
                                          </p:val>
                                        </p:tav>
                                        <p:tav tm="100000">
                                          <p:val>
                                            <p:strVal val="#ppt_x"/>
                                          </p:val>
                                        </p:tav>
                                      </p:tavLst>
                                    </p:anim>
                                    <p:anim calcmode="lin" valueType="num">
                                      <p:cBhvr additive="base">
                                        <p:cTn id="110" dur="500" fill="hold"/>
                                        <p:tgtEl>
                                          <p:spTgt spid="19"/>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63"/>
                                        </p:tgtEl>
                                        <p:attrNameLst>
                                          <p:attrName>style.visibility</p:attrName>
                                        </p:attrNameLst>
                                      </p:cBhvr>
                                      <p:to>
                                        <p:strVal val="visible"/>
                                      </p:to>
                                    </p:set>
                                    <p:anim calcmode="lin" valueType="num">
                                      <p:cBhvr additive="base">
                                        <p:cTn id="113" dur="500" fill="hold"/>
                                        <p:tgtEl>
                                          <p:spTgt spid="63"/>
                                        </p:tgtEl>
                                        <p:attrNameLst>
                                          <p:attrName>ppt_x</p:attrName>
                                        </p:attrNameLst>
                                      </p:cBhvr>
                                      <p:tavLst>
                                        <p:tav tm="0">
                                          <p:val>
                                            <p:strVal val="#ppt_x"/>
                                          </p:val>
                                        </p:tav>
                                        <p:tav tm="100000">
                                          <p:val>
                                            <p:strVal val="#ppt_x"/>
                                          </p:val>
                                        </p:tav>
                                      </p:tavLst>
                                    </p:anim>
                                    <p:anim calcmode="lin" valueType="num">
                                      <p:cBhvr additive="base">
                                        <p:cTn id="114" dur="500" fill="hold"/>
                                        <p:tgtEl>
                                          <p:spTgt spid="63"/>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64"/>
                                        </p:tgtEl>
                                        <p:attrNameLst>
                                          <p:attrName>style.visibility</p:attrName>
                                        </p:attrNameLst>
                                      </p:cBhvr>
                                      <p:to>
                                        <p:strVal val="visible"/>
                                      </p:to>
                                    </p:set>
                                    <p:anim calcmode="lin" valueType="num">
                                      <p:cBhvr additive="base">
                                        <p:cTn id="117" dur="500" fill="hold"/>
                                        <p:tgtEl>
                                          <p:spTgt spid="64"/>
                                        </p:tgtEl>
                                        <p:attrNameLst>
                                          <p:attrName>ppt_x</p:attrName>
                                        </p:attrNameLst>
                                      </p:cBhvr>
                                      <p:tavLst>
                                        <p:tav tm="0">
                                          <p:val>
                                            <p:strVal val="#ppt_x"/>
                                          </p:val>
                                        </p:tav>
                                        <p:tav tm="100000">
                                          <p:val>
                                            <p:strVal val="#ppt_x"/>
                                          </p:val>
                                        </p:tav>
                                      </p:tavLst>
                                    </p:anim>
                                    <p:anim calcmode="lin" valueType="num">
                                      <p:cBhvr additive="base">
                                        <p:cTn id="118" dur="500" fill="hold"/>
                                        <p:tgtEl>
                                          <p:spTgt spid="64"/>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60"/>
                                        </p:tgtEl>
                                        <p:attrNameLst>
                                          <p:attrName>style.visibility</p:attrName>
                                        </p:attrNameLst>
                                      </p:cBhvr>
                                      <p:to>
                                        <p:strVal val="visible"/>
                                      </p:to>
                                    </p:set>
                                    <p:anim calcmode="lin" valueType="num">
                                      <p:cBhvr additive="base">
                                        <p:cTn id="121" dur="500" fill="hold"/>
                                        <p:tgtEl>
                                          <p:spTgt spid="60"/>
                                        </p:tgtEl>
                                        <p:attrNameLst>
                                          <p:attrName>ppt_x</p:attrName>
                                        </p:attrNameLst>
                                      </p:cBhvr>
                                      <p:tavLst>
                                        <p:tav tm="0">
                                          <p:val>
                                            <p:strVal val="#ppt_x"/>
                                          </p:val>
                                        </p:tav>
                                        <p:tav tm="100000">
                                          <p:val>
                                            <p:strVal val="#ppt_x"/>
                                          </p:val>
                                        </p:tav>
                                      </p:tavLst>
                                    </p:anim>
                                    <p:anim calcmode="lin" valueType="num">
                                      <p:cBhvr additive="base">
                                        <p:cTn id="122"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9" grpId="0" animBg="1"/>
      <p:bldP spid="56" grpId="0" animBg="1"/>
      <p:bldP spid="54" grpId="0" animBg="1"/>
      <p:bldP spid="13" grpId="0" animBg="1"/>
      <p:bldP spid="16" grpId="0" animBg="1"/>
      <p:bldP spid="17" grpId="0" animBg="1"/>
      <p:bldP spid="18" grpId="0" animBg="1"/>
      <p:bldP spid="19" grpId="0" animBg="1"/>
      <p:bldP spid="35" grpId="0"/>
      <p:bldP spid="42" grpId="0"/>
      <p:bldP spid="43" grpId="0"/>
      <p:bldP spid="52" grpId="0"/>
      <p:bldP spid="53" grpId="0"/>
      <p:bldP spid="55" grpId="0"/>
      <p:bldP spid="57" grpId="0"/>
      <p:bldP spid="61" grpId="0"/>
      <p:bldP spid="62" grpId="0"/>
      <p:bldP spid="63"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7CB4D4-35EA-488E-A91F-9812DC8A1C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6836" y="1295400"/>
            <a:ext cx="5501596" cy="5029200"/>
          </a:xfrm>
          <a:prstGeom prst="rect">
            <a:avLst/>
          </a:prstGeom>
        </p:spPr>
      </p:pic>
      <p:sp>
        <p:nvSpPr>
          <p:cNvPr id="4" name="Title 3">
            <a:extLst>
              <a:ext uri="{FF2B5EF4-FFF2-40B4-BE49-F238E27FC236}">
                <a16:creationId xmlns:a16="http://schemas.microsoft.com/office/drawing/2014/main" id="{64EFE8B5-3AFF-49C8-987F-93D9C3A742AD}"/>
              </a:ext>
            </a:extLst>
          </p:cNvPr>
          <p:cNvSpPr>
            <a:spLocks noGrp="1"/>
          </p:cNvSpPr>
          <p:nvPr>
            <p:ph type="title"/>
          </p:nvPr>
        </p:nvSpPr>
        <p:spPr/>
        <p:txBody>
          <a:bodyPr/>
          <a:lstStyle/>
          <a:p>
            <a:pPr algn="ctr"/>
            <a:r>
              <a:rPr lang="ar-DZ" b="1" dirty="0"/>
              <a:t>خصائص رائد الأعمال</a:t>
            </a:r>
            <a:endParaRPr lang="fr-FR" b="1" dirty="0"/>
          </a:p>
        </p:txBody>
      </p:sp>
    </p:spTree>
    <p:extLst>
      <p:ext uri="{BB962C8B-B14F-4D97-AF65-F5344CB8AC3E}">
        <p14:creationId xmlns:p14="http://schemas.microsoft.com/office/powerpoint/2010/main" val="3987910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24A25D9-6159-400E-8CAD-A263E114C704}"/>
              </a:ext>
            </a:extLst>
          </p:cNvPr>
          <p:cNvSpPr/>
          <p:nvPr/>
        </p:nvSpPr>
        <p:spPr>
          <a:xfrm>
            <a:off x="9581845" y="1788089"/>
            <a:ext cx="2227394" cy="1677424"/>
          </a:xfrm>
          <a:prstGeom prst="ellipse">
            <a:avLst/>
          </a:prstGeom>
          <a:solidFill>
            <a:schemeClr val="bg1">
              <a:lumMod val="85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5" name="TextBox 4">
            <a:extLst>
              <a:ext uri="{FF2B5EF4-FFF2-40B4-BE49-F238E27FC236}">
                <a16:creationId xmlns:a16="http://schemas.microsoft.com/office/drawing/2014/main" id="{6699AC3C-FE44-4341-B799-F20DE8937C2B}"/>
              </a:ext>
            </a:extLst>
          </p:cNvPr>
          <p:cNvSpPr txBox="1"/>
          <p:nvPr/>
        </p:nvSpPr>
        <p:spPr>
          <a:xfrm>
            <a:off x="942087" y="467885"/>
            <a:ext cx="9673702" cy="923330"/>
          </a:xfrm>
          <a:prstGeom prst="rect">
            <a:avLst/>
          </a:prstGeom>
          <a:noFill/>
        </p:spPr>
        <p:txBody>
          <a:bodyPr wrap="square" rtlCol="0">
            <a:spAutoFit/>
          </a:bodyPr>
          <a:lstStyle>
            <a:defPPr>
              <a:defRPr lang="ar-SY"/>
            </a:defPPr>
            <a:lvl1pPr marR="0" lvl="0" indent="0" algn="ctr" fontAlgn="auto">
              <a:lnSpc>
                <a:spcPct val="100000"/>
              </a:lnSpc>
              <a:spcBef>
                <a:spcPts val="0"/>
              </a:spcBef>
              <a:spcAft>
                <a:spcPts val="0"/>
              </a:spcAft>
              <a:buClrTx/>
              <a:buSzTx/>
              <a:buFontTx/>
              <a:buNone/>
              <a:tabLst/>
              <a:defRPr kumimoji="0" sz="2400" b="1" i="0" u="none" strike="noStrike" cap="none" spc="0" normalizeH="0" baseline="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sz="5400" dirty="0"/>
              <a:t>ماذا تحتاج لتبدأ مشروع  </a:t>
            </a:r>
            <a:r>
              <a:rPr lang="en-US" sz="5400" dirty="0"/>
              <a:t>START-UP ؟</a:t>
            </a:r>
          </a:p>
        </p:txBody>
      </p:sp>
      <p:sp>
        <p:nvSpPr>
          <p:cNvPr id="2" name="Rectangle 1">
            <a:extLst>
              <a:ext uri="{FF2B5EF4-FFF2-40B4-BE49-F238E27FC236}">
                <a16:creationId xmlns:a16="http://schemas.microsoft.com/office/drawing/2014/main" id="{A840493D-ED03-4C28-ACEE-38D98F2CE078}"/>
              </a:ext>
            </a:extLst>
          </p:cNvPr>
          <p:cNvSpPr/>
          <p:nvPr/>
        </p:nvSpPr>
        <p:spPr>
          <a:xfrm>
            <a:off x="0" y="3905250"/>
            <a:ext cx="12192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1BB39A9F-E556-4742-91F3-57522BEE03C7}"/>
              </a:ext>
            </a:extLst>
          </p:cNvPr>
          <p:cNvSpPr/>
          <p:nvPr/>
        </p:nvSpPr>
        <p:spPr>
          <a:xfrm>
            <a:off x="1236474" y="3706812"/>
            <a:ext cx="625475" cy="625475"/>
          </a:xfrm>
          <a:prstGeom prst="ellipse">
            <a:avLst/>
          </a:prstGeom>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DF591DA5-BEDB-402C-86C9-F3E4F94BF22F}"/>
              </a:ext>
            </a:extLst>
          </p:cNvPr>
          <p:cNvSpPr/>
          <p:nvPr/>
        </p:nvSpPr>
        <p:spPr>
          <a:xfrm>
            <a:off x="3331974" y="3706812"/>
            <a:ext cx="625475" cy="625475"/>
          </a:xfrm>
          <a:prstGeom prst="ellipse">
            <a:avLst/>
          </a:prstGeom>
          <a:solidFill>
            <a:schemeClr val="accent2"/>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ABA6FC83-E462-4892-847C-3365DC9EB610}"/>
              </a:ext>
            </a:extLst>
          </p:cNvPr>
          <p:cNvSpPr/>
          <p:nvPr/>
        </p:nvSpPr>
        <p:spPr>
          <a:xfrm>
            <a:off x="5522724" y="3706812"/>
            <a:ext cx="625475" cy="625475"/>
          </a:xfrm>
          <a:prstGeom prst="ellipse">
            <a:avLst/>
          </a:prstGeom>
          <a:solidFill>
            <a:schemeClr val="accent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5B3B0292-E90E-45F5-91ED-FC7AE600C01F}"/>
              </a:ext>
            </a:extLst>
          </p:cNvPr>
          <p:cNvSpPr/>
          <p:nvPr/>
        </p:nvSpPr>
        <p:spPr>
          <a:xfrm>
            <a:off x="7732524" y="3706812"/>
            <a:ext cx="625475" cy="625475"/>
          </a:xfrm>
          <a:prstGeom prst="ellipse">
            <a:avLst/>
          </a:prstGeom>
          <a:solidFill>
            <a:schemeClr val="accent5"/>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2B9300BF-75C1-46B4-A2E9-097AB3616AD6}"/>
              </a:ext>
            </a:extLst>
          </p:cNvPr>
          <p:cNvSpPr/>
          <p:nvPr/>
        </p:nvSpPr>
        <p:spPr>
          <a:xfrm>
            <a:off x="10189974" y="3706812"/>
            <a:ext cx="625475" cy="625475"/>
          </a:xfrm>
          <a:prstGeom prst="ellipse">
            <a:avLst/>
          </a:prstGeom>
          <a:solidFill>
            <a:schemeClr val="accent6"/>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B3F10488-09C9-4873-9E7B-05933BB40164}"/>
              </a:ext>
            </a:extLst>
          </p:cNvPr>
          <p:cNvSpPr txBox="1"/>
          <p:nvPr/>
        </p:nvSpPr>
        <p:spPr>
          <a:xfrm>
            <a:off x="567816" y="2381755"/>
            <a:ext cx="1962790" cy="323165"/>
          </a:xfrm>
          <a:prstGeom prst="rect">
            <a:avLst/>
          </a:prstGeom>
          <a:noFill/>
        </p:spPr>
        <p:txBody>
          <a:bodyPr wrap="square" rtlCol="0">
            <a:spAutoFit/>
          </a:bodyPr>
          <a:lstStyle>
            <a:defPPr>
              <a:defRPr lang="ar-SY"/>
            </a:defPPr>
            <a:lvl1pPr marR="0" lvl="0" indent="0" algn="ctr" fontAlgn="auto">
              <a:lnSpc>
                <a:spcPct val="100000"/>
              </a:lnSpc>
              <a:spcBef>
                <a:spcPts val="0"/>
              </a:spcBef>
              <a:spcAft>
                <a:spcPts val="0"/>
              </a:spcAft>
              <a:buClrTx/>
              <a:buSzTx/>
              <a:buFontTx/>
              <a:buNone/>
              <a:tabLst/>
              <a:defRPr kumimoji="0" sz="2400" b="1" i="0" u="none" strike="noStrike" cap="none" spc="0" normalizeH="0" baseline="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dirty="0"/>
              <a:t>تشكيل فريق عمل متكامل</a:t>
            </a:r>
            <a:endParaRPr lang="en-GB" dirty="0"/>
          </a:p>
        </p:txBody>
      </p:sp>
      <p:sp>
        <p:nvSpPr>
          <p:cNvPr id="31" name="TextBox 30">
            <a:extLst>
              <a:ext uri="{FF2B5EF4-FFF2-40B4-BE49-F238E27FC236}">
                <a16:creationId xmlns:a16="http://schemas.microsoft.com/office/drawing/2014/main" id="{EC140A3C-972E-4E16-BF62-96E3E4F20234}"/>
              </a:ext>
            </a:extLst>
          </p:cNvPr>
          <p:cNvSpPr txBox="1"/>
          <p:nvPr/>
        </p:nvSpPr>
        <p:spPr>
          <a:xfrm>
            <a:off x="2685411" y="4630904"/>
            <a:ext cx="1962790" cy="323165"/>
          </a:xfrm>
          <a:prstGeom prst="rect">
            <a:avLst/>
          </a:prstGeom>
          <a:noFill/>
        </p:spPr>
        <p:txBody>
          <a:bodyPr wrap="square" rtlCol="0">
            <a:spAutoFit/>
          </a:bodyPr>
          <a:lstStyle>
            <a:defPPr>
              <a:defRPr lang="ar-SY"/>
            </a:defPPr>
            <a:lvl1pPr marR="0" lvl="0" indent="0" algn="ctr" fontAlgn="auto">
              <a:lnSpc>
                <a:spcPct val="100000"/>
              </a:lnSpc>
              <a:spcBef>
                <a:spcPts val="0"/>
              </a:spcBef>
              <a:spcAft>
                <a:spcPts val="0"/>
              </a:spcAft>
              <a:buClrTx/>
              <a:buSzTx/>
              <a:buFontTx/>
              <a:buNone/>
              <a:tabLst/>
              <a:defRPr kumimoji="0" sz="2400" b="1" i="0" u="none" strike="noStrike" cap="none" spc="0" normalizeH="0" baseline="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dirty="0"/>
              <a:t>استغلال التكنولوجيا</a:t>
            </a:r>
          </a:p>
        </p:txBody>
      </p:sp>
      <p:sp>
        <p:nvSpPr>
          <p:cNvPr id="33" name="TextBox 32">
            <a:extLst>
              <a:ext uri="{FF2B5EF4-FFF2-40B4-BE49-F238E27FC236}">
                <a16:creationId xmlns:a16="http://schemas.microsoft.com/office/drawing/2014/main" id="{0C6D2D17-B294-49A8-B855-3D01106315F6}"/>
              </a:ext>
            </a:extLst>
          </p:cNvPr>
          <p:cNvSpPr txBox="1"/>
          <p:nvPr/>
        </p:nvSpPr>
        <p:spPr>
          <a:xfrm>
            <a:off x="4876161" y="2381755"/>
            <a:ext cx="1962790" cy="553998"/>
          </a:xfrm>
          <a:prstGeom prst="rect">
            <a:avLst/>
          </a:prstGeom>
          <a:noFill/>
        </p:spPr>
        <p:txBody>
          <a:bodyPr wrap="square" rtlCol="0">
            <a:spAutoFit/>
          </a:bodyPr>
          <a:lstStyle>
            <a:defPPr>
              <a:defRPr lang="ar-SY"/>
            </a:defPPr>
            <a:lvl1pPr marR="0" lvl="0" indent="0" algn="ctr" fontAlgn="auto">
              <a:lnSpc>
                <a:spcPct val="100000"/>
              </a:lnSpc>
              <a:spcBef>
                <a:spcPts val="0"/>
              </a:spcBef>
              <a:spcAft>
                <a:spcPts val="0"/>
              </a:spcAft>
              <a:buClrTx/>
              <a:buSzTx/>
              <a:buFontTx/>
              <a:buNone/>
              <a:tabLst/>
              <a:defRPr kumimoji="0" sz="2400" b="1" i="0" u="none" strike="noStrike" cap="none" spc="0" normalizeH="0" baseline="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dirty="0"/>
              <a:t>إعداد نموذج العمل التجاري </a:t>
            </a:r>
            <a:r>
              <a:rPr lang="fr-FR" dirty="0"/>
              <a:t>BMC</a:t>
            </a:r>
            <a:endParaRPr lang="en-GB" dirty="0"/>
          </a:p>
        </p:txBody>
      </p:sp>
      <p:sp>
        <p:nvSpPr>
          <p:cNvPr id="34" name="TextBox 33">
            <a:extLst>
              <a:ext uri="{FF2B5EF4-FFF2-40B4-BE49-F238E27FC236}">
                <a16:creationId xmlns:a16="http://schemas.microsoft.com/office/drawing/2014/main" id="{48FFCDDC-C535-4CEA-A5B3-64C596BC037F}"/>
              </a:ext>
            </a:extLst>
          </p:cNvPr>
          <p:cNvSpPr txBox="1"/>
          <p:nvPr/>
        </p:nvSpPr>
        <p:spPr>
          <a:xfrm>
            <a:off x="9496210" y="1971585"/>
            <a:ext cx="2245664"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التفكير في حاجات الناس و مشاكلهم والاطلاع على رغباتهم</a:t>
            </a:r>
          </a:p>
        </p:txBody>
      </p:sp>
      <p:sp>
        <p:nvSpPr>
          <p:cNvPr id="35" name="TextBox 34">
            <a:extLst>
              <a:ext uri="{FF2B5EF4-FFF2-40B4-BE49-F238E27FC236}">
                <a16:creationId xmlns:a16="http://schemas.microsoft.com/office/drawing/2014/main" id="{9FAF0F6A-4BF2-4B76-A7B1-14C5E5D3314E}"/>
              </a:ext>
            </a:extLst>
          </p:cNvPr>
          <p:cNvSpPr txBox="1"/>
          <p:nvPr/>
        </p:nvSpPr>
        <p:spPr>
          <a:xfrm>
            <a:off x="7085961" y="4630904"/>
            <a:ext cx="1962790" cy="553998"/>
          </a:xfrm>
          <a:prstGeom prst="rect">
            <a:avLst/>
          </a:prstGeom>
          <a:noFill/>
        </p:spPr>
        <p:txBody>
          <a:bodyPr wrap="square" rtlCol="0">
            <a:spAutoFit/>
          </a:bodyPr>
          <a:lstStyle>
            <a:defPPr>
              <a:defRPr lang="ar-SY"/>
            </a:defPPr>
            <a:lvl1pPr marR="0" lvl="0" indent="0" algn="ctr" fontAlgn="auto">
              <a:lnSpc>
                <a:spcPct val="100000"/>
              </a:lnSpc>
              <a:spcBef>
                <a:spcPts val="0"/>
              </a:spcBef>
              <a:spcAft>
                <a:spcPts val="0"/>
              </a:spcAft>
              <a:buClrTx/>
              <a:buSzTx/>
              <a:buFontTx/>
              <a:buNone/>
              <a:tabLst/>
              <a:defRPr kumimoji="0" sz="2400" b="1" i="0" u="none" strike="noStrike" cap="none" spc="0" normalizeH="0" baseline="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dirty="0"/>
              <a:t>البحث عن حلول إبداعية لهاته المشكلات</a:t>
            </a:r>
          </a:p>
        </p:txBody>
      </p:sp>
      <p:sp>
        <p:nvSpPr>
          <p:cNvPr id="39" name="TextBox 38">
            <a:extLst>
              <a:ext uri="{FF2B5EF4-FFF2-40B4-BE49-F238E27FC236}">
                <a16:creationId xmlns:a16="http://schemas.microsoft.com/office/drawing/2014/main" id="{430529B4-EFC8-4092-845B-A63565AEE513}"/>
              </a:ext>
            </a:extLst>
          </p:cNvPr>
          <p:cNvSpPr txBox="1"/>
          <p:nvPr/>
        </p:nvSpPr>
        <p:spPr>
          <a:xfrm>
            <a:off x="1236473" y="3781022"/>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kumimoji="0" lang="fr-FR"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5</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3" name="TextBox 42">
            <a:extLst>
              <a:ext uri="{FF2B5EF4-FFF2-40B4-BE49-F238E27FC236}">
                <a16:creationId xmlns:a16="http://schemas.microsoft.com/office/drawing/2014/main" id="{509B505E-3812-4A49-B70A-B35F6535BA62}"/>
              </a:ext>
            </a:extLst>
          </p:cNvPr>
          <p:cNvSpPr txBox="1"/>
          <p:nvPr/>
        </p:nvSpPr>
        <p:spPr>
          <a:xfrm>
            <a:off x="3331973" y="3781022"/>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kumimoji="0" lang="fr-FR"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4</a:t>
            </a: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4" name="TextBox 43">
            <a:extLst>
              <a:ext uri="{FF2B5EF4-FFF2-40B4-BE49-F238E27FC236}">
                <a16:creationId xmlns:a16="http://schemas.microsoft.com/office/drawing/2014/main" id="{52CBCC2A-1053-45D9-8BB8-25FBF08A77B6}"/>
              </a:ext>
            </a:extLst>
          </p:cNvPr>
          <p:cNvSpPr txBox="1"/>
          <p:nvPr/>
        </p:nvSpPr>
        <p:spPr>
          <a:xfrm>
            <a:off x="5529651" y="3781022"/>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03 </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5" name="TextBox 44">
            <a:extLst>
              <a:ext uri="{FF2B5EF4-FFF2-40B4-BE49-F238E27FC236}">
                <a16:creationId xmlns:a16="http://schemas.microsoft.com/office/drawing/2014/main" id="{D3AC7BBC-8186-4AEB-867F-9D58EBAC73A3}"/>
              </a:ext>
            </a:extLst>
          </p:cNvPr>
          <p:cNvSpPr txBox="1"/>
          <p:nvPr/>
        </p:nvSpPr>
        <p:spPr>
          <a:xfrm>
            <a:off x="7732524" y="3781022"/>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kumimoji="0" lang="fr-FR"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2</a:t>
            </a: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6" name="TextBox 45">
            <a:extLst>
              <a:ext uri="{FF2B5EF4-FFF2-40B4-BE49-F238E27FC236}">
                <a16:creationId xmlns:a16="http://schemas.microsoft.com/office/drawing/2014/main" id="{3DBC438E-173F-4C54-9771-7B7D411FC014}"/>
              </a:ext>
            </a:extLst>
          </p:cNvPr>
          <p:cNvSpPr txBox="1"/>
          <p:nvPr/>
        </p:nvSpPr>
        <p:spPr>
          <a:xfrm>
            <a:off x="10196901" y="3781022"/>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lang="fr-FR" sz="2500" b="1" dirty="0">
                <a:solidFill>
                  <a:srgbClr val="FFFFFF"/>
                </a:solidFill>
                <a:latin typeface="Open Sans" panose="020B0606030504020204" pitchFamily="34" charset="0"/>
              </a:rPr>
              <a:t>1</a:t>
            </a: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pic>
        <p:nvPicPr>
          <p:cNvPr id="4" name="Image 3">
            <a:extLst>
              <a:ext uri="{FF2B5EF4-FFF2-40B4-BE49-F238E27FC236}">
                <a16:creationId xmlns:a16="http://schemas.microsoft.com/office/drawing/2014/main" id="{1570094C-D47B-D383-3D2A-860D56049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1845" y="4530724"/>
            <a:ext cx="2227394" cy="1762499"/>
          </a:xfrm>
          <a:prstGeom prst="rect">
            <a:avLst/>
          </a:prstGeom>
        </p:spPr>
      </p:pic>
      <p:pic>
        <p:nvPicPr>
          <p:cNvPr id="7" name="Image 6">
            <a:extLst>
              <a:ext uri="{FF2B5EF4-FFF2-40B4-BE49-F238E27FC236}">
                <a16:creationId xmlns:a16="http://schemas.microsoft.com/office/drawing/2014/main" id="{16ADDC9D-7AAD-8283-9DBE-108F9DE56F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139" y="1622625"/>
            <a:ext cx="2466975" cy="1847850"/>
          </a:xfrm>
          <a:prstGeom prst="rect">
            <a:avLst/>
          </a:prstGeom>
        </p:spPr>
      </p:pic>
      <p:pic>
        <p:nvPicPr>
          <p:cNvPr id="9" name="Image 8">
            <a:extLst>
              <a:ext uri="{FF2B5EF4-FFF2-40B4-BE49-F238E27FC236}">
                <a16:creationId xmlns:a16="http://schemas.microsoft.com/office/drawing/2014/main" id="{B4982988-C73E-43AD-E002-5F13B5BA02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4894" y="4568625"/>
            <a:ext cx="2685410" cy="1498837"/>
          </a:xfrm>
          <a:prstGeom prst="rect">
            <a:avLst/>
          </a:prstGeom>
        </p:spPr>
      </p:pic>
      <p:pic>
        <p:nvPicPr>
          <p:cNvPr id="11" name="Image 10">
            <a:extLst>
              <a:ext uri="{FF2B5EF4-FFF2-40B4-BE49-F238E27FC236}">
                <a16:creationId xmlns:a16="http://schemas.microsoft.com/office/drawing/2014/main" id="{BB7C80D4-948B-EBE3-4DFA-826FE4238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7085" y="1833563"/>
            <a:ext cx="2268731" cy="1476375"/>
          </a:xfrm>
          <a:prstGeom prst="rect">
            <a:avLst/>
          </a:prstGeom>
        </p:spPr>
      </p:pic>
      <p:pic>
        <p:nvPicPr>
          <p:cNvPr id="13" name="Image 12">
            <a:extLst>
              <a:ext uri="{FF2B5EF4-FFF2-40B4-BE49-F238E27FC236}">
                <a16:creationId xmlns:a16="http://schemas.microsoft.com/office/drawing/2014/main" id="{4519D15E-82B5-07C7-C3BD-6BEE7BE0A4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133" y="4548759"/>
            <a:ext cx="2391095" cy="1619250"/>
          </a:xfrm>
          <a:prstGeom prst="rect">
            <a:avLst/>
          </a:prstGeom>
        </p:spPr>
      </p:pic>
    </p:spTree>
    <p:extLst>
      <p:ext uri="{BB962C8B-B14F-4D97-AF65-F5344CB8AC3E}">
        <p14:creationId xmlns:p14="http://schemas.microsoft.com/office/powerpoint/2010/main" val="1299647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18AD302-DE22-90A8-6CC1-9FCDEF8B72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2787507"/>
            <a:ext cx="3810000" cy="2094137"/>
          </a:xfrm>
          <a:prstGeom prst="rect">
            <a:avLst/>
          </a:prstGeom>
        </p:spPr>
      </p:pic>
      <p:sp>
        <p:nvSpPr>
          <p:cNvPr id="10" name="TextBox 9">
            <a:extLst>
              <a:ext uri="{FF2B5EF4-FFF2-40B4-BE49-F238E27FC236}">
                <a16:creationId xmlns:a16="http://schemas.microsoft.com/office/drawing/2014/main" id="{DB0A9C50-B290-4C30-A65A-9D7AB111D154}"/>
              </a:ext>
            </a:extLst>
          </p:cNvPr>
          <p:cNvSpPr txBox="1"/>
          <p:nvPr/>
        </p:nvSpPr>
        <p:spPr>
          <a:xfrm>
            <a:off x="578223" y="205877"/>
            <a:ext cx="11147611" cy="769441"/>
          </a:xfrm>
          <a:prstGeom prst="rect">
            <a:avLst/>
          </a:prstGeom>
          <a:solidFill>
            <a:schemeClr val="bg1">
              <a:lumMod val="95000"/>
            </a:schemeClr>
          </a:solidFill>
        </p:spPr>
        <p:txBody>
          <a:bodyPr wrap="square" rtlCol="0">
            <a:spAutoFit/>
          </a:bodyPr>
          <a:lstStyle/>
          <a:p>
            <a:pPr lvl="0" algn="ctr">
              <a:defRPr/>
            </a:pPr>
            <a:r>
              <a:rPr lang="ar-DZ" sz="4400" b="1" dirty="0">
                <a:solidFill>
                  <a:srgbClr val="282F39"/>
                </a:solidFill>
                <a:effectLst>
                  <a:outerShdw blurRad="38100" dist="38100" dir="2700000" algn="tl">
                    <a:srgbClr val="000000">
                      <a:alpha val="43137"/>
                    </a:srgbClr>
                  </a:outerShdw>
                </a:effectLst>
                <a:latin typeface="Sakkal Majalla" panose="02000000000000000000" pitchFamily="2" charset="-78"/>
                <a:ea typeface="Noto Sans" panose="020B0502040504020204" pitchFamily="34"/>
                <a:cs typeface="Sakkal Majalla" panose="02000000000000000000" pitchFamily="2" charset="-78"/>
              </a:rPr>
              <a:t>1- التفكير في حاجات الناس و مشاكلهم و الاطلاع على رغباتهم</a:t>
            </a:r>
          </a:p>
        </p:txBody>
      </p:sp>
      <p:sp>
        <p:nvSpPr>
          <p:cNvPr id="14" name="Oval 13"/>
          <p:cNvSpPr/>
          <p:nvPr/>
        </p:nvSpPr>
        <p:spPr>
          <a:xfrm>
            <a:off x="3635590" y="2350744"/>
            <a:ext cx="506366" cy="5063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2</a:t>
            </a:r>
          </a:p>
        </p:txBody>
      </p:sp>
      <p:sp>
        <p:nvSpPr>
          <p:cNvPr id="15" name="Oval 14"/>
          <p:cNvSpPr/>
          <p:nvPr/>
        </p:nvSpPr>
        <p:spPr>
          <a:xfrm>
            <a:off x="5645663" y="929302"/>
            <a:ext cx="506366" cy="5063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1</a:t>
            </a:r>
          </a:p>
        </p:txBody>
      </p:sp>
      <p:sp>
        <p:nvSpPr>
          <p:cNvPr id="16" name="Oval 15"/>
          <p:cNvSpPr/>
          <p:nvPr/>
        </p:nvSpPr>
        <p:spPr>
          <a:xfrm>
            <a:off x="4967070" y="4302339"/>
            <a:ext cx="506366" cy="506366"/>
          </a:xfrm>
          <a:prstGeom prst="ellipse">
            <a:avLst/>
          </a:prstGeom>
          <a:solidFill>
            <a:srgbClr val="37C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3</a:t>
            </a:r>
          </a:p>
        </p:txBody>
      </p:sp>
      <p:sp>
        <p:nvSpPr>
          <p:cNvPr id="17" name="Oval 16"/>
          <p:cNvSpPr/>
          <p:nvPr/>
        </p:nvSpPr>
        <p:spPr>
          <a:xfrm>
            <a:off x="7709483" y="3682782"/>
            <a:ext cx="506366" cy="50636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4</a:t>
            </a:r>
          </a:p>
        </p:txBody>
      </p:sp>
      <p:sp>
        <p:nvSpPr>
          <p:cNvPr id="2" name="Oval 1">
            <a:extLst>
              <a:ext uri="{FF2B5EF4-FFF2-40B4-BE49-F238E27FC236}">
                <a16:creationId xmlns:a16="http://schemas.microsoft.com/office/drawing/2014/main" id="{262BA4F0-F7DC-4FFA-93BA-DD654E947209}"/>
              </a:ext>
            </a:extLst>
          </p:cNvPr>
          <p:cNvSpPr/>
          <p:nvPr/>
        </p:nvSpPr>
        <p:spPr>
          <a:xfrm>
            <a:off x="4821382" y="1380599"/>
            <a:ext cx="2050473" cy="125176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a:t>الوقت</a:t>
            </a:r>
            <a:endParaRPr lang="fr-FR" sz="3200" b="1" dirty="0"/>
          </a:p>
        </p:txBody>
      </p:sp>
      <p:sp>
        <p:nvSpPr>
          <p:cNvPr id="19" name="Oval 18">
            <a:extLst>
              <a:ext uri="{FF2B5EF4-FFF2-40B4-BE49-F238E27FC236}">
                <a16:creationId xmlns:a16="http://schemas.microsoft.com/office/drawing/2014/main" id="{59E7816F-5AAC-4949-95C0-3478C39DD05E}"/>
              </a:ext>
            </a:extLst>
          </p:cNvPr>
          <p:cNvSpPr/>
          <p:nvPr/>
        </p:nvSpPr>
        <p:spPr>
          <a:xfrm>
            <a:off x="6886591" y="4163086"/>
            <a:ext cx="2050473" cy="12517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000" b="1" dirty="0"/>
              <a:t>التكرار</a:t>
            </a:r>
            <a:endParaRPr lang="fr-FR" sz="3000" b="1" dirty="0"/>
          </a:p>
        </p:txBody>
      </p:sp>
      <p:sp>
        <p:nvSpPr>
          <p:cNvPr id="20" name="Oval 19">
            <a:extLst>
              <a:ext uri="{FF2B5EF4-FFF2-40B4-BE49-F238E27FC236}">
                <a16:creationId xmlns:a16="http://schemas.microsoft.com/office/drawing/2014/main" id="{DEB8DCF6-BE0B-4199-8EF5-960BEB1A264F}"/>
              </a:ext>
            </a:extLst>
          </p:cNvPr>
          <p:cNvSpPr/>
          <p:nvPr/>
        </p:nvSpPr>
        <p:spPr>
          <a:xfrm>
            <a:off x="7083188" y="2231227"/>
            <a:ext cx="2310194" cy="1251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000" b="1" dirty="0"/>
              <a:t>الانتشار</a:t>
            </a:r>
            <a:endParaRPr lang="fr-FR" sz="3000" b="1" dirty="0"/>
          </a:p>
        </p:txBody>
      </p:sp>
      <p:sp>
        <p:nvSpPr>
          <p:cNvPr id="21" name="Oval 20">
            <a:extLst>
              <a:ext uri="{FF2B5EF4-FFF2-40B4-BE49-F238E27FC236}">
                <a16:creationId xmlns:a16="http://schemas.microsoft.com/office/drawing/2014/main" id="{C3F1B7C4-7F85-4256-9D25-B0F39E6007E7}"/>
              </a:ext>
            </a:extLst>
          </p:cNvPr>
          <p:cNvSpPr/>
          <p:nvPr/>
        </p:nvSpPr>
        <p:spPr>
          <a:xfrm>
            <a:off x="4342947" y="4812041"/>
            <a:ext cx="2050473" cy="1251766"/>
          </a:xfrm>
          <a:prstGeom prst="ellipse">
            <a:avLst/>
          </a:prstGeom>
          <a:solidFill>
            <a:srgbClr val="37C1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000" b="1" dirty="0"/>
              <a:t>التكلفة</a:t>
            </a:r>
            <a:endParaRPr lang="fr-FR" sz="3000" b="1" dirty="0"/>
          </a:p>
        </p:txBody>
      </p:sp>
      <p:sp>
        <p:nvSpPr>
          <p:cNvPr id="22" name="Oval 21">
            <a:extLst>
              <a:ext uri="{FF2B5EF4-FFF2-40B4-BE49-F238E27FC236}">
                <a16:creationId xmlns:a16="http://schemas.microsoft.com/office/drawing/2014/main" id="{E040451C-9D6B-4BF1-A2A9-F6D77B4228E7}"/>
              </a:ext>
            </a:extLst>
          </p:cNvPr>
          <p:cNvSpPr/>
          <p:nvPr/>
        </p:nvSpPr>
        <p:spPr>
          <a:xfrm>
            <a:off x="2911136" y="2857110"/>
            <a:ext cx="2050473" cy="12517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a:t>الضغط</a:t>
            </a:r>
            <a:endParaRPr lang="fr-FR" sz="3200" b="1" dirty="0"/>
          </a:p>
        </p:txBody>
      </p:sp>
      <p:sp>
        <p:nvSpPr>
          <p:cNvPr id="23" name="Oval 22">
            <a:extLst>
              <a:ext uri="{FF2B5EF4-FFF2-40B4-BE49-F238E27FC236}">
                <a16:creationId xmlns:a16="http://schemas.microsoft.com/office/drawing/2014/main" id="{E64E485F-92FB-4734-9692-0F0695E03171}"/>
              </a:ext>
            </a:extLst>
          </p:cNvPr>
          <p:cNvSpPr/>
          <p:nvPr/>
        </p:nvSpPr>
        <p:spPr>
          <a:xfrm>
            <a:off x="7911827" y="1737892"/>
            <a:ext cx="506366" cy="5063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a:ln>
                  <a:noFill/>
                </a:ln>
                <a:solidFill>
                  <a:srgbClr val="FFFFFF"/>
                </a:solidFill>
                <a:effectLst/>
                <a:uLnTx/>
                <a:uFillTx/>
                <a:latin typeface="Calibri" panose="020F0502020204030204"/>
                <a:ea typeface="+mn-ea"/>
                <a:cs typeface="+mn-cs"/>
              </a:rPr>
              <a:t>5</a:t>
            </a:r>
            <a:endPar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45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ppt_x"/>
                                          </p:val>
                                        </p:tav>
                                        <p:tav tm="100000">
                                          <p:val>
                                            <p:strVal val="#ppt_x"/>
                                          </p:val>
                                        </p:tav>
                                      </p:tavLst>
                                    </p:anim>
                                    <p:anim calcmode="lin" valueType="num">
                                      <p:cBhvr additive="base">
                                        <p:cTn id="5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arn(inVertical)">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P spid="17" grpId="0" animBg="1"/>
      <p:bldP spid="2" grpId="0" animBg="1"/>
      <p:bldP spid="19" grpId="0" animBg="1"/>
      <p:bldP spid="20"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3ABA73-7FA1-47A8-88C9-A02304133875}"/>
              </a:ext>
            </a:extLst>
          </p:cNvPr>
          <p:cNvSpPr/>
          <p:nvPr/>
        </p:nvSpPr>
        <p:spPr>
          <a:xfrm>
            <a:off x="7620000" y="332509"/>
            <a:ext cx="4184073" cy="2535382"/>
          </a:xfrm>
          <a:prstGeom prst="rect">
            <a:avLst/>
          </a:prstGeom>
          <a:solidFill>
            <a:schemeClr val="accent1">
              <a:lumMod val="75000"/>
              <a:lumOff val="2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DZ" sz="3600" b="1" dirty="0">
                <a:ln w="22225">
                  <a:solidFill>
                    <a:schemeClr val="accent2"/>
                  </a:solidFill>
                  <a:prstDash val="solid"/>
                </a:ln>
                <a:solidFill>
                  <a:schemeClr val="accent2">
                    <a:lumMod val="40000"/>
                    <a:lumOff val="60000"/>
                  </a:schemeClr>
                </a:solidFill>
              </a:rPr>
              <a:t>المنتجات و الخدمات</a:t>
            </a:r>
          </a:p>
          <a:p>
            <a:pPr algn="ctr"/>
            <a:r>
              <a:rPr lang="ar-DZ" b="1" dirty="0"/>
              <a:t>إطلاق منتج أو خدمة أو تحسين منتج أو خدمة قائمين أو تقديم تكنولوجيا جديدة.</a:t>
            </a:r>
            <a:endParaRPr lang="fr-FR" b="1" dirty="0"/>
          </a:p>
        </p:txBody>
      </p:sp>
      <p:sp>
        <p:nvSpPr>
          <p:cNvPr id="8" name="Rectangle 7">
            <a:extLst>
              <a:ext uri="{FF2B5EF4-FFF2-40B4-BE49-F238E27FC236}">
                <a16:creationId xmlns:a16="http://schemas.microsoft.com/office/drawing/2014/main" id="{79AF8240-F369-44E2-914B-212FACED5EAA}"/>
              </a:ext>
            </a:extLst>
          </p:cNvPr>
          <p:cNvSpPr/>
          <p:nvPr/>
        </p:nvSpPr>
        <p:spPr>
          <a:xfrm>
            <a:off x="7620000" y="3990110"/>
            <a:ext cx="4184073" cy="2535382"/>
          </a:xfrm>
          <a:prstGeom prst="rect">
            <a:avLst/>
          </a:prstGeom>
          <a:solidFill>
            <a:schemeClr val="accent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DZ"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نموذج العمل </a:t>
            </a:r>
          </a:p>
          <a:p>
            <a:pPr algn="ctr"/>
            <a:r>
              <a:rPr lang="ar-DZ" b="1" dirty="0"/>
              <a:t>من خلال إعادة بناء نموذج العمل أو تطوير علاقات أفضل مع الموردين، والموزعين و العملاء. </a:t>
            </a:r>
            <a:endParaRPr lang="fr-FR" b="1" dirty="0"/>
          </a:p>
        </p:txBody>
      </p:sp>
      <p:sp>
        <p:nvSpPr>
          <p:cNvPr id="9" name="Rectangle 8">
            <a:extLst>
              <a:ext uri="{FF2B5EF4-FFF2-40B4-BE49-F238E27FC236}">
                <a16:creationId xmlns:a16="http://schemas.microsoft.com/office/drawing/2014/main" id="{6AF9204E-F234-4FA1-A291-895C59ED9FFE}"/>
              </a:ext>
            </a:extLst>
          </p:cNvPr>
          <p:cNvSpPr/>
          <p:nvPr/>
        </p:nvSpPr>
        <p:spPr>
          <a:xfrm>
            <a:off x="643538" y="4090068"/>
            <a:ext cx="4433454" cy="2535382"/>
          </a:xfrm>
          <a:prstGeom prst="rect">
            <a:avLst/>
          </a:prstGeom>
          <a:solidFill>
            <a:schemeClr val="accent1">
              <a:lumMod val="75000"/>
              <a:lumOff val="2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ar-DZ" sz="3600" b="1" dirty="0">
                <a:ln w="22225">
                  <a:solidFill>
                    <a:schemeClr val="accent2"/>
                  </a:solidFill>
                  <a:prstDash val="solid"/>
                </a:ln>
                <a:solidFill>
                  <a:schemeClr val="accent2">
                    <a:lumMod val="40000"/>
                    <a:lumOff val="60000"/>
                  </a:schemeClr>
                </a:solidFill>
              </a:rPr>
              <a:t>التسويق </a:t>
            </a:r>
          </a:p>
          <a:p>
            <a:pPr algn="ctr"/>
            <a:r>
              <a:rPr lang="ar-DZ" b="1" dirty="0"/>
              <a:t>الترويج للمنتج أو الخدمة، واختيار قنوات التسويق التي سيتم استخدامها  لذلك. وحتى اكتشاف ودخول أسواق جديدة</a:t>
            </a:r>
          </a:p>
        </p:txBody>
      </p:sp>
      <p:sp>
        <p:nvSpPr>
          <p:cNvPr id="10" name="Rectangle 9">
            <a:extLst>
              <a:ext uri="{FF2B5EF4-FFF2-40B4-BE49-F238E27FC236}">
                <a16:creationId xmlns:a16="http://schemas.microsoft.com/office/drawing/2014/main" id="{7EBE85E0-84C6-4F55-B462-95540234927E}"/>
              </a:ext>
            </a:extLst>
          </p:cNvPr>
          <p:cNvSpPr/>
          <p:nvPr/>
        </p:nvSpPr>
        <p:spPr>
          <a:xfrm>
            <a:off x="581891" y="332509"/>
            <a:ext cx="4752109" cy="2535382"/>
          </a:xfrm>
          <a:prstGeom prst="rect">
            <a:avLst/>
          </a:prstGeom>
          <a:solidFill>
            <a:schemeClr val="accent2">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ar-DZ"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العمليات </a:t>
            </a:r>
          </a:p>
          <a:p>
            <a:pPr algn="ctr"/>
            <a:r>
              <a:rPr lang="ar-DZ" b="1" dirty="0"/>
              <a:t>تحسين العمليات التشغيلية كالأنظمة المالية، أو إدارة الموارد البشرية أو الخدمات اللوجستية </a:t>
            </a:r>
            <a:endParaRPr lang="fr-FR" b="1" dirty="0"/>
          </a:p>
        </p:txBody>
      </p:sp>
      <p:grpSp>
        <p:nvGrpSpPr>
          <p:cNvPr id="11" name="Google Shape;995;p63">
            <a:extLst>
              <a:ext uri="{FF2B5EF4-FFF2-40B4-BE49-F238E27FC236}">
                <a16:creationId xmlns:a16="http://schemas.microsoft.com/office/drawing/2014/main" id="{C0E5CC51-8020-4F51-ABC8-8CC529299598}"/>
              </a:ext>
            </a:extLst>
          </p:cNvPr>
          <p:cNvGrpSpPr/>
          <p:nvPr/>
        </p:nvGrpSpPr>
        <p:grpSpPr>
          <a:xfrm>
            <a:off x="4287984" y="1740885"/>
            <a:ext cx="4184073" cy="3516916"/>
            <a:chOff x="4721450" y="1509475"/>
            <a:chExt cx="79350" cy="74325"/>
          </a:xfrm>
        </p:grpSpPr>
        <p:sp>
          <p:nvSpPr>
            <p:cNvPr id="12" name="Google Shape;996;p63">
              <a:extLst>
                <a:ext uri="{FF2B5EF4-FFF2-40B4-BE49-F238E27FC236}">
                  <a16:creationId xmlns:a16="http://schemas.microsoft.com/office/drawing/2014/main" id="{5F1D89F3-CD18-4F54-B701-F4C8262182BD}"/>
                </a:ext>
              </a:extLst>
            </p:cNvPr>
            <p:cNvSpPr/>
            <p:nvPr/>
          </p:nvSpPr>
          <p:spPr>
            <a:xfrm>
              <a:off x="4729025" y="1509475"/>
              <a:ext cx="27050" cy="26725"/>
            </a:xfrm>
            <a:custGeom>
              <a:avLst/>
              <a:gdLst/>
              <a:ahLst/>
              <a:cxnLst/>
              <a:rect l="l" t="t" r="r" b="b"/>
              <a:pathLst>
                <a:path w="1082" h="1069" extrusionOk="0">
                  <a:moveTo>
                    <a:pt x="440" y="1"/>
                  </a:moveTo>
                  <a:lnTo>
                    <a:pt x="570" y="224"/>
                  </a:lnTo>
                  <a:cubicBezTo>
                    <a:pt x="296" y="405"/>
                    <a:pt x="94" y="672"/>
                    <a:pt x="0" y="989"/>
                  </a:cubicBezTo>
                  <a:lnTo>
                    <a:pt x="188" y="809"/>
                  </a:lnTo>
                  <a:lnTo>
                    <a:pt x="462" y="1068"/>
                  </a:lnTo>
                  <a:cubicBezTo>
                    <a:pt x="527" y="888"/>
                    <a:pt x="649" y="737"/>
                    <a:pt x="808" y="628"/>
                  </a:cubicBezTo>
                  <a:lnTo>
                    <a:pt x="923" y="823"/>
                  </a:lnTo>
                  <a:lnTo>
                    <a:pt x="1082" y="188"/>
                  </a:lnTo>
                  <a:lnTo>
                    <a:pt x="440" y="1"/>
                  </a:lnTo>
                  <a:close/>
                </a:path>
              </a:pathLst>
            </a:custGeom>
            <a:solidFill>
              <a:srgbClr val="010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97;p63">
              <a:extLst>
                <a:ext uri="{FF2B5EF4-FFF2-40B4-BE49-F238E27FC236}">
                  <a16:creationId xmlns:a16="http://schemas.microsoft.com/office/drawing/2014/main" id="{71925D44-E5B5-4A42-B5EE-5A15393F9611}"/>
                </a:ext>
              </a:extLst>
            </p:cNvPr>
            <p:cNvSpPr/>
            <p:nvPr/>
          </p:nvSpPr>
          <p:spPr>
            <a:xfrm>
              <a:off x="4721450" y="1533275"/>
              <a:ext cx="32300" cy="42600"/>
            </a:xfrm>
            <a:custGeom>
              <a:avLst/>
              <a:gdLst/>
              <a:ahLst/>
              <a:cxnLst/>
              <a:rect l="l" t="t" r="r" b="b"/>
              <a:pathLst>
                <a:path w="1292" h="1704" extrusionOk="0">
                  <a:moveTo>
                    <a:pt x="491" y="1"/>
                  </a:moveTo>
                  <a:lnTo>
                    <a:pt x="0" y="455"/>
                  </a:lnTo>
                  <a:lnTo>
                    <a:pt x="238" y="455"/>
                  </a:lnTo>
                  <a:cubicBezTo>
                    <a:pt x="253" y="1025"/>
                    <a:pt x="635" y="1530"/>
                    <a:pt x="1183" y="1703"/>
                  </a:cubicBezTo>
                  <a:lnTo>
                    <a:pt x="1024" y="1530"/>
                  </a:lnTo>
                  <a:lnTo>
                    <a:pt x="1291" y="1256"/>
                  </a:lnTo>
                  <a:cubicBezTo>
                    <a:pt x="952" y="1133"/>
                    <a:pt x="721" y="816"/>
                    <a:pt x="707" y="455"/>
                  </a:cubicBezTo>
                  <a:lnTo>
                    <a:pt x="945" y="455"/>
                  </a:lnTo>
                  <a:lnTo>
                    <a:pt x="491" y="1"/>
                  </a:lnTo>
                  <a:close/>
                </a:path>
              </a:pathLst>
            </a:custGeom>
            <a:solidFill>
              <a:srgbClr val="FF2E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98;p63">
              <a:extLst>
                <a:ext uri="{FF2B5EF4-FFF2-40B4-BE49-F238E27FC236}">
                  <a16:creationId xmlns:a16="http://schemas.microsoft.com/office/drawing/2014/main" id="{28BFD79E-33FF-48ED-B1D4-1B8CF7E9B9D0}"/>
                </a:ext>
              </a:extLst>
            </p:cNvPr>
            <p:cNvSpPr/>
            <p:nvPr/>
          </p:nvSpPr>
          <p:spPr>
            <a:xfrm>
              <a:off x="4750650" y="1551675"/>
              <a:ext cx="42950" cy="32125"/>
            </a:xfrm>
            <a:custGeom>
              <a:avLst/>
              <a:gdLst/>
              <a:ahLst/>
              <a:cxnLst/>
              <a:rect l="l" t="t" r="r" b="b"/>
              <a:pathLst>
                <a:path w="1718" h="1285" extrusionOk="0">
                  <a:moveTo>
                    <a:pt x="1256" y="1"/>
                  </a:moveTo>
                  <a:cubicBezTo>
                    <a:pt x="1126" y="332"/>
                    <a:pt x="808" y="556"/>
                    <a:pt x="448" y="570"/>
                  </a:cubicBezTo>
                  <a:lnTo>
                    <a:pt x="448" y="340"/>
                  </a:lnTo>
                  <a:lnTo>
                    <a:pt x="1" y="794"/>
                  </a:lnTo>
                  <a:lnTo>
                    <a:pt x="448" y="1284"/>
                  </a:lnTo>
                  <a:lnTo>
                    <a:pt x="448" y="1032"/>
                  </a:lnTo>
                  <a:cubicBezTo>
                    <a:pt x="1039" y="1025"/>
                    <a:pt x="1551" y="635"/>
                    <a:pt x="1717" y="73"/>
                  </a:cubicBezTo>
                  <a:lnTo>
                    <a:pt x="1717" y="73"/>
                  </a:lnTo>
                  <a:lnTo>
                    <a:pt x="1515" y="260"/>
                  </a:lnTo>
                  <a:lnTo>
                    <a:pt x="1256" y="1"/>
                  </a:lnTo>
                  <a:close/>
                </a:path>
              </a:pathLst>
            </a:custGeom>
            <a:solidFill>
              <a:srgbClr val="010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99;p63">
              <a:extLst>
                <a:ext uri="{FF2B5EF4-FFF2-40B4-BE49-F238E27FC236}">
                  <a16:creationId xmlns:a16="http://schemas.microsoft.com/office/drawing/2014/main" id="{BEF3E37E-4A81-4982-942B-28A225316E01}"/>
                </a:ext>
              </a:extLst>
            </p:cNvPr>
            <p:cNvSpPr/>
            <p:nvPr/>
          </p:nvSpPr>
          <p:spPr>
            <a:xfrm>
              <a:off x="4761300" y="1510025"/>
              <a:ext cx="39500" cy="44375"/>
            </a:xfrm>
            <a:custGeom>
              <a:avLst/>
              <a:gdLst/>
              <a:ahLst/>
              <a:cxnLst/>
              <a:rect l="l" t="t" r="r" b="b"/>
              <a:pathLst>
                <a:path w="1580" h="1775" extrusionOk="0">
                  <a:moveTo>
                    <a:pt x="13" y="0"/>
                  </a:moveTo>
                  <a:cubicBezTo>
                    <a:pt x="9" y="0"/>
                    <a:pt x="5" y="0"/>
                    <a:pt x="0" y="0"/>
                  </a:cubicBezTo>
                  <a:lnTo>
                    <a:pt x="0" y="462"/>
                  </a:lnTo>
                  <a:cubicBezTo>
                    <a:pt x="476" y="462"/>
                    <a:pt x="873" y="844"/>
                    <a:pt x="880" y="1328"/>
                  </a:cubicBezTo>
                  <a:lnTo>
                    <a:pt x="635" y="1328"/>
                  </a:lnTo>
                  <a:lnTo>
                    <a:pt x="1089" y="1775"/>
                  </a:lnTo>
                  <a:lnTo>
                    <a:pt x="1580" y="1328"/>
                  </a:lnTo>
                  <a:lnTo>
                    <a:pt x="1349" y="1328"/>
                  </a:lnTo>
                  <a:cubicBezTo>
                    <a:pt x="1335" y="589"/>
                    <a:pt x="743" y="0"/>
                    <a:pt x="13" y="0"/>
                  </a:cubicBezTo>
                  <a:close/>
                </a:path>
              </a:pathLst>
            </a:custGeom>
            <a:solidFill>
              <a:srgbClr val="FF2E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5651625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3FC0CF0F-5760-41A7-AB1B-82F29689CF7E}"/>
              </a:ext>
            </a:extLst>
          </p:cNvPr>
          <p:cNvSpPr/>
          <p:nvPr/>
        </p:nvSpPr>
        <p:spPr>
          <a:xfrm>
            <a:off x="7033929" y="4396663"/>
            <a:ext cx="2227394" cy="1677424"/>
          </a:xfrm>
          <a:prstGeom prst="ellipse">
            <a:avLst/>
          </a:prstGeom>
          <a:solidFill>
            <a:schemeClr val="bg1">
              <a:lumMod val="85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5" name="TextBox 4">
            <a:extLst>
              <a:ext uri="{FF2B5EF4-FFF2-40B4-BE49-F238E27FC236}">
                <a16:creationId xmlns:a16="http://schemas.microsoft.com/office/drawing/2014/main" id="{6699AC3C-FE44-4341-B799-F20DE8937C2B}"/>
              </a:ext>
            </a:extLst>
          </p:cNvPr>
          <p:cNvSpPr txBox="1"/>
          <p:nvPr/>
        </p:nvSpPr>
        <p:spPr>
          <a:xfrm>
            <a:off x="942087" y="467885"/>
            <a:ext cx="9673702" cy="923330"/>
          </a:xfrm>
          <a:prstGeom prst="rect">
            <a:avLst/>
          </a:prstGeom>
          <a:noFill/>
        </p:spPr>
        <p:txBody>
          <a:bodyPr wrap="square" rtlCol="0">
            <a:spAutoFit/>
          </a:bodyPr>
          <a:lstStyle>
            <a:defPPr>
              <a:defRPr lang="ar-SY"/>
            </a:defPPr>
            <a:lvl1pPr marR="0" lvl="0" indent="0" algn="ctr" fontAlgn="auto">
              <a:lnSpc>
                <a:spcPct val="100000"/>
              </a:lnSpc>
              <a:spcBef>
                <a:spcPts val="0"/>
              </a:spcBef>
              <a:spcAft>
                <a:spcPts val="0"/>
              </a:spcAft>
              <a:buClrTx/>
              <a:buSzTx/>
              <a:buFontTx/>
              <a:buNone/>
              <a:tabLst/>
              <a:defRPr kumimoji="0" sz="2400" b="1" i="0" u="none" strike="noStrike" cap="none" spc="0" normalizeH="0" baseline="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sz="5400" dirty="0"/>
              <a:t>ماذا تحتاج لتبدأ مشروع  </a:t>
            </a:r>
            <a:r>
              <a:rPr lang="en-US" sz="5400" dirty="0"/>
              <a:t>START-UP ؟</a:t>
            </a:r>
          </a:p>
        </p:txBody>
      </p:sp>
      <p:sp>
        <p:nvSpPr>
          <p:cNvPr id="2" name="Rectangle 1">
            <a:extLst>
              <a:ext uri="{FF2B5EF4-FFF2-40B4-BE49-F238E27FC236}">
                <a16:creationId xmlns:a16="http://schemas.microsoft.com/office/drawing/2014/main" id="{A840493D-ED03-4C28-ACEE-38D98F2CE078}"/>
              </a:ext>
            </a:extLst>
          </p:cNvPr>
          <p:cNvSpPr/>
          <p:nvPr/>
        </p:nvSpPr>
        <p:spPr>
          <a:xfrm>
            <a:off x="0" y="3905250"/>
            <a:ext cx="12192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1BB39A9F-E556-4742-91F3-57522BEE03C7}"/>
              </a:ext>
            </a:extLst>
          </p:cNvPr>
          <p:cNvSpPr/>
          <p:nvPr/>
        </p:nvSpPr>
        <p:spPr>
          <a:xfrm>
            <a:off x="1236474" y="3706812"/>
            <a:ext cx="625475" cy="625475"/>
          </a:xfrm>
          <a:prstGeom prst="ellipse">
            <a:avLst/>
          </a:prstGeom>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DF591DA5-BEDB-402C-86C9-F3E4F94BF22F}"/>
              </a:ext>
            </a:extLst>
          </p:cNvPr>
          <p:cNvSpPr/>
          <p:nvPr/>
        </p:nvSpPr>
        <p:spPr>
          <a:xfrm>
            <a:off x="3331974" y="3706812"/>
            <a:ext cx="625475" cy="625475"/>
          </a:xfrm>
          <a:prstGeom prst="ellipse">
            <a:avLst/>
          </a:prstGeom>
          <a:solidFill>
            <a:schemeClr val="accent2"/>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ABA6FC83-E462-4892-847C-3365DC9EB610}"/>
              </a:ext>
            </a:extLst>
          </p:cNvPr>
          <p:cNvSpPr/>
          <p:nvPr/>
        </p:nvSpPr>
        <p:spPr>
          <a:xfrm>
            <a:off x="5522724" y="3706812"/>
            <a:ext cx="625475" cy="625475"/>
          </a:xfrm>
          <a:prstGeom prst="ellipse">
            <a:avLst/>
          </a:prstGeom>
          <a:solidFill>
            <a:schemeClr val="accent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5B3B0292-E90E-45F5-91ED-FC7AE600C01F}"/>
              </a:ext>
            </a:extLst>
          </p:cNvPr>
          <p:cNvSpPr/>
          <p:nvPr/>
        </p:nvSpPr>
        <p:spPr>
          <a:xfrm>
            <a:off x="7732524" y="3706812"/>
            <a:ext cx="625475" cy="625475"/>
          </a:xfrm>
          <a:prstGeom prst="ellipse">
            <a:avLst/>
          </a:prstGeom>
          <a:solidFill>
            <a:schemeClr val="accent5"/>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2B9300BF-75C1-46B4-A2E9-097AB3616AD6}"/>
              </a:ext>
            </a:extLst>
          </p:cNvPr>
          <p:cNvSpPr/>
          <p:nvPr/>
        </p:nvSpPr>
        <p:spPr>
          <a:xfrm>
            <a:off x="10189974" y="3706812"/>
            <a:ext cx="625475" cy="625475"/>
          </a:xfrm>
          <a:prstGeom prst="ellipse">
            <a:avLst/>
          </a:prstGeom>
          <a:solidFill>
            <a:schemeClr val="accent6"/>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B3F10488-09C9-4873-9E7B-05933BB40164}"/>
              </a:ext>
            </a:extLst>
          </p:cNvPr>
          <p:cNvSpPr txBox="1"/>
          <p:nvPr/>
        </p:nvSpPr>
        <p:spPr>
          <a:xfrm>
            <a:off x="567816" y="2381755"/>
            <a:ext cx="1962790" cy="323165"/>
          </a:xfrm>
          <a:prstGeom prst="rect">
            <a:avLst/>
          </a:prstGeom>
          <a:noFill/>
        </p:spPr>
        <p:txBody>
          <a:bodyPr wrap="square" rtlCol="0">
            <a:spAutoFit/>
          </a:bodyPr>
          <a:lstStyle>
            <a:defPPr>
              <a:defRPr lang="ar-SY"/>
            </a:defPPr>
            <a:lvl1pPr marR="0" lvl="0" indent="0" algn="ctr" fontAlgn="auto">
              <a:lnSpc>
                <a:spcPct val="100000"/>
              </a:lnSpc>
              <a:spcBef>
                <a:spcPts val="0"/>
              </a:spcBef>
              <a:spcAft>
                <a:spcPts val="0"/>
              </a:spcAft>
              <a:buClrTx/>
              <a:buSzTx/>
              <a:buFontTx/>
              <a:buNone/>
              <a:tabLst/>
              <a:defRPr kumimoji="0" sz="2400" b="1" i="0" u="none" strike="noStrike" cap="none" spc="0" normalizeH="0" baseline="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dirty="0"/>
              <a:t>تشكيل فريق عمل متكامل</a:t>
            </a:r>
            <a:endParaRPr lang="en-GB" dirty="0"/>
          </a:p>
        </p:txBody>
      </p:sp>
      <p:sp>
        <p:nvSpPr>
          <p:cNvPr id="31" name="TextBox 30">
            <a:extLst>
              <a:ext uri="{FF2B5EF4-FFF2-40B4-BE49-F238E27FC236}">
                <a16:creationId xmlns:a16="http://schemas.microsoft.com/office/drawing/2014/main" id="{EC140A3C-972E-4E16-BF62-96E3E4F20234}"/>
              </a:ext>
            </a:extLst>
          </p:cNvPr>
          <p:cNvSpPr txBox="1"/>
          <p:nvPr/>
        </p:nvSpPr>
        <p:spPr>
          <a:xfrm>
            <a:off x="2685411" y="4630904"/>
            <a:ext cx="1962790" cy="323165"/>
          </a:xfrm>
          <a:prstGeom prst="rect">
            <a:avLst/>
          </a:prstGeom>
          <a:noFill/>
        </p:spPr>
        <p:txBody>
          <a:bodyPr wrap="square" rtlCol="0">
            <a:spAutoFit/>
          </a:bodyPr>
          <a:lstStyle>
            <a:defPPr>
              <a:defRPr lang="ar-SY"/>
            </a:defPPr>
            <a:lvl1pPr marR="0" lvl="0" indent="0" algn="ctr" fontAlgn="auto">
              <a:lnSpc>
                <a:spcPct val="100000"/>
              </a:lnSpc>
              <a:spcBef>
                <a:spcPts val="0"/>
              </a:spcBef>
              <a:spcAft>
                <a:spcPts val="0"/>
              </a:spcAft>
              <a:buClrTx/>
              <a:buSzTx/>
              <a:buFontTx/>
              <a:buNone/>
              <a:tabLst/>
              <a:defRPr kumimoji="0" sz="2400" b="1" i="0" u="none" strike="noStrike" cap="none" spc="0" normalizeH="0" baseline="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dirty="0"/>
              <a:t>استغلال التكنولوجيا</a:t>
            </a:r>
          </a:p>
        </p:txBody>
      </p:sp>
      <p:sp>
        <p:nvSpPr>
          <p:cNvPr id="33" name="TextBox 32">
            <a:extLst>
              <a:ext uri="{FF2B5EF4-FFF2-40B4-BE49-F238E27FC236}">
                <a16:creationId xmlns:a16="http://schemas.microsoft.com/office/drawing/2014/main" id="{0C6D2D17-B294-49A8-B855-3D01106315F6}"/>
              </a:ext>
            </a:extLst>
          </p:cNvPr>
          <p:cNvSpPr txBox="1"/>
          <p:nvPr/>
        </p:nvSpPr>
        <p:spPr>
          <a:xfrm>
            <a:off x="4876161" y="2381755"/>
            <a:ext cx="1962790" cy="553998"/>
          </a:xfrm>
          <a:prstGeom prst="rect">
            <a:avLst/>
          </a:prstGeom>
          <a:noFill/>
        </p:spPr>
        <p:txBody>
          <a:bodyPr wrap="square" rtlCol="0">
            <a:spAutoFit/>
          </a:bodyPr>
          <a:lstStyle>
            <a:defPPr>
              <a:defRPr lang="ar-SY"/>
            </a:defPPr>
            <a:lvl1pPr marR="0" lvl="0" indent="0" algn="ctr" fontAlgn="auto">
              <a:lnSpc>
                <a:spcPct val="100000"/>
              </a:lnSpc>
              <a:spcBef>
                <a:spcPts val="0"/>
              </a:spcBef>
              <a:spcAft>
                <a:spcPts val="0"/>
              </a:spcAft>
              <a:buClrTx/>
              <a:buSzTx/>
              <a:buFontTx/>
              <a:buNone/>
              <a:tabLst/>
              <a:defRPr kumimoji="0" sz="2400" b="1" i="0" u="none" strike="noStrike" cap="none" spc="0" normalizeH="0" baseline="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dirty="0"/>
              <a:t>إعداد نموذج العمل التجاري </a:t>
            </a:r>
            <a:r>
              <a:rPr lang="fr-FR" dirty="0"/>
              <a:t>BMC</a:t>
            </a:r>
            <a:endParaRPr lang="en-GB" dirty="0"/>
          </a:p>
        </p:txBody>
      </p:sp>
      <p:sp>
        <p:nvSpPr>
          <p:cNvPr id="34" name="TextBox 33">
            <a:extLst>
              <a:ext uri="{FF2B5EF4-FFF2-40B4-BE49-F238E27FC236}">
                <a16:creationId xmlns:a16="http://schemas.microsoft.com/office/drawing/2014/main" id="{48FFCDDC-C535-4CEA-A5B3-64C596BC037F}"/>
              </a:ext>
            </a:extLst>
          </p:cNvPr>
          <p:cNvSpPr txBox="1"/>
          <p:nvPr/>
        </p:nvSpPr>
        <p:spPr>
          <a:xfrm>
            <a:off x="9496210" y="1971585"/>
            <a:ext cx="2245664"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التفكير في حاجات الناس و مشاكلهم و الاطلاع على رغباتهم</a:t>
            </a:r>
          </a:p>
        </p:txBody>
      </p:sp>
      <p:sp>
        <p:nvSpPr>
          <p:cNvPr id="35" name="TextBox 34">
            <a:extLst>
              <a:ext uri="{FF2B5EF4-FFF2-40B4-BE49-F238E27FC236}">
                <a16:creationId xmlns:a16="http://schemas.microsoft.com/office/drawing/2014/main" id="{9FAF0F6A-4BF2-4B76-A7B1-14C5E5D3314E}"/>
              </a:ext>
            </a:extLst>
          </p:cNvPr>
          <p:cNvSpPr txBox="1"/>
          <p:nvPr/>
        </p:nvSpPr>
        <p:spPr>
          <a:xfrm>
            <a:off x="7085961" y="4630904"/>
            <a:ext cx="1962790" cy="553998"/>
          </a:xfrm>
          <a:prstGeom prst="rect">
            <a:avLst/>
          </a:prstGeom>
          <a:noFill/>
        </p:spPr>
        <p:txBody>
          <a:bodyPr wrap="square" rtlCol="0">
            <a:spAutoFit/>
          </a:bodyPr>
          <a:lstStyle>
            <a:defPPr>
              <a:defRPr lang="ar-SY"/>
            </a:defPPr>
            <a:lvl1pPr marR="0" lvl="0" indent="0" algn="ctr" fontAlgn="auto">
              <a:lnSpc>
                <a:spcPct val="100000"/>
              </a:lnSpc>
              <a:spcBef>
                <a:spcPts val="0"/>
              </a:spcBef>
              <a:spcAft>
                <a:spcPts val="0"/>
              </a:spcAft>
              <a:buClrTx/>
              <a:buSzTx/>
              <a:buFontTx/>
              <a:buNone/>
              <a:tabLst/>
              <a:defRPr kumimoji="0" sz="2400" b="1" i="0" u="none" strike="noStrike" cap="none" spc="0" normalizeH="0" baseline="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dirty="0"/>
              <a:t>البحث عن حلول إبداعية لهاته المشكلات</a:t>
            </a:r>
          </a:p>
        </p:txBody>
      </p:sp>
      <p:sp>
        <p:nvSpPr>
          <p:cNvPr id="39" name="TextBox 38">
            <a:extLst>
              <a:ext uri="{FF2B5EF4-FFF2-40B4-BE49-F238E27FC236}">
                <a16:creationId xmlns:a16="http://schemas.microsoft.com/office/drawing/2014/main" id="{430529B4-EFC8-4092-845B-A63565AEE513}"/>
              </a:ext>
            </a:extLst>
          </p:cNvPr>
          <p:cNvSpPr txBox="1"/>
          <p:nvPr/>
        </p:nvSpPr>
        <p:spPr>
          <a:xfrm>
            <a:off x="1236473" y="3781022"/>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kumimoji="0" lang="fr-FR"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5</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3" name="TextBox 42">
            <a:extLst>
              <a:ext uri="{FF2B5EF4-FFF2-40B4-BE49-F238E27FC236}">
                <a16:creationId xmlns:a16="http://schemas.microsoft.com/office/drawing/2014/main" id="{509B505E-3812-4A49-B70A-B35F6535BA62}"/>
              </a:ext>
            </a:extLst>
          </p:cNvPr>
          <p:cNvSpPr txBox="1"/>
          <p:nvPr/>
        </p:nvSpPr>
        <p:spPr>
          <a:xfrm>
            <a:off x="3331973" y="3781022"/>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kumimoji="0" lang="fr-FR"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4</a:t>
            </a: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4" name="TextBox 43">
            <a:extLst>
              <a:ext uri="{FF2B5EF4-FFF2-40B4-BE49-F238E27FC236}">
                <a16:creationId xmlns:a16="http://schemas.microsoft.com/office/drawing/2014/main" id="{52CBCC2A-1053-45D9-8BB8-25FBF08A77B6}"/>
              </a:ext>
            </a:extLst>
          </p:cNvPr>
          <p:cNvSpPr txBox="1"/>
          <p:nvPr/>
        </p:nvSpPr>
        <p:spPr>
          <a:xfrm>
            <a:off x="5529651" y="3781022"/>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03 </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5" name="TextBox 44">
            <a:extLst>
              <a:ext uri="{FF2B5EF4-FFF2-40B4-BE49-F238E27FC236}">
                <a16:creationId xmlns:a16="http://schemas.microsoft.com/office/drawing/2014/main" id="{D3AC7BBC-8186-4AEB-867F-9D58EBAC73A3}"/>
              </a:ext>
            </a:extLst>
          </p:cNvPr>
          <p:cNvSpPr txBox="1"/>
          <p:nvPr/>
        </p:nvSpPr>
        <p:spPr>
          <a:xfrm>
            <a:off x="7732524" y="3781022"/>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kumimoji="0" lang="fr-FR"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2</a:t>
            </a: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6" name="TextBox 45">
            <a:extLst>
              <a:ext uri="{FF2B5EF4-FFF2-40B4-BE49-F238E27FC236}">
                <a16:creationId xmlns:a16="http://schemas.microsoft.com/office/drawing/2014/main" id="{3DBC438E-173F-4C54-9771-7B7D411FC014}"/>
              </a:ext>
            </a:extLst>
          </p:cNvPr>
          <p:cNvSpPr txBox="1"/>
          <p:nvPr/>
        </p:nvSpPr>
        <p:spPr>
          <a:xfrm>
            <a:off x="10196901" y="3781022"/>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lang="fr-FR" sz="2500" b="1" dirty="0">
                <a:solidFill>
                  <a:srgbClr val="FFFFFF"/>
                </a:solidFill>
                <a:latin typeface="Open Sans" panose="020B0606030504020204" pitchFamily="34" charset="0"/>
              </a:rPr>
              <a:t>1</a:t>
            </a: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pic>
        <p:nvPicPr>
          <p:cNvPr id="4" name="Image 3">
            <a:extLst>
              <a:ext uri="{FF2B5EF4-FFF2-40B4-BE49-F238E27FC236}">
                <a16:creationId xmlns:a16="http://schemas.microsoft.com/office/drawing/2014/main" id="{1570094C-D47B-D383-3D2A-860D56049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1845" y="4530724"/>
            <a:ext cx="2227394" cy="1762499"/>
          </a:xfrm>
          <a:prstGeom prst="rect">
            <a:avLst/>
          </a:prstGeom>
        </p:spPr>
      </p:pic>
      <p:pic>
        <p:nvPicPr>
          <p:cNvPr id="7" name="Image 6">
            <a:extLst>
              <a:ext uri="{FF2B5EF4-FFF2-40B4-BE49-F238E27FC236}">
                <a16:creationId xmlns:a16="http://schemas.microsoft.com/office/drawing/2014/main" id="{16ADDC9D-7AAD-8283-9DBE-108F9DE56F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139" y="1622625"/>
            <a:ext cx="2466975" cy="1847850"/>
          </a:xfrm>
          <a:prstGeom prst="rect">
            <a:avLst/>
          </a:prstGeom>
        </p:spPr>
      </p:pic>
      <p:pic>
        <p:nvPicPr>
          <p:cNvPr id="9" name="Image 8">
            <a:extLst>
              <a:ext uri="{FF2B5EF4-FFF2-40B4-BE49-F238E27FC236}">
                <a16:creationId xmlns:a16="http://schemas.microsoft.com/office/drawing/2014/main" id="{B4982988-C73E-43AD-E002-5F13B5BA02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4894" y="4568625"/>
            <a:ext cx="2685410" cy="1498837"/>
          </a:xfrm>
          <a:prstGeom prst="rect">
            <a:avLst/>
          </a:prstGeom>
        </p:spPr>
      </p:pic>
      <p:pic>
        <p:nvPicPr>
          <p:cNvPr id="11" name="Image 10">
            <a:extLst>
              <a:ext uri="{FF2B5EF4-FFF2-40B4-BE49-F238E27FC236}">
                <a16:creationId xmlns:a16="http://schemas.microsoft.com/office/drawing/2014/main" id="{BB7C80D4-948B-EBE3-4DFA-826FE4238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7085" y="1833563"/>
            <a:ext cx="2268731" cy="1476375"/>
          </a:xfrm>
          <a:prstGeom prst="rect">
            <a:avLst/>
          </a:prstGeom>
        </p:spPr>
      </p:pic>
      <p:pic>
        <p:nvPicPr>
          <p:cNvPr id="13" name="Image 12">
            <a:extLst>
              <a:ext uri="{FF2B5EF4-FFF2-40B4-BE49-F238E27FC236}">
                <a16:creationId xmlns:a16="http://schemas.microsoft.com/office/drawing/2014/main" id="{4519D15E-82B5-07C7-C3BD-6BEE7BE0A4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133" y="4548759"/>
            <a:ext cx="2391095" cy="1619250"/>
          </a:xfrm>
          <a:prstGeom prst="rect">
            <a:avLst/>
          </a:prstGeom>
        </p:spPr>
      </p:pic>
    </p:spTree>
    <p:extLst>
      <p:ext uri="{BB962C8B-B14F-4D97-AF65-F5344CB8AC3E}">
        <p14:creationId xmlns:p14="http://schemas.microsoft.com/office/powerpoint/2010/main" val="3902252105"/>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Custom 5">
      <a:dk1>
        <a:srgbClr val="282F39"/>
      </a:dk1>
      <a:lt1>
        <a:srgbClr val="FFFFFF"/>
      </a:lt1>
      <a:dk2>
        <a:srgbClr val="000000"/>
      </a:dk2>
      <a:lt2>
        <a:srgbClr val="EEEEEE"/>
      </a:lt2>
      <a:accent1>
        <a:srgbClr val="C2C923"/>
      </a:accent1>
      <a:accent2>
        <a:srgbClr val="42AFB6"/>
      </a:accent2>
      <a:accent3>
        <a:srgbClr val="074D67"/>
      </a:accent3>
      <a:accent4>
        <a:srgbClr val="CB1B4A"/>
      </a:accent4>
      <a:accent5>
        <a:srgbClr val="FCB414"/>
      </a:accent5>
      <a:accent6>
        <a:srgbClr val="007A7D"/>
      </a:accent6>
      <a:hlink>
        <a:srgbClr val="1EB7EF"/>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نسق Office">
  <a:themeElements>
    <a:clrScheme name="مخصص 42">
      <a:dk1>
        <a:sysClr val="windowText" lastClr="000000"/>
      </a:dk1>
      <a:lt1>
        <a:sysClr val="window" lastClr="FFFFFF"/>
      </a:lt1>
      <a:dk2>
        <a:srgbClr val="44546A"/>
      </a:dk2>
      <a:lt2>
        <a:srgbClr val="E7E6E6"/>
      </a:lt2>
      <a:accent1>
        <a:srgbClr val="010A43"/>
      </a:accent1>
      <a:accent2>
        <a:srgbClr val="FF2E63"/>
      </a:accent2>
      <a:accent3>
        <a:srgbClr val="3F3F3F"/>
      </a:accent3>
      <a:accent4>
        <a:srgbClr val="FFC000"/>
      </a:accent4>
      <a:accent5>
        <a:srgbClr val="5B9BD5"/>
      </a:accent5>
      <a:accent6>
        <a:srgbClr val="70AD47"/>
      </a:accent6>
      <a:hlink>
        <a:srgbClr val="0563C1"/>
      </a:hlink>
      <a:folHlink>
        <a:srgbClr val="954F72"/>
      </a:folHlink>
    </a:clrScheme>
    <a:fontScheme name="مخصص 16">
      <a:majorFont>
        <a:latin typeface="Calibri Light"/>
        <a:ea typeface=""/>
        <a:cs typeface="JF Flat"/>
      </a:majorFont>
      <a:minorFont>
        <a:latin typeface="Calibri"/>
        <a:ea typeface=""/>
        <a:cs typeface="JF Fla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10497</TotalTime>
  <Words>1397</Words>
  <Application>Microsoft Office PowerPoint</Application>
  <PresentationFormat>Widescreen</PresentationFormat>
  <Paragraphs>193</Paragraphs>
  <Slides>22</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Arial</vt:lpstr>
      <vt:lpstr>Calibri Light</vt:lpstr>
      <vt:lpstr>Times New Roman</vt:lpstr>
      <vt:lpstr>Corbel</vt:lpstr>
      <vt:lpstr>Sakkal Majalla</vt:lpstr>
      <vt:lpstr>Calibri</vt:lpstr>
      <vt:lpstr>Noto Sans</vt:lpstr>
      <vt:lpstr>Wingdings</vt:lpstr>
      <vt:lpstr>Open Sans</vt:lpstr>
      <vt:lpstr>1_Office Theme</vt:lpstr>
      <vt:lpstr>1_نسق Office</vt:lpstr>
      <vt:lpstr>Parallax</vt:lpstr>
      <vt:lpstr>PowerPoint Presentation</vt:lpstr>
      <vt:lpstr>PowerPoint Presentation</vt:lpstr>
      <vt:lpstr>الفرق بين START UP والمشاريع المصغرة </vt:lpstr>
      <vt:lpstr>PowerPoint Presentation</vt:lpstr>
      <vt:lpstr>خصائص رائد الأعمال</vt:lpstr>
      <vt:lpstr>PowerPoint Presentation</vt:lpstr>
      <vt:lpstr>PowerPoint Presentation</vt:lpstr>
      <vt:lpstr>PowerPoint Presentation</vt:lpstr>
      <vt:lpstr>PowerPoint Presentation</vt:lpstr>
      <vt:lpstr>PowerPoint Presentation</vt:lpstr>
      <vt:lpstr>S C A M P E R برنامج سكامبر للتفكير الابداعي يُعتبر أداة مبتكرة تساعد على التفكير والعصف الذهني، حيث يمكن الاعتماد عليها بشكل فعلي في عدة مواضع هامة تخص إدارة وتوليد أفكار، من أهمها: تطوير نموذج عمل جديد إطلاق منتج جديد تطوير خدمة جديدة إضافة خصائص جديدة لمنتجك</vt:lpstr>
      <vt:lpstr>PowerPoint Presentation</vt:lpstr>
      <vt:lpstr>PowerPoint Presentation</vt:lpstr>
      <vt:lpstr>PowerPoint Presentation</vt:lpstr>
      <vt:lpstr>PowerPoint Presentation</vt:lpstr>
      <vt:lpstr>PowerPoint Presentation</vt:lpstr>
      <vt:lpstr>PowerPoint Presentation</vt:lpstr>
      <vt:lpstr>استغلال التكنولوجيا</vt:lpstr>
      <vt:lpstr>PowerPoint Presentation</vt:lpstr>
      <vt:lpstr>PowerPoint Presentation</vt:lpstr>
      <vt:lpstr>PowerPoint Presentation</vt:lpstr>
      <vt:lpstr>PowerPoint Presentation</vt:lpstr>
    </vt:vector>
  </TitlesOfParts>
  <Company>ArabPPT.com</Company>
  <LinksUpToDate>false</LinksUpToDate>
  <SharedDoc>false</SharedDoc>
  <HyperlinkBase>https://www.arabppt.com/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قالب بوربوينت بسيط احترافي وجاهز للتحميل - بوربوينت بالعربي</dc:title>
  <dc:subject>قالب بوربوينت بسيط احترافي وجاهز للتحميل - بوربوينت بالعربي</dc:subject>
  <dc:creator>ArabPPT.com</dc:creator>
  <cp:keywords>بوربوينت, قوالب بوربوينت, عروض بوربوينت</cp:keywords>
  <dc:description>https://www.arabppt.com/</dc:description>
  <cp:lastModifiedBy>nabil guebli</cp:lastModifiedBy>
  <cp:revision>222</cp:revision>
  <dcterms:created xsi:type="dcterms:W3CDTF">2019-12-24T11:02:59Z</dcterms:created>
  <dcterms:modified xsi:type="dcterms:W3CDTF">2024-11-12T06:36:35Z</dcterms:modified>
  <cp:category>powerpoint</cp:category>
</cp:coreProperties>
</file>