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 id="256" r:id="rId3"/>
    <p:sldId id="257" r:id="rId4"/>
    <p:sldId id="258" r:id="rId5"/>
    <p:sldId id="259" r:id="rId6"/>
    <p:sldId id="260" r:id="rId7"/>
    <p:sldId id="261"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75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4C593867-C931-4E94-A14B-4122C99E33F5}" type="datetimeFigureOut">
              <a:rPr lang="fr-FR" smtClean="0"/>
              <a:t>23/11/2025</a:t>
            </a:fld>
            <a:endParaRPr lang="fr-F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fr-F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29FB3DA-1E92-4F82-A9FE-434C5551D75A}" type="slidenum">
              <a:rPr lang="fr-FR" smtClean="0"/>
              <a:t>‹#›</a:t>
            </a:fld>
            <a:endParaRPr lang="fr-FR"/>
          </a:p>
        </p:txBody>
      </p:sp>
    </p:spTree>
    <p:extLst>
      <p:ext uri="{BB962C8B-B14F-4D97-AF65-F5344CB8AC3E}">
        <p14:creationId xmlns:p14="http://schemas.microsoft.com/office/powerpoint/2010/main" val="467817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593867-C931-4E94-A14B-4122C99E33F5}" type="datetimeFigureOut">
              <a:rPr lang="fr-FR" smtClean="0"/>
              <a:t>23/11/2025</a:t>
            </a:fld>
            <a:endParaRPr lang="fr-FR"/>
          </a:p>
        </p:txBody>
      </p:sp>
      <p:sp>
        <p:nvSpPr>
          <p:cNvPr id="6" name="Footer Placeholder 5"/>
          <p:cNvSpPr>
            <a:spLocks noGrp="1"/>
          </p:cNvSpPr>
          <p:nvPr>
            <p:ph type="ftr" sz="quarter" idx="11"/>
          </p:nvPr>
        </p:nvSpPr>
        <p:spPr/>
        <p:txBody>
          <a:bodyPr/>
          <a:lstStyle/>
          <a:p>
            <a:endParaRPr lang="fr-F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29FB3DA-1E92-4F82-A9FE-434C5551D75A}" type="slidenum">
              <a:rPr lang="fr-FR" smtClean="0"/>
              <a:t>‹#›</a:t>
            </a:fld>
            <a:endParaRPr lang="fr-FR"/>
          </a:p>
        </p:txBody>
      </p:sp>
    </p:spTree>
    <p:extLst>
      <p:ext uri="{BB962C8B-B14F-4D97-AF65-F5344CB8AC3E}">
        <p14:creationId xmlns:p14="http://schemas.microsoft.com/office/powerpoint/2010/main" val="1497870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593867-C931-4E94-A14B-4122C99E33F5}" type="datetimeFigureOut">
              <a:rPr lang="fr-FR" smtClean="0"/>
              <a:t>23/11/2025</a:t>
            </a:fld>
            <a:endParaRPr lang="fr-FR"/>
          </a:p>
        </p:txBody>
      </p:sp>
      <p:sp>
        <p:nvSpPr>
          <p:cNvPr id="5" name="Footer Placeholder 4"/>
          <p:cNvSpPr>
            <a:spLocks noGrp="1"/>
          </p:cNvSpPr>
          <p:nvPr>
            <p:ph type="ftr" sz="quarter" idx="11"/>
          </p:nvPr>
        </p:nvSpPr>
        <p:spPr/>
        <p:txBody>
          <a:bodyPr/>
          <a:lstStyle/>
          <a:p>
            <a:endParaRPr lang="fr-F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29FB3DA-1E92-4F82-A9FE-434C5551D75A}" type="slidenum">
              <a:rPr lang="fr-FR" smtClean="0"/>
              <a:t>‹#›</a:t>
            </a:fld>
            <a:endParaRPr lang="fr-FR"/>
          </a:p>
        </p:txBody>
      </p:sp>
    </p:spTree>
    <p:extLst>
      <p:ext uri="{BB962C8B-B14F-4D97-AF65-F5344CB8AC3E}">
        <p14:creationId xmlns:p14="http://schemas.microsoft.com/office/powerpoint/2010/main" val="169684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593867-C931-4E94-A14B-4122C99E33F5}" type="datetimeFigureOut">
              <a:rPr lang="fr-FR" smtClean="0"/>
              <a:t>23/11/2025</a:t>
            </a:fld>
            <a:endParaRPr lang="fr-FR"/>
          </a:p>
        </p:txBody>
      </p:sp>
      <p:sp>
        <p:nvSpPr>
          <p:cNvPr id="5" name="Footer Placeholder 4"/>
          <p:cNvSpPr>
            <a:spLocks noGrp="1"/>
          </p:cNvSpPr>
          <p:nvPr>
            <p:ph type="ftr" sz="quarter" idx="11"/>
          </p:nvPr>
        </p:nvSpPr>
        <p:spPr/>
        <p:txBody>
          <a:bodyPr/>
          <a:lstStyle/>
          <a:p>
            <a:endParaRPr lang="fr-F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29FB3DA-1E92-4F82-A9FE-434C5551D75A}" type="slidenum">
              <a:rPr lang="fr-FR" smtClean="0"/>
              <a:t>‹#›</a:t>
            </a:fld>
            <a:endParaRPr lang="fr-FR"/>
          </a:p>
        </p:txBody>
      </p:sp>
    </p:spTree>
    <p:extLst>
      <p:ext uri="{BB962C8B-B14F-4D97-AF65-F5344CB8AC3E}">
        <p14:creationId xmlns:p14="http://schemas.microsoft.com/office/powerpoint/2010/main" val="2120532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593867-C931-4E94-A14B-4122C99E33F5}" type="datetimeFigureOut">
              <a:rPr lang="fr-FR" smtClean="0"/>
              <a:t>23/11/2025</a:t>
            </a:fld>
            <a:endParaRPr lang="fr-FR"/>
          </a:p>
        </p:txBody>
      </p:sp>
      <p:sp>
        <p:nvSpPr>
          <p:cNvPr id="5" name="Footer Placeholder 4"/>
          <p:cNvSpPr>
            <a:spLocks noGrp="1"/>
          </p:cNvSpPr>
          <p:nvPr>
            <p:ph type="ftr" sz="quarter" idx="11"/>
          </p:nvPr>
        </p:nvSpPr>
        <p:spPr/>
        <p:txBody>
          <a:bodyPr/>
          <a:lstStyle/>
          <a:p>
            <a:endParaRPr lang="fr-F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29FB3DA-1E92-4F82-A9FE-434C5551D75A}" type="slidenum">
              <a:rPr lang="fr-FR" smtClean="0"/>
              <a:t>‹#›</a:t>
            </a:fld>
            <a:endParaRPr lang="fr-FR"/>
          </a:p>
        </p:txBody>
      </p:sp>
    </p:spTree>
    <p:extLst>
      <p:ext uri="{BB962C8B-B14F-4D97-AF65-F5344CB8AC3E}">
        <p14:creationId xmlns:p14="http://schemas.microsoft.com/office/powerpoint/2010/main" val="10969771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C593867-C931-4E94-A14B-4122C99E33F5}" type="datetimeFigureOut">
              <a:rPr lang="fr-FR" smtClean="0"/>
              <a:t>23/11/2025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29FB3DA-1E92-4F82-A9FE-434C5551D75A}" type="slidenum">
              <a:rPr lang="fr-FR" smtClean="0"/>
              <a:t>‹#›</a:t>
            </a:fld>
            <a:endParaRPr lang="fr-FR"/>
          </a:p>
        </p:txBody>
      </p:sp>
    </p:spTree>
    <p:extLst>
      <p:ext uri="{BB962C8B-B14F-4D97-AF65-F5344CB8AC3E}">
        <p14:creationId xmlns:p14="http://schemas.microsoft.com/office/powerpoint/2010/main" val="30285143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C593867-C931-4E94-A14B-4122C99E33F5}" type="datetimeFigureOut">
              <a:rPr lang="fr-FR" smtClean="0"/>
              <a:t>23/11/2025</a:t>
            </a:fld>
            <a:endParaRPr lang="fr-FR"/>
          </a:p>
        </p:txBody>
      </p:sp>
      <p:sp>
        <p:nvSpPr>
          <p:cNvPr id="8" name="Footer Placeholder 7"/>
          <p:cNvSpPr>
            <a:spLocks noGrp="1"/>
          </p:cNvSpPr>
          <p:nvPr>
            <p:ph type="ftr" sz="quarter" idx="11"/>
          </p:nvPr>
        </p:nvSpPr>
        <p:spPr>
          <a:xfrm>
            <a:off x="561111" y="6391838"/>
            <a:ext cx="3644282" cy="304801"/>
          </a:xfrm>
        </p:spPr>
        <p:txBody>
          <a:bodyPr/>
          <a:lstStyle/>
          <a:p>
            <a:endParaRPr lang="fr-FR"/>
          </a:p>
        </p:txBody>
      </p:sp>
      <p:sp>
        <p:nvSpPr>
          <p:cNvPr id="9" name="Slide Number Placeholder 8"/>
          <p:cNvSpPr>
            <a:spLocks noGrp="1"/>
          </p:cNvSpPr>
          <p:nvPr>
            <p:ph type="sldNum" sz="quarter" idx="12"/>
          </p:nvPr>
        </p:nvSpPr>
        <p:spPr/>
        <p:txBody>
          <a:bodyPr/>
          <a:lstStyle/>
          <a:p>
            <a:fld id="{629FB3DA-1E92-4F82-A9FE-434C5551D75A}" type="slidenum">
              <a:rPr lang="fr-FR" smtClean="0"/>
              <a:t>‹#›</a:t>
            </a:fld>
            <a:endParaRPr lang="fr-FR"/>
          </a:p>
        </p:txBody>
      </p:sp>
    </p:spTree>
    <p:extLst>
      <p:ext uri="{BB962C8B-B14F-4D97-AF65-F5344CB8AC3E}">
        <p14:creationId xmlns:p14="http://schemas.microsoft.com/office/powerpoint/2010/main" val="12845090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4C593867-C931-4E94-A14B-4122C99E33F5}" type="datetimeFigureOut">
              <a:rPr lang="fr-FR" smtClean="0"/>
              <a:t>23/11/2025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29FB3DA-1E92-4F82-A9FE-434C5551D75A}" type="slidenum">
              <a:rPr lang="fr-FR" smtClean="0"/>
              <a:t>‹#›</a:t>
            </a:fld>
            <a:endParaRPr lang="fr-FR"/>
          </a:p>
        </p:txBody>
      </p:sp>
    </p:spTree>
    <p:extLst>
      <p:ext uri="{BB962C8B-B14F-4D97-AF65-F5344CB8AC3E}">
        <p14:creationId xmlns:p14="http://schemas.microsoft.com/office/powerpoint/2010/main" val="35546520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4C593867-C931-4E94-A14B-4122C99E33F5}" type="datetimeFigureOut">
              <a:rPr lang="fr-FR" smtClean="0"/>
              <a:t>23/11/2025</a:t>
            </a:fld>
            <a:endParaRPr lang="fr-FR"/>
          </a:p>
        </p:txBody>
      </p:sp>
      <p:sp>
        <p:nvSpPr>
          <p:cNvPr id="5" name="Footer Placeholder 4"/>
          <p:cNvSpPr>
            <a:spLocks noGrp="1"/>
          </p:cNvSpPr>
          <p:nvPr>
            <p:ph type="ftr" sz="quarter" idx="11"/>
          </p:nvPr>
        </p:nvSpPr>
        <p:spPr/>
        <p:txBody>
          <a:bodyPr/>
          <a:lstStyle/>
          <a:p>
            <a:endParaRPr lang="fr-F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29FB3DA-1E92-4F82-A9FE-434C5551D75A}" type="slidenum">
              <a:rPr lang="fr-FR" smtClean="0"/>
              <a:t>‹#›</a:t>
            </a:fld>
            <a:endParaRPr lang="fr-FR"/>
          </a:p>
        </p:txBody>
      </p:sp>
    </p:spTree>
    <p:extLst>
      <p:ext uri="{BB962C8B-B14F-4D97-AF65-F5344CB8AC3E}">
        <p14:creationId xmlns:p14="http://schemas.microsoft.com/office/powerpoint/2010/main" val="4213835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C593867-C931-4E94-A14B-4122C99E33F5}" type="datetimeFigureOut">
              <a:rPr lang="fr-FR" smtClean="0"/>
              <a:t>23/11/2025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29FB3DA-1E92-4F82-A9FE-434C5551D75A}" type="slidenum">
              <a:rPr lang="fr-FR" smtClean="0"/>
              <a:t>‹#›</a:t>
            </a:fld>
            <a:endParaRPr lang="fr-FR"/>
          </a:p>
        </p:txBody>
      </p:sp>
    </p:spTree>
    <p:extLst>
      <p:ext uri="{BB962C8B-B14F-4D97-AF65-F5344CB8AC3E}">
        <p14:creationId xmlns:p14="http://schemas.microsoft.com/office/powerpoint/2010/main" val="93976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593867-C931-4E94-A14B-4122C99E33F5}" type="datetimeFigureOut">
              <a:rPr lang="fr-FR" smtClean="0"/>
              <a:t>23/11/2025</a:t>
            </a:fld>
            <a:endParaRPr lang="fr-FR"/>
          </a:p>
        </p:txBody>
      </p:sp>
      <p:sp>
        <p:nvSpPr>
          <p:cNvPr id="5" name="Footer Placeholder 4"/>
          <p:cNvSpPr>
            <a:spLocks noGrp="1"/>
          </p:cNvSpPr>
          <p:nvPr>
            <p:ph type="ftr" sz="quarter" idx="11"/>
          </p:nvPr>
        </p:nvSpPr>
        <p:spPr/>
        <p:txBody>
          <a:bodyPr/>
          <a:lstStyle/>
          <a:p>
            <a:endParaRPr lang="fr-F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29FB3DA-1E92-4F82-A9FE-434C5551D75A}" type="slidenum">
              <a:rPr lang="fr-FR" smtClean="0"/>
              <a:t>‹#›</a:t>
            </a:fld>
            <a:endParaRPr lang="fr-FR"/>
          </a:p>
        </p:txBody>
      </p:sp>
    </p:spTree>
    <p:extLst>
      <p:ext uri="{BB962C8B-B14F-4D97-AF65-F5344CB8AC3E}">
        <p14:creationId xmlns:p14="http://schemas.microsoft.com/office/powerpoint/2010/main" val="902336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C593867-C931-4E94-A14B-4122C99E33F5}" type="datetimeFigureOut">
              <a:rPr lang="fr-FR" smtClean="0"/>
              <a:t>23/11/2025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29FB3DA-1E92-4F82-A9FE-434C5551D75A}" type="slidenum">
              <a:rPr lang="fr-FR" smtClean="0"/>
              <a:t>‹#›</a:t>
            </a:fld>
            <a:endParaRPr lang="fr-FR"/>
          </a:p>
        </p:txBody>
      </p:sp>
    </p:spTree>
    <p:extLst>
      <p:ext uri="{BB962C8B-B14F-4D97-AF65-F5344CB8AC3E}">
        <p14:creationId xmlns:p14="http://schemas.microsoft.com/office/powerpoint/2010/main" val="344232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C593867-C931-4E94-A14B-4122C99E33F5}" type="datetimeFigureOut">
              <a:rPr lang="fr-FR" smtClean="0"/>
              <a:t>23/11/2025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29FB3DA-1E92-4F82-A9FE-434C5551D75A}" type="slidenum">
              <a:rPr lang="fr-FR" smtClean="0"/>
              <a:t>‹#›</a:t>
            </a:fld>
            <a:endParaRPr lang="fr-FR"/>
          </a:p>
        </p:txBody>
      </p:sp>
    </p:spTree>
    <p:extLst>
      <p:ext uri="{BB962C8B-B14F-4D97-AF65-F5344CB8AC3E}">
        <p14:creationId xmlns:p14="http://schemas.microsoft.com/office/powerpoint/2010/main" val="2722486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C593867-C931-4E94-A14B-4122C99E33F5}" type="datetimeFigureOut">
              <a:rPr lang="fr-FR" smtClean="0"/>
              <a:t>23/11/2025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629FB3DA-1E92-4F82-A9FE-434C5551D75A}" type="slidenum">
              <a:rPr lang="fr-FR" smtClean="0"/>
              <a:t>‹#›</a:t>
            </a:fld>
            <a:endParaRPr lang="fr-FR"/>
          </a:p>
        </p:txBody>
      </p:sp>
    </p:spTree>
    <p:extLst>
      <p:ext uri="{BB962C8B-B14F-4D97-AF65-F5344CB8AC3E}">
        <p14:creationId xmlns:p14="http://schemas.microsoft.com/office/powerpoint/2010/main" val="2389833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593867-C931-4E94-A14B-4122C99E33F5}" type="datetimeFigureOut">
              <a:rPr lang="fr-FR" smtClean="0"/>
              <a:t>23/11/2025</a:t>
            </a:fld>
            <a:endParaRPr lang="fr-FR"/>
          </a:p>
        </p:txBody>
      </p:sp>
      <p:sp>
        <p:nvSpPr>
          <p:cNvPr id="3" name="Footer Placeholder 2"/>
          <p:cNvSpPr>
            <a:spLocks noGrp="1"/>
          </p:cNvSpPr>
          <p:nvPr>
            <p:ph type="ftr" sz="quarter" idx="11"/>
          </p:nvPr>
        </p:nvSpPr>
        <p:spPr/>
        <p:txBody>
          <a:bodyPr/>
          <a:lstStyle/>
          <a:p>
            <a:endParaRPr lang="fr-F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29FB3DA-1E92-4F82-A9FE-434C5551D75A}" type="slidenum">
              <a:rPr lang="fr-FR" smtClean="0"/>
              <a:t>‹#›</a:t>
            </a:fld>
            <a:endParaRPr lang="fr-FR"/>
          </a:p>
        </p:txBody>
      </p:sp>
    </p:spTree>
    <p:extLst>
      <p:ext uri="{BB962C8B-B14F-4D97-AF65-F5344CB8AC3E}">
        <p14:creationId xmlns:p14="http://schemas.microsoft.com/office/powerpoint/2010/main" val="2356226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593867-C931-4E94-A14B-4122C99E33F5}" type="datetimeFigureOut">
              <a:rPr lang="fr-FR" smtClean="0"/>
              <a:t>23/11/2025</a:t>
            </a:fld>
            <a:endParaRPr lang="fr-FR"/>
          </a:p>
        </p:txBody>
      </p:sp>
      <p:sp>
        <p:nvSpPr>
          <p:cNvPr id="6" name="Footer Placeholder 5"/>
          <p:cNvSpPr>
            <a:spLocks noGrp="1"/>
          </p:cNvSpPr>
          <p:nvPr>
            <p:ph type="ftr" sz="quarter" idx="11"/>
          </p:nvPr>
        </p:nvSpPr>
        <p:spPr/>
        <p:txBody>
          <a:bodyPr/>
          <a:lstStyle/>
          <a:p>
            <a:endParaRPr lang="fr-F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29FB3DA-1E92-4F82-A9FE-434C5551D75A}" type="slidenum">
              <a:rPr lang="fr-FR" smtClean="0"/>
              <a:t>‹#›</a:t>
            </a:fld>
            <a:endParaRPr lang="fr-FR"/>
          </a:p>
        </p:txBody>
      </p:sp>
    </p:spTree>
    <p:extLst>
      <p:ext uri="{BB962C8B-B14F-4D97-AF65-F5344CB8AC3E}">
        <p14:creationId xmlns:p14="http://schemas.microsoft.com/office/powerpoint/2010/main" val="3005935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593867-C931-4E94-A14B-4122C99E33F5}" type="datetimeFigureOut">
              <a:rPr lang="fr-FR" smtClean="0"/>
              <a:t>23/11/2025</a:t>
            </a:fld>
            <a:endParaRPr lang="fr-FR"/>
          </a:p>
        </p:txBody>
      </p:sp>
      <p:sp>
        <p:nvSpPr>
          <p:cNvPr id="6" name="Footer Placeholder 5"/>
          <p:cNvSpPr>
            <a:spLocks noGrp="1"/>
          </p:cNvSpPr>
          <p:nvPr>
            <p:ph type="ftr" sz="quarter" idx="11"/>
          </p:nvPr>
        </p:nvSpPr>
        <p:spPr/>
        <p:txBody>
          <a:bodyPr/>
          <a:lstStyle/>
          <a:p>
            <a:endParaRPr lang="fr-F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29FB3DA-1E92-4F82-A9FE-434C5551D75A}" type="slidenum">
              <a:rPr lang="fr-FR" smtClean="0"/>
              <a:t>‹#›</a:t>
            </a:fld>
            <a:endParaRPr lang="fr-FR"/>
          </a:p>
        </p:txBody>
      </p:sp>
    </p:spTree>
    <p:extLst>
      <p:ext uri="{BB962C8B-B14F-4D97-AF65-F5344CB8AC3E}">
        <p14:creationId xmlns:p14="http://schemas.microsoft.com/office/powerpoint/2010/main" val="3671592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4C593867-C931-4E94-A14B-4122C99E33F5}" type="datetimeFigureOut">
              <a:rPr lang="fr-FR" smtClean="0"/>
              <a:t>23/11/2025</a:t>
            </a:fld>
            <a:endParaRPr lang="fr-F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fr-F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29FB3DA-1E92-4F82-A9FE-434C5551D75A}" type="slidenum">
              <a:rPr lang="fr-FR" smtClean="0"/>
              <a:t>‹#›</a:t>
            </a:fld>
            <a:endParaRPr lang="fr-FR"/>
          </a:p>
        </p:txBody>
      </p:sp>
    </p:spTree>
    <p:extLst>
      <p:ext uri="{BB962C8B-B14F-4D97-AF65-F5344CB8AC3E}">
        <p14:creationId xmlns:p14="http://schemas.microsoft.com/office/powerpoint/2010/main" val="24916640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200" b="1" dirty="0" smtClean="0"/>
              <a:t>Economic Realities in the Slave System (System of Slavery)</a:t>
            </a:r>
            <a:endParaRPr lang="fr-FR" sz="3200" dirty="0"/>
          </a:p>
        </p:txBody>
      </p:sp>
      <p:sp>
        <p:nvSpPr>
          <p:cNvPr id="3" name="Content Placeholder 2"/>
          <p:cNvSpPr>
            <a:spLocks noGrp="1"/>
          </p:cNvSpPr>
          <p:nvPr>
            <p:ph idx="1"/>
          </p:nvPr>
        </p:nvSpPr>
        <p:spPr/>
        <p:txBody>
          <a:bodyPr>
            <a:normAutofit fontScale="85000" lnSpcReduction="10000"/>
          </a:bodyPr>
          <a:lstStyle/>
          <a:p>
            <a:pPr algn="just"/>
            <a:r>
              <a:rPr lang="en-US" sz="2000" dirty="0" smtClean="0"/>
              <a:t>The </a:t>
            </a:r>
            <a:r>
              <a:rPr lang="en-US" sz="2000" dirty="0"/>
              <a:t>slave system began to take shape following the collapse of the communal system around 3000-4000 years BC and continued until the 3rd and 4th centuries AD in North Africa and Asia. It flourished in Greece and Rome until the 5th century AD. Production processes during this stage included herding, agriculture, and craft activities (these occupations emerged and developed under the communal system). However, the terms and conditions of production in this stage differed under the slave system compared to the communal system.</a:t>
            </a:r>
          </a:p>
          <a:p>
            <a:pPr algn="just"/>
            <a:r>
              <a:rPr lang="en-US" sz="2000" dirty="0"/>
              <a:t>The slave system appeared in two forms:</a:t>
            </a:r>
          </a:p>
          <a:p>
            <a:pPr algn="just"/>
            <a:r>
              <a:rPr lang="en-US" sz="2000" dirty="0"/>
              <a:t>Eastern slavery: Slaves consisted of people captured as prisoners of war.</a:t>
            </a:r>
          </a:p>
          <a:p>
            <a:pPr algn="just"/>
            <a:r>
              <a:rPr lang="en-US" sz="2000" dirty="0"/>
              <a:t>Western slavery: Witnessed the development of private property that included both slaves and means of production, including land.</a:t>
            </a:r>
          </a:p>
          <a:p>
            <a:pPr algn="just"/>
            <a:endParaRPr lang="fr-FR" sz="2000" dirty="0"/>
          </a:p>
        </p:txBody>
      </p:sp>
    </p:spTree>
    <p:extLst>
      <p:ext uri="{BB962C8B-B14F-4D97-AF65-F5344CB8AC3E}">
        <p14:creationId xmlns:p14="http://schemas.microsoft.com/office/powerpoint/2010/main" val="74765759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728663"/>
            <a:ext cx="10782300" cy="962025"/>
          </a:xfrm>
        </p:spPr>
        <p:txBody>
          <a:bodyPr>
            <a:noAutofit/>
          </a:bodyPr>
          <a:lstStyle/>
          <a:p>
            <a:pPr algn="ctr"/>
            <a:r>
              <a:rPr lang="en-US" sz="3200" b="1" dirty="0" smtClean="0"/>
              <a:t>First: The Emergence of the System and its General Characteristics</a:t>
            </a:r>
            <a:r>
              <a:rPr lang="fr-FR" sz="3200" dirty="0" smtClean="0"/>
              <a:t/>
            </a:r>
            <a:br>
              <a:rPr lang="fr-FR" sz="3200" dirty="0" smtClean="0"/>
            </a:br>
            <a:endParaRPr lang="fr-FR" sz="3200" dirty="0"/>
          </a:p>
        </p:txBody>
      </p:sp>
      <p:sp>
        <p:nvSpPr>
          <p:cNvPr id="3" name="Content Placeholder 2"/>
          <p:cNvSpPr>
            <a:spLocks noGrp="1"/>
          </p:cNvSpPr>
          <p:nvPr>
            <p:ph idx="1"/>
          </p:nvPr>
        </p:nvSpPr>
        <p:spPr/>
        <p:txBody>
          <a:bodyPr>
            <a:normAutofit/>
          </a:bodyPr>
          <a:lstStyle/>
          <a:p>
            <a:pPr lvl="0" algn="just">
              <a:lnSpc>
                <a:spcPct val="150000"/>
              </a:lnSpc>
            </a:pPr>
            <a:r>
              <a:rPr lang="en-US" sz="2400" b="1" dirty="0" smtClean="0"/>
              <a:t>Emergence</a:t>
            </a:r>
            <a:r>
              <a:rPr lang="en-US" sz="2400" b="1" dirty="0"/>
              <a:t>:</a:t>
            </a:r>
            <a:r>
              <a:rPr lang="en-US" sz="2400" dirty="0"/>
              <a:t> The slave system formed after the collapse of the primitive communal system (around 3000-4000 BC) and lasted until the 5th century AD in Europe. It appeared in two forms: </a:t>
            </a:r>
            <a:r>
              <a:rPr lang="en-US" sz="2400" b="1" dirty="0"/>
              <a:t>Eastern Slavery</a:t>
            </a:r>
            <a:r>
              <a:rPr lang="en-US" sz="2400" dirty="0"/>
              <a:t> (prisoners of war) and </a:t>
            </a:r>
            <a:r>
              <a:rPr lang="en-US" sz="2400" b="1" dirty="0"/>
              <a:t>Western Slavery</a:t>
            </a:r>
            <a:r>
              <a:rPr lang="en-US" sz="2400" dirty="0"/>
              <a:t> (private ownership of slaves and means of production</a:t>
            </a:r>
            <a:r>
              <a:rPr lang="en-US" sz="2400" dirty="0" smtClean="0"/>
              <a:t>).</a:t>
            </a:r>
            <a:endParaRPr lang="fr-FR" sz="2400" dirty="0"/>
          </a:p>
        </p:txBody>
      </p:sp>
    </p:spTree>
    <p:extLst>
      <p:ext uri="{BB962C8B-B14F-4D97-AF65-F5344CB8AC3E}">
        <p14:creationId xmlns:p14="http://schemas.microsoft.com/office/powerpoint/2010/main" val="411469421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1958" y="365125"/>
            <a:ext cx="6039853" cy="1006475"/>
          </a:xfrm>
        </p:spPr>
        <p:txBody>
          <a:bodyPr>
            <a:normAutofit/>
          </a:bodyPr>
          <a:lstStyle/>
          <a:p>
            <a:pPr lvl="0" algn="ctr"/>
            <a:r>
              <a:rPr lang="fr-FR" sz="3600" b="1" dirty="0" smtClean="0"/>
              <a:t>Main </a:t>
            </a:r>
            <a:r>
              <a:rPr lang="fr-FR" sz="3600" b="1" dirty="0" err="1" smtClean="0"/>
              <a:t>Characteristics</a:t>
            </a:r>
            <a:r>
              <a:rPr lang="fr-FR" sz="3600" b="1" dirty="0" smtClean="0"/>
              <a:t>:</a:t>
            </a:r>
            <a:endParaRPr lang="fr-FR" sz="3600" dirty="0"/>
          </a:p>
        </p:txBody>
      </p:sp>
      <p:sp>
        <p:nvSpPr>
          <p:cNvPr id="4" name="Content Placeholder 3"/>
          <p:cNvSpPr>
            <a:spLocks noGrp="1"/>
          </p:cNvSpPr>
          <p:nvPr>
            <p:ph sz="half" idx="1"/>
          </p:nvPr>
        </p:nvSpPr>
        <p:spPr>
          <a:xfrm>
            <a:off x="433137" y="1560931"/>
            <a:ext cx="10872537" cy="4351338"/>
          </a:xfrm>
        </p:spPr>
        <p:txBody>
          <a:bodyPr>
            <a:normAutofit/>
          </a:bodyPr>
          <a:lstStyle/>
          <a:p>
            <a:pPr marL="514350" lvl="0" indent="-514350">
              <a:buFont typeface="+mj-lt"/>
              <a:buAutoNum type="arabicPeriod"/>
            </a:pPr>
            <a:r>
              <a:rPr lang="en-US" b="1" dirty="0" smtClean="0"/>
              <a:t>Class Structure:</a:t>
            </a:r>
            <a:r>
              <a:rPr lang="en-US" dirty="0" smtClean="0"/>
              <a:t> Society was divided into distinct classes for the first time:</a:t>
            </a:r>
            <a:endParaRPr lang="fr-FR" sz="2400" dirty="0" smtClean="0"/>
          </a:p>
          <a:p>
            <a:pPr lvl="1"/>
            <a:r>
              <a:rPr lang="en-US" b="1" dirty="0" smtClean="0"/>
              <a:t>Slaves:</a:t>
            </a:r>
            <a:r>
              <a:rPr lang="en-US" dirty="0" smtClean="0"/>
              <a:t> Owned nothing and were forced to work by coercion.</a:t>
            </a:r>
            <a:endParaRPr lang="fr-FR" sz="2000" dirty="0" smtClean="0"/>
          </a:p>
          <a:p>
            <a:pPr lvl="1"/>
            <a:r>
              <a:rPr lang="en-US" b="1" dirty="0" smtClean="0"/>
              <a:t>Free Producers:</a:t>
            </a:r>
            <a:r>
              <a:rPr lang="en-US" dirty="0" smtClean="0"/>
              <a:t> Owned their means of production (artisans, small peasants).</a:t>
            </a:r>
            <a:endParaRPr lang="fr-FR" sz="2000" dirty="0" smtClean="0"/>
          </a:p>
          <a:p>
            <a:pPr lvl="1"/>
            <a:r>
              <a:rPr lang="en-US" b="1" dirty="0" smtClean="0"/>
              <a:t>Masters:</a:t>
            </a:r>
            <a:r>
              <a:rPr lang="en-US" dirty="0" smtClean="0"/>
              <a:t> Owned the slaves and the means of production.</a:t>
            </a:r>
            <a:endParaRPr lang="fr-FR" sz="2000" dirty="0" smtClean="0"/>
          </a:p>
          <a:p>
            <a:pPr marL="514350" lvl="0" indent="-514350">
              <a:buFont typeface="+mj-lt"/>
              <a:buAutoNum type="arabicPeriod"/>
            </a:pPr>
            <a:r>
              <a:rPr lang="en-US" b="1" dirty="0" smtClean="0"/>
              <a:t>The Repressive State:</a:t>
            </a:r>
            <a:r>
              <a:rPr lang="en-US" dirty="0" smtClean="0"/>
              <a:t> The state emerged as an apparatus to suppress slaves and protect the interests of the masters, through internal protection and territorial expansion via wars to acquire more slaves.</a:t>
            </a:r>
            <a:endParaRPr lang="fr-FR" sz="2400" dirty="0" smtClean="0"/>
          </a:p>
          <a:p>
            <a:pPr marL="514350" lvl="0" indent="-514350">
              <a:buFont typeface="+mj-lt"/>
              <a:buAutoNum type="arabicPeriod"/>
            </a:pPr>
            <a:r>
              <a:rPr lang="en-US" b="1" dirty="0" smtClean="0"/>
              <a:t>Development of Productive Forces:</a:t>
            </a:r>
            <a:r>
              <a:rPr lang="en-US" dirty="0" smtClean="0"/>
              <a:t> Despite relying on forced labor, this period saw notable development in areas such as irrigation, construction (pyramids, Great Wall), and crafts (textiles, pottery, medicine) using more advanced tools.</a:t>
            </a:r>
            <a:endParaRPr lang="fr-FR" sz="2400" dirty="0" smtClean="0"/>
          </a:p>
          <a:p>
            <a:pPr marL="514350" indent="-514350">
              <a:buFont typeface="+mj-lt"/>
              <a:buAutoNum type="arabicPeriod"/>
            </a:pPr>
            <a:endParaRPr lang="fr-FR" dirty="0"/>
          </a:p>
        </p:txBody>
      </p:sp>
    </p:spTree>
    <p:extLst>
      <p:ext uri="{BB962C8B-B14F-4D97-AF65-F5344CB8AC3E}">
        <p14:creationId xmlns:p14="http://schemas.microsoft.com/office/powerpoint/2010/main" val="146847437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1037" y="341063"/>
            <a:ext cx="6829926" cy="1102728"/>
          </a:xfrm>
        </p:spPr>
        <p:txBody>
          <a:bodyPr>
            <a:normAutofit/>
          </a:bodyPr>
          <a:lstStyle/>
          <a:p>
            <a:pPr algn="ctr"/>
            <a:r>
              <a:rPr lang="fr-FR" sz="4000" b="1" dirty="0" smtClean="0"/>
              <a:t>Main </a:t>
            </a:r>
            <a:r>
              <a:rPr lang="fr-FR" sz="4000" b="1" dirty="0" err="1" smtClean="0"/>
              <a:t>Characteristics</a:t>
            </a:r>
            <a:r>
              <a:rPr lang="fr-FR" sz="4000" b="1" dirty="0" smtClean="0"/>
              <a:t>:</a:t>
            </a:r>
            <a:endParaRPr lang="fr-FR" sz="4000" dirty="0"/>
          </a:p>
        </p:txBody>
      </p:sp>
      <p:sp>
        <p:nvSpPr>
          <p:cNvPr id="4" name="Content Placeholder 2"/>
          <p:cNvSpPr>
            <a:spLocks noGrp="1"/>
          </p:cNvSpPr>
          <p:nvPr>
            <p:ph idx="1"/>
          </p:nvPr>
        </p:nvSpPr>
        <p:spPr/>
        <p:txBody>
          <a:bodyPr>
            <a:normAutofit fontScale="70000" lnSpcReduction="20000"/>
          </a:bodyPr>
          <a:lstStyle/>
          <a:p>
            <a:pPr marL="514350" lvl="0" indent="-514350">
              <a:buFont typeface="+mj-lt"/>
              <a:buAutoNum type="arabicPeriod" startAt="4"/>
            </a:pPr>
            <a:r>
              <a:rPr lang="fr-FR" b="1" dirty="0" smtClean="0"/>
              <a:t>Relations </a:t>
            </a:r>
            <a:r>
              <a:rPr lang="fr-FR" b="1" dirty="0"/>
              <a:t>of Production:</a:t>
            </a:r>
            <a:endParaRPr lang="fr-FR" sz="2400" dirty="0"/>
          </a:p>
          <a:p>
            <a:pPr lvl="1"/>
            <a:r>
              <a:rPr lang="en-US" b="1" dirty="0"/>
              <a:t>Ownership:</a:t>
            </a:r>
            <a:r>
              <a:rPr lang="en-US" dirty="0"/>
              <a:t> Masters owned the means of production </a:t>
            </a:r>
            <a:r>
              <a:rPr lang="en-US" b="1" dirty="0"/>
              <a:t>and the slaves themselves</a:t>
            </a:r>
            <a:r>
              <a:rPr lang="en-US" dirty="0"/>
              <a:t> (they were considered "living tools").</a:t>
            </a:r>
            <a:endParaRPr lang="fr-FR" sz="2000" dirty="0"/>
          </a:p>
          <a:p>
            <a:pPr lvl="1"/>
            <a:r>
              <a:rPr lang="en-US" b="1" dirty="0"/>
              <a:t>Labor:</a:t>
            </a:r>
            <a:r>
              <a:rPr lang="en-US" dirty="0"/>
              <a:t> Collective, forced labor for production benefiting the masters, while free producers worked independently but paid taxes to the state.</a:t>
            </a:r>
            <a:endParaRPr lang="fr-FR" sz="2000" dirty="0"/>
          </a:p>
          <a:p>
            <a:pPr lvl="1"/>
            <a:r>
              <a:rPr lang="en-US" b="1" dirty="0"/>
              <a:t>Distribution:</a:t>
            </a:r>
            <a:r>
              <a:rPr lang="en-US" dirty="0"/>
              <a:t> The product was divided into:</a:t>
            </a:r>
            <a:endParaRPr lang="fr-FR" sz="2000" dirty="0"/>
          </a:p>
          <a:p>
            <a:pPr lvl="2">
              <a:buFont typeface="Courier New" panose="02070309020205020404" pitchFamily="49" charset="0"/>
              <a:buChar char="o"/>
            </a:pPr>
            <a:r>
              <a:rPr lang="en-US" b="1" dirty="0"/>
              <a:t>Necessary Product:</a:t>
            </a:r>
            <a:r>
              <a:rPr lang="en-US" dirty="0"/>
              <a:t> To ensure the slave's survival and the renewal of his labor power.</a:t>
            </a:r>
            <a:endParaRPr lang="fr-FR" sz="1800" dirty="0"/>
          </a:p>
          <a:p>
            <a:pPr lvl="2">
              <a:buFont typeface="Courier New" panose="02070309020205020404" pitchFamily="49" charset="0"/>
              <a:buChar char="o"/>
            </a:pPr>
            <a:r>
              <a:rPr lang="en-US" b="1" dirty="0"/>
              <a:t>Surplus Product:</a:t>
            </a:r>
            <a:r>
              <a:rPr lang="en-US" dirty="0"/>
              <a:t> Went entirely to the masters for consumption, leisure, and building massive projects.</a:t>
            </a:r>
            <a:endParaRPr lang="fr-FR" sz="1800" dirty="0"/>
          </a:p>
          <a:p>
            <a:pPr marL="514350" lvl="0" indent="-514350">
              <a:buFont typeface="+mj-lt"/>
              <a:buAutoNum type="arabicPeriod" startAt="4"/>
            </a:pPr>
            <a:r>
              <a:rPr lang="fr-FR" b="1" dirty="0" err="1"/>
              <a:t>Monetary</a:t>
            </a:r>
            <a:r>
              <a:rPr lang="fr-FR" b="1" dirty="0"/>
              <a:t> Relations:</a:t>
            </a:r>
            <a:endParaRPr lang="fr-FR" sz="2400" dirty="0"/>
          </a:p>
          <a:p>
            <a:pPr lvl="1"/>
            <a:r>
              <a:rPr lang="en-US" b="1" dirty="0"/>
              <a:t>Trade and Money:</a:t>
            </a:r>
            <a:r>
              <a:rPr lang="en-US" dirty="0"/>
              <a:t> Exchange evolved from barter to the use of money (livestock, salt, then metals), which facilitated trade.</a:t>
            </a:r>
            <a:endParaRPr lang="fr-FR" sz="2000" dirty="0"/>
          </a:p>
          <a:p>
            <a:pPr lvl="1"/>
            <a:r>
              <a:rPr lang="en-US" b="1" dirty="0"/>
              <a:t>Commercial Capital:</a:t>
            </a:r>
            <a:r>
              <a:rPr lang="en-US" dirty="0"/>
              <a:t> A class of merchants emerged as intermediaries, making a profit from the difference between purchase and sale prices.</a:t>
            </a:r>
            <a:endParaRPr lang="fr-FR" sz="2000" dirty="0"/>
          </a:p>
          <a:p>
            <a:pPr lvl="1"/>
            <a:r>
              <a:rPr lang="en-US" b="1" dirty="0"/>
              <a:t>Usurious Capital:</a:t>
            </a:r>
            <a:r>
              <a:rPr lang="en-US" dirty="0"/>
              <a:t> The appearance of moneylenders who provided loans with interest (usury) to masters and individuals.</a:t>
            </a:r>
            <a:endParaRPr lang="fr-FR" sz="2000" dirty="0"/>
          </a:p>
          <a:p>
            <a:pPr marL="514350" indent="-514350">
              <a:buFont typeface="+mj-lt"/>
              <a:buAutoNum type="arabicPeriod" startAt="4"/>
            </a:pPr>
            <a:endParaRPr lang="fr-FR" dirty="0"/>
          </a:p>
        </p:txBody>
      </p:sp>
    </p:spTree>
    <p:extLst>
      <p:ext uri="{BB962C8B-B14F-4D97-AF65-F5344CB8AC3E}">
        <p14:creationId xmlns:p14="http://schemas.microsoft.com/office/powerpoint/2010/main" val="3566385314"/>
      </p:ext>
    </p:extLst>
  </p:cSld>
  <p:clrMapOvr>
    <a:masterClrMapping/>
  </p:clrMapOvr>
  <p:transition spd="slow">
    <p:comb/>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t>Second: Civilizational Models (Greece and Rome)</a:t>
            </a:r>
            <a:endParaRPr lang="fr-FR" sz="4000" dirty="0"/>
          </a:p>
        </p:txBody>
      </p:sp>
      <p:sp>
        <p:nvSpPr>
          <p:cNvPr id="3" name="Content Placeholder 2"/>
          <p:cNvSpPr>
            <a:spLocks noGrp="1"/>
          </p:cNvSpPr>
          <p:nvPr>
            <p:ph idx="1"/>
          </p:nvPr>
        </p:nvSpPr>
        <p:spPr/>
        <p:txBody>
          <a:bodyPr>
            <a:normAutofit fontScale="92500" lnSpcReduction="20000"/>
          </a:bodyPr>
          <a:lstStyle/>
          <a:p>
            <a:pPr lvl="0"/>
            <a:r>
              <a:rPr lang="fr-FR" b="1" dirty="0" err="1" smtClean="0"/>
              <a:t>Greek</a:t>
            </a:r>
            <a:r>
              <a:rPr lang="fr-FR" b="1" dirty="0" smtClean="0"/>
              <a:t> </a:t>
            </a:r>
            <a:r>
              <a:rPr lang="fr-FR" b="1" dirty="0"/>
              <a:t>Society:</a:t>
            </a:r>
            <a:endParaRPr lang="fr-FR" sz="2400" dirty="0"/>
          </a:p>
          <a:p>
            <a:pPr lvl="1"/>
            <a:r>
              <a:rPr lang="en-US" b="1" dirty="0"/>
              <a:t>Classes:</a:t>
            </a:r>
            <a:r>
              <a:rPr lang="en-US" dirty="0"/>
              <a:t> Aristocrats (did not work), a middle class (small owners), foreigners (without rights), and slaves (performed all productive work).</a:t>
            </a:r>
            <a:endParaRPr lang="fr-FR" sz="2000" dirty="0"/>
          </a:p>
          <a:p>
            <a:pPr lvl="1"/>
            <a:r>
              <a:rPr lang="en-US" b="1" dirty="0"/>
              <a:t>Economy:</a:t>
            </a:r>
            <a:r>
              <a:rPr lang="en-US" dirty="0"/>
              <a:t> Relied on agriculture (large units for masters, small for freemen), industry (weapons, pottery), and active foreign trade to compensate for food shortages.</a:t>
            </a:r>
            <a:endParaRPr lang="fr-FR" sz="2000" dirty="0"/>
          </a:p>
          <a:p>
            <a:pPr lvl="0"/>
            <a:r>
              <a:rPr lang="fr-FR" b="1" dirty="0"/>
              <a:t>Roman Society:</a:t>
            </a:r>
            <a:endParaRPr lang="fr-FR" sz="2400" dirty="0"/>
          </a:p>
          <a:p>
            <a:pPr lvl="1"/>
            <a:r>
              <a:rPr lang="en-US" b="1" dirty="0"/>
              <a:t>Classes:</a:t>
            </a:r>
            <a:r>
              <a:rPr lang="en-US" dirty="0"/>
              <a:t> Nobles and knights, commoners, and slaves (the foundation of the economy).</a:t>
            </a:r>
            <a:endParaRPr lang="fr-FR" sz="2000" dirty="0"/>
          </a:p>
          <a:p>
            <a:pPr lvl="1"/>
            <a:r>
              <a:rPr lang="en-US" b="1" dirty="0"/>
              <a:t>Economy:</a:t>
            </a:r>
            <a:r>
              <a:rPr lang="en-US" dirty="0"/>
              <a:t> Primarily agricultural, with small farms transforming into vast estates (</a:t>
            </a:r>
            <a:r>
              <a:rPr lang="en-US" dirty="0" err="1"/>
              <a:t>latifundia</a:t>
            </a:r>
            <a:r>
              <a:rPr lang="en-US" dirty="0"/>
              <a:t>) worked by slaves to produce goods for the market.</a:t>
            </a:r>
            <a:endParaRPr lang="fr-FR" sz="2000" dirty="0"/>
          </a:p>
          <a:p>
            <a:pPr lvl="1"/>
            <a:r>
              <a:rPr lang="en-US" b="1" dirty="0"/>
              <a:t>Financial Development:</a:t>
            </a:r>
            <a:r>
              <a:rPr lang="en-US" dirty="0"/>
              <a:t> The growth of trade and usury led to the emergence of the "equestrian" class of merchants and moneylenders, and the economy shifted from agricultural to commercial.</a:t>
            </a:r>
            <a:endParaRPr lang="fr-FR" sz="2000" dirty="0"/>
          </a:p>
          <a:p>
            <a:endParaRPr lang="fr-FR" dirty="0"/>
          </a:p>
        </p:txBody>
      </p:sp>
    </p:spTree>
    <p:extLst>
      <p:ext uri="{BB962C8B-B14F-4D97-AF65-F5344CB8AC3E}">
        <p14:creationId xmlns:p14="http://schemas.microsoft.com/office/powerpoint/2010/main" val="18663591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Third: The Dissolution of the Slave System</a:t>
            </a:r>
            <a:endParaRPr lang="fr-FR" dirty="0"/>
          </a:p>
        </p:txBody>
      </p:sp>
      <p:sp>
        <p:nvSpPr>
          <p:cNvPr id="3" name="Content Placeholder 2"/>
          <p:cNvSpPr>
            <a:spLocks noGrp="1"/>
          </p:cNvSpPr>
          <p:nvPr>
            <p:ph idx="1"/>
          </p:nvPr>
        </p:nvSpPr>
        <p:spPr/>
        <p:txBody>
          <a:bodyPr>
            <a:normAutofit fontScale="85000" lnSpcReduction="20000"/>
          </a:bodyPr>
          <a:lstStyle/>
          <a:p>
            <a:pPr marL="514350" lvl="0" indent="-514350">
              <a:buFont typeface="+mj-lt"/>
              <a:buAutoNum type="arabicPeriod"/>
            </a:pPr>
            <a:r>
              <a:rPr lang="en-US" b="1" dirty="0" smtClean="0"/>
              <a:t>Contradiction </a:t>
            </a:r>
            <a:r>
              <a:rPr lang="en-US" b="1" dirty="0"/>
              <a:t>between Productive Forces and Relations of Production:</a:t>
            </a:r>
            <a:endParaRPr lang="fr-FR" sz="2400" dirty="0"/>
          </a:p>
          <a:p>
            <a:pPr lvl="1"/>
            <a:r>
              <a:rPr lang="en-US" dirty="0"/>
              <a:t>Coercion and violence led to the slaves' hatred of work and their deliberate destruction of tools.</a:t>
            </a:r>
            <a:endParaRPr lang="fr-FR" sz="2000" dirty="0"/>
          </a:p>
          <a:p>
            <a:pPr lvl="1"/>
            <a:r>
              <a:rPr lang="en-US" dirty="0"/>
              <a:t>The lack of incentives for the slave resulted in low productivity.</a:t>
            </a:r>
            <a:endParaRPr lang="fr-FR" sz="2000" dirty="0"/>
          </a:p>
          <a:p>
            <a:pPr marL="514350" lvl="0" indent="-514350">
              <a:buFont typeface="+mj-lt"/>
              <a:buAutoNum type="arabicPeriod"/>
            </a:pPr>
            <a:r>
              <a:rPr lang="en-US" b="1" dirty="0"/>
              <a:t>Emergence of New Relations of Production:</a:t>
            </a:r>
            <a:endParaRPr lang="fr-FR" sz="2400" dirty="0"/>
          </a:p>
          <a:p>
            <a:pPr lvl="1"/>
            <a:r>
              <a:rPr lang="en-US" dirty="0"/>
              <a:t>Some masters began granting slaves and peasants plots of land in exchange for a share of the crop (rent), which was the nucleus of the feudal relationship.</a:t>
            </a:r>
            <a:endParaRPr lang="fr-FR" sz="2000" dirty="0"/>
          </a:p>
          <a:p>
            <a:pPr marL="514350" lvl="0" indent="-514350">
              <a:buFont typeface="+mj-lt"/>
              <a:buAutoNum type="arabicPeriod"/>
            </a:pPr>
            <a:r>
              <a:rPr lang="fr-FR" b="1" dirty="0"/>
              <a:t>Class Struggle and </a:t>
            </a:r>
            <a:r>
              <a:rPr lang="fr-FR" b="1" dirty="0" err="1"/>
              <a:t>Revolts</a:t>
            </a:r>
            <a:r>
              <a:rPr lang="fr-FR" b="1" dirty="0"/>
              <a:t>:</a:t>
            </a:r>
            <a:endParaRPr lang="fr-FR" sz="2400" dirty="0"/>
          </a:p>
          <a:p>
            <a:pPr lvl="1"/>
            <a:r>
              <a:rPr lang="en-US" dirty="0"/>
              <a:t>Slaves led major armed uprisings and rebellions (in Sicily, China, etc.). Although they often failed due to poor organization, they shook the foundations of the system.</a:t>
            </a:r>
            <a:endParaRPr lang="fr-FR" sz="2000" dirty="0"/>
          </a:p>
          <a:p>
            <a:pPr marL="514350" lvl="0" indent="-514350">
              <a:buFont typeface="+mj-lt"/>
              <a:buAutoNum type="arabicPeriod"/>
            </a:pPr>
            <a:r>
              <a:rPr lang="fr-FR" b="1" dirty="0" err="1"/>
              <a:t>Islamic</a:t>
            </a:r>
            <a:r>
              <a:rPr lang="fr-FR" b="1" dirty="0"/>
              <a:t> </a:t>
            </a:r>
            <a:r>
              <a:rPr lang="fr-FR" b="1" dirty="0" err="1"/>
              <a:t>Conquests</a:t>
            </a:r>
            <a:r>
              <a:rPr lang="fr-FR" b="1" dirty="0"/>
              <a:t>:</a:t>
            </a:r>
            <a:endParaRPr lang="fr-FR" sz="2400" dirty="0"/>
          </a:p>
          <a:p>
            <a:pPr lvl="1"/>
            <a:r>
              <a:rPr lang="en-US" dirty="0"/>
              <a:t>The Islamic conquests around the Mediterranean contributed to accelerating the end of the Roman Empire and the collapse of its slave system.</a:t>
            </a:r>
            <a:endParaRPr lang="fr-FR" sz="2000" dirty="0"/>
          </a:p>
          <a:p>
            <a:endParaRPr lang="fr-FR" dirty="0"/>
          </a:p>
        </p:txBody>
      </p:sp>
    </p:spTree>
    <p:extLst>
      <p:ext uri="{BB962C8B-B14F-4D97-AF65-F5344CB8AC3E}">
        <p14:creationId xmlns:p14="http://schemas.microsoft.com/office/powerpoint/2010/main" val="2212981403"/>
      </p:ext>
    </p:extLst>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5731042" cy="1325563"/>
          </a:xfrm>
        </p:spPr>
        <p:txBody>
          <a:bodyPr/>
          <a:lstStyle/>
          <a:p>
            <a:r>
              <a:rPr lang="en-US" b="1" dirty="0" smtClean="0"/>
              <a:t>Conclusion:</a:t>
            </a:r>
            <a:endParaRPr lang="fr-FR" dirty="0"/>
          </a:p>
        </p:txBody>
      </p:sp>
      <p:sp>
        <p:nvSpPr>
          <p:cNvPr id="3" name="Content Placeholder 2"/>
          <p:cNvSpPr>
            <a:spLocks noGrp="1"/>
          </p:cNvSpPr>
          <p:nvPr>
            <p:ph idx="1"/>
          </p:nvPr>
        </p:nvSpPr>
        <p:spPr/>
        <p:txBody>
          <a:bodyPr/>
          <a:lstStyle/>
          <a:p>
            <a:pPr algn="just">
              <a:lnSpc>
                <a:spcPct val="150000"/>
              </a:lnSpc>
            </a:pPr>
            <a:r>
              <a:rPr lang="en-US" dirty="0" smtClean="0"/>
              <a:t>The </a:t>
            </a:r>
            <a:r>
              <a:rPr lang="en-US" dirty="0"/>
              <a:t>collapse of the Roman Empire marked the end of the classical slave system, paving the way for </a:t>
            </a:r>
            <a:r>
              <a:rPr lang="en-US" b="1" dirty="0"/>
              <a:t>new relations of production</a:t>
            </a:r>
            <a:r>
              <a:rPr lang="en-US" dirty="0"/>
              <a:t> which were the initial seed of the </a:t>
            </a:r>
            <a:r>
              <a:rPr lang="en-US" b="1" dirty="0"/>
              <a:t>feudal system</a:t>
            </a:r>
            <a:r>
              <a:rPr lang="en-US" dirty="0"/>
              <a:t> that would dominate Europe for the subsequent centuries.</a:t>
            </a:r>
            <a:endParaRPr lang="fr-FR" dirty="0"/>
          </a:p>
          <a:p>
            <a:pPr algn="just">
              <a:lnSpc>
                <a:spcPct val="150000"/>
              </a:lnSpc>
            </a:pPr>
            <a:endParaRPr lang="fr-FR" dirty="0"/>
          </a:p>
        </p:txBody>
      </p:sp>
    </p:spTree>
    <p:extLst>
      <p:ext uri="{BB962C8B-B14F-4D97-AF65-F5344CB8AC3E}">
        <p14:creationId xmlns:p14="http://schemas.microsoft.com/office/powerpoint/2010/main" val="3386995965"/>
      </p:ext>
    </p:extLst>
  </p:cSld>
  <p:clrMapOvr>
    <a:masterClrMapping/>
  </p:clrMapOvr>
  <p:transition spd="med">
    <p:pull/>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20</TotalTime>
  <Words>354</Words>
  <Application>Microsoft Office PowerPoint</Application>
  <PresentationFormat>Widescreen</PresentationFormat>
  <Paragraphs>45</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Courier New</vt:lpstr>
      <vt:lpstr>Wingdings 3</vt:lpstr>
      <vt:lpstr>Ion Boardroom</vt:lpstr>
      <vt:lpstr>Economic Realities in the Slave System (System of Slavery)</vt:lpstr>
      <vt:lpstr>First: The Emergence of the System and its General Characteristics </vt:lpstr>
      <vt:lpstr>Main Characteristics:</vt:lpstr>
      <vt:lpstr>Main Characteristics:</vt:lpstr>
      <vt:lpstr>Second: Civilizational Models (Greece and Rome)</vt:lpstr>
      <vt:lpstr>Third: The Dissolution of the Slave System</vt:lpstr>
      <vt:lpstr>Conclusion: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First: The Emergence of the System and its General Characteristics </dc:title>
  <dc:creator>INFO</dc:creator>
  <cp:lastModifiedBy>INFO</cp:lastModifiedBy>
  <cp:revision>10</cp:revision>
  <dcterms:created xsi:type="dcterms:W3CDTF">2025-11-23T18:26:00Z</dcterms:created>
  <dcterms:modified xsi:type="dcterms:W3CDTF">2025-11-23T18:46:35Z</dcterms:modified>
</cp:coreProperties>
</file>