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291" autoAdjust="0"/>
  </p:normalViewPr>
  <p:slideViewPr>
    <p:cSldViewPr snapToGrid="0" snapToObjects="1">
      <p:cViewPr varScale="1">
        <p:scale>
          <a:sx n="68" d="100"/>
          <a:sy n="68" d="100"/>
        </p:scale>
        <p:origin x="79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Image failed to load:</a:t>
            </a:r>
          </a:p>
          <a:p>
            <a:r>
              <a:t>https://images.unsplash.com/photo-1558494949-ef526...</a:t>
            </a:r>
          </a:p>
        </p:txBody>
      </p:sp>
      <p:sp>
        <p:nvSpPr>
          <p:cNvPr id="4" name="Rectangle 3"/>
          <p:cNvSpPr/>
          <p:nvPr/>
        </p:nvSpPr>
        <p:spPr>
          <a:xfrm>
            <a:off x="14068" y="84408"/>
            <a:ext cx="12191695" cy="6858000"/>
          </a:xfrm>
          <a:prstGeom prst="rect">
            <a:avLst/>
          </a:prstGeom>
          <a:gradFill rotWithShape="1">
            <a:gsLst>
              <a:gs pos="0">
                <a:srgbClr val="0F172A">
                  <a:alpha val="92000"/>
                </a:srgbClr>
              </a:gs>
              <a:gs pos="100000">
                <a:srgbClr val="1E293B">
                  <a:alpha val="88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791055" y="1697736"/>
            <a:ext cx="609584" cy="5669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86022" y="2657475"/>
            <a:ext cx="6019649" cy="809625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5525"/>
              </a:lnSpc>
              <a:spcBef>
                <a:spcPts val="0"/>
              </a:spcBef>
              <a:spcAft>
                <a:spcPts val="1560"/>
              </a:spcAft>
            </a:pPr>
            <a:r>
              <a:rPr sz="4066" b="1" dirty="0">
                <a:solidFill>
                  <a:srgbClr val="FFFFFF"/>
                </a:solidFill>
                <a:latin typeface="Montserrat"/>
              </a:rPr>
              <a:t>RESTful API</a:t>
            </a:r>
          </a:p>
        </p:txBody>
      </p:sp>
      <p:sp>
        <p:nvSpPr>
          <p:cNvPr id="7" name="Rectangle 6"/>
          <p:cNvSpPr/>
          <p:nvPr/>
        </p:nvSpPr>
        <p:spPr>
          <a:xfrm>
            <a:off x="5486262" y="3695699"/>
            <a:ext cx="1219169" cy="38100"/>
          </a:xfrm>
          <a:prstGeom prst="rect">
            <a:avLst/>
          </a:prstGeom>
          <a:gradFill rotWithShape="1">
            <a:gsLst>
              <a:gs pos="0">
                <a:srgbClr val="22D3EE"/>
              </a:gs>
              <a:gs pos="100000">
                <a:srgbClr val="3B82F6"/>
              </a:gs>
            </a:gsLst>
            <a:lin ang="108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3086022" y="4038599"/>
            <a:ext cx="6019649" cy="40005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2730"/>
              </a:lnSpc>
              <a:spcBef>
                <a:spcPts val="0"/>
              </a:spcBef>
              <a:spcAft>
                <a:spcPts val="3120"/>
              </a:spcAft>
            </a:pPr>
            <a:r>
              <a:rPr sz="1674" b="0">
                <a:solidFill>
                  <a:srgbClr val="67E8F9"/>
                </a:solidFill>
                <a:latin typeface="Poppins"/>
              </a:rPr>
              <a:t>Design and Implementation</a:t>
            </a:r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86022" y="4950142"/>
            <a:ext cx="228594" cy="1771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55398" y="4869800"/>
            <a:ext cx="1223348" cy="33784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195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1196" b="0" dirty="0" err="1">
                <a:solidFill>
                  <a:srgbClr val="D1D5DB"/>
                </a:solidFill>
                <a:latin typeface="Poppins"/>
              </a:rPr>
              <a:t>Elarabi</a:t>
            </a:r>
            <a:r>
              <a:rPr lang="fr-FR" sz="1196" b="0" dirty="0">
                <a:solidFill>
                  <a:srgbClr val="D1D5DB"/>
                </a:solidFill>
                <a:latin typeface="Poppins"/>
              </a:rPr>
              <a:t> </a:t>
            </a:r>
            <a:r>
              <a:rPr lang="fr-FR" sz="1196" dirty="0" err="1">
                <a:solidFill>
                  <a:srgbClr val="D1D5DB"/>
                </a:solidFill>
                <a:latin typeface="Poppins"/>
              </a:rPr>
              <a:t>A</a:t>
            </a:r>
            <a:r>
              <a:rPr lang="fr-FR" sz="1196" b="0" dirty="0" err="1">
                <a:solidFill>
                  <a:srgbClr val="D1D5DB"/>
                </a:solidFill>
                <a:latin typeface="Poppins"/>
              </a:rPr>
              <a:t>bboun</a:t>
            </a:r>
            <a:endParaRPr sz="1196" b="0" dirty="0">
              <a:solidFill>
                <a:srgbClr val="D1D5DB"/>
              </a:solidFill>
              <a:latin typeface="Poppins"/>
            </a:endParaRPr>
          </a:p>
        </p:txBody>
      </p:sp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48123" y="4975860"/>
            <a:ext cx="228594" cy="12572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52916" y="4895849"/>
            <a:ext cx="2009724" cy="28575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1950"/>
              </a:lnSpc>
              <a:spcBef>
                <a:spcPts val="0"/>
              </a:spcBef>
              <a:spcAft>
                <a:spcPts val="0"/>
              </a:spcAft>
            </a:pPr>
            <a:r>
              <a:rPr sz="1196" b="0">
                <a:solidFill>
                  <a:srgbClr val="D1D5DB"/>
                </a:solidFill>
                <a:latin typeface="Poppins"/>
              </a:rPr>
              <a:t>Software Engineering</a:t>
            </a:r>
          </a:p>
        </p:txBody>
      </p:sp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76958" y="4930140"/>
            <a:ext cx="228594" cy="21717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056269" y="4869800"/>
            <a:ext cx="974882" cy="33784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1950"/>
              </a:lnSpc>
              <a:spcBef>
                <a:spcPts val="0"/>
              </a:spcBef>
              <a:spcAft>
                <a:spcPts val="0"/>
              </a:spcAft>
            </a:pPr>
            <a:r>
              <a:rPr sz="1196" b="0" dirty="0">
                <a:solidFill>
                  <a:srgbClr val="D1D5DB"/>
                </a:solidFill>
                <a:latin typeface="Poppins"/>
              </a:rPr>
              <a:t>20</a:t>
            </a:r>
            <a:r>
              <a:rPr lang="fr-FR" sz="1196" dirty="0">
                <a:solidFill>
                  <a:srgbClr val="D1D5DB"/>
                </a:solidFill>
                <a:latin typeface="Poppins"/>
              </a:rPr>
              <a:t>25</a:t>
            </a:r>
            <a:r>
              <a:rPr sz="1196" b="0" dirty="0">
                <a:solidFill>
                  <a:srgbClr val="D1D5DB"/>
                </a:solidFill>
                <a:latin typeface="Poppins"/>
              </a:rPr>
              <a:t> </a:t>
            </a:r>
            <a:r>
              <a:rPr lang="fr-DZ" sz="1196" b="0" dirty="0">
                <a:solidFill>
                  <a:srgbClr val="D1D5DB"/>
                </a:solidFill>
                <a:latin typeface="Poppins"/>
              </a:rPr>
              <a:t>–</a:t>
            </a:r>
            <a:r>
              <a:rPr sz="1196" b="0" dirty="0">
                <a:solidFill>
                  <a:srgbClr val="D1D5DB"/>
                </a:solidFill>
                <a:latin typeface="Poppins"/>
              </a:rPr>
              <a:t> 20</a:t>
            </a:r>
            <a:r>
              <a:rPr lang="fr-DZ" sz="1196" b="0" dirty="0">
                <a:solidFill>
                  <a:srgbClr val="D1D5DB"/>
                </a:solidFill>
                <a:latin typeface="Poppins"/>
              </a:rPr>
              <a:t>2</a:t>
            </a:r>
            <a:r>
              <a:rPr lang="fr-FR" sz="1196" dirty="0">
                <a:solidFill>
                  <a:srgbClr val="D1D5DB"/>
                </a:solidFill>
                <a:latin typeface="Poppins"/>
              </a:rPr>
              <a:t>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/>
            </a:gs>
            <a:gs pos="100000">
              <a:srgbClr val="1E293B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584" y="209550"/>
            <a:ext cx="6400639" cy="3809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600"/>
              </a:lnSpc>
              <a:spcBef>
                <a:spcPts val="0"/>
              </a:spcBef>
              <a:spcAft>
                <a:spcPts val="0"/>
              </a:spcAft>
            </a:pPr>
            <a:r>
              <a:rPr sz="2152" b="1">
                <a:solidFill>
                  <a:srgbClr val="FFFFFF"/>
                </a:solidFill>
                <a:latin typeface="Montserrat"/>
              </a:rPr>
              <a:t>Development Tools and Techniques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09584" y="1485900"/>
            <a:ext cx="3505112" cy="1904999"/>
          </a:xfrm>
          <a:prstGeom prst="roundRect">
            <a:avLst>
              <a:gd name="adj" fmla="val 12000"/>
            </a:avLst>
          </a:prstGeom>
          <a:gradFill rotWithShape="1">
            <a:gsLst>
              <a:gs pos="0">
                <a:srgbClr val="F97316">
                  <a:alpha val="10000"/>
                </a:srgbClr>
              </a:gs>
              <a:gs pos="100000">
                <a:srgbClr val="EA580C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-276875" y="2372359"/>
            <a:ext cx="1904999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973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876278" y="1714500"/>
            <a:ext cx="457188" cy="457200"/>
          </a:xfrm>
          <a:prstGeom prst="roundRect">
            <a:avLst>
              <a:gd name="adj" fmla="val 33333"/>
            </a:avLst>
          </a:prstGeom>
          <a:solidFill>
            <a:srgbClr val="F97316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71525" y="1838739"/>
            <a:ext cx="266693" cy="2087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7763" y="1790700"/>
            <a:ext cx="1057248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Postman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76278" y="2324100"/>
            <a:ext cx="3009824" cy="838200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Test APIs easily. Send HTTP requests and see responses directly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43291" y="1485900"/>
            <a:ext cx="3505112" cy="1904999"/>
          </a:xfrm>
          <a:prstGeom prst="roundRect">
            <a:avLst>
              <a:gd name="adj" fmla="val 12000"/>
            </a:avLst>
          </a:prstGeom>
          <a:gradFill rotWithShape="1">
            <a:gsLst>
              <a:gs pos="0">
                <a:srgbClr val="22C55E">
                  <a:alpha val="10000"/>
                </a:srgbClr>
              </a:gs>
              <a:gs pos="100000">
                <a:srgbClr val="16A34A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ound Same Side Corner Rectangle 9"/>
          <p:cNvSpPr/>
          <p:nvPr/>
        </p:nvSpPr>
        <p:spPr>
          <a:xfrm rot="16200000">
            <a:off x="3456832" y="2372359"/>
            <a:ext cx="1904999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2C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ounded Rectangle 10"/>
          <p:cNvSpPr/>
          <p:nvPr/>
        </p:nvSpPr>
        <p:spPr>
          <a:xfrm>
            <a:off x="4609984" y="1714500"/>
            <a:ext cx="457188" cy="457200"/>
          </a:xfrm>
          <a:prstGeom prst="roundRect">
            <a:avLst>
              <a:gd name="adj" fmla="val 33333"/>
            </a:avLst>
          </a:prstGeom>
          <a:solidFill>
            <a:srgbClr val="22C55E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05232" y="1830042"/>
            <a:ext cx="266693" cy="22611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181470" y="1790700"/>
            <a:ext cx="2247843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Swagger / OpenAPI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09984" y="2324100"/>
            <a:ext cx="3009824" cy="838200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Automatically document the API. Generate interactive interface to test each endpoint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076998" y="1485900"/>
            <a:ext cx="3505112" cy="1904999"/>
          </a:xfrm>
          <a:prstGeom prst="roundRect">
            <a:avLst>
              <a:gd name="adj" fmla="val 12000"/>
            </a:avLst>
          </a:prstGeom>
          <a:gradFill rotWithShape="1">
            <a:gsLst>
              <a:gs pos="0">
                <a:srgbClr val="06B6D4">
                  <a:alpha val="10000"/>
                </a:srgbClr>
              </a:gs>
              <a:gs pos="100000">
                <a:srgbClr val="0891B2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ound Same Side Corner Rectangle 15"/>
          <p:cNvSpPr/>
          <p:nvPr/>
        </p:nvSpPr>
        <p:spPr>
          <a:xfrm rot="16200000">
            <a:off x="7190539" y="2372359"/>
            <a:ext cx="1904999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ounded Rectangle 16"/>
          <p:cNvSpPr/>
          <p:nvPr/>
        </p:nvSpPr>
        <p:spPr>
          <a:xfrm>
            <a:off x="8343691" y="1714500"/>
            <a:ext cx="457188" cy="457200"/>
          </a:xfrm>
          <a:prstGeom prst="roundRect">
            <a:avLst>
              <a:gd name="adj" fmla="val 33333"/>
            </a:avLst>
          </a:prstGeom>
          <a:solidFill>
            <a:srgbClr val="06B6D4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38939" y="1870627"/>
            <a:ext cx="266693" cy="14494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915177" y="1790700"/>
            <a:ext cx="1162020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Express.js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43691" y="2324100"/>
            <a:ext cx="3009824" cy="561974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Node.js framework for building APIs quickly and easily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09584" y="3619499"/>
            <a:ext cx="3505112" cy="1628775"/>
          </a:xfrm>
          <a:prstGeom prst="roundRect">
            <a:avLst>
              <a:gd name="adj" fmla="val 14035"/>
            </a:avLst>
          </a:prstGeom>
          <a:gradFill rotWithShape="1">
            <a:gsLst>
              <a:gs pos="0">
                <a:srgbClr val="A855F7">
                  <a:alpha val="10000"/>
                </a:srgbClr>
              </a:gs>
              <a:gs pos="100000">
                <a:srgbClr val="9333EA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ound Same Side Corner Rectangle 21"/>
          <p:cNvSpPr/>
          <p:nvPr/>
        </p:nvSpPr>
        <p:spPr>
          <a:xfrm rot="16200000">
            <a:off x="-138763" y="4367846"/>
            <a:ext cx="1628775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855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ounded Rectangle 22"/>
          <p:cNvSpPr/>
          <p:nvPr/>
        </p:nvSpPr>
        <p:spPr>
          <a:xfrm>
            <a:off x="876278" y="3848099"/>
            <a:ext cx="457188" cy="457200"/>
          </a:xfrm>
          <a:prstGeom prst="roundRect">
            <a:avLst>
              <a:gd name="adj" fmla="val 33333"/>
            </a:avLst>
          </a:prstGeom>
          <a:solidFill>
            <a:srgbClr val="A855F7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4" name="Picture 23" descr="image.png"/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71525" y="4034059"/>
            <a:ext cx="266693" cy="85281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447763" y="3924299"/>
            <a:ext cx="1352516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Spring Boot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76278" y="4457700"/>
            <a:ext cx="3009824" cy="561974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Powerful Java framework for building enterprise APIs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343291" y="3619499"/>
            <a:ext cx="3505112" cy="1628775"/>
          </a:xfrm>
          <a:prstGeom prst="roundRect">
            <a:avLst>
              <a:gd name="adj" fmla="val 14035"/>
            </a:avLst>
          </a:prstGeom>
          <a:gradFill rotWithShape="1">
            <a:gsLst>
              <a:gs pos="0">
                <a:srgbClr val="16A34A">
                  <a:alpha val="10000"/>
                </a:srgbClr>
              </a:gs>
              <a:gs pos="100000">
                <a:srgbClr val="15803D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ound Same Side Corner Rectangle 27"/>
          <p:cNvSpPr/>
          <p:nvPr/>
        </p:nvSpPr>
        <p:spPr>
          <a:xfrm rot="16200000">
            <a:off x="3594944" y="4367846"/>
            <a:ext cx="1628775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Rounded Rectangle 28"/>
          <p:cNvSpPr/>
          <p:nvPr/>
        </p:nvSpPr>
        <p:spPr>
          <a:xfrm>
            <a:off x="4609984" y="3848099"/>
            <a:ext cx="457188" cy="457200"/>
          </a:xfrm>
          <a:prstGeom prst="roundRect">
            <a:avLst>
              <a:gd name="adj" fmla="val 33333"/>
            </a:avLst>
          </a:prstGeom>
          <a:solidFill>
            <a:srgbClr val="16A34A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0" name="Picture 29" descr="image.png"/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05232" y="4048050"/>
            <a:ext cx="266693" cy="57298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181470" y="3924299"/>
            <a:ext cx="1438239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Django REST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609984" y="4457700"/>
            <a:ext cx="3009824" cy="561974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Flexible Python framework for building RESTful APIs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8076998" y="3619499"/>
            <a:ext cx="3505112" cy="1628775"/>
          </a:xfrm>
          <a:prstGeom prst="roundRect">
            <a:avLst>
              <a:gd name="adj" fmla="val 14035"/>
            </a:avLst>
          </a:prstGeom>
          <a:gradFill rotWithShape="1">
            <a:gsLst>
              <a:gs pos="0">
                <a:srgbClr val="EC4899">
                  <a:alpha val="10000"/>
                </a:srgbClr>
              </a:gs>
              <a:gs pos="100000">
                <a:srgbClr val="DB2777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Round Same Side Corner Rectangle 33"/>
          <p:cNvSpPr/>
          <p:nvPr/>
        </p:nvSpPr>
        <p:spPr>
          <a:xfrm rot="16200000">
            <a:off x="7328651" y="4367846"/>
            <a:ext cx="1628775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C489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Rounded Rectangle 34"/>
          <p:cNvSpPr/>
          <p:nvPr/>
        </p:nvSpPr>
        <p:spPr>
          <a:xfrm>
            <a:off x="8343691" y="3848099"/>
            <a:ext cx="457188" cy="457200"/>
          </a:xfrm>
          <a:prstGeom prst="roundRect">
            <a:avLst>
              <a:gd name="adj" fmla="val 33333"/>
            </a:avLst>
          </a:prstGeom>
          <a:solidFill>
            <a:srgbClr val="EC4899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6" name="Picture 35" descr="image.png"/>
          <p:cNvPicPr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438939" y="3962192"/>
            <a:ext cx="266693" cy="229014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8915177" y="3924299"/>
            <a:ext cx="1114397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Insomnia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343691" y="4457700"/>
            <a:ext cx="3009824" cy="561974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Lightweight alternative to Postman for testing APIs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609584" y="5476875"/>
            <a:ext cx="10972525" cy="704849"/>
          </a:xfrm>
          <a:prstGeom prst="roundRect">
            <a:avLst>
              <a:gd name="adj" fmla="val 32432"/>
            </a:avLst>
          </a:prstGeom>
          <a:solidFill>
            <a:srgbClr val="1E293B">
              <a:alpha val="40000"/>
            </a:srgbClr>
          </a:solidFill>
          <a:ln w="8255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0" name="Picture 39" descr="image.png"/>
          <p:cNvPicPr>
            <a:picLocks noChangeAspect="1"/>
          </p:cNvPicPr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09604" y="5700346"/>
            <a:ext cx="304792" cy="257907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1228694" y="5695949"/>
            <a:ext cx="6886402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Choose the right tool based on your project requirements and team preferences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/>
            </a:gs>
            <a:gs pos="100000">
              <a:srgbClr val="1E293B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584" y="209550"/>
            <a:ext cx="6714957" cy="3809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600"/>
              </a:lnSpc>
              <a:spcBef>
                <a:spcPts val="0"/>
              </a:spcBef>
              <a:spcAft>
                <a:spcPts val="0"/>
              </a:spcAft>
            </a:pPr>
            <a:r>
              <a:rPr sz="2152" b="1">
                <a:solidFill>
                  <a:srgbClr val="FFFFFF"/>
                </a:solidFill>
                <a:latin typeface="Montserrat"/>
              </a:rPr>
              <a:t>Best Practices for RESTful API Design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09584" y="1038224"/>
            <a:ext cx="5391015" cy="1295399"/>
          </a:xfrm>
          <a:prstGeom prst="roundRect">
            <a:avLst>
              <a:gd name="adj" fmla="val 17647"/>
            </a:avLst>
          </a:prstGeom>
          <a:gradFill rotWithShape="1">
            <a:gsLst>
              <a:gs pos="0">
                <a:srgbClr val="06B6D4">
                  <a:alpha val="10000"/>
                </a:srgbClr>
              </a:gs>
              <a:gs pos="100000">
                <a:srgbClr val="0891B2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27925" y="1619883"/>
            <a:ext cx="1295399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838179" y="1228725"/>
            <a:ext cx="533386" cy="533399"/>
          </a:xfrm>
          <a:prstGeom prst="roundRect">
            <a:avLst>
              <a:gd name="adj" fmla="val 28571"/>
            </a:avLst>
          </a:prstGeom>
          <a:solidFill>
            <a:srgbClr val="06B6D4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52476" y="1401640"/>
            <a:ext cx="304792" cy="1875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3961" y="1228725"/>
            <a:ext cx="2666933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Names not Actions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3961" y="1571625"/>
            <a:ext cx="2666933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076" b="1">
                <a:solidFill>
                  <a:srgbClr val="22D3EE"/>
                </a:solidFill>
                <a:latin typeface="Poppins"/>
              </a:rPr>
              <a:t>/api/books</a:t>
            </a:r>
            <a:r>
              <a:rPr sz="1076" b="0">
                <a:solidFill>
                  <a:srgbClr val="D1D5DB"/>
                </a:solidFill>
                <a:latin typeface="Poppins"/>
              </a:rPr>
              <a:t> not /api/getBooks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3961" y="1914525"/>
            <a:ext cx="2666933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Action determined by HTTP Method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191095" y="1038224"/>
            <a:ext cx="5391015" cy="1295399"/>
          </a:xfrm>
          <a:prstGeom prst="roundRect">
            <a:avLst>
              <a:gd name="adj" fmla="val 17647"/>
            </a:avLst>
          </a:prstGeom>
          <a:gradFill rotWithShape="1">
            <a:gsLst>
              <a:gs pos="0">
                <a:srgbClr val="3B82F6">
                  <a:alpha val="10000"/>
                </a:srgbClr>
              </a:gs>
              <a:gs pos="100000">
                <a:srgbClr val="2563EB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ound Same Side Corner Rectangle 10"/>
          <p:cNvSpPr/>
          <p:nvPr/>
        </p:nvSpPr>
        <p:spPr>
          <a:xfrm rot="16200000">
            <a:off x="5609436" y="1619883"/>
            <a:ext cx="1295399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ounded Rectangle 11"/>
          <p:cNvSpPr/>
          <p:nvPr/>
        </p:nvSpPr>
        <p:spPr>
          <a:xfrm>
            <a:off x="6419689" y="1228725"/>
            <a:ext cx="533386" cy="533399"/>
          </a:xfrm>
          <a:prstGeom prst="roundRect">
            <a:avLst>
              <a:gd name="adj" fmla="val 28571"/>
            </a:avLst>
          </a:prstGeom>
          <a:solidFill>
            <a:srgbClr val="3B82F6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33986" y="1400175"/>
            <a:ext cx="304792" cy="19049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105472" y="1228725"/>
            <a:ext cx="3114597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Plural Resource Names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05472" y="1571625"/>
            <a:ext cx="3114597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076" b="1">
                <a:solidFill>
                  <a:srgbClr val="60A5FA"/>
                </a:solidFill>
                <a:latin typeface="Poppins"/>
              </a:rPr>
              <a:t>/api/users</a:t>
            </a:r>
            <a:r>
              <a:rPr sz="1076" b="0">
                <a:solidFill>
                  <a:srgbClr val="D1D5DB"/>
                </a:solidFill>
                <a:latin typeface="Poppins"/>
              </a:rPr>
              <a:t> not /api/user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05472" y="1914525"/>
            <a:ext cx="3114597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Uniform format facilitates understanding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9584" y="2524125"/>
            <a:ext cx="5391015" cy="1295399"/>
          </a:xfrm>
          <a:prstGeom prst="roundRect">
            <a:avLst>
              <a:gd name="adj" fmla="val 17647"/>
            </a:avLst>
          </a:prstGeom>
          <a:gradFill rotWithShape="1">
            <a:gsLst>
              <a:gs pos="0">
                <a:srgbClr val="22C55E">
                  <a:alpha val="10000"/>
                </a:srgbClr>
              </a:gs>
              <a:gs pos="100000">
                <a:srgbClr val="16A34A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ound Same Side Corner Rectangle 17"/>
          <p:cNvSpPr/>
          <p:nvPr/>
        </p:nvSpPr>
        <p:spPr>
          <a:xfrm rot="16200000">
            <a:off x="27925" y="3105784"/>
            <a:ext cx="1295399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2C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ounded Rectangle 18"/>
          <p:cNvSpPr/>
          <p:nvPr/>
        </p:nvSpPr>
        <p:spPr>
          <a:xfrm>
            <a:off x="838179" y="2714625"/>
            <a:ext cx="533386" cy="533399"/>
          </a:xfrm>
          <a:prstGeom prst="roundRect">
            <a:avLst>
              <a:gd name="adj" fmla="val 28571"/>
            </a:avLst>
          </a:prstGeom>
          <a:solidFill>
            <a:srgbClr val="22C55E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0" name="Picture 19" descr="image.png"/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52476" y="2852371"/>
            <a:ext cx="304792" cy="25790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523961" y="2714625"/>
            <a:ext cx="2905052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Correct Status Codes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23961" y="3057525"/>
            <a:ext cx="2905052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076" b="1">
                <a:solidFill>
                  <a:srgbClr val="4ADE80"/>
                </a:solidFill>
                <a:latin typeface="Poppins"/>
              </a:rPr>
              <a:t>200</a:t>
            </a:r>
            <a:r>
              <a:rPr sz="1076" b="0">
                <a:solidFill>
                  <a:srgbClr val="D1D5DB"/>
                </a:solidFill>
                <a:latin typeface="Poppins"/>
              </a:rPr>
              <a:t> for success, </a:t>
            </a:r>
            <a:r>
              <a:rPr sz="1076" b="1">
                <a:solidFill>
                  <a:srgbClr val="4ADE80"/>
                </a:solidFill>
                <a:latin typeface="Poppins"/>
              </a:rPr>
              <a:t>404</a:t>
            </a:r>
            <a:r>
              <a:rPr sz="1076" b="0">
                <a:solidFill>
                  <a:srgbClr val="D1D5DB"/>
                </a:solidFill>
                <a:latin typeface="Poppins"/>
              </a:rPr>
              <a:t> for not found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23961" y="3400425"/>
            <a:ext cx="2905052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Don't always return 200!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191095" y="2524125"/>
            <a:ext cx="5391015" cy="1295399"/>
          </a:xfrm>
          <a:prstGeom prst="roundRect">
            <a:avLst>
              <a:gd name="adj" fmla="val 17647"/>
            </a:avLst>
          </a:prstGeom>
          <a:gradFill rotWithShape="1">
            <a:gsLst>
              <a:gs pos="0">
                <a:srgbClr val="EAB308">
                  <a:alpha val="10000"/>
                </a:srgbClr>
              </a:gs>
              <a:gs pos="100000">
                <a:srgbClr val="CA8A04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ound Same Side Corner Rectangle 24"/>
          <p:cNvSpPr/>
          <p:nvPr/>
        </p:nvSpPr>
        <p:spPr>
          <a:xfrm rot="16200000">
            <a:off x="5609436" y="3105784"/>
            <a:ext cx="1295399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AB3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Rounded Rectangle 25"/>
          <p:cNvSpPr/>
          <p:nvPr/>
        </p:nvSpPr>
        <p:spPr>
          <a:xfrm>
            <a:off x="6419689" y="2714625"/>
            <a:ext cx="533386" cy="533399"/>
          </a:xfrm>
          <a:prstGeom prst="roundRect">
            <a:avLst>
              <a:gd name="adj" fmla="val 28571"/>
            </a:avLst>
          </a:prstGeom>
          <a:solidFill>
            <a:srgbClr val="EAB308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7" name="Picture 26" descr="image.png"/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33986" y="2864094"/>
            <a:ext cx="304792" cy="234461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7105472" y="2714625"/>
            <a:ext cx="2924101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Pagination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105472" y="3057525"/>
            <a:ext cx="2924101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Divide results: </a:t>
            </a:r>
            <a:r>
              <a:rPr sz="1076" b="1">
                <a:solidFill>
                  <a:srgbClr val="FACC15"/>
                </a:solidFill>
                <a:latin typeface="Poppins"/>
              </a:rPr>
              <a:t>/api/books?page=1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105472" y="3400425"/>
            <a:ext cx="2924101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Control response size efficiently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09584" y="4010024"/>
            <a:ext cx="5391015" cy="1295399"/>
          </a:xfrm>
          <a:prstGeom prst="roundRect">
            <a:avLst>
              <a:gd name="adj" fmla="val 17647"/>
            </a:avLst>
          </a:prstGeom>
          <a:gradFill rotWithShape="1">
            <a:gsLst>
              <a:gs pos="0">
                <a:srgbClr val="F97316">
                  <a:alpha val="10000"/>
                </a:srgbClr>
              </a:gs>
              <a:gs pos="100000">
                <a:srgbClr val="EA580C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Round Same Side Corner Rectangle 31"/>
          <p:cNvSpPr/>
          <p:nvPr/>
        </p:nvSpPr>
        <p:spPr>
          <a:xfrm rot="16200000">
            <a:off x="27925" y="4591683"/>
            <a:ext cx="1295399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973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Rounded Rectangle 32"/>
          <p:cNvSpPr/>
          <p:nvPr/>
        </p:nvSpPr>
        <p:spPr>
          <a:xfrm>
            <a:off x="838179" y="4200525"/>
            <a:ext cx="533386" cy="533399"/>
          </a:xfrm>
          <a:prstGeom prst="roundRect">
            <a:avLst>
              <a:gd name="adj" fmla="val 28571"/>
            </a:avLst>
          </a:prstGeom>
          <a:solidFill>
            <a:srgbClr val="F97316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4" name="Picture 33" descr="image.png"/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52476" y="4358786"/>
            <a:ext cx="304792" cy="216876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523961" y="4200525"/>
            <a:ext cx="2762180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Versioning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523961" y="4543425"/>
            <a:ext cx="2762180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Version numbers: </a:t>
            </a:r>
            <a:r>
              <a:rPr sz="1076" b="1">
                <a:solidFill>
                  <a:srgbClr val="FB923C"/>
                </a:solidFill>
                <a:latin typeface="Poppins"/>
              </a:rPr>
              <a:t>/api/v1/books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523961" y="4886325"/>
            <a:ext cx="2762180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Maintain backward compatibility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191095" y="4010024"/>
            <a:ext cx="5391015" cy="1295399"/>
          </a:xfrm>
          <a:prstGeom prst="roundRect">
            <a:avLst>
              <a:gd name="adj" fmla="val 17647"/>
            </a:avLst>
          </a:prstGeom>
          <a:gradFill rotWithShape="1">
            <a:gsLst>
              <a:gs pos="0">
                <a:srgbClr val="A855F7">
                  <a:alpha val="10000"/>
                </a:srgbClr>
              </a:gs>
              <a:gs pos="100000">
                <a:srgbClr val="9333EA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Round Same Side Corner Rectangle 38"/>
          <p:cNvSpPr/>
          <p:nvPr/>
        </p:nvSpPr>
        <p:spPr>
          <a:xfrm rot="16200000">
            <a:off x="5609436" y="4591683"/>
            <a:ext cx="1295399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855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Rounded Rectangle 39"/>
          <p:cNvSpPr/>
          <p:nvPr/>
        </p:nvSpPr>
        <p:spPr>
          <a:xfrm>
            <a:off x="6419689" y="4200525"/>
            <a:ext cx="533386" cy="533399"/>
          </a:xfrm>
          <a:prstGeom prst="roundRect">
            <a:avLst>
              <a:gd name="adj" fmla="val 28571"/>
            </a:avLst>
          </a:prstGeom>
          <a:solidFill>
            <a:srgbClr val="A855F7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1" name="Picture 40" descr="image.png"/>
          <p:cNvPicPr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33986" y="4338271"/>
            <a:ext cx="304792" cy="257907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7105472" y="4200525"/>
            <a:ext cx="2838379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Documentation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105472" y="4543425"/>
            <a:ext cx="2838379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Document each endpoint </a:t>
            </a:r>
            <a:r>
              <a:rPr sz="1076" b="1">
                <a:solidFill>
                  <a:srgbClr val="C084FC"/>
                </a:solidFill>
                <a:latin typeface="Poppins"/>
              </a:rPr>
              <a:t>clearly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105472" y="4886325"/>
            <a:ext cx="2838379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Essential for developer experience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09584" y="5886450"/>
            <a:ext cx="10972525" cy="742950"/>
          </a:xfrm>
          <a:prstGeom prst="roundRect">
            <a:avLst>
              <a:gd name="adj" fmla="val 30769"/>
            </a:avLst>
          </a:prstGeom>
          <a:gradFill rotWithShape="1">
            <a:gsLst>
              <a:gs pos="0">
                <a:srgbClr val="06B6D4">
                  <a:alpha val="15000"/>
                </a:srgbClr>
              </a:gs>
              <a:gs pos="100000">
                <a:srgbClr val="0891B2">
                  <a:alpha val="10000"/>
                </a:srgbClr>
              </a:gs>
            </a:gsLst>
            <a:lin ang="10800000" scaled="0"/>
          </a:gradFill>
          <a:ln w="8255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6" name="Picture 45" descr="image.png"/>
          <p:cNvPicPr>
            <a:picLocks noChangeAspect="1"/>
          </p:cNvPicPr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09604" y="6104211"/>
            <a:ext cx="342891" cy="307427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1304892" y="6124574"/>
            <a:ext cx="8877078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E5E7EB"/>
                </a:solidFill>
                <a:latin typeface="Poppins"/>
              </a:rPr>
              <a:t> Following best practices ensures a </a:t>
            </a:r>
            <a:r>
              <a:rPr sz="1076" b="1">
                <a:solidFill>
                  <a:srgbClr val="22D3EE"/>
                </a:solidFill>
                <a:latin typeface="Poppins"/>
              </a:rPr>
              <a:t>maintainable</a:t>
            </a:r>
            <a:r>
              <a:rPr sz="1076" b="0">
                <a:solidFill>
                  <a:srgbClr val="E5E7EB"/>
                </a:solidFill>
                <a:latin typeface="Poppins"/>
              </a:rPr>
              <a:t>, </a:t>
            </a:r>
            <a:r>
              <a:rPr sz="1076" b="1">
                <a:solidFill>
                  <a:srgbClr val="22D3EE"/>
                </a:solidFill>
                <a:latin typeface="Poppins"/>
              </a:rPr>
              <a:t>easy-to-use</a:t>
            </a:r>
            <a:r>
              <a:rPr sz="1076" b="0">
                <a:solidFill>
                  <a:srgbClr val="E5E7EB"/>
                </a:solidFill>
                <a:latin typeface="Poppins"/>
              </a:rPr>
              <a:t>, and </a:t>
            </a:r>
            <a:r>
              <a:rPr sz="1076" b="1">
                <a:solidFill>
                  <a:srgbClr val="22D3EE"/>
                </a:solidFill>
                <a:latin typeface="Poppins"/>
              </a:rPr>
              <a:t>scalable</a:t>
            </a:r>
            <a:r>
              <a:rPr sz="1076" b="0">
                <a:solidFill>
                  <a:srgbClr val="E5E7EB"/>
                </a:solidFill>
                <a:latin typeface="Poppins"/>
              </a:rPr>
              <a:t> API as your project grows.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/>
            </a:gs>
            <a:gs pos="100000">
              <a:srgbClr val="1E293B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584" y="209550"/>
            <a:ext cx="4228994" cy="3809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600"/>
              </a:lnSpc>
              <a:spcBef>
                <a:spcPts val="0"/>
              </a:spcBef>
              <a:spcAft>
                <a:spcPts val="0"/>
              </a:spcAft>
            </a:pPr>
            <a:r>
              <a:rPr sz="2152" b="1">
                <a:solidFill>
                  <a:srgbClr val="FFFFFF"/>
                </a:solidFill>
                <a:latin typeface="Montserrat"/>
              </a:rPr>
              <a:t>Conclusion - Key Points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09584" y="1438274"/>
            <a:ext cx="5371965" cy="1457325"/>
          </a:xfrm>
          <a:prstGeom prst="roundRect">
            <a:avLst>
              <a:gd name="adj" fmla="val 15686"/>
            </a:avLst>
          </a:prstGeom>
          <a:gradFill rotWithShape="1">
            <a:gsLst>
              <a:gs pos="0">
                <a:srgbClr val="06B6D4">
                  <a:alpha val="10000"/>
                </a:srgbClr>
              </a:gs>
              <a:gs pos="100000">
                <a:srgbClr val="0891B2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-53038" y="2100896"/>
            <a:ext cx="1457325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876278" y="1666874"/>
            <a:ext cx="609584" cy="609600"/>
          </a:xfrm>
          <a:prstGeom prst="roundRect">
            <a:avLst>
              <a:gd name="adj" fmla="val 25000"/>
            </a:avLst>
          </a:prstGeom>
          <a:solidFill>
            <a:srgbClr val="06B6D4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123921" y="1800225"/>
            <a:ext cx="114297" cy="3429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340"/>
              </a:lnSpc>
              <a:spcBef>
                <a:spcPts val="0"/>
              </a:spcBef>
              <a:spcAft>
                <a:spcPts val="0"/>
              </a:spcAft>
            </a:pPr>
            <a:r>
              <a:rPr sz="1794" b="1">
                <a:solidFill>
                  <a:srgbClr val="22D3EE"/>
                </a:solidFill>
                <a:latin typeface="Montserrat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38259" y="1666874"/>
            <a:ext cx="4114697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78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API is the Communication Bridge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38259" y="2085975"/>
            <a:ext cx="4114697" cy="561974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 Without it, different applications cannot </a:t>
            </a:r>
            <a:r>
              <a:rPr sz="1076" b="1">
                <a:solidFill>
                  <a:srgbClr val="22D3EE"/>
                </a:solidFill>
                <a:latin typeface="Poppins"/>
              </a:rPr>
              <a:t>exchange data and services</a:t>
            </a:r>
            <a:r>
              <a:rPr sz="1076" b="0">
                <a:solidFill>
                  <a:srgbClr val="D1D5DB"/>
                </a:solidFill>
                <a:latin typeface="Poppins"/>
              </a:rPr>
              <a:t>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0144" y="1438274"/>
            <a:ext cx="5371965" cy="1457325"/>
          </a:xfrm>
          <a:prstGeom prst="roundRect">
            <a:avLst>
              <a:gd name="adj" fmla="val 15686"/>
            </a:avLst>
          </a:prstGeom>
          <a:gradFill rotWithShape="1">
            <a:gsLst>
              <a:gs pos="0">
                <a:srgbClr val="3B82F6">
                  <a:alpha val="10000"/>
                </a:srgbClr>
              </a:gs>
              <a:gs pos="100000">
                <a:srgbClr val="2563EB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ound Same Side Corner Rectangle 9"/>
          <p:cNvSpPr/>
          <p:nvPr/>
        </p:nvSpPr>
        <p:spPr>
          <a:xfrm rot="16200000">
            <a:off x="5547522" y="2100896"/>
            <a:ext cx="1457325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ounded Rectangle 10"/>
          <p:cNvSpPr/>
          <p:nvPr/>
        </p:nvSpPr>
        <p:spPr>
          <a:xfrm>
            <a:off x="6476838" y="1666874"/>
            <a:ext cx="609584" cy="609600"/>
          </a:xfrm>
          <a:prstGeom prst="roundRect">
            <a:avLst>
              <a:gd name="adj" fmla="val 25000"/>
            </a:avLst>
          </a:prstGeom>
          <a:solidFill>
            <a:srgbClr val="3B82F6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695907" y="1800225"/>
            <a:ext cx="171445" cy="3429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340"/>
              </a:lnSpc>
              <a:spcBef>
                <a:spcPts val="0"/>
              </a:spcBef>
              <a:spcAft>
                <a:spcPts val="0"/>
              </a:spcAft>
            </a:pPr>
            <a:r>
              <a:rPr sz="1794" b="1">
                <a:solidFill>
                  <a:srgbClr val="60A5FA"/>
                </a:solidFill>
                <a:latin typeface="Montserrat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38819" y="1666874"/>
            <a:ext cx="4114697" cy="609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78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REST is the Most Widely Used Architecture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38819" y="2390774"/>
            <a:ext cx="4114697" cy="276225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 Depends on HTTP, </a:t>
            </a:r>
            <a:r>
              <a:rPr sz="1076" b="1">
                <a:solidFill>
                  <a:srgbClr val="60A5FA"/>
                </a:solidFill>
                <a:latin typeface="Poppins"/>
              </a:rPr>
              <a:t>simple</a:t>
            </a:r>
            <a:r>
              <a:rPr sz="1076" b="0">
                <a:solidFill>
                  <a:srgbClr val="D1D5DB"/>
                </a:solidFill>
                <a:latin typeface="Poppins"/>
              </a:rPr>
              <a:t>, </a:t>
            </a:r>
            <a:r>
              <a:rPr sz="1076" b="1">
                <a:solidFill>
                  <a:srgbClr val="60A5FA"/>
                </a:solidFill>
                <a:latin typeface="Poppins"/>
              </a:rPr>
              <a:t>flexible</a:t>
            </a:r>
            <a:r>
              <a:rPr sz="1076" b="0">
                <a:solidFill>
                  <a:srgbClr val="D1D5DB"/>
                </a:solidFill>
                <a:latin typeface="Poppins"/>
              </a:rPr>
              <a:t>, and </a:t>
            </a:r>
            <a:r>
              <a:rPr sz="1076" b="1">
                <a:solidFill>
                  <a:srgbClr val="60A5FA"/>
                </a:solidFill>
                <a:latin typeface="Poppins"/>
              </a:rPr>
              <a:t>scalable</a:t>
            </a:r>
            <a:r>
              <a:rPr sz="1076" b="0">
                <a:solidFill>
                  <a:srgbClr val="D1D5DB"/>
                </a:solidFill>
                <a:latin typeface="Poppins"/>
              </a:rPr>
              <a:t> 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09584" y="3124200"/>
            <a:ext cx="5371965" cy="2019299"/>
          </a:xfrm>
          <a:prstGeom prst="roundRect">
            <a:avLst>
              <a:gd name="adj" fmla="val 11320"/>
            </a:avLst>
          </a:prstGeom>
          <a:gradFill rotWithShape="1">
            <a:gsLst>
              <a:gs pos="0">
                <a:srgbClr val="A855F7">
                  <a:alpha val="10000"/>
                </a:srgbClr>
              </a:gs>
              <a:gs pos="100000">
                <a:srgbClr val="9333EA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ound Same Side Corner Rectangle 15"/>
          <p:cNvSpPr/>
          <p:nvPr/>
        </p:nvSpPr>
        <p:spPr>
          <a:xfrm rot="16200000">
            <a:off x="-334025" y="4067809"/>
            <a:ext cx="2019299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855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ounded Rectangle 16"/>
          <p:cNvSpPr/>
          <p:nvPr/>
        </p:nvSpPr>
        <p:spPr>
          <a:xfrm>
            <a:off x="876278" y="3352800"/>
            <a:ext cx="609584" cy="609600"/>
          </a:xfrm>
          <a:prstGeom prst="roundRect">
            <a:avLst>
              <a:gd name="adj" fmla="val 25000"/>
            </a:avLst>
          </a:prstGeom>
          <a:solidFill>
            <a:srgbClr val="A855F7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1095347" y="3486150"/>
            <a:ext cx="171445" cy="3429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340"/>
              </a:lnSpc>
              <a:spcBef>
                <a:spcPts val="0"/>
              </a:spcBef>
              <a:spcAft>
                <a:spcPts val="0"/>
              </a:spcAft>
            </a:pPr>
            <a:r>
              <a:rPr sz="1794" b="1">
                <a:solidFill>
                  <a:srgbClr val="C084FC"/>
                </a:solidFill>
                <a:latin typeface="Montserrat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38259" y="3352800"/>
            <a:ext cx="4114697" cy="609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78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HTTP Methods Determine Operation Type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38259" y="4076699"/>
            <a:ext cx="4114697" cy="561974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 </a:t>
            </a:r>
            <a:r>
              <a:rPr sz="1076" b="1">
                <a:solidFill>
                  <a:srgbClr val="C084FC"/>
                </a:solidFill>
                <a:latin typeface="Poppins"/>
              </a:rPr>
              <a:t>GET</a:t>
            </a:r>
            <a:r>
              <a:rPr sz="1076" b="0">
                <a:solidFill>
                  <a:srgbClr val="D1D5DB"/>
                </a:solidFill>
                <a:latin typeface="Poppins"/>
              </a:rPr>
              <a:t> for reading • </a:t>
            </a:r>
            <a:r>
              <a:rPr sz="1076" b="1">
                <a:solidFill>
                  <a:srgbClr val="C084FC"/>
                </a:solidFill>
                <a:latin typeface="Poppins"/>
              </a:rPr>
              <a:t>POST</a:t>
            </a:r>
            <a:r>
              <a:rPr sz="1076" b="0">
                <a:solidFill>
                  <a:srgbClr val="D1D5DB"/>
                </a:solidFill>
                <a:latin typeface="Poppins"/>
              </a:rPr>
              <a:t> for creating • </a:t>
            </a:r>
            <a:r>
              <a:rPr sz="1076" b="1">
                <a:solidFill>
                  <a:srgbClr val="C084FC"/>
                </a:solidFill>
                <a:latin typeface="Poppins"/>
              </a:rPr>
              <a:t>PUT/PATCH</a:t>
            </a:r>
            <a:r>
              <a:rPr sz="1076" b="0">
                <a:solidFill>
                  <a:srgbClr val="D1D5DB"/>
                </a:solidFill>
                <a:latin typeface="Poppins"/>
              </a:rPr>
              <a:t> for updating • </a:t>
            </a:r>
            <a:r>
              <a:rPr sz="1076" b="1">
                <a:solidFill>
                  <a:srgbClr val="C084FC"/>
                </a:solidFill>
                <a:latin typeface="Poppins"/>
              </a:rPr>
              <a:t>DELETE</a:t>
            </a:r>
            <a:r>
              <a:rPr sz="1076" b="0">
                <a:solidFill>
                  <a:srgbClr val="D1D5DB"/>
                </a:solidFill>
                <a:latin typeface="Poppins"/>
              </a:rPr>
              <a:t> for deleting 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210144" y="3124200"/>
            <a:ext cx="5371965" cy="2019299"/>
          </a:xfrm>
          <a:prstGeom prst="roundRect">
            <a:avLst>
              <a:gd name="adj" fmla="val 11320"/>
            </a:avLst>
          </a:prstGeom>
          <a:gradFill rotWithShape="1">
            <a:gsLst>
              <a:gs pos="0">
                <a:srgbClr val="F97316">
                  <a:alpha val="10000"/>
                </a:srgbClr>
              </a:gs>
              <a:gs pos="100000">
                <a:srgbClr val="EA580C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ound Same Side Corner Rectangle 21"/>
          <p:cNvSpPr/>
          <p:nvPr/>
        </p:nvSpPr>
        <p:spPr>
          <a:xfrm rot="16200000">
            <a:off x="5266535" y="4067809"/>
            <a:ext cx="2019299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973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ounded Rectangle 22"/>
          <p:cNvSpPr/>
          <p:nvPr/>
        </p:nvSpPr>
        <p:spPr>
          <a:xfrm>
            <a:off x="6476838" y="3352800"/>
            <a:ext cx="609584" cy="609600"/>
          </a:xfrm>
          <a:prstGeom prst="roundRect">
            <a:avLst>
              <a:gd name="adj" fmla="val 25000"/>
            </a:avLst>
          </a:prstGeom>
          <a:solidFill>
            <a:srgbClr val="F97316">
              <a:alpha val="2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6686382" y="3486150"/>
            <a:ext cx="200019" cy="3429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340"/>
              </a:lnSpc>
              <a:spcBef>
                <a:spcPts val="0"/>
              </a:spcBef>
              <a:spcAft>
                <a:spcPts val="0"/>
              </a:spcAft>
            </a:pPr>
            <a:r>
              <a:rPr sz="1794" b="1">
                <a:solidFill>
                  <a:srgbClr val="FB923C"/>
                </a:solidFill>
                <a:latin typeface="Montserrat"/>
              </a:rPr>
              <a:t>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238819" y="3352800"/>
            <a:ext cx="4114697" cy="609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78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Good Design Starts from the Beginning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38819" y="4076699"/>
            <a:ext cx="4114697" cy="838200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 Follow best practices: </a:t>
            </a:r>
            <a:r>
              <a:rPr sz="1076" b="1">
                <a:solidFill>
                  <a:srgbClr val="FB923C"/>
                </a:solidFill>
                <a:latin typeface="Poppins"/>
              </a:rPr>
              <a:t>clear naming</a:t>
            </a:r>
            <a:r>
              <a:rPr sz="1076" b="0">
                <a:solidFill>
                  <a:srgbClr val="D1D5DB"/>
                </a:solidFill>
                <a:latin typeface="Poppins"/>
              </a:rPr>
              <a:t>, </a:t>
            </a:r>
            <a:r>
              <a:rPr sz="1076" b="1">
                <a:solidFill>
                  <a:srgbClr val="FB923C"/>
                </a:solidFill>
                <a:latin typeface="Poppins"/>
              </a:rPr>
              <a:t>documentation</a:t>
            </a:r>
            <a:r>
              <a:rPr sz="1076" b="0">
                <a:solidFill>
                  <a:srgbClr val="D1D5DB"/>
                </a:solidFill>
                <a:latin typeface="Poppins"/>
              </a:rPr>
              <a:t>, </a:t>
            </a:r>
            <a:r>
              <a:rPr sz="1076" b="1">
                <a:solidFill>
                  <a:srgbClr val="FB923C"/>
                </a:solidFill>
                <a:latin typeface="Poppins"/>
              </a:rPr>
              <a:t>versioning</a:t>
            </a:r>
            <a:r>
              <a:rPr sz="1076" b="0">
                <a:solidFill>
                  <a:srgbClr val="D1D5DB"/>
                </a:solidFill>
                <a:latin typeface="Poppins"/>
              </a:rPr>
              <a:t>, </a:t>
            </a:r>
            <a:r>
              <a:rPr sz="1076" b="1">
                <a:solidFill>
                  <a:srgbClr val="FB923C"/>
                </a:solidFill>
                <a:latin typeface="Poppins"/>
              </a:rPr>
              <a:t>correct status codes</a:t>
            </a:r>
            <a:r>
              <a:rPr sz="1076" b="0">
                <a:solidFill>
                  <a:srgbClr val="D1D5DB"/>
                </a:solidFill>
                <a:latin typeface="Poppins"/>
              </a:rPr>
              <a:t> 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09584" y="5372100"/>
            <a:ext cx="10972525" cy="857250"/>
          </a:xfrm>
          <a:prstGeom prst="roundRect">
            <a:avLst>
              <a:gd name="adj" fmla="val 26666"/>
            </a:avLst>
          </a:prstGeom>
          <a:gradFill rotWithShape="1">
            <a:gsLst>
              <a:gs pos="0">
                <a:srgbClr val="06B6D4">
                  <a:alpha val="20000"/>
                </a:srgbClr>
              </a:gs>
              <a:gs pos="100000">
                <a:srgbClr val="3B82F6">
                  <a:alpha val="20000"/>
                </a:srgbClr>
              </a:gs>
            </a:gsLst>
            <a:lin ang="10800000" scaled="0"/>
          </a:gradFill>
          <a:ln w="8255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8" name="Picture 27" descr="image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828754" y="5622131"/>
            <a:ext cx="380990" cy="35718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2362140" y="5648325"/>
            <a:ext cx="7991275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 Building quality RESTful APIs requires both </a:t>
            </a:r>
            <a:r>
              <a:rPr sz="1435" b="1">
                <a:solidFill>
                  <a:srgbClr val="22D3EE"/>
                </a:solidFill>
                <a:latin typeface="Montserrat"/>
              </a:rPr>
              <a:t>knowledge</a:t>
            </a:r>
            <a:r>
              <a:rPr sz="1435" b="1">
                <a:solidFill>
                  <a:srgbClr val="FFFFFF"/>
                </a:solidFill>
                <a:latin typeface="Montserrat"/>
              </a:rPr>
              <a:t> and </a:t>
            </a:r>
            <a:r>
              <a:rPr sz="1435" b="1">
                <a:solidFill>
                  <a:srgbClr val="22D3EE"/>
                </a:solidFill>
                <a:latin typeface="Montserrat"/>
              </a:rPr>
              <a:t>practice</a:t>
            </a:r>
            <a:r>
              <a:rPr sz="1435" b="1">
                <a:solidFill>
                  <a:srgbClr val="FFFFFF"/>
                </a:solidFill>
                <a:latin typeface="Montserrat"/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/>
            </a:gs>
            <a:gs pos="100000">
              <a:srgbClr val="1E293B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772205" y="761999"/>
            <a:ext cx="3657508" cy="3657600"/>
          </a:xfrm>
          <a:prstGeom prst="roundRect">
            <a:avLst>
              <a:gd name="adj" fmla="val 5207812"/>
            </a:avLst>
          </a:prstGeom>
          <a:solidFill>
            <a:srgbClr val="22D3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ounded Rectangle 2"/>
          <p:cNvSpPr/>
          <p:nvPr/>
        </p:nvSpPr>
        <p:spPr>
          <a:xfrm>
            <a:off x="761980" y="2438400"/>
            <a:ext cx="3657508" cy="3657600"/>
          </a:xfrm>
          <a:prstGeom prst="roundRect">
            <a:avLst>
              <a:gd name="adj" fmla="val 5207812"/>
            </a:avLst>
          </a:prstGeom>
          <a:solidFill>
            <a:srgbClr val="60A5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619609" y="1071253"/>
            <a:ext cx="952476" cy="8102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24121" y="2324100"/>
            <a:ext cx="5943451" cy="733424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5005"/>
              </a:lnSpc>
              <a:spcBef>
                <a:spcPts val="0"/>
              </a:spcBef>
              <a:spcAft>
                <a:spcPts val="2080"/>
              </a:spcAft>
            </a:pPr>
            <a:r>
              <a:rPr sz="4186" b="1">
                <a:solidFill>
                  <a:srgbClr val="FFFFFF"/>
                </a:solidFill>
                <a:latin typeface="Montserrat"/>
              </a:rPr>
              <a:t>Thank You</a:t>
            </a:r>
          </a:p>
        </p:txBody>
      </p:sp>
      <p:sp>
        <p:nvSpPr>
          <p:cNvPr id="6" name="Rectangle 5"/>
          <p:cNvSpPr/>
          <p:nvPr/>
        </p:nvSpPr>
        <p:spPr>
          <a:xfrm>
            <a:off x="5181470" y="3362324"/>
            <a:ext cx="1828754" cy="38100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50000">
                <a:srgbClr val="22D3EE"/>
              </a:gs>
              <a:gs pos="100000">
                <a:srgbClr val="000000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124121" y="3781424"/>
            <a:ext cx="5943451" cy="3429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2340"/>
              </a:lnSpc>
              <a:spcBef>
                <a:spcPts val="0"/>
              </a:spcBef>
              <a:spcAft>
                <a:spcPts val="1040"/>
              </a:spcAft>
            </a:pPr>
            <a:r>
              <a:rPr sz="1794" b="1">
                <a:solidFill>
                  <a:srgbClr val="FFFFFF"/>
                </a:solidFill>
                <a:latin typeface="Poppins"/>
              </a:rPr>
              <a:t>RESTful API - Design and Implementation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24121" y="4276725"/>
            <a:ext cx="5943451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2080"/>
              </a:lnSpc>
              <a:spcBef>
                <a:spcPts val="0"/>
              </a:spcBef>
              <a:spcAft>
                <a:spcPts val="2080"/>
              </a:spcAft>
            </a:pPr>
            <a:r>
              <a:rPr sz="1435" b="0">
                <a:solidFill>
                  <a:srgbClr val="22D3EE"/>
                </a:solidFill>
                <a:latin typeface="Poppins"/>
              </a:rPr>
              <a:t>Master Project - Software Engineering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62340" y="4886325"/>
            <a:ext cx="3467013" cy="971550"/>
          </a:xfrm>
          <a:prstGeom prst="roundRect">
            <a:avLst>
              <a:gd name="adj" fmla="val 31372"/>
            </a:avLst>
          </a:prstGeom>
          <a:gradFill rotWithShape="1">
            <a:gsLst>
              <a:gs pos="0">
                <a:srgbClr val="06B6D4">
                  <a:alpha val="20000"/>
                </a:srgbClr>
              </a:gs>
              <a:gs pos="100000">
                <a:srgbClr val="3B82F6">
                  <a:alpha val="20000"/>
                </a:srgbClr>
              </a:gs>
            </a:gsLst>
            <a:lin ang="10800000" scaled="0"/>
          </a:gradFill>
          <a:ln w="8255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6658" y="5227254"/>
            <a:ext cx="342891" cy="28969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171945" y="5200650"/>
            <a:ext cx="2343091" cy="3429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2340"/>
              </a:lnSpc>
              <a:spcBef>
                <a:spcPts val="0"/>
              </a:spcBef>
              <a:spcAft>
                <a:spcPts val="0"/>
              </a:spcAft>
            </a:pPr>
            <a:r>
              <a:rPr sz="1794" b="1">
                <a:solidFill>
                  <a:srgbClr val="FFFFFF"/>
                </a:solidFill>
                <a:latin typeface="Montserrat"/>
              </a:rPr>
              <a:t>Any Questions?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810104" y="6362700"/>
            <a:ext cx="114297" cy="114300"/>
          </a:xfrm>
          <a:prstGeom prst="roundRect">
            <a:avLst>
              <a:gd name="adj" fmla="val 166650000"/>
            </a:avLst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ounded Rectangle 12"/>
          <p:cNvSpPr/>
          <p:nvPr/>
        </p:nvSpPr>
        <p:spPr>
          <a:xfrm>
            <a:off x="6038699" y="6362700"/>
            <a:ext cx="114297" cy="114300"/>
          </a:xfrm>
          <a:prstGeom prst="roundRect">
            <a:avLst>
              <a:gd name="adj" fmla="val 166650000"/>
            </a:avLst>
          </a:prstGeom>
          <a:solidFill>
            <a:srgbClr val="06B6D4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ounded Rectangle 13"/>
          <p:cNvSpPr/>
          <p:nvPr/>
        </p:nvSpPr>
        <p:spPr>
          <a:xfrm>
            <a:off x="6267293" y="6362700"/>
            <a:ext cx="114297" cy="114300"/>
          </a:xfrm>
          <a:prstGeom prst="roundRect">
            <a:avLst>
              <a:gd name="adj" fmla="val 166650000"/>
            </a:avLst>
          </a:prstGeom>
          <a:solidFill>
            <a:srgbClr val="06B6D4">
              <a:alpha val="3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/>
            </a:gs>
            <a:gs pos="100000">
              <a:srgbClr val="1E293B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584" y="209550"/>
            <a:ext cx="4038499" cy="3809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600"/>
              </a:lnSpc>
              <a:spcBef>
                <a:spcPts val="0"/>
              </a:spcBef>
              <a:spcAft>
                <a:spcPts val="0"/>
              </a:spcAft>
            </a:pPr>
            <a:r>
              <a:rPr sz="2152" b="1">
                <a:solidFill>
                  <a:srgbClr val="FFFFFF"/>
                </a:solidFill>
                <a:latin typeface="Montserrat"/>
              </a:rPr>
              <a:t>Presentation Contents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9584" y="2372954"/>
            <a:ext cx="761980" cy="5499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584" y="3400425"/>
            <a:ext cx="3962300" cy="9144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3120"/>
              </a:lnSpc>
              <a:spcBef>
                <a:spcPts val="0"/>
              </a:spcBef>
              <a:spcAft>
                <a:spcPts val="1040"/>
              </a:spcAft>
            </a:pPr>
            <a:r>
              <a:rPr sz="2870" b="1">
                <a:solidFill>
                  <a:srgbClr val="FFFFFF"/>
                </a:solidFill>
                <a:latin typeface="Montserrat"/>
              </a:rPr>
              <a:t>What You'll Learn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584" y="4467224"/>
            <a:ext cx="3962300" cy="933449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196" b="0">
                <a:solidFill>
                  <a:srgbClr val="D1D5DB"/>
                </a:solidFill>
                <a:latin typeface="Poppins"/>
              </a:rPr>
              <a:t>A comprehensive guide to RESTful API design, implementation, and best practices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181470" y="1981199"/>
            <a:ext cx="533386" cy="533399"/>
          </a:xfrm>
          <a:prstGeom prst="roundRect">
            <a:avLst>
              <a:gd name="adj" fmla="val 28571"/>
            </a:avLst>
          </a:prstGeom>
          <a:gradFill rotWithShape="1">
            <a:gsLst>
              <a:gs pos="0">
                <a:srgbClr val="06B6D4"/>
              </a:gs>
              <a:gs pos="100000">
                <a:srgbClr val="0891B2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324341" y="2095499"/>
            <a:ext cx="247643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67253" y="2019299"/>
            <a:ext cx="2362140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26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What is API?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67253" y="2324100"/>
            <a:ext cx="2362140" cy="457200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Application Programming Interface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534186" y="1981199"/>
            <a:ext cx="533386" cy="533399"/>
          </a:xfrm>
          <a:prstGeom prst="roundRect">
            <a:avLst>
              <a:gd name="adj" fmla="val 28571"/>
            </a:avLst>
          </a:prstGeom>
          <a:gradFill rotWithShape="1">
            <a:gsLst>
              <a:gs pos="0">
                <a:srgbClr val="06B6D4"/>
              </a:gs>
              <a:gs pos="100000">
                <a:srgbClr val="0891B2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8658008" y="2095499"/>
            <a:ext cx="285742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02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219969" y="2019299"/>
            <a:ext cx="2362140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26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What is REST?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219969" y="2324100"/>
            <a:ext cx="2362140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Definition and Principles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181470" y="3009900"/>
            <a:ext cx="533386" cy="533399"/>
          </a:xfrm>
          <a:prstGeom prst="roundRect">
            <a:avLst>
              <a:gd name="adj" fmla="val 28571"/>
            </a:avLst>
          </a:prstGeom>
          <a:gradFill rotWithShape="1">
            <a:gsLst>
              <a:gs pos="0">
                <a:srgbClr val="06B6D4"/>
              </a:gs>
              <a:gs pos="100000">
                <a:srgbClr val="0891B2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5305292" y="3124200"/>
            <a:ext cx="285742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03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67253" y="3047999"/>
            <a:ext cx="2362140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26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REST Constraints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67253" y="3352800"/>
            <a:ext cx="2362140" cy="457200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The Six Architectural Constraints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534186" y="3009900"/>
            <a:ext cx="533386" cy="533399"/>
          </a:xfrm>
          <a:prstGeom prst="roundRect">
            <a:avLst>
              <a:gd name="adj" fmla="val 28571"/>
            </a:avLst>
          </a:prstGeom>
          <a:gradFill rotWithShape="1">
            <a:gsLst>
              <a:gs pos="0">
                <a:srgbClr val="06B6D4"/>
              </a:gs>
              <a:gs pos="100000">
                <a:srgbClr val="0891B2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8648483" y="3124200"/>
            <a:ext cx="314317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04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219969" y="3047999"/>
            <a:ext cx="2362140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26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HTTP Methods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219969" y="3352800"/>
            <a:ext cx="2362140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HTTP Actions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181470" y="4038599"/>
            <a:ext cx="533386" cy="533399"/>
          </a:xfrm>
          <a:prstGeom prst="roundRect">
            <a:avLst>
              <a:gd name="adj" fmla="val 28571"/>
            </a:avLst>
          </a:prstGeom>
          <a:gradFill rotWithShape="1">
            <a:gsLst>
              <a:gs pos="0">
                <a:srgbClr val="06B6D4"/>
              </a:gs>
              <a:gs pos="100000">
                <a:srgbClr val="0891B2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5305292" y="4152899"/>
            <a:ext cx="295267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05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867253" y="4076699"/>
            <a:ext cx="2362140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26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Status Codes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67253" y="4381499"/>
            <a:ext cx="2362140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Response Status Codes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8534186" y="4038599"/>
            <a:ext cx="533386" cy="533399"/>
          </a:xfrm>
          <a:prstGeom prst="roundRect">
            <a:avLst>
              <a:gd name="adj" fmla="val 28571"/>
            </a:avLst>
          </a:prstGeom>
          <a:gradFill rotWithShape="1">
            <a:gsLst>
              <a:gs pos="0">
                <a:srgbClr val="06B6D4"/>
              </a:gs>
              <a:gs pos="100000">
                <a:srgbClr val="0891B2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648483" y="4152899"/>
            <a:ext cx="304792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06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219969" y="4076699"/>
            <a:ext cx="2362140" cy="5333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26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Structure &amp; Implementation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219969" y="4648200"/>
            <a:ext cx="2362140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Practical Example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181470" y="5105400"/>
            <a:ext cx="533386" cy="533399"/>
          </a:xfrm>
          <a:prstGeom prst="roundRect">
            <a:avLst>
              <a:gd name="adj" fmla="val 28571"/>
            </a:avLst>
          </a:prstGeom>
          <a:gradFill rotWithShape="1">
            <a:gsLst>
              <a:gs pos="0">
                <a:srgbClr val="06B6D4"/>
              </a:gs>
              <a:gs pos="100000">
                <a:srgbClr val="0891B2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5295767" y="5219700"/>
            <a:ext cx="295267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07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867253" y="5143500"/>
            <a:ext cx="2362140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26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Tools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867253" y="5448300"/>
            <a:ext cx="2362140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Development Techniques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8534186" y="5105400"/>
            <a:ext cx="533386" cy="533399"/>
          </a:xfrm>
          <a:prstGeom prst="roundRect">
            <a:avLst>
              <a:gd name="adj" fmla="val 28571"/>
            </a:avLst>
          </a:prstGeom>
          <a:gradFill rotWithShape="1">
            <a:gsLst>
              <a:gs pos="0">
                <a:srgbClr val="06B6D4"/>
              </a:gs>
              <a:gs pos="100000">
                <a:srgbClr val="0891B2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8648483" y="5219700"/>
            <a:ext cx="304792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08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219969" y="5143500"/>
            <a:ext cx="2362140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26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Best Practices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219969" y="5448300"/>
            <a:ext cx="2362140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Tips for API Design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/>
            </a:gs>
            <a:gs pos="100000">
              <a:srgbClr val="1E293B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584" y="209550"/>
            <a:ext cx="2295467" cy="3809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600"/>
              </a:lnSpc>
              <a:spcBef>
                <a:spcPts val="0"/>
              </a:spcBef>
              <a:spcAft>
                <a:spcPts val="0"/>
              </a:spcAft>
            </a:pPr>
            <a:r>
              <a:rPr sz="2152" b="1">
                <a:solidFill>
                  <a:srgbClr val="FFFFFF"/>
                </a:solidFill>
                <a:latin typeface="Montserrat"/>
              </a:rPr>
              <a:t>What is API?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09584" y="2047874"/>
            <a:ext cx="4876678" cy="933449"/>
          </a:xfrm>
          <a:prstGeom prst="roundRect">
            <a:avLst>
              <a:gd name="adj" fmla="val 16326"/>
            </a:avLst>
          </a:prstGeom>
          <a:solidFill>
            <a:srgbClr val="06B6D4">
              <a:alpha val="10000"/>
            </a:srgbClr>
          </a:solidFill>
          <a:ln w="8255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47703" y="2171700"/>
            <a:ext cx="4400439" cy="685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340"/>
              </a:lnSpc>
              <a:spcBef>
                <a:spcPts val="0"/>
              </a:spcBef>
              <a:spcAft>
                <a:spcPts val="0"/>
              </a:spcAft>
            </a:pPr>
            <a:r>
              <a:rPr sz="1794" b="1">
                <a:solidFill>
                  <a:srgbClr val="22D3EE"/>
                </a:solidFill>
                <a:latin typeface="Montserrat"/>
              </a:rPr>
              <a:t>API = Application Programming Interface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584" y="3209925"/>
            <a:ext cx="4876678" cy="619124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1560"/>
              </a:spcAft>
            </a:pPr>
            <a:r>
              <a:rPr sz="1196" b="0">
                <a:solidFill>
                  <a:srgbClr val="D1D5DB"/>
                </a:solidFill>
                <a:latin typeface="Poppins"/>
              </a:rPr>
              <a:t>A method that allows an application to communicate with another application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9584" y="4057650"/>
            <a:ext cx="4876678" cy="1257300"/>
          </a:xfrm>
          <a:prstGeom prst="roundRect">
            <a:avLst>
              <a:gd name="adj" fmla="val 18181"/>
            </a:avLst>
          </a:prstGeom>
          <a:solidFill>
            <a:srgbClr val="1E293B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 Same Side Corner Rectangle 6"/>
          <p:cNvSpPr/>
          <p:nvPr/>
        </p:nvSpPr>
        <p:spPr>
          <a:xfrm rot="16200000">
            <a:off x="46974" y="4620260"/>
            <a:ext cx="1257300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876278" y="4286250"/>
            <a:ext cx="4381390" cy="800100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E5E7EB"/>
                </a:solidFill>
                <a:latin typeface="Poppins"/>
              </a:rPr>
              <a:t>"Like a waiter in a restaurant: you order food, the waiter (API) conveys your request to the kitchen, then returns with the dish."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639" y="1790700"/>
            <a:ext cx="609584" cy="609600"/>
          </a:xfrm>
          <a:prstGeom prst="roundRect">
            <a:avLst>
              <a:gd name="adj" fmla="val 25000"/>
            </a:avLst>
          </a:prstGeom>
          <a:gradFill rotWithShape="1">
            <a:gsLst>
              <a:gs pos="0">
                <a:srgbClr val="06B6D4"/>
              </a:gs>
              <a:gs pos="100000">
                <a:srgbClr val="0891B2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53036" y="1951892"/>
            <a:ext cx="304792" cy="28721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162620" y="1790700"/>
            <a:ext cx="3305092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26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Client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62620" y="2133599"/>
            <a:ext cx="3305092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9CA3AF"/>
                </a:solidFill>
                <a:latin typeface="Poppins"/>
              </a:rPr>
              <a:t>The application that sends the request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639" y="2590799"/>
            <a:ext cx="609584" cy="609600"/>
          </a:xfrm>
          <a:prstGeom prst="roundRect">
            <a:avLst>
              <a:gd name="adj" fmla="val 25000"/>
            </a:avLst>
          </a:prstGeom>
          <a:gradFill rotWithShape="1">
            <a:gsLst>
              <a:gs pos="0">
                <a:srgbClr val="3B82F6"/>
              </a:gs>
              <a:gs pos="100000">
                <a:srgbClr val="2563EB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53036" y="2778369"/>
            <a:ext cx="304792" cy="23446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162620" y="2590799"/>
            <a:ext cx="3819429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26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Server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62620" y="2933699"/>
            <a:ext cx="3819429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9CA3AF"/>
                </a:solidFill>
                <a:latin typeface="Poppins"/>
              </a:rPr>
              <a:t>The application that responds to the request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00639" y="3390899"/>
            <a:ext cx="609584" cy="609600"/>
          </a:xfrm>
          <a:prstGeom prst="roundRect">
            <a:avLst>
              <a:gd name="adj" fmla="val 25000"/>
            </a:avLst>
          </a:prstGeom>
          <a:gradFill rotWithShape="1">
            <a:gsLst>
              <a:gs pos="0">
                <a:srgbClr val="06B6D4"/>
              </a:gs>
              <a:gs pos="100000">
                <a:srgbClr val="0891B2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53036" y="3622430"/>
            <a:ext cx="304792" cy="14653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7162620" y="3390899"/>
            <a:ext cx="2657408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26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API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162620" y="3733799"/>
            <a:ext cx="2657408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9CA3AF"/>
                </a:solidFill>
                <a:latin typeface="Poppins"/>
              </a:rPr>
              <a:t>The bridge that connects them</a:t>
            </a:r>
          </a:p>
        </p:txBody>
      </p:sp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00639" y="4579620"/>
            <a:ext cx="228594" cy="194309"/>
          </a:xfrm>
          <a:prstGeom prst="rect">
            <a:avLst/>
          </a:prstGeom>
        </p:spPr>
      </p:pic>
      <p:sp>
        <p:nvSpPr>
          <p:cNvPr id="22" name="Rounded Rectangle 21"/>
          <p:cNvSpPr/>
          <p:nvPr/>
        </p:nvSpPr>
        <p:spPr>
          <a:xfrm>
            <a:off x="6400639" y="4962525"/>
            <a:ext cx="1628734" cy="914400"/>
          </a:xfrm>
          <a:prstGeom prst="roundRect">
            <a:avLst>
              <a:gd name="adj" fmla="val 16666"/>
            </a:avLst>
          </a:prstGeom>
          <a:solidFill>
            <a:srgbClr val="1E293B">
              <a:alpha val="3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3" name="Picture 22" descr="image.png"/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57848" y="5126648"/>
            <a:ext cx="304792" cy="28135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553036" y="5495924"/>
            <a:ext cx="1323941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FFFFFF"/>
                </a:solidFill>
                <a:latin typeface="Poppins"/>
              </a:rPr>
              <a:t>Weather App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181770" y="4962525"/>
            <a:ext cx="1628734" cy="914400"/>
          </a:xfrm>
          <a:prstGeom prst="roundRect">
            <a:avLst>
              <a:gd name="adj" fmla="val 16666"/>
            </a:avLst>
          </a:prstGeom>
          <a:solidFill>
            <a:srgbClr val="1E293B">
              <a:alpha val="3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6" name="Picture 25" descr="image.png"/>
          <p:cNvPicPr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838979" y="5150094"/>
            <a:ext cx="304792" cy="23446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8334166" y="5495924"/>
            <a:ext cx="1323941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FFFFFF"/>
                </a:solidFill>
                <a:latin typeface="Poppins"/>
              </a:rPr>
              <a:t>Maps App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953376" y="4962525"/>
            <a:ext cx="1628734" cy="914400"/>
          </a:xfrm>
          <a:prstGeom prst="roundRect">
            <a:avLst>
              <a:gd name="adj" fmla="val 16666"/>
            </a:avLst>
          </a:prstGeom>
          <a:solidFill>
            <a:srgbClr val="1E293B">
              <a:alpha val="3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9" name="Picture 28" descr="image.png"/>
          <p:cNvPicPr>
            <a:picLocks noChangeAspect="1"/>
          </p:cNvPicPr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620109" y="5158886"/>
            <a:ext cx="304792" cy="21687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0105772" y="5495924"/>
            <a:ext cx="1323941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FFFFFF"/>
                </a:solidFill>
                <a:latin typeface="Poppins"/>
              </a:rPr>
              <a:t>Payment App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/>
            </a:gs>
            <a:gs pos="100000">
              <a:srgbClr val="1E293B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584" y="209550"/>
            <a:ext cx="2590735" cy="3809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600"/>
              </a:lnSpc>
              <a:spcBef>
                <a:spcPts val="0"/>
              </a:spcBef>
              <a:spcAft>
                <a:spcPts val="0"/>
              </a:spcAft>
            </a:pPr>
            <a:r>
              <a:rPr sz="2152" b="1">
                <a:solidFill>
                  <a:srgbClr val="FFFFFF"/>
                </a:solidFill>
                <a:latin typeface="Montserrat"/>
              </a:rPr>
              <a:t>What is REST?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9584" y="2028825"/>
            <a:ext cx="1209644" cy="4572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3120"/>
              </a:lnSpc>
              <a:spcBef>
                <a:spcPts val="0"/>
              </a:spcBef>
              <a:spcAft>
                <a:spcPts val="0"/>
              </a:spcAft>
            </a:pPr>
            <a:r>
              <a:rPr sz="2870" b="1">
                <a:solidFill>
                  <a:srgbClr val="22D3EE"/>
                </a:solidFill>
                <a:latin typeface="Montserrat"/>
              </a:rPr>
              <a:t>REST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584" y="2714625"/>
            <a:ext cx="4876678" cy="619124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1560"/>
              </a:spcAft>
            </a:pPr>
            <a:r>
              <a:rPr sz="1196" b="0">
                <a:solidFill>
                  <a:srgbClr val="D1D5DB"/>
                </a:solidFill>
                <a:latin typeface="Poppins"/>
              </a:rPr>
              <a:t>A set of architectural rules determining how client and server communicate over the web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09584" y="3867149"/>
            <a:ext cx="4876678" cy="1771650"/>
          </a:xfrm>
          <a:prstGeom prst="roundRect">
            <a:avLst>
              <a:gd name="adj" fmla="val 12903"/>
            </a:avLst>
          </a:prstGeom>
          <a:solidFill>
            <a:srgbClr val="1E293B">
              <a:alpha val="40000"/>
            </a:srgbClr>
          </a:solidFill>
          <a:ln w="8255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7703" y="4149236"/>
            <a:ext cx="304792" cy="2168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66793" y="4124324"/>
            <a:ext cx="590535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Origin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7703" y="4562475"/>
            <a:ext cx="4400439" cy="838200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 Designed by </a:t>
            </a:r>
            <a:r>
              <a:rPr sz="1076" b="1">
                <a:solidFill>
                  <a:srgbClr val="22D3EE"/>
                </a:solidFill>
                <a:latin typeface="Poppins"/>
              </a:rPr>
              <a:t>Roy Fielding</a:t>
            </a:r>
            <a:r>
              <a:rPr sz="1076" b="0">
                <a:solidFill>
                  <a:srgbClr val="D1D5DB"/>
                </a:solidFill>
                <a:latin typeface="Poppins"/>
              </a:rPr>
              <a:t> in </a:t>
            </a:r>
            <a:r>
              <a:rPr sz="1076" b="1">
                <a:solidFill>
                  <a:srgbClr val="22D3EE"/>
                </a:solidFill>
                <a:latin typeface="Poppins"/>
              </a:rPr>
              <a:t>2000</a:t>
            </a:r>
            <a:r>
              <a:rPr sz="1076" b="0">
                <a:solidFill>
                  <a:srgbClr val="D1D5DB"/>
                </a:solidFill>
                <a:latin typeface="Poppins"/>
              </a:rPr>
              <a:t>, REST has become the most widely used standard for building web services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639" y="1123949"/>
            <a:ext cx="5181470" cy="1676400"/>
          </a:xfrm>
          <a:prstGeom prst="roundRect">
            <a:avLst>
              <a:gd name="adj" fmla="val 13636"/>
            </a:avLst>
          </a:prstGeom>
          <a:gradFill rotWithShape="1">
            <a:gsLst>
              <a:gs pos="0">
                <a:srgbClr val="06B6D4">
                  <a:alpha val="10000"/>
                </a:srgbClr>
              </a:gs>
              <a:gs pos="100000">
                <a:srgbClr val="0891B2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ound Same Side Corner Rectangle 9"/>
          <p:cNvSpPr/>
          <p:nvPr/>
        </p:nvSpPr>
        <p:spPr>
          <a:xfrm rot="16200000">
            <a:off x="5628479" y="1896109"/>
            <a:ext cx="1676400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ounded Rectangle 10"/>
          <p:cNvSpPr/>
          <p:nvPr/>
        </p:nvSpPr>
        <p:spPr>
          <a:xfrm>
            <a:off x="6667333" y="1409699"/>
            <a:ext cx="457188" cy="457200"/>
          </a:xfrm>
          <a:prstGeom prst="roundRect">
            <a:avLst>
              <a:gd name="adj" fmla="val 33333"/>
            </a:avLst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810204" y="1485900"/>
            <a:ext cx="171445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76918" y="1352549"/>
            <a:ext cx="2038299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26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Representational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76918" y="1695449"/>
            <a:ext cx="2038299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تمثيلية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67333" y="2038349"/>
            <a:ext cx="4686182" cy="533399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Data is sent as a representation of resources (JSON, XML)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639" y="2990849"/>
            <a:ext cx="5181470" cy="1676400"/>
          </a:xfrm>
          <a:prstGeom prst="roundRect">
            <a:avLst>
              <a:gd name="adj" fmla="val 13636"/>
            </a:avLst>
          </a:prstGeom>
          <a:gradFill rotWithShape="1">
            <a:gsLst>
              <a:gs pos="0">
                <a:srgbClr val="3B82F6">
                  <a:alpha val="10000"/>
                </a:srgbClr>
              </a:gs>
              <a:gs pos="100000">
                <a:srgbClr val="2563EB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ound Same Side Corner Rectangle 16"/>
          <p:cNvSpPr/>
          <p:nvPr/>
        </p:nvSpPr>
        <p:spPr>
          <a:xfrm rot="16200000">
            <a:off x="5628479" y="3763009"/>
            <a:ext cx="1676400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ounded Rectangle 17"/>
          <p:cNvSpPr/>
          <p:nvPr/>
        </p:nvSpPr>
        <p:spPr>
          <a:xfrm>
            <a:off x="6667333" y="3276599"/>
            <a:ext cx="457188" cy="457200"/>
          </a:xfrm>
          <a:prstGeom prst="roundRect">
            <a:avLst>
              <a:gd name="adj" fmla="val 33333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6819729" y="3352800"/>
            <a:ext cx="152396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276918" y="3219449"/>
            <a:ext cx="619109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26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State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276918" y="3562349"/>
            <a:ext cx="619109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الحالة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7333" y="3905249"/>
            <a:ext cx="4686182" cy="533399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Each request contains all necessary information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400639" y="4857750"/>
            <a:ext cx="5181470" cy="1676400"/>
          </a:xfrm>
          <a:prstGeom prst="roundRect">
            <a:avLst>
              <a:gd name="adj" fmla="val 13636"/>
            </a:avLst>
          </a:prstGeom>
          <a:gradFill rotWithShape="1">
            <a:gsLst>
              <a:gs pos="0">
                <a:srgbClr val="06B6D4">
                  <a:alpha val="10000"/>
                </a:srgbClr>
              </a:gs>
              <a:gs pos="100000">
                <a:srgbClr val="0891B2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ound Same Side Corner Rectangle 23"/>
          <p:cNvSpPr/>
          <p:nvPr/>
        </p:nvSpPr>
        <p:spPr>
          <a:xfrm rot="16200000">
            <a:off x="5628479" y="5629910"/>
            <a:ext cx="1676400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ounded Rectangle 24"/>
          <p:cNvSpPr/>
          <p:nvPr/>
        </p:nvSpPr>
        <p:spPr>
          <a:xfrm>
            <a:off x="6667333" y="5143500"/>
            <a:ext cx="457188" cy="457200"/>
          </a:xfrm>
          <a:prstGeom prst="roundRect">
            <a:avLst>
              <a:gd name="adj" fmla="val 33333"/>
            </a:avLst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819729" y="5219700"/>
            <a:ext cx="142871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276918" y="5086350"/>
            <a:ext cx="619109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26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276918" y="5429250"/>
            <a:ext cx="619109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Transfer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667333" y="5772150"/>
            <a:ext cx="4686182" cy="533399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Transferring data between client and server via HTTP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/>
            </a:gs>
            <a:gs pos="100000">
              <a:srgbClr val="1E293B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584" y="209550"/>
            <a:ext cx="4448063" cy="3809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600"/>
              </a:lnSpc>
              <a:spcBef>
                <a:spcPts val="0"/>
              </a:spcBef>
              <a:spcAft>
                <a:spcPts val="0"/>
              </a:spcAft>
            </a:pPr>
            <a:r>
              <a:rPr sz="2152" b="1">
                <a:solidFill>
                  <a:srgbClr val="FFFFFF"/>
                </a:solidFill>
                <a:latin typeface="Montserrat"/>
              </a:rPr>
              <a:t>The Six REST Constraints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09584" y="2343150"/>
            <a:ext cx="533386" cy="533399"/>
          </a:xfrm>
          <a:prstGeom prst="roundRect">
            <a:avLst>
              <a:gd name="adj" fmla="val 28571"/>
            </a:avLst>
          </a:prstGeom>
          <a:gradFill rotWithShape="1">
            <a:gsLst>
              <a:gs pos="0">
                <a:srgbClr val="06B6D4"/>
              </a:gs>
              <a:gs pos="100000">
                <a:srgbClr val="0891B2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28654" y="2457450"/>
            <a:ext cx="85722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95367" y="2343150"/>
            <a:ext cx="2247843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Client-Server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95367" y="2686050"/>
            <a:ext cx="2247843" cy="495299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69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Separation allows independent evolution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771805" y="2343150"/>
            <a:ext cx="533386" cy="533399"/>
          </a:xfrm>
          <a:prstGeom prst="roundRect">
            <a:avLst>
              <a:gd name="adj" fmla="val 28571"/>
            </a:avLst>
          </a:prstGeom>
          <a:gradFill rotWithShape="1">
            <a:gsLst>
              <a:gs pos="0">
                <a:srgbClr val="06B6D4"/>
              </a:gs>
              <a:gs pos="100000">
                <a:srgbClr val="0891B2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3971825" y="2457450"/>
            <a:ext cx="133346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57588" y="2343150"/>
            <a:ext cx="2247843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Stateless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57588" y="2686050"/>
            <a:ext cx="2247843" cy="495299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69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Server stores no previous request information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09584" y="3409950"/>
            <a:ext cx="533386" cy="533399"/>
          </a:xfrm>
          <a:prstGeom prst="roundRect">
            <a:avLst>
              <a:gd name="adj" fmla="val 28571"/>
            </a:avLst>
          </a:prstGeom>
          <a:gradFill rotWithShape="1">
            <a:gsLst>
              <a:gs pos="0">
                <a:srgbClr val="06B6D4"/>
              </a:gs>
              <a:gs pos="100000">
                <a:srgbClr val="0891B2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809604" y="3524250"/>
            <a:ext cx="133346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95367" y="3409950"/>
            <a:ext cx="2247843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Cacheable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95367" y="3752849"/>
            <a:ext cx="2247843" cy="495299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69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Responses can be cached for performance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771805" y="3409950"/>
            <a:ext cx="533386" cy="533399"/>
          </a:xfrm>
          <a:prstGeom prst="roundRect">
            <a:avLst>
              <a:gd name="adj" fmla="val 28571"/>
            </a:avLst>
          </a:prstGeom>
          <a:gradFill rotWithShape="1">
            <a:gsLst>
              <a:gs pos="0">
                <a:srgbClr val="06B6D4"/>
              </a:gs>
              <a:gs pos="100000">
                <a:srgbClr val="0891B2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3962300" y="3524250"/>
            <a:ext cx="161920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57588" y="3409950"/>
            <a:ext cx="2247843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Uniform Interface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57588" y="3752849"/>
            <a:ext cx="2247843" cy="495299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69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Consistent interface for all interactions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09584" y="4476750"/>
            <a:ext cx="533386" cy="533399"/>
          </a:xfrm>
          <a:prstGeom prst="roundRect">
            <a:avLst>
              <a:gd name="adj" fmla="val 28571"/>
            </a:avLst>
          </a:prstGeom>
          <a:gradFill rotWithShape="1">
            <a:gsLst>
              <a:gs pos="0">
                <a:srgbClr val="06B6D4"/>
              </a:gs>
              <a:gs pos="100000">
                <a:srgbClr val="0891B2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809604" y="4591050"/>
            <a:ext cx="133346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95367" y="4476750"/>
            <a:ext cx="2247843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Layered System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95367" y="4819650"/>
            <a:ext cx="2247843" cy="495299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69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Client doesn't know the number of layers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771805" y="4476750"/>
            <a:ext cx="533386" cy="533399"/>
          </a:xfrm>
          <a:prstGeom prst="roundRect">
            <a:avLst>
              <a:gd name="adj" fmla="val 28571"/>
            </a:avLst>
          </a:prstGeom>
          <a:gradFill rotWithShape="1">
            <a:gsLst>
              <a:gs pos="0">
                <a:srgbClr val="06B6D4"/>
              </a:gs>
              <a:gs pos="100000">
                <a:srgbClr val="0891B2"/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3962300" y="4591050"/>
            <a:ext cx="142871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6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457588" y="4476750"/>
            <a:ext cx="2247843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Code on Demand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457588" y="4819650"/>
            <a:ext cx="2247843" cy="495299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69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Optional - sending executable code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7619809" y="2124075"/>
            <a:ext cx="3962300" cy="3419474"/>
          </a:xfrm>
          <a:prstGeom prst="roundRect">
            <a:avLst>
              <a:gd name="adj" fmla="val 8913"/>
            </a:avLst>
          </a:prstGeom>
          <a:gradFill rotWithShape="1">
            <a:gsLst>
              <a:gs pos="0">
                <a:srgbClr val="06B6D4">
                  <a:alpha val="10000"/>
                </a:srgbClr>
              </a:gs>
              <a:gs pos="100000">
                <a:srgbClr val="0891B2">
                  <a:alpha val="5000"/>
                </a:srgbClr>
              </a:gs>
            </a:gsLst>
            <a:lin ang="8100000" scaled="0"/>
          </a:gradFill>
          <a:ln w="8255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8" name="Picture 27" descr="image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34126" y="2465471"/>
            <a:ext cx="457188" cy="40305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8505612" y="2514600"/>
            <a:ext cx="1000099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Montserrat"/>
              </a:rPr>
              <a:t>Benefits</a:t>
            </a:r>
          </a:p>
        </p:txBody>
      </p:sp>
      <p:pic>
        <p:nvPicPr>
          <p:cNvPr id="30" name="Picture 29" descr="image.pn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4126" y="3176307"/>
            <a:ext cx="190495" cy="16248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8238919" y="3124200"/>
            <a:ext cx="742931" cy="276225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FFFFFF"/>
                </a:solidFill>
                <a:latin typeface="Poppins"/>
              </a:rPr>
              <a:t>Scalable</a:t>
            </a:r>
          </a:p>
        </p:txBody>
      </p:sp>
      <p:pic>
        <p:nvPicPr>
          <p:cNvPr id="32" name="Picture 31" descr="image.pn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4126" y="3604932"/>
            <a:ext cx="190495" cy="162485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8238919" y="3552825"/>
            <a:ext cx="1619209" cy="276225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FFFFFF"/>
                </a:solidFill>
                <a:latin typeface="Poppins"/>
              </a:rPr>
              <a:t>Simple to maintain</a:t>
            </a:r>
          </a:p>
        </p:txBody>
      </p:sp>
      <p:pic>
        <p:nvPicPr>
          <p:cNvPr id="34" name="Picture 33" descr="image.pn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4126" y="4043082"/>
            <a:ext cx="190495" cy="162485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8238919" y="3990974"/>
            <a:ext cx="1924001" cy="276225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FFFFFF"/>
                </a:solidFill>
                <a:latin typeface="Poppins"/>
              </a:rPr>
              <a:t>Platform-independent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934126" y="4733925"/>
            <a:ext cx="3333666" cy="495299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69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67E8F9"/>
                </a:solidFill>
                <a:latin typeface="Poppins"/>
              </a:rPr>
              <a:t>Committing to these constraints ensures a high-quality API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/>
            </a:gs>
            <a:gs pos="100000">
              <a:srgbClr val="1E293B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584" y="209550"/>
            <a:ext cx="2628834" cy="3809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600"/>
              </a:lnSpc>
              <a:spcBef>
                <a:spcPts val="0"/>
              </a:spcBef>
              <a:spcAft>
                <a:spcPts val="0"/>
              </a:spcAft>
            </a:pPr>
            <a:r>
              <a:rPr sz="2152" b="1">
                <a:solidFill>
                  <a:srgbClr val="FFFFFF"/>
                </a:solidFill>
                <a:latin typeface="Montserrat"/>
              </a:rPr>
              <a:t>HTTP Methods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09584" y="1390650"/>
            <a:ext cx="3505112" cy="2447924"/>
          </a:xfrm>
          <a:prstGeom prst="roundRect">
            <a:avLst>
              <a:gd name="adj" fmla="val 9338"/>
            </a:avLst>
          </a:prstGeom>
          <a:gradFill rotWithShape="1">
            <a:gsLst>
              <a:gs pos="0">
                <a:srgbClr val="22C55E">
                  <a:alpha val="10000"/>
                </a:srgbClr>
              </a:gs>
              <a:gs pos="100000">
                <a:srgbClr val="16A34A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-548338" y="2548572"/>
            <a:ext cx="2447924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2C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876278" y="1619250"/>
            <a:ext cx="590535" cy="3429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340"/>
              </a:lnSpc>
              <a:spcBef>
                <a:spcPts val="0"/>
              </a:spcBef>
              <a:spcAft>
                <a:spcPts val="0"/>
              </a:spcAft>
            </a:pPr>
            <a:r>
              <a:rPr sz="1794" b="1">
                <a:solidFill>
                  <a:srgbClr val="4ADE80"/>
                </a:solidFill>
                <a:latin typeface="Montserrat"/>
              </a:rPr>
              <a:t>GET</a:t>
            </a:r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43211" y="1663590"/>
            <a:ext cx="342891" cy="2542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76278" y="2114550"/>
            <a:ext cx="3009824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78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Read / Retrieve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76278" y="2495550"/>
            <a:ext cx="3009824" cy="495299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690"/>
              </a:lnSpc>
              <a:spcBef>
                <a:spcPts val="0"/>
              </a:spcBef>
              <a:spcAft>
                <a:spcPts val="104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Fetches data from the server without modifying it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76278" y="3143250"/>
            <a:ext cx="3009824" cy="466724"/>
          </a:xfrm>
          <a:prstGeom prst="roundRect">
            <a:avLst>
              <a:gd name="adj" fmla="val 32653"/>
            </a:avLst>
          </a:prstGeom>
          <a:solidFill>
            <a:srgbClr val="1E293B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ounded Rectangle 9"/>
          <p:cNvSpPr/>
          <p:nvPr/>
        </p:nvSpPr>
        <p:spPr>
          <a:xfrm>
            <a:off x="4343291" y="1390650"/>
            <a:ext cx="3505112" cy="2447924"/>
          </a:xfrm>
          <a:prstGeom prst="roundRect">
            <a:avLst>
              <a:gd name="adj" fmla="val 9338"/>
            </a:avLst>
          </a:prstGeom>
          <a:gradFill rotWithShape="1">
            <a:gsLst>
              <a:gs pos="0">
                <a:srgbClr val="3B82F6">
                  <a:alpha val="10000"/>
                </a:srgbClr>
              </a:gs>
              <a:gs pos="100000">
                <a:srgbClr val="2563EB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ound Same Side Corner Rectangle 10"/>
          <p:cNvSpPr/>
          <p:nvPr/>
        </p:nvSpPr>
        <p:spPr>
          <a:xfrm rot="16200000">
            <a:off x="3185369" y="2548572"/>
            <a:ext cx="2447924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4609984" y="1619250"/>
            <a:ext cx="809604" cy="3429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340"/>
              </a:lnSpc>
              <a:spcBef>
                <a:spcPts val="0"/>
              </a:spcBef>
              <a:spcAft>
                <a:spcPts val="0"/>
              </a:spcAft>
            </a:pPr>
            <a:r>
              <a:rPr sz="1794" b="1">
                <a:solidFill>
                  <a:srgbClr val="60A5FA"/>
                </a:solidFill>
                <a:latin typeface="Montserrat"/>
              </a:rPr>
              <a:t>POST</a:t>
            </a:r>
          </a:p>
        </p:txBody>
      </p:sp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76918" y="1645854"/>
            <a:ext cx="342891" cy="28969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09984" y="2114550"/>
            <a:ext cx="3009824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78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Create / Add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09984" y="2495550"/>
            <a:ext cx="3009824" cy="24764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690"/>
              </a:lnSpc>
              <a:spcBef>
                <a:spcPts val="0"/>
              </a:spcBef>
              <a:spcAft>
                <a:spcPts val="104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Sends new data to create a resource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609984" y="2895600"/>
            <a:ext cx="3009824" cy="466724"/>
          </a:xfrm>
          <a:prstGeom prst="roundRect">
            <a:avLst>
              <a:gd name="adj" fmla="val 32653"/>
            </a:avLst>
          </a:prstGeom>
          <a:solidFill>
            <a:srgbClr val="1E293B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ounded Rectangle 16"/>
          <p:cNvSpPr/>
          <p:nvPr/>
        </p:nvSpPr>
        <p:spPr>
          <a:xfrm>
            <a:off x="8076998" y="1390650"/>
            <a:ext cx="3505112" cy="2447924"/>
          </a:xfrm>
          <a:prstGeom prst="roundRect">
            <a:avLst>
              <a:gd name="adj" fmla="val 9338"/>
            </a:avLst>
          </a:prstGeom>
          <a:gradFill rotWithShape="1">
            <a:gsLst>
              <a:gs pos="0">
                <a:srgbClr val="F97316">
                  <a:alpha val="10000"/>
                </a:srgbClr>
              </a:gs>
              <a:gs pos="100000">
                <a:srgbClr val="EA580C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ound Same Side Corner Rectangle 17"/>
          <p:cNvSpPr/>
          <p:nvPr/>
        </p:nvSpPr>
        <p:spPr>
          <a:xfrm rot="16200000">
            <a:off x="6919076" y="2548572"/>
            <a:ext cx="2447924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973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8343691" y="1619250"/>
            <a:ext cx="600059" cy="3429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340"/>
              </a:lnSpc>
              <a:spcBef>
                <a:spcPts val="0"/>
              </a:spcBef>
              <a:spcAft>
                <a:spcPts val="0"/>
              </a:spcAft>
            </a:pPr>
            <a:r>
              <a:rPr sz="1794" b="1">
                <a:solidFill>
                  <a:srgbClr val="FB923C"/>
                </a:solidFill>
                <a:latin typeface="Montserrat"/>
              </a:rPr>
              <a:t>PUT</a:t>
            </a:r>
          </a:p>
        </p:txBody>
      </p:sp>
      <p:pic>
        <p:nvPicPr>
          <p:cNvPr id="20" name="Picture 19" descr="image.png"/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010624" y="1657678"/>
            <a:ext cx="342891" cy="26604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343691" y="2114550"/>
            <a:ext cx="3009824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78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Full Update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343691" y="2495550"/>
            <a:ext cx="3009824" cy="24764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690"/>
              </a:lnSpc>
              <a:spcBef>
                <a:spcPts val="0"/>
              </a:spcBef>
              <a:spcAft>
                <a:spcPts val="104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Replaces the entire resource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43691" y="2895600"/>
            <a:ext cx="3009824" cy="466724"/>
          </a:xfrm>
          <a:prstGeom prst="roundRect">
            <a:avLst>
              <a:gd name="adj" fmla="val 32653"/>
            </a:avLst>
          </a:prstGeom>
          <a:solidFill>
            <a:srgbClr val="1E293B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ounded Rectangle 23"/>
          <p:cNvSpPr/>
          <p:nvPr/>
        </p:nvSpPr>
        <p:spPr>
          <a:xfrm>
            <a:off x="609584" y="4076699"/>
            <a:ext cx="5371965" cy="2200275"/>
          </a:xfrm>
          <a:prstGeom prst="roundRect">
            <a:avLst>
              <a:gd name="adj" fmla="val 10389"/>
            </a:avLst>
          </a:prstGeom>
          <a:gradFill rotWithShape="1">
            <a:gsLst>
              <a:gs pos="0">
                <a:srgbClr val="EAB308">
                  <a:alpha val="10000"/>
                </a:srgbClr>
              </a:gs>
              <a:gs pos="100000">
                <a:srgbClr val="CA8A04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ound Same Side Corner Rectangle 24"/>
          <p:cNvSpPr/>
          <p:nvPr/>
        </p:nvSpPr>
        <p:spPr>
          <a:xfrm rot="16200000">
            <a:off x="-424513" y="5110796"/>
            <a:ext cx="2200275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AB3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876278" y="4305300"/>
            <a:ext cx="1019149" cy="3429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340"/>
              </a:lnSpc>
              <a:spcBef>
                <a:spcPts val="0"/>
              </a:spcBef>
              <a:spcAft>
                <a:spcPts val="0"/>
              </a:spcAft>
            </a:pPr>
            <a:r>
              <a:rPr sz="1794" b="1">
                <a:solidFill>
                  <a:srgbClr val="FACC15"/>
                </a:solidFill>
                <a:latin typeface="Montserrat"/>
              </a:rPr>
              <a:t>PATCH</a:t>
            </a:r>
          </a:p>
        </p:txBody>
      </p:sp>
      <p:pic>
        <p:nvPicPr>
          <p:cNvPr id="27" name="Picture 26" descr="image.png"/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10064" y="4343728"/>
            <a:ext cx="342891" cy="266043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876278" y="4800600"/>
            <a:ext cx="4876678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78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Partial Update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76278" y="5181599"/>
            <a:ext cx="4876678" cy="24764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690"/>
              </a:lnSpc>
              <a:spcBef>
                <a:spcPts val="0"/>
              </a:spcBef>
              <a:spcAft>
                <a:spcPts val="104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Modifies only part of the resource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76278" y="5581649"/>
            <a:ext cx="4876678" cy="466724"/>
          </a:xfrm>
          <a:prstGeom prst="roundRect">
            <a:avLst>
              <a:gd name="adj" fmla="val 32653"/>
            </a:avLst>
          </a:prstGeom>
          <a:solidFill>
            <a:srgbClr val="1E293B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Rounded Rectangle 30"/>
          <p:cNvSpPr/>
          <p:nvPr/>
        </p:nvSpPr>
        <p:spPr>
          <a:xfrm>
            <a:off x="6210144" y="4076699"/>
            <a:ext cx="5371965" cy="2200275"/>
          </a:xfrm>
          <a:prstGeom prst="roundRect">
            <a:avLst>
              <a:gd name="adj" fmla="val 10389"/>
            </a:avLst>
          </a:prstGeom>
          <a:gradFill rotWithShape="1">
            <a:gsLst>
              <a:gs pos="0">
                <a:srgbClr val="EF4444">
                  <a:alpha val="10000"/>
                </a:srgbClr>
              </a:gs>
              <a:gs pos="100000">
                <a:srgbClr val="DC2626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Round Same Side Corner Rectangle 31"/>
          <p:cNvSpPr/>
          <p:nvPr/>
        </p:nvSpPr>
        <p:spPr>
          <a:xfrm rot="16200000">
            <a:off x="5176047" y="5110796"/>
            <a:ext cx="2200275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6476838" y="4305300"/>
            <a:ext cx="1162020" cy="3429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340"/>
              </a:lnSpc>
              <a:spcBef>
                <a:spcPts val="0"/>
              </a:spcBef>
              <a:spcAft>
                <a:spcPts val="0"/>
              </a:spcAft>
            </a:pPr>
            <a:r>
              <a:rPr sz="1794" b="1">
                <a:solidFill>
                  <a:srgbClr val="F87171"/>
                </a:solidFill>
                <a:latin typeface="Montserrat"/>
              </a:rPr>
              <a:t>DELETE</a:t>
            </a:r>
          </a:p>
        </p:txBody>
      </p:sp>
      <p:pic>
        <p:nvPicPr>
          <p:cNvPr id="34" name="Picture 33" descr="image.png"/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010624" y="4343728"/>
            <a:ext cx="342891" cy="266043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6476838" y="4800600"/>
            <a:ext cx="4876678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78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Delete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76838" y="5181599"/>
            <a:ext cx="4876678" cy="24764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690"/>
              </a:lnSpc>
              <a:spcBef>
                <a:spcPts val="0"/>
              </a:spcBef>
              <a:spcAft>
                <a:spcPts val="104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Removes the resource from the server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6476838" y="5581649"/>
            <a:ext cx="4876678" cy="466724"/>
          </a:xfrm>
          <a:prstGeom prst="roundRect">
            <a:avLst>
              <a:gd name="adj" fmla="val 32653"/>
            </a:avLst>
          </a:prstGeom>
          <a:solidFill>
            <a:srgbClr val="1E293B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/>
            </a:gs>
            <a:gs pos="100000">
              <a:srgbClr val="1E293B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584" y="209550"/>
            <a:ext cx="3390815" cy="3809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600"/>
              </a:lnSpc>
              <a:spcBef>
                <a:spcPts val="0"/>
              </a:spcBef>
              <a:spcAft>
                <a:spcPts val="0"/>
              </a:spcAft>
            </a:pPr>
            <a:r>
              <a:rPr sz="2152" b="1">
                <a:solidFill>
                  <a:srgbClr val="FFFFFF"/>
                </a:solidFill>
                <a:latin typeface="Montserrat"/>
              </a:rPr>
              <a:t>HTTP Status Codes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09584" y="1819275"/>
            <a:ext cx="3505112" cy="2047874"/>
          </a:xfrm>
          <a:prstGeom prst="roundRect">
            <a:avLst>
              <a:gd name="adj" fmla="val 11162"/>
            </a:avLst>
          </a:prstGeom>
          <a:gradFill rotWithShape="1">
            <a:gsLst>
              <a:gs pos="0">
                <a:srgbClr val="22C55E">
                  <a:alpha val="10000"/>
                </a:srgbClr>
              </a:gs>
              <a:gs pos="100000">
                <a:srgbClr val="16A34A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-348313" y="2777172"/>
            <a:ext cx="2047874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2C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876278" y="2047874"/>
            <a:ext cx="895327" cy="4572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3120"/>
              </a:lnSpc>
              <a:spcBef>
                <a:spcPts val="0"/>
              </a:spcBef>
              <a:spcAft>
                <a:spcPts val="0"/>
              </a:spcAft>
            </a:pPr>
            <a:r>
              <a:rPr sz="2870" b="1">
                <a:solidFill>
                  <a:srgbClr val="4ADE80"/>
                </a:solidFill>
                <a:latin typeface="Montserrat"/>
              </a:rPr>
              <a:t>200</a:t>
            </a:r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05112" y="2115740"/>
            <a:ext cx="380990" cy="3214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76278" y="2657475"/>
            <a:ext cx="3009824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78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OK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76278" y="3076574"/>
            <a:ext cx="3009824" cy="561974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Request succeeded, server sent requested data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43291" y="1819275"/>
            <a:ext cx="3505112" cy="2047874"/>
          </a:xfrm>
          <a:prstGeom prst="roundRect">
            <a:avLst>
              <a:gd name="adj" fmla="val 11162"/>
            </a:avLst>
          </a:prstGeom>
          <a:gradFill rotWithShape="1">
            <a:gsLst>
              <a:gs pos="0">
                <a:srgbClr val="22C55E">
                  <a:alpha val="10000"/>
                </a:srgbClr>
              </a:gs>
              <a:gs pos="100000">
                <a:srgbClr val="16A34A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ound Same Side Corner Rectangle 9"/>
          <p:cNvSpPr/>
          <p:nvPr/>
        </p:nvSpPr>
        <p:spPr>
          <a:xfrm rot="16200000">
            <a:off x="3385394" y="2777172"/>
            <a:ext cx="2047874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2C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609984" y="2047874"/>
            <a:ext cx="761980" cy="4572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3120"/>
              </a:lnSpc>
              <a:spcBef>
                <a:spcPts val="0"/>
              </a:spcBef>
              <a:spcAft>
                <a:spcPts val="0"/>
              </a:spcAft>
            </a:pPr>
            <a:r>
              <a:rPr sz="2870" b="1">
                <a:solidFill>
                  <a:srgbClr val="4ADE80"/>
                </a:solidFill>
                <a:latin typeface="Montserrat"/>
              </a:rPr>
              <a:t>201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38819" y="2115740"/>
            <a:ext cx="380990" cy="32146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609984" y="2657475"/>
            <a:ext cx="3009824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78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Created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09984" y="3076574"/>
            <a:ext cx="3009824" cy="276225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New resource successfully created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076998" y="1819275"/>
            <a:ext cx="3505112" cy="2047874"/>
          </a:xfrm>
          <a:prstGeom prst="roundRect">
            <a:avLst>
              <a:gd name="adj" fmla="val 11162"/>
            </a:avLst>
          </a:prstGeom>
          <a:gradFill rotWithShape="1">
            <a:gsLst>
              <a:gs pos="0">
                <a:srgbClr val="F97316">
                  <a:alpha val="10000"/>
                </a:srgbClr>
              </a:gs>
              <a:gs pos="100000">
                <a:srgbClr val="EA580C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ound Same Side Corner Rectangle 15"/>
          <p:cNvSpPr/>
          <p:nvPr/>
        </p:nvSpPr>
        <p:spPr>
          <a:xfrm rot="16200000">
            <a:off x="7119101" y="2777172"/>
            <a:ext cx="2047874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973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8343691" y="2047874"/>
            <a:ext cx="933426" cy="4572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3120"/>
              </a:lnSpc>
              <a:spcBef>
                <a:spcPts val="0"/>
              </a:spcBef>
              <a:spcAft>
                <a:spcPts val="0"/>
              </a:spcAft>
            </a:pPr>
            <a:r>
              <a:rPr sz="2870" b="1">
                <a:solidFill>
                  <a:srgbClr val="FB923C"/>
                </a:solidFill>
                <a:latin typeface="Montserrat"/>
              </a:rPr>
              <a:t>400</a:t>
            </a:r>
          </a:p>
        </p:txBody>
      </p:sp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972525" y="2115740"/>
            <a:ext cx="380990" cy="32146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343691" y="2657475"/>
            <a:ext cx="3009824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78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Bad Request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43691" y="3076574"/>
            <a:ext cx="3009824" cy="276225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Request is incorrect or incomplete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09584" y="4086225"/>
            <a:ext cx="3505112" cy="1762125"/>
          </a:xfrm>
          <a:prstGeom prst="roundRect">
            <a:avLst>
              <a:gd name="adj" fmla="val 12972"/>
            </a:avLst>
          </a:prstGeom>
          <a:gradFill rotWithShape="1">
            <a:gsLst>
              <a:gs pos="0">
                <a:srgbClr val="EAB308">
                  <a:alpha val="10000"/>
                </a:srgbClr>
              </a:gs>
              <a:gs pos="100000">
                <a:srgbClr val="CA8A04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ound Same Side Corner Rectangle 21"/>
          <p:cNvSpPr/>
          <p:nvPr/>
        </p:nvSpPr>
        <p:spPr>
          <a:xfrm rot="16200000">
            <a:off x="-205438" y="4901247"/>
            <a:ext cx="1762125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AB3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76278" y="4314825"/>
            <a:ext cx="800079" cy="4572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3120"/>
              </a:lnSpc>
              <a:spcBef>
                <a:spcPts val="0"/>
              </a:spcBef>
              <a:spcAft>
                <a:spcPts val="0"/>
              </a:spcAft>
            </a:pPr>
            <a:r>
              <a:rPr sz="2870" b="1">
                <a:solidFill>
                  <a:srgbClr val="FACC15"/>
                </a:solidFill>
                <a:latin typeface="Montserrat"/>
              </a:rPr>
              <a:t>401</a:t>
            </a:r>
          </a:p>
        </p:txBody>
      </p:sp>
      <p:pic>
        <p:nvPicPr>
          <p:cNvPr id="24" name="Picture 23" descr="image.png"/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05112" y="4373760"/>
            <a:ext cx="380990" cy="33932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876278" y="4924424"/>
            <a:ext cx="3009824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78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Unauthorized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76278" y="5343525"/>
            <a:ext cx="3009824" cy="276225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Unauthorized - Must log in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343291" y="4086225"/>
            <a:ext cx="3505112" cy="1762125"/>
          </a:xfrm>
          <a:prstGeom prst="roundRect">
            <a:avLst>
              <a:gd name="adj" fmla="val 12972"/>
            </a:avLst>
          </a:prstGeom>
          <a:gradFill rotWithShape="1">
            <a:gsLst>
              <a:gs pos="0">
                <a:srgbClr val="EF4444">
                  <a:alpha val="10000"/>
                </a:srgbClr>
              </a:gs>
              <a:gs pos="100000">
                <a:srgbClr val="DC2626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ound Same Side Corner Rectangle 27"/>
          <p:cNvSpPr/>
          <p:nvPr/>
        </p:nvSpPr>
        <p:spPr>
          <a:xfrm rot="16200000">
            <a:off x="3528269" y="4901247"/>
            <a:ext cx="1762125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4609984" y="4314825"/>
            <a:ext cx="942951" cy="4572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3120"/>
              </a:lnSpc>
              <a:spcBef>
                <a:spcPts val="0"/>
              </a:spcBef>
              <a:spcAft>
                <a:spcPts val="0"/>
              </a:spcAft>
            </a:pPr>
            <a:r>
              <a:rPr sz="2870" b="1">
                <a:solidFill>
                  <a:srgbClr val="F87171"/>
                </a:solidFill>
                <a:latin typeface="Montserrat"/>
              </a:rPr>
              <a:t>404</a:t>
            </a:r>
          </a:p>
        </p:txBody>
      </p:sp>
      <p:pic>
        <p:nvPicPr>
          <p:cNvPr id="30" name="Picture 29" descr="image.png"/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38819" y="4397573"/>
            <a:ext cx="380990" cy="291703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4609984" y="4924424"/>
            <a:ext cx="3009824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78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Not Found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609984" y="5343525"/>
            <a:ext cx="3009824" cy="276225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Requested resource does not exist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8076998" y="4086225"/>
            <a:ext cx="3505112" cy="1762125"/>
          </a:xfrm>
          <a:prstGeom prst="roundRect">
            <a:avLst>
              <a:gd name="adj" fmla="val 12972"/>
            </a:avLst>
          </a:prstGeom>
          <a:gradFill rotWithShape="1">
            <a:gsLst>
              <a:gs pos="0">
                <a:srgbClr val="A855F7">
                  <a:alpha val="10000"/>
                </a:srgbClr>
              </a:gs>
              <a:gs pos="100000">
                <a:srgbClr val="9333EA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Round Same Side Corner Rectangle 33"/>
          <p:cNvSpPr/>
          <p:nvPr/>
        </p:nvSpPr>
        <p:spPr>
          <a:xfrm rot="16200000">
            <a:off x="7261976" y="4901247"/>
            <a:ext cx="1762125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855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8343691" y="4314825"/>
            <a:ext cx="895327" cy="4572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3120"/>
              </a:lnSpc>
              <a:spcBef>
                <a:spcPts val="0"/>
              </a:spcBef>
              <a:spcAft>
                <a:spcPts val="0"/>
              </a:spcAft>
            </a:pPr>
            <a:r>
              <a:rPr sz="2870" b="1">
                <a:solidFill>
                  <a:srgbClr val="C084FC"/>
                </a:solidFill>
                <a:latin typeface="Montserrat"/>
              </a:rPr>
              <a:t>500</a:t>
            </a:r>
          </a:p>
        </p:txBody>
      </p:sp>
      <p:pic>
        <p:nvPicPr>
          <p:cNvPr id="36" name="Picture 35" descr="image.png"/>
          <p:cNvPicPr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972525" y="4390132"/>
            <a:ext cx="380990" cy="306585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8343691" y="4924424"/>
            <a:ext cx="3009824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78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Server Error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343691" y="5343525"/>
            <a:ext cx="3009824" cy="276225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Internal server error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/>
            </a:gs>
            <a:gs pos="100000">
              <a:srgbClr val="1E293B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584" y="209550"/>
            <a:ext cx="6838779" cy="3809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600"/>
              </a:lnSpc>
              <a:spcBef>
                <a:spcPts val="0"/>
              </a:spcBef>
              <a:spcAft>
                <a:spcPts val="0"/>
              </a:spcAft>
            </a:pPr>
            <a:r>
              <a:rPr sz="2152" b="1">
                <a:solidFill>
                  <a:srgbClr val="FFFFFF"/>
                </a:solidFill>
                <a:latin typeface="Montserrat"/>
              </a:rPr>
              <a:t>RESTful API Structure - How it Works?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09584" y="1466849"/>
            <a:ext cx="3457488" cy="1428750"/>
          </a:xfrm>
          <a:prstGeom prst="roundRect">
            <a:avLst>
              <a:gd name="adj" fmla="val 16000"/>
            </a:avLst>
          </a:prstGeom>
          <a:gradFill rotWithShape="1">
            <a:gsLst>
              <a:gs pos="0">
                <a:srgbClr val="3B82F6">
                  <a:alpha val="10000"/>
                </a:srgbClr>
              </a:gs>
              <a:gs pos="100000">
                <a:srgbClr val="2563EB">
                  <a:alpha val="5000"/>
                </a:srgbClr>
              </a:gs>
            </a:gsLst>
            <a:lin ang="8100000" scaled="0"/>
          </a:gradFill>
          <a:ln w="8255"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7703" y="1767639"/>
            <a:ext cx="457188" cy="4271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19189" y="1714500"/>
            <a:ext cx="790555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Client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19189" y="2019299"/>
            <a:ext cx="790555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Client App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47703" y="2400300"/>
            <a:ext cx="2981250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Browser / Mobile App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71865" y="1466849"/>
            <a:ext cx="3457488" cy="1428750"/>
          </a:xfrm>
          <a:prstGeom prst="roundRect">
            <a:avLst>
              <a:gd name="adj" fmla="val 16000"/>
            </a:avLst>
          </a:prstGeom>
          <a:gradFill rotWithShape="1">
            <a:gsLst>
              <a:gs pos="0">
                <a:srgbClr val="06B6D4">
                  <a:alpha val="10000"/>
                </a:srgbClr>
              </a:gs>
              <a:gs pos="100000">
                <a:srgbClr val="0891B2">
                  <a:alpha val="5000"/>
                </a:srgbClr>
              </a:gs>
            </a:gsLst>
            <a:lin ang="8100000" scaled="0"/>
          </a:gradFill>
          <a:ln w="8255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9984" y="1767639"/>
            <a:ext cx="457188" cy="42712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181470" y="1714500"/>
            <a:ext cx="1066773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API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81470" y="2019299"/>
            <a:ext cx="1066773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REST Interface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09984" y="2400300"/>
            <a:ext cx="2981250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Endpoints / Routes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124621" y="1466849"/>
            <a:ext cx="3457488" cy="1428750"/>
          </a:xfrm>
          <a:prstGeom prst="roundRect">
            <a:avLst>
              <a:gd name="adj" fmla="val 16000"/>
            </a:avLst>
          </a:prstGeom>
          <a:gradFill rotWithShape="1">
            <a:gsLst>
              <a:gs pos="0">
                <a:srgbClr val="A855F7">
                  <a:alpha val="10000"/>
                </a:srgbClr>
              </a:gs>
              <a:gs pos="100000">
                <a:srgbClr val="9333EA">
                  <a:alpha val="5000"/>
                </a:srgbClr>
              </a:gs>
            </a:gsLst>
            <a:lin ang="8100000" scaled="0"/>
          </a:gradFill>
          <a:ln w="8255">
            <a:solidFill>
              <a:srgbClr val="A855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62740" y="1806742"/>
            <a:ext cx="457188" cy="3489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934226" y="1714500"/>
            <a:ext cx="1333466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FFFFFF"/>
                </a:solidFill>
                <a:latin typeface="Poppins"/>
              </a:rPr>
              <a:t>Server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934226" y="2019299"/>
            <a:ext cx="1333466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Database + Logic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362740" y="2400300"/>
            <a:ext cx="2981250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Data &amp; Processing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09584" y="3200400"/>
            <a:ext cx="10972525" cy="2495550"/>
          </a:xfrm>
          <a:prstGeom prst="roundRect">
            <a:avLst>
              <a:gd name="adj" fmla="val 9160"/>
            </a:avLst>
          </a:prstGeom>
          <a:solidFill>
            <a:srgbClr val="1E293B">
              <a:alpha val="40000"/>
            </a:srgbClr>
          </a:solidFill>
          <a:ln w="8255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9" name="Picture 18" descr="image.png"/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23901" y="3574502"/>
            <a:ext cx="342891" cy="242394"/>
          </a:xfrm>
          <a:prstGeom prst="rect">
            <a:avLst/>
          </a:prstGeom>
        </p:spPr>
      </p:pic>
      <p:sp>
        <p:nvSpPr>
          <p:cNvPr id="20" name="Rounded Rectangle 19"/>
          <p:cNvSpPr/>
          <p:nvPr/>
        </p:nvSpPr>
        <p:spPr>
          <a:xfrm>
            <a:off x="1857328" y="4095749"/>
            <a:ext cx="609584" cy="609600"/>
          </a:xfrm>
          <a:prstGeom prst="roundRect">
            <a:avLst>
              <a:gd name="adj" fmla="val 31246875"/>
            </a:avLst>
          </a:prstGeom>
          <a:solidFill>
            <a:srgbClr val="06B6D4">
              <a:alpha val="20000"/>
            </a:srgbClr>
          </a:solidFill>
          <a:ln w="1651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2114497" y="4248150"/>
            <a:ext cx="85722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22D3EE"/>
                </a:solidFill>
                <a:latin typeface="Montserrat"/>
              </a:rPr>
              <a:t>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33466" y="4819650"/>
            <a:ext cx="1657308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076" b="1">
                <a:solidFill>
                  <a:srgbClr val="FFFFFF"/>
                </a:solidFill>
                <a:latin typeface="Poppins"/>
              </a:rPr>
              <a:t>Send HTTP Request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19209" y="5162550"/>
            <a:ext cx="1076298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Client initiates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476638" y="4095749"/>
            <a:ext cx="609584" cy="609600"/>
          </a:xfrm>
          <a:prstGeom prst="roundRect">
            <a:avLst>
              <a:gd name="adj" fmla="val 31246875"/>
            </a:avLst>
          </a:prstGeom>
          <a:solidFill>
            <a:srgbClr val="06B6D4">
              <a:alpha val="20000"/>
            </a:srgbClr>
          </a:solidFill>
          <a:ln w="1651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4714757" y="4248150"/>
            <a:ext cx="133346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22D3EE"/>
                </a:solidFill>
                <a:latin typeface="Montserrat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067073" y="4819650"/>
            <a:ext cx="1428714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076" b="1">
                <a:solidFill>
                  <a:srgbClr val="FFFFFF"/>
                </a:solidFill>
                <a:latin typeface="Poppins"/>
              </a:rPr>
              <a:t>Process Request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295667" y="5162550"/>
            <a:ext cx="971525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API validates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105472" y="4095749"/>
            <a:ext cx="609584" cy="609600"/>
          </a:xfrm>
          <a:prstGeom prst="roundRect">
            <a:avLst>
              <a:gd name="adj" fmla="val 31246875"/>
            </a:avLst>
          </a:prstGeom>
          <a:solidFill>
            <a:srgbClr val="06B6D4">
              <a:alpha val="20000"/>
            </a:srgbClr>
          </a:solidFill>
          <a:ln w="1651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7343591" y="4248150"/>
            <a:ext cx="133346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22D3EE"/>
                </a:solidFill>
                <a:latin typeface="Montserrat"/>
              </a:rPr>
              <a:t>3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734006" y="4819650"/>
            <a:ext cx="1352516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076" b="1">
                <a:solidFill>
                  <a:srgbClr val="FFFFFF"/>
                </a:solidFill>
                <a:latin typeface="Poppins"/>
              </a:rPr>
              <a:t>JSON Response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791155" y="5162550"/>
            <a:ext cx="1228694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Server responds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9724781" y="4095749"/>
            <a:ext cx="609584" cy="609600"/>
          </a:xfrm>
          <a:prstGeom prst="roundRect">
            <a:avLst>
              <a:gd name="adj" fmla="val 31246875"/>
            </a:avLst>
          </a:prstGeom>
          <a:solidFill>
            <a:srgbClr val="06B6D4">
              <a:alpha val="20000"/>
            </a:srgbClr>
          </a:solidFill>
          <a:ln w="1651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9953376" y="4248150"/>
            <a:ext cx="161920" cy="3048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2080"/>
              </a:lnSpc>
              <a:spcBef>
                <a:spcPts val="0"/>
              </a:spcBef>
              <a:spcAft>
                <a:spcPts val="0"/>
              </a:spcAft>
            </a:pPr>
            <a:r>
              <a:rPr sz="1435" b="1">
                <a:solidFill>
                  <a:srgbClr val="22D3EE"/>
                </a:solidFill>
                <a:latin typeface="Montserrat"/>
              </a:rPr>
              <a:t>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419989" y="4819650"/>
            <a:ext cx="1228694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076" b="1">
                <a:solidFill>
                  <a:srgbClr val="FFFFFF"/>
                </a:solidFill>
                <a:latin typeface="Poppins"/>
              </a:rPr>
              <a:t>Display Result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496187" y="5162550"/>
            <a:ext cx="1066773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ctr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Client renders</a:t>
            </a:r>
          </a:p>
        </p:txBody>
      </p:sp>
      <p:pic>
        <p:nvPicPr>
          <p:cNvPr id="36" name="Picture 35" descr="image.png"/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9584" y="5962235"/>
            <a:ext cx="266693" cy="191328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990575" y="5924549"/>
            <a:ext cx="1142971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HTTP Request</a:t>
            </a:r>
          </a:p>
        </p:txBody>
      </p:sp>
      <p:pic>
        <p:nvPicPr>
          <p:cNvPr id="38" name="Picture 37" descr="image.png"/>
          <p:cNvPicPr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877178" y="5962235"/>
            <a:ext cx="266693" cy="191328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10258168" y="5924549"/>
            <a:ext cx="1323941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JSON Response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F172A"/>
            </a:gs>
            <a:gs pos="100000">
              <a:srgbClr val="1E293B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584" y="209550"/>
            <a:ext cx="9439039" cy="3809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2600"/>
              </a:lnSpc>
              <a:spcBef>
                <a:spcPts val="0"/>
              </a:spcBef>
              <a:spcAft>
                <a:spcPts val="0"/>
              </a:spcAft>
            </a:pPr>
            <a:r>
              <a:rPr sz="2152" b="1">
                <a:solidFill>
                  <a:srgbClr val="FFFFFF"/>
                </a:solidFill>
                <a:latin typeface="Montserrat"/>
              </a:rPr>
              <a:t>Practical Example - Library Management System API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09584" y="1743075"/>
            <a:ext cx="2076398" cy="1143000"/>
          </a:xfrm>
          <a:prstGeom prst="roundRect">
            <a:avLst>
              <a:gd name="adj" fmla="val 13333"/>
            </a:avLst>
          </a:prstGeom>
          <a:gradFill rotWithShape="1">
            <a:gsLst>
              <a:gs pos="0">
                <a:srgbClr val="22C55E">
                  <a:alpha val="10000"/>
                </a:srgbClr>
              </a:gs>
              <a:gs pos="100000">
                <a:srgbClr val="16A34A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04124" y="2248535"/>
            <a:ext cx="1143000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2C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800079" y="1895474"/>
            <a:ext cx="1733506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076" b="1">
                <a:solidFill>
                  <a:srgbClr val="4ADE80"/>
                </a:solidFill>
                <a:latin typeface="Poppins"/>
              </a:rPr>
              <a:t>GET /api/books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0079" y="2238375"/>
            <a:ext cx="1733506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D1D5DB"/>
                </a:solidFill>
                <a:latin typeface="Poppins"/>
              </a:rPr>
              <a:t>Display all books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838379" y="1743075"/>
            <a:ext cx="2076398" cy="1143000"/>
          </a:xfrm>
          <a:prstGeom prst="roundRect">
            <a:avLst>
              <a:gd name="adj" fmla="val 13333"/>
            </a:avLst>
          </a:prstGeom>
          <a:gradFill rotWithShape="1">
            <a:gsLst>
              <a:gs pos="0">
                <a:srgbClr val="3B82F6">
                  <a:alpha val="10000"/>
                </a:srgbClr>
              </a:gs>
              <a:gs pos="100000">
                <a:srgbClr val="2563EB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ound Same Side Corner Rectangle 7"/>
          <p:cNvSpPr/>
          <p:nvPr/>
        </p:nvSpPr>
        <p:spPr>
          <a:xfrm rot="16200000">
            <a:off x="2332919" y="2248535"/>
            <a:ext cx="1143000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3028874" y="1895474"/>
            <a:ext cx="1733506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076" b="1">
                <a:solidFill>
                  <a:srgbClr val="60A5FA"/>
                </a:solidFill>
                <a:latin typeface="Poppins"/>
              </a:rPr>
              <a:t>GET /api/books/1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28874" y="2238375"/>
            <a:ext cx="1733506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D1D5DB"/>
                </a:solidFill>
                <a:latin typeface="Poppins"/>
              </a:rPr>
              <a:t>Display specific book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57648" y="1743075"/>
            <a:ext cx="2076398" cy="1143000"/>
          </a:xfrm>
          <a:prstGeom prst="roundRect">
            <a:avLst>
              <a:gd name="adj" fmla="val 13333"/>
            </a:avLst>
          </a:prstGeom>
          <a:gradFill rotWithShape="1">
            <a:gsLst>
              <a:gs pos="0">
                <a:srgbClr val="EAB308">
                  <a:alpha val="10000"/>
                </a:srgbClr>
              </a:gs>
              <a:gs pos="100000">
                <a:srgbClr val="CA8A04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ound Same Side Corner Rectangle 11"/>
          <p:cNvSpPr/>
          <p:nvPr/>
        </p:nvSpPr>
        <p:spPr>
          <a:xfrm rot="16200000">
            <a:off x="4552188" y="2248535"/>
            <a:ext cx="1143000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AB3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5248143" y="1895474"/>
            <a:ext cx="1733506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076" b="1">
                <a:solidFill>
                  <a:srgbClr val="FACC15"/>
                </a:solidFill>
                <a:latin typeface="Poppins"/>
              </a:rPr>
              <a:t>POST /api/books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48143" y="2238375"/>
            <a:ext cx="1733506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D1D5DB"/>
                </a:solidFill>
                <a:latin typeface="Poppins"/>
              </a:rPr>
              <a:t>Add new book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6442" y="1743075"/>
            <a:ext cx="2076398" cy="1143000"/>
          </a:xfrm>
          <a:prstGeom prst="roundRect">
            <a:avLst>
              <a:gd name="adj" fmla="val 13333"/>
            </a:avLst>
          </a:prstGeom>
          <a:gradFill rotWithShape="1">
            <a:gsLst>
              <a:gs pos="0">
                <a:srgbClr val="F97316">
                  <a:alpha val="10000"/>
                </a:srgbClr>
              </a:gs>
              <a:gs pos="100000">
                <a:srgbClr val="EA580C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ound Same Side Corner Rectangle 15"/>
          <p:cNvSpPr/>
          <p:nvPr/>
        </p:nvSpPr>
        <p:spPr>
          <a:xfrm rot="16200000">
            <a:off x="6780982" y="2248535"/>
            <a:ext cx="1143000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973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7476938" y="1895474"/>
            <a:ext cx="1733506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076" b="1">
                <a:solidFill>
                  <a:srgbClr val="FB923C"/>
                </a:solidFill>
                <a:latin typeface="Poppins"/>
              </a:rPr>
              <a:t>PUT /api/books/1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476938" y="2238375"/>
            <a:ext cx="1733506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D1D5DB"/>
                </a:solidFill>
                <a:latin typeface="Poppins"/>
              </a:rPr>
              <a:t>Update completely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9505712" y="1743075"/>
            <a:ext cx="2076398" cy="1143000"/>
          </a:xfrm>
          <a:prstGeom prst="roundRect">
            <a:avLst>
              <a:gd name="adj" fmla="val 13333"/>
            </a:avLst>
          </a:prstGeom>
          <a:gradFill rotWithShape="1">
            <a:gsLst>
              <a:gs pos="0">
                <a:srgbClr val="EF4444">
                  <a:alpha val="10000"/>
                </a:srgbClr>
              </a:gs>
              <a:gs pos="100000">
                <a:srgbClr val="DC2626">
                  <a:alpha val="5000"/>
                </a:srgbClr>
              </a:gs>
            </a:gsLst>
            <a:lin ang="81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ound Same Side Corner Rectangle 19"/>
          <p:cNvSpPr/>
          <p:nvPr/>
        </p:nvSpPr>
        <p:spPr>
          <a:xfrm rot="16200000">
            <a:off x="9000252" y="2248535"/>
            <a:ext cx="1143000" cy="13208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9696207" y="1895474"/>
            <a:ext cx="1733506" cy="533399"/>
          </a:xfrm>
          <a:prstGeom prst="rect">
            <a:avLst/>
          </a:prstGeom>
          <a:noFill/>
        </p:spPr>
        <p:txBody>
          <a:bodyPr wrap="squar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520"/>
              </a:spcAft>
            </a:pPr>
            <a:r>
              <a:rPr sz="1076" b="1">
                <a:solidFill>
                  <a:srgbClr val="F87171"/>
                </a:solidFill>
                <a:latin typeface="Poppins"/>
              </a:rPr>
              <a:t>DELETE /api/books/1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96207" y="2505074"/>
            <a:ext cx="1733506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D1D5DB"/>
                </a:solidFill>
                <a:latin typeface="Poppins"/>
              </a:rPr>
              <a:t>Delete book</a:t>
            </a:r>
          </a:p>
        </p:txBody>
      </p:sp>
      <p:pic>
        <p:nvPicPr>
          <p:cNvPr id="23" name="Picture 22" descr="image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9584" y="3171410"/>
            <a:ext cx="266693" cy="191328"/>
          </a:xfrm>
          <a:prstGeom prst="rect">
            <a:avLst/>
          </a:prstGeom>
        </p:spPr>
      </p:pic>
      <p:sp>
        <p:nvSpPr>
          <p:cNvPr id="24" name="Rounded Rectangle 23"/>
          <p:cNvSpPr/>
          <p:nvPr/>
        </p:nvSpPr>
        <p:spPr>
          <a:xfrm>
            <a:off x="609584" y="3571875"/>
            <a:ext cx="5371965" cy="2133599"/>
          </a:xfrm>
          <a:prstGeom prst="roundRect">
            <a:avLst>
              <a:gd name="adj" fmla="val 10714"/>
            </a:avLst>
          </a:prstGeom>
          <a:solidFill>
            <a:srgbClr val="1E293B">
              <a:alpha val="60000"/>
            </a:srgbClr>
          </a:solidFill>
          <a:ln w="8255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5" name="Picture 24" descr="image.pn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10144" y="3154017"/>
            <a:ext cx="266693" cy="226115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6210144" y="3571875"/>
            <a:ext cx="5371965" cy="1647825"/>
          </a:xfrm>
          <a:prstGeom prst="roundRect">
            <a:avLst>
              <a:gd name="adj" fmla="val 13872"/>
            </a:avLst>
          </a:prstGeom>
          <a:gradFill rotWithShape="1">
            <a:gsLst>
              <a:gs pos="0">
                <a:srgbClr val="06B6D4">
                  <a:alpha val="10000"/>
                </a:srgbClr>
              </a:gs>
              <a:gs pos="100000">
                <a:srgbClr val="0891B2">
                  <a:alpha val="5000"/>
                </a:srgbClr>
              </a:gs>
            </a:gsLst>
            <a:lin ang="8100000" scaled="0"/>
          </a:gradFill>
          <a:ln w="8255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7" name="Picture 26" descr="image.png"/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48263" y="3839765"/>
            <a:ext cx="380990" cy="321468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6943551" y="3867149"/>
            <a:ext cx="1276318" cy="26669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20"/>
              </a:lnSpc>
              <a:spcBef>
                <a:spcPts val="0"/>
              </a:spcBef>
              <a:spcAft>
                <a:spcPts val="0"/>
              </a:spcAft>
            </a:pPr>
            <a:r>
              <a:rPr sz="1196" b="1">
                <a:solidFill>
                  <a:srgbClr val="FFFFFF"/>
                </a:solidFill>
                <a:latin typeface="Poppins"/>
              </a:rPr>
              <a:t>JSON Format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48263" y="4343400"/>
            <a:ext cx="4895727" cy="276225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885"/>
              </a:lnSpc>
              <a:spcBef>
                <a:spcPts val="0"/>
              </a:spcBef>
              <a:spcAft>
                <a:spcPts val="780"/>
              </a:spcAft>
            </a:pPr>
            <a:r>
              <a:rPr sz="1076" b="0">
                <a:solidFill>
                  <a:srgbClr val="D1D5DB"/>
                </a:solidFill>
                <a:latin typeface="Poppins"/>
              </a:rPr>
              <a:t> Responses are always in </a:t>
            </a:r>
            <a:r>
              <a:rPr sz="1076" b="1">
                <a:solidFill>
                  <a:srgbClr val="22D3EE"/>
                </a:solidFill>
                <a:latin typeface="Poppins"/>
              </a:rPr>
              <a:t>JSON format</a:t>
            </a:r>
            <a:r>
              <a:rPr sz="1076" b="0">
                <a:solidFill>
                  <a:srgbClr val="D1D5DB"/>
                </a:solidFill>
                <a:latin typeface="Poppins"/>
              </a:rPr>
              <a:t>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48263" y="4733925"/>
            <a:ext cx="4895727" cy="247649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69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9CA3AF"/>
                </a:solidFill>
                <a:latin typeface="Poppins"/>
              </a:rPr>
              <a:t>Lightweight and easy to read - perfect for web applications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210144" y="5372100"/>
            <a:ext cx="5371965" cy="552450"/>
          </a:xfrm>
          <a:prstGeom prst="roundRect">
            <a:avLst>
              <a:gd name="adj" fmla="val 27586"/>
            </a:avLst>
          </a:prstGeom>
          <a:solidFill>
            <a:srgbClr val="1E293B">
              <a:alpha val="40000"/>
            </a:srgbClr>
          </a:solidFill>
          <a:ln w="8255">
            <a:solidFill>
              <a:srgbClr val="37415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6372065" y="5534025"/>
            <a:ext cx="5048123" cy="228600"/>
          </a:xfrm>
          <a:prstGeom prst="rect">
            <a:avLst/>
          </a:prstGeom>
          <a:noFill/>
        </p:spPr>
        <p:txBody>
          <a:bodyPr wrap="none" lIns="73152" tIns="54864" rIns="73152" bIns="54864" anchor="ctr">
            <a:spAutoFit/>
          </a:bodyPr>
          <a:lstStyle/>
          <a:p>
            <a:pPr algn="l">
              <a:lnSpc>
                <a:spcPts val="1560"/>
              </a:lnSpc>
              <a:spcBef>
                <a:spcPts val="0"/>
              </a:spcBef>
              <a:spcAft>
                <a:spcPts val="0"/>
              </a:spcAft>
            </a:pPr>
            <a:r>
              <a:rPr sz="956" b="0">
                <a:solidFill>
                  <a:srgbClr val="D1D5DB"/>
                </a:solidFill>
                <a:latin typeface="Poppins"/>
              </a:rPr>
              <a:t>Following REST principles for CRUD operations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941</TotalTime>
  <Words>849</Words>
  <Application>Microsoft Office PowerPoint</Application>
  <PresentationFormat>Widescreen</PresentationFormat>
  <Paragraphs>214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Montserrat</vt:lpstr>
      <vt:lpstr>Poppins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Sud_Tec</cp:lastModifiedBy>
  <cp:revision>4</cp:revision>
  <dcterms:created xsi:type="dcterms:W3CDTF">2013-01-27T09:14:16Z</dcterms:created>
  <dcterms:modified xsi:type="dcterms:W3CDTF">2026-04-27T21:12:11Z</dcterms:modified>
  <cp:category/>
</cp:coreProperties>
</file>