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87" r:id="rId2"/>
    <p:sldId id="272" r:id="rId3"/>
    <p:sldId id="270" r:id="rId4"/>
    <p:sldId id="271" r:id="rId5"/>
    <p:sldId id="256" r:id="rId6"/>
    <p:sldId id="257" r:id="rId7"/>
    <p:sldId id="260" r:id="rId8"/>
    <p:sldId id="279" r:id="rId9"/>
    <p:sldId id="258" r:id="rId10"/>
    <p:sldId id="259" r:id="rId11"/>
    <p:sldId id="261" r:id="rId12"/>
    <p:sldId id="281" r:id="rId13"/>
    <p:sldId id="263" r:id="rId14"/>
    <p:sldId id="264" r:id="rId15"/>
    <p:sldId id="262" r:id="rId16"/>
    <p:sldId id="265" r:id="rId17"/>
    <p:sldId id="266" r:id="rId18"/>
    <p:sldId id="267" r:id="rId19"/>
    <p:sldId id="273" r:id="rId20"/>
    <p:sldId id="280" r:id="rId21"/>
    <p:sldId id="282" r:id="rId22"/>
    <p:sldId id="284" r:id="rId23"/>
    <p:sldId id="285" r:id="rId24"/>
    <p:sldId id="283" r:id="rId25"/>
    <p:sldId id="274" r:id="rId26"/>
    <p:sldId id="275" r:id="rId27"/>
    <p:sldId id="276" r:id="rId28"/>
    <p:sldId id="277" r:id="rId29"/>
    <p:sldId id="278" r:id="rId30"/>
    <p:sldId id="286" r:id="rId31"/>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8" d="100"/>
          <a:sy n="68" d="100"/>
        </p:scale>
        <p:origin x="-1434"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DABCD982-6815-4901-8349-06969BA80F8C}" type="datetimeFigureOut">
              <a:rPr lang="fr-FR" smtClean="0"/>
              <a:pPr/>
              <a:t>28/02/2023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FEB0FE1-A0E8-4D15-B519-CB4BFDFEAE6A}"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DABCD982-6815-4901-8349-06969BA80F8C}" type="datetimeFigureOut">
              <a:rPr lang="fr-FR" smtClean="0"/>
              <a:pPr/>
              <a:t>28/02/2023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FEB0FE1-A0E8-4D15-B519-CB4BFDFEAE6A}"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DABCD982-6815-4901-8349-06969BA80F8C}" type="datetimeFigureOut">
              <a:rPr lang="fr-FR" smtClean="0"/>
              <a:pPr/>
              <a:t>28/02/2023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FEB0FE1-A0E8-4D15-B519-CB4BFDFEAE6A}"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DABCD982-6815-4901-8349-06969BA80F8C}" type="datetimeFigureOut">
              <a:rPr lang="fr-FR" smtClean="0"/>
              <a:pPr/>
              <a:t>28/02/2023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FEB0FE1-A0E8-4D15-B519-CB4BFDFEAE6A}"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DABCD982-6815-4901-8349-06969BA80F8C}" type="datetimeFigureOut">
              <a:rPr lang="fr-FR" smtClean="0"/>
              <a:pPr/>
              <a:t>28/02/2023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FEB0FE1-A0E8-4D15-B519-CB4BFDFEAE6A}"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DABCD982-6815-4901-8349-06969BA80F8C}" type="datetimeFigureOut">
              <a:rPr lang="fr-FR" smtClean="0"/>
              <a:pPr/>
              <a:t>28/02/2023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AFEB0FE1-A0E8-4D15-B519-CB4BFDFEAE6A}"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DABCD982-6815-4901-8349-06969BA80F8C}" type="datetimeFigureOut">
              <a:rPr lang="fr-FR" smtClean="0"/>
              <a:pPr/>
              <a:t>28/02/2023</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AFEB0FE1-A0E8-4D15-B519-CB4BFDFEAE6A}"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DABCD982-6815-4901-8349-06969BA80F8C}" type="datetimeFigureOut">
              <a:rPr lang="fr-FR" smtClean="0"/>
              <a:pPr/>
              <a:t>28/02/2023</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AFEB0FE1-A0E8-4D15-B519-CB4BFDFEAE6A}"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DABCD982-6815-4901-8349-06969BA80F8C}" type="datetimeFigureOut">
              <a:rPr lang="fr-FR" smtClean="0"/>
              <a:pPr/>
              <a:t>28/02/2023</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AFEB0FE1-A0E8-4D15-B519-CB4BFDFEAE6A}"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DABCD982-6815-4901-8349-06969BA80F8C}" type="datetimeFigureOut">
              <a:rPr lang="fr-FR" smtClean="0"/>
              <a:pPr/>
              <a:t>28/02/2023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AFEB0FE1-A0E8-4D15-B519-CB4BFDFEAE6A}"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DABCD982-6815-4901-8349-06969BA80F8C}" type="datetimeFigureOut">
              <a:rPr lang="fr-FR" smtClean="0"/>
              <a:pPr/>
              <a:t>28/02/2023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AFEB0FE1-A0E8-4D15-B519-CB4BFDFEAE6A}"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ABCD982-6815-4901-8349-06969BA80F8C}" type="datetimeFigureOut">
              <a:rPr lang="fr-FR" smtClean="0"/>
              <a:pPr/>
              <a:t>28/02/2023</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EB0FE1-A0E8-4D15-B519-CB4BFDFEAE6A}"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285728"/>
            <a:ext cx="8229600" cy="6215106"/>
          </a:xfrm>
        </p:spPr>
        <p:txBody>
          <a:bodyPr>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rtl="1">
              <a:buNone/>
            </a:pPr>
            <a:r>
              <a:rPr lang="ar-DZ"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Sakkal Majalla" pitchFamily="2" charset="-78"/>
                <a:cs typeface="Sakkal Majalla" pitchFamily="2" charset="-78"/>
              </a:rPr>
              <a:t>جامعة خميس مليانة</a:t>
            </a:r>
          </a:p>
          <a:p>
            <a:pPr algn="ctr" rtl="1">
              <a:buNone/>
            </a:pPr>
            <a:r>
              <a:rPr lang="ar-DZ"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Sakkal Majalla" pitchFamily="2" charset="-78"/>
                <a:cs typeface="Sakkal Majalla" pitchFamily="2" charset="-78"/>
              </a:rPr>
              <a:t>قسم العلوم الإنسانية</a:t>
            </a:r>
          </a:p>
          <a:p>
            <a:pPr algn="ctr" rtl="1">
              <a:buNone/>
            </a:pPr>
            <a:r>
              <a:rPr lang="ar-DZ"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Sakkal Majalla" pitchFamily="2" charset="-78"/>
                <a:cs typeface="Sakkal Majalla" pitchFamily="2" charset="-78"/>
              </a:rPr>
              <a:t>شعبة علم لمكتبات </a:t>
            </a:r>
          </a:p>
          <a:p>
            <a:pPr algn="ctr" rtl="1">
              <a:buNone/>
            </a:pPr>
            <a:endParaRPr lang="ar-DZ" sz="105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Sakkal Majalla" pitchFamily="2" charset="-78"/>
              <a:cs typeface="Sakkal Majalla" pitchFamily="2" charset="-78"/>
            </a:endParaRPr>
          </a:p>
          <a:p>
            <a:pPr algn="ctr" rtl="1">
              <a:buNone/>
            </a:pPr>
            <a:r>
              <a:rPr lang="ar-DZ"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Sakkal Majalla" pitchFamily="2" charset="-78"/>
                <a:cs typeface="Sakkal Majalla" pitchFamily="2" charset="-78"/>
              </a:rPr>
              <a:t>محاضرات التكوين ما قبل الترقية</a:t>
            </a:r>
          </a:p>
          <a:p>
            <a:pPr algn="ctr" rtl="1">
              <a:buNone/>
            </a:pPr>
            <a:endParaRPr lang="ar-DZ"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Sakkal Majalla" pitchFamily="2" charset="-78"/>
              <a:cs typeface="Sakkal Majalla" pitchFamily="2" charset="-78"/>
            </a:endParaRPr>
          </a:p>
          <a:p>
            <a:pPr algn="ctr" rtl="1">
              <a:buNone/>
            </a:pPr>
            <a:r>
              <a:rPr lang="ar-DZ"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Sakkal Majalla" pitchFamily="2" charset="-78"/>
                <a:cs typeface="Sakkal Majalla" pitchFamily="2" charset="-78"/>
              </a:rPr>
              <a:t>مقياس الإعلام الآلي التوثيقي</a:t>
            </a:r>
          </a:p>
          <a:p>
            <a:pPr algn="ctr" rtl="1">
              <a:buNone/>
            </a:pPr>
            <a:endParaRPr lang="ar-DZ" sz="16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Sakkal Majalla" pitchFamily="2" charset="-78"/>
              <a:cs typeface="Sakkal Majalla" pitchFamily="2" charset="-78"/>
            </a:endParaRPr>
          </a:p>
          <a:p>
            <a:pPr algn="ctr" rtl="1">
              <a:buNone/>
            </a:pPr>
            <a:r>
              <a:rPr lang="ar-DZ"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Sakkal Majalla" pitchFamily="2" charset="-78"/>
                <a:cs typeface="Sakkal Majalla" pitchFamily="2" charset="-78"/>
              </a:rPr>
              <a:t>عنوان المحاضرة: </a:t>
            </a:r>
            <a:r>
              <a:rPr lang="ar-DZ" b="1" cap="all" dirty="0" err="1"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Sakkal Majalla" pitchFamily="2" charset="-78"/>
                <a:cs typeface="Sakkal Majalla" pitchFamily="2" charset="-78"/>
              </a:rPr>
              <a:t>الميتاداتا</a:t>
            </a:r>
            <a:endParaRPr lang="ar-DZ"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Sakkal Majalla" pitchFamily="2" charset="-78"/>
              <a:cs typeface="Sakkal Majalla" pitchFamily="2" charset="-78"/>
            </a:endParaRPr>
          </a:p>
          <a:p>
            <a:pPr algn="ctr" rtl="1">
              <a:buNone/>
            </a:pPr>
            <a:r>
              <a:rPr lang="ar-DZ"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الأستاذ دحماني بلال.</a:t>
            </a:r>
            <a:endParaRPr lang="fr-FR"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796908"/>
          </a:xfrm>
        </p:spPr>
        <p:style>
          <a:lnRef idx="1">
            <a:schemeClr val="accent2"/>
          </a:lnRef>
          <a:fillRef idx="2">
            <a:schemeClr val="accent2"/>
          </a:fillRef>
          <a:effectRef idx="1">
            <a:schemeClr val="accent2"/>
          </a:effectRef>
          <a:fontRef idx="minor">
            <a:schemeClr val="dk1"/>
          </a:fontRef>
        </p:style>
        <p:txBody>
          <a:bodyPr/>
          <a:lstStyle/>
          <a:p>
            <a:r>
              <a:rPr lang="ar-DZ" b="1" dirty="0" smtClean="0"/>
              <a:t>أهمية الميتاداتا :</a:t>
            </a:r>
            <a:endParaRPr lang="fr-FR" dirty="0"/>
          </a:p>
        </p:txBody>
      </p:sp>
      <p:sp>
        <p:nvSpPr>
          <p:cNvPr id="3" name="Espace réservé du contenu 2"/>
          <p:cNvSpPr>
            <a:spLocks noGrp="1"/>
          </p:cNvSpPr>
          <p:nvPr>
            <p:ph idx="1"/>
          </p:nvPr>
        </p:nvSpPr>
        <p:spPr>
          <a:xfrm>
            <a:off x="285720" y="1000108"/>
            <a:ext cx="8401080" cy="5572164"/>
          </a:xfrm>
        </p:spPr>
        <p:style>
          <a:lnRef idx="1">
            <a:schemeClr val="accent1"/>
          </a:lnRef>
          <a:fillRef idx="2">
            <a:schemeClr val="accent1"/>
          </a:fillRef>
          <a:effectRef idx="1">
            <a:schemeClr val="accent1"/>
          </a:effectRef>
          <a:fontRef idx="minor">
            <a:schemeClr val="dk1"/>
          </a:fontRef>
        </p:style>
        <p:txBody>
          <a:bodyPr>
            <a:normAutofit fontScale="85000" lnSpcReduction="20000"/>
          </a:bodyPr>
          <a:lstStyle/>
          <a:p>
            <a:pPr marL="514350" indent="-514350" algn="r" rtl="1">
              <a:lnSpc>
                <a:spcPct val="160000"/>
              </a:lnSpc>
              <a:buFont typeface="+mj-lt"/>
              <a:buAutoNum type="arabicPeriod"/>
            </a:pPr>
            <a:r>
              <a:rPr lang="ar-DZ" dirty="0" smtClean="0"/>
              <a:t>تسهيل استكشاف المصادر من خلال تحديد هويتها وأماكن تواجدها.</a:t>
            </a:r>
          </a:p>
          <a:p>
            <a:pPr marL="514350" indent="-514350" algn="r" rtl="1">
              <a:lnSpc>
                <a:spcPct val="120000"/>
              </a:lnSpc>
              <a:buFont typeface="+mj-lt"/>
              <a:buAutoNum type="arabicPeriod"/>
            </a:pPr>
            <a:r>
              <a:rPr lang="ar-DZ" dirty="0" smtClean="0"/>
              <a:t>يقوم </a:t>
            </a:r>
            <a:r>
              <a:rPr lang="ar-DZ" dirty="0"/>
              <a:t>قالب الميتاداتا بنفس الوظيفة </a:t>
            </a:r>
            <a:r>
              <a:rPr lang="ar-DZ" dirty="0" smtClean="0"/>
              <a:t>التي </a:t>
            </a:r>
            <a:r>
              <a:rPr lang="ar-DZ" dirty="0"/>
              <a:t>تقوم بها بطاقة الفهرس </a:t>
            </a:r>
            <a:r>
              <a:rPr lang="ar-DZ" dirty="0" smtClean="0"/>
              <a:t>التقليدي </a:t>
            </a:r>
            <a:r>
              <a:rPr lang="ar-DZ" dirty="0"/>
              <a:t>أو </a:t>
            </a:r>
            <a:r>
              <a:rPr lang="ar-DZ" dirty="0" smtClean="0"/>
              <a:t>الإلكتروني.</a:t>
            </a:r>
          </a:p>
          <a:p>
            <a:pPr marL="514350" indent="-514350" algn="r" rtl="1">
              <a:lnSpc>
                <a:spcPct val="120000"/>
              </a:lnSpc>
              <a:buFont typeface="+mj-lt"/>
              <a:buAutoNum type="arabicPeriod"/>
            </a:pPr>
            <a:r>
              <a:rPr lang="ar-DZ" dirty="0" smtClean="0"/>
              <a:t>تنظيم </a:t>
            </a:r>
            <a:r>
              <a:rPr lang="ar-DZ" dirty="0"/>
              <a:t>المصادر </a:t>
            </a:r>
            <a:r>
              <a:rPr lang="ar-DZ" dirty="0" smtClean="0"/>
              <a:t>الإلكترونية: يمكن </a:t>
            </a:r>
            <a:r>
              <a:rPr lang="ar-DZ" dirty="0"/>
              <a:t>من خلال الميتاداتا تنظيم وصلات </a:t>
            </a:r>
            <a:r>
              <a:rPr lang="fr-FR" dirty="0"/>
              <a:t>links </a:t>
            </a:r>
            <a:r>
              <a:rPr lang="ar-DZ" dirty="0"/>
              <a:t>المصادر بناء على الموضوع أو بناء على </a:t>
            </a:r>
            <a:r>
              <a:rPr lang="ar-DZ" dirty="0" smtClean="0"/>
              <a:t>المتلقي المستهدف</a:t>
            </a:r>
            <a:r>
              <a:rPr lang="fr-FR" dirty="0" smtClean="0"/>
              <a:t>.</a:t>
            </a:r>
            <a:endParaRPr lang="ar-DZ" dirty="0" smtClean="0"/>
          </a:p>
          <a:p>
            <a:pPr marL="514350" indent="-514350" algn="r" rtl="1">
              <a:lnSpc>
                <a:spcPct val="120000"/>
              </a:lnSpc>
              <a:buFont typeface="+mj-lt"/>
              <a:buAutoNum type="arabicPeriod"/>
            </a:pPr>
            <a:r>
              <a:rPr lang="ar-DZ" dirty="0" smtClean="0"/>
              <a:t>توفير محددات رقمية ثابتة ومميزة تساعد في التمييز بين كيان معلوماتي وآخر.</a:t>
            </a:r>
          </a:p>
          <a:p>
            <a:pPr marL="514350" indent="-514350" algn="r" rtl="1">
              <a:lnSpc>
                <a:spcPct val="120000"/>
              </a:lnSpc>
              <a:buFont typeface="+mj-lt"/>
              <a:buAutoNum type="arabicPeriod"/>
            </a:pPr>
            <a:r>
              <a:rPr lang="ar-DZ" dirty="0" smtClean="0"/>
              <a:t>دعم </a:t>
            </a:r>
            <a:r>
              <a:rPr lang="ar-DZ" dirty="0"/>
              <a:t>التكاملية </a:t>
            </a:r>
            <a:r>
              <a:rPr lang="fr-FR" dirty="0" smtClean="0"/>
              <a:t>Interopérabilité</a:t>
            </a:r>
            <a:r>
              <a:rPr lang="fr-FR" dirty="0"/>
              <a:t/>
            </a:r>
            <a:br>
              <a:rPr lang="fr-FR" dirty="0"/>
            </a:br>
            <a:r>
              <a:rPr lang="ar-DZ" dirty="0"/>
              <a:t>أن المقصود بـدعم التكاملية هو قدرة عديد من الأنظمة – بينها اختلاف </a:t>
            </a:r>
            <a:r>
              <a:rPr lang="ar-DZ" dirty="0" smtClean="0"/>
              <a:t>في </a:t>
            </a:r>
            <a:r>
              <a:rPr lang="ar-DZ" dirty="0"/>
              <a:t>الأجهزة </a:t>
            </a:r>
            <a:r>
              <a:rPr lang="fr-FR" dirty="0" smtClean="0"/>
              <a:t>Hardware </a:t>
            </a:r>
            <a:r>
              <a:rPr lang="ar-DZ" dirty="0" smtClean="0"/>
              <a:t> والبرمجيات </a:t>
            </a:r>
            <a:r>
              <a:rPr lang="fr-FR" dirty="0" smtClean="0"/>
              <a:t>Software </a:t>
            </a:r>
            <a:r>
              <a:rPr lang="ar-DZ" dirty="0" smtClean="0"/>
              <a:t> وهياكل </a:t>
            </a:r>
            <a:r>
              <a:rPr lang="ar-DZ" dirty="0"/>
              <a:t>البيانات </a:t>
            </a:r>
            <a:r>
              <a:rPr lang="fr-FR" dirty="0" smtClean="0"/>
              <a:t>Data Structures </a:t>
            </a:r>
            <a:r>
              <a:rPr lang="ar-DZ" dirty="0" smtClean="0"/>
              <a:t> والواجهات </a:t>
            </a:r>
            <a:r>
              <a:rPr lang="fr-FR" dirty="0" smtClean="0"/>
              <a:t>Interfaces – </a:t>
            </a:r>
            <a:r>
              <a:rPr lang="ar-DZ" dirty="0" smtClean="0"/>
              <a:t>على </a:t>
            </a:r>
            <a:r>
              <a:rPr lang="ar-DZ" dirty="0"/>
              <a:t>تبادل البيانات فيما بينها مع وجود أقل نسبة </a:t>
            </a:r>
            <a:r>
              <a:rPr lang="ar-DZ" dirty="0" smtClean="0"/>
              <a:t>فقد في </a:t>
            </a:r>
            <a:r>
              <a:rPr lang="ar-DZ" dirty="0"/>
              <a:t>البيانات </a:t>
            </a:r>
            <a:r>
              <a:rPr lang="ar-DZ" dirty="0" smtClean="0"/>
              <a:t>والوظائف.</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428604"/>
            <a:ext cx="8229600" cy="6143668"/>
          </a:xfrm>
        </p:spPr>
        <p:style>
          <a:lnRef idx="1">
            <a:schemeClr val="accent1"/>
          </a:lnRef>
          <a:fillRef idx="2">
            <a:schemeClr val="accent1"/>
          </a:fillRef>
          <a:effectRef idx="1">
            <a:schemeClr val="accent1"/>
          </a:effectRef>
          <a:fontRef idx="minor">
            <a:schemeClr val="dk1"/>
          </a:fontRef>
        </p:style>
        <p:txBody>
          <a:bodyPr>
            <a:normAutofit fontScale="70000" lnSpcReduction="20000"/>
          </a:bodyPr>
          <a:lstStyle/>
          <a:p>
            <a:pPr marL="514350" indent="-514350" algn="r" rtl="1">
              <a:lnSpc>
                <a:spcPct val="170000"/>
              </a:lnSpc>
              <a:buFont typeface="+mj-lt"/>
              <a:buAutoNum type="arabicPeriod" startAt="5"/>
            </a:pPr>
            <a:r>
              <a:rPr lang="ar-DZ" dirty="0" smtClean="0"/>
              <a:t>التعريف أو الهوية الرقمية </a:t>
            </a:r>
            <a:r>
              <a:rPr lang="fr-FR" dirty="0" smtClean="0"/>
              <a:t>Digital Identification</a:t>
            </a:r>
            <a:br>
              <a:rPr lang="fr-FR" dirty="0" smtClean="0"/>
            </a:br>
            <a:r>
              <a:rPr lang="ar-DZ" dirty="0" smtClean="0"/>
              <a:t>معظم قوالب الميتاداتا تحتوى على عناصر مثل الأرقام المعيارية التي تعرف بالعمل أو العنصر الذي تصفه.</a:t>
            </a:r>
          </a:p>
          <a:p>
            <a:pPr marL="514350" indent="-514350" algn="r" rtl="1">
              <a:lnSpc>
                <a:spcPct val="170000"/>
              </a:lnSpc>
              <a:buFont typeface="+mj-lt"/>
              <a:buAutoNum type="arabicPeriod" startAt="5"/>
            </a:pPr>
            <a:r>
              <a:rPr lang="ar-DZ" dirty="0" smtClean="0"/>
              <a:t>الأرشفة والحفظ </a:t>
            </a:r>
            <a:r>
              <a:rPr lang="fr-FR" dirty="0" smtClean="0"/>
              <a:t>:</a:t>
            </a:r>
            <a:r>
              <a:rPr lang="ar-DZ" dirty="0" smtClean="0"/>
              <a:t> إن هناك اهتمام متزايد بأن المصادر الرقمية لن تصبح قابلة للاستخدام في المستقبل، فهي قابلة للتغيير عمدا أم عن غير قصد، كما قد تصبح غير قابلة للاستخدام نظرا لأن الأجهزة والبرمجيات تتغير سريعا، ومن ثم فإن الميتاداتا تمثل الأمل الذي سيسمح للمصادر الرقمية بالبقاء على قيد الحياة.</a:t>
            </a:r>
          </a:p>
          <a:p>
            <a:pPr marL="514350" indent="-514350" algn="r" rtl="1">
              <a:lnSpc>
                <a:spcPct val="170000"/>
              </a:lnSpc>
              <a:buNone/>
            </a:pPr>
            <a:r>
              <a:rPr lang="ar-DZ" dirty="0" smtClean="0"/>
              <a:t>   فالأرشفة والحفظ يتطلبان عناصر خاصة تتبع مصدر العنصر الرقمي (من أين أتى وكيف تغير منذ إنشاءه)، وتتضمن أيضا صفاته المادية، ومن ثم هناك العديد من الهيئات على المستوى العالمي تعمل على إعداد قوالب </a:t>
            </a:r>
            <a:r>
              <a:rPr lang="ar-DZ" dirty="0" err="1" smtClean="0"/>
              <a:t>ميتاداتا</a:t>
            </a:r>
            <a:r>
              <a:rPr lang="ar-DZ" dirty="0" smtClean="0"/>
              <a:t> للحفظ والأرشفة الرقمية.</a:t>
            </a:r>
            <a:endParaRPr lang="fr-FR"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style>
          <a:lnRef idx="1">
            <a:schemeClr val="accent3"/>
          </a:lnRef>
          <a:fillRef idx="2">
            <a:schemeClr val="accent3"/>
          </a:fillRef>
          <a:effectRef idx="1">
            <a:schemeClr val="accent3"/>
          </a:effectRef>
          <a:fontRef idx="minor">
            <a:schemeClr val="dk1"/>
          </a:fontRef>
        </p:style>
        <p:txBody>
          <a:bodyPr/>
          <a:lstStyle/>
          <a:p>
            <a:r>
              <a:rPr lang="ar-DZ" b="1" dirty="0" smtClean="0"/>
              <a:t>تابع (أهمية الميتاداتا)</a:t>
            </a:r>
            <a:endParaRPr lang="fr-FR" b="1" dirty="0"/>
          </a:p>
        </p:txBody>
      </p:sp>
      <p:pic>
        <p:nvPicPr>
          <p:cNvPr id="1026" name="Picture 2"/>
          <p:cNvPicPr>
            <a:picLocks noGrp="1" noChangeAspect="1" noChangeArrowheads="1"/>
          </p:cNvPicPr>
          <p:nvPr>
            <p:ph idx="1"/>
          </p:nvPr>
        </p:nvPicPr>
        <p:blipFill>
          <a:blip r:embed="rId2"/>
          <a:srcRect l="16278" t="38446" r="40238" b="18555"/>
          <a:stretch>
            <a:fillRect/>
          </a:stretch>
        </p:blipFill>
        <p:spPr bwMode="auto">
          <a:xfrm>
            <a:off x="428596" y="1785926"/>
            <a:ext cx="8143932" cy="442915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style>
          <a:lnRef idx="1">
            <a:schemeClr val="accent1"/>
          </a:lnRef>
          <a:fillRef idx="2">
            <a:schemeClr val="accent1"/>
          </a:fillRef>
          <a:effectRef idx="1">
            <a:schemeClr val="accent1"/>
          </a:effectRef>
          <a:fontRef idx="minor">
            <a:schemeClr val="dk1"/>
          </a:fontRef>
        </p:style>
        <p:txBody>
          <a:bodyPr/>
          <a:lstStyle/>
          <a:p>
            <a:r>
              <a:rPr lang="ar-DZ" b="1" dirty="0" smtClean="0"/>
              <a:t>أهمية الميتاداتا في البحث على الإنترنت </a:t>
            </a:r>
            <a:endParaRPr lang="fr-FR" dirty="0"/>
          </a:p>
        </p:txBody>
      </p:sp>
      <p:sp>
        <p:nvSpPr>
          <p:cNvPr id="3" name="Espace réservé du contenu 2"/>
          <p:cNvSpPr>
            <a:spLocks noGrp="1"/>
          </p:cNvSpPr>
          <p:nvPr>
            <p:ph idx="1"/>
          </p:nvPr>
        </p:nvSpPr>
        <p:spPr>
          <a:xfrm>
            <a:off x="214282" y="1600200"/>
            <a:ext cx="8715436" cy="4900634"/>
          </a:xfrm>
        </p:spPr>
        <p:style>
          <a:lnRef idx="1">
            <a:schemeClr val="accent3"/>
          </a:lnRef>
          <a:fillRef idx="2">
            <a:schemeClr val="accent3"/>
          </a:fillRef>
          <a:effectRef idx="1">
            <a:schemeClr val="accent3"/>
          </a:effectRef>
          <a:fontRef idx="minor">
            <a:schemeClr val="dk1"/>
          </a:fontRef>
        </p:style>
        <p:txBody>
          <a:bodyPr/>
          <a:lstStyle/>
          <a:p>
            <a:pPr algn="r" rtl="1">
              <a:lnSpc>
                <a:spcPct val="150000"/>
              </a:lnSpc>
              <a:buNone/>
            </a:pPr>
            <a:r>
              <a:rPr lang="ar-DZ" b="1" dirty="0" smtClean="0"/>
              <a:t>إن محرك البحث عبارة عن برنامج صمم للمساعدة في إيجاد المعلومات، حيث تسمح للشخص أن يجد المحتوى الذي يتوافق مع </a:t>
            </a:r>
            <a:r>
              <a:rPr lang="ar-DZ" b="1" dirty="0" err="1" smtClean="0"/>
              <a:t>استراتيجية</a:t>
            </a:r>
            <a:r>
              <a:rPr lang="ar-DZ" b="1" dirty="0" smtClean="0"/>
              <a:t> البحث التي حددها فتقدم له قائمة بالوصلات التي تتطابق معها.</a:t>
            </a:r>
          </a:p>
          <a:p>
            <a:pPr algn="r" rtl="1">
              <a:lnSpc>
                <a:spcPct val="150000"/>
              </a:lnSpc>
              <a:buNone/>
            </a:pPr>
            <a:r>
              <a:rPr lang="ar-DZ" b="1" dirty="0" smtClean="0"/>
              <a:t>ويتكون محرك البحث من عدد من البرامج تقوم بعملها وفق ثلاث مراحل</a:t>
            </a:r>
            <a:endParaRPr lang="fr-FR"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357166"/>
            <a:ext cx="8229600" cy="6215106"/>
          </a:xfrm>
        </p:spPr>
        <p:style>
          <a:lnRef idx="1">
            <a:schemeClr val="accent2"/>
          </a:lnRef>
          <a:fillRef idx="2">
            <a:schemeClr val="accent2"/>
          </a:fillRef>
          <a:effectRef idx="1">
            <a:schemeClr val="accent2"/>
          </a:effectRef>
          <a:fontRef idx="minor">
            <a:schemeClr val="dk1"/>
          </a:fontRef>
        </p:style>
        <p:txBody>
          <a:bodyPr>
            <a:normAutofit/>
          </a:bodyPr>
          <a:lstStyle/>
          <a:p>
            <a:pPr marL="514350" indent="-514350" algn="r" rtl="1">
              <a:buFont typeface="+mj-lt"/>
              <a:buAutoNum type="arabicPeriod"/>
            </a:pPr>
            <a:r>
              <a:rPr lang="ar-DZ" b="1" dirty="0" smtClean="0"/>
              <a:t> مرحلة البحث وهى تتم بواسطة برنامج يسمى الزاحف أو العنكبوت </a:t>
            </a:r>
            <a:r>
              <a:rPr lang="fr-FR" b="1" dirty="0" smtClean="0"/>
              <a:t>web crawler </a:t>
            </a:r>
            <a:r>
              <a:rPr lang="ar-DZ" b="1" dirty="0" smtClean="0"/>
              <a:t>أو </a:t>
            </a:r>
            <a:r>
              <a:rPr lang="fr-FR" b="1" dirty="0" smtClean="0"/>
              <a:t>spider </a:t>
            </a:r>
            <a:r>
              <a:rPr lang="ar-DZ" b="1" dirty="0" smtClean="0"/>
              <a:t>وهو عبارة عن متصفح للإنترنت يبحث عن أي صفحات جديدة.</a:t>
            </a:r>
          </a:p>
          <a:p>
            <a:pPr marL="514350" indent="-514350" algn="r" rtl="1">
              <a:buFont typeface="+mj-lt"/>
              <a:buAutoNum type="arabicPeriod"/>
            </a:pPr>
            <a:r>
              <a:rPr lang="ar-DZ" b="1" dirty="0" smtClean="0"/>
              <a:t>التكشيف ويتم فيها تحليل محتوى كل صفحة، والبيانات التي تكشف الصفحة تخزن في قاعدة بيانات (وهى تعتبر بمثابة كشاف للصفحات).</a:t>
            </a:r>
          </a:p>
          <a:p>
            <a:pPr marL="514350" indent="-514350" algn="r" rtl="1">
              <a:buFont typeface="+mj-lt"/>
              <a:buAutoNum type="arabicPeriod"/>
            </a:pPr>
            <a:r>
              <a:rPr lang="ar-DZ" b="1" dirty="0" smtClean="0"/>
              <a:t>البحث وهى تتم حين يقدم المستخدم استفسار إلى محرك البحث ومن ثم يقوم محرك البحث بمقارنة كلمات إستراتيجية البحث بالبيانات المخزنة في قاعدة البيانات (الكشاف) واسترجاع قائمة بوصلات الصفحات التي تتطابق محتوياتها مع إستراتيجية البحث.</a:t>
            </a:r>
            <a:endParaRPr lang="fr-FR"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14282" y="357166"/>
            <a:ext cx="8472518" cy="6143668"/>
          </a:xfrm>
        </p:spPr>
        <p:style>
          <a:lnRef idx="1">
            <a:schemeClr val="accent2"/>
          </a:lnRef>
          <a:fillRef idx="2">
            <a:schemeClr val="accent2"/>
          </a:fillRef>
          <a:effectRef idx="1">
            <a:schemeClr val="accent2"/>
          </a:effectRef>
          <a:fontRef idx="minor">
            <a:schemeClr val="dk1"/>
          </a:fontRef>
        </p:style>
        <p:txBody>
          <a:bodyPr>
            <a:normAutofit/>
          </a:bodyPr>
          <a:lstStyle/>
          <a:p>
            <a:pPr algn="r" rtl="1"/>
            <a:r>
              <a:rPr lang="ar-DZ" b="1" dirty="0" smtClean="0"/>
              <a:t>ونظرا لأن </a:t>
            </a:r>
            <a:r>
              <a:rPr lang="ar-DZ" b="1" dirty="0" err="1" smtClean="0"/>
              <a:t>تكشيف</a:t>
            </a:r>
            <a:r>
              <a:rPr lang="ar-DZ" b="1" dirty="0" smtClean="0"/>
              <a:t> الصفحات يتم بواسطة البرامج الآلية المضمنة </a:t>
            </a:r>
            <a:r>
              <a:rPr lang="ar-DZ" b="1" dirty="0" err="1" smtClean="0"/>
              <a:t>فى</a:t>
            </a:r>
            <a:r>
              <a:rPr lang="ar-DZ" b="1" dirty="0" smtClean="0"/>
              <a:t> محركات البحث فإن جودة هذا التكشيف لن يكون على مستوى الجودة المطلوبة مقارنة </a:t>
            </a:r>
            <a:r>
              <a:rPr lang="ar-DZ" b="1" dirty="0" err="1" smtClean="0"/>
              <a:t>بالتكشيف</a:t>
            </a:r>
            <a:r>
              <a:rPr lang="ar-DZ" b="1" dirty="0" smtClean="0"/>
              <a:t> عن طريق الإنسان.</a:t>
            </a:r>
          </a:p>
          <a:p>
            <a:pPr algn="r" rtl="1"/>
            <a:r>
              <a:rPr lang="ar-DZ" sz="4800" b="1" dirty="0" smtClean="0">
                <a:solidFill>
                  <a:srgbClr val="0070C0"/>
                </a:solidFill>
                <a:latin typeface="Arabic Typesetting" pitchFamily="66" charset="-78"/>
                <a:cs typeface="Arabic Typesetting" pitchFamily="66" charset="-78"/>
              </a:rPr>
              <a:t> ومن ثم فإن قيام منشئ الوثيقة بإعداد الميتاداتا الكاملة لها يرفع من دقة مطابقة نتائج البحث لاستراتيجيات البحث، كما أن قيام المكتبات الرقمية بإعداد الميتاداتا لمجموعاتها وإتاحتها لأن تكشف بواسطة البرامج الزاحفة يؤدى نفس الغرض.</a:t>
            </a:r>
            <a:endParaRPr lang="fr-FR" sz="4800" dirty="0">
              <a:solidFill>
                <a:srgbClr val="0070C0"/>
              </a:solidFill>
              <a:latin typeface="Arabic Typesetting" pitchFamily="66" charset="-78"/>
              <a:cs typeface="Arabic Typesetting" pitchFamily="66" charset="-78"/>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style>
          <a:lnRef idx="1">
            <a:schemeClr val="accent1"/>
          </a:lnRef>
          <a:fillRef idx="2">
            <a:schemeClr val="accent1"/>
          </a:fillRef>
          <a:effectRef idx="1">
            <a:schemeClr val="accent1"/>
          </a:effectRef>
          <a:fontRef idx="minor">
            <a:schemeClr val="dk1"/>
          </a:fontRef>
        </p:style>
        <p:txBody>
          <a:bodyPr/>
          <a:lstStyle/>
          <a:p>
            <a:r>
              <a:rPr lang="ar-DZ" b="1" dirty="0" smtClean="0"/>
              <a:t>أهمية الميتاداتا للمكتبات </a:t>
            </a:r>
            <a:endParaRPr lang="fr-FR" dirty="0"/>
          </a:p>
        </p:txBody>
      </p:sp>
      <p:sp>
        <p:nvSpPr>
          <p:cNvPr id="3" name="Espace réservé du contenu 2"/>
          <p:cNvSpPr>
            <a:spLocks noGrp="1"/>
          </p:cNvSpPr>
          <p:nvPr>
            <p:ph idx="1"/>
          </p:nvPr>
        </p:nvSpPr>
        <p:spPr>
          <a:xfrm>
            <a:off x="457200" y="1600200"/>
            <a:ext cx="8229600" cy="4757758"/>
          </a:xfrm>
        </p:spPr>
        <p:style>
          <a:lnRef idx="1">
            <a:schemeClr val="accent2"/>
          </a:lnRef>
          <a:fillRef idx="2">
            <a:schemeClr val="accent2"/>
          </a:fillRef>
          <a:effectRef idx="1">
            <a:schemeClr val="accent2"/>
          </a:effectRef>
          <a:fontRef idx="minor">
            <a:schemeClr val="dk1"/>
          </a:fontRef>
        </p:style>
        <p:txBody>
          <a:bodyPr>
            <a:normAutofit/>
          </a:bodyPr>
          <a:lstStyle/>
          <a:p>
            <a:pPr algn="r" rtl="1">
              <a:lnSpc>
                <a:spcPct val="150000"/>
              </a:lnSpc>
            </a:pPr>
            <a:r>
              <a:rPr lang="ar-DZ" b="1" dirty="0" smtClean="0"/>
              <a:t>إن استخدام قوالب الميتاداتا بالمكتبات بدأ مع قيام مشاريع المكتبات الرقمية </a:t>
            </a:r>
            <a:r>
              <a:rPr lang="fr-FR" b="1" dirty="0" smtClean="0"/>
              <a:t>digital </a:t>
            </a:r>
            <a:r>
              <a:rPr lang="fr-FR" b="1" dirty="0" err="1" smtClean="0"/>
              <a:t>libraries</a:t>
            </a:r>
            <a:r>
              <a:rPr lang="fr-FR" b="1" dirty="0" smtClean="0"/>
              <a:t> </a:t>
            </a:r>
            <a:r>
              <a:rPr lang="ar-DZ" b="1" dirty="0" smtClean="0"/>
              <a:t>  وذلك لأن هذه المكتبات لا يستفيد منها إلا من خلال شبكة الإنترنت.</a:t>
            </a:r>
          </a:p>
          <a:p>
            <a:pPr algn="r" rtl="1">
              <a:lnSpc>
                <a:spcPct val="150000"/>
              </a:lnSpc>
            </a:pPr>
            <a:r>
              <a:rPr lang="ar-DZ" b="1" dirty="0" smtClean="0"/>
              <a:t>ومن ثم فإن فهرسة الوثائق الرقمية هنا تتم باستخدام الميتاداتا التي يمكن أن تتعامل معها محركات البحث </a:t>
            </a:r>
            <a:r>
              <a:rPr lang="ar-DZ" b="1" dirty="0" err="1" smtClean="0"/>
              <a:t>و</a:t>
            </a:r>
            <a:r>
              <a:rPr lang="ar-DZ" b="1" dirty="0" smtClean="0"/>
              <a:t> بالتالي الوصول إليها وتكشيفها.</a:t>
            </a:r>
            <a:endParaRPr lang="fr-FR"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285728"/>
            <a:ext cx="8401080" cy="6000792"/>
          </a:xfrm>
        </p:spPr>
        <p:style>
          <a:lnRef idx="1">
            <a:schemeClr val="accent1"/>
          </a:lnRef>
          <a:fillRef idx="2">
            <a:schemeClr val="accent1"/>
          </a:fillRef>
          <a:effectRef idx="1">
            <a:schemeClr val="accent1"/>
          </a:effectRef>
          <a:fontRef idx="minor">
            <a:schemeClr val="dk1"/>
          </a:fontRef>
        </p:style>
        <p:txBody>
          <a:bodyPr/>
          <a:lstStyle/>
          <a:p>
            <a:pPr algn="ctr" rtl="1">
              <a:buNone/>
            </a:pPr>
            <a:endParaRPr lang="ar-DZ" b="1" dirty="0" smtClean="0"/>
          </a:p>
          <a:p>
            <a:pPr algn="ctr" rtl="1">
              <a:buNone/>
            </a:pPr>
            <a:endParaRPr lang="ar-DZ" b="1" dirty="0" smtClean="0"/>
          </a:p>
          <a:p>
            <a:pPr algn="ctr" rtl="1">
              <a:lnSpc>
                <a:spcPct val="150000"/>
              </a:lnSpc>
              <a:buNone/>
            </a:pPr>
            <a:r>
              <a:rPr lang="ar-DZ" b="1" dirty="0" smtClean="0">
                <a:solidFill>
                  <a:srgbClr val="FF0000"/>
                </a:solidFill>
              </a:rPr>
              <a:t>لكن هل تعتبر الميتاداتا على نفس درجة الأهمية بالنسبة للمكتبات التقليدية التي تعتمد على المقتنيات المادية الورقية والإلكترونية (مثل : الأقراص المدمجة)؟!..</a:t>
            </a:r>
            <a:r>
              <a:rPr lang="ar-DZ" b="1" dirty="0" smtClean="0"/>
              <a:t/>
            </a:r>
            <a:br>
              <a:rPr lang="ar-DZ" b="1" dirty="0" smtClean="0"/>
            </a:br>
            <a:endParaRPr lang="fr-FR"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214290"/>
            <a:ext cx="8229600" cy="5911873"/>
          </a:xfrm>
        </p:spPr>
        <p:style>
          <a:lnRef idx="1">
            <a:schemeClr val="accent6"/>
          </a:lnRef>
          <a:fillRef idx="2">
            <a:schemeClr val="accent6"/>
          </a:fillRef>
          <a:effectRef idx="1">
            <a:schemeClr val="accent6"/>
          </a:effectRef>
          <a:fontRef idx="minor">
            <a:schemeClr val="dk1"/>
          </a:fontRef>
        </p:style>
        <p:txBody>
          <a:bodyPr/>
          <a:lstStyle/>
          <a:p>
            <a:pPr algn="r" rtl="1">
              <a:buNone/>
            </a:pPr>
            <a:r>
              <a:rPr lang="ar-DZ" b="1" dirty="0" smtClean="0"/>
              <a:t>  </a:t>
            </a:r>
            <a:r>
              <a:rPr lang="ar-DZ" b="1" dirty="0" smtClean="0">
                <a:solidFill>
                  <a:schemeClr val="accent6">
                    <a:lumMod val="75000"/>
                  </a:schemeClr>
                </a:solidFill>
              </a:rPr>
              <a:t>إن الميتاداتا بالنسبة للمكتبات التقليدية لا تمثل نفس درجة الأهمية، نظراً للأسباب التالية :</a:t>
            </a:r>
          </a:p>
          <a:p>
            <a:pPr marL="514350" indent="-514350" algn="r" rtl="1">
              <a:lnSpc>
                <a:spcPct val="150000"/>
              </a:lnSpc>
              <a:buFont typeface="+mj-lt"/>
              <a:buAutoNum type="arabicPeriod"/>
            </a:pPr>
            <a:r>
              <a:rPr lang="ar-DZ" b="1" dirty="0" smtClean="0"/>
              <a:t>اختلاف ماهية المقتنيات.</a:t>
            </a:r>
          </a:p>
          <a:p>
            <a:pPr marL="514350" indent="-514350" algn="r" rtl="1">
              <a:lnSpc>
                <a:spcPct val="150000"/>
              </a:lnSpc>
              <a:buFont typeface="+mj-lt"/>
              <a:buAutoNum type="arabicPeriod"/>
            </a:pPr>
            <a:r>
              <a:rPr lang="ar-DZ" b="1" dirty="0" smtClean="0"/>
              <a:t>اختلاف العمليات الفنية اللازمة لتنظيم المقتنيات والإفادة منها.</a:t>
            </a:r>
          </a:p>
          <a:p>
            <a:pPr marL="514350" indent="-514350" algn="r" rtl="1">
              <a:lnSpc>
                <a:spcPct val="150000"/>
              </a:lnSpc>
              <a:buFont typeface="+mj-lt"/>
              <a:buAutoNum type="arabicPeriod"/>
            </a:pPr>
            <a:r>
              <a:rPr lang="ar-DZ" b="1" dirty="0" smtClean="0"/>
              <a:t> لا تعتبر الميتاداتا ذات فائدة في وجود مارك 21 وذلك لأن مارك يصلح لفهرسة الوثائق التقليدية وغير التقليدية (الرقمية)</a:t>
            </a:r>
            <a:endParaRPr lang="fr-FR"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style>
          <a:lnRef idx="1">
            <a:schemeClr val="accent2"/>
          </a:lnRef>
          <a:fillRef idx="2">
            <a:schemeClr val="accent2"/>
          </a:fillRef>
          <a:effectRef idx="1">
            <a:schemeClr val="accent2"/>
          </a:effectRef>
          <a:fontRef idx="minor">
            <a:schemeClr val="dk1"/>
          </a:fontRef>
        </p:style>
        <p:txBody>
          <a:bodyPr/>
          <a:lstStyle/>
          <a:p>
            <a:pPr rtl="1"/>
            <a:r>
              <a:rPr lang="ar-DZ" b="1" dirty="0" smtClean="0"/>
              <a:t>طرق ربط الميتاداتا بالمصدر</a:t>
            </a:r>
            <a:endParaRPr lang="fr-FR" b="1" dirty="0"/>
          </a:p>
        </p:txBody>
      </p:sp>
      <p:sp>
        <p:nvSpPr>
          <p:cNvPr id="3" name="Espace réservé du contenu 2"/>
          <p:cNvSpPr>
            <a:spLocks noGrp="1"/>
          </p:cNvSpPr>
          <p:nvPr>
            <p:ph idx="1"/>
          </p:nvPr>
        </p:nvSpPr>
        <p:spPr>
          <a:xfrm>
            <a:off x="214282" y="1428736"/>
            <a:ext cx="8643998" cy="5000660"/>
          </a:xfrm>
        </p:spPr>
        <p:style>
          <a:lnRef idx="1">
            <a:schemeClr val="accent5"/>
          </a:lnRef>
          <a:fillRef idx="2">
            <a:schemeClr val="accent5"/>
          </a:fillRef>
          <a:effectRef idx="1">
            <a:schemeClr val="accent5"/>
          </a:effectRef>
          <a:fontRef idx="minor">
            <a:schemeClr val="dk1"/>
          </a:fontRef>
        </p:style>
        <p:txBody>
          <a:bodyPr>
            <a:normAutofit fontScale="92500"/>
          </a:bodyPr>
          <a:lstStyle/>
          <a:p>
            <a:pPr marL="514350" indent="-514350" algn="r" rtl="1">
              <a:lnSpc>
                <a:spcPct val="150000"/>
              </a:lnSpc>
              <a:buFont typeface="+mj-lt"/>
              <a:buAutoNum type="arabicPeriod"/>
            </a:pPr>
            <a:r>
              <a:rPr lang="ar-DZ" b="1" dirty="0" smtClean="0"/>
              <a:t>التضمين: </a:t>
            </a:r>
            <a:r>
              <a:rPr lang="ar-DZ" dirty="0" smtClean="0"/>
              <a:t>حيث يتم إنشاء الميتاداتا في نفس وقت إنشاء المصدر ومتضمنة مع لغة تكوين الوثيقة.</a:t>
            </a:r>
          </a:p>
          <a:p>
            <a:pPr marL="514350" indent="-514350" algn="r" rtl="1">
              <a:lnSpc>
                <a:spcPct val="150000"/>
              </a:lnSpc>
              <a:buFont typeface="+mj-lt"/>
              <a:buAutoNum type="arabicPeriod"/>
            </a:pPr>
            <a:r>
              <a:rPr lang="ar-DZ" b="1" dirty="0" smtClean="0"/>
              <a:t>المصاحبة :  </a:t>
            </a:r>
            <a:r>
              <a:rPr lang="ar-DZ" dirty="0" smtClean="0"/>
              <a:t>وفيها يتم إنشاء ملف يحتوي على الميتاداتا ويصاحب أو يزاوج ملف المصدر محل الوصف. </a:t>
            </a:r>
          </a:p>
          <a:p>
            <a:pPr marL="514350" indent="-514350" algn="r" rtl="1">
              <a:lnSpc>
                <a:spcPct val="150000"/>
              </a:lnSpc>
              <a:buFont typeface="+mj-lt"/>
              <a:buAutoNum type="arabicPeriod"/>
            </a:pPr>
            <a:r>
              <a:rPr lang="ar-DZ" b="1" dirty="0" smtClean="0"/>
              <a:t>المستقلة: </a:t>
            </a:r>
            <a:r>
              <a:rPr lang="ar-DZ" dirty="0" smtClean="0"/>
              <a:t>وفيها يتم  الاحتفاظ بالميتاداتا بمستودعات مستقلة عن المصادر وغالبا ما تكون الميتاداتا مخزنة في قواعد بيانات.</a:t>
            </a:r>
          </a:p>
          <a:p>
            <a:pPr marL="514350" indent="-514350" algn="r" rtl="1">
              <a:buFont typeface="+mj-lt"/>
              <a:buAutoNum type="arabicPeriod"/>
            </a:pPr>
            <a:endParaRPr lang="fr-FR"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style>
          <a:lnRef idx="1">
            <a:schemeClr val="accent1"/>
          </a:lnRef>
          <a:fillRef idx="2">
            <a:schemeClr val="accent1"/>
          </a:fillRef>
          <a:effectRef idx="1">
            <a:schemeClr val="accent1"/>
          </a:effectRef>
          <a:fontRef idx="minor">
            <a:schemeClr val="dk1"/>
          </a:fontRef>
        </p:style>
        <p:txBody>
          <a:bodyPr/>
          <a:lstStyle/>
          <a:p>
            <a:pPr rtl="1"/>
            <a:r>
              <a:rPr lang="ar-DZ" dirty="0" smtClean="0"/>
              <a:t>تعريف الميتاداتا</a:t>
            </a:r>
            <a:endParaRPr lang="fr-FR" dirty="0"/>
          </a:p>
        </p:txBody>
      </p:sp>
      <p:sp>
        <p:nvSpPr>
          <p:cNvPr id="3" name="Espace réservé du contenu 2"/>
          <p:cNvSpPr>
            <a:spLocks noGrp="1"/>
          </p:cNvSpPr>
          <p:nvPr>
            <p:ph idx="1"/>
          </p:nvPr>
        </p:nvSpPr>
        <p:spPr>
          <a:xfrm>
            <a:off x="285720" y="1600200"/>
            <a:ext cx="8401080" cy="4525963"/>
          </a:xfrm>
        </p:spPr>
        <p:style>
          <a:lnRef idx="1">
            <a:schemeClr val="accent2"/>
          </a:lnRef>
          <a:fillRef idx="2">
            <a:schemeClr val="accent2"/>
          </a:fillRef>
          <a:effectRef idx="1">
            <a:schemeClr val="accent2"/>
          </a:effectRef>
          <a:fontRef idx="minor">
            <a:schemeClr val="dk1"/>
          </a:fontRef>
        </p:style>
        <p:txBody>
          <a:bodyPr/>
          <a:lstStyle/>
          <a:p>
            <a:pPr algn="r" rtl="1">
              <a:buNone/>
            </a:pPr>
            <a:r>
              <a:rPr lang="ar-DZ" dirty="0" smtClean="0"/>
              <a:t>هي البيانات المتضمنة في كيان ما أو المرتبطة بكيان ما وتصف هذا الكيان وتساعد في استرجاعه.</a:t>
            </a:r>
          </a:p>
          <a:p>
            <a:pPr algn="r" rtl="1">
              <a:buNone/>
            </a:pPr>
            <a:r>
              <a:rPr lang="ar-DZ" dirty="0" smtClean="0"/>
              <a:t>هي بيانات هيكلية مرمزة تصف خصائص كيانات معلوماتية محددة تساعد في تحديد هويتها واستكشافها وإدارتها.</a:t>
            </a:r>
            <a:endParaRPr lang="fr-FR"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a:xfrm>
            <a:off x="214282" y="1571612"/>
            <a:ext cx="8501122" cy="4525963"/>
          </a:xfrm>
        </p:spPr>
        <p:style>
          <a:lnRef idx="1">
            <a:schemeClr val="accent5"/>
          </a:lnRef>
          <a:fillRef idx="2">
            <a:schemeClr val="accent5"/>
          </a:fillRef>
          <a:effectRef idx="1">
            <a:schemeClr val="accent5"/>
          </a:effectRef>
          <a:fontRef idx="minor">
            <a:schemeClr val="dk1"/>
          </a:fontRef>
        </p:style>
        <p:txBody>
          <a:bodyPr>
            <a:normAutofit/>
          </a:bodyPr>
          <a:lstStyle/>
          <a:p>
            <a:pPr algn="r" rtl="1">
              <a:buNone/>
            </a:pPr>
            <a:r>
              <a:rPr lang="ar-DZ" dirty="0" smtClean="0"/>
              <a:t>البداية تعود إلى سنة 1994 ، حيث عقد المؤتمر الدولي الثاني للشبكة </a:t>
            </a:r>
            <a:r>
              <a:rPr lang="ar-DZ" dirty="0" err="1" smtClean="0"/>
              <a:t>العنكبوتية</a:t>
            </a:r>
            <a:r>
              <a:rPr lang="ar-DZ" dirty="0" smtClean="0"/>
              <a:t> العالمية في مدينة شيكاغو بالولايات المتحدة الأمريكية وقد بادر ثلاثة من الحضور هم </a:t>
            </a:r>
            <a:r>
              <a:rPr lang="ar-DZ" dirty="0" err="1" smtClean="0"/>
              <a:t>ستورت</a:t>
            </a:r>
            <a:r>
              <a:rPr lang="ar-DZ" dirty="0" smtClean="0"/>
              <a:t> </a:t>
            </a:r>
            <a:r>
              <a:rPr lang="ar-DZ" dirty="0" err="1" smtClean="0"/>
              <a:t>ويبيل</a:t>
            </a:r>
            <a:r>
              <a:rPr lang="ar-DZ" dirty="0" smtClean="0"/>
              <a:t> </a:t>
            </a:r>
            <a:r>
              <a:rPr lang="fr-FR" dirty="0" smtClean="0"/>
              <a:t>Stuart </a:t>
            </a:r>
            <a:r>
              <a:rPr lang="fr-FR" dirty="0" err="1" smtClean="0"/>
              <a:t>Weibel</a:t>
            </a:r>
            <a:r>
              <a:rPr lang="ar-DZ" dirty="0" smtClean="0"/>
              <a:t>  من مركز الحاسب الآلي للمكتبات على الخط المباشر</a:t>
            </a:r>
            <a:r>
              <a:rPr lang="fr-FR" dirty="0" smtClean="0"/>
              <a:t>OCLC</a:t>
            </a:r>
            <a:r>
              <a:rPr lang="ar-DZ" dirty="0" smtClean="0"/>
              <a:t> ويوري </a:t>
            </a:r>
            <a:r>
              <a:rPr lang="ar-DZ" dirty="0" err="1" smtClean="0"/>
              <a:t>روبينسكي</a:t>
            </a:r>
            <a:r>
              <a:rPr lang="ar-DZ" dirty="0" smtClean="0"/>
              <a:t> </a:t>
            </a:r>
            <a:r>
              <a:rPr lang="fr-FR" dirty="0" smtClean="0"/>
              <a:t>Yuri </a:t>
            </a:r>
            <a:r>
              <a:rPr lang="fr-FR" dirty="0" err="1" smtClean="0"/>
              <a:t>Rubinski</a:t>
            </a:r>
            <a:r>
              <a:rPr lang="ar-DZ" dirty="0" smtClean="0"/>
              <a:t> وجوزيف </a:t>
            </a:r>
            <a:r>
              <a:rPr lang="ar-DZ" dirty="0" err="1" smtClean="0"/>
              <a:t>هاردين</a:t>
            </a:r>
            <a:r>
              <a:rPr lang="ar-DZ" dirty="0" smtClean="0"/>
              <a:t> </a:t>
            </a:r>
            <a:r>
              <a:rPr lang="fr-FR" dirty="0" smtClean="0"/>
              <a:t>Joseph </a:t>
            </a:r>
            <a:r>
              <a:rPr lang="fr-FR" dirty="0" err="1" smtClean="0"/>
              <a:t>Hardin</a:t>
            </a:r>
            <a:r>
              <a:rPr lang="fr-FR" dirty="0" smtClean="0"/>
              <a:t> </a:t>
            </a:r>
            <a:endParaRPr lang="ar-DZ" dirty="0" smtClean="0"/>
          </a:p>
          <a:p>
            <a:pPr algn="r" rtl="1">
              <a:buNone/>
            </a:pPr>
            <a:r>
              <a:rPr lang="ar-DZ" dirty="0" smtClean="0"/>
              <a:t>إلى الدعوة إلى عقد ورشة عمل </a:t>
            </a:r>
            <a:r>
              <a:rPr lang="ar-DZ" b="1" dirty="0" smtClean="0"/>
              <a:t>قصد تحديد عناصر البيانات الوصفية الضرورية لاستكشاف مصادر المعلومات الشبكية</a:t>
            </a:r>
            <a:endParaRPr lang="fr-FR" b="1"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style>
          <a:lnRef idx="1">
            <a:schemeClr val="accent3"/>
          </a:lnRef>
          <a:fillRef idx="2">
            <a:schemeClr val="accent3"/>
          </a:fillRef>
          <a:effectRef idx="1">
            <a:schemeClr val="accent3"/>
          </a:effectRef>
          <a:fontRef idx="minor">
            <a:schemeClr val="dk1"/>
          </a:fontRef>
        </p:style>
        <p:txBody>
          <a:bodyPr/>
          <a:lstStyle/>
          <a:p>
            <a:r>
              <a:rPr lang="ar-DZ" b="1" dirty="0" smtClean="0"/>
              <a:t>أهم معايير الميتاداتا</a:t>
            </a:r>
            <a:endParaRPr lang="fr-FR" b="1" dirty="0"/>
          </a:p>
        </p:txBody>
      </p:sp>
      <p:pic>
        <p:nvPicPr>
          <p:cNvPr id="2050" name="Picture 2"/>
          <p:cNvPicPr>
            <a:picLocks noGrp="1" noChangeAspect="1" noChangeArrowheads="1"/>
          </p:cNvPicPr>
          <p:nvPr>
            <p:ph idx="1"/>
          </p:nvPr>
        </p:nvPicPr>
        <p:blipFill>
          <a:blip r:embed="rId2"/>
          <a:srcRect l="15767" t="39200" r="40238" b="18555"/>
          <a:stretch>
            <a:fillRect/>
          </a:stretch>
        </p:blipFill>
        <p:spPr bwMode="auto">
          <a:xfrm>
            <a:off x="357158" y="1714488"/>
            <a:ext cx="8358246" cy="464347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00034" y="285728"/>
            <a:ext cx="8229600" cy="1143000"/>
          </a:xfrm>
        </p:spPr>
        <p:style>
          <a:lnRef idx="1">
            <a:schemeClr val="accent3"/>
          </a:lnRef>
          <a:fillRef idx="2">
            <a:schemeClr val="accent3"/>
          </a:fillRef>
          <a:effectRef idx="1">
            <a:schemeClr val="accent3"/>
          </a:effectRef>
          <a:fontRef idx="minor">
            <a:schemeClr val="dk1"/>
          </a:fontRef>
        </p:style>
        <p:txBody>
          <a:bodyPr>
            <a:normAutofit/>
          </a:bodyPr>
          <a:lstStyle/>
          <a:p>
            <a:pPr rtl="1"/>
            <a:r>
              <a:rPr lang="ar-DZ" sz="3200" b="1" dirty="0" smtClean="0"/>
              <a:t>مبادرة تشفير النص (</a:t>
            </a:r>
            <a:r>
              <a:rPr lang="fr-FR" sz="3200" b="1" dirty="0" smtClean="0"/>
              <a:t>TEI</a:t>
            </a:r>
            <a:r>
              <a:rPr lang="ar-DZ" sz="3200" b="1" dirty="0" smtClean="0"/>
              <a:t>)</a:t>
            </a:r>
            <a:r>
              <a:rPr lang="fr-FR" sz="3200" b="1" dirty="0" err="1" smtClean="0"/>
              <a:t>Text</a:t>
            </a:r>
            <a:r>
              <a:rPr lang="fr-FR" sz="3200" b="1" dirty="0" smtClean="0"/>
              <a:t> Encoding Initiative </a:t>
            </a:r>
            <a:endParaRPr lang="fr-FR" sz="3200" b="1" dirty="0"/>
          </a:p>
        </p:txBody>
      </p:sp>
      <p:pic>
        <p:nvPicPr>
          <p:cNvPr id="4098" name="Picture 2"/>
          <p:cNvPicPr>
            <a:picLocks noGrp="1" noChangeAspect="1" noChangeArrowheads="1"/>
          </p:cNvPicPr>
          <p:nvPr>
            <p:ph idx="1"/>
          </p:nvPr>
        </p:nvPicPr>
        <p:blipFill>
          <a:blip r:embed="rId2"/>
          <a:srcRect l="16278" t="38569" r="40238" b="17730"/>
          <a:stretch>
            <a:fillRect/>
          </a:stretch>
        </p:blipFill>
        <p:spPr bwMode="auto">
          <a:xfrm>
            <a:off x="500034" y="1857364"/>
            <a:ext cx="8072494" cy="4643470"/>
          </a:xfrm>
          <a:prstGeom prst="rect">
            <a:avLst/>
          </a:prstGeom>
          <a:noFill/>
          <a:ln w="9525">
            <a:noFill/>
            <a:miter lim="800000"/>
            <a:headEnd/>
            <a:tailEnd/>
          </a:ln>
          <a:effectLst/>
        </p:spPr>
      </p:pic>
      <p:sp>
        <p:nvSpPr>
          <p:cNvPr id="5" name="Ellipse 4"/>
          <p:cNvSpPr/>
          <p:nvPr/>
        </p:nvSpPr>
        <p:spPr>
          <a:xfrm>
            <a:off x="5643570" y="4143380"/>
            <a:ext cx="1000132" cy="35719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style>
          <a:lnRef idx="1">
            <a:schemeClr val="accent2"/>
          </a:lnRef>
          <a:fillRef idx="2">
            <a:schemeClr val="accent2"/>
          </a:fillRef>
          <a:effectRef idx="1">
            <a:schemeClr val="accent2"/>
          </a:effectRef>
          <a:fontRef idx="minor">
            <a:schemeClr val="dk1"/>
          </a:fontRef>
        </p:style>
        <p:txBody>
          <a:bodyPr>
            <a:noAutofit/>
          </a:bodyPr>
          <a:lstStyle/>
          <a:p>
            <a:pPr rtl="1"/>
            <a:r>
              <a:rPr lang="ar-DZ" sz="2800" b="1" dirty="0" smtClean="0"/>
              <a:t>الوصف الأرشيفي المشفر</a:t>
            </a:r>
            <a:r>
              <a:rPr lang="fr-FR" sz="2800" b="1" dirty="0" err="1" smtClean="0"/>
              <a:t>Encoded</a:t>
            </a:r>
            <a:r>
              <a:rPr lang="fr-FR" sz="2800" b="1" dirty="0" smtClean="0"/>
              <a:t> </a:t>
            </a:r>
            <a:r>
              <a:rPr lang="fr-FR" sz="2800" b="1" dirty="0" err="1" smtClean="0"/>
              <a:t>Archival</a:t>
            </a:r>
            <a:r>
              <a:rPr lang="fr-FR" sz="2800" b="1" dirty="0" smtClean="0"/>
              <a:t> Description</a:t>
            </a:r>
            <a:endParaRPr lang="fr-FR" sz="3200" b="1" dirty="0"/>
          </a:p>
        </p:txBody>
      </p:sp>
      <p:pic>
        <p:nvPicPr>
          <p:cNvPr id="5122" name="Picture 2"/>
          <p:cNvPicPr>
            <a:picLocks noGrp="1" noChangeAspect="1" noChangeArrowheads="1"/>
          </p:cNvPicPr>
          <p:nvPr>
            <p:ph idx="1"/>
          </p:nvPr>
        </p:nvPicPr>
        <p:blipFill>
          <a:blip r:embed="rId2"/>
          <a:srcRect l="16278" t="39052" r="40238" b="17743"/>
          <a:stretch>
            <a:fillRect/>
          </a:stretch>
        </p:blipFill>
        <p:spPr bwMode="auto">
          <a:xfrm>
            <a:off x="500034" y="1785926"/>
            <a:ext cx="7643866" cy="464347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ctrTitle"/>
          </p:nvPr>
        </p:nvSpPr>
        <p:spPr>
          <a:xfrm>
            <a:off x="714348" y="285728"/>
            <a:ext cx="7772400" cy="1470025"/>
          </a:xfrm>
        </p:spPr>
        <p:style>
          <a:lnRef idx="1">
            <a:schemeClr val="accent2"/>
          </a:lnRef>
          <a:fillRef idx="2">
            <a:schemeClr val="accent2"/>
          </a:fillRef>
          <a:effectRef idx="1">
            <a:schemeClr val="accent2"/>
          </a:effectRef>
          <a:fontRef idx="minor">
            <a:schemeClr val="dk1"/>
          </a:fontRef>
        </p:style>
        <p:txBody>
          <a:bodyPr/>
          <a:lstStyle/>
          <a:p>
            <a:r>
              <a:rPr lang="ar-DZ" b="1" dirty="0" smtClean="0"/>
              <a:t>معيار دبلن كور</a:t>
            </a:r>
            <a:endParaRPr lang="fr-FR" b="1" dirty="0"/>
          </a:p>
        </p:txBody>
      </p:sp>
      <p:sp>
        <p:nvSpPr>
          <p:cNvPr id="8" name="Sous-titre 7"/>
          <p:cNvSpPr>
            <a:spLocks noGrp="1"/>
          </p:cNvSpPr>
          <p:nvPr>
            <p:ph type="subTitle" idx="1"/>
          </p:nvPr>
        </p:nvSpPr>
        <p:spPr/>
        <p:txBody>
          <a:bodyPr/>
          <a:lstStyle/>
          <a:p>
            <a:endParaRPr lang="fr-FR"/>
          </a:p>
        </p:txBody>
      </p:sp>
      <p:pic>
        <p:nvPicPr>
          <p:cNvPr id="3075" name="Picture 3"/>
          <p:cNvPicPr>
            <a:picLocks noGrp="1" noChangeAspect="1" noChangeArrowheads="1"/>
          </p:cNvPicPr>
          <p:nvPr>
            <p:ph idx="4294967295"/>
          </p:nvPr>
        </p:nvPicPr>
        <p:blipFill>
          <a:blip r:embed="rId2"/>
          <a:srcRect l="16278" t="39145" r="40238" b="21711"/>
          <a:stretch>
            <a:fillRect/>
          </a:stretch>
        </p:blipFill>
        <p:spPr bwMode="auto">
          <a:xfrm>
            <a:off x="0" y="1928813"/>
            <a:ext cx="8143875" cy="44291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368412"/>
          </a:xfrm>
        </p:spPr>
        <p:style>
          <a:lnRef idx="1">
            <a:schemeClr val="accent2"/>
          </a:lnRef>
          <a:fillRef idx="2">
            <a:schemeClr val="accent2"/>
          </a:fillRef>
          <a:effectRef idx="1">
            <a:schemeClr val="accent2"/>
          </a:effectRef>
          <a:fontRef idx="minor">
            <a:schemeClr val="dk1"/>
          </a:fontRef>
        </p:style>
        <p:txBody>
          <a:bodyPr>
            <a:normAutofit fontScale="90000"/>
          </a:bodyPr>
          <a:lstStyle/>
          <a:p>
            <a:pPr rtl="1"/>
            <a:r>
              <a:rPr lang="ar-DZ" dirty="0" smtClean="0"/>
              <a:t>معيار دبلن كور</a:t>
            </a:r>
            <a:br>
              <a:rPr lang="ar-DZ" dirty="0" smtClean="0"/>
            </a:br>
            <a:r>
              <a:rPr lang="fr-FR" dirty="0" smtClean="0"/>
              <a:t> Dublin Core</a:t>
            </a:r>
            <a:endParaRPr lang="fr-FR" dirty="0"/>
          </a:p>
        </p:txBody>
      </p:sp>
      <p:pic>
        <p:nvPicPr>
          <p:cNvPr id="1026" name="Picture 2"/>
          <p:cNvPicPr>
            <a:picLocks noGrp="1" noChangeAspect="1" noChangeArrowheads="1"/>
          </p:cNvPicPr>
          <p:nvPr>
            <p:ph idx="1"/>
          </p:nvPr>
        </p:nvPicPr>
        <p:blipFill>
          <a:blip r:embed="rId2"/>
          <a:srcRect l="15391" t="23044" r="13616" b="26447"/>
          <a:stretch>
            <a:fillRect/>
          </a:stretch>
        </p:blipFill>
        <p:spPr bwMode="auto">
          <a:xfrm>
            <a:off x="214282" y="1714488"/>
            <a:ext cx="8358246" cy="4572032"/>
          </a:xfrm>
          <a:prstGeom prst="rect">
            <a:avLst/>
          </a:prstGeom>
          <a:ln>
            <a:headEnd/>
            <a:tailEnd/>
          </a:ln>
        </p:spPr>
        <p:style>
          <a:lnRef idx="1">
            <a:schemeClr val="accent5"/>
          </a:lnRef>
          <a:fillRef idx="2">
            <a:schemeClr val="accent5"/>
          </a:fillRef>
          <a:effectRef idx="1">
            <a:schemeClr val="accent5"/>
          </a:effectRef>
          <a:fontRef idx="minor">
            <a:schemeClr val="dk1"/>
          </a:fontRef>
        </p:style>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796908"/>
          </a:xfrm>
        </p:spPr>
        <p:style>
          <a:lnRef idx="1">
            <a:schemeClr val="accent2"/>
          </a:lnRef>
          <a:fillRef idx="2">
            <a:schemeClr val="accent2"/>
          </a:fillRef>
          <a:effectRef idx="1">
            <a:schemeClr val="accent2"/>
          </a:effectRef>
          <a:fontRef idx="minor">
            <a:schemeClr val="dk1"/>
          </a:fontRef>
        </p:style>
        <p:txBody>
          <a:bodyPr/>
          <a:lstStyle/>
          <a:p>
            <a:r>
              <a:rPr lang="fr-FR" dirty="0" smtClean="0"/>
              <a:t>Dublin </a:t>
            </a:r>
            <a:r>
              <a:rPr lang="fr-FR" dirty="0" err="1" smtClean="0"/>
              <a:t>core</a:t>
            </a:r>
            <a:r>
              <a:rPr lang="ar-DZ" dirty="0" smtClean="0"/>
              <a:t>عناصر معيار </a:t>
            </a:r>
            <a:endParaRPr lang="fr-FR" dirty="0"/>
          </a:p>
        </p:txBody>
      </p:sp>
      <p:sp>
        <p:nvSpPr>
          <p:cNvPr id="3" name="Espace réservé du contenu 2"/>
          <p:cNvSpPr>
            <a:spLocks noGrp="1"/>
          </p:cNvSpPr>
          <p:nvPr>
            <p:ph idx="1"/>
          </p:nvPr>
        </p:nvSpPr>
        <p:spPr>
          <a:xfrm>
            <a:off x="457200" y="1214422"/>
            <a:ext cx="8229600" cy="5286412"/>
          </a:xfrm>
        </p:spPr>
        <p:style>
          <a:lnRef idx="1">
            <a:schemeClr val="accent5"/>
          </a:lnRef>
          <a:fillRef idx="2">
            <a:schemeClr val="accent5"/>
          </a:fillRef>
          <a:effectRef idx="1">
            <a:schemeClr val="accent5"/>
          </a:effectRef>
          <a:fontRef idx="minor">
            <a:schemeClr val="dk1"/>
          </a:fontRef>
        </p:style>
        <p:txBody>
          <a:bodyPr>
            <a:normAutofit fontScale="92500" lnSpcReduction="10000"/>
          </a:bodyPr>
          <a:lstStyle/>
          <a:p>
            <a:pPr marL="514350" indent="-514350" algn="r" rtl="1">
              <a:buFont typeface="+mj-lt"/>
              <a:buAutoNum type="arabicPeriod"/>
            </a:pPr>
            <a:r>
              <a:rPr lang="ar-DZ" b="1" dirty="0" smtClean="0"/>
              <a:t>العنوان: </a:t>
            </a:r>
            <a:r>
              <a:rPr lang="ar-DZ" dirty="0" smtClean="0"/>
              <a:t>هو اسم العمل عادة یضعه </a:t>
            </a:r>
            <a:r>
              <a:rPr lang="ar-DZ" dirty="0" err="1" smtClean="0"/>
              <a:t>منشىء</a:t>
            </a:r>
            <a:r>
              <a:rPr lang="ar-DZ" dirty="0" smtClean="0"/>
              <a:t> العمل أو الناشر</a:t>
            </a:r>
          </a:p>
          <a:p>
            <a:pPr marL="514350" indent="-514350" algn="r" rtl="1">
              <a:buFont typeface="+mj-lt"/>
              <a:buAutoNum type="arabicPeriod"/>
            </a:pPr>
            <a:r>
              <a:rPr lang="ar-DZ" b="1" dirty="0" err="1" smtClean="0"/>
              <a:t>المنشىء</a:t>
            </a:r>
            <a:r>
              <a:rPr lang="ar-DZ" b="1" dirty="0" smtClean="0"/>
              <a:t> </a:t>
            </a:r>
            <a:r>
              <a:rPr lang="fr-FR" b="1" dirty="0" err="1" smtClean="0"/>
              <a:t>creator</a:t>
            </a:r>
            <a:r>
              <a:rPr lang="fr-FR" b="1" dirty="0" smtClean="0"/>
              <a:t> </a:t>
            </a:r>
            <a:r>
              <a:rPr lang="ar-DZ" b="1" dirty="0" smtClean="0"/>
              <a:t>: </a:t>
            </a:r>
            <a:r>
              <a:rPr lang="ar-DZ" dirty="0" smtClean="0"/>
              <a:t>هو الشخص أو المؤسسة المسئولة أولا عن إنشاء المحتوى الفكري للمصدر .</a:t>
            </a:r>
          </a:p>
          <a:p>
            <a:pPr marL="514350" indent="-514350" algn="r" rtl="1">
              <a:buFont typeface="+mj-lt"/>
              <a:buAutoNum type="arabicPeriod"/>
            </a:pPr>
            <a:r>
              <a:rPr lang="ar-DZ" b="1" dirty="0" smtClean="0"/>
              <a:t>الموضوع  </a:t>
            </a:r>
            <a:r>
              <a:rPr lang="fr-FR" b="1" dirty="0" err="1" smtClean="0"/>
              <a:t>subject</a:t>
            </a:r>
            <a:r>
              <a:rPr lang="ar-DZ" b="1" dirty="0" smtClean="0"/>
              <a:t>و الكلمات </a:t>
            </a:r>
            <a:r>
              <a:rPr lang="ar-DZ" b="1" dirty="0" err="1" smtClean="0"/>
              <a:t>المفتاحية</a:t>
            </a:r>
            <a:r>
              <a:rPr lang="ar-DZ" b="1" dirty="0" smtClean="0"/>
              <a:t> </a:t>
            </a:r>
            <a:r>
              <a:rPr lang="fr-FR" b="1" dirty="0" smtClean="0"/>
              <a:t>keywords</a:t>
            </a:r>
            <a:r>
              <a:rPr lang="ar-DZ" b="1" dirty="0" smtClean="0"/>
              <a:t> </a:t>
            </a:r>
            <a:r>
              <a:rPr lang="fr-FR" b="1" dirty="0" smtClean="0"/>
              <a:t> </a:t>
            </a:r>
            <a:r>
              <a:rPr lang="ar-DZ" b="1" dirty="0" smtClean="0"/>
              <a:t>: </a:t>
            </a:r>
            <a:r>
              <a:rPr lang="ar-DZ" dirty="0" smtClean="0"/>
              <a:t>هو موضوع العمل ویتم التعبير عن الموضوع بكلمات </a:t>
            </a:r>
            <a:r>
              <a:rPr lang="ar-DZ" dirty="0" err="1" smtClean="0"/>
              <a:t>مفتاحية</a:t>
            </a:r>
            <a:r>
              <a:rPr lang="ar-DZ" dirty="0" smtClean="0"/>
              <a:t> أو عبارات تصف الموضوع أو المحتوى للمصدر ویتم تشجيع استخدام المصطلحات المقيدة وقوائم التصنيف</a:t>
            </a:r>
          </a:p>
          <a:p>
            <a:pPr marL="514350" indent="-514350" algn="r" rtl="1">
              <a:buFont typeface="+mj-lt"/>
              <a:buAutoNum type="arabicPeriod"/>
            </a:pPr>
            <a:r>
              <a:rPr lang="ar-DZ" b="1" dirty="0" smtClean="0"/>
              <a:t>الوصف </a:t>
            </a:r>
            <a:r>
              <a:rPr lang="fr-FR" b="1" dirty="0" smtClean="0"/>
              <a:t>Description</a:t>
            </a:r>
            <a:r>
              <a:rPr lang="ar-DZ" b="1" dirty="0" smtClean="0"/>
              <a:t> : </a:t>
            </a:r>
            <a:r>
              <a:rPr lang="ar-DZ" dirty="0" smtClean="0"/>
              <a:t>وهو عبارة عن وصف نصي لمحتوى المصدر مثل المستخلصات أو وصف المحتوى.</a:t>
            </a:r>
          </a:p>
          <a:p>
            <a:pPr marL="514350" indent="-514350" algn="r" rtl="1">
              <a:buFont typeface="+mj-lt"/>
              <a:buAutoNum type="arabicPeriod"/>
            </a:pPr>
            <a:r>
              <a:rPr lang="ar-DZ" b="1" dirty="0" smtClean="0"/>
              <a:t>الناشر </a:t>
            </a:r>
            <a:r>
              <a:rPr lang="fr-FR" b="1" dirty="0" err="1" smtClean="0"/>
              <a:t>publisher</a:t>
            </a:r>
            <a:r>
              <a:rPr lang="ar-DZ" dirty="0" smtClean="0"/>
              <a:t> :هو المسئول عن جعل المصدر متاح في </a:t>
            </a:r>
            <a:r>
              <a:rPr lang="ar-DZ" dirty="0" err="1" smtClean="0"/>
              <a:t>شكلة</a:t>
            </a:r>
            <a:r>
              <a:rPr lang="ar-DZ" dirty="0" smtClean="0"/>
              <a:t> الحالي</a:t>
            </a:r>
            <a:endParaRPr lang="fr-FR"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428604"/>
            <a:ext cx="8401080" cy="5697559"/>
          </a:xfrm>
        </p:spPr>
        <p:style>
          <a:lnRef idx="1">
            <a:schemeClr val="accent5"/>
          </a:lnRef>
          <a:fillRef idx="2">
            <a:schemeClr val="accent5"/>
          </a:fillRef>
          <a:effectRef idx="1">
            <a:schemeClr val="accent5"/>
          </a:effectRef>
          <a:fontRef idx="minor">
            <a:schemeClr val="dk1"/>
          </a:fontRef>
        </p:style>
        <p:txBody>
          <a:bodyPr>
            <a:normAutofit fontScale="92500"/>
          </a:bodyPr>
          <a:lstStyle/>
          <a:p>
            <a:pPr marL="514350" indent="-514350" algn="r" rtl="1">
              <a:lnSpc>
                <a:spcPct val="150000"/>
              </a:lnSpc>
              <a:buFont typeface="+mj-lt"/>
              <a:buAutoNum type="arabicPeriod" startAt="6"/>
            </a:pPr>
            <a:r>
              <a:rPr lang="ar-DZ" b="1" dirty="0" smtClean="0"/>
              <a:t>مشارك </a:t>
            </a:r>
            <a:r>
              <a:rPr lang="fr-FR" b="1" dirty="0" smtClean="0"/>
              <a:t>contributor </a:t>
            </a:r>
            <a:r>
              <a:rPr lang="ar-DZ" b="1" dirty="0" smtClean="0"/>
              <a:t>: </a:t>
            </a:r>
            <a:r>
              <a:rPr lang="ar-DZ" dirty="0" smtClean="0"/>
              <a:t>هو الشخص الذي قام بمساهمة أو مشاركة فكریة فعالة للعمل مثل ( المحرر – المترجم – المسئول عن الایضاحيات )</a:t>
            </a:r>
          </a:p>
          <a:p>
            <a:pPr marL="514350" indent="-514350" algn="r" rtl="1">
              <a:lnSpc>
                <a:spcPct val="150000"/>
              </a:lnSpc>
              <a:buFont typeface="+mj-lt"/>
              <a:buAutoNum type="arabicPeriod" startAt="6"/>
            </a:pPr>
            <a:r>
              <a:rPr lang="ar-DZ" b="1" dirty="0" smtClean="0"/>
              <a:t>التاريخ </a:t>
            </a:r>
            <a:r>
              <a:rPr lang="fr-FR" b="1" dirty="0" smtClean="0"/>
              <a:t>Date</a:t>
            </a:r>
            <a:r>
              <a:rPr lang="ar-DZ" b="1" dirty="0" smtClean="0"/>
              <a:t>: </a:t>
            </a:r>
            <a:r>
              <a:rPr lang="ar-DZ" dirty="0" smtClean="0"/>
              <a:t>التاریخ المرتبط بإنشاء أو إتاحة المصدر</a:t>
            </a:r>
          </a:p>
          <a:p>
            <a:pPr marL="514350" indent="-514350" algn="r" rtl="1">
              <a:lnSpc>
                <a:spcPct val="150000"/>
              </a:lnSpc>
              <a:buFont typeface="+mj-lt"/>
              <a:buAutoNum type="arabicPeriod" startAt="6"/>
            </a:pPr>
            <a:r>
              <a:rPr lang="ar-DZ" b="1" dirty="0" smtClean="0"/>
              <a:t>النوع  </a:t>
            </a:r>
            <a:r>
              <a:rPr lang="fr-FR" b="1" dirty="0" smtClean="0"/>
              <a:t>Type</a:t>
            </a:r>
            <a:r>
              <a:rPr lang="ar-DZ" b="1" dirty="0" smtClean="0"/>
              <a:t>:</a:t>
            </a:r>
            <a:r>
              <a:rPr lang="ar-DZ" dirty="0" smtClean="0"/>
              <a:t>نوع المصدر مثل : صفحة رئيسية أو قصة أو ورقة عمل أو تقریر فني أو مقالة أو قاموس ........الخ</a:t>
            </a:r>
          </a:p>
          <a:p>
            <a:pPr algn="ctr" rtl="1">
              <a:lnSpc>
                <a:spcPct val="150000"/>
              </a:lnSpc>
              <a:buNone/>
            </a:pPr>
            <a:r>
              <a:rPr lang="ar-DZ" b="1" dirty="0" smtClean="0"/>
              <a:t>من اجل القابلية للمعالجة یجب أن یتم اختيار النوع من قائمة معدة</a:t>
            </a:r>
            <a:endParaRPr lang="fr-FR" b="1"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85720" y="642918"/>
            <a:ext cx="8401080" cy="5483245"/>
          </a:xfrm>
        </p:spPr>
        <p:style>
          <a:lnRef idx="1">
            <a:schemeClr val="accent5"/>
          </a:lnRef>
          <a:fillRef idx="2">
            <a:schemeClr val="accent5"/>
          </a:fillRef>
          <a:effectRef idx="1">
            <a:schemeClr val="accent5"/>
          </a:effectRef>
          <a:fontRef idx="minor">
            <a:schemeClr val="dk1"/>
          </a:fontRef>
        </p:style>
        <p:txBody>
          <a:bodyPr>
            <a:normAutofit lnSpcReduction="10000"/>
          </a:bodyPr>
          <a:lstStyle/>
          <a:p>
            <a:pPr marL="514350" indent="-514350" algn="r" rtl="1">
              <a:buFont typeface="+mj-lt"/>
              <a:buAutoNum type="arabicPeriod" startAt="9"/>
            </a:pPr>
            <a:r>
              <a:rPr lang="ar-DZ" b="1" dirty="0" smtClean="0"/>
              <a:t>الشكل</a:t>
            </a:r>
            <a:r>
              <a:rPr lang="fr-FR" b="1" dirty="0" smtClean="0"/>
              <a:t>format </a:t>
            </a:r>
            <a:r>
              <a:rPr lang="ar-DZ" b="1" dirty="0" smtClean="0"/>
              <a:t>: </a:t>
            </a:r>
            <a:r>
              <a:rPr lang="ar-DZ" dirty="0" smtClean="0"/>
              <a:t>شكل البيانات والاختياریة والأبعاد للمصدر مثل : الحجم ، المدة ، یستخدم الشكل لتحدید البرامج والمتطلبات المادیة للتشغيل ولعرض المصدر، ومن اجل قابلية المعالجة یجب اختيار الشكل من قائمة معدة</a:t>
            </a:r>
          </a:p>
          <a:p>
            <a:pPr marL="514350" indent="-514350" algn="r" rtl="1">
              <a:buFont typeface="+mj-lt"/>
              <a:buAutoNum type="arabicPeriod" startAt="9"/>
            </a:pPr>
            <a:r>
              <a:rPr lang="ar-DZ" b="1" dirty="0" smtClean="0"/>
              <a:t>المعرف</a:t>
            </a:r>
            <a:r>
              <a:rPr lang="fr-FR" b="1" dirty="0" smtClean="0"/>
              <a:t>identifier</a:t>
            </a:r>
            <a:r>
              <a:rPr lang="ar-DZ" b="1" dirty="0" smtClean="0"/>
              <a:t> : </a:t>
            </a:r>
            <a:r>
              <a:rPr lang="ar-DZ" dirty="0" smtClean="0"/>
              <a:t>یتكون من أرقام وحروف تستخدم لتحدید فرید للمصدر مثل : الترقيم الدولي المعياري للكتاب</a:t>
            </a:r>
            <a:r>
              <a:rPr lang="fr-FR" dirty="0" smtClean="0"/>
              <a:t>ISBN</a:t>
            </a:r>
            <a:r>
              <a:rPr lang="ar-DZ" dirty="0" smtClean="0"/>
              <a:t> أو محدد العنوان الموحد</a:t>
            </a:r>
            <a:r>
              <a:rPr lang="fr-FR" dirty="0" smtClean="0"/>
              <a:t>URI</a:t>
            </a:r>
            <a:endParaRPr lang="ar-DZ" dirty="0" smtClean="0"/>
          </a:p>
          <a:p>
            <a:pPr marL="514350" indent="-514350" algn="r" rtl="1">
              <a:buFont typeface="+mj-lt"/>
              <a:buAutoNum type="arabicPeriod" startAt="9"/>
            </a:pPr>
            <a:r>
              <a:rPr lang="ar-DZ" b="1" dirty="0" smtClean="0"/>
              <a:t>المصدر </a:t>
            </a:r>
            <a:r>
              <a:rPr lang="fr-FR" b="1" dirty="0" smtClean="0"/>
              <a:t>Source</a:t>
            </a:r>
            <a:r>
              <a:rPr lang="ar-DZ" b="1" dirty="0" smtClean="0"/>
              <a:t> : </a:t>
            </a:r>
            <a:r>
              <a:rPr lang="ar-DZ" dirty="0" smtClean="0"/>
              <a:t>بيانات عن مصدر ثانوي تم اشتقاقه من مصدر اساسى وهذا العنصر یحتوى على بيانات عن المصدر الاساسى وربما یحتوى على بيانات عن المصدر الثانوي إذا كان ذلك ضروریا لاكتشاف المصدر الاساسى</a:t>
            </a:r>
            <a:endParaRPr lang="fr-FR"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85720" y="428604"/>
            <a:ext cx="8501122" cy="6000792"/>
          </a:xfrm>
        </p:spPr>
        <p:style>
          <a:lnRef idx="1">
            <a:schemeClr val="accent5"/>
          </a:lnRef>
          <a:fillRef idx="2">
            <a:schemeClr val="accent5"/>
          </a:fillRef>
          <a:effectRef idx="1">
            <a:schemeClr val="accent5"/>
          </a:effectRef>
          <a:fontRef idx="minor">
            <a:schemeClr val="dk1"/>
          </a:fontRef>
        </p:style>
        <p:txBody>
          <a:bodyPr>
            <a:normAutofit/>
          </a:bodyPr>
          <a:lstStyle/>
          <a:p>
            <a:pPr marL="514350" indent="-514350" algn="r" rtl="1">
              <a:buFont typeface="+mj-lt"/>
              <a:buAutoNum type="arabicPeriod" startAt="12"/>
            </a:pPr>
            <a:r>
              <a:rPr lang="ar-DZ" b="1" dirty="0" smtClean="0"/>
              <a:t>اللغة: </a:t>
            </a:r>
            <a:r>
              <a:rPr lang="ar-DZ" dirty="0" smtClean="0"/>
              <a:t>وهى لغة المحتوى الفكري للمصدر</a:t>
            </a:r>
          </a:p>
          <a:p>
            <a:pPr marL="514350" indent="-514350" algn="r" rtl="1">
              <a:buFont typeface="+mj-lt"/>
              <a:buAutoNum type="arabicPeriod" startAt="12"/>
            </a:pPr>
            <a:r>
              <a:rPr lang="ar-DZ" b="1" dirty="0" smtClean="0"/>
              <a:t>العلاقة </a:t>
            </a:r>
            <a:r>
              <a:rPr lang="fr-FR" b="1" dirty="0" smtClean="0"/>
              <a:t>Relation</a:t>
            </a:r>
            <a:r>
              <a:rPr lang="ar-DZ" b="1" dirty="0" smtClean="0"/>
              <a:t> : </a:t>
            </a:r>
            <a:r>
              <a:rPr lang="ar-DZ" dirty="0" smtClean="0"/>
              <a:t>معرف المصدر الثانوي وعلاقته بالمصدر الاساسى یستخدم هذا العنصر للتعبير عن الروابط بين المصادر ذات الصلة، ومن اجل قابلية المعالجة یجب أن یتم الاختيار من قائمة معده </a:t>
            </a:r>
          </a:p>
          <a:p>
            <a:pPr marL="514350" indent="-514350" algn="r" rtl="1">
              <a:buFont typeface="+mj-lt"/>
              <a:buAutoNum type="arabicPeriod" startAt="12"/>
            </a:pPr>
            <a:r>
              <a:rPr lang="ar-DZ" b="1" dirty="0" smtClean="0"/>
              <a:t>التغطية </a:t>
            </a:r>
            <a:r>
              <a:rPr lang="fr-FR" b="1" dirty="0" err="1" smtClean="0"/>
              <a:t>coverage</a:t>
            </a:r>
            <a:r>
              <a:rPr lang="ar-DZ" b="1" dirty="0" smtClean="0"/>
              <a:t> : </a:t>
            </a:r>
            <a:r>
              <a:rPr lang="ar-DZ" dirty="0" smtClean="0"/>
              <a:t>الخصائص الزمنية والمكانية للمحتوى الفكري للمصدر تشير التغطية الجغرافية للموقع الجغرافي بينما تشير التغطية الزمنية إلى الفترة التي یغطيها العمل وهى تعبر عن تاریخ إنشاء العمل أو تاریخ إتاحة العمل</a:t>
            </a:r>
          </a:p>
          <a:p>
            <a:pPr marL="514350" indent="-514350" algn="r" rtl="1">
              <a:buFont typeface="+mj-lt"/>
              <a:buAutoNum type="arabicPeriod" startAt="12"/>
            </a:pPr>
            <a:r>
              <a:rPr lang="ar-DZ" b="1" dirty="0" smtClean="0"/>
              <a:t>حقوق الملكية </a:t>
            </a:r>
            <a:r>
              <a:rPr lang="fr-FR" b="1" dirty="0" err="1" smtClean="0"/>
              <a:t>Rights</a:t>
            </a:r>
            <a:r>
              <a:rPr lang="ar-DZ" b="1" dirty="0" smtClean="0"/>
              <a:t> : </a:t>
            </a:r>
            <a:r>
              <a:rPr lang="ar-DZ" dirty="0" smtClean="0"/>
              <a:t>وهى عبارة عن عنصر ذو صلة بتقدیم خدمة إدارة حقوق الملكية للمصدر.</a:t>
            </a:r>
            <a:endParaRPr lang="fr-FR"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00034" y="142852"/>
            <a:ext cx="8229600" cy="1000132"/>
          </a:xfrm>
        </p:spPr>
        <p:style>
          <a:lnRef idx="1">
            <a:schemeClr val="accent1"/>
          </a:lnRef>
          <a:fillRef idx="2">
            <a:schemeClr val="accent1"/>
          </a:fillRef>
          <a:effectRef idx="1">
            <a:schemeClr val="accent1"/>
          </a:effectRef>
          <a:fontRef idx="minor">
            <a:schemeClr val="dk1"/>
          </a:fontRef>
        </p:style>
        <p:txBody>
          <a:bodyPr/>
          <a:lstStyle/>
          <a:p>
            <a:r>
              <a:rPr lang="ar-DZ" dirty="0" smtClean="0"/>
              <a:t>النشأة و التطور</a:t>
            </a:r>
            <a:endParaRPr lang="fr-FR" dirty="0"/>
          </a:p>
        </p:txBody>
      </p:sp>
      <p:sp>
        <p:nvSpPr>
          <p:cNvPr id="3" name="Espace réservé du contenu 2"/>
          <p:cNvSpPr>
            <a:spLocks noGrp="1"/>
          </p:cNvSpPr>
          <p:nvPr>
            <p:ph idx="1"/>
          </p:nvPr>
        </p:nvSpPr>
        <p:spPr>
          <a:xfrm>
            <a:off x="428596" y="1071546"/>
            <a:ext cx="8229600" cy="5572164"/>
          </a:xfrm>
        </p:spPr>
        <p:style>
          <a:lnRef idx="1">
            <a:schemeClr val="accent2"/>
          </a:lnRef>
          <a:fillRef idx="2">
            <a:schemeClr val="accent2"/>
          </a:fillRef>
          <a:effectRef idx="1">
            <a:schemeClr val="accent2"/>
          </a:effectRef>
          <a:fontRef idx="minor">
            <a:schemeClr val="dk1"/>
          </a:fontRef>
        </p:style>
        <p:txBody>
          <a:bodyPr>
            <a:normAutofit fontScale="92500"/>
          </a:bodyPr>
          <a:lstStyle/>
          <a:p>
            <a:pPr algn="r" rtl="1">
              <a:lnSpc>
                <a:spcPct val="150000"/>
              </a:lnSpc>
              <a:buNone/>
            </a:pPr>
            <a:r>
              <a:rPr lang="ar-DZ" sz="2800" dirty="0" smtClean="0"/>
              <a:t>يرى البعض  أن الميتاداتا كانت بمثابة طريقة ثالثة لتنظيم المصادر الالكترونية و اتاحة الوصول إليها:</a:t>
            </a:r>
          </a:p>
          <a:p>
            <a:pPr marL="514350" indent="-514350" algn="r" rtl="1">
              <a:lnSpc>
                <a:spcPct val="150000"/>
              </a:lnSpc>
              <a:buFont typeface="+mj-lt"/>
              <a:buAutoNum type="arabicPeriod"/>
            </a:pPr>
            <a:r>
              <a:rPr lang="ar-DZ" sz="2800" dirty="0" smtClean="0"/>
              <a:t> الطريقة الأولى: هي استخدام الأدلة و محركات البحث حيث يعاب عليها محدودية التغطية، كما أنها غير فعالة بحيث تزود المستفيد بمجموعة من المصادر الغير مطلوبة التي لا تمثل بدقة الرد على استفساراته.</a:t>
            </a:r>
          </a:p>
          <a:p>
            <a:pPr marL="514350" indent="-514350" algn="r" rtl="1">
              <a:lnSpc>
                <a:spcPct val="150000"/>
              </a:lnSpc>
              <a:buFont typeface="+mj-lt"/>
              <a:buAutoNum type="arabicPeriod"/>
            </a:pPr>
            <a:r>
              <a:rPr lang="ar-DZ" sz="2800" dirty="0" smtClean="0"/>
              <a:t>الطريقة الثانية هي استخدام قواعد الفهرسة و صيغة مارك لفهرسة المصادر الالكترونية وهو ما يمثل من وجهة نظر العاملين نظاما معقدا ومكلفا ويأخذ وقت طويل  وان كان فعالا.</a:t>
            </a:r>
            <a:endParaRPr lang="fr-FR" sz="28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Grp="1" noChangeAspect="1" noChangeArrowheads="1"/>
          </p:cNvPicPr>
          <p:nvPr>
            <p:ph idx="1"/>
          </p:nvPr>
        </p:nvPicPr>
        <p:blipFill>
          <a:blip r:embed="rId2"/>
          <a:srcRect l="15086" t="26201" r="39655" b="21711"/>
          <a:stretch>
            <a:fillRect/>
          </a:stretch>
        </p:blipFill>
        <p:spPr bwMode="auto">
          <a:xfrm>
            <a:off x="428596" y="428604"/>
            <a:ext cx="8429684" cy="6143668"/>
          </a:xfrm>
          <a:prstGeom prst="rect">
            <a:avLst/>
          </a:prstGeom>
          <a:noFill/>
          <a:ln w="9525">
            <a:noFill/>
            <a:miter lim="800000"/>
            <a:headEnd/>
            <a:tailEnd/>
          </a:ln>
          <a:effectLst/>
        </p:spPr>
      </p:pic>
      <p:sp>
        <p:nvSpPr>
          <p:cNvPr id="5" name="Rectangle 4"/>
          <p:cNvSpPr/>
          <p:nvPr/>
        </p:nvSpPr>
        <p:spPr>
          <a:xfrm>
            <a:off x="4286248" y="1142984"/>
            <a:ext cx="785818" cy="85725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fr-F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57158" y="285728"/>
            <a:ext cx="8329642" cy="6072230"/>
          </a:xfrm>
        </p:spPr>
        <p:style>
          <a:lnRef idx="1">
            <a:schemeClr val="accent2"/>
          </a:lnRef>
          <a:fillRef idx="2">
            <a:schemeClr val="accent2"/>
          </a:fillRef>
          <a:effectRef idx="1">
            <a:schemeClr val="accent2"/>
          </a:effectRef>
          <a:fontRef idx="minor">
            <a:schemeClr val="dk1"/>
          </a:fontRef>
        </p:style>
        <p:txBody>
          <a:bodyPr/>
          <a:lstStyle/>
          <a:p>
            <a:pPr algn="r" rtl="1">
              <a:buNone/>
            </a:pPr>
            <a:r>
              <a:rPr lang="ar-DZ" dirty="0" smtClean="0"/>
              <a:t>  و من هنا ظهرت الحاجة إلى الطريقة الثالثة هي الميتاداتا :</a:t>
            </a:r>
          </a:p>
          <a:p>
            <a:pPr algn="r" rtl="1">
              <a:buNone/>
            </a:pPr>
            <a:r>
              <a:rPr lang="ar-DZ" dirty="0" smtClean="0"/>
              <a:t>و التي تتميز بأنها ابسط من تعقيدات نظم الفهرسة وأكثر فاعلية من أداء محركات البحث كما يمكن فهمها بسهولة من طرف الناشرين وغيرهم من الفئات المعنية بإنتاج أو نشر المصادر الالكترونية.</a:t>
            </a:r>
          </a:p>
          <a:p>
            <a:pPr algn="r" rtl="1">
              <a:buNone/>
            </a:pPr>
            <a:endParaRPr lang="fr-FR"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571472" y="0"/>
            <a:ext cx="7772400" cy="1143008"/>
          </a:xfrm>
        </p:spPr>
        <p:style>
          <a:lnRef idx="1">
            <a:schemeClr val="accent1"/>
          </a:lnRef>
          <a:fillRef idx="2">
            <a:schemeClr val="accent1"/>
          </a:fillRef>
          <a:effectRef idx="1">
            <a:schemeClr val="accent1"/>
          </a:effectRef>
          <a:fontRef idx="minor">
            <a:schemeClr val="dk1"/>
          </a:fontRef>
        </p:style>
        <p:txBody>
          <a:bodyPr/>
          <a:lstStyle/>
          <a:p>
            <a:r>
              <a:rPr lang="ar-DZ" b="1" dirty="0" smtClean="0"/>
              <a:t>- ما هي الميتاداتا :</a:t>
            </a:r>
            <a:endParaRPr lang="fr-FR" dirty="0"/>
          </a:p>
        </p:txBody>
      </p:sp>
      <p:sp>
        <p:nvSpPr>
          <p:cNvPr id="3" name="Sous-titre 2"/>
          <p:cNvSpPr>
            <a:spLocks noGrp="1"/>
          </p:cNvSpPr>
          <p:nvPr>
            <p:ph type="subTitle" idx="1"/>
          </p:nvPr>
        </p:nvSpPr>
        <p:spPr>
          <a:xfrm>
            <a:off x="357158" y="1142984"/>
            <a:ext cx="8429684" cy="5429288"/>
          </a:xfrm>
        </p:spPr>
        <p:style>
          <a:lnRef idx="1">
            <a:schemeClr val="accent2"/>
          </a:lnRef>
          <a:fillRef idx="2">
            <a:schemeClr val="accent2"/>
          </a:fillRef>
          <a:effectRef idx="1">
            <a:schemeClr val="accent2"/>
          </a:effectRef>
          <a:fontRef idx="minor">
            <a:schemeClr val="dk1"/>
          </a:fontRef>
        </p:style>
        <p:txBody>
          <a:bodyPr>
            <a:normAutofit fontScale="25000" lnSpcReduction="20000"/>
          </a:bodyPr>
          <a:lstStyle/>
          <a:p>
            <a:pPr algn="r" rtl="1">
              <a:lnSpc>
                <a:spcPct val="170000"/>
              </a:lnSpc>
              <a:buFont typeface="Arial" pitchFamily="34" charset="0"/>
              <a:buChar char="•"/>
            </a:pPr>
            <a:r>
              <a:rPr lang="ar-DZ" sz="6200" b="1" dirty="0" smtClean="0">
                <a:solidFill>
                  <a:schemeClr val="tx1"/>
                </a:solidFill>
              </a:rPr>
              <a:t> </a:t>
            </a:r>
            <a:r>
              <a:rPr lang="ar-DZ" sz="8000" dirty="0" smtClean="0">
                <a:solidFill>
                  <a:schemeClr val="tx1"/>
                </a:solidFill>
                <a:latin typeface="Arial" pitchFamily="34" charset="0"/>
                <a:cs typeface="Arial" pitchFamily="34" charset="0"/>
              </a:rPr>
              <a:t>تتكون </a:t>
            </a:r>
            <a:r>
              <a:rPr lang="ar-DZ" sz="8000" dirty="0">
                <a:solidFill>
                  <a:schemeClr val="tx1"/>
                </a:solidFill>
                <a:latin typeface="Arial" pitchFamily="34" charset="0"/>
                <a:cs typeface="Arial" pitchFamily="34" charset="0"/>
              </a:rPr>
              <a:t>كلمة </a:t>
            </a:r>
            <a:r>
              <a:rPr lang="ar-DZ" sz="8000" dirty="0" err="1">
                <a:solidFill>
                  <a:schemeClr val="tx1"/>
                </a:solidFill>
                <a:latin typeface="Arial" pitchFamily="34" charset="0"/>
                <a:cs typeface="Arial" pitchFamily="34" charset="0"/>
              </a:rPr>
              <a:t>ميتاداتا</a:t>
            </a:r>
            <a:r>
              <a:rPr lang="ar-DZ" sz="8000" dirty="0">
                <a:solidFill>
                  <a:schemeClr val="tx1"/>
                </a:solidFill>
                <a:latin typeface="Arial" pitchFamily="34" charset="0"/>
                <a:cs typeface="Arial" pitchFamily="34" charset="0"/>
              </a:rPr>
              <a:t> من مقطعين الأول </a:t>
            </a:r>
            <a:r>
              <a:rPr lang="fr-FR" sz="8000" dirty="0" err="1">
                <a:solidFill>
                  <a:schemeClr val="tx1"/>
                </a:solidFill>
                <a:latin typeface="Arial" pitchFamily="34" charset="0"/>
                <a:cs typeface="Arial" pitchFamily="34" charset="0"/>
              </a:rPr>
              <a:t>meta</a:t>
            </a:r>
            <a:r>
              <a:rPr lang="fr-FR" sz="8000" dirty="0">
                <a:solidFill>
                  <a:schemeClr val="tx1"/>
                </a:solidFill>
                <a:latin typeface="Arial" pitchFamily="34" charset="0"/>
                <a:cs typeface="Arial" pitchFamily="34" charset="0"/>
              </a:rPr>
              <a:t> </a:t>
            </a:r>
            <a:r>
              <a:rPr lang="ar-DZ" sz="8000" dirty="0">
                <a:solidFill>
                  <a:schemeClr val="tx1"/>
                </a:solidFill>
                <a:latin typeface="Arial" pitchFamily="34" charset="0"/>
                <a:cs typeface="Arial" pitchFamily="34" charset="0"/>
              </a:rPr>
              <a:t>وهى كلمة يونانية </a:t>
            </a:r>
            <a:r>
              <a:rPr lang="ar-DZ" sz="8000" dirty="0" smtClean="0">
                <a:solidFill>
                  <a:schemeClr val="tx1"/>
                </a:solidFill>
                <a:latin typeface="Arial" pitchFamily="34" charset="0"/>
                <a:cs typeface="Arial" pitchFamily="34" charset="0"/>
              </a:rPr>
              <a:t>تعني </a:t>
            </a:r>
            <a:r>
              <a:rPr lang="ar-DZ" sz="8000" dirty="0">
                <a:solidFill>
                  <a:schemeClr val="tx1"/>
                </a:solidFill>
                <a:latin typeface="Arial" pitchFamily="34" charset="0"/>
                <a:cs typeface="Arial" pitchFamily="34" charset="0"/>
              </a:rPr>
              <a:t>"بجانب، مع، بعد، </a:t>
            </a:r>
            <a:r>
              <a:rPr lang="ar-DZ" sz="8000" dirty="0" err="1">
                <a:solidFill>
                  <a:schemeClr val="tx1"/>
                </a:solidFill>
                <a:latin typeface="Arial" pitchFamily="34" charset="0"/>
                <a:cs typeface="Arial" pitchFamily="34" charset="0"/>
              </a:rPr>
              <a:t>التالى</a:t>
            </a:r>
            <a:r>
              <a:rPr lang="ar-DZ" sz="8000" dirty="0">
                <a:solidFill>
                  <a:schemeClr val="tx1"/>
                </a:solidFill>
                <a:latin typeface="Arial" pitchFamily="34" charset="0"/>
                <a:cs typeface="Arial" pitchFamily="34" charset="0"/>
              </a:rPr>
              <a:t>" وفى اللغة اللاتينية الحديثة والإنجليزية الحالية تستخدم للدلالة على ما وراء، أو على شئ واقع </a:t>
            </a:r>
            <a:r>
              <a:rPr lang="ar-DZ" sz="8000" dirty="0" smtClean="0">
                <a:solidFill>
                  <a:schemeClr val="tx1"/>
                </a:solidFill>
                <a:latin typeface="Arial" pitchFamily="34" charset="0"/>
                <a:cs typeface="Arial" pitchFamily="34" charset="0"/>
              </a:rPr>
              <a:t>وراء.</a:t>
            </a:r>
          </a:p>
          <a:p>
            <a:pPr algn="r" rtl="1">
              <a:lnSpc>
                <a:spcPct val="170000"/>
              </a:lnSpc>
              <a:buFont typeface="Arial" pitchFamily="34" charset="0"/>
              <a:buChar char="•"/>
            </a:pPr>
            <a:r>
              <a:rPr lang="fr-FR" sz="8000" dirty="0" smtClean="0">
                <a:solidFill>
                  <a:schemeClr val="tx1"/>
                </a:solidFill>
                <a:latin typeface="Arial" pitchFamily="34" charset="0"/>
                <a:cs typeface="Arial" pitchFamily="34" charset="0"/>
              </a:rPr>
              <a:t> </a:t>
            </a:r>
            <a:r>
              <a:rPr lang="ar-DZ" sz="8000" dirty="0">
                <a:solidFill>
                  <a:schemeClr val="tx1"/>
                </a:solidFill>
                <a:latin typeface="Arial" pitchFamily="34" charset="0"/>
                <a:cs typeface="Arial" pitchFamily="34" charset="0"/>
              </a:rPr>
              <a:t>أما المقطع </a:t>
            </a:r>
            <a:r>
              <a:rPr lang="ar-DZ" sz="8000" dirty="0" err="1">
                <a:solidFill>
                  <a:schemeClr val="tx1"/>
                </a:solidFill>
                <a:latin typeface="Arial" pitchFamily="34" charset="0"/>
                <a:cs typeface="Arial" pitchFamily="34" charset="0"/>
              </a:rPr>
              <a:t>الثانى</a:t>
            </a:r>
            <a:r>
              <a:rPr lang="ar-DZ" sz="8000" dirty="0">
                <a:solidFill>
                  <a:schemeClr val="tx1"/>
                </a:solidFill>
                <a:latin typeface="Arial" pitchFamily="34" charset="0"/>
                <a:cs typeface="Arial" pitchFamily="34" charset="0"/>
              </a:rPr>
              <a:t> وهو </a:t>
            </a:r>
            <a:r>
              <a:rPr lang="fr-FR" sz="8000" dirty="0">
                <a:solidFill>
                  <a:schemeClr val="tx1"/>
                </a:solidFill>
                <a:latin typeface="Arial" pitchFamily="34" charset="0"/>
                <a:cs typeface="Arial" pitchFamily="34" charset="0"/>
              </a:rPr>
              <a:t>data </a:t>
            </a:r>
            <a:r>
              <a:rPr lang="ar-DZ" sz="8000" dirty="0" smtClean="0">
                <a:solidFill>
                  <a:schemeClr val="tx1"/>
                </a:solidFill>
                <a:latin typeface="Arial" pitchFamily="34" charset="0"/>
                <a:cs typeface="Arial" pitchFamily="34" charset="0"/>
              </a:rPr>
              <a:t> فيعنى </a:t>
            </a:r>
            <a:r>
              <a:rPr lang="ar-DZ" sz="8000" dirty="0">
                <a:solidFill>
                  <a:schemeClr val="tx1"/>
                </a:solidFill>
                <a:latin typeface="Arial" pitchFamily="34" charset="0"/>
                <a:cs typeface="Arial" pitchFamily="34" charset="0"/>
              </a:rPr>
              <a:t>البيانات، ومن ثم يمكن القول بأن الميتاداتا </a:t>
            </a:r>
            <a:r>
              <a:rPr lang="ar-DZ" sz="8000" dirty="0" err="1">
                <a:solidFill>
                  <a:schemeClr val="tx1"/>
                </a:solidFill>
                <a:latin typeface="Arial" pitchFamily="34" charset="0"/>
                <a:cs typeface="Arial" pitchFamily="34" charset="0"/>
              </a:rPr>
              <a:t>هى</a:t>
            </a:r>
            <a:r>
              <a:rPr lang="ar-DZ" sz="8000" dirty="0">
                <a:solidFill>
                  <a:schemeClr val="tx1"/>
                </a:solidFill>
                <a:latin typeface="Arial" pitchFamily="34" charset="0"/>
                <a:cs typeface="Arial" pitchFamily="34" charset="0"/>
              </a:rPr>
              <a:t> عبارة عن بيانات عن </a:t>
            </a:r>
            <a:r>
              <a:rPr lang="ar-DZ" sz="8000" dirty="0" smtClean="0">
                <a:solidFill>
                  <a:schemeClr val="tx1"/>
                </a:solidFill>
                <a:latin typeface="Arial" pitchFamily="34" charset="0"/>
                <a:cs typeface="Arial" pitchFamily="34" charset="0"/>
              </a:rPr>
              <a:t>البيانات.</a:t>
            </a:r>
          </a:p>
          <a:p>
            <a:pPr rtl="1">
              <a:lnSpc>
                <a:spcPct val="170000"/>
              </a:lnSpc>
              <a:buFont typeface="Arial" pitchFamily="34" charset="0"/>
              <a:buChar char="•"/>
            </a:pPr>
            <a:r>
              <a:rPr lang="ar-DZ" sz="8000" dirty="0" smtClean="0">
                <a:solidFill>
                  <a:schemeClr val="tx1"/>
                </a:solidFill>
                <a:latin typeface="Arial" pitchFamily="34" charset="0"/>
                <a:cs typeface="Arial" pitchFamily="34" charset="0"/>
              </a:rPr>
              <a:t> </a:t>
            </a:r>
            <a:r>
              <a:rPr lang="ar-DZ" sz="8000" dirty="0">
                <a:solidFill>
                  <a:schemeClr val="tx1"/>
                </a:solidFill>
                <a:latin typeface="Arial" pitchFamily="34" charset="0"/>
                <a:cs typeface="Arial" pitchFamily="34" charset="0"/>
              </a:rPr>
              <a:t>وبمعنى آخر </a:t>
            </a:r>
            <a:r>
              <a:rPr lang="ar-DZ" sz="8000" dirty="0" err="1">
                <a:solidFill>
                  <a:schemeClr val="tx1"/>
                </a:solidFill>
                <a:latin typeface="Arial" pitchFamily="34" charset="0"/>
                <a:cs typeface="Arial" pitchFamily="34" charset="0"/>
              </a:rPr>
              <a:t>هى</a:t>
            </a:r>
            <a:r>
              <a:rPr lang="ar-DZ" sz="8000" dirty="0">
                <a:solidFill>
                  <a:schemeClr val="tx1"/>
                </a:solidFill>
                <a:latin typeface="Arial" pitchFamily="34" charset="0"/>
                <a:cs typeface="Arial" pitchFamily="34" charset="0"/>
              </a:rPr>
              <a:t> المصطلح </a:t>
            </a:r>
            <a:r>
              <a:rPr lang="ar-DZ" sz="8000" dirty="0" err="1">
                <a:solidFill>
                  <a:schemeClr val="tx1"/>
                </a:solidFill>
                <a:latin typeface="Arial" pitchFamily="34" charset="0"/>
                <a:cs typeface="Arial" pitchFamily="34" charset="0"/>
              </a:rPr>
              <a:t>العصرى</a:t>
            </a:r>
            <a:r>
              <a:rPr lang="ar-DZ" sz="8000" dirty="0">
                <a:solidFill>
                  <a:schemeClr val="tx1"/>
                </a:solidFill>
                <a:latin typeface="Arial" pitchFamily="34" charset="0"/>
                <a:cs typeface="Arial" pitchFamily="34" charset="0"/>
              </a:rPr>
              <a:t> المواكب لعصر الإنترنت المعبر عن المعلومات </a:t>
            </a:r>
            <a:r>
              <a:rPr lang="ar-DZ" sz="8000" dirty="0" err="1">
                <a:solidFill>
                  <a:schemeClr val="tx1"/>
                </a:solidFill>
                <a:latin typeface="Arial" pitchFamily="34" charset="0"/>
                <a:cs typeface="Arial" pitchFamily="34" charset="0"/>
              </a:rPr>
              <a:t>التى</a:t>
            </a:r>
            <a:r>
              <a:rPr lang="ar-DZ" sz="8000" dirty="0">
                <a:solidFill>
                  <a:schemeClr val="tx1"/>
                </a:solidFill>
                <a:latin typeface="Arial" pitchFamily="34" charset="0"/>
                <a:cs typeface="Arial" pitchFamily="34" charset="0"/>
              </a:rPr>
              <a:t> اعتاد </a:t>
            </a:r>
            <a:r>
              <a:rPr lang="ar-DZ" sz="8000" dirty="0" err="1">
                <a:solidFill>
                  <a:schemeClr val="tx1"/>
                </a:solidFill>
                <a:latin typeface="Arial" pitchFamily="34" charset="0"/>
                <a:cs typeface="Arial" pitchFamily="34" charset="0"/>
              </a:rPr>
              <a:t>المكتبيون</a:t>
            </a:r>
            <a:r>
              <a:rPr lang="ar-DZ" sz="8000" dirty="0">
                <a:solidFill>
                  <a:schemeClr val="tx1"/>
                </a:solidFill>
                <a:latin typeface="Arial" pitchFamily="34" charset="0"/>
                <a:cs typeface="Arial" pitchFamily="34" charset="0"/>
              </a:rPr>
              <a:t> على وضعها </a:t>
            </a:r>
            <a:r>
              <a:rPr lang="ar-DZ" sz="8000" dirty="0" err="1">
                <a:solidFill>
                  <a:schemeClr val="tx1"/>
                </a:solidFill>
                <a:latin typeface="Arial" pitchFamily="34" charset="0"/>
                <a:cs typeface="Arial" pitchFamily="34" charset="0"/>
              </a:rPr>
              <a:t>فى</a:t>
            </a:r>
            <a:r>
              <a:rPr lang="ar-DZ" sz="8000" dirty="0">
                <a:solidFill>
                  <a:schemeClr val="tx1"/>
                </a:solidFill>
                <a:latin typeface="Arial" pitchFamily="34" charset="0"/>
                <a:cs typeface="Arial" pitchFamily="34" charset="0"/>
              </a:rPr>
              <a:t> </a:t>
            </a:r>
            <a:r>
              <a:rPr lang="ar-DZ" sz="8000" dirty="0" smtClean="0">
                <a:solidFill>
                  <a:schemeClr val="tx1"/>
                </a:solidFill>
                <a:latin typeface="Arial" pitchFamily="34" charset="0"/>
                <a:cs typeface="Arial" pitchFamily="34" charset="0"/>
              </a:rPr>
              <a:t>الفهارس.</a:t>
            </a:r>
          </a:p>
          <a:p>
            <a:pPr algn="r" rtl="1">
              <a:lnSpc>
                <a:spcPct val="170000"/>
              </a:lnSpc>
              <a:buFont typeface="Arial" pitchFamily="34" charset="0"/>
              <a:buChar char="•"/>
            </a:pPr>
            <a:r>
              <a:rPr lang="ar-DZ" sz="8000" dirty="0" smtClean="0">
                <a:solidFill>
                  <a:schemeClr val="tx1"/>
                </a:solidFill>
                <a:latin typeface="Arial" pitchFamily="34" charset="0"/>
                <a:cs typeface="Arial" pitchFamily="34" charset="0"/>
              </a:rPr>
              <a:t>وهى </a:t>
            </a:r>
            <a:r>
              <a:rPr lang="ar-DZ" sz="8000" dirty="0">
                <a:solidFill>
                  <a:schemeClr val="tx1"/>
                </a:solidFill>
                <a:latin typeface="Arial" pitchFamily="34" charset="0"/>
                <a:cs typeface="Arial" pitchFamily="34" charset="0"/>
              </a:rPr>
              <a:t>بالمفهوم الأكثر </a:t>
            </a:r>
            <a:r>
              <a:rPr lang="ar-DZ" sz="8000" dirty="0" smtClean="0">
                <a:solidFill>
                  <a:schemeClr val="tx1"/>
                </a:solidFill>
                <a:latin typeface="Arial" pitchFamily="34" charset="0"/>
                <a:cs typeface="Arial" pitchFamily="34" charset="0"/>
              </a:rPr>
              <a:t>شيوعا </a:t>
            </a:r>
            <a:r>
              <a:rPr lang="ar-DZ" sz="8000" dirty="0">
                <a:solidFill>
                  <a:schemeClr val="tx1"/>
                </a:solidFill>
                <a:latin typeface="Arial" pitchFamily="34" charset="0"/>
                <a:cs typeface="Arial" pitchFamily="34" charset="0"/>
              </a:rPr>
              <a:t>تدل على البيانات الوصفية عن المصادر الإلكترونية </a:t>
            </a:r>
            <a:endParaRPr lang="ar-DZ" sz="8000" dirty="0" smtClean="0">
              <a:solidFill>
                <a:schemeClr val="tx1"/>
              </a:solidFill>
              <a:latin typeface="Arial" pitchFamily="34" charset="0"/>
              <a:cs typeface="Arial" pitchFamily="34" charset="0"/>
            </a:endParaRPr>
          </a:p>
          <a:p>
            <a:pPr algn="r" rtl="1">
              <a:lnSpc>
                <a:spcPct val="170000"/>
              </a:lnSpc>
              <a:buFont typeface="Arial" pitchFamily="34" charset="0"/>
              <a:buChar char="•"/>
            </a:pPr>
            <a:r>
              <a:rPr lang="ar-DZ" sz="8000" dirty="0" smtClean="0">
                <a:solidFill>
                  <a:schemeClr val="tx1"/>
                </a:solidFill>
                <a:latin typeface="Arial" pitchFamily="34" charset="0"/>
                <a:cs typeface="Arial" pitchFamily="34" charset="0"/>
              </a:rPr>
              <a:t>إلا </a:t>
            </a:r>
            <a:r>
              <a:rPr lang="ar-DZ" sz="8000" dirty="0">
                <a:solidFill>
                  <a:schemeClr val="tx1"/>
                </a:solidFill>
                <a:latin typeface="Arial" pitchFamily="34" charset="0"/>
                <a:cs typeface="Arial" pitchFamily="34" charset="0"/>
              </a:rPr>
              <a:t>أنه يمكن أن تعرف بمفهوم أوسع بأنها البيانات الوصفية عن مصادر البيانات الإلكترونية وغير </a:t>
            </a:r>
            <a:r>
              <a:rPr lang="ar-DZ" sz="8000" dirty="0" smtClean="0">
                <a:solidFill>
                  <a:schemeClr val="tx1"/>
                </a:solidFill>
                <a:latin typeface="Arial" pitchFamily="34" charset="0"/>
                <a:cs typeface="Arial" pitchFamily="34" charset="0"/>
              </a:rPr>
              <a:t>الإلكترونية.</a:t>
            </a:r>
            <a:endParaRPr lang="ar-DZ" sz="8000" dirty="0">
              <a:solidFill>
                <a:schemeClr val="tx1"/>
              </a:solidFill>
              <a:latin typeface="Arial" pitchFamily="34" charset="0"/>
              <a:cs typeface="Arial" pitchFamily="34" charset="0"/>
            </a:endParaRPr>
          </a:p>
          <a:p>
            <a:pPr algn="r" rtl="1">
              <a:lnSpc>
                <a:spcPct val="170000"/>
              </a:lnSpc>
              <a:buFont typeface="Arial" pitchFamily="34" charset="0"/>
              <a:buChar char="•"/>
            </a:pPr>
            <a:r>
              <a:rPr lang="ar-DZ" sz="8000" dirty="0" smtClean="0">
                <a:solidFill>
                  <a:schemeClr val="tx1"/>
                </a:solidFill>
                <a:latin typeface="Arial" pitchFamily="34" charset="0"/>
                <a:cs typeface="Arial" pitchFamily="34" charset="0"/>
              </a:rPr>
              <a:t> </a:t>
            </a:r>
            <a:r>
              <a:rPr lang="ar-DZ" sz="8000" dirty="0">
                <a:solidFill>
                  <a:schemeClr val="tx1"/>
                </a:solidFill>
                <a:latin typeface="Arial" pitchFamily="34" charset="0"/>
                <a:cs typeface="Arial" pitchFamily="34" charset="0"/>
              </a:rPr>
              <a:t>أو </a:t>
            </a:r>
            <a:r>
              <a:rPr lang="ar-DZ" sz="8000" dirty="0" smtClean="0">
                <a:solidFill>
                  <a:schemeClr val="tx1"/>
                </a:solidFill>
                <a:latin typeface="Arial" pitchFamily="34" charset="0"/>
                <a:cs typeface="Arial" pitchFamily="34" charset="0"/>
              </a:rPr>
              <a:t>هي </a:t>
            </a:r>
            <a:r>
              <a:rPr lang="ar-DZ" sz="8000" dirty="0">
                <a:solidFill>
                  <a:schemeClr val="tx1"/>
                </a:solidFill>
                <a:latin typeface="Arial" pitchFamily="34" charset="0"/>
                <a:cs typeface="Arial" pitchFamily="34" charset="0"/>
              </a:rPr>
              <a:t>المعلومات المهيكلة </a:t>
            </a:r>
            <a:r>
              <a:rPr lang="ar-DZ" sz="8000" dirty="0" smtClean="0">
                <a:solidFill>
                  <a:schemeClr val="tx1"/>
                </a:solidFill>
                <a:latin typeface="Arial" pitchFamily="34" charset="0"/>
                <a:cs typeface="Arial" pitchFamily="34" charset="0"/>
              </a:rPr>
              <a:t>التي </a:t>
            </a:r>
            <a:r>
              <a:rPr lang="ar-DZ" sz="8000" dirty="0">
                <a:solidFill>
                  <a:schemeClr val="tx1"/>
                </a:solidFill>
                <a:latin typeface="Arial" pitchFamily="34" charset="0"/>
                <a:cs typeface="Arial" pitchFamily="34" charset="0"/>
              </a:rPr>
              <a:t>تعمل على تيسير استرجاع واستخدام أو إدارة (تنظيم) مصادر المعلومات</a:t>
            </a:r>
            <a:r>
              <a:rPr lang="ar-DZ" b="1" dirty="0"/>
              <a:t>،</a:t>
            </a:r>
            <a:endParaRPr lang="fr-FR"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8596" y="142852"/>
            <a:ext cx="8229600" cy="928694"/>
          </a:xfrm>
        </p:spPr>
        <p:style>
          <a:lnRef idx="1">
            <a:schemeClr val="accent2"/>
          </a:lnRef>
          <a:fillRef idx="2">
            <a:schemeClr val="accent2"/>
          </a:fillRef>
          <a:effectRef idx="1">
            <a:schemeClr val="accent2"/>
          </a:effectRef>
          <a:fontRef idx="minor">
            <a:schemeClr val="dk1"/>
          </a:fontRef>
        </p:style>
        <p:txBody>
          <a:bodyPr/>
          <a:lstStyle/>
          <a:p>
            <a:r>
              <a:rPr lang="ar-DZ" b="1" dirty="0" smtClean="0"/>
              <a:t>أنواع الميتاداتا :</a:t>
            </a:r>
            <a:endParaRPr lang="fr-FR" dirty="0"/>
          </a:p>
        </p:txBody>
      </p:sp>
      <p:sp>
        <p:nvSpPr>
          <p:cNvPr id="3" name="Espace réservé du contenu 2"/>
          <p:cNvSpPr>
            <a:spLocks noGrp="1"/>
          </p:cNvSpPr>
          <p:nvPr>
            <p:ph idx="1"/>
          </p:nvPr>
        </p:nvSpPr>
        <p:spPr>
          <a:xfrm>
            <a:off x="457200" y="1142984"/>
            <a:ext cx="8229600" cy="5429288"/>
          </a:xfrm>
        </p:spPr>
        <p:style>
          <a:lnRef idx="1">
            <a:schemeClr val="accent1"/>
          </a:lnRef>
          <a:fillRef idx="2">
            <a:schemeClr val="accent1"/>
          </a:fillRef>
          <a:effectRef idx="1">
            <a:schemeClr val="accent1"/>
          </a:effectRef>
          <a:fontRef idx="minor">
            <a:schemeClr val="dk1"/>
          </a:fontRef>
        </p:style>
        <p:txBody>
          <a:bodyPr>
            <a:normAutofit fontScale="32500" lnSpcReduction="20000"/>
          </a:bodyPr>
          <a:lstStyle/>
          <a:p>
            <a:pPr algn="r" rtl="1">
              <a:lnSpc>
                <a:spcPct val="170000"/>
              </a:lnSpc>
              <a:buNone/>
            </a:pPr>
            <a:r>
              <a:rPr lang="ar-DZ" b="1" dirty="0"/>
              <a:t/>
            </a:r>
            <a:br>
              <a:rPr lang="ar-DZ" b="1" dirty="0"/>
            </a:br>
            <a:r>
              <a:rPr lang="ar-DZ" sz="6200" b="1" dirty="0">
                <a:latin typeface="Arial Black" pitchFamily="34" charset="0"/>
              </a:rPr>
              <a:t>هناك </a:t>
            </a:r>
            <a:r>
              <a:rPr lang="ar-DZ" sz="6200" b="1" dirty="0" smtClean="0">
                <a:latin typeface="Arial Black" pitchFamily="34" charset="0"/>
              </a:rPr>
              <a:t>أنواع </a:t>
            </a:r>
            <a:r>
              <a:rPr lang="ar-DZ" sz="6200" b="1" dirty="0">
                <a:latin typeface="Arial Black" pitchFamily="34" charset="0"/>
              </a:rPr>
              <a:t>من الميتاداتا </a:t>
            </a:r>
            <a:r>
              <a:rPr lang="ar-DZ" sz="6200" b="1" dirty="0" smtClean="0">
                <a:latin typeface="Arial Black" pitchFamily="34" charset="0"/>
              </a:rPr>
              <a:t>وهي </a:t>
            </a:r>
            <a:r>
              <a:rPr lang="ar-DZ" sz="6200" b="1" dirty="0">
                <a:latin typeface="Arial Black" pitchFamily="34" charset="0"/>
              </a:rPr>
              <a:t>كما </a:t>
            </a:r>
            <a:r>
              <a:rPr lang="ar-DZ" sz="6200" b="1" dirty="0" err="1" smtClean="0">
                <a:latin typeface="Arial Black" pitchFamily="34" charset="0"/>
              </a:rPr>
              <a:t>يلى</a:t>
            </a:r>
            <a:r>
              <a:rPr lang="ar-DZ" sz="6200" b="1" dirty="0" smtClean="0">
                <a:latin typeface="Arial Black" pitchFamily="34" charset="0"/>
              </a:rPr>
              <a:t>:</a:t>
            </a:r>
            <a:endParaRPr lang="ar-DZ" sz="3600" b="1" dirty="0" smtClean="0">
              <a:latin typeface="Arial Black" pitchFamily="34" charset="0"/>
            </a:endParaRPr>
          </a:p>
          <a:p>
            <a:pPr marL="514350" indent="-514350" algn="r" rtl="1">
              <a:lnSpc>
                <a:spcPct val="170000"/>
              </a:lnSpc>
              <a:buFont typeface="+mj-lt"/>
              <a:buAutoNum type="arabicPeriod"/>
            </a:pPr>
            <a:r>
              <a:rPr lang="ar-DZ" sz="3600" b="1" dirty="0" smtClean="0">
                <a:latin typeface="Arial Black" pitchFamily="34" charset="0"/>
              </a:rPr>
              <a:t> </a:t>
            </a:r>
            <a:r>
              <a:rPr lang="ar-DZ" sz="6400" b="1" dirty="0" err="1">
                <a:latin typeface="Arial Black" pitchFamily="34" charset="0"/>
              </a:rPr>
              <a:t>ميتاداتا</a:t>
            </a:r>
            <a:r>
              <a:rPr lang="ar-DZ" sz="6400" b="1" dirty="0">
                <a:latin typeface="Arial Black" pitchFamily="34" charset="0"/>
              </a:rPr>
              <a:t> وصفية </a:t>
            </a:r>
            <a:r>
              <a:rPr lang="fr-FR" sz="6400" b="1" dirty="0">
                <a:latin typeface="Arial Black" pitchFamily="34" charset="0"/>
              </a:rPr>
              <a:t>descriptive </a:t>
            </a:r>
            <a:r>
              <a:rPr lang="fr-FR" sz="6400" b="1" dirty="0" err="1">
                <a:latin typeface="Arial Black" pitchFamily="34" charset="0"/>
              </a:rPr>
              <a:t>metadata</a:t>
            </a:r>
            <a:r>
              <a:rPr lang="fr-FR" sz="6400" b="1" dirty="0">
                <a:latin typeface="Arial Black" pitchFamily="34" charset="0"/>
              </a:rPr>
              <a:t/>
            </a:r>
            <a:br>
              <a:rPr lang="fr-FR" sz="6400" b="1" dirty="0">
                <a:latin typeface="Arial Black" pitchFamily="34" charset="0"/>
              </a:rPr>
            </a:br>
            <a:r>
              <a:rPr lang="ar-DZ" sz="6400" b="1" dirty="0">
                <a:latin typeface="Arial Black" pitchFamily="34" charset="0"/>
              </a:rPr>
              <a:t>تصف المصدر لغرض التعريف به ومن الممكن أن تشمل عناصر بيانات مثل : العنوان، مستخلص، المؤلف، الكلمات </a:t>
            </a:r>
            <a:r>
              <a:rPr lang="ar-DZ" sz="6400" b="1" dirty="0" err="1" smtClean="0">
                <a:latin typeface="Arial Black" pitchFamily="34" charset="0"/>
              </a:rPr>
              <a:t>المفتاحية</a:t>
            </a:r>
            <a:r>
              <a:rPr lang="ar-DZ" sz="6400" b="1" dirty="0" smtClean="0">
                <a:latin typeface="Arial Black" pitchFamily="34" charset="0"/>
              </a:rPr>
              <a:t>.</a:t>
            </a:r>
          </a:p>
          <a:p>
            <a:pPr marL="514350" indent="-514350" algn="r" rtl="1">
              <a:lnSpc>
                <a:spcPct val="170000"/>
              </a:lnSpc>
              <a:buFont typeface="+mj-lt"/>
              <a:buAutoNum type="arabicPeriod"/>
            </a:pPr>
            <a:r>
              <a:rPr lang="ar-DZ" sz="6400" b="1" dirty="0" err="1" smtClean="0">
                <a:latin typeface="Arial Black" pitchFamily="34" charset="0"/>
              </a:rPr>
              <a:t>ميتاداتا</a:t>
            </a:r>
            <a:r>
              <a:rPr lang="ar-DZ" sz="6400" b="1" dirty="0" smtClean="0">
                <a:latin typeface="Arial Black" pitchFamily="34" charset="0"/>
              </a:rPr>
              <a:t> </a:t>
            </a:r>
            <a:r>
              <a:rPr lang="ar-DZ" sz="6400" b="1" dirty="0">
                <a:latin typeface="Arial Black" pitchFamily="34" charset="0"/>
              </a:rPr>
              <a:t>هيكلية </a:t>
            </a:r>
            <a:r>
              <a:rPr lang="fr-FR" sz="6400" b="1" dirty="0">
                <a:latin typeface="Arial Black" pitchFamily="34" charset="0"/>
              </a:rPr>
              <a:t>structural </a:t>
            </a:r>
            <a:r>
              <a:rPr lang="fr-FR" sz="6400" b="1" dirty="0" err="1">
                <a:latin typeface="Arial Black" pitchFamily="34" charset="0"/>
              </a:rPr>
              <a:t>metadata</a:t>
            </a:r>
            <a:r>
              <a:rPr lang="fr-FR" sz="6400" b="1" dirty="0">
                <a:latin typeface="Arial Black" pitchFamily="34" charset="0"/>
              </a:rPr>
              <a:t/>
            </a:r>
            <a:br>
              <a:rPr lang="fr-FR" sz="6400" b="1" dirty="0">
                <a:latin typeface="Arial Black" pitchFamily="34" charset="0"/>
              </a:rPr>
            </a:br>
            <a:r>
              <a:rPr lang="ar-DZ" sz="6400" b="1" dirty="0">
                <a:latin typeface="Arial Black" pitchFamily="34" charset="0"/>
              </a:rPr>
              <a:t>توضح كيف تجمع عناصر البيانات معا، على سبيل المثال كيف سيتم طلب وعرض الصفحات لتكون فصول، أو كيف سيتم طلب عناصر البيانات داخل الصفحة الواحدة وموقع كل عناصر داخل الصفحة والتنسيق الخاص به بصفة عامة ليظهر بنفس الشكل </a:t>
            </a:r>
            <a:r>
              <a:rPr lang="ar-DZ" sz="6400" b="1" dirty="0" smtClean="0">
                <a:latin typeface="Arial Black" pitchFamily="34" charset="0"/>
              </a:rPr>
              <a:t>الذي </a:t>
            </a:r>
            <a:r>
              <a:rPr lang="ar-DZ" sz="6400" b="1" dirty="0">
                <a:latin typeface="Arial Black" pitchFamily="34" charset="0"/>
              </a:rPr>
              <a:t>أعده صانع الصفحة </a:t>
            </a:r>
            <a:r>
              <a:rPr lang="ar-DZ" sz="6400" b="1" dirty="0" err="1" smtClean="0">
                <a:latin typeface="Arial Black" pitchFamily="34" charset="0"/>
              </a:rPr>
              <a:t>الأصلى</a:t>
            </a:r>
            <a:r>
              <a:rPr lang="ar-DZ" sz="6400" b="1" dirty="0" smtClean="0">
                <a:latin typeface="Arial Black" pitchFamily="34" charset="0"/>
              </a:rPr>
              <a:t>.</a:t>
            </a:r>
            <a:endParaRPr lang="ar-DZ" sz="6400" b="1" dirty="0">
              <a:latin typeface="Arial Black" pitchFamily="34" charset="0"/>
            </a:endParaRPr>
          </a:p>
          <a:p>
            <a:pPr marL="514350" indent="-514350" algn="r" rtl="1">
              <a:lnSpc>
                <a:spcPct val="170000"/>
              </a:lnSpc>
              <a:buNone/>
            </a:pPr>
            <a:endParaRPr lang="ar-DZ" sz="6400" b="1" dirty="0" smtClean="0">
              <a:latin typeface="Arial Black" pitchFamily="34" charset="0"/>
            </a:endParaRPr>
          </a:p>
          <a:p>
            <a:pPr marL="514350" indent="-514350" algn="r" rtl="1">
              <a:lnSpc>
                <a:spcPct val="170000"/>
              </a:lnSpc>
              <a:buNone/>
            </a:pPr>
            <a:endParaRPr lang="ar-DZ" sz="5600"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85720" y="714356"/>
            <a:ext cx="8401080" cy="5786478"/>
          </a:xfrm>
        </p:spPr>
        <p:style>
          <a:lnRef idx="1">
            <a:schemeClr val="accent2"/>
          </a:lnRef>
          <a:fillRef idx="2">
            <a:schemeClr val="accent2"/>
          </a:fillRef>
          <a:effectRef idx="1">
            <a:schemeClr val="accent2"/>
          </a:effectRef>
          <a:fontRef idx="minor">
            <a:schemeClr val="dk1"/>
          </a:fontRef>
        </p:style>
        <p:txBody>
          <a:bodyPr>
            <a:normAutofit fontScale="85000" lnSpcReduction="20000"/>
          </a:bodyPr>
          <a:lstStyle/>
          <a:p>
            <a:pPr marL="514350" indent="-514350" algn="r" rtl="1">
              <a:lnSpc>
                <a:spcPct val="160000"/>
              </a:lnSpc>
              <a:buFont typeface="+mj-lt"/>
              <a:buAutoNum type="arabicPeriod" startAt="3"/>
            </a:pPr>
            <a:r>
              <a:rPr lang="ar-DZ" sz="3400" b="1" dirty="0" err="1" smtClean="0">
                <a:latin typeface="Arial Black" pitchFamily="34" charset="0"/>
              </a:rPr>
              <a:t>ميتاداتا</a:t>
            </a:r>
            <a:r>
              <a:rPr lang="ar-DZ" sz="3400" b="1" dirty="0" smtClean="0">
                <a:latin typeface="Arial Black" pitchFamily="34" charset="0"/>
              </a:rPr>
              <a:t> إدارية </a:t>
            </a:r>
            <a:r>
              <a:rPr lang="fr-FR" sz="3400" b="1" dirty="0" smtClean="0">
                <a:latin typeface="Arial Black" pitchFamily="34" charset="0"/>
              </a:rPr>
              <a:t>administrative </a:t>
            </a:r>
            <a:r>
              <a:rPr lang="fr-FR" sz="3400" b="1" dirty="0" err="1" smtClean="0">
                <a:latin typeface="Arial Black" pitchFamily="34" charset="0"/>
              </a:rPr>
              <a:t>metadata</a:t>
            </a:r>
            <a:r>
              <a:rPr lang="fr-FR" sz="3400" b="1" dirty="0" smtClean="0">
                <a:latin typeface="Arial Black" pitchFamily="34" charset="0"/>
              </a:rPr>
              <a:t/>
            </a:r>
            <a:br>
              <a:rPr lang="fr-FR" sz="3400" b="1" dirty="0" smtClean="0">
                <a:latin typeface="Arial Black" pitchFamily="34" charset="0"/>
              </a:rPr>
            </a:br>
            <a:r>
              <a:rPr lang="ar-DZ" dirty="0" smtClean="0"/>
              <a:t>كما تدل عليها تسميتها، فإن ما رواء البيانات الإدارية تستخدم لإدارة مصادر المعلومات، وتتضمن بيانات فنية عن الكيانات الرقمية مثل: نوع الماسح الضوئي ودرجة الوضوح وعمق البتة وشكل الملف </a:t>
            </a:r>
            <a:r>
              <a:rPr lang="ar-DZ" sz="3400" dirty="0" smtClean="0">
                <a:latin typeface="Arial Black" pitchFamily="34" charset="0"/>
              </a:rPr>
              <a:t>كما تعطى معلومات تساعد على إدارة المصدر، مثل متى وكيف تم إنشاءه، نوع الملف وغيرها من المعلومات الفنية، ومن يمكن أن يطلع على المصدر.</a:t>
            </a:r>
          </a:p>
          <a:p>
            <a:pPr algn="r" rtl="1">
              <a:lnSpc>
                <a:spcPct val="170000"/>
              </a:lnSpc>
              <a:buFont typeface="Wingdings" pitchFamily="2" charset="2"/>
              <a:buChar char="q"/>
            </a:pPr>
            <a:r>
              <a:rPr lang="ar-DZ" sz="3400" dirty="0" smtClean="0"/>
              <a:t>كما تتضمن بيانات المالك و</a:t>
            </a:r>
            <a:r>
              <a:rPr lang="ar-DZ" sz="3400" b="1" dirty="0" smtClean="0"/>
              <a:t>إدارة حقوق الملكية </a:t>
            </a:r>
            <a:r>
              <a:rPr lang="ar-DZ" sz="3400" dirty="0" smtClean="0"/>
              <a:t>حقوق الطبع وقيود النشر والاستنساخ ومتطلبات الاستخدام وضبط الإتاحة .</a:t>
            </a:r>
            <a:endParaRPr lang="ar-DZ" sz="4000" dirty="0" smtClean="0">
              <a:latin typeface="Arial Black"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285728"/>
            <a:ext cx="8229600" cy="5840435"/>
          </a:xfrm>
        </p:spPr>
        <p:style>
          <a:lnRef idx="1">
            <a:schemeClr val="accent1"/>
          </a:lnRef>
          <a:fillRef idx="2">
            <a:schemeClr val="accent1"/>
          </a:fillRef>
          <a:effectRef idx="1">
            <a:schemeClr val="accent1"/>
          </a:effectRef>
          <a:fontRef idx="minor">
            <a:schemeClr val="dk1"/>
          </a:fontRef>
        </p:style>
        <p:txBody>
          <a:bodyPr>
            <a:normAutofit lnSpcReduction="10000"/>
          </a:bodyPr>
          <a:lstStyle/>
          <a:p>
            <a:pPr marL="514350" indent="-514350" algn="r" rtl="1">
              <a:lnSpc>
                <a:spcPct val="160000"/>
              </a:lnSpc>
              <a:buFont typeface="Wingdings" pitchFamily="2" charset="2"/>
              <a:buChar char="q"/>
            </a:pPr>
            <a:r>
              <a:rPr lang="ar-DZ" sz="3400" b="1" dirty="0" err="1" smtClean="0">
                <a:latin typeface="Arial Black" pitchFamily="34" charset="0"/>
              </a:rPr>
              <a:t>ميتادتا</a:t>
            </a:r>
            <a:r>
              <a:rPr lang="ar-DZ" sz="3400" b="1" dirty="0" smtClean="0">
                <a:latin typeface="Arial Black" pitchFamily="34" charset="0"/>
              </a:rPr>
              <a:t> الحفظ </a:t>
            </a:r>
            <a:r>
              <a:rPr lang="fr-FR" sz="3400" b="1" dirty="0" err="1" smtClean="0">
                <a:latin typeface="Arial Black" pitchFamily="34" charset="0"/>
              </a:rPr>
              <a:t>preservation</a:t>
            </a:r>
            <a:r>
              <a:rPr lang="fr-FR" sz="3400" b="1" dirty="0" smtClean="0">
                <a:latin typeface="Arial Black" pitchFamily="34" charset="0"/>
              </a:rPr>
              <a:t> </a:t>
            </a:r>
            <a:r>
              <a:rPr lang="fr-FR" sz="3400" b="1" dirty="0" err="1" smtClean="0">
                <a:latin typeface="Arial Black" pitchFamily="34" charset="0"/>
              </a:rPr>
              <a:t>metadata</a:t>
            </a:r>
            <a:r>
              <a:rPr lang="fr-FR" sz="3400" b="1" dirty="0" smtClean="0">
                <a:latin typeface="Arial Black" pitchFamily="34" charset="0"/>
              </a:rPr>
              <a:t> </a:t>
            </a:r>
            <a:r>
              <a:rPr lang="ar-DZ" sz="3400" b="1" dirty="0" smtClean="0">
                <a:latin typeface="Arial Black" pitchFamily="34" charset="0"/>
              </a:rPr>
              <a:t>التي تحتوى على المعلومات المطلوبة لحفظ المصد</a:t>
            </a:r>
            <a:r>
              <a:rPr lang="ar-DZ" b="1" dirty="0" smtClean="0">
                <a:latin typeface="Arial Black" pitchFamily="34" charset="0"/>
              </a:rPr>
              <a:t>ر  </a:t>
            </a:r>
          </a:p>
          <a:p>
            <a:pPr algn="r" rtl="1"/>
            <a:r>
              <a:rPr lang="ar-DZ" dirty="0" smtClean="0"/>
              <a:t>إن المعلومات الرقمية معرضة للتلف والضياع بقصد أو بدون قصد، فهي هشة يمكن أن تصبح غير قابلة للاستخدام في حالة تغييرات في الوسائل والأجهزة والبرامج ووسائط التخزين وكثيرا ما يحدث جراء التطورات التكنولوجية الحاصلة وخاصة في وسائط التخزين، وللتغلب على هذه الصعوبات نلجأ إلى القيام بعمليات التهجير وإجراءات أخرى المحاكاة</a:t>
            </a:r>
            <a:r>
              <a:rPr lang="ar-DZ" b="1" dirty="0" smtClean="0">
                <a:latin typeface="Arial Black" pitchFamily="34" charset="0"/>
              </a:rPr>
              <a:t>...</a:t>
            </a:r>
            <a:r>
              <a:rPr lang="ar-DZ" dirty="0" smtClean="0"/>
              <a:t> بتهجير كيانات المعلومات الرقمية إلى أجيال أخرى من الأجهزة وبرامج الحواسيب حفاظا على هذه المعلومات.</a:t>
            </a:r>
            <a:endParaRPr lang="fr-FR" dirty="0" smtClean="0"/>
          </a:p>
          <a:p>
            <a:endParaRPr lang="fr-FR"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796908"/>
          </a:xfrm>
        </p:spPr>
        <p:style>
          <a:lnRef idx="1">
            <a:schemeClr val="accent1"/>
          </a:lnRef>
          <a:fillRef idx="2">
            <a:schemeClr val="accent1"/>
          </a:fillRef>
          <a:effectRef idx="1">
            <a:schemeClr val="accent1"/>
          </a:effectRef>
          <a:fontRef idx="minor">
            <a:schemeClr val="dk1"/>
          </a:fontRef>
        </p:style>
        <p:txBody>
          <a:bodyPr/>
          <a:lstStyle/>
          <a:p>
            <a:r>
              <a:rPr lang="ar-DZ" b="1" dirty="0" smtClean="0"/>
              <a:t>كيف تعد الميتاداتا :</a:t>
            </a:r>
            <a:endParaRPr lang="fr-FR" dirty="0"/>
          </a:p>
        </p:txBody>
      </p:sp>
      <p:sp>
        <p:nvSpPr>
          <p:cNvPr id="3" name="Espace réservé du contenu 2"/>
          <p:cNvSpPr>
            <a:spLocks noGrp="1"/>
          </p:cNvSpPr>
          <p:nvPr>
            <p:ph idx="1"/>
          </p:nvPr>
        </p:nvSpPr>
        <p:spPr>
          <a:xfrm>
            <a:off x="214282" y="1142984"/>
            <a:ext cx="8472518" cy="5572164"/>
          </a:xfrm>
        </p:spPr>
        <p:style>
          <a:lnRef idx="1">
            <a:schemeClr val="accent2"/>
          </a:lnRef>
          <a:fillRef idx="2">
            <a:schemeClr val="accent2"/>
          </a:fillRef>
          <a:effectRef idx="1">
            <a:schemeClr val="accent2"/>
          </a:effectRef>
          <a:fontRef idx="minor">
            <a:schemeClr val="dk1"/>
          </a:fontRef>
        </p:style>
        <p:txBody>
          <a:bodyPr>
            <a:normAutofit fontScale="85000" lnSpcReduction="20000"/>
          </a:bodyPr>
          <a:lstStyle/>
          <a:p>
            <a:pPr algn="r" rtl="1">
              <a:buNone/>
            </a:pPr>
            <a:r>
              <a:rPr lang="ar-DZ" b="1" dirty="0" smtClean="0"/>
              <a:t>تعد </a:t>
            </a:r>
            <a:r>
              <a:rPr lang="ar-DZ" b="1" dirty="0"/>
              <a:t>الميتاداتا من خلال أحد الخيارات </a:t>
            </a:r>
            <a:r>
              <a:rPr lang="ar-DZ" b="1" dirty="0" smtClean="0"/>
              <a:t>التالية:</a:t>
            </a:r>
          </a:p>
          <a:p>
            <a:pPr marL="514350" indent="-514350" algn="r" rtl="1">
              <a:lnSpc>
                <a:spcPct val="120000"/>
              </a:lnSpc>
              <a:buFont typeface="+mj-lt"/>
              <a:buAutoNum type="arabicPeriod"/>
            </a:pPr>
            <a:r>
              <a:rPr lang="ar-DZ" b="1" dirty="0" smtClean="0"/>
              <a:t>النماذج </a:t>
            </a:r>
            <a:r>
              <a:rPr lang="ar-DZ" b="1" dirty="0"/>
              <a:t>الجاهزة </a:t>
            </a:r>
            <a:r>
              <a:rPr lang="fr-FR" b="1" dirty="0" err="1"/>
              <a:t>templates</a:t>
            </a:r>
            <a:r>
              <a:rPr lang="fr-FR" b="1" dirty="0"/>
              <a:t> :</a:t>
            </a:r>
            <a:br>
              <a:rPr lang="fr-FR" b="1" dirty="0"/>
            </a:br>
            <a:r>
              <a:rPr lang="ar-DZ" b="1" dirty="0"/>
              <a:t>عادة تتاح من خلال بعض المواقع على الإنترنت، حيث تظهر كشاشة إدخال تحتوى على مسميات الحقول وما على المرء سوى إدخال قيم الحقل </a:t>
            </a:r>
            <a:r>
              <a:rPr lang="ar-DZ" b="1" dirty="0" smtClean="0"/>
              <a:t>في </a:t>
            </a:r>
            <a:r>
              <a:rPr lang="ar-DZ" b="1" dirty="0"/>
              <a:t>الخانة </a:t>
            </a:r>
            <a:r>
              <a:rPr lang="ar-DZ" b="1" dirty="0" smtClean="0"/>
              <a:t>التي أمامه.</a:t>
            </a:r>
          </a:p>
          <a:p>
            <a:pPr marL="514350" indent="-514350" algn="r" rtl="1">
              <a:lnSpc>
                <a:spcPct val="120000"/>
              </a:lnSpc>
              <a:buFont typeface="+mj-lt"/>
              <a:buAutoNum type="arabicPeriod"/>
            </a:pPr>
            <a:r>
              <a:rPr lang="ar-DZ" b="1" dirty="0" smtClean="0"/>
              <a:t> </a:t>
            </a:r>
            <a:r>
              <a:rPr lang="ar-DZ" b="1" dirty="0"/>
              <a:t>أدوات الترميز </a:t>
            </a:r>
            <a:r>
              <a:rPr lang="fr-FR" b="1" dirty="0"/>
              <a:t>Mark-up </a:t>
            </a:r>
            <a:r>
              <a:rPr lang="fr-FR" b="1" dirty="0" smtClean="0"/>
              <a:t>Tools </a:t>
            </a:r>
            <a:r>
              <a:rPr lang="fr-FR" b="1" dirty="0"/>
              <a:t>:</a:t>
            </a:r>
            <a:br>
              <a:rPr lang="fr-FR" b="1" dirty="0"/>
            </a:br>
            <a:r>
              <a:rPr lang="ar-DZ" b="1" dirty="0"/>
              <a:t>وهى تساعدنا على هيكلة عناصر الميتاداتا وقيمها بالشكل (الهيكل) المراد وباللغة </a:t>
            </a:r>
            <a:r>
              <a:rPr lang="ar-DZ" b="1" dirty="0" smtClean="0"/>
              <a:t>التي </a:t>
            </a:r>
            <a:r>
              <a:rPr lang="ar-DZ" b="1" dirty="0"/>
              <a:t>نختارها للترميز، على سبيل المثال بواسطة </a:t>
            </a:r>
            <a:r>
              <a:rPr lang="fr-FR" b="1" dirty="0" smtClean="0"/>
              <a:t>XML </a:t>
            </a:r>
            <a:r>
              <a:rPr lang="ar-DZ" b="1" dirty="0" smtClean="0"/>
              <a:t> </a:t>
            </a:r>
            <a:r>
              <a:rPr lang="fr-FR" b="1" dirty="0" smtClean="0"/>
              <a:t>SGML(Standard </a:t>
            </a:r>
            <a:r>
              <a:rPr lang="fr-FR" b="1" dirty="0" err="1" smtClean="0"/>
              <a:t>Generalized</a:t>
            </a:r>
            <a:r>
              <a:rPr lang="fr-FR" b="1" dirty="0" smtClean="0"/>
              <a:t> </a:t>
            </a:r>
            <a:r>
              <a:rPr lang="fr-FR" b="1" dirty="0" err="1" smtClean="0"/>
              <a:t>Markup</a:t>
            </a:r>
            <a:r>
              <a:rPr lang="fr-FR" b="1" dirty="0" smtClean="0"/>
              <a:t> </a:t>
            </a:r>
            <a:r>
              <a:rPr lang="fr-FR" b="1" dirty="0" err="1" smtClean="0"/>
              <a:t>Language</a:t>
            </a:r>
            <a:r>
              <a:rPr lang="fr-FR" b="1" dirty="0" smtClean="0"/>
              <a:t>) </a:t>
            </a:r>
            <a:endParaRPr lang="ar-DZ" b="1" dirty="0" smtClean="0"/>
          </a:p>
          <a:p>
            <a:pPr marL="514350" indent="-514350" algn="r" rtl="1">
              <a:lnSpc>
                <a:spcPct val="120000"/>
              </a:lnSpc>
              <a:buFont typeface="+mj-lt"/>
              <a:buAutoNum type="arabicPeriod"/>
            </a:pPr>
            <a:r>
              <a:rPr lang="ar-DZ" b="1" dirty="0" smtClean="0"/>
              <a:t>أدوات </a:t>
            </a:r>
            <a:r>
              <a:rPr lang="ar-DZ" b="1" dirty="0"/>
              <a:t>التحويل </a:t>
            </a:r>
            <a:r>
              <a:rPr lang="fr-FR" b="1" dirty="0"/>
              <a:t>Conversion </a:t>
            </a:r>
            <a:r>
              <a:rPr lang="fr-FR" b="1" dirty="0" smtClean="0"/>
              <a:t>Tools </a:t>
            </a:r>
            <a:r>
              <a:rPr lang="fr-FR" b="1" dirty="0"/>
              <a:t>:</a:t>
            </a:r>
            <a:br>
              <a:rPr lang="fr-FR" b="1" dirty="0"/>
            </a:br>
            <a:r>
              <a:rPr lang="ar-DZ" b="1" dirty="0"/>
              <a:t>وتقوم بالتحويل بين القوالب المختلفة للميتاداتا، أو من مارك إليها والعكس</a:t>
            </a:r>
            <a:r>
              <a:rPr lang="ar-DZ" b="1" dirty="0" smtClean="0"/>
              <a:t>.</a:t>
            </a:r>
          </a:p>
          <a:p>
            <a:pPr marL="514350" indent="-514350" algn="r" rtl="1">
              <a:lnSpc>
                <a:spcPct val="120000"/>
              </a:lnSpc>
              <a:buFont typeface="+mj-lt"/>
              <a:buAutoNum type="arabicPeriod"/>
            </a:pPr>
            <a:endParaRPr lang="ar-DZ" b="1" dirty="0"/>
          </a:p>
          <a:p>
            <a:pPr marL="514350" indent="-514350" algn="r" rtl="1">
              <a:lnSpc>
                <a:spcPct val="120000"/>
              </a:lnSpc>
              <a:buFont typeface="+mj-lt"/>
              <a:buAutoNum type="arabicPeriod"/>
            </a:pPr>
            <a:endParaRPr lang="fr-FR"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24133</TotalTime>
  <Words>1309</Words>
  <Application>Microsoft Office PowerPoint</Application>
  <PresentationFormat>Affichage à l'écran (4:3)</PresentationFormat>
  <Paragraphs>95</Paragraphs>
  <Slides>30</Slides>
  <Notes>0</Notes>
  <HiddenSlides>0</HiddenSlides>
  <MMClips>0</MMClips>
  <ScaleCrop>false</ScaleCrop>
  <HeadingPairs>
    <vt:vector size="4" baseType="variant">
      <vt:variant>
        <vt:lpstr>Thème</vt:lpstr>
      </vt:variant>
      <vt:variant>
        <vt:i4>1</vt:i4>
      </vt:variant>
      <vt:variant>
        <vt:lpstr>Titres des diapositives</vt:lpstr>
      </vt:variant>
      <vt:variant>
        <vt:i4>30</vt:i4>
      </vt:variant>
    </vt:vector>
  </HeadingPairs>
  <TitlesOfParts>
    <vt:vector size="31" baseType="lpstr">
      <vt:lpstr>Thème Office</vt:lpstr>
      <vt:lpstr>Diapositive 1</vt:lpstr>
      <vt:lpstr>تعريف الميتاداتا</vt:lpstr>
      <vt:lpstr>النشأة و التطور</vt:lpstr>
      <vt:lpstr>Diapositive 4</vt:lpstr>
      <vt:lpstr>- ما هي الميتاداتا :</vt:lpstr>
      <vt:lpstr>أنواع الميتاداتا :</vt:lpstr>
      <vt:lpstr>Diapositive 7</vt:lpstr>
      <vt:lpstr>Diapositive 8</vt:lpstr>
      <vt:lpstr>كيف تعد الميتاداتا :</vt:lpstr>
      <vt:lpstr>أهمية الميتاداتا :</vt:lpstr>
      <vt:lpstr>Diapositive 11</vt:lpstr>
      <vt:lpstr>تابع (أهمية الميتاداتا)</vt:lpstr>
      <vt:lpstr>أهمية الميتاداتا في البحث على الإنترنت </vt:lpstr>
      <vt:lpstr>Diapositive 14</vt:lpstr>
      <vt:lpstr>Diapositive 15</vt:lpstr>
      <vt:lpstr>أهمية الميتاداتا للمكتبات </vt:lpstr>
      <vt:lpstr>Diapositive 17</vt:lpstr>
      <vt:lpstr>Diapositive 18</vt:lpstr>
      <vt:lpstr>طرق ربط الميتاداتا بالمصدر</vt:lpstr>
      <vt:lpstr>Diapositive 20</vt:lpstr>
      <vt:lpstr>أهم معايير الميتاداتا</vt:lpstr>
      <vt:lpstr>مبادرة تشفير النص (TEI)Text Encoding Initiative </vt:lpstr>
      <vt:lpstr>الوصف الأرشيفي المشفرEncoded Archival Description</vt:lpstr>
      <vt:lpstr>معيار دبلن كور</vt:lpstr>
      <vt:lpstr>معيار دبلن كور  Dublin Core</vt:lpstr>
      <vt:lpstr>Dublin coreعناصر معيار </vt:lpstr>
      <vt:lpstr>Diapositive 27</vt:lpstr>
      <vt:lpstr>Diapositive 28</vt:lpstr>
      <vt:lpstr>Diapositive 29</vt:lpstr>
      <vt:lpstr>Diapositive 30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ما هى الميتاداتا :</dc:title>
  <dc:creator>client</dc:creator>
  <cp:lastModifiedBy>client</cp:lastModifiedBy>
  <cp:revision>196</cp:revision>
  <dcterms:created xsi:type="dcterms:W3CDTF">2015-11-07T17:25:54Z</dcterms:created>
  <dcterms:modified xsi:type="dcterms:W3CDTF">2023-03-15T18:36:41Z</dcterms:modified>
</cp:coreProperties>
</file>