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85" d="100"/>
          <a:sy n="85" d="100"/>
        </p:scale>
        <p:origin x="38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smaili" userId="e7cbf710d23f2009" providerId="LiveId" clId="{FE2F2250-4F5C-4159-A506-40CB0030B445}"/>
    <pc:docChg chg="custSel addSld modSld">
      <pc:chgData name="nadia smaili" userId="e7cbf710d23f2009" providerId="LiveId" clId="{FE2F2250-4F5C-4159-A506-40CB0030B445}" dt="2025-10-15T18:31:53.912" v="92" actId="478"/>
      <pc:docMkLst>
        <pc:docMk/>
      </pc:docMkLst>
      <pc:sldChg chg="delSp modSp new mod">
        <pc:chgData name="nadia smaili" userId="e7cbf710d23f2009" providerId="LiveId" clId="{FE2F2250-4F5C-4159-A506-40CB0030B445}" dt="2025-10-15T18:31:17.759" v="85" actId="478"/>
        <pc:sldMkLst>
          <pc:docMk/>
          <pc:sldMk cId="2010852631" sldId="257"/>
        </pc:sldMkLst>
        <pc:spChg chg="del">
          <ac:chgData name="nadia smaili" userId="e7cbf710d23f2009" providerId="LiveId" clId="{FE2F2250-4F5C-4159-A506-40CB0030B445}" dt="2025-10-15T18:31:17.759" v="85" actId="478"/>
          <ac:spMkLst>
            <pc:docMk/>
            <pc:sldMk cId="2010852631" sldId="257"/>
            <ac:spMk id="2" creationId="{F6439997-F481-A3BB-60F2-288C3AE50986}"/>
          </ac:spMkLst>
        </pc:spChg>
        <pc:spChg chg="mod">
          <ac:chgData name="nadia smaili" userId="e7cbf710d23f2009" providerId="LiveId" clId="{FE2F2250-4F5C-4159-A506-40CB0030B445}" dt="2025-10-15T15:38:41.855" v="64" actId="20577"/>
          <ac:spMkLst>
            <pc:docMk/>
            <pc:sldMk cId="2010852631" sldId="257"/>
            <ac:spMk id="3" creationId="{0D18BF01-826F-8A5D-12AE-A78F045380A7}"/>
          </ac:spMkLst>
        </pc:spChg>
      </pc:sldChg>
      <pc:sldChg chg="delSp modSp new mod">
        <pc:chgData name="nadia smaili" userId="e7cbf710d23f2009" providerId="LiveId" clId="{FE2F2250-4F5C-4159-A506-40CB0030B445}" dt="2025-10-15T18:31:23.108" v="86" actId="478"/>
        <pc:sldMkLst>
          <pc:docMk/>
          <pc:sldMk cId="75044259" sldId="258"/>
        </pc:sldMkLst>
        <pc:spChg chg="del">
          <ac:chgData name="nadia smaili" userId="e7cbf710d23f2009" providerId="LiveId" clId="{FE2F2250-4F5C-4159-A506-40CB0030B445}" dt="2025-10-15T18:31:23.108" v="86" actId="478"/>
          <ac:spMkLst>
            <pc:docMk/>
            <pc:sldMk cId="75044259" sldId="258"/>
            <ac:spMk id="2" creationId="{E05389B5-013B-6315-8994-5CD9F88CBD91}"/>
          </ac:spMkLst>
        </pc:spChg>
        <pc:spChg chg="mod">
          <ac:chgData name="nadia smaili" userId="e7cbf710d23f2009" providerId="LiveId" clId="{FE2F2250-4F5C-4159-A506-40CB0030B445}" dt="2025-10-15T15:39:35.366" v="67" actId="20577"/>
          <ac:spMkLst>
            <pc:docMk/>
            <pc:sldMk cId="75044259" sldId="258"/>
            <ac:spMk id="3" creationId="{42635450-6F6A-ED66-A2D5-04FB2886DCAD}"/>
          </ac:spMkLst>
        </pc:spChg>
      </pc:sldChg>
      <pc:sldChg chg="delSp modSp new mod">
        <pc:chgData name="nadia smaili" userId="e7cbf710d23f2009" providerId="LiveId" clId="{FE2F2250-4F5C-4159-A506-40CB0030B445}" dt="2025-10-15T18:31:27.633" v="87" actId="478"/>
        <pc:sldMkLst>
          <pc:docMk/>
          <pc:sldMk cId="2103173465" sldId="259"/>
        </pc:sldMkLst>
        <pc:spChg chg="del">
          <ac:chgData name="nadia smaili" userId="e7cbf710d23f2009" providerId="LiveId" clId="{FE2F2250-4F5C-4159-A506-40CB0030B445}" dt="2025-10-15T18:31:27.633" v="87" actId="478"/>
          <ac:spMkLst>
            <pc:docMk/>
            <pc:sldMk cId="2103173465" sldId="259"/>
            <ac:spMk id="2" creationId="{AC5AF576-645B-A04E-D45C-D225359614AF}"/>
          </ac:spMkLst>
        </pc:spChg>
        <pc:spChg chg="mod">
          <ac:chgData name="nadia smaili" userId="e7cbf710d23f2009" providerId="LiveId" clId="{FE2F2250-4F5C-4159-A506-40CB0030B445}" dt="2025-10-15T14:44:55.175" v="11" actId="2711"/>
          <ac:spMkLst>
            <pc:docMk/>
            <pc:sldMk cId="2103173465" sldId="259"/>
            <ac:spMk id="3" creationId="{0D18C847-116F-A297-A067-CA42897780C5}"/>
          </ac:spMkLst>
        </pc:spChg>
      </pc:sldChg>
      <pc:sldChg chg="modSp new mod">
        <pc:chgData name="nadia smaili" userId="e7cbf710d23f2009" providerId="LiveId" clId="{FE2F2250-4F5C-4159-A506-40CB0030B445}" dt="2025-10-15T15:40:32.383" v="80" actId="20577"/>
        <pc:sldMkLst>
          <pc:docMk/>
          <pc:sldMk cId="485534849" sldId="260"/>
        </pc:sldMkLst>
        <pc:spChg chg="mod">
          <ac:chgData name="nadia smaili" userId="e7cbf710d23f2009" providerId="LiveId" clId="{FE2F2250-4F5C-4159-A506-40CB0030B445}" dt="2025-10-15T15:40:32.383" v="80" actId="20577"/>
          <ac:spMkLst>
            <pc:docMk/>
            <pc:sldMk cId="485534849" sldId="260"/>
            <ac:spMk id="3" creationId="{2DAB9B9F-3F8B-975D-65F3-2580B16D15A8}"/>
          </ac:spMkLst>
        </pc:spChg>
      </pc:sldChg>
      <pc:sldChg chg="delSp modSp new mod">
        <pc:chgData name="nadia smaili" userId="e7cbf710d23f2009" providerId="LiveId" clId="{FE2F2250-4F5C-4159-A506-40CB0030B445}" dt="2025-10-15T18:31:35.378" v="88" actId="478"/>
        <pc:sldMkLst>
          <pc:docMk/>
          <pc:sldMk cId="1748854564" sldId="261"/>
        </pc:sldMkLst>
        <pc:spChg chg="del">
          <ac:chgData name="nadia smaili" userId="e7cbf710d23f2009" providerId="LiveId" clId="{FE2F2250-4F5C-4159-A506-40CB0030B445}" dt="2025-10-15T18:31:35.378" v="88" actId="478"/>
          <ac:spMkLst>
            <pc:docMk/>
            <pc:sldMk cId="1748854564" sldId="261"/>
            <ac:spMk id="2" creationId="{79B15E84-DF3F-5FDE-6E7B-6900E8E08F34}"/>
          </ac:spMkLst>
        </pc:spChg>
        <pc:spChg chg="mod">
          <ac:chgData name="nadia smaili" userId="e7cbf710d23f2009" providerId="LiveId" clId="{FE2F2250-4F5C-4159-A506-40CB0030B445}" dt="2025-10-15T15:40:59.144" v="81" actId="20577"/>
          <ac:spMkLst>
            <pc:docMk/>
            <pc:sldMk cId="1748854564" sldId="261"/>
            <ac:spMk id="3" creationId="{A6639DBC-2B09-A397-7765-D23C780D6DD9}"/>
          </ac:spMkLst>
        </pc:spChg>
      </pc:sldChg>
      <pc:sldChg chg="delSp modSp new mod">
        <pc:chgData name="nadia smaili" userId="e7cbf710d23f2009" providerId="LiveId" clId="{FE2F2250-4F5C-4159-A506-40CB0030B445}" dt="2025-10-15T18:31:39.807" v="89" actId="478"/>
        <pc:sldMkLst>
          <pc:docMk/>
          <pc:sldMk cId="3764982444" sldId="262"/>
        </pc:sldMkLst>
        <pc:spChg chg="del">
          <ac:chgData name="nadia smaili" userId="e7cbf710d23f2009" providerId="LiveId" clId="{FE2F2250-4F5C-4159-A506-40CB0030B445}" dt="2025-10-15T18:31:39.807" v="89" actId="478"/>
          <ac:spMkLst>
            <pc:docMk/>
            <pc:sldMk cId="3764982444" sldId="262"/>
            <ac:spMk id="2" creationId="{CE60FA89-BCC8-35A0-24DA-A910ED736F17}"/>
          </ac:spMkLst>
        </pc:spChg>
        <pc:spChg chg="mod">
          <ac:chgData name="nadia smaili" userId="e7cbf710d23f2009" providerId="LiveId" clId="{FE2F2250-4F5C-4159-A506-40CB0030B445}" dt="2025-10-15T15:41:26.437" v="83" actId="20577"/>
          <ac:spMkLst>
            <pc:docMk/>
            <pc:sldMk cId="3764982444" sldId="262"/>
            <ac:spMk id="3" creationId="{B73E0499-F870-05E8-E975-D07B6124DDCE}"/>
          </ac:spMkLst>
        </pc:spChg>
      </pc:sldChg>
      <pc:sldChg chg="delSp modSp new mod">
        <pc:chgData name="nadia smaili" userId="e7cbf710d23f2009" providerId="LiveId" clId="{FE2F2250-4F5C-4159-A506-40CB0030B445}" dt="2025-10-15T18:31:44.942" v="90" actId="478"/>
        <pc:sldMkLst>
          <pc:docMk/>
          <pc:sldMk cId="4090346934" sldId="263"/>
        </pc:sldMkLst>
        <pc:spChg chg="del">
          <ac:chgData name="nadia smaili" userId="e7cbf710d23f2009" providerId="LiveId" clId="{FE2F2250-4F5C-4159-A506-40CB0030B445}" dt="2025-10-15T18:31:44.942" v="90" actId="478"/>
          <ac:spMkLst>
            <pc:docMk/>
            <pc:sldMk cId="4090346934" sldId="263"/>
            <ac:spMk id="2" creationId="{CF93A6B1-688A-A7A2-FF54-F3E052C9DF6C}"/>
          </ac:spMkLst>
        </pc:spChg>
        <pc:spChg chg="mod">
          <ac:chgData name="nadia smaili" userId="e7cbf710d23f2009" providerId="LiveId" clId="{FE2F2250-4F5C-4159-A506-40CB0030B445}" dt="2025-10-15T15:42:01.042" v="84" actId="20577"/>
          <ac:spMkLst>
            <pc:docMk/>
            <pc:sldMk cId="4090346934" sldId="263"/>
            <ac:spMk id="3" creationId="{A39FC899-3F49-05E3-0B7B-C5A25FEEF43B}"/>
          </ac:spMkLst>
        </pc:spChg>
      </pc:sldChg>
      <pc:sldChg chg="modSp new mod">
        <pc:chgData name="nadia smaili" userId="e7cbf710d23f2009" providerId="LiveId" clId="{FE2F2250-4F5C-4159-A506-40CB0030B445}" dt="2025-10-15T14:50:53.979" v="47" actId="2711"/>
        <pc:sldMkLst>
          <pc:docMk/>
          <pc:sldMk cId="3952401372" sldId="264"/>
        </pc:sldMkLst>
        <pc:spChg chg="mod">
          <ac:chgData name="nadia smaili" userId="e7cbf710d23f2009" providerId="LiveId" clId="{FE2F2250-4F5C-4159-A506-40CB0030B445}" dt="2025-10-15T14:50:53.979" v="47" actId="2711"/>
          <ac:spMkLst>
            <pc:docMk/>
            <pc:sldMk cId="3952401372" sldId="264"/>
            <ac:spMk id="3" creationId="{63343CE7-AF0F-1B22-0FB3-AC37D4B5D1D8}"/>
          </ac:spMkLst>
        </pc:spChg>
      </pc:sldChg>
      <pc:sldChg chg="delSp modSp new mod">
        <pc:chgData name="nadia smaili" userId="e7cbf710d23f2009" providerId="LiveId" clId="{FE2F2250-4F5C-4159-A506-40CB0030B445}" dt="2025-10-15T18:31:50.236" v="91" actId="478"/>
        <pc:sldMkLst>
          <pc:docMk/>
          <pc:sldMk cId="2970927223" sldId="265"/>
        </pc:sldMkLst>
        <pc:spChg chg="del">
          <ac:chgData name="nadia smaili" userId="e7cbf710d23f2009" providerId="LiveId" clId="{FE2F2250-4F5C-4159-A506-40CB0030B445}" dt="2025-10-15T18:31:50.236" v="91" actId="478"/>
          <ac:spMkLst>
            <pc:docMk/>
            <pc:sldMk cId="2970927223" sldId="265"/>
            <ac:spMk id="2" creationId="{C5818A67-60E5-482B-82CA-FEE917D5043A}"/>
          </ac:spMkLst>
        </pc:spChg>
        <pc:spChg chg="mod">
          <ac:chgData name="nadia smaili" userId="e7cbf710d23f2009" providerId="LiveId" clId="{FE2F2250-4F5C-4159-A506-40CB0030B445}" dt="2025-10-15T14:52:15.872" v="53" actId="2711"/>
          <ac:spMkLst>
            <pc:docMk/>
            <pc:sldMk cId="2970927223" sldId="265"/>
            <ac:spMk id="3" creationId="{4B4883E6-1F61-8BF1-4DF5-7A4CCDDA655A}"/>
          </ac:spMkLst>
        </pc:spChg>
      </pc:sldChg>
      <pc:sldChg chg="addSp delSp modSp new mod">
        <pc:chgData name="nadia smaili" userId="e7cbf710d23f2009" providerId="LiveId" clId="{FE2F2250-4F5C-4159-A506-40CB0030B445}" dt="2025-10-15T18:31:53.912" v="92" actId="478"/>
        <pc:sldMkLst>
          <pc:docMk/>
          <pc:sldMk cId="2388949357" sldId="266"/>
        </pc:sldMkLst>
        <pc:spChg chg="del">
          <ac:chgData name="nadia smaili" userId="e7cbf710d23f2009" providerId="LiveId" clId="{FE2F2250-4F5C-4159-A506-40CB0030B445}" dt="2025-10-15T18:31:53.912" v="92" actId="478"/>
          <ac:spMkLst>
            <pc:docMk/>
            <pc:sldMk cId="2388949357" sldId="266"/>
            <ac:spMk id="2" creationId="{1FC69F5B-453D-8531-E234-187E25FB9FF2}"/>
          </ac:spMkLst>
        </pc:spChg>
        <pc:spChg chg="del">
          <ac:chgData name="nadia smaili" userId="e7cbf710d23f2009" providerId="LiveId" clId="{FE2F2250-4F5C-4159-A506-40CB0030B445}" dt="2025-10-15T14:53:58.333" v="55"/>
          <ac:spMkLst>
            <pc:docMk/>
            <pc:sldMk cId="2388949357" sldId="266"/>
            <ac:spMk id="3" creationId="{8292717C-DFA0-B644-B237-6C4AAF6629DC}"/>
          </ac:spMkLst>
        </pc:spChg>
        <pc:picChg chg="add mod">
          <ac:chgData name="nadia smaili" userId="e7cbf710d23f2009" providerId="LiveId" clId="{FE2F2250-4F5C-4159-A506-40CB0030B445}" dt="2025-10-15T15:25:32.323" v="57" actId="14100"/>
          <ac:picMkLst>
            <pc:docMk/>
            <pc:sldMk cId="2388949357" sldId="266"/>
            <ac:picMk id="5" creationId="{5902B01E-CFA7-B700-42DD-B9C0D0DC39E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51FF1-50A5-1FFE-CEAD-A2DB093C025D}"/>
              </a:ext>
            </a:extLst>
          </p:cNvPr>
          <p:cNvSpPr>
            <a:spLocks noGrp="1"/>
          </p:cNvSpPr>
          <p:nvPr>
            <p:ph type="ctrTitle"/>
          </p:nvPr>
        </p:nvSpPr>
        <p:spPr/>
        <p:txBody>
          <a:bodyPr/>
          <a:lstStyle/>
          <a:p>
            <a:r>
              <a:rPr lang="ar-DZ" dirty="0"/>
              <a:t>تقييم أنظمة المعلومات</a:t>
            </a:r>
            <a:endParaRPr lang="fr-FR" dirty="0"/>
          </a:p>
        </p:txBody>
      </p:sp>
      <p:sp>
        <p:nvSpPr>
          <p:cNvPr id="3" name="Sous-titre 2">
            <a:extLst>
              <a:ext uri="{FF2B5EF4-FFF2-40B4-BE49-F238E27FC236}">
                <a16:creationId xmlns:a16="http://schemas.microsoft.com/office/drawing/2014/main" id="{2A3C6BA9-E0BD-5488-0D63-2EA47258A1F2}"/>
              </a:ext>
            </a:extLst>
          </p:cNvPr>
          <p:cNvSpPr>
            <a:spLocks noGrp="1"/>
          </p:cNvSpPr>
          <p:nvPr>
            <p:ph type="subTitle" idx="1"/>
          </p:nvPr>
        </p:nvSpPr>
        <p:spPr/>
        <p:txBody>
          <a:bodyPr/>
          <a:lstStyle/>
          <a:p>
            <a:r>
              <a:rPr lang="ar-DZ" dirty="0"/>
              <a:t>التطور التاريخي</a:t>
            </a:r>
            <a:endParaRPr lang="fr-FR" dirty="0"/>
          </a:p>
        </p:txBody>
      </p:sp>
    </p:spTree>
    <p:extLst>
      <p:ext uri="{BB962C8B-B14F-4D97-AF65-F5344CB8AC3E}">
        <p14:creationId xmlns:p14="http://schemas.microsoft.com/office/powerpoint/2010/main" val="216987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4883E6-1F61-8BF1-4DF5-7A4CCDDA655A}"/>
              </a:ext>
            </a:extLst>
          </p:cNvPr>
          <p:cNvSpPr>
            <a:spLocks noGrp="1"/>
          </p:cNvSpPr>
          <p:nvPr>
            <p:ph idx="1"/>
          </p:nvPr>
        </p:nvSpPr>
        <p:spPr/>
        <p:txBody>
          <a:bodyPr/>
          <a:lstStyle/>
          <a:p>
            <a:pPr algn="r" rtl="1"/>
            <a:r>
              <a:rPr lang="ar-DZ" b="1" dirty="0"/>
              <a:t>10</a:t>
            </a:r>
            <a:r>
              <a:rPr lang="ar-DZ" b="1" dirty="0">
                <a:latin typeface="Traditional Arabic" panose="02020603050405020304" pitchFamily="18" charset="-78"/>
                <a:cs typeface="Traditional Arabic" panose="02020603050405020304" pitchFamily="18" charset="-78"/>
              </a:rPr>
              <a:t>. مناهج تكاملية مطلوبة اليوم</a:t>
            </a:r>
          </a:p>
          <a:p>
            <a:pPr algn="r" rtl="1"/>
            <a:r>
              <a:rPr lang="ar-DZ" dirty="0">
                <a:latin typeface="Traditional Arabic" panose="02020603050405020304" pitchFamily="18" charset="-78"/>
                <a:cs typeface="Traditional Arabic" panose="02020603050405020304" pitchFamily="18" charset="-78"/>
              </a:rPr>
              <a:t>اليوم يُنصح بتبنّي مقاربة تقييمية متكاملة تضم:</a:t>
            </a:r>
          </a:p>
          <a:p>
            <a:pPr algn="r" rtl="1"/>
            <a:r>
              <a:rPr lang="ar-DZ" b="1" dirty="0">
                <a:latin typeface="Traditional Arabic" panose="02020603050405020304" pitchFamily="18" charset="-78"/>
                <a:cs typeface="Traditional Arabic" panose="02020603050405020304" pitchFamily="18" charset="-78"/>
              </a:rPr>
              <a:t>مقاييس أداء تقليدية</a:t>
            </a:r>
            <a:r>
              <a:rPr lang="ar-DZ" dirty="0">
                <a:latin typeface="Traditional Arabic" panose="02020603050405020304" pitchFamily="18" charset="-78"/>
                <a:cs typeface="Traditional Arabic" panose="02020603050405020304" pitchFamily="18" charset="-78"/>
              </a:rPr>
              <a:t> (إحصاءات، مؤشرات إنتاجية).</a:t>
            </a:r>
          </a:p>
          <a:p>
            <a:pPr algn="r" rtl="1"/>
            <a:r>
              <a:rPr lang="ar-DZ" b="1" dirty="0">
                <a:latin typeface="Traditional Arabic" panose="02020603050405020304" pitchFamily="18" charset="-78"/>
                <a:cs typeface="Traditional Arabic" panose="02020603050405020304" pitchFamily="18" charset="-78"/>
              </a:rPr>
              <a:t>مقاييس تجربة المستخدم وجودة الخدمة</a:t>
            </a:r>
            <a:r>
              <a:rPr lang="ar-DZ" dirty="0">
                <a:latin typeface="Traditional Arabic" panose="02020603050405020304" pitchFamily="18" charset="-78"/>
                <a:cs typeface="Traditional Arabic" panose="02020603050405020304" pitchFamily="18" charset="-78"/>
              </a:rPr>
              <a:t> (مثل </a:t>
            </a:r>
            <a:r>
              <a:rPr lang="fr-FR" dirty="0" err="1">
                <a:latin typeface="Traditional Arabic" panose="02020603050405020304" pitchFamily="18" charset="-78"/>
                <a:cs typeface="Traditional Arabic" panose="02020603050405020304" pitchFamily="18" charset="-78"/>
              </a:rPr>
              <a:t>LibQUAL</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أو استطلاعات مكيّفة).</a:t>
            </a:r>
          </a:p>
          <a:p>
            <a:pPr algn="r" rtl="1"/>
            <a:r>
              <a:rPr lang="ar-DZ" b="1" dirty="0">
                <a:latin typeface="Traditional Arabic" panose="02020603050405020304" pitchFamily="18" charset="-78"/>
                <a:cs typeface="Traditional Arabic" panose="02020603050405020304" pitchFamily="18" charset="-78"/>
              </a:rPr>
              <a:t>معايير التوثيق والحوكمة</a:t>
            </a:r>
            <a:r>
              <a:rPr lang="ar-DZ" dirty="0">
                <a:latin typeface="Traditional Arabic" panose="02020603050405020304" pitchFamily="18" charset="-78"/>
                <a:cs typeface="Traditional Arabic" panose="02020603050405020304" pitchFamily="18" charset="-78"/>
              </a:rPr>
              <a:t> (مثل معايير </a:t>
            </a:r>
            <a:r>
              <a:rPr lang="fr-FR" dirty="0">
                <a:latin typeface="Traditional Arabic" panose="02020603050405020304" pitchFamily="18" charset="-78"/>
                <a:cs typeface="Traditional Arabic" panose="02020603050405020304" pitchFamily="18" charset="-78"/>
              </a:rPr>
              <a:t>ISO </a:t>
            </a:r>
            <a:r>
              <a:rPr lang="ar-DZ" dirty="0">
                <a:latin typeface="Traditional Arabic" panose="02020603050405020304" pitchFamily="18" charset="-78"/>
                <a:cs typeface="Traditional Arabic" panose="02020603050405020304" pitchFamily="18" charset="-78"/>
              </a:rPr>
              <a:t>أو </a:t>
            </a:r>
            <a:r>
              <a:rPr lang="fr-FR" dirty="0">
                <a:latin typeface="Traditional Arabic" panose="02020603050405020304" pitchFamily="18" charset="-78"/>
                <a:cs typeface="Traditional Arabic" panose="02020603050405020304" pitchFamily="18" charset="-78"/>
              </a:rPr>
              <a:t>TRAC/DRAMBORA </a:t>
            </a:r>
            <a:r>
              <a:rPr lang="ar-DZ" dirty="0">
                <a:latin typeface="Traditional Arabic" panose="02020603050405020304" pitchFamily="18" charset="-78"/>
                <a:cs typeface="Traditional Arabic" panose="02020603050405020304" pitchFamily="18" charset="-78"/>
              </a:rPr>
              <a:t>للمحتوى الرقمي).</a:t>
            </a:r>
          </a:p>
          <a:p>
            <a:pPr algn="r" rtl="1"/>
            <a:r>
              <a:rPr lang="ar-DZ" b="1" dirty="0">
                <a:latin typeface="Traditional Arabic" panose="02020603050405020304" pitchFamily="18" charset="-78"/>
                <a:cs typeface="Traditional Arabic" panose="02020603050405020304" pitchFamily="18" charset="-78"/>
              </a:rPr>
              <a:t>تحليلات الاستخدام والبيانات</a:t>
            </a:r>
            <a:r>
              <a:rPr lang="ar-DZ" dirty="0">
                <a:latin typeface="Traditional Arabic" panose="02020603050405020304" pitchFamily="18" charset="-78"/>
                <a:cs typeface="Traditional Arabic" panose="02020603050405020304" pitchFamily="18" charset="-78"/>
              </a:rPr>
              <a:t> (</a:t>
            </a:r>
            <a:r>
              <a:rPr lang="fr-FR" dirty="0">
                <a:latin typeface="Traditional Arabic" panose="02020603050405020304" pitchFamily="18" charset="-78"/>
                <a:cs typeface="Traditional Arabic" panose="02020603050405020304" pitchFamily="18" charset="-78"/>
              </a:rPr>
              <a:t>COUNTER، </a:t>
            </a:r>
            <a:r>
              <a:rPr lang="ar-DZ" dirty="0">
                <a:latin typeface="Traditional Arabic" panose="02020603050405020304" pitchFamily="18" charset="-78"/>
                <a:cs typeface="Traditional Arabic" panose="02020603050405020304" pitchFamily="18" charset="-78"/>
              </a:rPr>
              <a:t>تحليلات الويب).</a:t>
            </a:r>
          </a:p>
          <a:p>
            <a:pPr algn="r" rtl="1"/>
            <a:r>
              <a:rPr lang="ar-DZ" b="1" dirty="0">
                <a:latin typeface="Traditional Arabic" panose="02020603050405020304" pitchFamily="18" charset="-78"/>
                <a:cs typeface="Traditional Arabic" panose="02020603050405020304" pitchFamily="18" charset="-78"/>
              </a:rPr>
              <a:t>مؤشرات جديدة</a:t>
            </a:r>
            <a:r>
              <a:rPr lang="ar-DZ" dirty="0">
                <a:latin typeface="Traditional Arabic" panose="02020603050405020304" pitchFamily="18" charset="-78"/>
                <a:cs typeface="Traditional Arabic" panose="02020603050405020304" pitchFamily="18" charset="-78"/>
              </a:rPr>
              <a:t> متعلقة بالأثر الرقمي (</a:t>
            </a:r>
            <a:r>
              <a:rPr lang="fr-FR" dirty="0" err="1">
                <a:latin typeface="Traditional Arabic" panose="02020603050405020304" pitchFamily="18" charset="-78"/>
                <a:cs typeface="Traditional Arabic" panose="02020603050405020304" pitchFamily="18" charset="-78"/>
              </a:rPr>
              <a:t>altmetrics</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وإدماج الذكاء الاصطناعي.</a:t>
            </a:r>
          </a:p>
          <a:p>
            <a:endParaRPr lang="fr-FR" dirty="0"/>
          </a:p>
        </p:txBody>
      </p:sp>
    </p:spTree>
    <p:extLst>
      <p:ext uri="{BB962C8B-B14F-4D97-AF65-F5344CB8AC3E}">
        <p14:creationId xmlns:p14="http://schemas.microsoft.com/office/powerpoint/2010/main" val="297092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902B01E-CFA7-B700-42DD-B9C0D0DC39E6}"/>
              </a:ext>
            </a:extLst>
          </p:cNvPr>
          <p:cNvPicPr>
            <a:picLocks noGrp="1" noChangeAspect="1"/>
          </p:cNvPicPr>
          <p:nvPr>
            <p:ph idx="1"/>
          </p:nvPr>
        </p:nvPicPr>
        <p:blipFill>
          <a:blip r:embed="rId2"/>
          <a:stretch>
            <a:fillRect/>
          </a:stretch>
        </p:blipFill>
        <p:spPr>
          <a:xfrm>
            <a:off x="1350207" y="2016125"/>
            <a:ext cx="9603275" cy="3449638"/>
          </a:xfrm>
        </p:spPr>
      </p:pic>
    </p:spTree>
    <p:extLst>
      <p:ext uri="{BB962C8B-B14F-4D97-AF65-F5344CB8AC3E}">
        <p14:creationId xmlns:p14="http://schemas.microsoft.com/office/powerpoint/2010/main" val="238894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18BF01-826F-8A5D-12AE-A78F045380A7}"/>
              </a:ext>
            </a:extLst>
          </p:cNvPr>
          <p:cNvSpPr>
            <a:spLocks noGrp="1"/>
          </p:cNvSpPr>
          <p:nvPr>
            <p:ph idx="1"/>
          </p:nvPr>
        </p:nvSpPr>
        <p:spPr/>
        <p:txBody>
          <a:bodyPr/>
          <a:lstStyle/>
          <a:p>
            <a:pPr algn="r" rtl="1"/>
            <a:r>
              <a:rPr lang="ar-DZ" b="1" dirty="0">
                <a:latin typeface="Traditional Arabic" panose="02020603050405020304" pitchFamily="18" charset="-78"/>
                <a:cs typeface="Traditional Arabic" panose="02020603050405020304" pitchFamily="18" charset="-78"/>
              </a:rPr>
              <a:t>الجذور: الإحصاءات والمقاييس المكتبية (أواخر القرن الـ19 — منتصف القرن الـ20)</a:t>
            </a:r>
          </a:p>
          <a:p>
            <a:pPr algn="r" rtl="1"/>
            <a:r>
              <a:rPr lang="ar-DZ" dirty="0">
                <a:latin typeface="Traditional Arabic" panose="02020603050405020304" pitchFamily="18" charset="-78"/>
                <a:cs typeface="Traditional Arabic" panose="02020603050405020304" pitchFamily="18" charset="-78"/>
              </a:rPr>
              <a:t>بدأت الحاجة لقياس أداء المكتبات بشكل عملي عبر إحصاءات بسيطة (عدد المقتنيات، الاعارة، الزيارات، الموظفين) كوسيلة لإدارة الموارد وإثبات قيمة المكتبة أمام الجهات الممولة.</a:t>
            </a:r>
          </a:p>
          <a:p>
            <a:pPr algn="r" rtl="1"/>
            <a:r>
              <a:rPr lang="ar-DZ" dirty="0">
                <a:latin typeface="Traditional Arabic" panose="02020603050405020304" pitchFamily="18" charset="-78"/>
                <a:cs typeface="Traditional Arabic" panose="02020603050405020304" pitchFamily="18" charset="-78"/>
              </a:rPr>
              <a:t>على المستوى الدولي، لعبت منظمات مثل </a:t>
            </a:r>
            <a:r>
              <a:rPr lang="fr-FR" b="1" dirty="0">
                <a:latin typeface="Traditional Arabic" panose="02020603050405020304" pitchFamily="18" charset="-78"/>
                <a:cs typeface="Traditional Arabic" panose="02020603050405020304" pitchFamily="18" charset="-78"/>
              </a:rPr>
              <a:t>IFLA</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دورًا مهمًا في تشجيع توحيد المقاييس والإحصاءات المكتبية وابتكار أدوات قياس موحّدة على مدى عقود</a:t>
            </a:r>
          </a:p>
          <a:p>
            <a:endParaRPr lang="fr-FR" dirty="0"/>
          </a:p>
        </p:txBody>
      </p:sp>
    </p:spTree>
    <p:extLst>
      <p:ext uri="{BB962C8B-B14F-4D97-AF65-F5344CB8AC3E}">
        <p14:creationId xmlns:p14="http://schemas.microsoft.com/office/powerpoint/2010/main" val="201085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635450-6F6A-ED66-A2D5-04FB2886DCAD}"/>
              </a:ext>
            </a:extLst>
          </p:cNvPr>
          <p:cNvSpPr>
            <a:spLocks noGrp="1"/>
          </p:cNvSpPr>
          <p:nvPr>
            <p:ph idx="1"/>
          </p:nvPr>
        </p:nvSpPr>
        <p:spPr/>
        <p:txBody>
          <a:bodyPr/>
          <a:lstStyle/>
          <a:p>
            <a:pPr algn="r" rtl="1"/>
            <a:r>
              <a:rPr lang="ar-DZ" b="1" dirty="0"/>
              <a:t>2. </a:t>
            </a:r>
            <a:r>
              <a:rPr lang="ar-DZ" b="1" dirty="0">
                <a:latin typeface="Traditional Arabic" panose="02020603050405020304" pitchFamily="18" charset="-78"/>
                <a:cs typeface="Traditional Arabic" panose="02020603050405020304" pitchFamily="18" charset="-78"/>
              </a:rPr>
              <a:t>تأثر التقييم بظهور الحوسبة وأنظمة المعلومات (الستينات — الثمانينات)</a:t>
            </a:r>
          </a:p>
          <a:p>
            <a:pPr algn="r" rtl="1"/>
            <a:r>
              <a:rPr lang="ar-DZ" dirty="0">
                <a:latin typeface="Traditional Arabic" panose="02020603050405020304" pitchFamily="18" charset="-78"/>
                <a:cs typeface="Traditional Arabic" panose="02020603050405020304" pitchFamily="18" charset="-78"/>
              </a:rPr>
              <a:t>مع دخول الحواسب إلى المكتبات وظهور أولى أنظمة معالجة الفهرس والأتمتة، توسّع مفهوم «التقييم» ليشمل أداء الأنظمة التقنية (اعتمادية، زمن استجابة، تكامل بيانات).</a:t>
            </a:r>
          </a:p>
          <a:p>
            <a:pPr algn="r" rtl="1"/>
            <a:r>
              <a:rPr lang="ar-DZ" dirty="0">
                <a:latin typeface="Traditional Arabic" panose="02020603050405020304" pitchFamily="18" charset="-78"/>
                <a:cs typeface="Traditional Arabic" panose="02020603050405020304" pitchFamily="18" charset="-78"/>
              </a:rPr>
              <a:t>حضرَت وجهة نظر الأنظمة ككلّ (</a:t>
            </a:r>
            <a:r>
              <a:rPr lang="fr-FR" dirty="0" err="1">
                <a:latin typeface="Traditional Arabic" panose="02020603050405020304" pitchFamily="18" charset="-78"/>
                <a:cs typeface="Traditional Arabic" panose="02020603050405020304" pitchFamily="18" charset="-78"/>
              </a:rPr>
              <a:t>systems</a:t>
            </a:r>
            <a:r>
              <a:rPr lang="fr-FR" dirty="0">
                <a:latin typeface="Traditional Arabic" panose="02020603050405020304" pitchFamily="18" charset="-78"/>
                <a:cs typeface="Traditional Arabic" panose="02020603050405020304" pitchFamily="18" charset="-78"/>
              </a:rPr>
              <a:t> </a:t>
            </a:r>
            <a:r>
              <a:rPr lang="fr-FR" dirty="0" err="1">
                <a:latin typeface="Traditional Arabic" panose="02020603050405020304" pitchFamily="18" charset="-78"/>
                <a:cs typeface="Traditional Arabic" panose="02020603050405020304" pitchFamily="18" charset="-78"/>
              </a:rPr>
              <a:t>view</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تقييم البنية التحتية، البرمجيات، والعمليات المؤسسية — مدخل أدى لاحقًا إلى تطوير أطر تقييم لأنظمة المعلومات خارج المجال المكتبي أيضًا. </a:t>
            </a:r>
            <a:endParaRPr lang="fr-FR" dirty="0"/>
          </a:p>
        </p:txBody>
      </p:sp>
    </p:spTree>
    <p:extLst>
      <p:ext uri="{BB962C8B-B14F-4D97-AF65-F5344CB8AC3E}">
        <p14:creationId xmlns:p14="http://schemas.microsoft.com/office/powerpoint/2010/main" val="7504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18C847-116F-A297-A067-CA42897780C5}"/>
              </a:ext>
            </a:extLst>
          </p:cNvPr>
          <p:cNvSpPr>
            <a:spLocks noGrp="1"/>
          </p:cNvSpPr>
          <p:nvPr>
            <p:ph idx="1"/>
          </p:nvPr>
        </p:nvSpPr>
        <p:spPr/>
        <p:txBody>
          <a:bodyPr/>
          <a:lstStyle/>
          <a:p>
            <a:pPr algn="r" rtl="1"/>
            <a:r>
              <a:rPr lang="ar-DZ" b="1" dirty="0"/>
              <a:t>3</a:t>
            </a:r>
            <a:r>
              <a:rPr lang="ar-DZ" b="1" dirty="0">
                <a:latin typeface="Traditional Arabic" panose="02020603050405020304" pitchFamily="18" charset="-78"/>
                <a:cs typeface="Traditional Arabic" panose="02020603050405020304" pitchFamily="18" charset="-78"/>
              </a:rPr>
              <a:t>. مرحلة جودة الخدمة والتركيز على المستخدم (التسعينات)</a:t>
            </a:r>
          </a:p>
          <a:p>
            <a:pPr algn="r" rtl="1"/>
            <a:r>
              <a:rPr lang="ar-DZ" dirty="0">
                <a:latin typeface="Traditional Arabic" panose="02020603050405020304" pitchFamily="18" charset="-78"/>
                <a:cs typeface="Traditional Arabic" panose="02020603050405020304" pitchFamily="18" charset="-78"/>
              </a:rPr>
              <a:t>انتقل النقاش من «ماذا تصنع المكتبات» إلى «ما هي جودة الخدمة كما يراها المستخدمون؟». ظهرت أدوات منهجية لقياس جودة الخدمة ورضا المستفيدين.</a:t>
            </a:r>
          </a:p>
          <a:p>
            <a:pPr algn="r" rtl="1"/>
            <a:r>
              <a:rPr lang="ar-DZ" dirty="0">
                <a:latin typeface="Traditional Arabic" panose="02020603050405020304" pitchFamily="18" charset="-78"/>
                <a:cs typeface="Traditional Arabic" panose="02020603050405020304" pitchFamily="18" charset="-78"/>
              </a:rPr>
              <a:t>من الأعمال المرجعية في هذا السياق كتابات </a:t>
            </a:r>
            <a:r>
              <a:rPr lang="fr-FR" b="1" dirty="0" err="1">
                <a:latin typeface="Traditional Arabic" panose="02020603050405020304" pitchFamily="18" charset="-78"/>
                <a:cs typeface="Traditional Arabic" panose="02020603050405020304" pitchFamily="18" charset="-78"/>
              </a:rPr>
              <a:t>Hernon</a:t>
            </a:r>
            <a:r>
              <a:rPr lang="fr-FR" b="1" dirty="0">
                <a:latin typeface="Traditional Arabic" panose="02020603050405020304" pitchFamily="18" charset="-78"/>
                <a:cs typeface="Traditional Arabic" panose="02020603050405020304" pitchFamily="18" charset="-78"/>
              </a:rPr>
              <a:t> &amp; Altman</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حول قياس جودة الخدمة في المكتبات، والتي ركّزت على مقاربة قياس توقعات المستخدمين وقياس الفجوة بين التوقعات والتجربة الفعلية. هذا التحرّي الميداني خفّض الاعتماد على المقاييس الكمية البحتة وأدخل المقاييس النوعية. </a:t>
            </a:r>
          </a:p>
          <a:p>
            <a:endParaRPr lang="fr-FR" dirty="0"/>
          </a:p>
        </p:txBody>
      </p:sp>
    </p:spTree>
    <p:extLst>
      <p:ext uri="{BB962C8B-B14F-4D97-AF65-F5344CB8AC3E}">
        <p14:creationId xmlns:p14="http://schemas.microsoft.com/office/powerpoint/2010/main" val="210317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E7D2F-AF16-E231-E6A3-83BE941D65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AB9B9F-3F8B-975D-65F3-2580B16D15A8}"/>
              </a:ext>
            </a:extLst>
          </p:cNvPr>
          <p:cNvSpPr>
            <a:spLocks noGrp="1"/>
          </p:cNvSpPr>
          <p:nvPr>
            <p:ph idx="1"/>
          </p:nvPr>
        </p:nvSpPr>
        <p:spPr/>
        <p:txBody>
          <a:bodyPr/>
          <a:lstStyle/>
          <a:p>
            <a:pPr marL="0" indent="0" algn="r" rtl="1">
              <a:buNone/>
            </a:pPr>
            <a:r>
              <a:rPr lang="ar-DZ" b="1" dirty="0">
                <a:latin typeface="Traditional Arabic" panose="02020603050405020304" pitchFamily="18" charset="-78"/>
                <a:cs typeface="Traditional Arabic" panose="02020603050405020304" pitchFamily="18" charset="-78"/>
              </a:rPr>
              <a:t> </a:t>
            </a:r>
            <a:r>
              <a:rPr lang="fr-FR" b="1" dirty="0">
                <a:latin typeface="Traditional Arabic" panose="02020603050405020304" pitchFamily="18" charset="-78"/>
                <a:cs typeface="Traditional Arabic" panose="02020603050405020304" pitchFamily="18" charset="-78"/>
              </a:rPr>
              <a:t>4 </a:t>
            </a:r>
            <a:r>
              <a:rPr lang="ar-DZ" b="1" dirty="0">
                <a:latin typeface="Traditional Arabic" panose="02020603050405020304" pitchFamily="18" charset="-78"/>
                <a:cs typeface="Traditional Arabic" panose="02020603050405020304" pitchFamily="18" charset="-78"/>
              </a:rPr>
              <a:t>نماذج تقييم أنظمة المعلومات الأكاديميّة (1990 2000</a:t>
            </a:r>
          </a:p>
          <a:p>
            <a:pPr marL="0" indent="0" algn="r" rtl="1">
              <a:buNone/>
            </a:pPr>
            <a:r>
              <a:rPr lang="ar-DZ" dirty="0">
                <a:latin typeface="Traditional Arabic" panose="02020603050405020304" pitchFamily="18" charset="-78"/>
                <a:cs typeface="Traditional Arabic" panose="02020603050405020304" pitchFamily="18" charset="-78"/>
              </a:rPr>
              <a:t>في أبحاث نظم المعلومات ظهرت نماذجٍ نظرية لتقييم نجاح الأنظمة. أبرزها </a:t>
            </a:r>
            <a:r>
              <a:rPr lang="ar-DZ" b="1" dirty="0">
                <a:latin typeface="Traditional Arabic" panose="02020603050405020304" pitchFamily="18" charset="-78"/>
                <a:cs typeface="Traditional Arabic" panose="02020603050405020304" pitchFamily="18" charset="-78"/>
              </a:rPr>
              <a:t>نموذج </a:t>
            </a:r>
            <a:r>
              <a:rPr lang="fr-FR" b="1" dirty="0">
                <a:latin typeface="Traditional Arabic" panose="02020603050405020304" pitchFamily="18" charset="-78"/>
                <a:cs typeface="Traditional Arabic" panose="02020603050405020304" pitchFamily="18" charset="-78"/>
              </a:rPr>
              <a:t> </a:t>
            </a:r>
            <a:r>
              <a:rPr lang="fr-FR" b="1" dirty="0" err="1">
                <a:latin typeface="Traditional Arabic" panose="02020603050405020304" pitchFamily="18" charset="-78"/>
                <a:cs typeface="Traditional Arabic" panose="02020603050405020304" pitchFamily="18" charset="-78"/>
              </a:rPr>
              <a:t>DeLone</a:t>
            </a:r>
            <a:r>
              <a:rPr lang="fr-FR" b="1" dirty="0">
                <a:latin typeface="Traditional Arabic" panose="02020603050405020304" pitchFamily="18" charset="-78"/>
                <a:cs typeface="Traditional Arabic" panose="02020603050405020304" pitchFamily="18" charset="-78"/>
              </a:rPr>
              <a:t> &amp; McLean (1992)</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لتتبّع «نجاح نظم المعلومات» بمؤشرات مثل جودة النظام وجودة المعلومات واستخدام/رضا المستخدمين، ثم </a:t>
            </a:r>
            <a:r>
              <a:rPr lang="ar-DZ" b="1" dirty="0">
                <a:latin typeface="Traditional Arabic" panose="02020603050405020304" pitchFamily="18" charset="-78"/>
                <a:cs typeface="Traditional Arabic" panose="02020603050405020304" pitchFamily="18" charset="-78"/>
              </a:rPr>
              <a:t>تحديثهم 2003</a:t>
            </a:r>
            <a:r>
              <a:rPr lang="ar-DZ" dirty="0">
                <a:latin typeface="Traditional Arabic" panose="02020603050405020304" pitchFamily="18" charset="-78"/>
                <a:cs typeface="Traditional Arabic" panose="02020603050405020304" pitchFamily="18" charset="-78"/>
              </a:rPr>
              <a:t> الذي أعاد صياغة وتأكيد العلاقات بين هذه العوامل — نموذج ذو تأثير واسع واستُخدم كأساس لتقييم أنظمة معلومات مكتبية وإلكترونية أيضاً</a:t>
            </a:r>
          </a:p>
          <a:p>
            <a:endParaRPr lang="fr-FR" dirty="0"/>
          </a:p>
        </p:txBody>
      </p:sp>
    </p:spTree>
    <p:extLst>
      <p:ext uri="{BB962C8B-B14F-4D97-AF65-F5344CB8AC3E}">
        <p14:creationId xmlns:p14="http://schemas.microsoft.com/office/powerpoint/2010/main" val="48553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639DBC-2B09-A397-7765-D23C780D6DD9}"/>
              </a:ext>
            </a:extLst>
          </p:cNvPr>
          <p:cNvSpPr>
            <a:spLocks noGrp="1"/>
          </p:cNvSpPr>
          <p:nvPr>
            <p:ph idx="1"/>
          </p:nvPr>
        </p:nvSpPr>
        <p:spPr/>
        <p:txBody>
          <a:bodyPr/>
          <a:lstStyle/>
          <a:p>
            <a:pPr algn="r" rtl="1"/>
            <a:r>
              <a:rPr lang="ar-DZ" b="1" dirty="0"/>
              <a:t>5</a:t>
            </a:r>
            <a:r>
              <a:rPr lang="ar-DZ" b="1" dirty="0">
                <a:latin typeface="Traditional Arabic" panose="02020603050405020304" pitchFamily="18" charset="-78"/>
                <a:cs typeface="Traditional Arabic" panose="02020603050405020304" pitchFamily="18" charset="-78"/>
              </a:rPr>
              <a:t>. أدوات ومشروعات معيارية ومقاييس مؤسسية (أواخر التسعينات – 2000</a:t>
            </a:r>
            <a:r>
              <a:rPr lang="fr-FR" b="1" dirty="0">
                <a:latin typeface="Traditional Arabic" panose="02020603050405020304" pitchFamily="18" charset="-78"/>
                <a:cs typeface="Traditional Arabic" panose="02020603050405020304" pitchFamily="18" charset="-78"/>
              </a:rPr>
              <a:t>s</a:t>
            </a:r>
          </a:p>
          <a:p>
            <a:pPr algn="r" rtl="1"/>
            <a:r>
              <a:rPr lang="fr-FR" b="1" dirty="0">
                <a:latin typeface="Traditional Arabic" panose="02020603050405020304" pitchFamily="18" charset="-78"/>
                <a:cs typeface="Traditional Arabic" panose="02020603050405020304" pitchFamily="18" charset="-78"/>
              </a:rPr>
              <a:t>ISO 11620 (1998)</a:t>
            </a:r>
            <a:r>
              <a:rPr lang="fr-FR" dirty="0">
                <a:latin typeface="Traditional Arabic" panose="02020603050405020304" pitchFamily="18" charset="-78"/>
                <a:cs typeface="Traditional Arabic" panose="02020603050405020304" pitchFamily="18" charset="-78"/>
              </a:rPr>
              <a:t> — </a:t>
            </a:r>
            <a:r>
              <a:rPr lang="ar-DZ" dirty="0">
                <a:latin typeface="Traditional Arabic" panose="02020603050405020304" pitchFamily="18" charset="-78"/>
                <a:cs typeface="Traditional Arabic" panose="02020603050405020304" pitchFamily="18" charset="-78"/>
              </a:rPr>
              <a:t>معيار مؤسسي لبيان مؤشرات أداء المكتبات (</a:t>
            </a:r>
            <a:r>
              <a:rPr lang="fr-FR" dirty="0">
                <a:latin typeface="Traditional Arabic" panose="02020603050405020304" pitchFamily="18" charset="-78"/>
                <a:cs typeface="Traditional Arabic" panose="02020603050405020304" pitchFamily="18" charset="-78"/>
              </a:rPr>
              <a:t>Library performance </a:t>
            </a:r>
            <a:r>
              <a:rPr lang="fr-FR" dirty="0" err="1">
                <a:latin typeface="Traditional Arabic" panose="02020603050405020304" pitchFamily="18" charset="-78"/>
                <a:cs typeface="Traditional Arabic" panose="02020603050405020304" pitchFamily="18" charset="-78"/>
              </a:rPr>
              <a:t>indicators</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هذا النوع من المعايير أعطى صيغًا أكثر رسمية لتعريف المقاييس وكيفية حسابها، ثم طُوّر لاحقًا بإصدارات أحدث. </a:t>
            </a:r>
          </a:p>
          <a:p>
            <a:pPr algn="r" rtl="1"/>
            <a:r>
              <a:rPr lang="ar-DZ" dirty="0">
                <a:latin typeface="Traditional Arabic" panose="02020603050405020304" pitchFamily="18" charset="-78"/>
                <a:cs typeface="Traditional Arabic" panose="02020603050405020304" pitchFamily="18" charset="-78"/>
              </a:rPr>
              <a:t>مؤسسات مثل </a:t>
            </a:r>
            <a:r>
              <a:rPr lang="fr-FR" dirty="0">
                <a:latin typeface="Traditional Arabic" panose="02020603050405020304" pitchFamily="18" charset="-78"/>
                <a:cs typeface="Traditional Arabic" panose="02020603050405020304" pitchFamily="18" charset="-78"/>
              </a:rPr>
              <a:t>IFLA </a:t>
            </a:r>
            <a:r>
              <a:rPr lang="ar-DZ" dirty="0">
                <a:latin typeface="Traditional Arabic" panose="02020603050405020304" pitchFamily="18" charset="-78"/>
                <a:cs typeface="Traditional Arabic" panose="02020603050405020304" pitchFamily="18" charset="-78"/>
              </a:rPr>
              <a:t>و</a:t>
            </a:r>
            <a:r>
              <a:rPr lang="fr-FR" dirty="0">
                <a:latin typeface="Traditional Arabic" panose="02020603050405020304" pitchFamily="18" charset="-78"/>
                <a:cs typeface="Traditional Arabic" panose="02020603050405020304" pitchFamily="18" charset="-78"/>
              </a:rPr>
              <a:t>ARL </a:t>
            </a:r>
            <a:r>
              <a:rPr lang="ar-DZ" dirty="0">
                <a:latin typeface="Traditional Arabic" panose="02020603050405020304" pitchFamily="18" charset="-78"/>
                <a:cs typeface="Traditional Arabic" panose="02020603050405020304" pitchFamily="18" charset="-78"/>
              </a:rPr>
              <a:t>ساهمت في حزم أدوات قياس موحدة (إحصاءات، مؤشرات أداء، تعليمات جمع البيانات)</a:t>
            </a:r>
          </a:p>
          <a:p>
            <a:endParaRPr lang="fr-FR" dirty="0"/>
          </a:p>
        </p:txBody>
      </p:sp>
    </p:spTree>
    <p:extLst>
      <p:ext uri="{BB962C8B-B14F-4D97-AF65-F5344CB8AC3E}">
        <p14:creationId xmlns:p14="http://schemas.microsoft.com/office/powerpoint/2010/main" val="174885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3E0499-F870-05E8-E975-D07B6124DDCE}"/>
              </a:ext>
            </a:extLst>
          </p:cNvPr>
          <p:cNvSpPr>
            <a:spLocks noGrp="1"/>
          </p:cNvSpPr>
          <p:nvPr>
            <p:ph idx="1"/>
          </p:nvPr>
        </p:nvSpPr>
        <p:spPr/>
        <p:txBody>
          <a:bodyPr/>
          <a:lstStyle/>
          <a:p>
            <a:pPr algn="r" rtl="1"/>
            <a:r>
              <a:rPr lang="ar-DZ" b="1" dirty="0">
                <a:latin typeface="Traditional Arabic" panose="02020603050405020304" pitchFamily="18" charset="-78"/>
                <a:cs typeface="Traditional Arabic" panose="02020603050405020304" pitchFamily="18" charset="-78"/>
              </a:rPr>
              <a:t>6. تقييم جودة الخدمات الإلكترونية: </a:t>
            </a:r>
            <a:r>
              <a:rPr lang="fr-FR" b="1" dirty="0" err="1">
                <a:latin typeface="Traditional Arabic" panose="02020603050405020304" pitchFamily="18" charset="-78"/>
                <a:cs typeface="Traditional Arabic" panose="02020603050405020304" pitchFamily="18" charset="-78"/>
              </a:rPr>
              <a:t>LibQUAL</a:t>
            </a:r>
            <a:r>
              <a:rPr lang="fr-FR" b="1" dirty="0">
                <a:latin typeface="Traditional Arabic" panose="02020603050405020304" pitchFamily="18" charset="-78"/>
                <a:cs typeface="Traditional Arabic" panose="02020603050405020304" pitchFamily="18" charset="-78"/>
              </a:rPr>
              <a:t>+ </a:t>
            </a:r>
            <a:r>
              <a:rPr lang="ar-DZ" b="1" dirty="0">
                <a:latin typeface="Traditional Arabic" panose="02020603050405020304" pitchFamily="18" charset="-78"/>
                <a:cs typeface="Traditional Arabic" panose="02020603050405020304" pitchFamily="18" charset="-78"/>
              </a:rPr>
              <a:t>ونماذج استقصاء المستخدمين (2000</a:t>
            </a:r>
            <a:r>
              <a:rPr lang="fr-FR" b="1" dirty="0">
                <a:latin typeface="Traditional Arabic" panose="02020603050405020304" pitchFamily="18" charset="-78"/>
                <a:cs typeface="Traditional Arabic" panose="02020603050405020304" pitchFamily="18" charset="-78"/>
              </a:rPr>
              <a:t>s</a:t>
            </a:r>
            <a:endParaRPr lang="ar-DZ" b="1" dirty="0">
              <a:latin typeface="Traditional Arabic" panose="02020603050405020304" pitchFamily="18" charset="-78"/>
              <a:cs typeface="Traditional Arabic" panose="02020603050405020304" pitchFamily="18" charset="-78"/>
            </a:endParaRPr>
          </a:p>
          <a:p>
            <a:pPr algn="r" rtl="1"/>
            <a:r>
              <a:rPr lang="ar-DZ" b="1" dirty="0">
                <a:latin typeface="Traditional Arabic" panose="02020603050405020304" pitchFamily="18" charset="-78"/>
                <a:cs typeface="Traditional Arabic" panose="02020603050405020304" pitchFamily="18" charset="-78"/>
              </a:rPr>
              <a:t>  </a:t>
            </a:r>
            <a:r>
              <a:rPr lang="fr-FR" b="1" dirty="0" err="1">
                <a:latin typeface="Traditional Arabic" panose="02020603050405020304" pitchFamily="18" charset="-78"/>
                <a:cs typeface="Traditional Arabic" panose="02020603050405020304" pitchFamily="18" charset="-78"/>
              </a:rPr>
              <a:t>LibQUAL</a:t>
            </a:r>
            <a:r>
              <a:rPr lang="fr-FR" b="1" dirty="0">
                <a:latin typeface="Traditional Arabic" panose="02020603050405020304" pitchFamily="18" charset="-78"/>
                <a:cs typeface="Traditional Arabic" panose="02020603050405020304" pitchFamily="18" charset="-78"/>
              </a:rPr>
              <a:t>+</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مبادرة من </a:t>
            </a:r>
            <a:r>
              <a:rPr lang="fr-FR" dirty="0">
                <a:latin typeface="Traditional Arabic" panose="02020603050405020304" pitchFamily="18" charset="-78"/>
                <a:cs typeface="Traditional Arabic" panose="02020603050405020304" pitchFamily="18" charset="-78"/>
              </a:rPr>
              <a:t>Association of </a:t>
            </a:r>
            <a:r>
              <a:rPr lang="fr-FR" dirty="0" err="1">
                <a:latin typeface="Traditional Arabic" panose="02020603050405020304" pitchFamily="18" charset="-78"/>
                <a:cs typeface="Traditional Arabic" panose="02020603050405020304" pitchFamily="18" charset="-78"/>
              </a:rPr>
              <a:t>Research</a:t>
            </a:r>
            <a:r>
              <a:rPr lang="fr-FR" dirty="0">
                <a:latin typeface="Traditional Arabic" panose="02020603050405020304" pitchFamily="18" charset="-78"/>
                <a:cs typeface="Traditional Arabic" panose="02020603050405020304" pitchFamily="18" charset="-78"/>
              </a:rPr>
              <a:t> </a:t>
            </a:r>
            <a:r>
              <a:rPr lang="fr-FR" dirty="0" err="1">
                <a:latin typeface="Traditional Arabic" panose="02020603050405020304" pitchFamily="18" charset="-78"/>
                <a:cs typeface="Traditional Arabic" panose="02020603050405020304" pitchFamily="18" charset="-78"/>
              </a:rPr>
              <a:t>Libraries</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طوّرت أداة قياس مقيّمة لرضا المستخدم عن خدمات المكتبة الإلكترونية والمادية، مع تركيز على الأبعاد الثلاثة: الفضاء المعلوماتي، القدرة على الحصول على الموارد، وجودة المراجع/الخدمات. صار </a:t>
            </a:r>
            <a:r>
              <a:rPr lang="fr-FR" dirty="0" err="1">
                <a:latin typeface="Traditional Arabic" panose="02020603050405020304" pitchFamily="18" charset="-78"/>
                <a:cs typeface="Traditional Arabic" panose="02020603050405020304" pitchFamily="18" charset="-78"/>
              </a:rPr>
              <a:t>LibQUAL</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معيارًا عمليًا لقياس تجربة المستخدم ومقارنة المكتبات عبر مؤشرات موحدة.</a:t>
            </a:r>
          </a:p>
          <a:p>
            <a:endParaRPr lang="fr-FR" dirty="0"/>
          </a:p>
        </p:txBody>
      </p:sp>
    </p:spTree>
    <p:extLst>
      <p:ext uri="{BB962C8B-B14F-4D97-AF65-F5344CB8AC3E}">
        <p14:creationId xmlns:p14="http://schemas.microsoft.com/office/powerpoint/2010/main" val="376498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9FC899-3F49-05E3-0B7B-C5A25FEEF43B}"/>
              </a:ext>
            </a:extLst>
          </p:cNvPr>
          <p:cNvSpPr>
            <a:spLocks noGrp="1"/>
          </p:cNvSpPr>
          <p:nvPr>
            <p:ph idx="1"/>
          </p:nvPr>
        </p:nvSpPr>
        <p:spPr/>
        <p:txBody>
          <a:bodyPr/>
          <a:lstStyle/>
          <a:p>
            <a:pPr algn="r" rtl="1"/>
            <a:r>
              <a:rPr lang="ar-DZ" b="1" dirty="0"/>
              <a:t>8</a:t>
            </a:r>
            <a:r>
              <a:rPr lang="ar-DZ" b="1" dirty="0">
                <a:latin typeface="Traditional Arabic" panose="02020603050405020304" pitchFamily="18" charset="-78"/>
                <a:cs typeface="Traditional Arabic" panose="02020603050405020304" pitchFamily="18" charset="-78"/>
              </a:rPr>
              <a:t>. أدوات القياس الحديثة: التحليلات، المؤشرات البديلة (</a:t>
            </a:r>
            <a:r>
              <a:rPr lang="fr-FR" b="1" dirty="0" err="1">
                <a:latin typeface="Traditional Arabic" panose="02020603050405020304" pitchFamily="18" charset="-78"/>
                <a:cs typeface="Traditional Arabic" panose="02020603050405020304" pitchFamily="18" charset="-78"/>
              </a:rPr>
              <a:t>altmetrics</a:t>
            </a:r>
            <a:r>
              <a:rPr lang="fr-FR" b="1" dirty="0">
                <a:latin typeface="Traditional Arabic" panose="02020603050405020304" pitchFamily="18" charset="-78"/>
                <a:cs typeface="Traditional Arabic" panose="02020603050405020304" pitchFamily="18" charset="-78"/>
              </a:rPr>
              <a:t>)، </a:t>
            </a:r>
            <a:r>
              <a:rPr lang="ar-DZ" b="1" dirty="0">
                <a:latin typeface="Traditional Arabic" panose="02020603050405020304" pitchFamily="18" charset="-78"/>
                <a:cs typeface="Traditional Arabic" panose="02020603050405020304" pitchFamily="18" charset="-78"/>
              </a:rPr>
              <a:t>وتجارب المستخدم المعمّقة (2010</a:t>
            </a:r>
            <a:r>
              <a:rPr lang="fr-FR" b="1" dirty="0">
                <a:latin typeface="Traditional Arabic" panose="02020603050405020304" pitchFamily="18" charset="-78"/>
                <a:cs typeface="Traditional Arabic" panose="02020603050405020304" pitchFamily="18" charset="-78"/>
              </a:rPr>
              <a:t>s — </a:t>
            </a:r>
            <a:r>
              <a:rPr lang="ar-DZ" b="1" dirty="0">
                <a:latin typeface="Traditional Arabic" panose="02020603050405020304" pitchFamily="18" charset="-78"/>
                <a:cs typeface="Traditional Arabic" panose="02020603050405020304" pitchFamily="18" charset="-78"/>
              </a:rPr>
              <a:t>الآن)</a:t>
            </a:r>
          </a:p>
          <a:p>
            <a:pPr algn="r" rtl="1"/>
            <a:r>
              <a:rPr lang="ar-DZ" dirty="0">
                <a:latin typeface="Traditional Arabic" panose="02020603050405020304" pitchFamily="18" charset="-78"/>
                <a:cs typeface="Traditional Arabic" panose="02020603050405020304" pitchFamily="18" charset="-78"/>
              </a:rPr>
              <a:t>ظهرت تحليلات الاستخدام الرقمية (</a:t>
            </a:r>
            <a:r>
              <a:rPr lang="fr-FR" dirty="0">
                <a:latin typeface="Traditional Arabic" panose="02020603050405020304" pitchFamily="18" charset="-78"/>
                <a:cs typeface="Traditional Arabic" panose="02020603050405020304" pitchFamily="18" charset="-78"/>
              </a:rPr>
              <a:t>web </a:t>
            </a:r>
            <a:r>
              <a:rPr lang="fr-FR" dirty="0" err="1">
                <a:latin typeface="Traditional Arabic" panose="02020603050405020304" pitchFamily="18" charset="-78"/>
                <a:cs typeface="Traditional Arabic" panose="02020603050405020304" pitchFamily="18" charset="-78"/>
              </a:rPr>
              <a:t>analytics</a:t>
            </a:r>
            <a:r>
              <a:rPr lang="fr-FR" dirty="0">
                <a:latin typeface="Traditional Arabic" panose="02020603050405020304" pitchFamily="18" charset="-78"/>
                <a:cs typeface="Traditional Arabic" panose="02020603050405020304" pitchFamily="18" charset="-78"/>
              </a:rPr>
              <a:t>, COUNTER </a:t>
            </a:r>
            <a:r>
              <a:rPr lang="ar-DZ" dirty="0">
                <a:latin typeface="Traditional Arabic" panose="02020603050405020304" pitchFamily="18" charset="-78"/>
                <a:cs typeface="Traditional Arabic" panose="02020603050405020304" pitchFamily="18" charset="-78"/>
              </a:rPr>
              <a:t>لبيانات النشر الإلكتروني، تحليلات قواعد البيانات) كمصادر موضوعية لفهم السلوك والمخرجات. كما دخلت مؤشرات «</a:t>
            </a:r>
            <a:r>
              <a:rPr lang="fr-FR" dirty="0" err="1">
                <a:latin typeface="Traditional Arabic" panose="02020603050405020304" pitchFamily="18" charset="-78"/>
                <a:cs typeface="Traditional Arabic" panose="02020603050405020304" pitchFamily="18" charset="-78"/>
              </a:rPr>
              <a:t>altmetrics</a:t>
            </a:r>
            <a:r>
              <a:rPr lang="fr-FR" dirty="0">
                <a:latin typeface="Traditional Arabic" panose="02020603050405020304" pitchFamily="18" charset="-78"/>
                <a:cs typeface="Traditional Arabic" panose="02020603050405020304" pitchFamily="18" charset="-78"/>
              </a:rPr>
              <a:t>» </a:t>
            </a:r>
            <a:r>
              <a:rPr lang="ar-DZ" dirty="0">
                <a:latin typeface="Traditional Arabic" panose="02020603050405020304" pitchFamily="18" charset="-78"/>
                <a:cs typeface="Traditional Arabic" panose="02020603050405020304" pitchFamily="18" charset="-78"/>
              </a:rPr>
              <a:t>ميدان قياس الأثر غير التقليدي (استشهادات الشبكات الاجتماعية، تحميلات الملفات).</a:t>
            </a:r>
          </a:p>
          <a:p>
            <a:pPr algn="r" rtl="1"/>
            <a:r>
              <a:rPr lang="ar-DZ" dirty="0">
                <a:latin typeface="Traditional Arabic" panose="02020603050405020304" pitchFamily="18" charset="-78"/>
                <a:cs typeface="Traditional Arabic" panose="02020603050405020304" pitchFamily="18" charset="-78"/>
              </a:rPr>
              <a:t>تحوّل التقييم تدريجيًا نحو مزيج من: مؤشرات كمية (استخدام، اقتباسات،) + مؤشرات نوعية (استطلاعات الرأي، مجموعات تركيز) + مؤشرات بنيوية (حوكمة، استمرارية الخدمات).</a:t>
            </a:r>
          </a:p>
          <a:p>
            <a:endParaRPr lang="fr-FR" dirty="0"/>
          </a:p>
        </p:txBody>
      </p:sp>
    </p:spTree>
    <p:extLst>
      <p:ext uri="{BB962C8B-B14F-4D97-AF65-F5344CB8AC3E}">
        <p14:creationId xmlns:p14="http://schemas.microsoft.com/office/powerpoint/2010/main" val="409034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034C1-4ED3-5BA3-56E9-3667255F48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3343CE7-AF0F-1B22-0FB3-AC37D4B5D1D8}"/>
              </a:ext>
            </a:extLst>
          </p:cNvPr>
          <p:cNvSpPr>
            <a:spLocks noGrp="1"/>
          </p:cNvSpPr>
          <p:nvPr>
            <p:ph idx="1"/>
          </p:nvPr>
        </p:nvSpPr>
        <p:spPr/>
        <p:txBody>
          <a:bodyPr/>
          <a:lstStyle/>
          <a:p>
            <a:pPr algn="r" rtl="1"/>
            <a:r>
              <a:rPr lang="ar-DZ" b="1" dirty="0">
                <a:latin typeface="Traditional Arabic" panose="02020603050405020304" pitchFamily="18" charset="-78"/>
                <a:cs typeface="Traditional Arabic" panose="02020603050405020304" pitchFamily="18" charset="-78"/>
              </a:rPr>
              <a:t>9 التأثيرات المعاصرة: البيانات الكبيرة والذكاء الاصطناعي (2020</a:t>
            </a:r>
            <a:r>
              <a:rPr lang="fr-FR" b="1" dirty="0">
                <a:latin typeface="Traditional Arabic" panose="02020603050405020304" pitchFamily="18" charset="-78"/>
                <a:cs typeface="Traditional Arabic" panose="02020603050405020304" pitchFamily="18" charset="-78"/>
              </a:rPr>
              <a:t>s — </a:t>
            </a:r>
            <a:r>
              <a:rPr lang="ar-DZ" b="1" dirty="0">
                <a:latin typeface="Traditional Arabic" panose="02020603050405020304" pitchFamily="18" charset="-78"/>
                <a:cs typeface="Traditional Arabic" panose="02020603050405020304" pitchFamily="18" charset="-78"/>
              </a:rPr>
              <a:t>الآن)</a:t>
            </a:r>
          </a:p>
          <a:p>
            <a:pPr algn="r" rtl="1"/>
            <a:r>
              <a:rPr lang="ar-DZ" dirty="0">
                <a:latin typeface="Traditional Arabic" panose="02020603050405020304" pitchFamily="18" charset="-78"/>
                <a:cs typeface="Traditional Arabic" panose="02020603050405020304" pitchFamily="18" charset="-78"/>
              </a:rPr>
              <a:t>دخول تقنيات الـ</a:t>
            </a:r>
            <a:r>
              <a:rPr lang="fr-FR" dirty="0">
                <a:latin typeface="Traditional Arabic" panose="02020603050405020304" pitchFamily="18" charset="-78"/>
                <a:cs typeface="Traditional Arabic" panose="02020603050405020304" pitchFamily="18" charset="-78"/>
              </a:rPr>
              <a:t>AI </a:t>
            </a:r>
            <a:r>
              <a:rPr lang="ar-DZ" dirty="0">
                <a:latin typeface="Traditional Arabic" panose="02020603050405020304" pitchFamily="18" charset="-78"/>
                <a:cs typeface="Traditional Arabic" panose="02020603050405020304" pitchFamily="18" charset="-78"/>
              </a:rPr>
              <a:t>والتحليلات التنبؤية يغيّر طريقة فهمنا للأداء والاحتياجات: توقع طلب الموارد، تخصيص الخدمات، وتحسين تجربة البحث. المنظمات الأكاديمية والمكتبات بدأت تنشر تقارير اتجاهية حول دمج الذكاء الاصطناعي واحتياجات المهارات وتحوّر مؤشرات الأداء. هذا اتجاه متسارع ويجعل من التقييم عملية ديناميكية تتطلب تحديث المؤشرات والأدوات باستمرار.</a:t>
            </a:r>
          </a:p>
          <a:p>
            <a:endParaRPr lang="fr-FR" dirty="0"/>
          </a:p>
        </p:txBody>
      </p:sp>
    </p:spTree>
    <p:extLst>
      <p:ext uri="{BB962C8B-B14F-4D97-AF65-F5344CB8AC3E}">
        <p14:creationId xmlns:p14="http://schemas.microsoft.com/office/powerpoint/2010/main" val="3952401372"/>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{4BEE7959-7E8B-4E5B-B0FD-5297F972D7F3}TFc986dd65-aaf0-4d5c-bef9-9c391ee05f7bae806a50-f8f96d46f117</Template>
  <TotalTime>230</TotalTime>
  <Words>676</Words>
  <Application>Microsoft Office PowerPoint</Application>
  <PresentationFormat>Grand écran</PresentationFormat>
  <Paragraphs>30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Gill Sans MT</vt:lpstr>
      <vt:lpstr>Traditional Arabic</vt:lpstr>
      <vt:lpstr>Galerie</vt:lpstr>
      <vt:lpstr>تقييم أنظمة المعلومات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nadia smaili</dc:creator>
  <cp:lastModifiedBy>nadia smaili</cp:lastModifiedBy>
  <cp:revision>1</cp:revision>
  <dcterms:created xsi:type="dcterms:W3CDTF">2025-10-15T14:41:47Z</dcterms:created>
  <dcterms:modified xsi:type="dcterms:W3CDTF">2025-10-15T18:32:18Z</dcterms:modified>
</cp:coreProperties>
</file>