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4176" r:id="rId1"/>
  </p:sldMasterIdLst>
  <p:sldIdLst>
    <p:sldId id="256" r:id="rId2"/>
    <p:sldId id="257" r:id="rId3"/>
    <p:sldId id="258" r:id="rId4"/>
    <p:sldId id="315" r:id="rId5"/>
    <p:sldId id="259" r:id="rId6"/>
    <p:sldId id="288" r:id="rId7"/>
    <p:sldId id="289" r:id="rId8"/>
    <p:sldId id="291" r:id="rId9"/>
    <p:sldId id="292" r:id="rId10"/>
    <p:sldId id="293" r:id="rId11"/>
    <p:sldId id="294" r:id="rId12"/>
    <p:sldId id="295" r:id="rId13"/>
    <p:sldId id="296" r:id="rId14"/>
    <p:sldId id="298" r:id="rId15"/>
    <p:sldId id="297" r:id="rId16"/>
    <p:sldId id="299" r:id="rId17"/>
    <p:sldId id="313" r:id="rId18"/>
    <p:sldId id="314" r:id="rId19"/>
    <p:sldId id="300" r:id="rId20"/>
    <p:sldId id="301" r:id="rId21"/>
    <p:sldId id="290" r:id="rId22"/>
    <p:sldId id="302" r:id="rId23"/>
    <p:sldId id="303" r:id="rId24"/>
    <p:sldId id="304" r:id="rId25"/>
    <p:sldId id="305" r:id="rId26"/>
    <p:sldId id="306" r:id="rId27"/>
    <p:sldId id="307" r:id="rId28"/>
    <p:sldId id="261" r:id="rId29"/>
    <p:sldId id="329" r:id="rId30"/>
    <p:sldId id="262" r:id="rId31"/>
    <p:sldId id="263" r:id="rId32"/>
    <p:sldId id="265" r:id="rId33"/>
    <p:sldId id="268" r:id="rId34"/>
    <p:sldId id="270" r:id="rId35"/>
    <p:sldId id="271" r:id="rId36"/>
    <p:sldId id="272" r:id="rId37"/>
    <p:sldId id="323" r:id="rId38"/>
    <p:sldId id="273" r:id="rId39"/>
    <p:sldId id="274" r:id="rId40"/>
    <p:sldId id="283" r:id="rId41"/>
    <p:sldId id="284" r:id="rId42"/>
    <p:sldId id="287" r:id="rId43"/>
    <p:sldId id="321" r:id="rId44"/>
    <p:sldId id="326" r:id="rId45"/>
    <p:sldId id="325" r:id="rId46"/>
    <p:sldId id="316" r:id="rId47"/>
    <p:sldId id="324" r:id="rId48"/>
    <p:sldId id="331" r:id="rId49"/>
    <p:sldId id="330" r:id="rId50"/>
    <p:sldId id="318" r:id="rId51"/>
    <p:sldId id="319" r:id="rId52"/>
    <p:sldId id="327" r:id="rId53"/>
    <p:sldId id="328" r:id="rId54"/>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9" d="100"/>
          <a:sy n="69" d="100"/>
        </p:scale>
        <p:origin x="-141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A406A00-7DB1-4593-AE93-EAE848571D6E}" type="doc">
      <dgm:prSet loTypeId="urn:microsoft.com/office/officeart/2005/8/layout/vList5" loCatId="list" qsTypeId="urn:microsoft.com/office/officeart/2005/8/quickstyle/simple1" qsCatId="simple" csTypeId="urn:microsoft.com/office/officeart/2005/8/colors/accent1_2" csCatId="accent1" phldr="1"/>
      <dgm:spPr/>
      <dgm:t>
        <a:bodyPr/>
        <a:lstStyle/>
        <a:p>
          <a:pPr rtl="1"/>
          <a:endParaRPr lang="ar-EG"/>
        </a:p>
      </dgm:t>
    </dgm:pt>
    <dgm:pt modelId="{5B0257BA-5906-4136-9286-2E50FBE5D505}">
      <dgm:prSet custT="1"/>
      <dgm:spPr/>
      <dgm:t>
        <a:bodyPr/>
        <a:lstStyle/>
        <a:p>
          <a:pPr rtl="1"/>
          <a:r>
            <a:rPr lang="ar-EG" sz="3200" dirty="0" smtClean="0"/>
            <a:t>عنوان البحث  </a:t>
          </a:r>
          <a:endParaRPr lang="en-US" sz="3200" dirty="0"/>
        </a:p>
      </dgm:t>
    </dgm:pt>
    <dgm:pt modelId="{55400974-6607-4919-A941-4C2EF86D159B}" type="parTrans" cxnId="{EEA22875-54FA-4E7D-98E0-5090C3B2279D}">
      <dgm:prSet/>
      <dgm:spPr/>
      <dgm:t>
        <a:bodyPr/>
        <a:lstStyle/>
        <a:p>
          <a:pPr rtl="1"/>
          <a:endParaRPr lang="ar-EG" sz="3200"/>
        </a:p>
      </dgm:t>
    </dgm:pt>
    <dgm:pt modelId="{8B470307-F641-450A-B518-ED546470664F}" type="sibTrans" cxnId="{EEA22875-54FA-4E7D-98E0-5090C3B2279D}">
      <dgm:prSet/>
      <dgm:spPr/>
      <dgm:t>
        <a:bodyPr/>
        <a:lstStyle/>
        <a:p>
          <a:pPr rtl="1"/>
          <a:endParaRPr lang="ar-EG" sz="3200"/>
        </a:p>
      </dgm:t>
    </dgm:pt>
    <dgm:pt modelId="{466FE48A-5AB7-41F1-B0E9-B3DFB024A133}">
      <dgm:prSet custT="1"/>
      <dgm:spPr/>
      <dgm:t>
        <a:bodyPr/>
        <a:lstStyle/>
        <a:p>
          <a:pPr rtl="1"/>
          <a:r>
            <a:rPr lang="ar-EG" sz="3200" dirty="0" smtClean="0"/>
            <a:t>مقدمة البحث</a:t>
          </a:r>
          <a:endParaRPr lang="en-US" sz="3200" dirty="0"/>
        </a:p>
      </dgm:t>
    </dgm:pt>
    <dgm:pt modelId="{FA1652A1-90FB-4343-B2EE-429249ABB6FD}" type="parTrans" cxnId="{69FCCFF2-FD4B-4597-AE9E-1847290C489F}">
      <dgm:prSet/>
      <dgm:spPr/>
      <dgm:t>
        <a:bodyPr/>
        <a:lstStyle/>
        <a:p>
          <a:pPr rtl="1"/>
          <a:endParaRPr lang="ar-EG" sz="3200"/>
        </a:p>
      </dgm:t>
    </dgm:pt>
    <dgm:pt modelId="{D1EB00D3-56AC-461E-9C04-DED9CFE847FF}" type="sibTrans" cxnId="{69FCCFF2-FD4B-4597-AE9E-1847290C489F}">
      <dgm:prSet/>
      <dgm:spPr/>
      <dgm:t>
        <a:bodyPr/>
        <a:lstStyle/>
        <a:p>
          <a:pPr rtl="1"/>
          <a:endParaRPr lang="ar-EG" sz="3200"/>
        </a:p>
      </dgm:t>
    </dgm:pt>
    <dgm:pt modelId="{8C350A6F-C350-44F7-B432-FAFB59B71C0B}">
      <dgm:prSet custT="1"/>
      <dgm:spPr/>
      <dgm:t>
        <a:bodyPr/>
        <a:lstStyle/>
        <a:p>
          <a:pPr rtl="1"/>
          <a:r>
            <a:rPr lang="ar-EG" sz="3200" dirty="0" smtClean="0"/>
            <a:t>مشكلة البحث</a:t>
          </a:r>
          <a:endParaRPr lang="en-US" sz="3200" dirty="0"/>
        </a:p>
      </dgm:t>
    </dgm:pt>
    <dgm:pt modelId="{AD0F5DA9-2C49-4252-A2B3-DCF85A0CB8E1}" type="parTrans" cxnId="{A4A2B549-DB3C-4138-8DED-8CC6A4D3B119}">
      <dgm:prSet/>
      <dgm:spPr/>
      <dgm:t>
        <a:bodyPr/>
        <a:lstStyle/>
        <a:p>
          <a:pPr rtl="1"/>
          <a:endParaRPr lang="ar-EG" sz="3200"/>
        </a:p>
      </dgm:t>
    </dgm:pt>
    <dgm:pt modelId="{F2F2A6F0-68FE-4C2D-BB00-814B3D6DC89F}" type="sibTrans" cxnId="{A4A2B549-DB3C-4138-8DED-8CC6A4D3B119}">
      <dgm:prSet/>
      <dgm:spPr/>
      <dgm:t>
        <a:bodyPr/>
        <a:lstStyle/>
        <a:p>
          <a:pPr rtl="1"/>
          <a:endParaRPr lang="ar-EG" sz="3200"/>
        </a:p>
      </dgm:t>
    </dgm:pt>
    <dgm:pt modelId="{D3BDC123-1405-4E1E-9B8F-696A9D537057}">
      <dgm:prSet custT="1"/>
      <dgm:spPr/>
      <dgm:t>
        <a:bodyPr/>
        <a:lstStyle/>
        <a:p>
          <a:pPr rtl="1"/>
          <a:r>
            <a:rPr lang="ar-EG" sz="3200" dirty="0" smtClean="0"/>
            <a:t>الأسئلة الفرعية</a:t>
          </a:r>
          <a:endParaRPr lang="en-US" sz="3200" dirty="0"/>
        </a:p>
      </dgm:t>
    </dgm:pt>
    <dgm:pt modelId="{33D62E61-F31F-4FA5-83F9-B1B560829C2F}" type="parTrans" cxnId="{E45C67BC-10C9-44C1-9968-FC63226C5706}">
      <dgm:prSet/>
      <dgm:spPr/>
      <dgm:t>
        <a:bodyPr/>
        <a:lstStyle/>
        <a:p>
          <a:pPr rtl="1"/>
          <a:endParaRPr lang="ar-EG" sz="3200"/>
        </a:p>
      </dgm:t>
    </dgm:pt>
    <dgm:pt modelId="{67DE9D80-2549-4A2D-9246-2A20702AC19C}" type="sibTrans" cxnId="{E45C67BC-10C9-44C1-9968-FC63226C5706}">
      <dgm:prSet/>
      <dgm:spPr/>
      <dgm:t>
        <a:bodyPr/>
        <a:lstStyle/>
        <a:p>
          <a:pPr rtl="1"/>
          <a:endParaRPr lang="ar-EG" sz="3200"/>
        </a:p>
      </dgm:t>
    </dgm:pt>
    <dgm:pt modelId="{DEB50AB6-9957-4140-9CAB-02FC1F8A38E1}">
      <dgm:prSet custT="1"/>
      <dgm:spPr/>
      <dgm:t>
        <a:bodyPr/>
        <a:lstStyle/>
        <a:p>
          <a:pPr rtl="1"/>
          <a:r>
            <a:rPr lang="ar-EG" sz="3200" dirty="0" smtClean="0"/>
            <a:t>فرضيات البحث</a:t>
          </a:r>
          <a:endParaRPr lang="en-US" sz="3200" dirty="0"/>
        </a:p>
      </dgm:t>
    </dgm:pt>
    <dgm:pt modelId="{5F88F7B3-B012-4CC1-B94C-9631AE151D5C}" type="parTrans" cxnId="{1E4D8E30-4D4E-4076-B54D-645974B43B51}">
      <dgm:prSet/>
      <dgm:spPr/>
      <dgm:t>
        <a:bodyPr/>
        <a:lstStyle/>
        <a:p>
          <a:pPr rtl="1"/>
          <a:endParaRPr lang="ar-EG" sz="3200"/>
        </a:p>
      </dgm:t>
    </dgm:pt>
    <dgm:pt modelId="{B957F735-11E1-4E15-8305-3E9547BC0017}" type="sibTrans" cxnId="{1E4D8E30-4D4E-4076-B54D-645974B43B51}">
      <dgm:prSet/>
      <dgm:spPr/>
      <dgm:t>
        <a:bodyPr/>
        <a:lstStyle/>
        <a:p>
          <a:pPr rtl="1"/>
          <a:endParaRPr lang="ar-EG" sz="3200"/>
        </a:p>
      </dgm:t>
    </dgm:pt>
    <dgm:pt modelId="{D10D9F0F-CB08-4725-9C18-A54EC42F1F2B}">
      <dgm:prSet custT="1"/>
      <dgm:spPr/>
      <dgm:t>
        <a:bodyPr/>
        <a:lstStyle/>
        <a:p>
          <a:pPr rtl="1"/>
          <a:r>
            <a:rPr lang="ar-EG" sz="3200" dirty="0" smtClean="0"/>
            <a:t>أهداف البحث </a:t>
          </a:r>
          <a:endParaRPr lang="en-US" sz="3200" dirty="0"/>
        </a:p>
      </dgm:t>
    </dgm:pt>
    <dgm:pt modelId="{87B56CBA-AAAC-48E9-8E91-4CC71CE4B685}" type="parTrans" cxnId="{61A7BC83-59B6-416C-A83C-B59359BB518F}">
      <dgm:prSet/>
      <dgm:spPr/>
      <dgm:t>
        <a:bodyPr/>
        <a:lstStyle/>
        <a:p>
          <a:pPr rtl="1"/>
          <a:endParaRPr lang="ar-EG" sz="3200"/>
        </a:p>
      </dgm:t>
    </dgm:pt>
    <dgm:pt modelId="{E76290F5-D612-40C8-A123-3547237275D8}" type="sibTrans" cxnId="{61A7BC83-59B6-416C-A83C-B59359BB518F}">
      <dgm:prSet/>
      <dgm:spPr/>
      <dgm:t>
        <a:bodyPr/>
        <a:lstStyle/>
        <a:p>
          <a:pPr rtl="1"/>
          <a:endParaRPr lang="ar-EG" sz="3200"/>
        </a:p>
      </dgm:t>
    </dgm:pt>
    <dgm:pt modelId="{F2559AFE-B33E-4C2F-B015-F145061BE149}">
      <dgm:prSet custT="1"/>
      <dgm:spPr/>
      <dgm:t>
        <a:bodyPr/>
        <a:lstStyle/>
        <a:p>
          <a:pPr rtl="1"/>
          <a:r>
            <a:rPr lang="ar-EG" sz="3200" dirty="0" smtClean="0"/>
            <a:t>حدود البحث </a:t>
          </a:r>
          <a:endParaRPr lang="en-US" sz="3200" dirty="0"/>
        </a:p>
      </dgm:t>
    </dgm:pt>
    <dgm:pt modelId="{D18B2043-86C7-4DD4-9AB0-2F9B8C990477}" type="parTrans" cxnId="{FBEFFCC2-351B-4486-8872-2D5FF59D9806}">
      <dgm:prSet/>
      <dgm:spPr/>
      <dgm:t>
        <a:bodyPr/>
        <a:lstStyle/>
        <a:p>
          <a:pPr rtl="1"/>
          <a:endParaRPr lang="ar-EG" sz="3200"/>
        </a:p>
      </dgm:t>
    </dgm:pt>
    <dgm:pt modelId="{C89D09B1-51BC-493E-9DBC-ED1A4A4B8246}" type="sibTrans" cxnId="{FBEFFCC2-351B-4486-8872-2D5FF59D9806}">
      <dgm:prSet/>
      <dgm:spPr/>
      <dgm:t>
        <a:bodyPr/>
        <a:lstStyle/>
        <a:p>
          <a:pPr rtl="1"/>
          <a:endParaRPr lang="ar-EG" sz="3200"/>
        </a:p>
      </dgm:t>
    </dgm:pt>
    <dgm:pt modelId="{C57691AE-5698-4989-B716-75D2640607EF}">
      <dgm:prSet custT="1"/>
      <dgm:spPr/>
      <dgm:t>
        <a:bodyPr/>
        <a:lstStyle/>
        <a:p>
          <a:pPr rtl="1"/>
          <a:r>
            <a:rPr lang="ar-EG" sz="3200" dirty="0" smtClean="0"/>
            <a:t>أهمية البحث </a:t>
          </a:r>
          <a:endParaRPr lang="en-US" sz="3200" dirty="0"/>
        </a:p>
      </dgm:t>
    </dgm:pt>
    <dgm:pt modelId="{26C18EE7-5239-4C8B-8D6D-026BD0153BD8}" type="parTrans" cxnId="{1CD67502-DAC5-44D2-B8BA-0B55AA108D26}">
      <dgm:prSet/>
      <dgm:spPr/>
      <dgm:t>
        <a:bodyPr/>
        <a:lstStyle/>
        <a:p>
          <a:pPr rtl="1"/>
          <a:endParaRPr lang="ar-EG" sz="3200"/>
        </a:p>
      </dgm:t>
    </dgm:pt>
    <dgm:pt modelId="{6D85752E-D3C5-4E06-A66F-3C36D34B55BC}" type="sibTrans" cxnId="{1CD67502-DAC5-44D2-B8BA-0B55AA108D26}">
      <dgm:prSet/>
      <dgm:spPr/>
      <dgm:t>
        <a:bodyPr/>
        <a:lstStyle/>
        <a:p>
          <a:pPr rtl="1"/>
          <a:endParaRPr lang="ar-EG" sz="3200"/>
        </a:p>
      </dgm:t>
    </dgm:pt>
    <dgm:pt modelId="{C50B43D1-0B47-4170-94D7-E556DD10949F}">
      <dgm:prSet custT="1"/>
      <dgm:spPr/>
      <dgm:t>
        <a:bodyPr/>
        <a:lstStyle/>
        <a:p>
          <a:pPr rtl="1"/>
          <a:r>
            <a:rPr lang="ar-DZ" sz="3200" dirty="0" smtClean="0"/>
            <a:t>مسلمات البحث</a:t>
          </a:r>
          <a:endParaRPr lang="en-US" sz="3200" dirty="0"/>
        </a:p>
      </dgm:t>
    </dgm:pt>
    <dgm:pt modelId="{0DD12154-0B8B-490E-8226-1ECA3EA513C6}" type="parTrans" cxnId="{F1F0D1AD-F8C4-4DB8-A853-95667CC1C038}">
      <dgm:prSet/>
      <dgm:spPr/>
      <dgm:t>
        <a:bodyPr/>
        <a:lstStyle/>
        <a:p>
          <a:pPr rtl="1"/>
          <a:endParaRPr lang="ar-EG" sz="3200"/>
        </a:p>
      </dgm:t>
    </dgm:pt>
    <dgm:pt modelId="{80DEF569-F242-4602-96DA-337A11B83D33}" type="sibTrans" cxnId="{F1F0D1AD-F8C4-4DB8-A853-95667CC1C038}">
      <dgm:prSet/>
      <dgm:spPr/>
      <dgm:t>
        <a:bodyPr/>
        <a:lstStyle/>
        <a:p>
          <a:pPr rtl="1"/>
          <a:endParaRPr lang="ar-EG" sz="3200"/>
        </a:p>
      </dgm:t>
    </dgm:pt>
    <dgm:pt modelId="{7EE0458A-10CD-48C6-A366-BF0CB8F44416}">
      <dgm:prSet custT="1"/>
      <dgm:spPr/>
      <dgm:t>
        <a:bodyPr/>
        <a:lstStyle/>
        <a:p>
          <a:pPr rtl="1"/>
          <a:r>
            <a:rPr lang="ar-EG" sz="3200" dirty="0" smtClean="0"/>
            <a:t>مصطلحات البحث</a:t>
          </a:r>
          <a:endParaRPr lang="en-US" sz="3200" dirty="0"/>
        </a:p>
      </dgm:t>
    </dgm:pt>
    <dgm:pt modelId="{49BFE6AD-8E54-4FA9-A31D-9E67C4BB30E1}" type="parTrans" cxnId="{B6275776-553E-4AB2-9937-65DD529ECF20}">
      <dgm:prSet/>
      <dgm:spPr/>
      <dgm:t>
        <a:bodyPr/>
        <a:lstStyle/>
        <a:p>
          <a:pPr rtl="1"/>
          <a:endParaRPr lang="ar-EG" sz="3200"/>
        </a:p>
      </dgm:t>
    </dgm:pt>
    <dgm:pt modelId="{101371F4-2FD5-4565-9F25-FCDB3256AC39}" type="sibTrans" cxnId="{B6275776-553E-4AB2-9937-65DD529ECF20}">
      <dgm:prSet/>
      <dgm:spPr/>
      <dgm:t>
        <a:bodyPr/>
        <a:lstStyle/>
        <a:p>
          <a:pPr rtl="1"/>
          <a:endParaRPr lang="ar-EG" sz="3200"/>
        </a:p>
      </dgm:t>
    </dgm:pt>
    <dgm:pt modelId="{37F73BF1-AFA3-493A-BD86-0D481C3EF80D}">
      <dgm:prSet custT="1"/>
      <dgm:spPr/>
      <dgm:t>
        <a:bodyPr/>
        <a:lstStyle/>
        <a:p>
          <a:pPr rtl="1"/>
          <a:r>
            <a:rPr lang="ar-EG" sz="3200" dirty="0" smtClean="0"/>
            <a:t>الدراسات السابقة</a:t>
          </a:r>
          <a:endParaRPr lang="en-US" sz="3200" dirty="0"/>
        </a:p>
      </dgm:t>
    </dgm:pt>
    <dgm:pt modelId="{2A1ABB5A-E2FF-40AD-8708-2210F6381969}" type="parTrans" cxnId="{D96A9F9A-B737-4192-BB0A-589CF7A8E272}">
      <dgm:prSet/>
      <dgm:spPr/>
      <dgm:t>
        <a:bodyPr/>
        <a:lstStyle/>
        <a:p>
          <a:pPr rtl="1"/>
          <a:endParaRPr lang="ar-EG" sz="3200"/>
        </a:p>
      </dgm:t>
    </dgm:pt>
    <dgm:pt modelId="{B1FE1DAC-B3B0-46AC-B493-13886D8E2804}" type="sibTrans" cxnId="{D96A9F9A-B737-4192-BB0A-589CF7A8E272}">
      <dgm:prSet/>
      <dgm:spPr/>
      <dgm:t>
        <a:bodyPr/>
        <a:lstStyle/>
        <a:p>
          <a:pPr rtl="1"/>
          <a:endParaRPr lang="ar-EG" sz="3200"/>
        </a:p>
      </dgm:t>
    </dgm:pt>
    <dgm:pt modelId="{34DAFB69-A6F2-4F8E-B640-A594B0AA465A}">
      <dgm:prSet custT="1"/>
      <dgm:spPr/>
      <dgm:t>
        <a:bodyPr/>
        <a:lstStyle/>
        <a:p>
          <a:pPr rtl="1"/>
          <a:r>
            <a:rPr lang="ar-EG" sz="3200" dirty="0" smtClean="0"/>
            <a:t>إجراءات البحث </a:t>
          </a:r>
          <a:endParaRPr lang="en-US" sz="3200" dirty="0"/>
        </a:p>
      </dgm:t>
    </dgm:pt>
    <dgm:pt modelId="{C8337AC0-021B-46DF-8C6A-7CC80BB9290B}" type="parTrans" cxnId="{A882AA1C-F930-4FA1-BCDB-74A3EB216A33}">
      <dgm:prSet/>
      <dgm:spPr/>
      <dgm:t>
        <a:bodyPr/>
        <a:lstStyle/>
        <a:p>
          <a:pPr rtl="1"/>
          <a:endParaRPr lang="ar-EG" sz="3200"/>
        </a:p>
      </dgm:t>
    </dgm:pt>
    <dgm:pt modelId="{82681A41-2626-4FE2-B772-1FF206933B88}" type="sibTrans" cxnId="{A882AA1C-F930-4FA1-BCDB-74A3EB216A33}">
      <dgm:prSet/>
      <dgm:spPr/>
      <dgm:t>
        <a:bodyPr/>
        <a:lstStyle/>
        <a:p>
          <a:pPr rtl="1"/>
          <a:endParaRPr lang="ar-EG" sz="3200"/>
        </a:p>
      </dgm:t>
    </dgm:pt>
    <dgm:pt modelId="{A64CF0D1-B858-4391-9C82-B403EF95E71A}">
      <dgm:prSet custT="1"/>
      <dgm:spPr/>
      <dgm:t>
        <a:bodyPr/>
        <a:lstStyle/>
        <a:p>
          <a:pPr rtl="1"/>
          <a:r>
            <a:rPr lang="ar-EG" sz="3200" dirty="0" smtClean="0"/>
            <a:t>المراجع </a:t>
          </a:r>
          <a:endParaRPr lang="en-US" sz="3200" dirty="0"/>
        </a:p>
      </dgm:t>
    </dgm:pt>
    <dgm:pt modelId="{C933172F-FCA9-4A81-A870-6FB85A9FB127}" type="parTrans" cxnId="{7ECAE3D9-90AB-4CA3-A41E-679382E3DA80}">
      <dgm:prSet/>
      <dgm:spPr/>
      <dgm:t>
        <a:bodyPr/>
        <a:lstStyle/>
        <a:p>
          <a:pPr rtl="1"/>
          <a:endParaRPr lang="ar-EG" sz="3200"/>
        </a:p>
      </dgm:t>
    </dgm:pt>
    <dgm:pt modelId="{091DEE62-01C8-4AD9-9449-B1D7ADA28083}" type="sibTrans" cxnId="{7ECAE3D9-90AB-4CA3-A41E-679382E3DA80}">
      <dgm:prSet/>
      <dgm:spPr/>
      <dgm:t>
        <a:bodyPr/>
        <a:lstStyle/>
        <a:p>
          <a:pPr rtl="1"/>
          <a:endParaRPr lang="ar-EG" sz="3200"/>
        </a:p>
      </dgm:t>
    </dgm:pt>
    <dgm:pt modelId="{413792A0-A71D-4FE9-B29D-80C26A47594F}" type="pres">
      <dgm:prSet presAssocID="{0A406A00-7DB1-4593-AE93-EAE848571D6E}" presName="Name0" presStyleCnt="0">
        <dgm:presLayoutVars>
          <dgm:dir/>
          <dgm:animLvl val="lvl"/>
          <dgm:resizeHandles val="exact"/>
        </dgm:presLayoutVars>
      </dgm:prSet>
      <dgm:spPr/>
      <dgm:t>
        <a:bodyPr/>
        <a:lstStyle/>
        <a:p>
          <a:pPr rtl="1"/>
          <a:endParaRPr lang="ar-EG"/>
        </a:p>
      </dgm:t>
    </dgm:pt>
    <dgm:pt modelId="{32BD9CF0-70DA-4F98-B846-A295A0128FBB}" type="pres">
      <dgm:prSet presAssocID="{5B0257BA-5906-4136-9286-2E50FBE5D505}" presName="linNode" presStyleCnt="0"/>
      <dgm:spPr/>
    </dgm:pt>
    <dgm:pt modelId="{4D3FB94D-BBB6-4145-9923-E1D2A48700B4}" type="pres">
      <dgm:prSet presAssocID="{5B0257BA-5906-4136-9286-2E50FBE5D505}" presName="parentText" presStyleLbl="node1" presStyleIdx="0" presStyleCnt="13">
        <dgm:presLayoutVars>
          <dgm:chMax val="1"/>
          <dgm:bulletEnabled val="1"/>
        </dgm:presLayoutVars>
      </dgm:prSet>
      <dgm:spPr/>
      <dgm:t>
        <a:bodyPr/>
        <a:lstStyle/>
        <a:p>
          <a:pPr rtl="1"/>
          <a:endParaRPr lang="ar-EG"/>
        </a:p>
      </dgm:t>
    </dgm:pt>
    <dgm:pt modelId="{9601F8A1-456A-495C-AB5E-F43C789F0E21}" type="pres">
      <dgm:prSet presAssocID="{8B470307-F641-450A-B518-ED546470664F}" presName="sp" presStyleCnt="0"/>
      <dgm:spPr/>
    </dgm:pt>
    <dgm:pt modelId="{51CC5725-2490-4488-9B73-9240BC11A378}" type="pres">
      <dgm:prSet presAssocID="{466FE48A-5AB7-41F1-B0E9-B3DFB024A133}" presName="linNode" presStyleCnt="0"/>
      <dgm:spPr/>
    </dgm:pt>
    <dgm:pt modelId="{2D975BD9-2275-4133-8C10-064EC108DFCB}" type="pres">
      <dgm:prSet presAssocID="{466FE48A-5AB7-41F1-B0E9-B3DFB024A133}" presName="parentText" presStyleLbl="node1" presStyleIdx="1" presStyleCnt="13">
        <dgm:presLayoutVars>
          <dgm:chMax val="1"/>
          <dgm:bulletEnabled val="1"/>
        </dgm:presLayoutVars>
      </dgm:prSet>
      <dgm:spPr/>
      <dgm:t>
        <a:bodyPr/>
        <a:lstStyle/>
        <a:p>
          <a:pPr rtl="1"/>
          <a:endParaRPr lang="ar-EG"/>
        </a:p>
      </dgm:t>
    </dgm:pt>
    <dgm:pt modelId="{3A3ACD5D-E3D2-4B96-8B24-2573A30C4FA2}" type="pres">
      <dgm:prSet presAssocID="{D1EB00D3-56AC-461E-9C04-DED9CFE847FF}" presName="sp" presStyleCnt="0"/>
      <dgm:spPr/>
    </dgm:pt>
    <dgm:pt modelId="{EA01D247-C950-4680-86AE-FD2B68020A51}" type="pres">
      <dgm:prSet presAssocID="{8C350A6F-C350-44F7-B432-FAFB59B71C0B}" presName="linNode" presStyleCnt="0"/>
      <dgm:spPr/>
    </dgm:pt>
    <dgm:pt modelId="{E2915694-BEAF-4F12-BA83-5420F0CAB4AF}" type="pres">
      <dgm:prSet presAssocID="{8C350A6F-C350-44F7-B432-FAFB59B71C0B}" presName="parentText" presStyleLbl="node1" presStyleIdx="2" presStyleCnt="13">
        <dgm:presLayoutVars>
          <dgm:chMax val="1"/>
          <dgm:bulletEnabled val="1"/>
        </dgm:presLayoutVars>
      </dgm:prSet>
      <dgm:spPr/>
      <dgm:t>
        <a:bodyPr/>
        <a:lstStyle/>
        <a:p>
          <a:pPr rtl="1"/>
          <a:endParaRPr lang="ar-EG"/>
        </a:p>
      </dgm:t>
    </dgm:pt>
    <dgm:pt modelId="{ABE4284A-7499-40A6-85D4-715753A7FE81}" type="pres">
      <dgm:prSet presAssocID="{F2F2A6F0-68FE-4C2D-BB00-814B3D6DC89F}" presName="sp" presStyleCnt="0"/>
      <dgm:spPr/>
    </dgm:pt>
    <dgm:pt modelId="{86E909F5-5A14-46B8-B947-8C47D444E272}" type="pres">
      <dgm:prSet presAssocID="{D3BDC123-1405-4E1E-9B8F-696A9D537057}" presName="linNode" presStyleCnt="0"/>
      <dgm:spPr/>
    </dgm:pt>
    <dgm:pt modelId="{A36EB7B6-AA9C-4CCB-817B-D1D996E27A3F}" type="pres">
      <dgm:prSet presAssocID="{D3BDC123-1405-4E1E-9B8F-696A9D537057}" presName="parentText" presStyleLbl="node1" presStyleIdx="3" presStyleCnt="13">
        <dgm:presLayoutVars>
          <dgm:chMax val="1"/>
          <dgm:bulletEnabled val="1"/>
        </dgm:presLayoutVars>
      </dgm:prSet>
      <dgm:spPr/>
      <dgm:t>
        <a:bodyPr/>
        <a:lstStyle/>
        <a:p>
          <a:pPr rtl="1"/>
          <a:endParaRPr lang="ar-EG"/>
        </a:p>
      </dgm:t>
    </dgm:pt>
    <dgm:pt modelId="{8A44AFE4-E2F1-4833-BA44-B6C0F8D0F102}" type="pres">
      <dgm:prSet presAssocID="{67DE9D80-2549-4A2D-9246-2A20702AC19C}" presName="sp" presStyleCnt="0"/>
      <dgm:spPr/>
    </dgm:pt>
    <dgm:pt modelId="{0E51F2AA-B803-4033-8B84-1B06798C7492}" type="pres">
      <dgm:prSet presAssocID="{DEB50AB6-9957-4140-9CAB-02FC1F8A38E1}" presName="linNode" presStyleCnt="0"/>
      <dgm:spPr/>
    </dgm:pt>
    <dgm:pt modelId="{A69EF917-13F0-460F-955E-C177257C0043}" type="pres">
      <dgm:prSet presAssocID="{DEB50AB6-9957-4140-9CAB-02FC1F8A38E1}" presName="parentText" presStyleLbl="node1" presStyleIdx="4" presStyleCnt="13">
        <dgm:presLayoutVars>
          <dgm:chMax val="1"/>
          <dgm:bulletEnabled val="1"/>
        </dgm:presLayoutVars>
      </dgm:prSet>
      <dgm:spPr/>
      <dgm:t>
        <a:bodyPr/>
        <a:lstStyle/>
        <a:p>
          <a:pPr rtl="1"/>
          <a:endParaRPr lang="ar-EG"/>
        </a:p>
      </dgm:t>
    </dgm:pt>
    <dgm:pt modelId="{5093BC85-43BA-4338-953A-7CE440EE72EC}" type="pres">
      <dgm:prSet presAssocID="{B957F735-11E1-4E15-8305-3E9547BC0017}" presName="sp" presStyleCnt="0"/>
      <dgm:spPr/>
    </dgm:pt>
    <dgm:pt modelId="{0F7EFBAD-7FE5-4D96-A63C-604468436BF5}" type="pres">
      <dgm:prSet presAssocID="{D10D9F0F-CB08-4725-9C18-A54EC42F1F2B}" presName="linNode" presStyleCnt="0"/>
      <dgm:spPr/>
    </dgm:pt>
    <dgm:pt modelId="{F1402042-96E7-490D-9F4D-3AB7C881C635}" type="pres">
      <dgm:prSet presAssocID="{D10D9F0F-CB08-4725-9C18-A54EC42F1F2B}" presName="parentText" presStyleLbl="node1" presStyleIdx="5" presStyleCnt="13">
        <dgm:presLayoutVars>
          <dgm:chMax val="1"/>
          <dgm:bulletEnabled val="1"/>
        </dgm:presLayoutVars>
      </dgm:prSet>
      <dgm:spPr/>
      <dgm:t>
        <a:bodyPr/>
        <a:lstStyle/>
        <a:p>
          <a:pPr rtl="1"/>
          <a:endParaRPr lang="ar-EG"/>
        </a:p>
      </dgm:t>
    </dgm:pt>
    <dgm:pt modelId="{7DF15386-E7C8-42C0-B353-13E028D388BB}" type="pres">
      <dgm:prSet presAssocID="{E76290F5-D612-40C8-A123-3547237275D8}" presName="sp" presStyleCnt="0"/>
      <dgm:spPr/>
    </dgm:pt>
    <dgm:pt modelId="{7D67573F-74CA-4A65-94E6-942F74BB27A8}" type="pres">
      <dgm:prSet presAssocID="{F2559AFE-B33E-4C2F-B015-F145061BE149}" presName="linNode" presStyleCnt="0"/>
      <dgm:spPr/>
    </dgm:pt>
    <dgm:pt modelId="{8EAFD5BF-2513-4EF0-80C7-5B8AD3151A1F}" type="pres">
      <dgm:prSet presAssocID="{F2559AFE-B33E-4C2F-B015-F145061BE149}" presName="parentText" presStyleLbl="node1" presStyleIdx="6" presStyleCnt="13">
        <dgm:presLayoutVars>
          <dgm:chMax val="1"/>
          <dgm:bulletEnabled val="1"/>
        </dgm:presLayoutVars>
      </dgm:prSet>
      <dgm:spPr/>
      <dgm:t>
        <a:bodyPr/>
        <a:lstStyle/>
        <a:p>
          <a:pPr rtl="1"/>
          <a:endParaRPr lang="ar-EG"/>
        </a:p>
      </dgm:t>
    </dgm:pt>
    <dgm:pt modelId="{D41C30C9-6E74-4390-9481-0E654A818FBE}" type="pres">
      <dgm:prSet presAssocID="{C89D09B1-51BC-493E-9DBC-ED1A4A4B8246}" presName="sp" presStyleCnt="0"/>
      <dgm:spPr/>
    </dgm:pt>
    <dgm:pt modelId="{F73370B7-00E3-4303-8E5A-BB1CE2FDD0AF}" type="pres">
      <dgm:prSet presAssocID="{C57691AE-5698-4989-B716-75D2640607EF}" presName="linNode" presStyleCnt="0"/>
      <dgm:spPr/>
    </dgm:pt>
    <dgm:pt modelId="{21BFCB3F-3497-4B1B-9FFF-A0BA87227EAB}" type="pres">
      <dgm:prSet presAssocID="{C57691AE-5698-4989-B716-75D2640607EF}" presName="parentText" presStyleLbl="node1" presStyleIdx="7" presStyleCnt="13">
        <dgm:presLayoutVars>
          <dgm:chMax val="1"/>
          <dgm:bulletEnabled val="1"/>
        </dgm:presLayoutVars>
      </dgm:prSet>
      <dgm:spPr/>
      <dgm:t>
        <a:bodyPr/>
        <a:lstStyle/>
        <a:p>
          <a:pPr rtl="1"/>
          <a:endParaRPr lang="ar-EG"/>
        </a:p>
      </dgm:t>
    </dgm:pt>
    <dgm:pt modelId="{3F4FEF25-20AC-434D-B595-8A90531716B2}" type="pres">
      <dgm:prSet presAssocID="{6D85752E-D3C5-4E06-A66F-3C36D34B55BC}" presName="sp" presStyleCnt="0"/>
      <dgm:spPr/>
    </dgm:pt>
    <dgm:pt modelId="{33637F08-85F0-45F9-8FB1-87B098FDF206}" type="pres">
      <dgm:prSet presAssocID="{C50B43D1-0B47-4170-94D7-E556DD10949F}" presName="linNode" presStyleCnt="0"/>
      <dgm:spPr/>
    </dgm:pt>
    <dgm:pt modelId="{18DF8E6E-3F66-43D8-A0B7-F1D5470FF6B4}" type="pres">
      <dgm:prSet presAssocID="{C50B43D1-0B47-4170-94D7-E556DD10949F}" presName="parentText" presStyleLbl="node1" presStyleIdx="8" presStyleCnt="13">
        <dgm:presLayoutVars>
          <dgm:chMax val="1"/>
          <dgm:bulletEnabled val="1"/>
        </dgm:presLayoutVars>
      </dgm:prSet>
      <dgm:spPr/>
      <dgm:t>
        <a:bodyPr/>
        <a:lstStyle/>
        <a:p>
          <a:pPr rtl="1"/>
          <a:endParaRPr lang="ar-EG"/>
        </a:p>
      </dgm:t>
    </dgm:pt>
    <dgm:pt modelId="{DC8277E2-5940-4D49-A439-42D49AE1DE90}" type="pres">
      <dgm:prSet presAssocID="{80DEF569-F242-4602-96DA-337A11B83D33}" presName="sp" presStyleCnt="0"/>
      <dgm:spPr/>
    </dgm:pt>
    <dgm:pt modelId="{6B8D085C-EC83-4C00-953D-43AA84CCE8E4}" type="pres">
      <dgm:prSet presAssocID="{7EE0458A-10CD-48C6-A366-BF0CB8F44416}" presName="linNode" presStyleCnt="0"/>
      <dgm:spPr/>
    </dgm:pt>
    <dgm:pt modelId="{BA777A9C-76D3-4AEA-AE95-02994F14C1DD}" type="pres">
      <dgm:prSet presAssocID="{7EE0458A-10CD-48C6-A366-BF0CB8F44416}" presName="parentText" presStyleLbl="node1" presStyleIdx="9" presStyleCnt="13">
        <dgm:presLayoutVars>
          <dgm:chMax val="1"/>
          <dgm:bulletEnabled val="1"/>
        </dgm:presLayoutVars>
      </dgm:prSet>
      <dgm:spPr/>
      <dgm:t>
        <a:bodyPr/>
        <a:lstStyle/>
        <a:p>
          <a:pPr rtl="1"/>
          <a:endParaRPr lang="ar-EG"/>
        </a:p>
      </dgm:t>
    </dgm:pt>
    <dgm:pt modelId="{23042FE6-4FC0-4206-9E73-95E52678DC77}" type="pres">
      <dgm:prSet presAssocID="{101371F4-2FD5-4565-9F25-FCDB3256AC39}" presName="sp" presStyleCnt="0"/>
      <dgm:spPr/>
    </dgm:pt>
    <dgm:pt modelId="{5D6AB27B-4DD0-4F62-BB61-B60C0B2CFA24}" type="pres">
      <dgm:prSet presAssocID="{37F73BF1-AFA3-493A-BD86-0D481C3EF80D}" presName="linNode" presStyleCnt="0"/>
      <dgm:spPr/>
    </dgm:pt>
    <dgm:pt modelId="{DB36BAEE-EE19-4B4E-B407-B46184EAC5BE}" type="pres">
      <dgm:prSet presAssocID="{37F73BF1-AFA3-493A-BD86-0D481C3EF80D}" presName="parentText" presStyleLbl="node1" presStyleIdx="10" presStyleCnt="13">
        <dgm:presLayoutVars>
          <dgm:chMax val="1"/>
          <dgm:bulletEnabled val="1"/>
        </dgm:presLayoutVars>
      </dgm:prSet>
      <dgm:spPr/>
      <dgm:t>
        <a:bodyPr/>
        <a:lstStyle/>
        <a:p>
          <a:pPr rtl="1"/>
          <a:endParaRPr lang="ar-EG"/>
        </a:p>
      </dgm:t>
    </dgm:pt>
    <dgm:pt modelId="{EFF78CCC-5C90-4A32-9A1B-AA0DA4D4BCA7}" type="pres">
      <dgm:prSet presAssocID="{B1FE1DAC-B3B0-46AC-B493-13886D8E2804}" presName="sp" presStyleCnt="0"/>
      <dgm:spPr/>
    </dgm:pt>
    <dgm:pt modelId="{C0F5786C-CE01-4AEA-A549-10813B370764}" type="pres">
      <dgm:prSet presAssocID="{34DAFB69-A6F2-4F8E-B640-A594B0AA465A}" presName="linNode" presStyleCnt="0"/>
      <dgm:spPr/>
    </dgm:pt>
    <dgm:pt modelId="{F33336B5-ADA9-41AA-A678-5E55E44C4AD8}" type="pres">
      <dgm:prSet presAssocID="{34DAFB69-A6F2-4F8E-B640-A594B0AA465A}" presName="parentText" presStyleLbl="node1" presStyleIdx="11" presStyleCnt="13">
        <dgm:presLayoutVars>
          <dgm:chMax val="1"/>
          <dgm:bulletEnabled val="1"/>
        </dgm:presLayoutVars>
      </dgm:prSet>
      <dgm:spPr/>
      <dgm:t>
        <a:bodyPr/>
        <a:lstStyle/>
        <a:p>
          <a:pPr rtl="1"/>
          <a:endParaRPr lang="ar-EG"/>
        </a:p>
      </dgm:t>
    </dgm:pt>
    <dgm:pt modelId="{F2B8A12F-7031-4CF6-B568-168F156EB943}" type="pres">
      <dgm:prSet presAssocID="{82681A41-2626-4FE2-B772-1FF206933B88}" presName="sp" presStyleCnt="0"/>
      <dgm:spPr/>
    </dgm:pt>
    <dgm:pt modelId="{9CC667F4-713D-40B3-9A3B-87EEC0490AF7}" type="pres">
      <dgm:prSet presAssocID="{A64CF0D1-B858-4391-9C82-B403EF95E71A}" presName="linNode" presStyleCnt="0"/>
      <dgm:spPr/>
    </dgm:pt>
    <dgm:pt modelId="{1F2FE3D4-4D5A-4BBF-8235-E5AD96C7AB3C}" type="pres">
      <dgm:prSet presAssocID="{A64CF0D1-B858-4391-9C82-B403EF95E71A}" presName="parentText" presStyleLbl="node1" presStyleIdx="12" presStyleCnt="13">
        <dgm:presLayoutVars>
          <dgm:chMax val="1"/>
          <dgm:bulletEnabled val="1"/>
        </dgm:presLayoutVars>
      </dgm:prSet>
      <dgm:spPr/>
      <dgm:t>
        <a:bodyPr/>
        <a:lstStyle/>
        <a:p>
          <a:pPr rtl="1"/>
          <a:endParaRPr lang="ar-EG"/>
        </a:p>
      </dgm:t>
    </dgm:pt>
  </dgm:ptLst>
  <dgm:cxnLst>
    <dgm:cxn modelId="{A5EE189B-50F5-4B7A-9AC2-3D0317A63D65}" type="presOf" srcId="{466FE48A-5AB7-41F1-B0E9-B3DFB024A133}" destId="{2D975BD9-2275-4133-8C10-064EC108DFCB}" srcOrd="0" destOrd="0" presId="urn:microsoft.com/office/officeart/2005/8/layout/vList5"/>
    <dgm:cxn modelId="{6932C9E1-D1A0-48DB-9DD6-44B7E79B50EE}" type="presOf" srcId="{5B0257BA-5906-4136-9286-2E50FBE5D505}" destId="{4D3FB94D-BBB6-4145-9923-E1D2A48700B4}" srcOrd="0" destOrd="0" presId="urn:microsoft.com/office/officeart/2005/8/layout/vList5"/>
    <dgm:cxn modelId="{7ECAE3D9-90AB-4CA3-A41E-679382E3DA80}" srcId="{0A406A00-7DB1-4593-AE93-EAE848571D6E}" destId="{A64CF0D1-B858-4391-9C82-B403EF95E71A}" srcOrd="12" destOrd="0" parTransId="{C933172F-FCA9-4A81-A870-6FB85A9FB127}" sibTransId="{091DEE62-01C8-4AD9-9449-B1D7ADA28083}"/>
    <dgm:cxn modelId="{1CD67502-DAC5-44D2-B8BA-0B55AA108D26}" srcId="{0A406A00-7DB1-4593-AE93-EAE848571D6E}" destId="{C57691AE-5698-4989-B716-75D2640607EF}" srcOrd="7" destOrd="0" parTransId="{26C18EE7-5239-4C8B-8D6D-026BD0153BD8}" sibTransId="{6D85752E-D3C5-4E06-A66F-3C36D34B55BC}"/>
    <dgm:cxn modelId="{B7C7C04F-9609-4821-BB58-68459B06602B}" type="presOf" srcId="{C50B43D1-0B47-4170-94D7-E556DD10949F}" destId="{18DF8E6E-3F66-43D8-A0B7-F1D5470FF6B4}" srcOrd="0" destOrd="0" presId="urn:microsoft.com/office/officeart/2005/8/layout/vList5"/>
    <dgm:cxn modelId="{D96A9F9A-B737-4192-BB0A-589CF7A8E272}" srcId="{0A406A00-7DB1-4593-AE93-EAE848571D6E}" destId="{37F73BF1-AFA3-493A-BD86-0D481C3EF80D}" srcOrd="10" destOrd="0" parTransId="{2A1ABB5A-E2FF-40AD-8708-2210F6381969}" sibTransId="{B1FE1DAC-B3B0-46AC-B493-13886D8E2804}"/>
    <dgm:cxn modelId="{E45C67BC-10C9-44C1-9968-FC63226C5706}" srcId="{0A406A00-7DB1-4593-AE93-EAE848571D6E}" destId="{D3BDC123-1405-4E1E-9B8F-696A9D537057}" srcOrd="3" destOrd="0" parTransId="{33D62E61-F31F-4FA5-83F9-B1B560829C2F}" sibTransId="{67DE9D80-2549-4A2D-9246-2A20702AC19C}"/>
    <dgm:cxn modelId="{F2B851D9-F550-4E89-AD00-FAA433D5B734}" type="presOf" srcId="{A64CF0D1-B858-4391-9C82-B403EF95E71A}" destId="{1F2FE3D4-4D5A-4BBF-8235-E5AD96C7AB3C}" srcOrd="0" destOrd="0" presId="urn:microsoft.com/office/officeart/2005/8/layout/vList5"/>
    <dgm:cxn modelId="{224D7AEC-B1D4-4CD3-B499-3CB299247C2D}" type="presOf" srcId="{37F73BF1-AFA3-493A-BD86-0D481C3EF80D}" destId="{DB36BAEE-EE19-4B4E-B407-B46184EAC5BE}" srcOrd="0" destOrd="0" presId="urn:microsoft.com/office/officeart/2005/8/layout/vList5"/>
    <dgm:cxn modelId="{BEC05C1D-C9B7-40D6-B3CB-32984DD9E543}" type="presOf" srcId="{0A406A00-7DB1-4593-AE93-EAE848571D6E}" destId="{413792A0-A71D-4FE9-B29D-80C26A47594F}" srcOrd="0" destOrd="0" presId="urn:microsoft.com/office/officeart/2005/8/layout/vList5"/>
    <dgm:cxn modelId="{EEA22875-54FA-4E7D-98E0-5090C3B2279D}" srcId="{0A406A00-7DB1-4593-AE93-EAE848571D6E}" destId="{5B0257BA-5906-4136-9286-2E50FBE5D505}" srcOrd="0" destOrd="0" parTransId="{55400974-6607-4919-A941-4C2EF86D159B}" sibTransId="{8B470307-F641-450A-B518-ED546470664F}"/>
    <dgm:cxn modelId="{B9329C9E-3C33-4635-926E-A9F0B63D9978}" type="presOf" srcId="{C57691AE-5698-4989-B716-75D2640607EF}" destId="{21BFCB3F-3497-4B1B-9FFF-A0BA87227EAB}" srcOrd="0" destOrd="0" presId="urn:microsoft.com/office/officeart/2005/8/layout/vList5"/>
    <dgm:cxn modelId="{225706B1-9BFA-47D9-A284-3A3C5D2139B4}" type="presOf" srcId="{D10D9F0F-CB08-4725-9C18-A54EC42F1F2B}" destId="{F1402042-96E7-490D-9F4D-3AB7C881C635}" srcOrd="0" destOrd="0" presId="urn:microsoft.com/office/officeart/2005/8/layout/vList5"/>
    <dgm:cxn modelId="{1E4D8E30-4D4E-4076-B54D-645974B43B51}" srcId="{0A406A00-7DB1-4593-AE93-EAE848571D6E}" destId="{DEB50AB6-9957-4140-9CAB-02FC1F8A38E1}" srcOrd="4" destOrd="0" parTransId="{5F88F7B3-B012-4CC1-B94C-9631AE151D5C}" sibTransId="{B957F735-11E1-4E15-8305-3E9547BC0017}"/>
    <dgm:cxn modelId="{542430AE-D92D-445D-9346-5E182F9CF0C7}" type="presOf" srcId="{F2559AFE-B33E-4C2F-B015-F145061BE149}" destId="{8EAFD5BF-2513-4EF0-80C7-5B8AD3151A1F}" srcOrd="0" destOrd="0" presId="urn:microsoft.com/office/officeart/2005/8/layout/vList5"/>
    <dgm:cxn modelId="{B6275776-553E-4AB2-9937-65DD529ECF20}" srcId="{0A406A00-7DB1-4593-AE93-EAE848571D6E}" destId="{7EE0458A-10CD-48C6-A366-BF0CB8F44416}" srcOrd="9" destOrd="0" parTransId="{49BFE6AD-8E54-4FA9-A31D-9E67C4BB30E1}" sibTransId="{101371F4-2FD5-4565-9F25-FCDB3256AC39}"/>
    <dgm:cxn modelId="{F1F0D1AD-F8C4-4DB8-A853-95667CC1C038}" srcId="{0A406A00-7DB1-4593-AE93-EAE848571D6E}" destId="{C50B43D1-0B47-4170-94D7-E556DD10949F}" srcOrd="8" destOrd="0" parTransId="{0DD12154-0B8B-490E-8226-1ECA3EA513C6}" sibTransId="{80DEF569-F242-4602-96DA-337A11B83D33}"/>
    <dgm:cxn modelId="{BD178F74-FB62-44C7-94AD-0FD6D9C4FAFE}" type="presOf" srcId="{D3BDC123-1405-4E1E-9B8F-696A9D537057}" destId="{A36EB7B6-AA9C-4CCB-817B-D1D996E27A3F}" srcOrd="0" destOrd="0" presId="urn:microsoft.com/office/officeart/2005/8/layout/vList5"/>
    <dgm:cxn modelId="{A882AA1C-F930-4FA1-BCDB-74A3EB216A33}" srcId="{0A406A00-7DB1-4593-AE93-EAE848571D6E}" destId="{34DAFB69-A6F2-4F8E-B640-A594B0AA465A}" srcOrd="11" destOrd="0" parTransId="{C8337AC0-021B-46DF-8C6A-7CC80BB9290B}" sibTransId="{82681A41-2626-4FE2-B772-1FF206933B88}"/>
    <dgm:cxn modelId="{679CADB8-B939-4432-A2FA-64BE6357DC22}" type="presOf" srcId="{8C350A6F-C350-44F7-B432-FAFB59B71C0B}" destId="{E2915694-BEAF-4F12-BA83-5420F0CAB4AF}" srcOrd="0" destOrd="0" presId="urn:microsoft.com/office/officeart/2005/8/layout/vList5"/>
    <dgm:cxn modelId="{A4A2B549-DB3C-4138-8DED-8CC6A4D3B119}" srcId="{0A406A00-7DB1-4593-AE93-EAE848571D6E}" destId="{8C350A6F-C350-44F7-B432-FAFB59B71C0B}" srcOrd="2" destOrd="0" parTransId="{AD0F5DA9-2C49-4252-A2B3-DCF85A0CB8E1}" sibTransId="{F2F2A6F0-68FE-4C2D-BB00-814B3D6DC89F}"/>
    <dgm:cxn modelId="{FBEFFCC2-351B-4486-8872-2D5FF59D9806}" srcId="{0A406A00-7DB1-4593-AE93-EAE848571D6E}" destId="{F2559AFE-B33E-4C2F-B015-F145061BE149}" srcOrd="6" destOrd="0" parTransId="{D18B2043-86C7-4DD4-9AB0-2F9B8C990477}" sibTransId="{C89D09B1-51BC-493E-9DBC-ED1A4A4B8246}"/>
    <dgm:cxn modelId="{047AF2DA-D4FE-4991-81EB-4130C1B1AB92}" type="presOf" srcId="{DEB50AB6-9957-4140-9CAB-02FC1F8A38E1}" destId="{A69EF917-13F0-460F-955E-C177257C0043}" srcOrd="0" destOrd="0" presId="urn:microsoft.com/office/officeart/2005/8/layout/vList5"/>
    <dgm:cxn modelId="{69FCCFF2-FD4B-4597-AE9E-1847290C489F}" srcId="{0A406A00-7DB1-4593-AE93-EAE848571D6E}" destId="{466FE48A-5AB7-41F1-B0E9-B3DFB024A133}" srcOrd="1" destOrd="0" parTransId="{FA1652A1-90FB-4343-B2EE-429249ABB6FD}" sibTransId="{D1EB00D3-56AC-461E-9C04-DED9CFE847FF}"/>
    <dgm:cxn modelId="{61A7BC83-59B6-416C-A83C-B59359BB518F}" srcId="{0A406A00-7DB1-4593-AE93-EAE848571D6E}" destId="{D10D9F0F-CB08-4725-9C18-A54EC42F1F2B}" srcOrd="5" destOrd="0" parTransId="{87B56CBA-AAAC-48E9-8E91-4CC71CE4B685}" sibTransId="{E76290F5-D612-40C8-A123-3547237275D8}"/>
    <dgm:cxn modelId="{61E32DEB-D00F-4474-92EC-ED8E129CBF98}" type="presOf" srcId="{34DAFB69-A6F2-4F8E-B640-A594B0AA465A}" destId="{F33336B5-ADA9-41AA-A678-5E55E44C4AD8}" srcOrd="0" destOrd="0" presId="urn:microsoft.com/office/officeart/2005/8/layout/vList5"/>
    <dgm:cxn modelId="{02A22732-D452-49DB-9CE4-45056EF6A289}" type="presOf" srcId="{7EE0458A-10CD-48C6-A366-BF0CB8F44416}" destId="{BA777A9C-76D3-4AEA-AE95-02994F14C1DD}" srcOrd="0" destOrd="0" presId="urn:microsoft.com/office/officeart/2005/8/layout/vList5"/>
    <dgm:cxn modelId="{0AD62F17-7E95-4EE3-874A-F8CB9A6F6F0C}" type="presParOf" srcId="{413792A0-A71D-4FE9-B29D-80C26A47594F}" destId="{32BD9CF0-70DA-4F98-B846-A295A0128FBB}" srcOrd="0" destOrd="0" presId="urn:microsoft.com/office/officeart/2005/8/layout/vList5"/>
    <dgm:cxn modelId="{36831F6C-78E7-49FE-92FE-47CEA27C6FCB}" type="presParOf" srcId="{32BD9CF0-70DA-4F98-B846-A295A0128FBB}" destId="{4D3FB94D-BBB6-4145-9923-E1D2A48700B4}" srcOrd="0" destOrd="0" presId="urn:microsoft.com/office/officeart/2005/8/layout/vList5"/>
    <dgm:cxn modelId="{0FBF937A-858A-4AB4-8618-8CAAA965AEDA}" type="presParOf" srcId="{413792A0-A71D-4FE9-B29D-80C26A47594F}" destId="{9601F8A1-456A-495C-AB5E-F43C789F0E21}" srcOrd="1" destOrd="0" presId="urn:microsoft.com/office/officeart/2005/8/layout/vList5"/>
    <dgm:cxn modelId="{4DD356B0-1910-4914-9CFB-7BC70C29EA03}" type="presParOf" srcId="{413792A0-A71D-4FE9-B29D-80C26A47594F}" destId="{51CC5725-2490-4488-9B73-9240BC11A378}" srcOrd="2" destOrd="0" presId="urn:microsoft.com/office/officeart/2005/8/layout/vList5"/>
    <dgm:cxn modelId="{4E821036-AF22-4B63-B787-F40EA06981F9}" type="presParOf" srcId="{51CC5725-2490-4488-9B73-9240BC11A378}" destId="{2D975BD9-2275-4133-8C10-064EC108DFCB}" srcOrd="0" destOrd="0" presId="urn:microsoft.com/office/officeart/2005/8/layout/vList5"/>
    <dgm:cxn modelId="{29667663-BAC2-4410-8D95-E5FC6B722625}" type="presParOf" srcId="{413792A0-A71D-4FE9-B29D-80C26A47594F}" destId="{3A3ACD5D-E3D2-4B96-8B24-2573A30C4FA2}" srcOrd="3" destOrd="0" presId="urn:microsoft.com/office/officeart/2005/8/layout/vList5"/>
    <dgm:cxn modelId="{99C1EEDB-A499-4FC1-A0AD-ABAB2623B09A}" type="presParOf" srcId="{413792A0-A71D-4FE9-B29D-80C26A47594F}" destId="{EA01D247-C950-4680-86AE-FD2B68020A51}" srcOrd="4" destOrd="0" presId="urn:microsoft.com/office/officeart/2005/8/layout/vList5"/>
    <dgm:cxn modelId="{11C9EFFB-889B-46EC-9CE7-DA90A08FD44D}" type="presParOf" srcId="{EA01D247-C950-4680-86AE-FD2B68020A51}" destId="{E2915694-BEAF-4F12-BA83-5420F0CAB4AF}" srcOrd="0" destOrd="0" presId="urn:microsoft.com/office/officeart/2005/8/layout/vList5"/>
    <dgm:cxn modelId="{A79FC390-DA91-4139-ABAC-32690F825E8B}" type="presParOf" srcId="{413792A0-A71D-4FE9-B29D-80C26A47594F}" destId="{ABE4284A-7499-40A6-85D4-715753A7FE81}" srcOrd="5" destOrd="0" presId="urn:microsoft.com/office/officeart/2005/8/layout/vList5"/>
    <dgm:cxn modelId="{C8CBFFC2-039B-475D-B4E6-4ED1D43C7F19}" type="presParOf" srcId="{413792A0-A71D-4FE9-B29D-80C26A47594F}" destId="{86E909F5-5A14-46B8-B947-8C47D444E272}" srcOrd="6" destOrd="0" presId="urn:microsoft.com/office/officeart/2005/8/layout/vList5"/>
    <dgm:cxn modelId="{873E78F4-47C9-44B2-B276-2A0C450AFC27}" type="presParOf" srcId="{86E909F5-5A14-46B8-B947-8C47D444E272}" destId="{A36EB7B6-AA9C-4CCB-817B-D1D996E27A3F}" srcOrd="0" destOrd="0" presId="urn:microsoft.com/office/officeart/2005/8/layout/vList5"/>
    <dgm:cxn modelId="{81FD4EB9-BB54-4572-B97E-320F05131E1B}" type="presParOf" srcId="{413792A0-A71D-4FE9-B29D-80C26A47594F}" destId="{8A44AFE4-E2F1-4833-BA44-B6C0F8D0F102}" srcOrd="7" destOrd="0" presId="urn:microsoft.com/office/officeart/2005/8/layout/vList5"/>
    <dgm:cxn modelId="{AB136B23-7B2E-4862-82B5-D8A11760FB29}" type="presParOf" srcId="{413792A0-A71D-4FE9-B29D-80C26A47594F}" destId="{0E51F2AA-B803-4033-8B84-1B06798C7492}" srcOrd="8" destOrd="0" presId="urn:microsoft.com/office/officeart/2005/8/layout/vList5"/>
    <dgm:cxn modelId="{60E8C006-2136-4408-87D4-C9398ECF845A}" type="presParOf" srcId="{0E51F2AA-B803-4033-8B84-1B06798C7492}" destId="{A69EF917-13F0-460F-955E-C177257C0043}" srcOrd="0" destOrd="0" presId="urn:microsoft.com/office/officeart/2005/8/layout/vList5"/>
    <dgm:cxn modelId="{AA06B225-8282-4843-97C0-A9F076B16B86}" type="presParOf" srcId="{413792A0-A71D-4FE9-B29D-80C26A47594F}" destId="{5093BC85-43BA-4338-953A-7CE440EE72EC}" srcOrd="9" destOrd="0" presId="urn:microsoft.com/office/officeart/2005/8/layout/vList5"/>
    <dgm:cxn modelId="{18D23DBA-2CF7-4132-8B14-01D0E6CCED11}" type="presParOf" srcId="{413792A0-A71D-4FE9-B29D-80C26A47594F}" destId="{0F7EFBAD-7FE5-4D96-A63C-604468436BF5}" srcOrd="10" destOrd="0" presId="urn:microsoft.com/office/officeart/2005/8/layout/vList5"/>
    <dgm:cxn modelId="{D6962A5B-0CD1-48B0-A1E1-657604C5A0F3}" type="presParOf" srcId="{0F7EFBAD-7FE5-4D96-A63C-604468436BF5}" destId="{F1402042-96E7-490D-9F4D-3AB7C881C635}" srcOrd="0" destOrd="0" presId="urn:microsoft.com/office/officeart/2005/8/layout/vList5"/>
    <dgm:cxn modelId="{C5C92C41-74A0-4663-B8EB-16DFC4DA1C0F}" type="presParOf" srcId="{413792A0-A71D-4FE9-B29D-80C26A47594F}" destId="{7DF15386-E7C8-42C0-B353-13E028D388BB}" srcOrd="11" destOrd="0" presId="urn:microsoft.com/office/officeart/2005/8/layout/vList5"/>
    <dgm:cxn modelId="{3800C7E9-6A56-4544-82A1-AA5B53E68608}" type="presParOf" srcId="{413792A0-A71D-4FE9-B29D-80C26A47594F}" destId="{7D67573F-74CA-4A65-94E6-942F74BB27A8}" srcOrd="12" destOrd="0" presId="urn:microsoft.com/office/officeart/2005/8/layout/vList5"/>
    <dgm:cxn modelId="{FF249AE6-76F6-414F-B4AE-DCC0A53CDF87}" type="presParOf" srcId="{7D67573F-74CA-4A65-94E6-942F74BB27A8}" destId="{8EAFD5BF-2513-4EF0-80C7-5B8AD3151A1F}" srcOrd="0" destOrd="0" presId="urn:microsoft.com/office/officeart/2005/8/layout/vList5"/>
    <dgm:cxn modelId="{DD7AA4EB-C178-46B7-AB3B-F8ADB08E8CE2}" type="presParOf" srcId="{413792A0-A71D-4FE9-B29D-80C26A47594F}" destId="{D41C30C9-6E74-4390-9481-0E654A818FBE}" srcOrd="13" destOrd="0" presId="urn:microsoft.com/office/officeart/2005/8/layout/vList5"/>
    <dgm:cxn modelId="{C4B46F32-90C8-4C18-8530-6AFE299B2F44}" type="presParOf" srcId="{413792A0-A71D-4FE9-B29D-80C26A47594F}" destId="{F73370B7-00E3-4303-8E5A-BB1CE2FDD0AF}" srcOrd="14" destOrd="0" presId="urn:microsoft.com/office/officeart/2005/8/layout/vList5"/>
    <dgm:cxn modelId="{EFB3E7D4-15D3-4D8E-822F-DEE3E36BD545}" type="presParOf" srcId="{F73370B7-00E3-4303-8E5A-BB1CE2FDD0AF}" destId="{21BFCB3F-3497-4B1B-9FFF-A0BA87227EAB}" srcOrd="0" destOrd="0" presId="urn:microsoft.com/office/officeart/2005/8/layout/vList5"/>
    <dgm:cxn modelId="{1C1D6516-42B3-4273-9003-FE97AF027C83}" type="presParOf" srcId="{413792A0-A71D-4FE9-B29D-80C26A47594F}" destId="{3F4FEF25-20AC-434D-B595-8A90531716B2}" srcOrd="15" destOrd="0" presId="urn:microsoft.com/office/officeart/2005/8/layout/vList5"/>
    <dgm:cxn modelId="{305C55CE-31CE-4C97-8BA5-A617223A846B}" type="presParOf" srcId="{413792A0-A71D-4FE9-B29D-80C26A47594F}" destId="{33637F08-85F0-45F9-8FB1-87B098FDF206}" srcOrd="16" destOrd="0" presId="urn:microsoft.com/office/officeart/2005/8/layout/vList5"/>
    <dgm:cxn modelId="{812DC61C-3754-4D45-BF06-5C717A3B3A95}" type="presParOf" srcId="{33637F08-85F0-45F9-8FB1-87B098FDF206}" destId="{18DF8E6E-3F66-43D8-A0B7-F1D5470FF6B4}" srcOrd="0" destOrd="0" presId="urn:microsoft.com/office/officeart/2005/8/layout/vList5"/>
    <dgm:cxn modelId="{2DB7CA72-E0B5-4AC2-9550-8D8A875B357A}" type="presParOf" srcId="{413792A0-A71D-4FE9-B29D-80C26A47594F}" destId="{DC8277E2-5940-4D49-A439-42D49AE1DE90}" srcOrd="17" destOrd="0" presId="urn:microsoft.com/office/officeart/2005/8/layout/vList5"/>
    <dgm:cxn modelId="{638FB0A2-8D72-4129-8EBE-2CDC1F0873F6}" type="presParOf" srcId="{413792A0-A71D-4FE9-B29D-80C26A47594F}" destId="{6B8D085C-EC83-4C00-953D-43AA84CCE8E4}" srcOrd="18" destOrd="0" presId="urn:microsoft.com/office/officeart/2005/8/layout/vList5"/>
    <dgm:cxn modelId="{579F331E-A47B-47BC-B4A6-91B8456DFF49}" type="presParOf" srcId="{6B8D085C-EC83-4C00-953D-43AA84CCE8E4}" destId="{BA777A9C-76D3-4AEA-AE95-02994F14C1DD}" srcOrd="0" destOrd="0" presId="urn:microsoft.com/office/officeart/2005/8/layout/vList5"/>
    <dgm:cxn modelId="{D64C33F0-C33E-4F09-BDB1-D035D75FA2AD}" type="presParOf" srcId="{413792A0-A71D-4FE9-B29D-80C26A47594F}" destId="{23042FE6-4FC0-4206-9E73-95E52678DC77}" srcOrd="19" destOrd="0" presId="urn:microsoft.com/office/officeart/2005/8/layout/vList5"/>
    <dgm:cxn modelId="{906F3EF3-8A49-4B16-949A-3E37C8671DB7}" type="presParOf" srcId="{413792A0-A71D-4FE9-B29D-80C26A47594F}" destId="{5D6AB27B-4DD0-4F62-BB61-B60C0B2CFA24}" srcOrd="20" destOrd="0" presId="urn:microsoft.com/office/officeart/2005/8/layout/vList5"/>
    <dgm:cxn modelId="{7F84C35A-A249-497E-A667-8BB6CB3128EA}" type="presParOf" srcId="{5D6AB27B-4DD0-4F62-BB61-B60C0B2CFA24}" destId="{DB36BAEE-EE19-4B4E-B407-B46184EAC5BE}" srcOrd="0" destOrd="0" presId="urn:microsoft.com/office/officeart/2005/8/layout/vList5"/>
    <dgm:cxn modelId="{42EC2820-67D3-47CD-8866-E700D51E97EB}" type="presParOf" srcId="{413792A0-A71D-4FE9-B29D-80C26A47594F}" destId="{EFF78CCC-5C90-4A32-9A1B-AA0DA4D4BCA7}" srcOrd="21" destOrd="0" presId="urn:microsoft.com/office/officeart/2005/8/layout/vList5"/>
    <dgm:cxn modelId="{B2A4C75A-B46B-461E-9B74-87727C14C65E}" type="presParOf" srcId="{413792A0-A71D-4FE9-B29D-80C26A47594F}" destId="{C0F5786C-CE01-4AEA-A549-10813B370764}" srcOrd="22" destOrd="0" presId="urn:microsoft.com/office/officeart/2005/8/layout/vList5"/>
    <dgm:cxn modelId="{560D90E4-9DEC-434E-89ED-D3BA821C5BEC}" type="presParOf" srcId="{C0F5786C-CE01-4AEA-A549-10813B370764}" destId="{F33336B5-ADA9-41AA-A678-5E55E44C4AD8}" srcOrd="0" destOrd="0" presId="urn:microsoft.com/office/officeart/2005/8/layout/vList5"/>
    <dgm:cxn modelId="{70699C0D-2171-4221-A7C4-73C23C442F45}" type="presParOf" srcId="{413792A0-A71D-4FE9-B29D-80C26A47594F}" destId="{F2B8A12F-7031-4CF6-B568-168F156EB943}" srcOrd="23" destOrd="0" presId="urn:microsoft.com/office/officeart/2005/8/layout/vList5"/>
    <dgm:cxn modelId="{8E9197A5-4E3B-4483-BB14-77BEDF214B8F}" type="presParOf" srcId="{413792A0-A71D-4FE9-B29D-80C26A47594F}" destId="{9CC667F4-713D-40B3-9A3B-87EEC0490AF7}" srcOrd="24" destOrd="0" presId="urn:microsoft.com/office/officeart/2005/8/layout/vList5"/>
    <dgm:cxn modelId="{C8ADD382-B9EB-4773-8E0D-95B202796D20}" type="presParOf" srcId="{9CC667F4-713D-40B3-9A3B-87EEC0490AF7}" destId="{1F2FE3D4-4D5A-4BBF-8235-E5AD96C7AB3C}" srcOrd="0"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F06CFE-C4E3-4423-937B-2E22210BEA21}" type="doc">
      <dgm:prSet loTypeId="urn:microsoft.com/office/officeart/2005/8/layout/vList2" loCatId="list" qsTypeId="urn:microsoft.com/office/officeart/2005/8/quickstyle/simple1" qsCatId="simple" csTypeId="urn:microsoft.com/office/officeart/2005/8/colors/accent1_2" csCatId="accent1" phldr="1"/>
      <dgm:spPr/>
      <dgm:t>
        <a:bodyPr/>
        <a:lstStyle/>
        <a:p>
          <a:pPr rtl="1"/>
          <a:endParaRPr lang="ar-EG"/>
        </a:p>
      </dgm:t>
    </dgm:pt>
    <dgm:pt modelId="{FD079653-80BF-4BF8-9078-0158C02675D2}">
      <dgm:prSet custT="1"/>
      <dgm:spPr/>
      <dgm:t>
        <a:bodyPr/>
        <a:lstStyle/>
        <a:p>
          <a:pPr rtl="1"/>
          <a:r>
            <a:rPr lang="ar-EG" sz="4400" b="1" dirty="0" smtClean="0">
              <a:cs typeface="+mj-cs"/>
            </a:rPr>
            <a:t>مثال</a:t>
          </a:r>
          <a:r>
            <a:rPr lang="ar-EG" sz="3600" b="1" dirty="0" smtClean="0">
              <a:cs typeface="+mj-cs"/>
            </a:rPr>
            <a:t> (1) </a:t>
          </a:r>
          <a:r>
            <a:rPr lang="ar-EG" sz="3600" b="1" dirty="0" smtClean="0"/>
            <a:t>:</a:t>
          </a:r>
          <a:endParaRPr lang="en-US" sz="3600" dirty="0"/>
        </a:p>
      </dgm:t>
    </dgm:pt>
    <dgm:pt modelId="{65286404-337F-4F8B-8499-3B2267FCE585}" type="parTrans" cxnId="{BBCD8056-2E19-4792-AAFD-BBFB7036DDA5}">
      <dgm:prSet/>
      <dgm:spPr/>
      <dgm:t>
        <a:bodyPr/>
        <a:lstStyle/>
        <a:p>
          <a:pPr rtl="1"/>
          <a:endParaRPr lang="ar-EG"/>
        </a:p>
      </dgm:t>
    </dgm:pt>
    <dgm:pt modelId="{7DB61DE5-9264-4088-ADA5-000E007E02C3}" type="sibTrans" cxnId="{BBCD8056-2E19-4792-AAFD-BBFB7036DDA5}">
      <dgm:prSet/>
      <dgm:spPr/>
      <dgm:t>
        <a:bodyPr/>
        <a:lstStyle/>
        <a:p>
          <a:pPr rtl="1"/>
          <a:endParaRPr lang="ar-EG"/>
        </a:p>
      </dgm:t>
    </dgm:pt>
    <dgm:pt modelId="{A021EF47-23A0-4E6E-BA0F-CF31289B1552}">
      <dgm:prSet custT="1"/>
      <dgm:spPr/>
      <dgm:t>
        <a:bodyPr/>
        <a:lstStyle/>
        <a:p>
          <a:pPr rtl="1"/>
          <a:r>
            <a:rPr lang="ar-EG" sz="3200" dirty="0" smtClean="0">
              <a:cs typeface="+mj-cs"/>
            </a:rPr>
            <a:t>المجال : التربية ال</a:t>
          </a:r>
          <a:r>
            <a:rPr lang="ar-SA" sz="3200" dirty="0" smtClean="0">
              <a:cs typeface="+mj-cs"/>
            </a:rPr>
            <a:t>بدنية والرياضية </a:t>
          </a:r>
          <a:r>
            <a:rPr lang="ar-EG" sz="3200" dirty="0" smtClean="0">
              <a:cs typeface="+mj-cs"/>
            </a:rPr>
            <a:t> </a:t>
          </a:r>
          <a:endParaRPr lang="en-US" sz="3200" dirty="0">
            <a:cs typeface="+mj-cs"/>
          </a:endParaRPr>
        </a:p>
      </dgm:t>
    </dgm:pt>
    <dgm:pt modelId="{F646E1D9-1E97-4F18-8423-227F8B7E8C16}" type="parTrans" cxnId="{2FC50394-BCAD-4E5B-BABA-DE7FC65D18EF}">
      <dgm:prSet/>
      <dgm:spPr/>
      <dgm:t>
        <a:bodyPr/>
        <a:lstStyle/>
        <a:p>
          <a:pPr rtl="1"/>
          <a:endParaRPr lang="ar-EG"/>
        </a:p>
      </dgm:t>
    </dgm:pt>
    <dgm:pt modelId="{485C3CAB-D44C-4694-8CCD-728CB083DE2E}" type="sibTrans" cxnId="{2FC50394-BCAD-4E5B-BABA-DE7FC65D18EF}">
      <dgm:prSet/>
      <dgm:spPr/>
      <dgm:t>
        <a:bodyPr/>
        <a:lstStyle/>
        <a:p>
          <a:pPr rtl="1"/>
          <a:endParaRPr lang="ar-EG"/>
        </a:p>
      </dgm:t>
    </dgm:pt>
    <dgm:pt modelId="{D54F7F0A-2935-456B-B8A0-BFC59E476FEB}">
      <dgm:prSet custT="1"/>
      <dgm:spPr/>
      <dgm:t>
        <a:bodyPr/>
        <a:lstStyle/>
        <a:p>
          <a:pPr rtl="1"/>
          <a:r>
            <a:rPr lang="ar-EG" sz="3200" dirty="0" smtClean="0">
              <a:cs typeface="+mj-cs"/>
            </a:rPr>
            <a:t>الموضوع </a:t>
          </a:r>
          <a:r>
            <a:rPr lang="ar-EG" sz="3200" dirty="0" err="1" smtClean="0">
              <a:cs typeface="+mj-cs"/>
            </a:rPr>
            <a:t>:</a:t>
          </a:r>
          <a:r>
            <a:rPr lang="ar-EG" sz="3200" dirty="0" smtClean="0">
              <a:cs typeface="+mj-cs"/>
            </a:rPr>
            <a:t> </a:t>
          </a:r>
          <a:r>
            <a:rPr lang="ar-SA" sz="3200" dirty="0" smtClean="0">
              <a:cs typeface="+mj-cs"/>
            </a:rPr>
            <a:t>أساليب التدريس في التربية البدنية والرياضية</a:t>
          </a:r>
          <a:endParaRPr lang="en-US" sz="3200" dirty="0">
            <a:cs typeface="+mj-cs"/>
          </a:endParaRPr>
        </a:p>
      </dgm:t>
    </dgm:pt>
    <dgm:pt modelId="{478FB241-0938-4844-B333-D636BDC8CA13}" type="parTrans" cxnId="{4384F663-4914-45EE-BA92-44171F58B18E}">
      <dgm:prSet/>
      <dgm:spPr/>
      <dgm:t>
        <a:bodyPr/>
        <a:lstStyle/>
        <a:p>
          <a:pPr rtl="1"/>
          <a:endParaRPr lang="ar-EG"/>
        </a:p>
      </dgm:t>
    </dgm:pt>
    <dgm:pt modelId="{8C6CB821-117F-47D4-B56C-F79DA3AD1131}" type="sibTrans" cxnId="{4384F663-4914-45EE-BA92-44171F58B18E}">
      <dgm:prSet/>
      <dgm:spPr/>
      <dgm:t>
        <a:bodyPr/>
        <a:lstStyle/>
        <a:p>
          <a:pPr rtl="1"/>
          <a:endParaRPr lang="ar-EG"/>
        </a:p>
      </dgm:t>
    </dgm:pt>
    <dgm:pt modelId="{4F5D7D9C-B609-4595-88F6-30EE4D76E2E8}">
      <dgm:prSet custT="1"/>
      <dgm:spPr/>
      <dgm:t>
        <a:bodyPr/>
        <a:lstStyle/>
        <a:p>
          <a:pPr rtl="1"/>
          <a:r>
            <a:rPr lang="ar-EG" sz="2800" dirty="0" err="1" smtClean="0">
              <a:cs typeface="+mj-cs"/>
            </a:rPr>
            <a:t>العنوان:</a:t>
          </a:r>
          <a:r>
            <a:rPr lang="ar-EG" sz="2800" dirty="0" smtClean="0">
              <a:cs typeface="+mj-cs"/>
            </a:rPr>
            <a:t> </a:t>
          </a:r>
          <a:r>
            <a:rPr lang="ar-SA" sz="2800" dirty="0" smtClean="0">
              <a:cs typeface="+mj-cs"/>
            </a:rPr>
            <a:t>علاقة أساليب التدريس بممارسة التلاميذ التربية البدنية في التعليم الثانوي </a:t>
          </a:r>
          <a:endParaRPr lang="en-US" sz="2800" dirty="0">
            <a:cs typeface="+mj-cs"/>
          </a:endParaRPr>
        </a:p>
      </dgm:t>
    </dgm:pt>
    <dgm:pt modelId="{D73FA4E4-4D7D-4DD4-8AB8-D4857294885C}" type="parTrans" cxnId="{743EE515-79EC-4402-BEFC-C1F92AE2C522}">
      <dgm:prSet/>
      <dgm:spPr/>
      <dgm:t>
        <a:bodyPr/>
        <a:lstStyle/>
        <a:p>
          <a:pPr rtl="1"/>
          <a:endParaRPr lang="ar-EG"/>
        </a:p>
      </dgm:t>
    </dgm:pt>
    <dgm:pt modelId="{2EC70FD7-3F7A-4BAB-968C-0A01FC36FC25}" type="sibTrans" cxnId="{743EE515-79EC-4402-BEFC-C1F92AE2C522}">
      <dgm:prSet/>
      <dgm:spPr/>
      <dgm:t>
        <a:bodyPr/>
        <a:lstStyle/>
        <a:p>
          <a:pPr rtl="1"/>
          <a:endParaRPr lang="ar-EG"/>
        </a:p>
      </dgm:t>
    </dgm:pt>
    <dgm:pt modelId="{5F58C860-3BD8-47A0-8A58-8C9B26ABA202}" type="pres">
      <dgm:prSet presAssocID="{64F06CFE-C4E3-4423-937B-2E22210BEA21}" presName="linear" presStyleCnt="0">
        <dgm:presLayoutVars>
          <dgm:animLvl val="lvl"/>
          <dgm:resizeHandles val="exact"/>
        </dgm:presLayoutVars>
      </dgm:prSet>
      <dgm:spPr/>
      <dgm:t>
        <a:bodyPr/>
        <a:lstStyle/>
        <a:p>
          <a:pPr rtl="1"/>
          <a:endParaRPr lang="ar-EG"/>
        </a:p>
      </dgm:t>
    </dgm:pt>
    <dgm:pt modelId="{9BEB61DE-623D-4D14-80BF-20C61E716A53}" type="pres">
      <dgm:prSet presAssocID="{FD079653-80BF-4BF8-9078-0158C02675D2}" presName="parentText" presStyleLbl="node1" presStyleIdx="0" presStyleCnt="4">
        <dgm:presLayoutVars>
          <dgm:chMax val="0"/>
          <dgm:bulletEnabled val="1"/>
        </dgm:presLayoutVars>
      </dgm:prSet>
      <dgm:spPr/>
      <dgm:t>
        <a:bodyPr/>
        <a:lstStyle/>
        <a:p>
          <a:pPr rtl="1"/>
          <a:endParaRPr lang="ar-EG"/>
        </a:p>
      </dgm:t>
    </dgm:pt>
    <dgm:pt modelId="{1E0586BB-1218-490C-9FCA-A22409BDCC0D}" type="pres">
      <dgm:prSet presAssocID="{7DB61DE5-9264-4088-ADA5-000E007E02C3}" presName="spacer" presStyleCnt="0"/>
      <dgm:spPr/>
    </dgm:pt>
    <dgm:pt modelId="{1445D774-C1FB-4074-84C6-760D7A2DE90D}" type="pres">
      <dgm:prSet presAssocID="{A021EF47-23A0-4E6E-BA0F-CF31289B1552}" presName="parentText" presStyleLbl="node1" presStyleIdx="1" presStyleCnt="4">
        <dgm:presLayoutVars>
          <dgm:chMax val="0"/>
          <dgm:bulletEnabled val="1"/>
        </dgm:presLayoutVars>
      </dgm:prSet>
      <dgm:spPr/>
      <dgm:t>
        <a:bodyPr/>
        <a:lstStyle/>
        <a:p>
          <a:pPr rtl="1"/>
          <a:endParaRPr lang="ar-EG"/>
        </a:p>
      </dgm:t>
    </dgm:pt>
    <dgm:pt modelId="{79E3081B-E29C-4733-AE0F-862FCC57C5CB}" type="pres">
      <dgm:prSet presAssocID="{485C3CAB-D44C-4694-8CCD-728CB083DE2E}" presName="spacer" presStyleCnt="0"/>
      <dgm:spPr/>
    </dgm:pt>
    <dgm:pt modelId="{48AFECE5-866E-4161-B436-35E3C3B97487}" type="pres">
      <dgm:prSet presAssocID="{D54F7F0A-2935-456B-B8A0-BFC59E476FEB}" presName="parentText" presStyleLbl="node1" presStyleIdx="2" presStyleCnt="4">
        <dgm:presLayoutVars>
          <dgm:chMax val="0"/>
          <dgm:bulletEnabled val="1"/>
        </dgm:presLayoutVars>
      </dgm:prSet>
      <dgm:spPr/>
      <dgm:t>
        <a:bodyPr/>
        <a:lstStyle/>
        <a:p>
          <a:pPr rtl="1"/>
          <a:endParaRPr lang="ar-EG"/>
        </a:p>
      </dgm:t>
    </dgm:pt>
    <dgm:pt modelId="{E4F1E7DB-2A6F-414A-A5C9-6644C32E6B0C}" type="pres">
      <dgm:prSet presAssocID="{8C6CB821-117F-47D4-B56C-F79DA3AD1131}" presName="spacer" presStyleCnt="0"/>
      <dgm:spPr/>
    </dgm:pt>
    <dgm:pt modelId="{678C0B68-6B89-4D8E-93D4-6DA80115DE80}" type="pres">
      <dgm:prSet presAssocID="{4F5D7D9C-B609-4595-88F6-30EE4D76E2E8}" presName="parentText" presStyleLbl="node1" presStyleIdx="3" presStyleCnt="4">
        <dgm:presLayoutVars>
          <dgm:chMax val="0"/>
          <dgm:bulletEnabled val="1"/>
        </dgm:presLayoutVars>
      </dgm:prSet>
      <dgm:spPr/>
      <dgm:t>
        <a:bodyPr/>
        <a:lstStyle/>
        <a:p>
          <a:pPr rtl="1"/>
          <a:endParaRPr lang="ar-EG"/>
        </a:p>
      </dgm:t>
    </dgm:pt>
  </dgm:ptLst>
  <dgm:cxnLst>
    <dgm:cxn modelId="{4384F663-4914-45EE-BA92-44171F58B18E}" srcId="{64F06CFE-C4E3-4423-937B-2E22210BEA21}" destId="{D54F7F0A-2935-456B-B8A0-BFC59E476FEB}" srcOrd="2" destOrd="0" parTransId="{478FB241-0938-4844-B333-D636BDC8CA13}" sibTransId="{8C6CB821-117F-47D4-B56C-F79DA3AD1131}"/>
    <dgm:cxn modelId="{CBA2A8FD-4088-4762-9687-523E9D29BB1B}" type="presOf" srcId="{4F5D7D9C-B609-4595-88F6-30EE4D76E2E8}" destId="{678C0B68-6B89-4D8E-93D4-6DA80115DE80}" srcOrd="0" destOrd="0" presId="urn:microsoft.com/office/officeart/2005/8/layout/vList2"/>
    <dgm:cxn modelId="{BBCD8056-2E19-4792-AAFD-BBFB7036DDA5}" srcId="{64F06CFE-C4E3-4423-937B-2E22210BEA21}" destId="{FD079653-80BF-4BF8-9078-0158C02675D2}" srcOrd="0" destOrd="0" parTransId="{65286404-337F-4F8B-8499-3B2267FCE585}" sibTransId="{7DB61DE5-9264-4088-ADA5-000E007E02C3}"/>
    <dgm:cxn modelId="{743EE515-79EC-4402-BEFC-C1F92AE2C522}" srcId="{64F06CFE-C4E3-4423-937B-2E22210BEA21}" destId="{4F5D7D9C-B609-4595-88F6-30EE4D76E2E8}" srcOrd="3" destOrd="0" parTransId="{D73FA4E4-4D7D-4DD4-8AB8-D4857294885C}" sibTransId="{2EC70FD7-3F7A-4BAB-968C-0A01FC36FC25}"/>
    <dgm:cxn modelId="{51F220C3-489A-45CB-AA08-EDE2EF776905}" type="presOf" srcId="{FD079653-80BF-4BF8-9078-0158C02675D2}" destId="{9BEB61DE-623D-4D14-80BF-20C61E716A53}" srcOrd="0" destOrd="0" presId="urn:microsoft.com/office/officeart/2005/8/layout/vList2"/>
    <dgm:cxn modelId="{4AEFB195-E8A2-4A70-B0F6-56119C124574}" type="presOf" srcId="{64F06CFE-C4E3-4423-937B-2E22210BEA21}" destId="{5F58C860-3BD8-47A0-8A58-8C9B26ABA202}" srcOrd="0" destOrd="0" presId="urn:microsoft.com/office/officeart/2005/8/layout/vList2"/>
    <dgm:cxn modelId="{E8BBA624-768E-4920-AA21-B33459586D49}" type="presOf" srcId="{A021EF47-23A0-4E6E-BA0F-CF31289B1552}" destId="{1445D774-C1FB-4074-84C6-760D7A2DE90D}" srcOrd="0" destOrd="0" presId="urn:microsoft.com/office/officeart/2005/8/layout/vList2"/>
    <dgm:cxn modelId="{2FC50394-BCAD-4E5B-BABA-DE7FC65D18EF}" srcId="{64F06CFE-C4E3-4423-937B-2E22210BEA21}" destId="{A021EF47-23A0-4E6E-BA0F-CF31289B1552}" srcOrd="1" destOrd="0" parTransId="{F646E1D9-1E97-4F18-8423-227F8B7E8C16}" sibTransId="{485C3CAB-D44C-4694-8CCD-728CB083DE2E}"/>
    <dgm:cxn modelId="{5EDE80C2-B85C-45EB-AC32-6F5BE94ABD29}" type="presOf" srcId="{D54F7F0A-2935-456B-B8A0-BFC59E476FEB}" destId="{48AFECE5-866E-4161-B436-35E3C3B97487}" srcOrd="0" destOrd="0" presId="urn:microsoft.com/office/officeart/2005/8/layout/vList2"/>
    <dgm:cxn modelId="{FD873320-9DC2-46CD-B9A5-D5CB211A3E7F}" type="presParOf" srcId="{5F58C860-3BD8-47A0-8A58-8C9B26ABA202}" destId="{9BEB61DE-623D-4D14-80BF-20C61E716A53}" srcOrd="0" destOrd="0" presId="urn:microsoft.com/office/officeart/2005/8/layout/vList2"/>
    <dgm:cxn modelId="{A0B2F39D-8091-4A99-895E-A743852A8701}" type="presParOf" srcId="{5F58C860-3BD8-47A0-8A58-8C9B26ABA202}" destId="{1E0586BB-1218-490C-9FCA-A22409BDCC0D}" srcOrd="1" destOrd="0" presId="urn:microsoft.com/office/officeart/2005/8/layout/vList2"/>
    <dgm:cxn modelId="{1C7C3D4A-B7B2-4F08-9A96-C5EB5C23268A}" type="presParOf" srcId="{5F58C860-3BD8-47A0-8A58-8C9B26ABA202}" destId="{1445D774-C1FB-4074-84C6-760D7A2DE90D}" srcOrd="2" destOrd="0" presId="urn:microsoft.com/office/officeart/2005/8/layout/vList2"/>
    <dgm:cxn modelId="{534CB3EB-DB91-45AE-849C-A6836AB57089}" type="presParOf" srcId="{5F58C860-3BD8-47A0-8A58-8C9B26ABA202}" destId="{79E3081B-E29C-4733-AE0F-862FCC57C5CB}" srcOrd="3" destOrd="0" presId="urn:microsoft.com/office/officeart/2005/8/layout/vList2"/>
    <dgm:cxn modelId="{DFBB01FA-8F43-4F6F-94B8-2D198D13B920}" type="presParOf" srcId="{5F58C860-3BD8-47A0-8A58-8C9B26ABA202}" destId="{48AFECE5-866E-4161-B436-35E3C3B97487}" srcOrd="4" destOrd="0" presId="urn:microsoft.com/office/officeart/2005/8/layout/vList2"/>
    <dgm:cxn modelId="{F385BC71-9643-4CBC-BAD7-1535CA0A93AA}" type="presParOf" srcId="{5F58C860-3BD8-47A0-8A58-8C9B26ABA202}" destId="{E4F1E7DB-2A6F-414A-A5C9-6644C32E6B0C}" srcOrd="5" destOrd="0" presId="urn:microsoft.com/office/officeart/2005/8/layout/vList2"/>
    <dgm:cxn modelId="{E08D22D5-8ADC-4FB3-A781-0EECF9B90B10}" type="presParOf" srcId="{5F58C860-3BD8-47A0-8A58-8C9B26ABA202}" destId="{678C0B68-6B89-4D8E-93D4-6DA80115DE80}" srcOrd="6"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1E484CD-A137-44E5-9F58-FCA05F07F8EC}" type="doc">
      <dgm:prSet loTypeId="urn:microsoft.com/office/officeart/2005/8/layout/venn2" loCatId="relationship" qsTypeId="urn:microsoft.com/office/officeart/2005/8/quickstyle/simple1" qsCatId="simple" csTypeId="urn:microsoft.com/office/officeart/2005/8/colors/accent1_2" csCatId="accent1" phldr="1"/>
      <dgm:spPr/>
      <dgm:t>
        <a:bodyPr/>
        <a:lstStyle/>
        <a:p>
          <a:pPr rtl="1"/>
          <a:endParaRPr lang="ar-EG"/>
        </a:p>
      </dgm:t>
    </dgm:pt>
    <dgm:pt modelId="{FAB99370-3605-49B9-B334-2423377939B5}">
      <dgm:prSet custT="1"/>
      <dgm:spPr/>
      <dgm:t>
        <a:bodyPr/>
        <a:lstStyle/>
        <a:p>
          <a:pPr rtl="1"/>
          <a:r>
            <a:rPr lang="ar-EG" sz="2400" dirty="0" smtClean="0"/>
            <a:t>المجال </a:t>
          </a:r>
          <a:r>
            <a:rPr lang="ar-EG" sz="2400" dirty="0" err="1" smtClean="0"/>
            <a:t>:</a:t>
          </a:r>
          <a:r>
            <a:rPr lang="ar-EG" sz="2400" dirty="0" smtClean="0"/>
            <a:t> </a:t>
          </a:r>
          <a:r>
            <a:rPr lang="ar-SA" sz="2400" dirty="0" smtClean="0"/>
            <a:t>النشاط الرياضي المكيف </a:t>
          </a:r>
          <a:endParaRPr lang="en-US" sz="2400" dirty="0"/>
        </a:p>
      </dgm:t>
    </dgm:pt>
    <dgm:pt modelId="{9CD228ED-3BD7-4CD3-8539-BF76B3D5F627}" type="parTrans" cxnId="{90BD42A6-88E0-444D-A9E4-EC2CD84EBB8A}">
      <dgm:prSet/>
      <dgm:spPr/>
      <dgm:t>
        <a:bodyPr/>
        <a:lstStyle/>
        <a:p>
          <a:pPr rtl="1"/>
          <a:endParaRPr lang="ar-EG" sz="2400"/>
        </a:p>
      </dgm:t>
    </dgm:pt>
    <dgm:pt modelId="{04E4EDF9-2258-4883-AC0E-80349C88005B}" type="sibTrans" cxnId="{90BD42A6-88E0-444D-A9E4-EC2CD84EBB8A}">
      <dgm:prSet/>
      <dgm:spPr/>
      <dgm:t>
        <a:bodyPr/>
        <a:lstStyle/>
        <a:p>
          <a:pPr rtl="1"/>
          <a:endParaRPr lang="ar-EG" sz="2400"/>
        </a:p>
      </dgm:t>
    </dgm:pt>
    <dgm:pt modelId="{A3FCBFA8-534C-4D8B-B42A-93B843A61F20}">
      <dgm:prSet custT="1"/>
      <dgm:spPr/>
      <dgm:t>
        <a:bodyPr/>
        <a:lstStyle/>
        <a:p>
          <a:pPr rtl="1"/>
          <a:r>
            <a:rPr lang="ar-EG" sz="2400" dirty="0" smtClean="0"/>
            <a:t>الموضوع </a:t>
          </a:r>
          <a:r>
            <a:rPr lang="ar-EG" sz="2400" dirty="0" err="1" smtClean="0"/>
            <a:t>:</a:t>
          </a:r>
          <a:r>
            <a:rPr lang="ar-EG" sz="2400" dirty="0" smtClean="0"/>
            <a:t> </a:t>
          </a:r>
          <a:r>
            <a:rPr lang="ar-SA" sz="2400" dirty="0" smtClean="0"/>
            <a:t>النشاط المكيف والشخصية</a:t>
          </a:r>
          <a:endParaRPr lang="en-US" sz="2400" dirty="0"/>
        </a:p>
      </dgm:t>
    </dgm:pt>
    <dgm:pt modelId="{3CDF392F-6717-48FC-8F15-2632019C433E}" type="parTrans" cxnId="{4823E70E-D954-44E9-A30D-80D66AB41FBD}">
      <dgm:prSet/>
      <dgm:spPr/>
      <dgm:t>
        <a:bodyPr/>
        <a:lstStyle/>
        <a:p>
          <a:pPr rtl="1"/>
          <a:endParaRPr lang="ar-EG" sz="2400"/>
        </a:p>
      </dgm:t>
    </dgm:pt>
    <dgm:pt modelId="{17CC32C2-40C0-4FD2-811A-29AD707AC68A}" type="sibTrans" cxnId="{4823E70E-D954-44E9-A30D-80D66AB41FBD}">
      <dgm:prSet/>
      <dgm:spPr/>
      <dgm:t>
        <a:bodyPr/>
        <a:lstStyle/>
        <a:p>
          <a:pPr rtl="1"/>
          <a:endParaRPr lang="ar-EG" sz="2400"/>
        </a:p>
      </dgm:t>
    </dgm:pt>
    <dgm:pt modelId="{83845D77-6C95-47FC-AF92-97AD6BAC3AFF}">
      <dgm:prSet custT="1"/>
      <dgm:spPr/>
      <dgm:t>
        <a:bodyPr/>
        <a:lstStyle/>
        <a:p>
          <a:pPr rtl="1"/>
          <a:r>
            <a:rPr lang="ar-EG" sz="2400" dirty="0" smtClean="0"/>
            <a:t>العنوان </a:t>
          </a:r>
          <a:r>
            <a:rPr lang="ar-EG" sz="2400" dirty="0" err="1" smtClean="0"/>
            <a:t>:</a:t>
          </a:r>
          <a:r>
            <a:rPr lang="ar-EG" sz="2400" dirty="0" smtClean="0"/>
            <a:t> </a:t>
          </a:r>
          <a:r>
            <a:rPr lang="ar-SA" sz="2400" dirty="0" smtClean="0"/>
            <a:t>دور النشاط المكيف في تكوين شخصية الطفل</a:t>
          </a:r>
          <a:r>
            <a:rPr lang="ar-EG" sz="2400" dirty="0" err="1" smtClean="0"/>
            <a:t>.</a:t>
          </a:r>
          <a:endParaRPr lang="en-US" sz="2400" dirty="0"/>
        </a:p>
      </dgm:t>
    </dgm:pt>
    <dgm:pt modelId="{0FCE3B9E-90A7-463C-8AB8-DB90AC4E19FD}" type="parTrans" cxnId="{7487AA8A-E449-451A-80E8-EA726AAE2535}">
      <dgm:prSet/>
      <dgm:spPr/>
      <dgm:t>
        <a:bodyPr/>
        <a:lstStyle/>
        <a:p>
          <a:pPr rtl="1"/>
          <a:endParaRPr lang="ar-EG" sz="2400"/>
        </a:p>
      </dgm:t>
    </dgm:pt>
    <dgm:pt modelId="{C120D4D8-D5B3-4A74-B28C-D2A2C08F2EDC}" type="sibTrans" cxnId="{7487AA8A-E449-451A-80E8-EA726AAE2535}">
      <dgm:prSet/>
      <dgm:spPr/>
      <dgm:t>
        <a:bodyPr/>
        <a:lstStyle/>
        <a:p>
          <a:pPr rtl="1"/>
          <a:endParaRPr lang="ar-EG" sz="2400"/>
        </a:p>
      </dgm:t>
    </dgm:pt>
    <dgm:pt modelId="{02F74ADF-0B66-41ED-B054-7767392E9016}" type="pres">
      <dgm:prSet presAssocID="{51E484CD-A137-44E5-9F58-FCA05F07F8EC}" presName="Name0" presStyleCnt="0">
        <dgm:presLayoutVars>
          <dgm:chMax val="7"/>
          <dgm:resizeHandles val="exact"/>
        </dgm:presLayoutVars>
      </dgm:prSet>
      <dgm:spPr/>
      <dgm:t>
        <a:bodyPr/>
        <a:lstStyle/>
        <a:p>
          <a:pPr rtl="1"/>
          <a:endParaRPr lang="ar-EG"/>
        </a:p>
      </dgm:t>
    </dgm:pt>
    <dgm:pt modelId="{357FA20E-55B1-4B6F-89BE-AB452730B015}" type="pres">
      <dgm:prSet presAssocID="{51E484CD-A137-44E5-9F58-FCA05F07F8EC}" presName="comp1" presStyleCnt="0"/>
      <dgm:spPr/>
    </dgm:pt>
    <dgm:pt modelId="{04A5D1F8-5DB5-42B9-9210-857AF2DF43F1}" type="pres">
      <dgm:prSet presAssocID="{51E484CD-A137-44E5-9F58-FCA05F07F8EC}" presName="circle1" presStyleLbl="node1" presStyleIdx="0" presStyleCnt="3" custLinFactNeighborX="1172" custLinFactNeighborY="-1780"/>
      <dgm:spPr/>
      <dgm:t>
        <a:bodyPr/>
        <a:lstStyle/>
        <a:p>
          <a:pPr rtl="1"/>
          <a:endParaRPr lang="ar-EG"/>
        </a:p>
      </dgm:t>
    </dgm:pt>
    <dgm:pt modelId="{A2C8E867-79C1-4B6E-9F72-3F622344CA3F}" type="pres">
      <dgm:prSet presAssocID="{51E484CD-A137-44E5-9F58-FCA05F07F8EC}" presName="c1text" presStyleLbl="node1" presStyleIdx="0" presStyleCnt="3">
        <dgm:presLayoutVars>
          <dgm:bulletEnabled val="1"/>
        </dgm:presLayoutVars>
      </dgm:prSet>
      <dgm:spPr/>
      <dgm:t>
        <a:bodyPr/>
        <a:lstStyle/>
        <a:p>
          <a:pPr rtl="1"/>
          <a:endParaRPr lang="ar-EG"/>
        </a:p>
      </dgm:t>
    </dgm:pt>
    <dgm:pt modelId="{36777367-23AF-44AD-A8A5-77847E8759EF}" type="pres">
      <dgm:prSet presAssocID="{51E484CD-A137-44E5-9F58-FCA05F07F8EC}" presName="comp2" presStyleCnt="0"/>
      <dgm:spPr/>
    </dgm:pt>
    <dgm:pt modelId="{3CB33BBE-503F-427A-9986-7786A507C82B}" type="pres">
      <dgm:prSet presAssocID="{51E484CD-A137-44E5-9F58-FCA05F07F8EC}" presName="circle2" presStyleLbl="node1" presStyleIdx="1" presStyleCnt="3" custScaleX="121529" custScaleY="97627"/>
      <dgm:spPr/>
      <dgm:t>
        <a:bodyPr/>
        <a:lstStyle/>
        <a:p>
          <a:pPr rtl="1"/>
          <a:endParaRPr lang="ar-EG"/>
        </a:p>
      </dgm:t>
    </dgm:pt>
    <dgm:pt modelId="{9B00EF1E-982F-4923-A815-B2497644DF27}" type="pres">
      <dgm:prSet presAssocID="{51E484CD-A137-44E5-9F58-FCA05F07F8EC}" presName="c2text" presStyleLbl="node1" presStyleIdx="1" presStyleCnt="3">
        <dgm:presLayoutVars>
          <dgm:bulletEnabled val="1"/>
        </dgm:presLayoutVars>
      </dgm:prSet>
      <dgm:spPr/>
      <dgm:t>
        <a:bodyPr/>
        <a:lstStyle/>
        <a:p>
          <a:pPr rtl="1"/>
          <a:endParaRPr lang="ar-EG"/>
        </a:p>
      </dgm:t>
    </dgm:pt>
    <dgm:pt modelId="{9FE40188-95A0-4BFB-BC91-136884DB56EB}" type="pres">
      <dgm:prSet presAssocID="{51E484CD-A137-44E5-9F58-FCA05F07F8EC}" presName="comp3" presStyleCnt="0"/>
      <dgm:spPr/>
    </dgm:pt>
    <dgm:pt modelId="{0D3014AC-27E5-4A08-97C6-D671F8D1C274}" type="pres">
      <dgm:prSet presAssocID="{51E484CD-A137-44E5-9F58-FCA05F07F8EC}" presName="circle3" presStyleLbl="node1" presStyleIdx="2" presStyleCnt="3" custScaleX="182293" custScaleY="98784"/>
      <dgm:spPr/>
      <dgm:t>
        <a:bodyPr/>
        <a:lstStyle/>
        <a:p>
          <a:pPr rtl="1"/>
          <a:endParaRPr lang="ar-EG"/>
        </a:p>
      </dgm:t>
    </dgm:pt>
    <dgm:pt modelId="{441035E8-AE01-4BB4-B84B-386E9C4A2FF9}" type="pres">
      <dgm:prSet presAssocID="{51E484CD-A137-44E5-9F58-FCA05F07F8EC}" presName="c3text" presStyleLbl="node1" presStyleIdx="2" presStyleCnt="3">
        <dgm:presLayoutVars>
          <dgm:bulletEnabled val="1"/>
        </dgm:presLayoutVars>
      </dgm:prSet>
      <dgm:spPr/>
      <dgm:t>
        <a:bodyPr/>
        <a:lstStyle/>
        <a:p>
          <a:pPr rtl="1"/>
          <a:endParaRPr lang="ar-EG"/>
        </a:p>
      </dgm:t>
    </dgm:pt>
  </dgm:ptLst>
  <dgm:cxnLst>
    <dgm:cxn modelId="{ABD2FC0B-DBFB-49F5-A25F-FB72D0C136A5}" type="presOf" srcId="{A3FCBFA8-534C-4D8B-B42A-93B843A61F20}" destId="{9B00EF1E-982F-4923-A815-B2497644DF27}" srcOrd="1" destOrd="0" presId="urn:microsoft.com/office/officeart/2005/8/layout/venn2"/>
    <dgm:cxn modelId="{7487AA8A-E449-451A-80E8-EA726AAE2535}" srcId="{51E484CD-A137-44E5-9F58-FCA05F07F8EC}" destId="{83845D77-6C95-47FC-AF92-97AD6BAC3AFF}" srcOrd="2" destOrd="0" parTransId="{0FCE3B9E-90A7-463C-8AB8-DB90AC4E19FD}" sibTransId="{C120D4D8-D5B3-4A74-B28C-D2A2C08F2EDC}"/>
    <dgm:cxn modelId="{CDD0B8CA-6E57-43EC-97EF-4416146D4E45}" type="presOf" srcId="{83845D77-6C95-47FC-AF92-97AD6BAC3AFF}" destId="{441035E8-AE01-4BB4-B84B-386E9C4A2FF9}" srcOrd="1" destOrd="0" presId="urn:microsoft.com/office/officeart/2005/8/layout/venn2"/>
    <dgm:cxn modelId="{1809C0AC-49AB-49B1-A76B-D8FA709B48E4}" type="presOf" srcId="{FAB99370-3605-49B9-B334-2423377939B5}" destId="{A2C8E867-79C1-4B6E-9F72-3F622344CA3F}" srcOrd="1" destOrd="0" presId="urn:microsoft.com/office/officeart/2005/8/layout/venn2"/>
    <dgm:cxn modelId="{4823E70E-D954-44E9-A30D-80D66AB41FBD}" srcId="{51E484CD-A137-44E5-9F58-FCA05F07F8EC}" destId="{A3FCBFA8-534C-4D8B-B42A-93B843A61F20}" srcOrd="1" destOrd="0" parTransId="{3CDF392F-6717-48FC-8F15-2632019C433E}" sibTransId="{17CC32C2-40C0-4FD2-811A-29AD707AC68A}"/>
    <dgm:cxn modelId="{3FCAA52F-1091-43B4-B9B1-5EF03B1B17F5}" type="presOf" srcId="{A3FCBFA8-534C-4D8B-B42A-93B843A61F20}" destId="{3CB33BBE-503F-427A-9986-7786A507C82B}" srcOrd="0" destOrd="0" presId="urn:microsoft.com/office/officeart/2005/8/layout/venn2"/>
    <dgm:cxn modelId="{90BD42A6-88E0-444D-A9E4-EC2CD84EBB8A}" srcId="{51E484CD-A137-44E5-9F58-FCA05F07F8EC}" destId="{FAB99370-3605-49B9-B334-2423377939B5}" srcOrd="0" destOrd="0" parTransId="{9CD228ED-3BD7-4CD3-8539-BF76B3D5F627}" sibTransId="{04E4EDF9-2258-4883-AC0E-80349C88005B}"/>
    <dgm:cxn modelId="{5926E4E2-0052-4FD3-8E06-1F5ED01347C0}" type="presOf" srcId="{51E484CD-A137-44E5-9F58-FCA05F07F8EC}" destId="{02F74ADF-0B66-41ED-B054-7767392E9016}" srcOrd="0" destOrd="0" presId="urn:microsoft.com/office/officeart/2005/8/layout/venn2"/>
    <dgm:cxn modelId="{00CB9901-030D-4445-BD1F-EB0C1932D8DC}" type="presOf" srcId="{83845D77-6C95-47FC-AF92-97AD6BAC3AFF}" destId="{0D3014AC-27E5-4A08-97C6-D671F8D1C274}" srcOrd="0" destOrd="0" presId="urn:microsoft.com/office/officeart/2005/8/layout/venn2"/>
    <dgm:cxn modelId="{5D93ADC5-ED63-4ED4-AB37-F90F1C92B641}" type="presOf" srcId="{FAB99370-3605-49B9-B334-2423377939B5}" destId="{04A5D1F8-5DB5-42B9-9210-857AF2DF43F1}" srcOrd="0" destOrd="0" presId="urn:microsoft.com/office/officeart/2005/8/layout/venn2"/>
    <dgm:cxn modelId="{39C5CC27-CE56-40A9-AC4D-10366EFE4A76}" type="presParOf" srcId="{02F74ADF-0B66-41ED-B054-7767392E9016}" destId="{357FA20E-55B1-4B6F-89BE-AB452730B015}" srcOrd="0" destOrd="0" presId="urn:microsoft.com/office/officeart/2005/8/layout/venn2"/>
    <dgm:cxn modelId="{503C1089-A855-4A03-87F9-E46D369F66BF}" type="presParOf" srcId="{357FA20E-55B1-4B6F-89BE-AB452730B015}" destId="{04A5D1F8-5DB5-42B9-9210-857AF2DF43F1}" srcOrd="0" destOrd="0" presId="urn:microsoft.com/office/officeart/2005/8/layout/venn2"/>
    <dgm:cxn modelId="{A9E5C6A8-11D9-4185-91F2-7BE567576261}" type="presParOf" srcId="{357FA20E-55B1-4B6F-89BE-AB452730B015}" destId="{A2C8E867-79C1-4B6E-9F72-3F622344CA3F}" srcOrd="1" destOrd="0" presId="urn:microsoft.com/office/officeart/2005/8/layout/venn2"/>
    <dgm:cxn modelId="{1B92BF09-A74C-4DF1-AB1B-C4A9FECA5C0A}" type="presParOf" srcId="{02F74ADF-0B66-41ED-B054-7767392E9016}" destId="{36777367-23AF-44AD-A8A5-77847E8759EF}" srcOrd="1" destOrd="0" presId="urn:microsoft.com/office/officeart/2005/8/layout/venn2"/>
    <dgm:cxn modelId="{29D29C86-44C8-47FB-A1AC-246AF0030843}" type="presParOf" srcId="{36777367-23AF-44AD-A8A5-77847E8759EF}" destId="{3CB33BBE-503F-427A-9986-7786A507C82B}" srcOrd="0" destOrd="0" presId="urn:microsoft.com/office/officeart/2005/8/layout/venn2"/>
    <dgm:cxn modelId="{DA68DF69-5FC5-41DE-A0FC-84E58F0BD1BF}" type="presParOf" srcId="{36777367-23AF-44AD-A8A5-77847E8759EF}" destId="{9B00EF1E-982F-4923-A815-B2497644DF27}" srcOrd="1" destOrd="0" presId="urn:microsoft.com/office/officeart/2005/8/layout/venn2"/>
    <dgm:cxn modelId="{1440EB70-FFF7-4504-B62D-B9B00E513034}" type="presParOf" srcId="{02F74ADF-0B66-41ED-B054-7767392E9016}" destId="{9FE40188-95A0-4BFB-BC91-136884DB56EB}" srcOrd="2" destOrd="0" presId="urn:microsoft.com/office/officeart/2005/8/layout/venn2"/>
    <dgm:cxn modelId="{B9290838-7DF7-4C70-9B67-ED00BB612199}" type="presParOf" srcId="{9FE40188-95A0-4BFB-BC91-136884DB56EB}" destId="{0D3014AC-27E5-4A08-97C6-D671F8D1C274}" srcOrd="0" destOrd="0" presId="urn:microsoft.com/office/officeart/2005/8/layout/venn2"/>
    <dgm:cxn modelId="{BEFD61B6-97DE-4EA5-98B7-E72FC75411D2}" type="presParOf" srcId="{9FE40188-95A0-4BFB-BC91-136884DB56EB}" destId="{441035E8-AE01-4BB4-B84B-386E9C4A2FF9}" srcOrd="1" destOrd="0" presId="urn:microsoft.com/office/officeart/2005/8/layout/ven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D3FB94D-BBB6-4145-9923-E1D2A48700B4}">
      <dsp:nvSpPr>
        <dsp:cNvPr id="0" name=""/>
        <dsp:cNvSpPr/>
      </dsp:nvSpPr>
      <dsp:spPr>
        <a:xfrm>
          <a:off x="2633471" y="1285"/>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عنوان البحث  </a:t>
          </a:r>
          <a:endParaRPr lang="en-US" sz="3200" kern="1200" dirty="0"/>
        </a:p>
      </dsp:txBody>
      <dsp:txXfrm>
        <a:off x="2649216" y="17030"/>
        <a:ext cx="2931166" cy="291050"/>
      </dsp:txXfrm>
    </dsp:sp>
    <dsp:sp modelId="{2D975BD9-2275-4133-8C10-064EC108DFCB}">
      <dsp:nvSpPr>
        <dsp:cNvPr id="0" name=""/>
        <dsp:cNvSpPr/>
      </dsp:nvSpPr>
      <dsp:spPr>
        <a:xfrm>
          <a:off x="2633471" y="339953"/>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مقدمة البحث</a:t>
          </a:r>
          <a:endParaRPr lang="en-US" sz="3200" kern="1200" dirty="0"/>
        </a:p>
      </dsp:txBody>
      <dsp:txXfrm>
        <a:off x="2649216" y="355698"/>
        <a:ext cx="2931166" cy="291050"/>
      </dsp:txXfrm>
    </dsp:sp>
    <dsp:sp modelId="{E2915694-BEAF-4F12-BA83-5420F0CAB4AF}">
      <dsp:nvSpPr>
        <dsp:cNvPr id="0" name=""/>
        <dsp:cNvSpPr/>
      </dsp:nvSpPr>
      <dsp:spPr>
        <a:xfrm>
          <a:off x="2633471" y="678620"/>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مشكلة البحث</a:t>
          </a:r>
          <a:endParaRPr lang="en-US" sz="3200" kern="1200" dirty="0"/>
        </a:p>
      </dsp:txBody>
      <dsp:txXfrm>
        <a:off x="2649216" y="694365"/>
        <a:ext cx="2931166" cy="291050"/>
      </dsp:txXfrm>
    </dsp:sp>
    <dsp:sp modelId="{A36EB7B6-AA9C-4CCB-817B-D1D996E27A3F}">
      <dsp:nvSpPr>
        <dsp:cNvPr id="0" name=""/>
        <dsp:cNvSpPr/>
      </dsp:nvSpPr>
      <dsp:spPr>
        <a:xfrm>
          <a:off x="2633471" y="1017287"/>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الأسئلة الفرعية</a:t>
          </a:r>
          <a:endParaRPr lang="en-US" sz="3200" kern="1200" dirty="0"/>
        </a:p>
      </dsp:txBody>
      <dsp:txXfrm>
        <a:off x="2649216" y="1033032"/>
        <a:ext cx="2931166" cy="291050"/>
      </dsp:txXfrm>
    </dsp:sp>
    <dsp:sp modelId="{A69EF917-13F0-460F-955E-C177257C0043}">
      <dsp:nvSpPr>
        <dsp:cNvPr id="0" name=""/>
        <dsp:cNvSpPr/>
      </dsp:nvSpPr>
      <dsp:spPr>
        <a:xfrm>
          <a:off x="2633471" y="1355955"/>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فرضيات البحث</a:t>
          </a:r>
          <a:endParaRPr lang="en-US" sz="3200" kern="1200" dirty="0"/>
        </a:p>
      </dsp:txBody>
      <dsp:txXfrm>
        <a:off x="2649216" y="1371700"/>
        <a:ext cx="2931166" cy="291050"/>
      </dsp:txXfrm>
    </dsp:sp>
    <dsp:sp modelId="{F1402042-96E7-490D-9F4D-3AB7C881C635}">
      <dsp:nvSpPr>
        <dsp:cNvPr id="0" name=""/>
        <dsp:cNvSpPr/>
      </dsp:nvSpPr>
      <dsp:spPr>
        <a:xfrm>
          <a:off x="2633471" y="1694622"/>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أهداف البحث </a:t>
          </a:r>
          <a:endParaRPr lang="en-US" sz="3200" kern="1200" dirty="0"/>
        </a:p>
      </dsp:txBody>
      <dsp:txXfrm>
        <a:off x="2649216" y="1710367"/>
        <a:ext cx="2931166" cy="291050"/>
      </dsp:txXfrm>
    </dsp:sp>
    <dsp:sp modelId="{8EAFD5BF-2513-4EF0-80C7-5B8AD3151A1F}">
      <dsp:nvSpPr>
        <dsp:cNvPr id="0" name=""/>
        <dsp:cNvSpPr/>
      </dsp:nvSpPr>
      <dsp:spPr>
        <a:xfrm>
          <a:off x="2633471" y="2033289"/>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حدود البحث </a:t>
          </a:r>
          <a:endParaRPr lang="en-US" sz="3200" kern="1200" dirty="0"/>
        </a:p>
      </dsp:txBody>
      <dsp:txXfrm>
        <a:off x="2649216" y="2049034"/>
        <a:ext cx="2931166" cy="291050"/>
      </dsp:txXfrm>
    </dsp:sp>
    <dsp:sp modelId="{21BFCB3F-3497-4B1B-9FFF-A0BA87227EAB}">
      <dsp:nvSpPr>
        <dsp:cNvPr id="0" name=""/>
        <dsp:cNvSpPr/>
      </dsp:nvSpPr>
      <dsp:spPr>
        <a:xfrm>
          <a:off x="2633471" y="2371957"/>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أهمية البحث </a:t>
          </a:r>
          <a:endParaRPr lang="en-US" sz="3200" kern="1200" dirty="0"/>
        </a:p>
      </dsp:txBody>
      <dsp:txXfrm>
        <a:off x="2649216" y="2387702"/>
        <a:ext cx="2931166" cy="291050"/>
      </dsp:txXfrm>
    </dsp:sp>
    <dsp:sp modelId="{18DF8E6E-3F66-43D8-A0B7-F1D5470FF6B4}">
      <dsp:nvSpPr>
        <dsp:cNvPr id="0" name=""/>
        <dsp:cNvSpPr/>
      </dsp:nvSpPr>
      <dsp:spPr>
        <a:xfrm>
          <a:off x="2633471" y="2710624"/>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DZ" sz="3200" kern="1200" dirty="0" smtClean="0"/>
            <a:t>مسلمات البحث</a:t>
          </a:r>
          <a:endParaRPr lang="en-US" sz="3200" kern="1200" dirty="0"/>
        </a:p>
      </dsp:txBody>
      <dsp:txXfrm>
        <a:off x="2649216" y="2726369"/>
        <a:ext cx="2931166" cy="291050"/>
      </dsp:txXfrm>
    </dsp:sp>
    <dsp:sp modelId="{BA777A9C-76D3-4AEA-AE95-02994F14C1DD}">
      <dsp:nvSpPr>
        <dsp:cNvPr id="0" name=""/>
        <dsp:cNvSpPr/>
      </dsp:nvSpPr>
      <dsp:spPr>
        <a:xfrm>
          <a:off x="2633471" y="3049291"/>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مصطلحات البحث</a:t>
          </a:r>
          <a:endParaRPr lang="en-US" sz="3200" kern="1200" dirty="0"/>
        </a:p>
      </dsp:txBody>
      <dsp:txXfrm>
        <a:off x="2649216" y="3065036"/>
        <a:ext cx="2931166" cy="291050"/>
      </dsp:txXfrm>
    </dsp:sp>
    <dsp:sp modelId="{DB36BAEE-EE19-4B4E-B407-B46184EAC5BE}">
      <dsp:nvSpPr>
        <dsp:cNvPr id="0" name=""/>
        <dsp:cNvSpPr/>
      </dsp:nvSpPr>
      <dsp:spPr>
        <a:xfrm>
          <a:off x="2633471" y="3387959"/>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الدراسات السابقة</a:t>
          </a:r>
          <a:endParaRPr lang="en-US" sz="3200" kern="1200" dirty="0"/>
        </a:p>
      </dsp:txBody>
      <dsp:txXfrm>
        <a:off x="2649216" y="3403704"/>
        <a:ext cx="2931166" cy="291050"/>
      </dsp:txXfrm>
    </dsp:sp>
    <dsp:sp modelId="{F33336B5-ADA9-41AA-A678-5E55E44C4AD8}">
      <dsp:nvSpPr>
        <dsp:cNvPr id="0" name=""/>
        <dsp:cNvSpPr/>
      </dsp:nvSpPr>
      <dsp:spPr>
        <a:xfrm>
          <a:off x="2633471" y="3726626"/>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إجراءات البحث </a:t>
          </a:r>
          <a:endParaRPr lang="en-US" sz="3200" kern="1200" dirty="0"/>
        </a:p>
      </dsp:txBody>
      <dsp:txXfrm>
        <a:off x="2649216" y="3742371"/>
        <a:ext cx="2931166" cy="291050"/>
      </dsp:txXfrm>
    </dsp:sp>
    <dsp:sp modelId="{1F2FE3D4-4D5A-4BBF-8235-E5AD96C7AB3C}">
      <dsp:nvSpPr>
        <dsp:cNvPr id="0" name=""/>
        <dsp:cNvSpPr/>
      </dsp:nvSpPr>
      <dsp:spPr>
        <a:xfrm>
          <a:off x="2633471" y="4065293"/>
          <a:ext cx="2962656" cy="322540"/>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60960" rIns="121920" bIns="60960" numCol="1" spcCol="1270" anchor="ctr" anchorCtr="0">
          <a:noAutofit/>
        </a:bodyPr>
        <a:lstStyle/>
        <a:p>
          <a:pPr lvl="0" algn="ctr" defTabSz="1422400" rtl="1">
            <a:lnSpc>
              <a:spcPct val="90000"/>
            </a:lnSpc>
            <a:spcBef>
              <a:spcPct val="0"/>
            </a:spcBef>
            <a:spcAft>
              <a:spcPct val="35000"/>
            </a:spcAft>
          </a:pPr>
          <a:r>
            <a:rPr lang="ar-EG" sz="3200" kern="1200" dirty="0" smtClean="0"/>
            <a:t>المراجع </a:t>
          </a:r>
          <a:endParaRPr lang="en-US" sz="3200" kern="1200" dirty="0"/>
        </a:p>
      </dsp:txBody>
      <dsp:txXfrm>
        <a:off x="2649216" y="4081038"/>
        <a:ext cx="2931166" cy="29105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BEB61DE-623D-4D14-80BF-20C61E716A53}">
      <dsp:nvSpPr>
        <dsp:cNvPr id="0" name=""/>
        <dsp:cNvSpPr/>
      </dsp:nvSpPr>
      <dsp:spPr>
        <a:xfrm>
          <a:off x="0" y="423"/>
          <a:ext cx="8229600" cy="1087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7640" tIns="167640" rIns="167640" bIns="167640" numCol="1" spcCol="1270" anchor="ctr" anchorCtr="0">
          <a:noAutofit/>
        </a:bodyPr>
        <a:lstStyle/>
        <a:p>
          <a:pPr lvl="0" algn="r" defTabSz="1955800" rtl="1">
            <a:lnSpc>
              <a:spcPct val="90000"/>
            </a:lnSpc>
            <a:spcBef>
              <a:spcPct val="0"/>
            </a:spcBef>
            <a:spcAft>
              <a:spcPct val="35000"/>
            </a:spcAft>
          </a:pPr>
          <a:r>
            <a:rPr lang="ar-EG" sz="4400" b="1" kern="1200" dirty="0" smtClean="0">
              <a:cs typeface="+mj-cs"/>
            </a:rPr>
            <a:t>مثال</a:t>
          </a:r>
          <a:r>
            <a:rPr lang="ar-EG" sz="3600" b="1" kern="1200" dirty="0" smtClean="0">
              <a:cs typeface="+mj-cs"/>
            </a:rPr>
            <a:t> (1) </a:t>
          </a:r>
          <a:r>
            <a:rPr lang="ar-EG" sz="3600" b="1" kern="1200" dirty="0" smtClean="0"/>
            <a:t>:</a:t>
          </a:r>
          <a:endParaRPr lang="en-US" sz="3600" kern="1200" dirty="0"/>
        </a:p>
      </dsp:txBody>
      <dsp:txXfrm>
        <a:off x="53092" y="53515"/>
        <a:ext cx="8123416" cy="981413"/>
      </dsp:txXfrm>
    </dsp:sp>
    <dsp:sp modelId="{1445D774-C1FB-4074-84C6-760D7A2DE90D}">
      <dsp:nvSpPr>
        <dsp:cNvPr id="0" name=""/>
        <dsp:cNvSpPr/>
      </dsp:nvSpPr>
      <dsp:spPr>
        <a:xfrm>
          <a:off x="0" y="1100648"/>
          <a:ext cx="8229600" cy="1087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r" defTabSz="1422400" rtl="1">
            <a:lnSpc>
              <a:spcPct val="90000"/>
            </a:lnSpc>
            <a:spcBef>
              <a:spcPct val="0"/>
            </a:spcBef>
            <a:spcAft>
              <a:spcPct val="35000"/>
            </a:spcAft>
          </a:pPr>
          <a:r>
            <a:rPr lang="ar-EG" sz="3200" kern="1200" dirty="0" smtClean="0">
              <a:cs typeface="+mj-cs"/>
            </a:rPr>
            <a:t>المجال : التربية ال</a:t>
          </a:r>
          <a:r>
            <a:rPr lang="ar-SA" sz="3200" kern="1200" dirty="0" smtClean="0">
              <a:cs typeface="+mj-cs"/>
            </a:rPr>
            <a:t>بدنية والرياضية </a:t>
          </a:r>
          <a:r>
            <a:rPr lang="ar-EG" sz="3200" kern="1200" dirty="0" smtClean="0">
              <a:cs typeface="+mj-cs"/>
            </a:rPr>
            <a:t> </a:t>
          </a:r>
          <a:endParaRPr lang="en-US" sz="3200" kern="1200" dirty="0">
            <a:cs typeface="+mj-cs"/>
          </a:endParaRPr>
        </a:p>
      </dsp:txBody>
      <dsp:txXfrm>
        <a:off x="53092" y="1153740"/>
        <a:ext cx="8123416" cy="981413"/>
      </dsp:txXfrm>
    </dsp:sp>
    <dsp:sp modelId="{48AFECE5-866E-4161-B436-35E3C3B97487}">
      <dsp:nvSpPr>
        <dsp:cNvPr id="0" name=""/>
        <dsp:cNvSpPr/>
      </dsp:nvSpPr>
      <dsp:spPr>
        <a:xfrm>
          <a:off x="0" y="2200874"/>
          <a:ext cx="8229600" cy="1087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1920" tIns="121920" rIns="121920" bIns="121920" numCol="1" spcCol="1270" anchor="ctr" anchorCtr="0">
          <a:noAutofit/>
        </a:bodyPr>
        <a:lstStyle/>
        <a:p>
          <a:pPr lvl="0" algn="r" defTabSz="1422400" rtl="1">
            <a:lnSpc>
              <a:spcPct val="90000"/>
            </a:lnSpc>
            <a:spcBef>
              <a:spcPct val="0"/>
            </a:spcBef>
            <a:spcAft>
              <a:spcPct val="35000"/>
            </a:spcAft>
          </a:pPr>
          <a:r>
            <a:rPr lang="ar-EG" sz="3200" kern="1200" dirty="0" smtClean="0">
              <a:cs typeface="+mj-cs"/>
            </a:rPr>
            <a:t>الموضوع </a:t>
          </a:r>
          <a:r>
            <a:rPr lang="ar-EG" sz="3200" kern="1200" dirty="0" err="1" smtClean="0">
              <a:cs typeface="+mj-cs"/>
            </a:rPr>
            <a:t>:</a:t>
          </a:r>
          <a:r>
            <a:rPr lang="ar-EG" sz="3200" kern="1200" dirty="0" smtClean="0">
              <a:cs typeface="+mj-cs"/>
            </a:rPr>
            <a:t> </a:t>
          </a:r>
          <a:r>
            <a:rPr lang="ar-SA" sz="3200" kern="1200" dirty="0" smtClean="0">
              <a:cs typeface="+mj-cs"/>
            </a:rPr>
            <a:t>أساليب التدريس في التربية البدنية والرياضية</a:t>
          </a:r>
          <a:endParaRPr lang="en-US" sz="3200" kern="1200" dirty="0">
            <a:cs typeface="+mj-cs"/>
          </a:endParaRPr>
        </a:p>
      </dsp:txBody>
      <dsp:txXfrm>
        <a:off x="53092" y="2253966"/>
        <a:ext cx="8123416" cy="981413"/>
      </dsp:txXfrm>
    </dsp:sp>
    <dsp:sp modelId="{678C0B68-6B89-4D8E-93D4-6DA80115DE80}">
      <dsp:nvSpPr>
        <dsp:cNvPr id="0" name=""/>
        <dsp:cNvSpPr/>
      </dsp:nvSpPr>
      <dsp:spPr>
        <a:xfrm>
          <a:off x="0" y="3301099"/>
          <a:ext cx="8229600" cy="1087597"/>
        </a:xfrm>
        <a:prstGeom prst="round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lvl="0" algn="r" defTabSz="1244600" rtl="1">
            <a:lnSpc>
              <a:spcPct val="90000"/>
            </a:lnSpc>
            <a:spcBef>
              <a:spcPct val="0"/>
            </a:spcBef>
            <a:spcAft>
              <a:spcPct val="35000"/>
            </a:spcAft>
          </a:pPr>
          <a:r>
            <a:rPr lang="ar-EG" sz="2800" kern="1200" dirty="0" err="1" smtClean="0">
              <a:cs typeface="+mj-cs"/>
            </a:rPr>
            <a:t>العنوان:</a:t>
          </a:r>
          <a:r>
            <a:rPr lang="ar-EG" sz="2800" kern="1200" dirty="0" smtClean="0">
              <a:cs typeface="+mj-cs"/>
            </a:rPr>
            <a:t> </a:t>
          </a:r>
          <a:r>
            <a:rPr lang="ar-SA" sz="2800" kern="1200" dirty="0" smtClean="0">
              <a:cs typeface="+mj-cs"/>
            </a:rPr>
            <a:t>علاقة أساليب التدريس بممارسة التلاميذ التربية البدنية في التعليم الثانوي </a:t>
          </a:r>
          <a:endParaRPr lang="en-US" sz="2800" kern="1200" dirty="0">
            <a:cs typeface="+mj-cs"/>
          </a:endParaRPr>
        </a:p>
      </dsp:txBody>
      <dsp:txXfrm>
        <a:off x="53092" y="3354191"/>
        <a:ext cx="8123416" cy="98141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A5D1F8-5DB5-42B9-9210-857AF2DF43F1}">
      <dsp:nvSpPr>
        <dsp:cNvPr id="0" name=""/>
        <dsp:cNvSpPr/>
      </dsp:nvSpPr>
      <dsp:spPr>
        <a:xfrm>
          <a:off x="1971680" y="0"/>
          <a:ext cx="4389120" cy="4389120"/>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EG" sz="2400" kern="1200" dirty="0" smtClean="0"/>
            <a:t>المجال </a:t>
          </a:r>
          <a:r>
            <a:rPr lang="ar-EG" sz="2400" kern="1200" dirty="0" err="1" smtClean="0"/>
            <a:t>:</a:t>
          </a:r>
          <a:r>
            <a:rPr lang="ar-EG" sz="2400" kern="1200" dirty="0" smtClean="0"/>
            <a:t> </a:t>
          </a:r>
          <a:r>
            <a:rPr lang="ar-SA" sz="2400" kern="1200" dirty="0" smtClean="0"/>
            <a:t>النشاط الرياضي المكيف </a:t>
          </a:r>
          <a:endParaRPr lang="en-US" sz="2400" kern="1200" dirty="0"/>
        </a:p>
      </dsp:txBody>
      <dsp:txXfrm>
        <a:off x="3399241" y="219455"/>
        <a:ext cx="1533997" cy="658368"/>
      </dsp:txXfrm>
    </dsp:sp>
    <dsp:sp modelId="{3CB33BBE-503F-427A-9986-7786A507C82B}">
      <dsp:nvSpPr>
        <dsp:cNvPr id="0" name=""/>
        <dsp:cNvSpPr/>
      </dsp:nvSpPr>
      <dsp:spPr>
        <a:xfrm>
          <a:off x="2114529" y="1136337"/>
          <a:ext cx="4000540" cy="321372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EG" sz="2400" kern="1200" dirty="0" smtClean="0"/>
            <a:t>الموضوع </a:t>
          </a:r>
          <a:r>
            <a:rPr lang="ar-EG" sz="2400" kern="1200" dirty="0" err="1" smtClean="0"/>
            <a:t>:</a:t>
          </a:r>
          <a:r>
            <a:rPr lang="ar-EG" sz="2400" kern="1200" dirty="0" smtClean="0"/>
            <a:t> </a:t>
          </a:r>
          <a:r>
            <a:rPr lang="ar-SA" sz="2400" kern="1200" dirty="0" smtClean="0"/>
            <a:t>النشاط المكيف والشخصية</a:t>
          </a:r>
          <a:endParaRPr lang="en-US" sz="2400" kern="1200" dirty="0"/>
        </a:p>
      </dsp:txBody>
      <dsp:txXfrm>
        <a:off x="3182674" y="1337195"/>
        <a:ext cx="1864251" cy="602573"/>
      </dsp:txXfrm>
    </dsp:sp>
    <dsp:sp modelId="{0D3014AC-27E5-4A08-97C6-D671F8D1C274}">
      <dsp:nvSpPr>
        <dsp:cNvPr id="0" name=""/>
        <dsp:cNvSpPr/>
      </dsp:nvSpPr>
      <dsp:spPr>
        <a:xfrm>
          <a:off x="2114535" y="2207902"/>
          <a:ext cx="4000529" cy="2167874"/>
        </a:xfrm>
        <a:prstGeom prst="ellipse">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0688" tIns="170688" rIns="170688" bIns="170688" numCol="1" spcCol="1270" anchor="ctr" anchorCtr="0">
          <a:noAutofit/>
        </a:bodyPr>
        <a:lstStyle/>
        <a:p>
          <a:pPr lvl="0" algn="ctr" defTabSz="1066800" rtl="1">
            <a:lnSpc>
              <a:spcPct val="90000"/>
            </a:lnSpc>
            <a:spcBef>
              <a:spcPct val="0"/>
            </a:spcBef>
            <a:spcAft>
              <a:spcPct val="35000"/>
            </a:spcAft>
          </a:pPr>
          <a:r>
            <a:rPr lang="ar-EG" sz="2400" kern="1200" dirty="0" smtClean="0"/>
            <a:t>العنوان </a:t>
          </a:r>
          <a:r>
            <a:rPr lang="ar-EG" sz="2400" kern="1200" dirty="0" err="1" smtClean="0"/>
            <a:t>:</a:t>
          </a:r>
          <a:r>
            <a:rPr lang="ar-EG" sz="2400" kern="1200" dirty="0" smtClean="0"/>
            <a:t> </a:t>
          </a:r>
          <a:r>
            <a:rPr lang="ar-SA" sz="2400" kern="1200" dirty="0" smtClean="0"/>
            <a:t>دور النشاط المكيف في تكوين شخصية الطفل</a:t>
          </a:r>
          <a:r>
            <a:rPr lang="ar-EG" sz="2400" kern="1200" dirty="0" err="1" smtClean="0"/>
            <a:t>.</a:t>
          </a:r>
          <a:endParaRPr lang="en-US" sz="2400" kern="1200" dirty="0"/>
        </a:p>
      </dsp:txBody>
      <dsp:txXfrm>
        <a:off x="2700399" y="2749871"/>
        <a:ext cx="2828801" cy="1083937"/>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enn2">
  <dgm:title val=""/>
  <dgm:desc val=""/>
  <dgm:catLst>
    <dgm:cat type="relationship" pri="30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resizeHandles val="exact"/>
    </dgm:varLst>
    <dgm:alg type="composite">
      <dgm:param type="ar" val="1"/>
    </dgm:alg>
    <dgm:shape xmlns:r="http://schemas.openxmlformats.org/officeDocument/2006/relationships" r:blip="">
      <dgm:adjLst/>
    </dgm:shape>
    <dgm:presOf/>
    <dgm:choose name="Name1">
      <dgm:if name="Name2" axis="ch" ptType="node" func="cnt" op="lte" val="3">
        <dgm:constrLst>
          <dgm:constr type="w" for="ch" forName="comp1" refType="w"/>
          <dgm:constr type="h" for="ch" forName="comp1" refType="w" refFor="ch" refForName="comp1"/>
          <dgm:constr type="w" for="ch" forName="comp2" refType="w" fact="0.75"/>
          <dgm:constr type="h" for="ch" forName="comp2" refType="w" refFor="ch" refForName="comp2"/>
          <dgm:constr type="ctrX" for="ch" forName="comp2" refType="ctrX" refFor="ch" refForName="comp1"/>
          <dgm:constr type="b" for="ch" forName="comp2" refType="b" refFor="ch" refForName="comp1"/>
          <dgm:constr type="w" for="ch" forName="comp3" refType="w" fact="0.5"/>
          <dgm:constr type="h" for="ch" forName="comp3" refType="w" refFor="ch" refForName="comp3"/>
          <dgm:constr type="ctrX" for="ch" forName="comp3" refType="ctrX" refFor="ch" refForName="comp1"/>
          <dgm:constr type="b" for="ch" forName="comp3" refType="b" refFor="ch" refForName="comp1"/>
          <dgm:constr type="primFontSz" for="des" ptType="node" op="equ" val="65"/>
        </dgm:constrLst>
      </dgm:if>
      <dgm:if name="Name3" axis="ch" ptType="node" func="cnt" op="equ" val="4">
        <dgm:constrLst>
          <dgm:constr type="w" for="ch" forName="comp1" refType="w"/>
          <dgm:constr type="h" for="ch" forName="comp1" refType="w" refFor="ch" refForName="comp1"/>
          <dgm:constr type="w" for="ch" forName="comp2" refType="w" fact="0.8"/>
          <dgm:constr type="h" for="ch" forName="comp2" refType="w" refFor="ch" refForName="comp2"/>
          <dgm:constr type="ctrX" for="ch" forName="comp2" refType="ctrX" refFor="ch" refForName="comp1"/>
          <dgm:constr type="b" for="ch" forName="comp2" refType="b" refFor="ch" refForName="comp1"/>
          <dgm:constr type="w" for="ch" forName="comp3" refType="w" fact="0.6"/>
          <dgm:constr type="h" for="ch" forName="comp3" refType="w" refFor="ch" refForName="comp3"/>
          <dgm:constr type="ctrX" for="ch" forName="comp3" refType="ctrX" refFor="ch" refForName="comp1"/>
          <dgm:constr type="b" for="ch" forName="comp3" refType="b" refFor="ch" refForName="comp1"/>
          <dgm:constr type="w" for="ch" forName="comp4" refType="w" fact="0.4"/>
          <dgm:constr type="h" for="ch" forName="comp4" refType="w" refFor="ch" refForName="comp4"/>
          <dgm:constr type="ctrX" for="ch" forName="comp4" refType="ctrX" refFor="ch" refForName="comp1"/>
          <dgm:constr type="b" for="ch" forName="comp4" refType="b" refFor="ch" refForName="comp1"/>
          <dgm:constr type="primFontSz" for="des" ptType="node" op="equ" val="65"/>
        </dgm:constrLst>
      </dgm:if>
      <dgm:else name="Name4">
        <dgm:constrLst>
          <dgm:constr type="w" for="ch" forName="comp1" refType="w"/>
          <dgm:constr type="h" for="ch" forName="comp1" refType="w" refFor="ch" refForName="comp1"/>
          <dgm:constr type="w" for="ch" forName="comp2" refType="w" fact="0.85"/>
          <dgm:constr type="h" for="ch" forName="comp2" refType="w" refFor="ch" refForName="comp2"/>
          <dgm:constr type="ctrX" for="ch" forName="comp2" refType="ctrX" refFor="ch" refForName="comp1"/>
          <dgm:constr type="b" for="ch" forName="comp2" refType="b" refFor="ch" refForName="comp1"/>
          <dgm:constr type="w" for="ch" forName="comp3" refType="w" fact="0.7"/>
          <dgm:constr type="h" for="ch" forName="comp3" refType="w" refFor="ch" refForName="comp3"/>
          <dgm:constr type="ctrX" for="ch" forName="comp3" refType="ctrX" refFor="ch" refForName="comp1"/>
          <dgm:constr type="b" for="ch" forName="comp3" refType="b" refFor="ch" refForName="comp1"/>
          <dgm:constr type="w" for="ch" forName="comp4" refType="w" fact="0.55"/>
          <dgm:constr type="h" for="ch" forName="comp4" refType="w" refFor="ch" refForName="comp4"/>
          <dgm:constr type="ctrX" for="ch" forName="comp4" refType="ctrX" refFor="ch" refForName="comp1"/>
          <dgm:constr type="b" for="ch" forName="comp4" refType="b" refFor="ch" refForName="comp1"/>
          <dgm:constr type="w" for="ch" forName="comp5" refType="w" fact="0.4"/>
          <dgm:constr type="h" for="ch" forName="comp5" refType="w" refFor="ch" refForName="comp5"/>
          <dgm:constr type="ctrX" for="ch" forName="comp5" refType="ctrX" refFor="ch" refForName="comp1"/>
          <dgm:constr type="b" for="ch" forName="comp5" refType="b" refFor="ch" refForName="comp1"/>
          <dgm:constr type="w" for="ch" forName="comp6" refType="w" fact="0.25"/>
          <dgm:constr type="h" for="ch" forName="comp6" refType="w" refFor="ch" refForName="comp6"/>
          <dgm:constr type="ctrX" for="ch" forName="comp6" refType="ctrX" refFor="ch" refForName="comp1"/>
          <dgm:constr type="b" for="ch" forName="comp6" refType="b" refFor="ch" refForName="comp1"/>
          <dgm:constr type="w" for="ch" forName="comp7" refType="w" fact="0.15"/>
          <dgm:constr type="h" for="ch" forName="comp7" refType="w" refFor="ch" refForName="comp7"/>
          <dgm:constr type="ctrX" for="ch" forName="comp7" refType="ctrX" refFor="ch" refForName="comp1"/>
          <dgm:constr type="b" for="ch" forName="comp7" refType="b" refFor="ch" refForName="comp1"/>
          <dgm:constr type="primFontSz" for="des" ptType="node" op="equ" val="65"/>
        </dgm:constrLst>
      </dgm:else>
    </dgm:choose>
    <dgm:ruleLst/>
    <dgm:choose name="Name5">
      <dgm:if name="Name6" axis="ch" ptType="node" func="cnt" op="gte" val="1">
        <dgm:layoutNode name="comp1">
          <dgm:alg type="composite"/>
          <dgm:shape xmlns:r="http://schemas.openxmlformats.org/officeDocument/2006/relationships" r:blip="">
            <dgm:adjLst/>
          </dgm:shape>
          <dgm:presOf/>
          <dgm:choose name="Name7">
            <dgm:if name="Name8" axis="ch" ptType="node" func="cnt" op="equ" val="1">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5"/>
                <dgm:constr type="w" for="ch" forName="c1text" refType="w" refFor="ch" refForName="circle1" fact="0.70711"/>
                <dgm:constr type="h" for="ch" forName="c1text" refType="h" refFor="ch" refForName="circle1" fact="0.5"/>
              </dgm:constrLst>
            </dgm:if>
            <dgm:if name="Name9" axis="ch" ptType="node" func="cnt" op="equ" val="2">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6"/>
                <dgm:constr type="w" for="ch" forName="c1text" refType="w" refFor="ch" refForName="circle1" fact="0.525"/>
                <dgm:constr type="h" for="ch" forName="c1text" refType="h" refFor="ch" refForName="circle1" fact="0.17"/>
              </dgm:constrLst>
            </dgm:if>
            <dgm:if name="Name10" axis="ch" ptType="node" func="cnt" op="equ" val="3">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3495"/>
                <dgm:constr type="h" for="ch" forName="c1text" refType="h" refFor="ch" refForName="circle1" fact="0.15"/>
              </dgm:constrLst>
            </dgm:if>
            <dgm:if name="Name11" axis="ch" ptType="node" func="cnt" op="equ" val="4">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25"/>
                <dgm:constr type="w" for="ch" forName="c1text" refType="w" refFor="ch" refForName="circle1" fact="0.2796"/>
                <dgm:constr type="h" for="ch" forName="c1text" refType="h" refFor="ch" refForName="circle1" fact="0.15"/>
              </dgm:constrLst>
            </dgm:if>
            <dgm:if name="Name12" axis="ch" ptType="node" func="cnt" op="gte" val="5">
              <dgm:constrLst>
                <dgm:constr type="w" for="ch" forName="circle1" refType="w"/>
                <dgm:constr type="h" for="ch" forName="circle1" refType="h"/>
                <dgm:constr type="ctrX" for="ch" forName="circle1" refType="w" fact="0.5"/>
                <dgm:constr type="ctrY" for="ch" forName="circle1" refType="h" fact="0.5"/>
                <dgm:constr type="ctrX" for="ch" forName="c1text" refType="w" fact="0.5"/>
                <dgm:constr type="ctrY" for="ch" forName="c1text" refType="h" fact="0.1"/>
                <dgm:constr type="w" for="ch" forName="c1text" refType="w" refFor="ch" refForName="circle1" fact="0.375"/>
                <dgm:constr type="h" for="ch" forName="c1text" refType="h" refFor="ch" refForName="circle1" fact="0.1"/>
              </dgm:constrLst>
            </dgm:if>
            <dgm:else name="Name13"/>
          </dgm:choose>
          <dgm:ruleLst/>
          <dgm:layoutNode name="circle1" styleLbl="node1">
            <dgm:alg type="sp"/>
            <dgm:shape xmlns:r="http://schemas.openxmlformats.org/officeDocument/2006/relationships" type="ellipse" r:blip="">
              <dgm:adjLst/>
            </dgm:shape>
            <dgm:presOf axis="ch desOrSelf" ptType="node node" st="1 1" cnt="1 0"/>
            <dgm:constrLst>
              <dgm:constr type="h" refType="w"/>
            </dgm:constrLst>
            <dgm:ruleLst/>
          </dgm:layoutNode>
          <dgm:layoutNode name="c1text">
            <dgm:varLst>
              <dgm:bulletEnabled val="1"/>
            </dgm:varLst>
            <dgm:alg type="tx"/>
            <dgm:shape xmlns:r="http://schemas.openxmlformats.org/officeDocument/2006/relationships" type="rect" r:blip="" hideGeom="1">
              <dgm:adjLst/>
            </dgm:shape>
            <dgm:presOf axis="ch desOrSelf" ptType="node node" st="1 1" cnt="1 0"/>
            <dgm:constrLst/>
            <dgm:ruleLst>
              <dgm:rule type="primFontSz" val="5" fact="NaN" max="NaN"/>
            </dgm:ruleLst>
          </dgm:layoutNode>
        </dgm:layoutNode>
      </dgm:if>
      <dgm:else name="Name14"/>
    </dgm:choose>
    <dgm:choose name="Name15">
      <dgm:if name="Name16" axis="ch" ptType="node" func="cnt" op="gte" val="2">
        <dgm:layoutNode name="comp2">
          <dgm:alg type="composite"/>
          <dgm:shape xmlns:r="http://schemas.openxmlformats.org/officeDocument/2006/relationships" r:blip="">
            <dgm:adjLst/>
          </dgm:shape>
          <dgm:presOf/>
          <dgm:choose name="Name17">
            <dgm:if name="Name18" axis="ch" ptType="node" func="cnt" op="equ" val="2">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5"/>
                <dgm:constr type="w" for="ch" forName="c2text" refType="w" refFor="ch" refForName="circle2" fact="0.70711"/>
                <dgm:constr type="h" for="ch" forName="c2text" refType="h" refFor="ch" refForName="circle2" fact="0.5"/>
              </dgm:constrLst>
            </dgm:if>
            <dgm:if name="Name19" axis="ch" ptType="node" func="cnt" op="equ" val="3">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625"/>
                <dgm:constr type="w" for="ch" forName="c2text" refType="w" refFor="ch" refForName="circle2" fact="0.466"/>
                <dgm:constr type="h" for="ch" forName="c2text" refType="h" refFor="ch" refForName="circle2" fact="0.1875"/>
              </dgm:constrLst>
            </dgm:if>
            <dgm:if name="Name20" axis="ch" ptType="node" func="cnt" op="equ" val="4">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5"/>
                <dgm:constr type="w" for="ch" forName="c2text" refType="w" refFor="ch" refForName="circle2" fact="0.3495"/>
                <dgm:constr type="h" for="ch" forName="c2text" refType="h" refFor="ch" refForName="circle2" fact="0.18"/>
              </dgm:constrLst>
            </dgm:if>
            <dgm:if name="Name21" axis="ch" ptType="node" func="cnt" op="gte" val="5">
              <dgm:constrLst>
                <dgm:constr type="w" for="ch" forName="circle2" refType="w"/>
                <dgm:constr type="h" for="ch" forName="circle2" refType="h"/>
                <dgm:constr type="ctrX" for="ch" forName="circle2" refType="w" fact="0.5"/>
                <dgm:constr type="ctrY" for="ch" forName="circle2" refType="h" fact="0.5"/>
                <dgm:constr type="ctrX" for="ch" forName="c2text" refType="w" fact="0.5"/>
                <dgm:constr type="ctrY" for="ch" forName="c2text" refType="h" fact="0.115"/>
                <dgm:constr type="w" for="ch" forName="c2text" refType="w" refFor="ch" refForName="circle2" fact="0.43125"/>
                <dgm:constr type="h" for="ch" forName="c2text" refType="h" refFor="ch" refForName="circle2" fact="0.115"/>
              </dgm:constrLst>
            </dgm:if>
            <dgm:else name="Name22"/>
          </dgm:choose>
          <dgm:ruleLst/>
          <dgm:layoutNode name="circle2" styleLbl="node1">
            <dgm:alg type="sp"/>
            <dgm:shape xmlns:r="http://schemas.openxmlformats.org/officeDocument/2006/relationships" type="ellipse" r:blip="">
              <dgm:adjLst/>
            </dgm:shape>
            <dgm:presOf axis="ch desOrSelf" ptType="node node" st="2 1" cnt="1 0"/>
            <dgm:constrLst>
              <dgm:constr type="h" refType="w"/>
            </dgm:constrLst>
            <dgm:ruleLst/>
          </dgm:layoutNode>
          <dgm:layoutNode name="c2text">
            <dgm:varLst>
              <dgm:bulletEnabled val="1"/>
            </dgm:varLst>
            <dgm:alg type="tx"/>
            <dgm:shape xmlns:r="http://schemas.openxmlformats.org/officeDocument/2006/relationships" type="rect" r:blip="" hideGeom="1">
              <dgm:adjLst/>
            </dgm:shape>
            <dgm:presOf axis="ch desOrSelf" ptType="node node" st="2 1" cnt="1 0"/>
            <dgm:constrLst/>
            <dgm:ruleLst>
              <dgm:rule type="primFontSz" val="5" fact="NaN" max="NaN"/>
            </dgm:ruleLst>
          </dgm:layoutNode>
        </dgm:layoutNode>
      </dgm:if>
      <dgm:else name="Name23"/>
    </dgm:choose>
    <dgm:choose name="Name24">
      <dgm:if name="Name25" axis="ch" ptType="node" func="cnt" op="gte" val="3">
        <dgm:layoutNode name="comp3">
          <dgm:alg type="composite"/>
          <dgm:shape xmlns:r="http://schemas.openxmlformats.org/officeDocument/2006/relationships" r:blip="">
            <dgm:adjLst/>
          </dgm:shape>
          <dgm:presOf/>
          <dgm:choose name="Name26">
            <dgm:if name="Name27" axis="ch" ptType="node" func="cnt" op="equ" val="3">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5"/>
                <dgm:constr type="w" for="ch" forName="c3text" refType="w" refFor="ch" refForName="circle3" fact="0.70711"/>
                <dgm:constr type="h" for="ch" forName="c3text" refType="h" refFor="ch" refForName="circle3" fact="0.5"/>
              </dgm:constrLst>
            </dgm:if>
            <dgm:if name="Name28" axis="ch" ptType="node" func="cnt" op="equ" val="4">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875"/>
                <dgm:constr type="w" for="ch" forName="c3text" refType="w" refFor="ch" refForName="circle3" fact="0.466"/>
                <dgm:constr type="h" for="ch" forName="c3text" refType="h" refFor="ch" refForName="circle3" fact="0.225"/>
              </dgm:constrLst>
            </dgm:if>
            <dgm:if name="Name29" axis="ch" ptType="node" func="cnt" op="gte" val="5">
              <dgm:constrLst>
                <dgm:constr type="w" for="ch" forName="circle3" refType="w"/>
                <dgm:constr type="h" for="ch" forName="circle3" refType="h"/>
                <dgm:constr type="ctrX" for="ch" forName="circle3" refType="w" fact="0.5"/>
                <dgm:constr type="ctrY" for="ch" forName="circle3" refType="h" fact="0.5"/>
                <dgm:constr type="ctrX" for="ch" forName="c3text" refType="w" fact="0.5"/>
                <dgm:constr type="ctrY" for="ch" forName="c3text" refType="h" fact="0.138"/>
                <dgm:constr type="w" for="ch" forName="c3text" refType="w" refFor="ch" refForName="circle3" fact="0.5175"/>
                <dgm:constr type="h" for="ch" forName="c3text" refType="h" refFor="ch" refForName="circle3" fact="0.138"/>
              </dgm:constrLst>
            </dgm:if>
            <dgm:else name="Name30"/>
          </dgm:choose>
          <dgm:ruleLst/>
          <dgm:layoutNode name="circle3" styleLbl="node1">
            <dgm:alg type="sp"/>
            <dgm:shape xmlns:r="http://schemas.openxmlformats.org/officeDocument/2006/relationships" type="ellipse" r:blip="">
              <dgm:adjLst/>
            </dgm:shape>
            <dgm:presOf axis="ch desOrSelf" ptType="node node" st="3 1" cnt="1 0"/>
            <dgm:constrLst>
              <dgm:constr type="h" refType="w"/>
            </dgm:constrLst>
            <dgm:ruleLst/>
          </dgm:layoutNode>
          <dgm:layoutNode name="c3text">
            <dgm:varLst>
              <dgm:bulletEnabled val="1"/>
            </dgm:varLst>
            <dgm:alg type="tx"/>
            <dgm:shape xmlns:r="http://schemas.openxmlformats.org/officeDocument/2006/relationships" type="rect" r:blip="" hideGeom="1">
              <dgm:adjLst/>
            </dgm:shape>
            <dgm:presOf axis="ch desOrSelf" ptType="node node" st="3 1" cnt="1 0"/>
            <dgm:constrLst/>
            <dgm:ruleLst>
              <dgm:rule type="primFontSz" val="5" fact="NaN" max="NaN"/>
            </dgm:ruleLst>
          </dgm:layoutNode>
        </dgm:layoutNode>
      </dgm:if>
      <dgm:else name="Name31"/>
    </dgm:choose>
    <dgm:choose name="Name32">
      <dgm:if name="Name33" axis="ch" ptType="node" func="cnt" op="gte" val="4">
        <dgm:layoutNode name="comp4">
          <dgm:alg type="composite"/>
          <dgm:shape xmlns:r="http://schemas.openxmlformats.org/officeDocument/2006/relationships" r:blip="">
            <dgm:adjLst/>
          </dgm:shape>
          <dgm:presOf/>
          <dgm:choose name="Name34">
            <dgm:if name="Name35" axis="ch" ptType="node" func="cnt" op="equ" val="4">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5"/>
                <dgm:constr type="w" for="ch" forName="c4text" refType="w" refFor="ch" refForName="circle4" fact="0.70711"/>
                <dgm:constr type="h" for="ch" forName="c4text" refType="h" refFor="ch" refForName="circle4" fact="0.5"/>
              </dgm:constrLst>
            </dgm:if>
            <dgm:if name="Name36" axis="ch" ptType="node" func="cnt" op="gte" val="5">
              <dgm:constrLst>
                <dgm:constr type="w" for="ch" forName="circle4" refType="w"/>
                <dgm:constr type="h" for="ch" forName="circle4" refType="h"/>
                <dgm:constr type="ctrX" for="ch" forName="circle4" refType="w" fact="0.5"/>
                <dgm:constr type="ctrY" for="ch" forName="circle4" refType="h" fact="0.5"/>
                <dgm:constr type="ctrX" for="ch" forName="c4text" refType="w" fact="0.5"/>
                <dgm:constr type="ctrY" for="ch" forName="c4text" refType="h" fact="0.18"/>
                <dgm:constr type="w" for="ch" forName="c4text" refType="w" refFor="ch" refForName="circle4" fact="0.54"/>
                <dgm:constr type="h" for="ch" forName="c4text" refType="h" refFor="ch" refForName="circle4" fact="0.18"/>
              </dgm:constrLst>
            </dgm:if>
            <dgm:else name="Name37"/>
          </dgm:choose>
          <dgm:ruleLst/>
          <dgm:layoutNode name="circle4" styleLbl="node1">
            <dgm:alg type="sp"/>
            <dgm:shape xmlns:r="http://schemas.openxmlformats.org/officeDocument/2006/relationships" type="ellipse" r:blip="">
              <dgm:adjLst/>
            </dgm:shape>
            <dgm:presOf axis="ch desOrSelf" ptType="node node" st="4 1" cnt="1 0"/>
            <dgm:constrLst>
              <dgm:constr type="h" refType="w"/>
            </dgm:constrLst>
            <dgm:ruleLst/>
          </dgm:layoutNode>
          <dgm:layoutNode name="c4text">
            <dgm:varLst>
              <dgm:bulletEnabled val="1"/>
            </dgm:varLst>
            <dgm:alg type="tx"/>
            <dgm:shape xmlns:r="http://schemas.openxmlformats.org/officeDocument/2006/relationships" type="rect" r:blip="" hideGeom="1">
              <dgm:adjLst/>
            </dgm:shape>
            <dgm:presOf axis="ch desOrSelf" ptType="node node" st="4 1" cnt="1 0"/>
            <dgm:constrLst/>
            <dgm:ruleLst>
              <dgm:rule type="primFontSz" val="5" fact="NaN" max="NaN"/>
            </dgm:ruleLst>
          </dgm:layoutNode>
        </dgm:layoutNode>
      </dgm:if>
      <dgm:else name="Name38"/>
    </dgm:choose>
    <dgm:choose name="Name39">
      <dgm:if name="Name40" axis="ch" ptType="node" func="cnt" op="gte" val="5">
        <dgm:layoutNode name="comp5">
          <dgm:alg type="composite"/>
          <dgm:shape xmlns:r="http://schemas.openxmlformats.org/officeDocument/2006/relationships" r:blip="">
            <dgm:adjLst/>
          </dgm:shape>
          <dgm:presOf/>
          <dgm:choose name="Name41">
            <dgm:if name="Name42" axis="ch" ptType="node" func="cnt" op="equ" val="5">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5"/>
                <dgm:constr type="w" for="ch" forName="c5text" refType="w" refFor="ch" refForName="circle5" fact="0.70711"/>
                <dgm:constr type="h" for="ch" forName="c5text" refType="h" refFor="ch" refForName="circle5" fact="0.5"/>
              </dgm:constrLst>
            </dgm:if>
            <dgm:if name="Name43" axis="ch" ptType="node" func="cnt" op="gte" val="6">
              <dgm:constrLst>
                <dgm:constr type="w" for="ch" forName="circle5" refType="w"/>
                <dgm:constr type="h" for="ch" forName="circle5" refType="h"/>
                <dgm:constr type="ctrX" for="ch" forName="circle5" refType="w" fact="0.5"/>
                <dgm:constr type="ctrY" for="ch" forName="circle5" refType="h" fact="0.5"/>
                <dgm:constr type="ctrX" for="ch" forName="c5text" refType="w" fact="0.5"/>
                <dgm:constr type="ctrY" for="ch" forName="c5text" refType="h" fact="0.25"/>
                <dgm:constr type="w" for="ch" forName="c5text" refType="w" refFor="ch" refForName="circle5" fact="0.65"/>
                <dgm:constr type="h" for="ch" forName="c5text" refType="h" refFor="ch" refForName="circle5" fact="0.25"/>
              </dgm:constrLst>
            </dgm:if>
            <dgm:else name="Name44"/>
          </dgm:choose>
          <dgm:ruleLst/>
          <dgm:layoutNode name="circle5" styleLbl="node1">
            <dgm:alg type="sp"/>
            <dgm:shape xmlns:r="http://schemas.openxmlformats.org/officeDocument/2006/relationships" type="ellipse" r:blip="">
              <dgm:adjLst/>
            </dgm:shape>
            <dgm:presOf axis="ch desOrSelf" ptType="node node" st="5 1" cnt="1 0"/>
            <dgm:constrLst>
              <dgm:constr type="h" refType="w"/>
            </dgm:constrLst>
            <dgm:ruleLst/>
          </dgm:layoutNode>
          <dgm:layoutNode name="c5text">
            <dgm:varLst>
              <dgm:bulletEnabled val="1"/>
            </dgm:varLst>
            <dgm:alg type="tx"/>
            <dgm:shape xmlns:r="http://schemas.openxmlformats.org/officeDocument/2006/relationships" type="rect" r:blip="" hideGeom="1">
              <dgm:adjLst/>
            </dgm:shape>
            <dgm:presOf axis="ch desOrSelf" ptType="node node" st="5 1" cnt="1 0"/>
            <dgm:constrLst/>
            <dgm:ruleLst>
              <dgm:rule type="primFontSz" val="5" fact="NaN" max="NaN"/>
            </dgm:ruleLst>
          </dgm:layoutNode>
        </dgm:layoutNode>
      </dgm:if>
      <dgm:else name="Name45"/>
    </dgm:choose>
    <dgm:choose name="Name46">
      <dgm:if name="Name47" axis="ch" ptType="node" func="cnt" op="gte" val="6">
        <dgm:layoutNode name="comp6">
          <dgm:alg type="composite"/>
          <dgm:shape xmlns:r="http://schemas.openxmlformats.org/officeDocument/2006/relationships" r:blip="">
            <dgm:adjLst/>
          </dgm:shape>
          <dgm:presOf/>
          <dgm:choose name="Name48">
            <dgm:if name="Name49" axis="ch" ptType="node" func="cnt" op="equ" val="6">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5"/>
                <dgm:constr type="w" for="ch" forName="c6text" refType="w" refFor="ch" refForName="circle6" fact="0.70711"/>
                <dgm:constr type="h" for="ch" forName="c6text" refType="h" refFor="ch" refForName="circle6" fact="0.5"/>
              </dgm:constrLst>
            </dgm:if>
            <dgm:if name="Name50" axis="ch" ptType="node" func="cnt" op="gte" val="7">
              <dgm:constrLst>
                <dgm:constr type="w" for="ch" forName="circle6" refType="w"/>
                <dgm:constr type="h" for="ch" forName="circle6" refType="h"/>
                <dgm:constr type="ctrX" for="ch" forName="circle6" refType="w" fact="0.5"/>
                <dgm:constr type="ctrY" for="ch" forName="circle6" refType="h" fact="0.5"/>
                <dgm:constr type="ctrX" for="ch" forName="c6text" refType="w" fact="0.5"/>
                <dgm:constr type="ctrY" for="ch" forName="c6text" refType="h" fact="0.27"/>
                <dgm:constr type="w" for="ch" forName="c6text" refType="w" refFor="ch" refForName="circle6" fact="0.68"/>
                <dgm:constr type="h" for="ch" forName="c6text" refType="h" refFor="ch" refForName="circle6" fact="0.241"/>
              </dgm:constrLst>
            </dgm:if>
            <dgm:else name="Name51"/>
          </dgm:choose>
          <dgm:ruleLst/>
          <dgm:layoutNode name="circle6" styleLbl="node1">
            <dgm:alg type="sp"/>
            <dgm:shape xmlns:r="http://schemas.openxmlformats.org/officeDocument/2006/relationships" type="ellipse" r:blip="">
              <dgm:adjLst/>
            </dgm:shape>
            <dgm:presOf axis="ch desOrSelf" ptType="node node" st="6 1" cnt="1 0"/>
            <dgm:constrLst>
              <dgm:constr type="h" refType="w"/>
            </dgm:constrLst>
            <dgm:ruleLst/>
          </dgm:layoutNode>
          <dgm:layoutNode name="c6text">
            <dgm:varLst>
              <dgm:bulletEnabled val="1"/>
            </dgm:varLst>
            <dgm:alg type="tx"/>
            <dgm:shape xmlns:r="http://schemas.openxmlformats.org/officeDocument/2006/relationships" type="rect" r:blip="" hideGeom="1">
              <dgm:adjLst/>
            </dgm:shape>
            <dgm:presOf axis="ch desOrSelf" ptType="node node" st="6 1" cnt="1 0"/>
            <dgm:constrLst/>
            <dgm:ruleLst>
              <dgm:rule type="primFontSz" val="5" fact="NaN" max="NaN"/>
            </dgm:ruleLst>
          </dgm:layoutNode>
        </dgm:layoutNode>
      </dgm:if>
      <dgm:else name="Name52"/>
    </dgm:choose>
    <dgm:choose name="Name53">
      <dgm:if name="Name54" axis="ch" ptType="node" func="cnt" op="gte" val="7">
        <dgm:layoutNode name="comp7">
          <dgm:alg type="composite"/>
          <dgm:shape xmlns:r="http://schemas.openxmlformats.org/officeDocument/2006/relationships" r:blip="">
            <dgm:adjLst/>
          </dgm:shape>
          <dgm:presOf/>
          <dgm:constrLst>
            <dgm:constr type="w" for="ch" forName="circle7" refType="w"/>
            <dgm:constr type="h" for="ch" forName="circle7" refType="h"/>
            <dgm:constr type="ctrX" for="ch" forName="circle7" refType="w" fact="0.5"/>
            <dgm:constr type="ctrY" for="ch" forName="circle7" refType="h" fact="0.5"/>
            <dgm:constr type="ctrX" for="ch" forName="c7text" refType="w" fact="0.5"/>
            <dgm:constr type="ctrY" for="ch" forName="c7text" refType="h" fact="0.5"/>
            <dgm:constr type="w" for="ch" forName="c7text" refType="w" refFor="ch" refForName="circle7" fact="0.70711"/>
            <dgm:constr type="h" for="ch" forName="c7text" refType="h" refFor="ch" refForName="circle7" fact="0.5"/>
          </dgm:constrLst>
          <dgm:ruleLst/>
          <dgm:layoutNode name="circle7" styleLbl="node1">
            <dgm:alg type="sp"/>
            <dgm:shape xmlns:r="http://schemas.openxmlformats.org/officeDocument/2006/relationships" type="ellipse" r:blip="">
              <dgm:adjLst/>
            </dgm:shape>
            <dgm:presOf axis="ch desOrSelf" ptType="node node" st="7 1" cnt="1 0"/>
            <dgm:constrLst>
              <dgm:constr type="h" refType="w"/>
            </dgm:constrLst>
            <dgm:ruleLst/>
          </dgm:layoutNode>
          <dgm:layoutNode name="c7text">
            <dgm:varLst>
              <dgm:bulletEnabled val="1"/>
            </dgm:varLst>
            <dgm:alg type="tx"/>
            <dgm:shape xmlns:r="http://schemas.openxmlformats.org/officeDocument/2006/relationships" type="rect" r:blip="" hideGeom="1">
              <dgm:adjLst/>
            </dgm:shape>
            <dgm:presOf axis="ch desOrSelf" ptType="node node" st="7 1" cnt="1 0"/>
            <dgm:constrLst/>
            <dgm:ruleLst>
              <dgm:rule type="primFontSz" val="5" fact="NaN" max="NaN"/>
            </dgm:ruleLst>
          </dgm:layoutNode>
        </dgm:layoutNode>
      </dgm:if>
      <dgm:else name="Name5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audio" Target="../media/audio1.wav"/></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9" name="عنوان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ar-SA" smtClean="0"/>
              <a:t>انقر لتحرير نمط العنوان الثانوي الرئيسي</a:t>
            </a:r>
            <a:endParaRPr kumimoji="0" lang="en-US"/>
          </a:p>
        </p:txBody>
      </p:sp>
      <p:sp>
        <p:nvSpPr>
          <p:cNvPr id="30" name="عنصر نائب للتاريخ 29"/>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19" name="عنصر نائب للتذييل 18"/>
          <p:cNvSpPr>
            <a:spLocks noGrp="1"/>
          </p:cNvSpPr>
          <p:nvPr>
            <p:ph type="ftr" sz="quarter" idx="11"/>
          </p:nvPr>
        </p:nvSpPr>
        <p:spPr/>
        <p:txBody>
          <a:bodyPr/>
          <a:lstStyle/>
          <a:p>
            <a:endParaRPr lang="ar-SA"/>
          </a:p>
        </p:txBody>
      </p:sp>
      <p:sp>
        <p:nvSpPr>
          <p:cNvPr id="27" name="عنصر نائب لرقم الشريحة 26"/>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914402"/>
            <a:ext cx="2057400" cy="5211763"/>
          </a:xfrm>
        </p:spPr>
        <p:txBody>
          <a:bodyPr vert="eaVer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914402"/>
            <a:ext cx="6019800" cy="5211763"/>
          </a:xfrm>
        </p:spPr>
        <p:txBody>
          <a:bodyPr vert="eaVer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530352" y="2704665"/>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1143000"/>
          </a:xfrm>
        </p:spPr>
        <p:txBody>
          <a:bodyPr tIns="45720" anchor="b"/>
          <a:lstStyle>
            <a:lvl1pPr>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1"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1859758"/>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1" y="2514601"/>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6" y="2514601"/>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575050" y="1676400"/>
            <a:ext cx="5111751"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0B34F065-1154-456A-91E3-76DE8E75E17B}" type="slidenum">
              <a:rPr lang="ar-SA" smtClean="0"/>
              <a:pPr/>
              <a:t>‹N°›</a:t>
            </a:fld>
            <a:endParaRPr lang="ar-SA"/>
          </a:p>
        </p:txBody>
      </p:sp>
    </p:spTree>
  </p:cSld>
  <p:clrMapOvr>
    <a:masterClrMapping/>
  </p:clrMapOvr>
  <p:transition>
    <p:wedge/>
    <p:sndAc>
      <p:stSnd>
        <p:snd r:embed="rId1" name="camera.wav"/>
      </p:stSnd>
    </p:sndAc>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مستطيل ذو زاوية واحدة مخدوشة ودائرية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مثلث قائم الزاوية 11"/>
          <p:cNvSpPr/>
          <p:nvPr/>
        </p:nvSpPr>
        <p:spPr>
          <a:xfrm rot="420000" flipV="1">
            <a:off x="8004135"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عنوان 1"/>
          <p:cNvSpPr>
            <a:spLocks noGrp="1"/>
          </p:cNvSpPr>
          <p:nvPr>
            <p:ph type="title"/>
          </p:nvPr>
        </p:nvSpPr>
        <p:spPr>
          <a:xfrm>
            <a:off x="609600" y="1176997"/>
            <a:ext cx="2212848" cy="1582621"/>
          </a:xfrm>
        </p:spPr>
        <p:txBody>
          <a:bodyPr vert="horz" lIns="45720" tIns="45720" rIns="45720" bIns="45720" anchor="b"/>
          <a:lstStyle>
            <a:lvl1pPr algn="l">
              <a:buNone/>
              <a:defRPr sz="2000" b="1">
                <a:solidFill>
                  <a:schemeClr val="tx2"/>
                </a:solidFill>
              </a:defRPr>
            </a:lvl1pPr>
          </a:lstStyle>
          <a:p>
            <a:r>
              <a:rPr kumimoji="0" lang="ar-SA" smtClean="0"/>
              <a:t>انقر لتحرير نمط العنوان الرئيسي</a:t>
            </a:r>
            <a:endParaRPr kumimoji="0" lang="en-US"/>
          </a:p>
        </p:txBody>
      </p:sp>
      <p:sp>
        <p:nvSpPr>
          <p:cNvPr id="4" name="عنصر نائب للنص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1B8ABB09-4A1D-463E-8065-109CC2B7EFAA}" type="datetimeFigureOut">
              <a:rPr lang="ar-SA" smtClean="0"/>
              <a:pPr/>
              <a:t>20/05/1445</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a:xfrm>
            <a:off x="8077200" y="6356351"/>
            <a:ext cx="609600" cy="365125"/>
          </a:xfrm>
        </p:spPr>
        <p:txBody>
          <a:bodyPr/>
          <a:lstStyle/>
          <a:p>
            <a:fld id="{0B34F065-1154-456A-91E3-76DE8E75E17B}" type="slidenum">
              <a:rPr lang="ar-SA" smtClean="0"/>
              <a:pPr/>
              <a:t>‹N°›</a:t>
            </a:fld>
            <a:endParaRPr lang="ar-SA"/>
          </a:p>
        </p:txBody>
      </p:sp>
      <p:sp>
        <p:nvSpPr>
          <p:cNvPr id="3" name="عنصر نائب للصورة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ar-SA" smtClean="0"/>
              <a:t>انقر فوق الرمز لإضافة صورة</a:t>
            </a:r>
            <a:endParaRPr kumimoji="0" lang="en-US" dirty="0"/>
          </a:p>
        </p:txBody>
      </p:sp>
      <p:sp>
        <p:nvSpPr>
          <p:cNvPr id="10" name="شكل حر 9"/>
          <p:cNvSpPr>
            <a:spLocks/>
          </p:cNvSpPr>
          <p:nvPr/>
        </p:nvSpPr>
        <p:spPr bwMode="auto">
          <a:xfrm flipV="1">
            <a:off x="-9526" y="5816601"/>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شكل حر 10"/>
          <p:cNvSpPr>
            <a:spLocks/>
          </p:cNvSpPr>
          <p:nvPr/>
        </p:nvSpPr>
        <p:spPr bwMode="auto">
          <a:xfrm flipV="1">
            <a:off x="4381501" y="6219826"/>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wedge/>
    <p:sndAc>
      <p:stSnd>
        <p:snd r:embed="rId1" name="camera.wav"/>
      </p:stSnd>
    </p:sndAc>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audio" Target="../media/audio1.wav"/><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شكل حر 6"/>
          <p:cNvSpPr>
            <a:spLocks/>
          </p:cNvSpPr>
          <p:nvPr/>
        </p:nvSpPr>
        <p:spPr bwMode="auto">
          <a:xfrm>
            <a:off x="-9526" y="-7144"/>
            <a:ext cx="9163051"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شكل حر 7"/>
          <p:cNvSpPr>
            <a:spLocks/>
          </p:cNvSpPr>
          <p:nvPr/>
        </p:nvSpPr>
        <p:spPr bwMode="auto">
          <a:xfrm>
            <a:off x="4381501"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عنصر نائب للعنوان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457200" y="6356351"/>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B8ABB09-4A1D-463E-8065-109CC2B7EFAA}" type="datetimeFigureOut">
              <a:rPr lang="ar-SA" smtClean="0"/>
              <a:pPr/>
              <a:t>20/05/1445</a:t>
            </a:fld>
            <a:endParaRPr lang="ar-SA"/>
          </a:p>
        </p:txBody>
      </p:sp>
      <p:sp>
        <p:nvSpPr>
          <p:cNvPr id="22" name="عنصر نائب للتذييل 21"/>
          <p:cNvSpPr>
            <a:spLocks noGrp="1"/>
          </p:cNvSpPr>
          <p:nvPr>
            <p:ph type="ftr" sz="quarter" idx="3"/>
          </p:nvPr>
        </p:nvSpPr>
        <p:spPr>
          <a:xfrm>
            <a:off x="2667000" y="6356351"/>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ar-SA"/>
          </a:p>
        </p:txBody>
      </p:sp>
      <p:sp>
        <p:nvSpPr>
          <p:cNvPr id="18" name="عنصر نائب لرقم الشريحة 17"/>
          <p:cNvSpPr>
            <a:spLocks noGrp="1"/>
          </p:cNvSpPr>
          <p:nvPr>
            <p:ph type="sldNum" sz="quarter" idx="4"/>
          </p:nvPr>
        </p:nvSpPr>
        <p:spPr>
          <a:xfrm>
            <a:off x="7924800" y="6356351"/>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B34F065-1154-456A-91E3-76DE8E75E17B}" type="slidenum">
              <a:rPr lang="ar-SA" smtClean="0"/>
              <a:pPr/>
              <a:t>‹N°›</a:t>
            </a:fld>
            <a:endParaRPr lang="ar-SA"/>
          </a:p>
        </p:txBody>
      </p:sp>
      <p:grpSp>
        <p:nvGrpSpPr>
          <p:cNvPr id="2" name="مجموعة 1"/>
          <p:cNvGrpSpPr/>
          <p:nvPr/>
        </p:nvGrpSpPr>
        <p:grpSpPr>
          <a:xfrm>
            <a:off x="-19017" y="202408"/>
            <a:ext cx="9180548" cy="649224"/>
            <a:chOff x="-19045" y="216550"/>
            <a:chExt cx="9180548" cy="649224"/>
          </a:xfrm>
        </p:grpSpPr>
        <p:sp>
          <p:nvSpPr>
            <p:cNvPr id="12" name="شكل حر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شكل حر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4177" r:id="rId1"/>
    <p:sldLayoutId id="2147484178" r:id="rId2"/>
    <p:sldLayoutId id="2147484179" r:id="rId3"/>
    <p:sldLayoutId id="2147484180" r:id="rId4"/>
    <p:sldLayoutId id="2147484181" r:id="rId5"/>
    <p:sldLayoutId id="2147484182" r:id="rId6"/>
    <p:sldLayoutId id="2147484183" r:id="rId7"/>
    <p:sldLayoutId id="2147484184" r:id="rId8"/>
    <p:sldLayoutId id="2147484185" r:id="rId9"/>
    <p:sldLayoutId id="2147484186" r:id="rId10"/>
    <p:sldLayoutId id="2147484187" r:id="rId11"/>
  </p:sldLayoutIdLst>
  <p:transition>
    <p:wedge/>
    <p:sndAc>
      <p:stSnd>
        <p:snd r:embed="rId13" name="camera.wav"/>
      </p:stSnd>
    </p:sndAc>
  </p:transition>
  <p:txStyles>
    <p:titleStyle>
      <a:lvl1pPr algn="l" rtl="1"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r" rtl="1"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r" rtl="1"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r" rtl="1"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r" rtl="1"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r" rtl="1"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r" rtl="1"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r" rtl="1"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r" rtl="1"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r" rtl="1"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3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533400" y="548680"/>
            <a:ext cx="7999040" cy="1656184"/>
          </a:xfrm>
        </p:spPr>
        <p:txBody>
          <a:bodyPr>
            <a:normAutofit fontScale="90000"/>
          </a:bodyPr>
          <a:lstStyle/>
          <a:p>
            <a:pPr algn="ctr" rtl="1"/>
            <a:r>
              <a:rPr lang="ar-SA" sz="4400" dirty="0" smtClean="0"/>
              <a:t/>
            </a:r>
            <a:br>
              <a:rPr lang="ar-SA" sz="4400" dirty="0" smtClean="0"/>
            </a:br>
            <a:r>
              <a:rPr lang="ar-SA" sz="4400" dirty="0" smtClean="0"/>
              <a:t/>
            </a:r>
            <a:br>
              <a:rPr lang="ar-SA" sz="4400" dirty="0" smtClean="0"/>
            </a:br>
            <a:r>
              <a:rPr lang="ar-SA" sz="5300" dirty="0" smtClean="0"/>
              <a:t>معهد علوم وتقنيات النشاطات البدنية والرياضية </a:t>
            </a:r>
            <a:br>
              <a:rPr lang="ar-SA" sz="5300" dirty="0" smtClean="0"/>
            </a:br>
            <a:r>
              <a:rPr lang="ar-SA" sz="5300" dirty="0" smtClean="0"/>
              <a:t>جامعة </a:t>
            </a:r>
            <a:r>
              <a:rPr lang="ar-SA" sz="5300" dirty="0" err="1" smtClean="0"/>
              <a:t>الجيلالي</a:t>
            </a:r>
            <a:r>
              <a:rPr lang="ar-SA" sz="5300" dirty="0" smtClean="0"/>
              <a:t> </a:t>
            </a:r>
            <a:r>
              <a:rPr lang="ar-SA" sz="5300" dirty="0" err="1" smtClean="0"/>
              <a:t>بونعامة</a:t>
            </a:r>
            <a:r>
              <a:rPr lang="ar-SA" sz="5300" dirty="0" smtClean="0"/>
              <a:t> خميس </a:t>
            </a:r>
            <a:r>
              <a:rPr lang="ar-SA" sz="5300" dirty="0" err="1" smtClean="0"/>
              <a:t>مليانة</a:t>
            </a:r>
            <a:endParaRPr lang="ar-EG" dirty="0"/>
          </a:p>
        </p:txBody>
      </p:sp>
      <p:sp>
        <p:nvSpPr>
          <p:cNvPr id="3" name="عنوان فرعي 2"/>
          <p:cNvSpPr>
            <a:spLocks noGrp="1"/>
          </p:cNvSpPr>
          <p:nvPr>
            <p:ph type="subTitle" idx="1"/>
          </p:nvPr>
        </p:nvSpPr>
        <p:spPr>
          <a:xfrm>
            <a:off x="533400" y="2636912"/>
            <a:ext cx="7854696" cy="2344224"/>
          </a:xfrm>
        </p:spPr>
        <p:txBody>
          <a:bodyPr>
            <a:noAutofit/>
          </a:bodyPr>
          <a:lstStyle/>
          <a:p>
            <a:pPr algn="ctr"/>
            <a:r>
              <a:rPr lang="ar-DZ" sz="6600" dirty="0" smtClean="0">
                <a:cs typeface="+mj-cs"/>
              </a:rPr>
              <a:t>الحصة </a:t>
            </a:r>
            <a:r>
              <a:rPr lang="ar-SA" sz="6600" dirty="0" smtClean="0">
                <a:cs typeface="+mj-cs"/>
              </a:rPr>
              <a:t>رقم </a:t>
            </a:r>
            <a:r>
              <a:rPr lang="ar-DZ" sz="5400" dirty="0" smtClean="0">
                <a:cs typeface="+mj-cs"/>
              </a:rPr>
              <a:t>2</a:t>
            </a:r>
            <a:endParaRPr lang="fr-FR" sz="5400" dirty="0" smtClean="0">
              <a:cs typeface="+mj-cs"/>
            </a:endParaRPr>
          </a:p>
          <a:p>
            <a:pPr algn="ctr"/>
            <a:r>
              <a:rPr lang="ar-DZ" sz="5400" dirty="0" smtClean="0">
                <a:cs typeface="+mj-cs"/>
              </a:rPr>
              <a:t>اختيار المشكلة وإعداد خطة البحث</a:t>
            </a:r>
            <a:endParaRPr lang="ar-EG" sz="48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SA" sz="6600" dirty="0" smtClean="0"/>
              <a:t>و </a:t>
            </a:r>
            <a:r>
              <a:rPr lang="ar-SA" sz="6600" dirty="0" err="1" smtClean="0"/>
              <a:t>لكن...</a:t>
            </a:r>
            <a:endParaRPr lang="fr-FR" sz="6600" dirty="0"/>
          </a:p>
        </p:txBody>
      </p:sp>
      <p:sp>
        <p:nvSpPr>
          <p:cNvPr id="3" name="Espace réservé du contenu 2"/>
          <p:cNvSpPr>
            <a:spLocks noGrp="1"/>
          </p:cNvSpPr>
          <p:nvPr>
            <p:ph idx="1"/>
          </p:nvPr>
        </p:nvSpPr>
        <p:spPr/>
        <p:txBody>
          <a:bodyPr>
            <a:normAutofit/>
          </a:bodyPr>
          <a:lstStyle/>
          <a:p>
            <a:pPr algn="ctr">
              <a:lnSpc>
                <a:spcPct val="150000"/>
              </a:lnSpc>
              <a:buFont typeface="Wingdings" pitchFamily="2" charset="2"/>
              <a:buNone/>
            </a:pPr>
            <a:r>
              <a:rPr lang="ar-QA" sz="4400" b="1" dirty="0" smtClean="0">
                <a:cs typeface="+mj-cs"/>
              </a:rPr>
              <a:t>ما مصادر الحصول على مشكلة </a:t>
            </a:r>
          </a:p>
          <a:p>
            <a:pPr algn="ctr">
              <a:lnSpc>
                <a:spcPct val="150000"/>
              </a:lnSpc>
              <a:buFont typeface="Wingdings" pitchFamily="2" charset="2"/>
              <a:buNone/>
            </a:pPr>
            <a:r>
              <a:rPr lang="ar-QA" sz="4400" b="1" dirty="0" err="1" smtClean="0">
                <a:cs typeface="+mj-cs"/>
              </a:rPr>
              <a:t>البحث ؟</a:t>
            </a:r>
            <a:r>
              <a:rPr lang="ar-QA" sz="4400" b="1" dirty="0" smtClean="0">
                <a:cs typeface="+mj-cs"/>
              </a:rPr>
              <a:t> </a:t>
            </a:r>
            <a:endParaRPr lang="en-US" sz="4400" b="1" dirty="0" smtClean="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936104"/>
          </a:xfrm>
        </p:spPr>
        <p:txBody>
          <a:bodyPr>
            <a:normAutofit/>
          </a:bodyPr>
          <a:lstStyle/>
          <a:p>
            <a:pPr algn="r"/>
            <a:r>
              <a:rPr lang="ar-SA" sz="4400" b="1" dirty="0" smtClean="0"/>
              <a:t>أ-مجال </a:t>
            </a:r>
            <a:r>
              <a:rPr lang="ar-SA" sz="4400" b="1" dirty="0" err="1" smtClean="0"/>
              <a:t>التخصص </a:t>
            </a:r>
            <a:r>
              <a:rPr lang="ar-SA" sz="4800" b="1" dirty="0" err="1" smtClean="0"/>
              <a:t>:</a:t>
            </a:r>
            <a:r>
              <a:rPr lang="ar-SA" sz="4800" b="1" u="sng" dirty="0" smtClean="0"/>
              <a:t> </a:t>
            </a:r>
            <a:endParaRPr lang="fr-FR" sz="4800" dirty="0"/>
          </a:p>
        </p:txBody>
      </p:sp>
      <p:sp>
        <p:nvSpPr>
          <p:cNvPr id="3" name="Espace réservé du contenu 2"/>
          <p:cNvSpPr>
            <a:spLocks noGrp="1"/>
          </p:cNvSpPr>
          <p:nvPr>
            <p:ph idx="1"/>
          </p:nvPr>
        </p:nvSpPr>
        <p:spPr>
          <a:xfrm>
            <a:off x="457200" y="1268760"/>
            <a:ext cx="8363272" cy="5055840"/>
          </a:xfrm>
        </p:spPr>
        <p:txBody>
          <a:bodyPr>
            <a:normAutofit fontScale="92500" lnSpcReduction="10000"/>
          </a:bodyPr>
          <a:lstStyle/>
          <a:p>
            <a:pPr algn="just">
              <a:lnSpc>
                <a:spcPct val="150000"/>
              </a:lnSpc>
              <a:buNone/>
            </a:pPr>
            <a:r>
              <a:rPr lang="ar-SA" sz="4000" dirty="0" smtClean="0">
                <a:cs typeface="+mj-cs"/>
              </a:rPr>
              <a:t>       لا شك أن تخصص المرء في مجال من المجالات يجعله أكثر إلماماً بجوانب هذا التخصص والقضايا التي تحتاج فيه إلى دراسة أو إعادة دراسة، أو تحتاج إلى استيعاب، أو تكملة، أو توضيح، فكلما كان الباحث متمكناً في تخصصه ملماً بمصادره ومراجعه، متصفاً بعمق الثقافة وسعة الإطلاع، وشمول الخبرة،  كان أقدر على تحديد المشكلات وتعرف طبيعتها، وسبر أبعادها، وترتيب </a:t>
            </a:r>
            <a:r>
              <a:rPr lang="ar-SA" sz="4000" dirty="0" err="1" smtClean="0">
                <a:cs typeface="+mj-cs"/>
              </a:rPr>
              <a:t>أولوياتها.</a:t>
            </a:r>
            <a:r>
              <a:rPr lang="ar-SA" sz="4000" dirty="0" smtClean="0">
                <a:cs typeface="+mj-cs"/>
              </a:rPr>
              <a:t> </a:t>
            </a:r>
            <a:endParaRPr lang="fr-FR" sz="40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442424"/>
          </a:xfrm>
        </p:spPr>
        <p:txBody>
          <a:bodyPr>
            <a:normAutofit fontScale="90000"/>
          </a:bodyPr>
          <a:lstStyle/>
          <a:p>
            <a:pPr algn="r"/>
            <a:r>
              <a:rPr lang="ar-SA" sz="4900" b="1" dirty="0" smtClean="0"/>
              <a:t>ب- الخبرة </a:t>
            </a:r>
            <a:r>
              <a:rPr lang="ar-SA" sz="4900" b="1" dirty="0" err="1" smtClean="0"/>
              <a:t>العملية</a:t>
            </a:r>
            <a:r>
              <a:rPr lang="ar-SA" b="1" dirty="0" err="1" smtClean="0"/>
              <a:t>:</a:t>
            </a:r>
            <a:r>
              <a:rPr lang="ar-SA" b="1" u="sng"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457200" y="1268760"/>
            <a:ext cx="8435280" cy="5055840"/>
          </a:xfrm>
        </p:spPr>
        <p:txBody>
          <a:bodyPr>
            <a:normAutofit fontScale="92500" lnSpcReduction="10000"/>
          </a:bodyPr>
          <a:lstStyle/>
          <a:p>
            <a:pPr algn="just">
              <a:lnSpc>
                <a:spcPct val="150000"/>
              </a:lnSpc>
              <a:buNone/>
            </a:pPr>
            <a:r>
              <a:rPr lang="ar-SA" sz="3600" dirty="0" smtClean="0">
                <a:cs typeface="+mj-cs"/>
              </a:rPr>
              <a:t>       الواقع العملي يكشف دائماً إيجابيات التطبيق أو سلبياته، ويطلع الباحث على جوانب لم تكن تخطر للتفكير المجرد ببال، فالأستاذ أثناء تفاعله وعمله الميداني يطلع على مشكلات </a:t>
            </a:r>
            <a:r>
              <a:rPr lang="ar-SA" sz="3600" dirty="0" err="1" smtClean="0">
                <a:cs typeface="+mj-cs"/>
              </a:rPr>
              <a:t>حقيقية</a:t>
            </a:r>
            <a:r>
              <a:rPr lang="ar-SA" sz="3600" dirty="0" smtClean="0">
                <a:cs typeface="+mj-cs"/>
              </a:rPr>
              <a:t> في المناهج، أو طرائق التدريس، أو الوسائل التعليمية، أو المادة العلمية، أو اتصال المواد </a:t>
            </a:r>
            <a:r>
              <a:rPr lang="ar-SA" sz="3600" dirty="0" err="1" smtClean="0">
                <a:cs typeface="+mj-cs"/>
              </a:rPr>
              <a:t>ببعضها</a:t>
            </a:r>
            <a:r>
              <a:rPr lang="ar-SA" sz="3600" dirty="0" smtClean="0">
                <a:cs typeface="+mj-cs"/>
              </a:rPr>
              <a:t> أو دور الأستاذ، أو أثر البيئة، ومحاولة الرجوع </a:t>
            </a:r>
            <a:r>
              <a:rPr lang="ar-SA" sz="3600" dirty="0" err="1" smtClean="0">
                <a:cs typeface="+mj-cs"/>
              </a:rPr>
              <a:t>للوراء</a:t>
            </a:r>
            <a:r>
              <a:rPr lang="ar-SA" sz="3600" dirty="0" smtClean="0">
                <a:cs typeface="+mj-cs"/>
              </a:rPr>
              <a:t> لمحاولة تذكر ما واجهه من صعوبات، أو علامات استفهام تمنى أن يجد حلاً أو إجابة، أو موقفاً مرَّ </a:t>
            </a:r>
            <a:r>
              <a:rPr lang="ar-SA" sz="3600" dirty="0" err="1" smtClean="0">
                <a:cs typeface="+mj-cs"/>
              </a:rPr>
              <a:t>به</a:t>
            </a:r>
            <a:r>
              <a:rPr lang="ar-SA" sz="3600" dirty="0" smtClean="0">
                <a:cs typeface="+mj-cs"/>
              </a:rPr>
              <a:t> مباشرة أو عاصره، ليكون داعٍ لاختيار مشكلة بحث جديرة بالدراسة.</a:t>
            </a:r>
            <a:endParaRPr lang="fr-FR" sz="36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sz="4900" b="1" dirty="0" smtClean="0"/>
              <a:t>ت- القراءة الناقدة:</a:t>
            </a:r>
            <a:r>
              <a:rPr lang="fr-FR" dirty="0" smtClean="0"/>
              <a:t/>
            </a:r>
            <a:br>
              <a:rPr lang="fr-FR" dirty="0" smtClean="0"/>
            </a:br>
            <a:endParaRPr lang="fr-FR" dirty="0"/>
          </a:p>
        </p:txBody>
      </p:sp>
      <p:sp>
        <p:nvSpPr>
          <p:cNvPr id="3" name="Espace réservé du contenu 2"/>
          <p:cNvSpPr>
            <a:spLocks noGrp="1"/>
          </p:cNvSpPr>
          <p:nvPr>
            <p:ph idx="1"/>
          </p:nvPr>
        </p:nvSpPr>
        <p:spPr>
          <a:xfrm>
            <a:off x="457200" y="1196752"/>
            <a:ext cx="8229600" cy="5127848"/>
          </a:xfrm>
        </p:spPr>
        <p:txBody>
          <a:bodyPr>
            <a:normAutofit/>
          </a:bodyPr>
          <a:lstStyle/>
          <a:p>
            <a:pPr algn="just">
              <a:lnSpc>
                <a:spcPct val="150000"/>
              </a:lnSpc>
              <a:buNone/>
            </a:pPr>
            <a:r>
              <a:rPr lang="ar-SA" sz="3600" dirty="0" smtClean="0">
                <a:cs typeface="+mj-cs"/>
              </a:rPr>
              <a:t>       </a:t>
            </a:r>
            <a:r>
              <a:rPr lang="ar-SA" sz="2800" dirty="0" smtClean="0">
                <a:cs typeface="+mj-cs"/>
              </a:rPr>
              <a:t>الباحث لابد أن يكون قارئاً حتى يطلع على كثير من مصادر بحثه، ولا تكفي القراءة </a:t>
            </a:r>
            <a:r>
              <a:rPr lang="ar-SA" sz="2800" dirty="0" err="1" smtClean="0">
                <a:cs typeface="+mj-cs"/>
              </a:rPr>
              <a:t>وحدها </a:t>
            </a:r>
            <a:r>
              <a:rPr lang="ar-SA" sz="2800" dirty="0" smtClean="0">
                <a:cs typeface="+mj-cs"/>
              </a:rPr>
              <a:t>، بل يجب أن  تكون قراءة ناقدة تميز الغث من السمين، قادرة أن تحكم على قيمة العمل وجدواه، وأن تفرق بين المعالجة السطحية أو العميقة، وأن تدرك حاجة الموضوع لمزيد من الدراسة أم لا، ويلهمه ذلك أن يحدد الكثير من المشكلات القابلة للبحث.</a:t>
            </a:r>
            <a:endParaRPr lang="fr-FR" sz="3600" dirty="0">
              <a:cs typeface="+mj-cs"/>
            </a:endParaRPr>
          </a:p>
        </p:txBody>
      </p:sp>
      <p:pic>
        <p:nvPicPr>
          <p:cNvPr id="4" name="Picture 6" descr="MP900439449[1]"/>
          <p:cNvPicPr>
            <a:picLocks noChangeAspect="1" noChangeArrowheads="1"/>
          </p:cNvPicPr>
          <p:nvPr/>
        </p:nvPicPr>
        <p:blipFill>
          <a:blip r:embed="rId3" cstate="print"/>
          <a:srcRect/>
          <a:stretch>
            <a:fillRect/>
          </a:stretch>
        </p:blipFill>
        <p:spPr bwMode="auto">
          <a:xfrm>
            <a:off x="971600" y="3933056"/>
            <a:ext cx="1835150" cy="2636837"/>
          </a:xfrm>
          <a:prstGeom prst="rect">
            <a:avLst/>
          </a:prstGeom>
          <a:noFill/>
          <a:ln w="9525">
            <a:noFill/>
            <a:miter lim="800000"/>
            <a:headEnd/>
            <a:tailEnd/>
          </a:ln>
        </p:spPr>
      </p:pic>
    </p:spTree>
  </p:cSld>
  <p:clrMapOvr>
    <a:masterClrMapping/>
  </p:clrMapOvr>
  <p:transition>
    <p:wedge/>
    <p:sndAc>
      <p:stSnd>
        <p:snd r:embed="rId2" name="camera.wav"/>
      </p:stSnd>
    </p:sndAc>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dirty="0" smtClean="0"/>
              <a:t>ث- الدراسات</a:t>
            </a:r>
            <a:r>
              <a:rPr lang="ar-DZ" b="1" dirty="0" smtClean="0"/>
              <a:t> </a:t>
            </a:r>
            <a:r>
              <a:rPr lang="ar-SA" b="1" dirty="0" err="1" smtClean="0"/>
              <a:t>السابقة :</a:t>
            </a:r>
            <a:r>
              <a:rPr lang="ar-SA" b="1"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251520" y="1268760"/>
            <a:ext cx="8640960" cy="5055840"/>
          </a:xfrm>
        </p:spPr>
        <p:txBody>
          <a:bodyPr>
            <a:normAutofit/>
          </a:bodyPr>
          <a:lstStyle/>
          <a:p>
            <a:pPr algn="just">
              <a:lnSpc>
                <a:spcPct val="150000"/>
              </a:lnSpc>
              <a:buNone/>
            </a:pPr>
            <a:r>
              <a:rPr lang="ar-SA" dirty="0" smtClean="0">
                <a:cs typeface="+mj-cs"/>
              </a:rPr>
              <a:t>         يعتبر الإطلاع على البحوث والدراسات التي تمت في مجال تخصص الباحث مصدر مهم للباحث، فقد لا يستطيع الباحث أن يختار مشكلة لبحثه بوساطة القراءة المنظمة أو النظرية ولكنه قد يجد ضالته بالرجوع إلى البحوث والرسائل العلمية، فمعظمها ينتهي باقتراح عدد من البحوث المستقبلية، ومثل هذه المقترحات غالباً ما تكون ذات أهمية قصوى خاصة أنها جاءت بعد معايشة الباحث لمجالها مدة زمنية طويلة، وبدأت أهمية بحثها له واضحة ومبررة فربما ألهمه موضوع مدروس أو يدرس بموضوع مشابه أو مكمل له، وربما صرفه ذلك عن المضي قدماً اكتفاء بما سبق إليه؛ حتى لا يتكرر الجهد ويذهب جهده سدى، وربما استفاد من ملخصات هذه البحوث وربط بعضها ببعض بما يفتح له الفرصة بموضوع </a:t>
            </a:r>
            <a:r>
              <a:rPr lang="ar-SA" dirty="0" err="1" smtClean="0">
                <a:cs typeface="+mj-cs"/>
              </a:rPr>
              <a:t>جديد.</a:t>
            </a:r>
            <a:r>
              <a:rPr lang="ar-SA" dirty="0" smtClean="0">
                <a:cs typeface="+mj-cs"/>
              </a:rPr>
              <a:t> </a:t>
            </a:r>
            <a:endParaRPr lang="fr-FR" dirty="0" smtClean="0">
              <a:cs typeface="+mj-cs"/>
            </a:endParaRPr>
          </a:p>
          <a:p>
            <a:pPr algn="just"/>
            <a:endParaRPr lang="fr-FR"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dirty="0" smtClean="0"/>
              <a:t>ج- المؤتمرات العلمية</a:t>
            </a:r>
            <a:r>
              <a:rPr lang="ar-SA" dirty="0" smtClean="0"/>
              <a:t>:</a:t>
            </a:r>
            <a:r>
              <a:rPr lang="fr-FR" dirty="0" smtClean="0"/>
              <a:t/>
            </a:r>
            <a:br>
              <a:rPr lang="fr-FR" dirty="0" smtClean="0"/>
            </a:br>
            <a:endParaRPr lang="fr-FR" dirty="0"/>
          </a:p>
        </p:txBody>
      </p:sp>
      <p:sp>
        <p:nvSpPr>
          <p:cNvPr id="3" name="Espace réservé du contenu 2"/>
          <p:cNvSpPr>
            <a:spLocks noGrp="1"/>
          </p:cNvSpPr>
          <p:nvPr>
            <p:ph idx="1"/>
          </p:nvPr>
        </p:nvSpPr>
        <p:spPr>
          <a:xfrm>
            <a:off x="251520" y="1340768"/>
            <a:ext cx="8892480" cy="4983832"/>
          </a:xfrm>
        </p:spPr>
        <p:txBody>
          <a:bodyPr>
            <a:normAutofit/>
          </a:bodyPr>
          <a:lstStyle/>
          <a:p>
            <a:pPr lvl="4" algn="just">
              <a:lnSpc>
                <a:spcPct val="200000"/>
              </a:lnSpc>
              <a:buNone/>
            </a:pPr>
            <a:r>
              <a:rPr lang="ar-SA" sz="3600" dirty="0" smtClean="0">
                <a:cs typeface="+mj-cs"/>
              </a:rPr>
              <a:t> </a:t>
            </a:r>
            <a:r>
              <a:rPr lang="ar-DZ" sz="3600" dirty="0" smtClean="0">
                <a:cs typeface="+mj-cs"/>
              </a:rPr>
              <a:t>      </a:t>
            </a:r>
            <a:r>
              <a:rPr lang="ar-SA" sz="3600" dirty="0" smtClean="0">
                <a:cs typeface="+mj-cs"/>
              </a:rPr>
              <a:t>يتم مناقشة بعض الأبحاث، بعض القضايا والمشكلات الملحة في مجال التخصص تساهم في تزويد الباحثين بأحدث ما توصل إليه العلم في مجال التخصص.</a:t>
            </a:r>
            <a:endParaRPr lang="fr-FR" sz="36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dirty="0" smtClean="0"/>
              <a:t>ح- حلقات البحث:</a:t>
            </a:r>
            <a:r>
              <a:rPr lang="fr-FR" dirty="0" smtClean="0"/>
              <a:t/>
            </a:r>
            <a:br>
              <a:rPr lang="fr-FR" dirty="0" smtClean="0"/>
            </a:br>
            <a:endParaRPr lang="fr-FR" dirty="0"/>
          </a:p>
        </p:txBody>
      </p:sp>
      <p:sp>
        <p:nvSpPr>
          <p:cNvPr id="3" name="Espace réservé du contenu 2"/>
          <p:cNvSpPr>
            <a:spLocks noGrp="1"/>
          </p:cNvSpPr>
          <p:nvPr>
            <p:ph idx="1"/>
          </p:nvPr>
        </p:nvSpPr>
        <p:spPr>
          <a:xfrm>
            <a:off x="457200" y="1124744"/>
            <a:ext cx="8435280" cy="5199856"/>
          </a:xfrm>
        </p:spPr>
        <p:txBody>
          <a:bodyPr>
            <a:normAutofit/>
          </a:bodyPr>
          <a:lstStyle/>
          <a:p>
            <a:pPr algn="just">
              <a:lnSpc>
                <a:spcPct val="150000"/>
              </a:lnSpc>
              <a:buNone/>
            </a:pPr>
            <a:r>
              <a:rPr lang="ar-SA" sz="4000" dirty="0" smtClean="0">
                <a:cs typeface="+mj-cs"/>
              </a:rPr>
              <a:t>       تزود الباحثين بأفكار كثيرة عن العديد من المشكلات البحثية، يناقش هذه الحلقات أساتذة متخصصون وطلاب الدراسات العليا.</a:t>
            </a:r>
            <a:endParaRPr lang="fr-FR" sz="40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04664"/>
            <a:ext cx="8229600" cy="1008112"/>
          </a:xfrm>
        </p:spPr>
        <p:txBody>
          <a:bodyPr/>
          <a:lstStyle/>
          <a:p>
            <a:pPr algn="r"/>
            <a:r>
              <a:rPr lang="ar-SA" dirty="0" smtClean="0"/>
              <a:t>خ-</a:t>
            </a:r>
            <a:r>
              <a:rPr lang="ar-DZ" dirty="0" smtClean="0"/>
              <a:t>التجارب المعيشية:</a:t>
            </a:r>
            <a:endParaRPr lang="fr-FR" dirty="0"/>
          </a:p>
        </p:txBody>
      </p:sp>
      <p:sp>
        <p:nvSpPr>
          <p:cNvPr id="3" name="Espace réservé du contenu 2"/>
          <p:cNvSpPr>
            <a:spLocks noGrp="1"/>
          </p:cNvSpPr>
          <p:nvPr>
            <p:ph idx="1"/>
          </p:nvPr>
        </p:nvSpPr>
        <p:spPr>
          <a:xfrm>
            <a:off x="457200" y="1268760"/>
            <a:ext cx="8363272" cy="5055840"/>
          </a:xfrm>
        </p:spPr>
        <p:txBody>
          <a:bodyPr>
            <a:normAutofit/>
          </a:bodyPr>
          <a:lstStyle/>
          <a:p>
            <a:pPr algn="just">
              <a:lnSpc>
                <a:spcPct val="200000"/>
              </a:lnSpc>
              <a:buNone/>
            </a:pPr>
            <a:r>
              <a:rPr lang="ar-DZ" sz="4000" dirty="0" smtClean="0">
                <a:cs typeface="+mj-cs"/>
              </a:rPr>
              <a:t>    قد تكون التجارب المعيشية مصدر إلهام لإيجاد موضوع بحث، فقد تكون متصلة بالعائلة، بالمدرسة، بمكان الاقامة، بالأشخاص التي تربطنا معهم علاقات...</a:t>
            </a:r>
            <a:r>
              <a:rPr lang="ar-DZ" sz="4000" dirty="0" err="1" smtClean="0">
                <a:cs typeface="+mj-cs"/>
              </a:rPr>
              <a:t>إلخ</a:t>
            </a:r>
            <a:endParaRPr lang="fr-FR" sz="40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075240" cy="936104"/>
          </a:xfrm>
        </p:spPr>
        <p:txBody>
          <a:bodyPr>
            <a:normAutofit fontScale="90000"/>
          </a:bodyPr>
          <a:lstStyle/>
          <a:p>
            <a:pPr algn="r"/>
            <a:r>
              <a:rPr lang="ar-SA" b="1" dirty="0" smtClean="0"/>
              <a:t>ـ </a:t>
            </a:r>
            <a:r>
              <a:rPr lang="fr-FR" b="1" dirty="0" smtClean="0"/>
              <a:t/>
            </a:r>
            <a:br>
              <a:rPr lang="fr-FR" b="1" dirty="0" smtClean="0"/>
            </a:br>
            <a:r>
              <a:rPr lang="fr-FR" dirty="0" smtClean="0"/>
              <a:t/>
            </a:r>
            <a:br>
              <a:rPr lang="fr-FR" dirty="0" smtClean="0"/>
            </a:br>
            <a:r>
              <a:rPr lang="ar-SA" b="1" dirty="0" smtClean="0"/>
              <a:t> د-تكليف من جهة ما:</a:t>
            </a:r>
            <a:endParaRPr lang="fr-FR" dirty="0"/>
          </a:p>
        </p:txBody>
      </p:sp>
      <p:sp>
        <p:nvSpPr>
          <p:cNvPr id="3" name="Espace réservé du contenu 2"/>
          <p:cNvSpPr>
            <a:spLocks noGrp="1"/>
          </p:cNvSpPr>
          <p:nvPr>
            <p:ph idx="1"/>
          </p:nvPr>
        </p:nvSpPr>
        <p:spPr>
          <a:xfrm>
            <a:off x="323528" y="1412776"/>
            <a:ext cx="8820472" cy="4911824"/>
          </a:xfrm>
        </p:spPr>
        <p:txBody>
          <a:bodyPr>
            <a:normAutofit lnSpcReduction="10000"/>
          </a:bodyPr>
          <a:lstStyle/>
          <a:p>
            <a:pPr algn="just">
              <a:lnSpc>
                <a:spcPct val="150000"/>
              </a:lnSpc>
              <a:buNone/>
            </a:pPr>
            <a:r>
              <a:rPr lang="ar-SA" sz="3600" dirty="0" smtClean="0">
                <a:cs typeface="+mj-cs"/>
              </a:rPr>
              <a:t>      أحيانا يكون مصدر المشكلة البحثية تكليف من جهة رسمية أو غير رسمية لمعالجتها وإيجاد حلول لها بعد التشخيص الدقيق والعلمي </a:t>
            </a:r>
            <a:r>
              <a:rPr lang="ar-SA" sz="3600" dirty="0" err="1" smtClean="0">
                <a:cs typeface="+mj-cs"/>
              </a:rPr>
              <a:t>لأسبابها </a:t>
            </a:r>
            <a:r>
              <a:rPr lang="ar-SA" sz="3600" dirty="0" smtClean="0">
                <a:cs typeface="+mj-cs"/>
              </a:rPr>
              <a:t>(بحوث تطبيقية)، وكذلك قد تكلف الجامعات والمؤسسات التعليمية في ـ الدراسات </a:t>
            </a:r>
            <a:r>
              <a:rPr lang="ar-SA" sz="3600" dirty="0" err="1" smtClean="0">
                <a:cs typeface="+mj-cs"/>
              </a:rPr>
              <a:t>العليا </a:t>
            </a:r>
            <a:r>
              <a:rPr lang="ar-SA" sz="3600" dirty="0" smtClean="0">
                <a:cs typeface="+mj-cs"/>
              </a:rPr>
              <a:t>- بإجراء بحوث ورسائل جامعية عن موضوعات تحدد لها المشكلات مسبقا، أو يساعدون في إيجاد تشخيص مناسب لتلك المشكلات أو الظواهر وإجراء بحوث ميدانية ووثائقية </a:t>
            </a:r>
            <a:r>
              <a:rPr lang="ar-SA" sz="3600" dirty="0" err="1" smtClean="0">
                <a:cs typeface="+mj-cs"/>
              </a:rPr>
              <a:t>عنها</a:t>
            </a:r>
            <a:r>
              <a:rPr lang="ar-SA" dirty="0" err="1" smtClean="0"/>
              <a:t>.</a:t>
            </a:r>
            <a:r>
              <a:rPr lang="ar-SA" dirty="0" smtClean="0"/>
              <a:t> </a:t>
            </a:r>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ar-SA" dirty="0" err="1" smtClean="0"/>
              <a:t>:</a:t>
            </a:r>
            <a:endParaRPr lang="fr-FR" dirty="0"/>
          </a:p>
        </p:txBody>
      </p:sp>
      <p:sp>
        <p:nvSpPr>
          <p:cNvPr id="3" name="Espace réservé du contenu 2"/>
          <p:cNvSpPr>
            <a:spLocks noGrp="1"/>
          </p:cNvSpPr>
          <p:nvPr>
            <p:ph idx="1"/>
          </p:nvPr>
        </p:nvSpPr>
        <p:spPr>
          <a:xfrm>
            <a:off x="251520" y="692696"/>
            <a:ext cx="8640960" cy="4896544"/>
          </a:xfrm>
        </p:spPr>
        <p:txBody>
          <a:bodyPr>
            <a:noAutofit/>
          </a:bodyPr>
          <a:lstStyle/>
          <a:p>
            <a:pPr algn="ctr">
              <a:buNone/>
            </a:pPr>
            <a:r>
              <a:rPr lang="ar-SA" sz="8000" b="1" dirty="0" smtClean="0">
                <a:cs typeface="+mj-cs"/>
              </a:rPr>
              <a:t>الاعتبارات التي يجب مراعاتها</a:t>
            </a:r>
            <a:endParaRPr lang="ar-DZ" sz="8000" b="1" dirty="0" smtClean="0">
              <a:cs typeface="+mj-cs"/>
            </a:endParaRPr>
          </a:p>
          <a:p>
            <a:pPr algn="ctr">
              <a:buNone/>
            </a:pPr>
            <a:r>
              <a:rPr lang="ar-SA" sz="8000" b="1" dirty="0" smtClean="0">
                <a:cs typeface="+mj-cs"/>
              </a:rPr>
              <a:t>أثناء اختيار مشكلة البحث:</a:t>
            </a:r>
            <a:endParaRPr lang="fr-FR" sz="80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a:xfrm>
            <a:off x="251520" y="332656"/>
            <a:ext cx="8229600" cy="1008112"/>
          </a:xfrm>
        </p:spPr>
        <p:txBody>
          <a:bodyPr>
            <a:normAutofit fontScale="90000"/>
          </a:bodyPr>
          <a:lstStyle/>
          <a:p>
            <a:pPr algn="r"/>
            <a:r>
              <a:rPr lang="en-US" dirty="0" smtClean="0"/>
              <a:t/>
            </a:r>
            <a:br>
              <a:rPr lang="en-US" dirty="0" smtClean="0"/>
            </a:br>
            <a:r>
              <a:rPr lang="ar-SA" dirty="0" smtClean="0"/>
              <a:t>مفردات المحاضرة:</a:t>
            </a:r>
            <a:endParaRPr lang="en-US" dirty="0"/>
          </a:p>
        </p:txBody>
      </p:sp>
      <p:sp>
        <p:nvSpPr>
          <p:cNvPr id="3" name="عنصر نائب للمحتوى 2"/>
          <p:cNvSpPr>
            <a:spLocks noGrp="1"/>
          </p:cNvSpPr>
          <p:nvPr>
            <p:ph idx="1"/>
          </p:nvPr>
        </p:nvSpPr>
        <p:spPr/>
        <p:txBody>
          <a:bodyPr>
            <a:normAutofit fontScale="92500" lnSpcReduction="20000"/>
          </a:bodyPr>
          <a:lstStyle/>
          <a:p>
            <a:pPr>
              <a:lnSpc>
                <a:spcPct val="150000"/>
              </a:lnSpc>
            </a:pPr>
            <a:r>
              <a:rPr lang="ar-SA" sz="4000" b="1" dirty="0" smtClean="0">
                <a:cs typeface="+mj-cs"/>
              </a:rPr>
              <a:t>مشكلة البحث.</a:t>
            </a:r>
          </a:p>
          <a:p>
            <a:pPr>
              <a:lnSpc>
                <a:spcPct val="150000"/>
              </a:lnSpc>
            </a:pPr>
            <a:r>
              <a:rPr lang="ar-SA" sz="4000" b="1" dirty="0" smtClean="0">
                <a:cs typeface="+mj-cs"/>
              </a:rPr>
              <a:t>مصادر الحصول على المشكلة.</a:t>
            </a:r>
          </a:p>
          <a:p>
            <a:pPr>
              <a:lnSpc>
                <a:spcPct val="150000"/>
              </a:lnSpc>
            </a:pPr>
            <a:r>
              <a:rPr lang="ar-SA" sz="4000" b="1" dirty="0" smtClean="0">
                <a:cs typeface="+mj-cs"/>
              </a:rPr>
              <a:t>الاعتبارات التي يجب مراعاتها أثناء اختيار مشكلة البحث.</a:t>
            </a:r>
          </a:p>
          <a:p>
            <a:pPr>
              <a:lnSpc>
                <a:spcPct val="150000"/>
              </a:lnSpc>
            </a:pPr>
            <a:r>
              <a:rPr lang="ar-SA" sz="4000" b="1" dirty="0" smtClean="0">
                <a:cs typeface="+mj-cs"/>
              </a:rPr>
              <a:t>تقويم مشكلة البحث.</a:t>
            </a:r>
          </a:p>
          <a:p>
            <a:pPr>
              <a:lnSpc>
                <a:spcPct val="150000"/>
              </a:lnSpc>
            </a:pPr>
            <a:r>
              <a:rPr lang="ar-SA" sz="4000" b="1" dirty="0" smtClean="0">
                <a:cs typeface="+mj-cs"/>
              </a:rPr>
              <a:t>إعداد مشروع البحث.</a:t>
            </a:r>
            <a:endParaRPr lang="en-US" sz="4000" dirty="0" smtClean="0">
              <a:cs typeface="+mj-cs"/>
            </a:endParaRPr>
          </a:p>
          <a:p>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dirty="0" smtClean="0"/>
              <a:t>أ-أهمية المشكلة وقيمتها العلمية:</a:t>
            </a:r>
            <a:r>
              <a:rPr lang="fr-FR" dirty="0" smtClean="0"/>
              <a:t/>
            </a:r>
            <a:br>
              <a:rPr lang="fr-FR" dirty="0" smtClean="0"/>
            </a:br>
            <a:endParaRPr lang="fr-FR" dirty="0"/>
          </a:p>
        </p:txBody>
      </p:sp>
      <p:sp>
        <p:nvSpPr>
          <p:cNvPr id="3" name="Espace réservé du contenu 2"/>
          <p:cNvSpPr>
            <a:spLocks noGrp="1"/>
          </p:cNvSpPr>
          <p:nvPr>
            <p:ph idx="1"/>
          </p:nvPr>
        </p:nvSpPr>
        <p:spPr>
          <a:xfrm>
            <a:off x="323528" y="1340768"/>
            <a:ext cx="8496944" cy="4983832"/>
          </a:xfrm>
        </p:spPr>
        <p:txBody>
          <a:bodyPr/>
          <a:lstStyle/>
          <a:p>
            <a:pPr>
              <a:buNone/>
            </a:pPr>
            <a:r>
              <a:rPr lang="ar-SA" sz="4000" dirty="0" smtClean="0">
                <a:cs typeface="+mj-cs"/>
              </a:rPr>
              <a:t>يتأكد ذلك بالإجابة عن بعض التساؤلات التالية:</a:t>
            </a:r>
            <a:endParaRPr lang="fr-FR" sz="4000" dirty="0" smtClean="0">
              <a:cs typeface="+mj-cs"/>
            </a:endParaRPr>
          </a:p>
          <a:p>
            <a:pPr lvl="0">
              <a:buNone/>
            </a:pPr>
            <a:r>
              <a:rPr lang="ar-SA" sz="4000" dirty="0" smtClean="0">
                <a:cs typeface="+mj-cs"/>
              </a:rPr>
              <a:t>هل تضيف نتائج بحث هذه المشكلة شيئاً جديداً إلى المعرفة العلمية الحاضرة؟</a:t>
            </a:r>
            <a:endParaRPr lang="fr-FR" sz="4000" dirty="0" smtClean="0">
              <a:cs typeface="+mj-cs"/>
            </a:endParaRPr>
          </a:p>
          <a:p>
            <a:pPr lvl="0">
              <a:buNone/>
            </a:pPr>
            <a:r>
              <a:rPr lang="ar-SA" sz="4000" dirty="0" smtClean="0">
                <a:cs typeface="+mj-cs"/>
              </a:rPr>
              <a:t>هل لها تأثير في تطوير الممارسات والتطبيقات المعمول </a:t>
            </a:r>
            <a:r>
              <a:rPr lang="ar-SA" sz="4000" dirty="0" err="1" smtClean="0">
                <a:cs typeface="+mj-cs"/>
              </a:rPr>
              <a:t>بها</a:t>
            </a:r>
            <a:r>
              <a:rPr lang="ar-SA" sz="4000" dirty="0" smtClean="0">
                <a:cs typeface="+mj-cs"/>
              </a:rPr>
              <a:t> ميدانياً؟</a:t>
            </a:r>
            <a:endParaRPr lang="fr-FR" sz="40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548680"/>
            <a:ext cx="8229600" cy="1143000"/>
          </a:xfrm>
        </p:spPr>
        <p:txBody>
          <a:bodyPr>
            <a:normAutofit fontScale="90000"/>
          </a:bodyPr>
          <a:lstStyle/>
          <a:p>
            <a:pPr lvl="0" algn="r"/>
            <a:r>
              <a:rPr lang="ar-SA" b="1" dirty="0" smtClean="0"/>
              <a:t>ب-حداثة </a:t>
            </a:r>
            <a:r>
              <a:rPr lang="ar-SA" b="1" dirty="0" err="1" smtClean="0"/>
              <a:t>المشكلة:</a:t>
            </a:r>
            <a:r>
              <a:rPr lang="ar-SA" b="1"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251520" y="1052736"/>
            <a:ext cx="8640960" cy="5271864"/>
          </a:xfrm>
        </p:spPr>
        <p:txBody>
          <a:bodyPr/>
          <a:lstStyle/>
          <a:p>
            <a:pPr>
              <a:lnSpc>
                <a:spcPct val="200000"/>
              </a:lnSpc>
              <a:buNone/>
            </a:pPr>
            <a:r>
              <a:rPr lang="ar-SA" sz="4000" dirty="0" smtClean="0">
                <a:cs typeface="+mj-cs"/>
              </a:rPr>
              <a:t>     أي أن تتصف بالجدة و الأصالة والابتكار،  ولم يسبق إلى دراستها باحثون آخرون ويرتبط بحداثة المشكلة حداثة البيانات والأساليب والأدوات المستخدمة في الدراسة.</a:t>
            </a:r>
            <a:endParaRPr lang="fr-FR" sz="40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dirty="0" smtClean="0"/>
              <a:t>ج- اهتمام الباحث </a:t>
            </a:r>
            <a:r>
              <a:rPr lang="ar-SA" b="1" dirty="0" err="1" smtClean="0"/>
              <a:t>بالمشكلة :</a:t>
            </a:r>
            <a:r>
              <a:rPr lang="ar-SA" b="1"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251520" y="1412776"/>
            <a:ext cx="8568952" cy="4911824"/>
          </a:xfrm>
        </p:spPr>
        <p:txBody>
          <a:bodyPr/>
          <a:lstStyle/>
          <a:p>
            <a:pPr lvl="1" algn="just">
              <a:lnSpc>
                <a:spcPct val="150000"/>
              </a:lnSpc>
              <a:buNone/>
            </a:pPr>
            <a:r>
              <a:rPr lang="ar-SA" sz="3800" dirty="0" smtClean="0">
                <a:cs typeface="+mj-cs"/>
              </a:rPr>
              <a:t>      على أن ينبع هذا الاهتمام من الميل </a:t>
            </a:r>
            <a:r>
              <a:rPr lang="ar-SA" sz="3800" dirty="0" err="1" smtClean="0">
                <a:cs typeface="+mj-cs"/>
              </a:rPr>
              <a:t>الحقيقي</a:t>
            </a:r>
            <a:r>
              <a:rPr lang="ar-SA" sz="3800" dirty="0" smtClean="0">
                <a:cs typeface="+mj-cs"/>
              </a:rPr>
              <a:t> في النفس، والرغبة الأكيدة في البحث، والاقتناع بأهمية الدراسة والحاجة إليها في تذليل صعوبات قائمة، لا أن يكون مجرد رغبة في التظاهر أو الحصول على الدرجة العلمية للمباهاة والتفاخر الذي ما يلبث أن يزول.</a:t>
            </a:r>
            <a:endParaRPr lang="fr-FR" sz="38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0352" y="548680"/>
            <a:ext cx="8002088" cy="1080120"/>
          </a:xfrm>
        </p:spPr>
        <p:txBody>
          <a:bodyPr>
            <a:normAutofit fontScale="90000"/>
          </a:bodyPr>
          <a:lstStyle/>
          <a:p>
            <a:pPr algn="r"/>
            <a:r>
              <a:rPr lang="ar-SA" sz="4900" b="1" dirty="0" smtClean="0">
                <a:solidFill>
                  <a:schemeClr val="tx2"/>
                </a:solidFill>
              </a:rPr>
              <a:t>ح- القدرة على بحث المشكلة:</a:t>
            </a:r>
            <a:r>
              <a:rPr lang="fr-FR" dirty="0" smtClean="0"/>
              <a:t/>
            </a:r>
            <a:br>
              <a:rPr lang="fr-FR" dirty="0" smtClean="0"/>
            </a:br>
            <a:endParaRPr lang="fr-FR" dirty="0"/>
          </a:p>
        </p:txBody>
      </p:sp>
      <p:sp>
        <p:nvSpPr>
          <p:cNvPr id="5" name="Espace réservé du texte 4"/>
          <p:cNvSpPr>
            <a:spLocks noGrp="1"/>
          </p:cNvSpPr>
          <p:nvPr>
            <p:ph type="body" idx="1"/>
          </p:nvPr>
        </p:nvSpPr>
        <p:spPr>
          <a:xfrm>
            <a:off x="323528" y="1052736"/>
            <a:ext cx="8820472" cy="5256584"/>
          </a:xfrm>
        </p:spPr>
        <p:txBody>
          <a:bodyPr>
            <a:noAutofit/>
          </a:bodyPr>
          <a:lstStyle/>
          <a:p>
            <a:pPr algn="just">
              <a:lnSpc>
                <a:spcPct val="150000"/>
              </a:lnSpc>
            </a:pPr>
            <a:r>
              <a:rPr lang="ar-SA" sz="4000" dirty="0" smtClean="0">
                <a:cs typeface="+mj-cs"/>
              </a:rPr>
              <a:t>    </a:t>
            </a:r>
            <a:r>
              <a:rPr lang="ar-SA" sz="4400" dirty="0" smtClean="0">
                <a:cs typeface="+mj-cs"/>
              </a:rPr>
              <a:t>تتمثل هذه القدرة في( الخبرة،المعرفة، المهارة) وهي عناصر لا بد منها حتى يكون الباحث قادراً على المضي في بحثه، وتحقيق النتائج </a:t>
            </a:r>
            <a:r>
              <a:rPr lang="fr-FR" sz="4400" dirty="0" smtClean="0">
                <a:cs typeface="+mj-cs"/>
              </a:rPr>
              <a:t>.</a:t>
            </a:r>
            <a:endParaRPr lang="fr-FR" sz="40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b="1" dirty="0" smtClean="0"/>
              <a:t>خ-توافر البيانات ومصادرها:</a:t>
            </a:r>
            <a:r>
              <a:rPr lang="fr-FR" dirty="0" smtClean="0"/>
              <a:t/>
            </a:r>
            <a:br>
              <a:rPr lang="fr-FR" dirty="0" smtClean="0"/>
            </a:br>
            <a:endParaRPr lang="fr-FR" dirty="0"/>
          </a:p>
        </p:txBody>
      </p:sp>
      <p:sp>
        <p:nvSpPr>
          <p:cNvPr id="3" name="Espace réservé du contenu 2"/>
          <p:cNvSpPr>
            <a:spLocks noGrp="1"/>
          </p:cNvSpPr>
          <p:nvPr>
            <p:ph idx="1"/>
          </p:nvPr>
        </p:nvSpPr>
        <p:spPr>
          <a:xfrm>
            <a:off x="251520" y="1268760"/>
            <a:ext cx="8435280" cy="5055840"/>
          </a:xfrm>
        </p:spPr>
        <p:txBody>
          <a:bodyPr/>
          <a:lstStyle/>
          <a:p>
            <a:pPr algn="just">
              <a:lnSpc>
                <a:spcPct val="200000"/>
              </a:lnSpc>
              <a:buNone/>
            </a:pPr>
            <a:r>
              <a:rPr lang="ar-SA" dirty="0" smtClean="0"/>
              <a:t>       </a:t>
            </a:r>
            <a:r>
              <a:rPr lang="ar-SA" sz="4000" dirty="0" smtClean="0">
                <a:cs typeface="+mj-cs"/>
              </a:rPr>
              <a:t>على الباحث أن  لا يختار موضوعاً لا تتوافر عنه البيانات، أو تنعدم المصادر التي تعالجه، أو يكون الوصول إليه مستحيلاً، أو يحيط بموضوع البحث حساسية تعوق استكماله أو </a:t>
            </a:r>
            <a:r>
              <a:rPr lang="ar-SA" sz="4000" dirty="0" err="1" smtClean="0">
                <a:cs typeface="+mj-cs"/>
              </a:rPr>
              <a:t>تنفيذه .</a:t>
            </a:r>
            <a:r>
              <a:rPr lang="ar-SA" sz="4000" dirty="0" smtClean="0">
                <a:cs typeface="+mj-cs"/>
              </a:rPr>
              <a:t> </a:t>
            </a:r>
            <a:endParaRPr lang="fr-FR" sz="36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lvl="0" algn="r"/>
            <a:r>
              <a:rPr lang="ar-SA" b="1" dirty="0" smtClean="0"/>
              <a:t>د- الإمكانات المتاحة </a:t>
            </a:r>
            <a:r>
              <a:rPr lang="ar-SA" b="1" dirty="0" err="1" smtClean="0"/>
              <a:t>للبحث:</a:t>
            </a:r>
            <a:r>
              <a:rPr lang="ar-SA" dirty="0" smtClean="0"/>
              <a:t> </a:t>
            </a:r>
            <a:r>
              <a:rPr lang="fr-FR" dirty="0" smtClean="0"/>
              <a:t/>
            </a:r>
            <a:br>
              <a:rPr lang="fr-FR" dirty="0" smtClean="0"/>
            </a:br>
            <a:endParaRPr lang="fr-FR" dirty="0"/>
          </a:p>
        </p:txBody>
      </p:sp>
      <p:sp>
        <p:nvSpPr>
          <p:cNvPr id="3" name="Espace réservé du contenu 2"/>
          <p:cNvSpPr>
            <a:spLocks noGrp="1"/>
          </p:cNvSpPr>
          <p:nvPr>
            <p:ph idx="1"/>
          </p:nvPr>
        </p:nvSpPr>
        <p:spPr>
          <a:xfrm>
            <a:off x="457200" y="1340768"/>
            <a:ext cx="8363272" cy="4983832"/>
          </a:xfrm>
        </p:spPr>
        <p:txBody>
          <a:bodyPr>
            <a:normAutofit/>
          </a:bodyPr>
          <a:lstStyle/>
          <a:p>
            <a:pPr lvl="0">
              <a:lnSpc>
                <a:spcPct val="150000"/>
              </a:lnSpc>
              <a:buNone/>
            </a:pPr>
            <a:r>
              <a:rPr lang="ar-SA" sz="3600" dirty="0" smtClean="0">
                <a:cs typeface="+mj-cs"/>
              </a:rPr>
              <a:t>على الباحث قبل الشروع في موضوع بحثه أن يسأل نفسه:</a:t>
            </a:r>
            <a:endParaRPr lang="fr-FR" sz="3600" dirty="0" smtClean="0">
              <a:cs typeface="+mj-cs"/>
            </a:endParaRPr>
          </a:p>
          <a:p>
            <a:pPr lvl="0">
              <a:lnSpc>
                <a:spcPct val="150000"/>
              </a:lnSpc>
              <a:buNone/>
            </a:pPr>
            <a:r>
              <a:rPr lang="ar-SA" sz="3600" dirty="0" smtClean="0">
                <a:cs typeface="+mj-cs"/>
              </a:rPr>
              <a:t>- هل سأجد المعونة من أناس لهم الخبرة في هذا </a:t>
            </a:r>
            <a:r>
              <a:rPr lang="ar-SA" sz="3600" dirty="0" err="1" smtClean="0">
                <a:cs typeface="+mj-cs"/>
              </a:rPr>
              <a:t>الموضوع ؟</a:t>
            </a:r>
            <a:r>
              <a:rPr lang="ar-SA" sz="3600" dirty="0" smtClean="0">
                <a:cs typeface="+mj-cs"/>
              </a:rPr>
              <a:t> وكيف ذلك؟</a:t>
            </a:r>
            <a:endParaRPr lang="fr-FR" sz="3600" dirty="0" smtClean="0">
              <a:cs typeface="+mj-cs"/>
            </a:endParaRPr>
          </a:p>
          <a:p>
            <a:pPr lvl="0">
              <a:lnSpc>
                <a:spcPct val="150000"/>
              </a:lnSpc>
              <a:buNone/>
            </a:pPr>
            <a:r>
              <a:rPr lang="ar-SA" sz="3600" dirty="0" smtClean="0">
                <a:cs typeface="+mj-cs"/>
              </a:rPr>
              <a:t>- هل حجم الموضوع ملائم للزمن المحدد للانتهاء من دراسته؟</a:t>
            </a:r>
            <a:endParaRPr lang="fr-FR" sz="3600" dirty="0" smtClean="0">
              <a:cs typeface="+mj-cs"/>
            </a:endParaRPr>
          </a:p>
          <a:p>
            <a:pPr>
              <a:lnSpc>
                <a:spcPct val="150000"/>
              </a:lnSpc>
              <a:buNone/>
            </a:pPr>
            <a:r>
              <a:rPr lang="en-US" sz="3200" dirty="0" smtClean="0">
                <a:cs typeface="+mj-cs"/>
              </a:rPr>
              <a:t> </a:t>
            </a:r>
            <a:endParaRPr lang="fr-FR" sz="3200"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48680"/>
            <a:ext cx="8229600" cy="864096"/>
          </a:xfrm>
        </p:spPr>
        <p:txBody>
          <a:bodyPr>
            <a:noAutofit/>
          </a:bodyPr>
          <a:lstStyle/>
          <a:p>
            <a:pPr algn="r"/>
            <a:r>
              <a:rPr lang="ar-SA" sz="4400" b="1" dirty="0" smtClean="0">
                <a:solidFill>
                  <a:schemeClr val="accent1"/>
                </a:solidFill>
                <a:latin typeface="Arial" pitchFamily="34" charset="0"/>
              </a:rPr>
              <a:t>تقويم مشكلة البحث:</a:t>
            </a:r>
            <a:endParaRPr lang="fr-FR" sz="4000" dirty="0">
              <a:solidFill>
                <a:schemeClr val="accent1"/>
              </a:solidFill>
            </a:endParaRPr>
          </a:p>
        </p:txBody>
      </p:sp>
      <p:sp>
        <p:nvSpPr>
          <p:cNvPr id="3" name="Espace réservé du contenu 2"/>
          <p:cNvSpPr>
            <a:spLocks noGrp="1"/>
          </p:cNvSpPr>
          <p:nvPr>
            <p:ph idx="1"/>
          </p:nvPr>
        </p:nvSpPr>
        <p:spPr>
          <a:xfrm>
            <a:off x="179512" y="1340768"/>
            <a:ext cx="8507288" cy="4983832"/>
          </a:xfrm>
        </p:spPr>
        <p:txBody>
          <a:bodyPr>
            <a:normAutofit lnSpcReduction="10000"/>
          </a:bodyPr>
          <a:lstStyle/>
          <a:p>
            <a:pPr marL="342900" indent="-342900">
              <a:buNone/>
            </a:pPr>
            <a:r>
              <a:rPr lang="ar-SA" sz="4000" b="1" dirty="0" smtClean="0">
                <a:solidFill>
                  <a:schemeClr val="tx2"/>
                </a:solidFill>
                <a:latin typeface="Arial" pitchFamily="34" charset="0"/>
                <a:cs typeface="+mj-cs"/>
              </a:rPr>
              <a:t>الاعتبارات الشخصية</a:t>
            </a:r>
            <a:r>
              <a:rPr lang="ar-SA" sz="3600" b="1" dirty="0" smtClean="0">
                <a:solidFill>
                  <a:schemeClr val="tx2"/>
                </a:solidFill>
                <a:latin typeface="Arial" pitchFamily="34" charset="0"/>
                <a:cs typeface="+mj-cs"/>
              </a:rPr>
              <a:t>:</a:t>
            </a:r>
            <a:endParaRPr lang="ar-DZ" sz="3600" b="1" dirty="0" smtClean="0">
              <a:solidFill>
                <a:schemeClr val="tx2"/>
              </a:solidFill>
              <a:latin typeface="Arial" pitchFamily="34" charset="0"/>
              <a:cs typeface="+mj-cs"/>
            </a:endParaRPr>
          </a:p>
          <a:p>
            <a:pPr marL="342900" indent="-342900">
              <a:lnSpc>
                <a:spcPct val="150000"/>
              </a:lnSpc>
              <a:buNone/>
            </a:pPr>
            <a:r>
              <a:rPr lang="ar-SA" sz="3600" b="1" dirty="0" smtClean="0">
                <a:latin typeface="Arial" pitchFamily="34" charset="0"/>
                <a:cs typeface="+mj-cs"/>
              </a:rPr>
              <a:t>وجب</a:t>
            </a:r>
            <a:r>
              <a:rPr lang="ar-SA" sz="3600" b="1" dirty="0" smtClean="0">
                <a:solidFill>
                  <a:schemeClr val="tx2"/>
                </a:solidFill>
                <a:latin typeface="Arial" pitchFamily="34" charset="0"/>
                <a:cs typeface="+mj-cs"/>
              </a:rPr>
              <a:t> </a:t>
            </a:r>
            <a:r>
              <a:rPr lang="ar-SA" sz="3600" b="1" dirty="0" smtClean="0">
                <a:latin typeface="Arial" pitchFamily="34" charset="0"/>
                <a:cs typeface="+mj-cs"/>
              </a:rPr>
              <a:t>على الباحث طرح الأسئلة </a:t>
            </a:r>
            <a:r>
              <a:rPr lang="ar-SA" sz="3600" b="1" dirty="0" err="1" smtClean="0">
                <a:latin typeface="Arial" pitchFamily="34" charset="0"/>
                <a:cs typeface="+mj-cs"/>
              </a:rPr>
              <a:t>الآتية:</a:t>
            </a:r>
            <a:endParaRPr lang="ar-SA" sz="3600" b="1" dirty="0" smtClean="0">
              <a:latin typeface="Arial" pitchFamily="34" charset="0"/>
              <a:cs typeface="+mj-cs"/>
            </a:endParaRPr>
          </a:p>
          <a:p>
            <a:pPr marL="342900" indent="-342900">
              <a:lnSpc>
                <a:spcPct val="150000"/>
              </a:lnSpc>
              <a:buFontTx/>
              <a:buChar char="-"/>
            </a:pPr>
            <a:r>
              <a:rPr lang="ar-SA" sz="3600" b="1" dirty="0" smtClean="0">
                <a:latin typeface="Arial" pitchFamily="34" charset="0"/>
                <a:cs typeface="+mj-cs"/>
              </a:rPr>
              <a:t>هل أنا مهتم حقيقة بهذه المشكلة.</a:t>
            </a:r>
          </a:p>
          <a:p>
            <a:pPr marL="342900" indent="-342900">
              <a:lnSpc>
                <a:spcPct val="150000"/>
              </a:lnSpc>
              <a:buFontTx/>
              <a:buChar char="-"/>
            </a:pPr>
            <a:r>
              <a:rPr lang="ar-SA" sz="3600" b="1" dirty="0" smtClean="0">
                <a:latin typeface="Arial" pitchFamily="34" charset="0"/>
                <a:cs typeface="+mj-cs"/>
              </a:rPr>
              <a:t>هل يمكن أن أمتلك حصيلة المعرفة التي توصلني لحل هذه المشكلة</a:t>
            </a:r>
            <a:r>
              <a:rPr lang="ar-DZ" sz="3600" b="1" dirty="0" err="1" smtClean="0">
                <a:latin typeface="Arial" pitchFamily="34" charset="0"/>
                <a:cs typeface="+mj-cs"/>
              </a:rPr>
              <a:t>.</a:t>
            </a:r>
            <a:endParaRPr lang="ar-DZ" sz="3600" b="1" dirty="0" smtClean="0">
              <a:latin typeface="Arial" pitchFamily="34" charset="0"/>
              <a:cs typeface="+mj-cs"/>
            </a:endParaRPr>
          </a:p>
          <a:p>
            <a:pPr marL="342900" indent="-342900">
              <a:lnSpc>
                <a:spcPct val="150000"/>
              </a:lnSpc>
              <a:buFontTx/>
              <a:buChar char="-"/>
            </a:pPr>
            <a:r>
              <a:rPr lang="ar-SA" sz="3600" b="1" dirty="0" smtClean="0">
                <a:latin typeface="Arial" pitchFamily="34" charset="0"/>
                <a:cs typeface="+mj-cs"/>
              </a:rPr>
              <a:t>يجب أن يختار الباحث مشكلة يجد رغبة كبيرة في حلها</a:t>
            </a:r>
            <a:r>
              <a:rPr lang="ar-DZ" sz="3600" b="1" dirty="0" err="1" smtClean="0">
                <a:latin typeface="Arial" pitchFamily="34" charset="0"/>
                <a:cs typeface="+mj-cs"/>
              </a:rPr>
              <a:t>.</a:t>
            </a:r>
            <a:endParaRPr lang="ar-SA" sz="3600" b="1" dirty="0" smtClean="0">
              <a:latin typeface="Arial" pitchFamily="34" charset="0"/>
              <a:cs typeface="+mj-cs"/>
            </a:endParaRPr>
          </a:p>
          <a:p>
            <a:pPr marL="342900" indent="-342900">
              <a:buFontTx/>
              <a:buChar char="-"/>
            </a:pPr>
            <a:endParaRPr lang="ar-SA" sz="4400" b="1" dirty="0" smtClean="0">
              <a:solidFill>
                <a:srgbClr val="0000FF"/>
              </a:solidFill>
              <a:latin typeface="Arial" pitchFamily="34" charset="0"/>
              <a:cs typeface="+mj-cs"/>
            </a:endParaRPr>
          </a:p>
          <a:p>
            <a:pPr marL="342900" indent="-342900">
              <a:lnSpc>
                <a:spcPct val="170000"/>
              </a:lnSpc>
              <a:buNone/>
            </a:pPr>
            <a:endParaRPr lang="fr-FR" sz="9600" b="1" dirty="0" smtClean="0">
              <a:solidFill>
                <a:srgbClr val="0000FF"/>
              </a:solidFill>
              <a:latin typeface="Arial" pitchFamily="34" charset="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576064"/>
          </a:xfrm>
        </p:spPr>
        <p:txBody>
          <a:bodyPr>
            <a:normAutofit fontScale="90000"/>
          </a:bodyPr>
          <a:lstStyle/>
          <a:p>
            <a:pPr algn="r"/>
            <a:r>
              <a:rPr lang="ar-SA" sz="4400" dirty="0" smtClean="0"/>
              <a:t>الاعتبارات الاجتماعية:</a:t>
            </a:r>
            <a:endParaRPr lang="fr-FR" sz="4400" dirty="0"/>
          </a:p>
        </p:txBody>
      </p:sp>
      <p:sp>
        <p:nvSpPr>
          <p:cNvPr id="3" name="Espace réservé du contenu 2"/>
          <p:cNvSpPr>
            <a:spLocks noGrp="1"/>
          </p:cNvSpPr>
          <p:nvPr>
            <p:ph idx="1"/>
          </p:nvPr>
        </p:nvSpPr>
        <p:spPr>
          <a:xfrm>
            <a:off x="0" y="836712"/>
            <a:ext cx="9144000" cy="5760640"/>
          </a:xfrm>
        </p:spPr>
        <p:txBody>
          <a:bodyPr>
            <a:noAutofit/>
          </a:bodyPr>
          <a:lstStyle/>
          <a:p>
            <a:pPr>
              <a:lnSpc>
                <a:spcPct val="150000"/>
              </a:lnSpc>
            </a:pPr>
            <a:r>
              <a:rPr lang="ar-SA" sz="2800" dirty="0" smtClean="0">
                <a:cs typeface="+mj-cs"/>
              </a:rPr>
              <a:t>هناك عدة أسئلة يطرحها الباحث على </a:t>
            </a:r>
            <a:r>
              <a:rPr lang="ar-SA" sz="2800" dirty="0" err="1" smtClean="0">
                <a:cs typeface="+mj-cs"/>
              </a:rPr>
              <a:t>نفسه:</a:t>
            </a:r>
            <a:endParaRPr lang="ar-SA" sz="2800" dirty="0" smtClean="0">
              <a:cs typeface="+mj-cs"/>
            </a:endParaRPr>
          </a:p>
          <a:p>
            <a:pPr>
              <a:lnSpc>
                <a:spcPct val="150000"/>
              </a:lnSpc>
              <a:buNone/>
            </a:pPr>
            <a:r>
              <a:rPr lang="ar-DZ" sz="2800" dirty="0" err="1" smtClean="0">
                <a:cs typeface="+mj-cs"/>
              </a:rPr>
              <a:t>-</a:t>
            </a:r>
            <a:r>
              <a:rPr lang="ar-DZ" sz="2800" dirty="0" smtClean="0">
                <a:cs typeface="+mj-cs"/>
              </a:rPr>
              <a:t> </a:t>
            </a:r>
            <a:r>
              <a:rPr lang="ar-SA" sz="2800" dirty="0" smtClean="0">
                <a:cs typeface="+mj-cs"/>
              </a:rPr>
              <a:t>هل يؤدي حل هذه المشكلة إلى تقدم المعرفة في الميدان تقدما مفيدا</a:t>
            </a:r>
          </a:p>
          <a:p>
            <a:pPr>
              <a:lnSpc>
                <a:spcPct val="150000"/>
              </a:lnSpc>
              <a:buNone/>
            </a:pPr>
            <a:r>
              <a:rPr lang="ar-DZ" sz="2800" dirty="0" err="1" smtClean="0">
                <a:cs typeface="+mj-cs"/>
              </a:rPr>
              <a:t>-</a:t>
            </a:r>
            <a:r>
              <a:rPr lang="ar-DZ" sz="2800" dirty="0" smtClean="0">
                <a:cs typeface="+mj-cs"/>
              </a:rPr>
              <a:t> </a:t>
            </a:r>
            <a:r>
              <a:rPr lang="ar-SA" sz="2800" dirty="0" smtClean="0">
                <a:cs typeface="+mj-cs"/>
              </a:rPr>
              <a:t>هل ستكون النتائج قيمة بالنسبة للمجتمع</a:t>
            </a:r>
          </a:p>
          <a:p>
            <a:pPr>
              <a:lnSpc>
                <a:spcPct val="150000"/>
              </a:lnSpc>
              <a:buNone/>
            </a:pPr>
            <a:r>
              <a:rPr lang="ar-DZ" sz="2800" dirty="0" err="1" smtClean="0">
                <a:cs typeface="+mj-cs"/>
              </a:rPr>
              <a:t>-</a:t>
            </a:r>
            <a:r>
              <a:rPr lang="ar-DZ" sz="2800" dirty="0" smtClean="0">
                <a:cs typeface="+mj-cs"/>
              </a:rPr>
              <a:t> </a:t>
            </a:r>
            <a:r>
              <a:rPr lang="ar-SA" sz="2800" dirty="0" smtClean="0">
                <a:cs typeface="+mj-cs"/>
              </a:rPr>
              <a:t>هل هذا البحث مكرر</a:t>
            </a:r>
          </a:p>
          <a:p>
            <a:pPr>
              <a:lnSpc>
                <a:spcPct val="150000"/>
              </a:lnSpc>
              <a:buNone/>
            </a:pPr>
            <a:r>
              <a:rPr lang="ar-DZ" sz="2800" dirty="0" err="1" smtClean="0">
                <a:cs typeface="+mj-cs"/>
              </a:rPr>
              <a:t>-</a:t>
            </a:r>
            <a:r>
              <a:rPr lang="ar-DZ" sz="2800" dirty="0" smtClean="0">
                <a:cs typeface="+mj-cs"/>
              </a:rPr>
              <a:t> </a:t>
            </a:r>
            <a:r>
              <a:rPr lang="ar-SA" sz="2800" dirty="0" smtClean="0">
                <a:cs typeface="+mj-cs"/>
              </a:rPr>
              <a:t>هل حدد الموضوع تحديدا كافيا يسمح بمعالجته</a:t>
            </a:r>
          </a:p>
          <a:p>
            <a:pPr>
              <a:lnSpc>
                <a:spcPct val="150000"/>
              </a:lnSpc>
            </a:pPr>
            <a:r>
              <a:rPr lang="ar-SA" sz="2800" dirty="0" smtClean="0">
                <a:cs typeface="+mj-cs"/>
              </a:rPr>
              <a:t>إن البحث في الدراسات السابقة والمشابهة يبين ما إذا كانت الدراسة تستحق البحث أم لا</a:t>
            </a:r>
          </a:p>
          <a:p>
            <a:pPr>
              <a:lnSpc>
                <a:spcPct val="150000"/>
              </a:lnSpc>
            </a:pPr>
            <a:r>
              <a:rPr lang="ar-SA" sz="2800" dirty="0" smtClean="0">
                <a:cs typeface="+mj-cs"/>
              </a:rPr>
              <a:t>يمكن للباحث أن يقوم بدراسة استطلاعية حتى يضع يده على الصعوبات التي يمكن أن  تواجهه</a:t>
            </a: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04664"/>
            <a:ext cx="8147248" cy="936104"/>
          </a:xfrm>
        </p:spPr>
        <p:txBody>
          <a:bodyPr>
            <a:normAutofit fontScale="90000"/>
          </a:bodyPr>
          <a:lstStyle/>
          <a:p>
            <a:pPr algn="ctr"/>
            <a:r>
              <a:rPr lang="en-US" dirty="0" smtClean="0"/>
              <a:t/>
            </a:r>
            <a:br>
              <a:rPr lang="en-US" dirty="0" smtClean="0"/>
            </a:br>
            <a:r>
              <a:rPr lang="ar-EG" b="1" dirty="0" smtClean="0"/>
              <a:t> </a:t>
            </a:r>
            <a:r>
              <a:rPr lang="ar-EG" sz="6700" b="1" dirty="0" smtClean="0">
                <a:solidFill>
                  <a:srgbClr val="7030A0"/>
                </a:solidFill>
              </a:rPr>
              <a:t>عناصر خطة البحث </a:t>
            </a:r>
            <a:endParaRPr lang="ar-EG" dirty="0">
              <a:solidFill>
                <a:srgbClr val="7030A0"/>
              </a:solidFill>
            </a:endParaRPr>
          </a:p>
        </p:txBody>
      </p:sp>
      <p:graphicFrame>
        <p:nvGraphicFramePr>
          <p:cNvPr id="4" name="عنصر نائب للمحتوى 3"/>
          <p:cNvGraphicFramePr>
            <a:graphicFrameLocks noGrp="1"/>
          </p:cNvGraphicFramePr>
          <p:nvPr>
            <p:ph idx="1"/>
            <p:extLst>
              <p:ext uri="{D42A27DB-BD31-4B8C-83A1-F6EECF244321}">
                <p14:modId xmlns:p14="http://schemas.microsoft.com/office/powerpoint/2010/main" val="3706374270"/>
              </p:ext>
            </p:extLst>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476672"/>
            <a:ext cx="8229600" cy="708688"/>
          </a:xfrm>
        </p:spPr>
        <p:txBody>
          <a:bodyPr>
            <a:normAutofit fontScale="90000"/>
          </a:bodyPr>
          <a:lstStyle/>
          <a:p>
            <a:pPr algn="r"/>
            <a:r>
              <a:rPr lang="ar-SA" dirty="0" smtClean="0"/>
              <a:t>أهمية خطة البحث:</a:t>
            </a:r>
            <a:endParaRPr lang="fr-FR" dirty="0"/>
          </a:p>
        </p:txBody>
      </p:sp>
      <p:sp>
        <p:nvSpPr>
          <p:cNvPr id="3" name="Espace réservé du contenu 2"/>
          <p:cNvSpPr>
            <a:spLocks noGrp="1"/>
          </p:cNvSpPr>
          <p:nvPr>
            <p:ph idx="1"/>
          </p:nvPr>
        </p:nvSpPr>
        <p:spPr>
          <a:xfrm>
            <a:off x="457200" y="1340768"/>
            <a:ext cx="8229600" cy="4983832"/>
          </a:xfrm>
        </p:spPr>
        <p:txBody>
          <a:bodyPr>
            <a:noAutofit/>
          </a:bodyPr>
          <a:lstStyle/>
          <a:p>
            <a:pPr>
              <a:buNone/>
            </a:pPr>
            <a:r>
              <a:rPr lang="ar-SA" sz="3200" dirty="0" smtClean="0">
                <a:cs typeface="+mj-cs"/>
              </a:rPr>
              <a:t>تمكن الباحث من السيطرة على الموضوع المدروس</a:t>
            </a:r>
            <a:r>
              <a:rPr lang="fr-FR" sz="3200" dirty="0" smtClean="0">
                <a:cs typeface="+mj-cs"/>
              </a:rPr>
              <a:t>.</a:t>
            </a:r>
            <a:br>
              <a:rPr lang="fr-FR" sz="3200" dirty="0" smtClean="0">
                <a:cs typeface="+mj-cs"/>
              </a:rPr>
            </a:br>
            <a:r>
              <a:rPr lang="fr-FR" sz="3200" dirty="0" smtClean="0">
                <a:cs typeface="+mj-cs"/>
              </a:rPr>
              <a:t>- </a:t>
            </a:r>
            <a:r>
              <a:rPr lang="ar-SA" sz="3200" dirty="0" smtClean="0">
                <a:cs typeface="+mj-cs"/>
              </a:rPr>
              <a:t>ترتيب الأفكار والبيانات المتحصل عليها بصفة منظمة، متسلسلة و مرتبطة مع بعضها البعض من أجل إثباتها</a:t>
            </a:r>
            <a:r>
              <a:rPr lang="fr-FR" sz="3200" dirty="0" smtClean="0">
                <a:cs typeface="+mj-cs"/>
              </a:rPr>
              <a:t/>
            </a:r>
            <a:br>
              <a:rPr lang="fr-FR" sz="3200" dirty="0" smtClean="0">
                <a:cs typeface="+mj-cs"/>
              </a:rPr>
            </a:br>
            <a:r>
              <a:rPr lang="fr-FR" sz="3200" dirty="0" smtClean="0">
                <a:cs typeface="+mj-cs"/>
              </a:rPr>
              <a:t>-</a:t>
            </a:r>
            <a:r>
              <a:rPr lang="ar-SA" sz="3200" dirty="0" smtClean="0">
                <a:cs typeface="+mj-cs"/>
              </a:rPr>
              <a:t> ُتعتبر مرآة عاكسة لمحتويات موضوع البحث</a:t>
            </a:r>
            <a:r>
              <a:rPr lang="fr-FR" sz="3200" dirty="0" smtClean="0">
                <a:cs typeface="+mj-cs"/>
              </a:rPr>
              <a:t>.</a:t>
            </a:r>
            <a:br>
              <a:rPr lang="fr-FR" sz="3200" dirty="0" smtClean="0">
                <a:cs typeface="+mj-cs"/>
              </a:rPr>
            </a:br>
            <a:r>
              <a:rPr lang="fr-FR" sz="3200" dirty="0" smtClean="0">
                <a:cs typeface="+mj-cs"/>
              </a:rPr>
              <a:t>- </a:t>
            </a:r>
            <a:r>
              <a:rPr lang="ar-SA" sz="3200" dirty="0" smtClean="0">
                <a:cs typeface="+mj-cs"/>
              </a:rPr>
              <a:t>تقديم المعلومات والاستدلالات التي تعكس أسلوب تفكير الباحث والمسعى من القيام بموضوع البحث</a:t>
            </a:r>
            <a:r>
              <a:rPr lang="fr-FR" sz="3200" dirty="0" smtClean="0">
                <a:cs typeface="+mj-cs"/>
              </a:rPr>
              <a:t>.</a:t>
            </a:r>
            <a:br>
              <a:rPr lang="fr-FR" sz="3200" dirty="0" smtClean="0">
                <a:cs typeface="+mj-cs"/>
              </a:rPr>
            </a:br>
            <a:r>
              <a:rPr lang="fr-FR" sz="3200" dirty="0" smtClean="0">
                <a:cs typeface="+mj-cs"/>
              </a:rPr>
              <a:t>- </a:t>
            </a:r>
            <a:r>
              <a:rPr lang="ar-SA" sz="3200" dirty="0" smtClean="0">
                <a:cs typeface="+mj-cs"/>
              </a:rPr>
              <a:t>تبرز إمكانيات الباحث ومؤهلاته العلمية.</a:t>
            </a:r>
            <a:endParaRPr lang="fr-FR" sz="32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79512" y="764704"/>
            <a:ext cx="8712968" cy="5559896"/>
          </a:xfrm>
        </p:spPr>
        <p:txBody>
          <a:bodyPr>
            <a:normAutofit/>
          </a:bodyPr>
          <a:lstStyle/>
          <a:p>
            <a:pPr algn="just">
              <a:lnSpc>
                <a:spcPct val="200000"/>
              </a:lnSpc>
              <a:buNone/>
            </a:pPr>
            <a:r>
              <a:rPr lang="fr-FR" sz="4000" b="1" dirty="0" smtClean="0">
                <a:cs typeface="+mj-cs"/>
              </a:rPr>
              <a:t>      </a:t>
            </a:r>
            <a:r>
              <a:rPr lang="ar-SA" sz="4000" b="1" dirty="0" err="1" smtClean="0">
                <a:cs typeface="+mj-cs"/>
              </a:rPr>
              <a:t>لماذا ؟</a:t>
            </a:r>
            <a:r>
              <a:rPr lang="ar-SA" sz="4000" b="1" dirty="0" smtClean="0">
                <a:cs typeface="+mj-cs"/>
              </a:rPr>
              <a:t> كم</a:t>
            </a:r>
            <a:r>
              <a:rPr lang="ar-QA" sz="4000" b="1" dirty="0" smtClean="0">
                <a:cs typeface="+mj-cs"/>
              </a:rPr>
              <a:t> </a:t>
            </a:r>
            <a:r>
              <a:rPr lang="ar-SA" sz="4000" b="1" dirty="0" err="1" smtClean="0">
                <a:cs typeface="+mj-cs"/>
              </a:rPr>
              <a:t>؟</a:t>
            </a:r>
            <a:r>
              <a:rPr lang="ar-SA" sz="4000" b="1" dirty="0" smtClean="0">
                <a:cs typeface="+mj-cs"/>
              </a:rPr>
              <a:t> لم</a:t>
            </a:r>
            <a:r>
              <a:rPr lang="ar-QA" sz="4000" b="1" dirty="0" smtClean="0">
                <a:cs typeface="+mj-cs"/>
              </a:rPr>
              <a:t>َ </a:t>
            </a:r>
            <a:r>
              <a:rPr lang="ar-SA" sz="4000" b="1" dirty="0" err="1" smtClean="0">
                <a:cs typeface="+mj-cs"/>
              </a:rPr>
              <a:t>؟</a:t>
            </a:r>
            <a:r>
              <a:rPr lang="ar-SA" sz="4000" b="1" dirty="0" smtClean="0">
                <a:cs typeface="+mj-cs"/>
              </a:rPr>
              <a:t> ماذا كان سيحدث إذا كان</a:t>
            </a:r>
            <a:r>
              <a:rPr lang="ar-QA" sz="4000" b="1" dirty="0" smtClean="0">
                <a:cs typeface="+mj-cs"/>
              </a:rPr>
              <a:t> </a:t>
            </a:r>
            <a:r>
              <a:rPr lang="ar-QA" sz="4000" b="1" dirty="0" err="1" smtClean="0">
                <a:cs typeface="+mj-cs"/>
              </a:rPr>
              <a:t>. .</a:t>
            </a:r>
            <a:r>
              <a:rPr lang="ar-QA" sz="4000" b="1" dirty="0" smtClean="0">
                <a:cs typeface="+mj-cs"/>
              </a:rPr>
              <a:t> </a:t>
            </a:r>
            <a:r>
              <a:rPr lang="ar-QA" sz="4000" b="1" dirty="0" err="1" smtClean="0">
                <a:cs typeface="+mj-cs"/>
              </a:rPr>
              <a:t>.</a:t>
            </a:r>
            <a:r>
              <a:rPr lang="ar-QA" sz="4000" b="1" dirty="0" smtClean="0">
                <a:cs typeface="+mj-cs"/>
              </a:rPr>
              <a:t> </a:t>
            </a:r>
            <a:r>
              <a:rPr lang="ar-SA" sz="4000" b="1" dirty="0" smtClean="0">
                <a:cs typeface="+mj-cs"/>
              </a:rPr>
              <a:t> </a:t>
            </a:r>
            <a:r>
              <a:rPr lang="ar-SA" sz="4000" b="1" dirty="0" err="1" smtClean="0">
                <a:cs typeface="+mj-cs"/>
              </a:rPr>
              <a:t>؟</a:t>
            </a:r>
            <a:r>
              <a:rPr lang="ar-QA" sz="4000" b="1" dirty="0" smtClean="0">
                <a:cs typeface="+mj-cs"/>
              </a:rPr>
              <a:t> </a:t>
            </a:r>
            <a:r>
              <a:rPr lang="ar-SA" sz="4000" b="1" dirty="0" smtClean="0">
                <a:cs typeface="+mj-cs"/>
              </a:rPr>
              <a:t>أسئلة </a:t>
            </a:r>
            <a:r>
              <a:rPr lang="ar-QA" sz="4000" b="1" dirty="0" smtClean="0">
                <a:cs typeface="+mj-cs"/>
              </a:rPr>
              <a:t>عديدة</a:t>
            </a:r>
            <a:r>
              <a:rPr lang="ar-SA" sz="4000" b="1" dirty="0" smtClean="0">
                <a:cs typeface="+mj-cs"/>
              </a:rPr>
              <a:t> تُسأل من </a:t>
            </a:r>
            <a:r>
              <a:rPr lang="ar-QA" sz="4000" b="1" dirty="0" smtClean="0">
                <a:cs typeface="+mj-cs"/>
              </a:rPr>
              <a:t>منطلق </a:t>
            </a:r>
            <a:r>
              <a:rPr lang="ar-SA" sz="4000" b="1" dirty="0" smtClean="0">
                <a:cs typeface="+mj-cs"/>
              </a:rPr>
              <a:t>الفضول </a:t>
            </a:r>
            <a:r>
              <a:rPr lang="ar-QA" sz="4000" b="1" dirty="0" smtClean="0">
                <a:cs typeface="+mj-cs"/>
              </a:rPr>
              <a:t>عن بعض الظواهر والمشكلات وكذلك الأشياء المبهمة التي تثير </a:t>
            </a:r>
            <a:r>
              <a:rPr lang="ar-SA" sz="4000" b="1" dirty="0" smtClean="0">
                <a:cs typeface="+mj-cs"/>
              </a:rPr>
              <a:t>التعجب، لمحاولة معرفة</a:t>
            </a:r>
            <a:r>
              <a:rPr lang="ar-QA" sz="4000" b="1" dirty="0" smtClean="0">
                <a:cs typeface="+mj-cs"/>
              </a:rPr>
              <a:t> </a:t>
            </a:r>
            <a:r>
              <a:rPr lang="ar-SA" sz="4000" b="1" dirty="0" smtClean="0">
                <a:cs typeface="+mj-cs"/>
              </a:rPr>
              <a:t>ما يدور من حولنا.</a:t>
            </a:r>
            <a:endParaRPr lang="en-US" sz="4000" b="1" dirty="0" smtClean="0">
              <a:cs typeface="+mj-cs"/>
            </a:endParaRPr>
          </a:p>
          <a:p>
            <a:endParaRPr lang="en-US"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80696"/>
          </a:xfrm>
        </p:spPr>
        <p:txBody>
          <a:bodyPr>
            <a:normAutofit fontScale="90000"/>
          </a:bodyPr>
          <a:lstStyle/>
          <a:p>
            <a:pPr algn="r"/>
            <a:r>
              <a:rPr lang="en-US" dirty="0" smtClean="0"/>
              <a:t/>
            </a:r>
            <a:br>
              <a:rPr lang="en-US" dirty="0" smtClean="0"/>
            </a:br>
            <a:r>
              <a:rPr lang="ar-SA" dirty="0" smtClean="0"/>
              <a:t>1-</a:t>
            </a:r>
            <a:r>
              <a:rPr lang="ar-EG" b="1" dirty="0" smtClean="0"/>
              <a:t>اختيار عنوان البحث</a:t>
            </a:r>
            <a:r>
              <a:rPr lang="ar-SA" b="1" dirty="0" err="1" smtClean="0"/>
              <a:t>:</a:t>
            </a:r>
            <a:endParaRPr lang="ar-EG" dirty="0"/>
          </a:p>
        </p:txBody>
      </p:sp>
      <p:sp>
        <p:nvSpPr>
          <p:cNvPr id="3" name="عنصر نائب للمحتوى 2"/>
          <p:cNvSpPr>
            <a:spLocks noGrp="1"/>
          </p:cNvSpPr>
          <p:nvPr>
            <p:ph idx="1"/>
          </p:nvPr>
        </p:nvSpPr>
        <p:spPr>
          <a:xfrm>
            <a:off x="457200" y="1412776"/>
            <a:ext cx="8229600" cy="4911824"/>
          </a:xfrm>
        </p:spPr>
        <p:txBody>
          <a:bodyPr>
            <a:normAutofit/>
          </a:bodyPr>
          <a:lstStyle/>
          <a:p>
            <a:pPr>
              <a:lnSpc>
                <a:spcPct val="150000"/>
              </a:lnSpc>
            </a:pPr>
            <a:r>
              <a:rPr lang="ar-EG" sz="3200" dirty="0" smtClean="0">
                <a:cs typeface="+mj-cs"/>
              </a:rPr>
              <a:t>إذا أراد الباحث أن يختار عنواناً لبحثه عليه أن يبتع الخطوات التالية:</a:t>
            </a:r>
          </a:p>
          <a:p>
            <a:pPr>
              <a:lnSpc>
                <a:spcPct val="150000"/>
              </a:lnSpc>
            </a:pPr>
            <a:r>
              <a:rPr lang="ar-EG" sz="3200" dirty="0" smtClean="0">
                <a:cs typeface="+mj-cs"/>
              </a:rPr>
              <a:t> 1- يتم اختيار مجال البحث </a:t>
            </a:r>
            <a:r>
              <a:rPr lang="fr-FR" sz="3200" dirty="0" smtClean="0">
                <a:cs typeface="+mj-cs"/>
              </a:rPr>
              <a:t>.</a:t>
            </a:r>
            <a:endParaRPr lang="en-US" sz="3200" dirty="0" smtClean="0">
              <a:cs typeface="+mj-cs"/>
            </a:endParaRPr>
          </a:p>
          <a:p>
            <a:pPr>
              <a:lnSpc>
                <a:spcPct val="150000"/>
              </a:lnSpc>
            </a:pPr>
            <a:r>
              <a:rPr lang="ar-EG" sz="3200" dirty="0" smtClean="0">
                <a:cs typeface="+mj-cs"/>
              </a:rPr>
              <a:t>2- يتم اختيار موضوع واحد من بين الموضوعات الكثيرة التي يحتويها مجال البحث .</a:t>
            </a:r>
            <a:endParaRPr lang="en-US" sz="3200" dirty="0" smtClean="0">
              <a:cs typeface="+mj-cs"/>
            </a:endParaRPr>
          </a:p>
          <a:p>
            <a:pPr>
              <a:lnSpc>
                <a:spcPct val="150000"/>
              </a:lnSpc>
            </a:pPr>
            <a:r>
              <a:rPr lang="ar-EG" sz="3200" dirty="0" smtClean="0">
                <a:cs typeface="+mj-cs"/>
              </a:rPr>
              <a:t>3- يتم اختيار مشكلة بحثية من بين العديد من المشكلات البحثية التي يحتويها موضوع البحث .</a:t>
            </a:r>
            <a:endParaRPr lang="en-US" sz="3200" dirty="0" smtClean="0">
              <a:cs typeface="+mj-cs"/>
            </a:endParaRPr>
          </a:p>
          <a:p>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Effect transition="in" filter="fade">
                                      <p:cBhvr>
                                        <p:cTn id="27"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EG" b="1" dirty="0" smtClean="0"/>
              <a:t>أولاً : مجال البحث</a:t>
            </a:r>
            <a:r>
              <a:rPr lang="ar-SA" b="1" dirty="0" err="1" smtClean="0"/>
              <a:t>:</a:t>
            </a:r>
            <a:r>
              <a:rPr lang="ar-EG" b="1" dirty="0" smtClean="0"/>
              <a:t> </a:t>
            </a:r>
            <a:endParaRPr lang="en-US" dirty="0"/>
          </a:p>
        </p:txBody>
      </p:sp>
      <p:sp>
        <p:nvSpPr>
          <p:cNvPr id="3" name="عنصر نائب للمحتوى 2"/>
          <p:cNvSpPr>
            <a:spLocks noGrp="1"/>
          </p:cNvSpPr>
          <p:nvPr>
            <p:ph idx="1"/>
          </p:nvPr>
        </p:nvSpPr>
        <p:spPr/>
        <p:txBody>
          <a:bodyPr/>
          <a:lstStyle/>
          <a:p>
            <a:pPr algn="just">
              <a:lnSpc>
                <a:spcPct val="150000"/>
              </a:lnSpc>
              <a:buNone/>
            </a:pPr>
            <a:r>
              <a:rPr lang="ar-SA" sz="4400" dirty="0" smtClean="0">
                <a:cs typeface="+mj-cs"/>
              </a:rPr>
              <a:t>    </a:t>
            </a:r>
            <a:r>
              <a:rPr lang="ar-EG" sz="4400" dirty="0" smtClean="0">
                <a:cs typeface="+mj-cs"/>
              </a:rPr>
              <a:t>هو الحقل الأوسع لمشكلة البحث وهو يتسع لكثير من الموضوعات</a:t>
            </a:r>
            <a:r>
              <a:rPr lang="ar-SA" sz="4400" dirty="0" err="1" smtClean="0">
                <a:cs typeface="+mj-cs"/>
              </a:rPr>
              <a:t>.</a:t>
            </a:r>
            <a:r>
              <a:rPr lang="ar-EG" sz="4400" dirty="0" smtClean="0">
                <a:cs typeface="+mj-cs"/>
              </a:rPr>
              <a:t> </a:t>
            </a:r>
            <a:endParaRPr lang="en-US" sz="4400" dirty="0" smtClean="0">
              <a:cs typeface="+mj-cs"/>
            </a:endParaRPr>
          </a:p>
          <a:p>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19256" cy="852704"/>
          </a:xfrm>
        </p:spPr>
        <p:txBody>
          <a:bodyPr>
            <a:normAutofit fontScale="90000"/>
          </a:bodyPr>
          <a:lstStyle/>
          <a:p>
            <a:pPr algn="r"/>
            <a:r>
              <a:rPr lang="ar-EG" b="1" dirty="0" smtClean="0"/>
              <a:t>ثانياً : موضوع البحث :</a:t>
            </a:r>
            <a:r>
              <a:rPr lang="en-US" dirty="0" smtClean="0"/>
              <a:t/>
            </a:r>
            <a:br>
              <a:rPr lang="en-US" dirty="0" smtClean="0"/>
            </a:br>
            <a:endParaRPr lang="ar-EG" dirty="0"/>
          </a:p>
        </p:txBody>
      </p:sp>
      <p:sp>
        <p:nvSpPr>
          <p:cNvPr id="3" name="عنصر نائب للمحتوى 2"/>
          <p:cNvSpPr>
            <a:spLocks noGrp="1"/>
          </p:cNvSpPr>
          <p:nvPr>
            <p:ph idx="1"/>
          </p:nvPr>
        </p:nvSpPr>
        <p:spPr>
          <a:xfrm>
            <a:off x="251520" y="980728"/>
            <a:ext cx="8435280" cy="5343872"/>
          </a:xfrm>
        </p:spPr>
        <p:txBody>
          <a:bodyPr>
            <a:normAutofit/>
          </a:bodyPr>
          <a:lstStyle/>
          <a:p>
            <a:pPr algn="just">
              <a:lnSpc>
                <a:spcPct val="150000"/>
              </a:lnSpc>
              <a:buNone/>
            </a:pPr>
            <a:r>
              <a:rPr lang="ar-SA" sz="4800" dirty="0" smtClean="0"/>
              <a:t>     </a:t>
            </a:r>
            <a:r>
              <a:rPr lang="ar-EG" sz="4400" dirty="0" smtClean="0">
                <a:cs typeface="+mj-cs"/>
              </a:rPr>
              <a:t>هو جوهر المشكلة التي يواجهها أو يختارها</a:t>
            </a:r>
            <a:r>
              <a:rPr lang="ar-SA" sz="4400" dirty="0" smtClean="0">
                <a:cs typeface="+mj-cs"/>
              </a:rPr>
              <a:t> </a:t>
            </a:r>
            <a:r>
              <a:rPr lang="ar-EG" sz="4400" dirty="0" smtClean="0">
                <a:cs typeface="+mj-cs"/>
              </a:rPr>
              <a:t>الباحث ليخضعها للدارسة، ويشمل العديد من العناوين والمشكلات البحثية</a:t>
            </a:r>
            <a:r>
              <a:rPr lang="ar-EG" sz="6600" dirty="0" smtClean="0"/>
              <a:t>.</a:t>
            </a:r>
            <a:endParaRPr lang="en-US" sz="6600" dirty="0" smtClean="0"/>
          </a:p>
          <a:p>
            <a:pPr algn="just"/>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wipe(down)">
                                      <p:cBhvr>
                                        <p:cTn id="12"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04664"/>
            <a:ext cx="8147248" cy="1152128"/>
          </a:xfrm>
        </p:spPr>
        <p:txBody>
          <a:bodyPr>
            <a:normAutofit fontScale="90000"/>
          </a:bodyPr>
          <a:lstStyle/>
          <a:p>
            <a:pPr algn="r"/>
            <a:r>
              <a:rPr lang="ar-EG" b="1" dirty="0" smtClean="0"/>
              <a:t>ثالثاً : عنوان البحث </a:t>
            </a:r>
            <a:r>
              <a:rPr lang="en-US" dirty="0" smtClean="0"/>
              <a:t/>
            </a:r>
            <a:br>
              <a:rPr lang="en-US" dirty="0" smtClean="0"/>
            </a:br>
            <a:endParaRPr lang="ar-EG" dirty="0"/>
          </a:p>
        </p:txBody>
      </p:sp>
      <p:sp>
        <p:nvSpPr>
          <p:cNvPr id="3" name="عنصر نائب للمحتوى 2"/>
          <p:cNvSpPr>
            <a:spLocks noGrp="1"/>
          </p:cNvSpPr>
          <p:nvPr>
            <p:ph idx="1"/>
          </p:nvPr>
        </p:nvSpPr>
        <p:spPr>
          <a:xfrm>
            <a:off x="457200" y="1196752"/>
            <a:ext cx="8229600" cy="2520280"/>
          </a:xfrm>
        </p:spPr>
        <p:txBody>
          <a:bodyPr>
            <a:normAutofit/>
          </a:bodyPr>
          <a:lstStyle/>
          <a:p>
            <a:pPr algn="just">
              <a:lnSpc>
                <a:spcPct val="150000"/>
              </a:lnSpc>
              <a:buNone/>
            </a:pPr>
            <a:r>
              <a:rPr lang="ar-EG" sz="5400" dirty="0" smtClean="0">
                <a:cs typeface="+mj-cs"/>
              </a:rPr>
              <a:t>هو</a:t>
            </a:r>
            <a:r>
              <a:rPr lang="ar-SA" sz="5400" dirty="0" smtClean="0">
                <a:cs typeface="+mj-cs"/>
              </a:rPr>
              <a:t> </a:t>
            </a:r>
            <a:r>
              <a:rPr lang="ar-EG" sz="5400" dirty="0" smtClean="0">
                <a:cs typeface="+mj-cs"/>
              </a:rPr>
              <a:t>إعلان عن مجال</a:t>
            </a:r>
            <a:r>
              <a:rPr lang="ar-SA" sz="5400" dirty="0" smtClean="0">
                <a:cs typeface="+mj-cs"/>
              </a:rPr>
              <a:t> </a:t>
            </a:r>
            <a:r>
              <a:rPr lang="ar-EG" sz="5400" dirty="0" smtClean="0">
                <a:cs typeface="+mj-cs"/>
              </a:rPr>
              <a:t>وموضوع ومشكلة </a:t>
            </a:r>
            <a:r>
              <a:rPr lang="ar-EG" sz="4800" dirty="0" smtClean="0">
                <a:cs typeface="+mj-cs"/>
              </a:rPr>
              <a:t>البحث</a:t>
            </a:r>
            <a:r>
              <a:rPr lang="ar-EG" sz="6600" dirty="0" smtClean="0">
                <a:cs typeface="+mj-cs"/>
              </a:rPr>
              <a:t> </a:t>
            </a:r>
            <a:endParaRPr lang="en-US" sz="8000" dirty="0">
              <a:cs typeface="+mj-cs"/>
            </a:endParaRPr>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04664"/>
            <a:ext cx="8363272" cy="1442424"/>
          </a:xfrm>
        </p:spPr>
        <p:txBody>
          <a:bodyPr>
            <a:normAutofit fontScale="90000"/>
          </a:bodyPr>
          <a:lstStyle/>
          <a:p>
            <a:pPr algn="r"/>
            <a:r>
              <a:rPr lang="ar-EG" b="1" dirty="0" err="1" smtClean="0"/>
              <a:t>أمثلة :</a:t>
            </a:r>
            <a:r>
              <a:rPr lang="en-US" dirty="0" smtClean="0"/>
              <a:t/>
            </a:r>
            <a:br>
              <a:rPr lang="en-US" dirty="0" smtClean="0"/>
            </a:br>
            <a:endParaRPr lang="ar-EG" dirty="0"/>
          </a:p>
        </p:txBody>
      </p:sp>
      <p:graphicFrame>
        <p:nvGraphicFramePr>
          <p:cNvPr id="6" name="عنصر نائب للمحتوى 5"/>
          <p:cNvGraphicFramePr>
            <a:graphicFrameLocks noGrp="1"/>
          </p:cNvGraphicFramePr>
          <p:nvPr>
            <p:ph idx="1"/>
          </p:nvPr>
        </p:nvGraphicFramePr>
        <p:xfrm>
          <a:off x="395536" y="1412776"/>
          <a:ext cx="8229600" cy="4389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graphicEl>
                                              <a:dgm id="{9BEB61DE-623D-4D14-80BF-20C61E716A53}"/>
                                            </p:graphicEl>
                                          </p:spTgt>
                                        </p:tgtEl>
                                        <p:attrNameLst>
                                          <p:attrName>style.visibility</p:attrName>
                                        </p:attrNameLst>
                                      </p:cBhvr>
                                      <p:to>
                                        <p:strVal val="visible"/>
                                      </p:to>
                                    </p:set>
                                    <p:animEffect transition="in" filter="fade">
                                      <p:cBhvr>
                                        <p:cTn id="12" dur="2000"/>
                                        <p:tgtEl>
                                          <p:spTgt spid="6">
                                            <p:graphicEl>
                                              <a:dgm id="{9BEB61DE-623D-4D14-80BF-20C61E716A53}"/>
                                            </p:graphic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6">
                                            <p:graphicEl>
                                              <a:dgm id="{1445D774-C1FB-4074-84C6-760D7A2DE90D}"/>
                                            </p:graphicEl>
                                          </p:spTgt>
                                        </p:tgtEl>
                                        <p:attrNameLst>
                                          <p:attrName>style.visibility</p:attrName>
                                        </p:attrNameLst>
                                      </p:cBhvr>
                                      <p:to>
                                        <p:strVal val="visible"/>
                                      </p:to>
                                    </p:set>
                                    <p:animEffect transition="in" filter="fade">
                                      <p:cBhvr>
                                        <p:cTn id="17" dur="2000"/>
                                        <p:tgtEl>
                                          <p:spTgt spid="6">
                                            <p:graphicEl>
                                              <a:dgm id="{1445D774-C1FB-4074-84C6-760D7A2DE90D}"/>
                                            </p:graphic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6">
                                            <p:graphicEl>
                                              <a:dgm id="{48AFECE5-866E-4161-B436-35E3C3B97487}"/>
                                            </p:graphicEl>
                                          </p:spTgt>
                                        </p:tgtEl>
                                        <p:attrNameLst>
                                          <p:attrName>style.visibility</p:attrName>
                                        </p:attrNameLst>
                                      </p:cBhvr>
                                      <p:to>
                                        <p:strVal val="visible"/>
                                      </p:to>
                                    </p:set>
                                    <p:animEffect transition="in" filter="fade">
                                      <p:cBhvr>
                                        <p:cTn id="22" dur="2000"/>
                                        <p:tgtEl>
                                          <p:spTgt spid="6">
                                            <p:graphicEl>
                                              <a:dgm id="{48AFECE5-866E-4161-B436-35E3C3B97487}"/>
                                            </p:graphic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6">
                                            <p:graphicEl>
                                              <a:dgm id="{678C0B68-6B89-4D8E-93D4-6DA80115DE80}"/>
                                            </p:graphicEl>
                                          </p:spTgt>
                                        </p:tgtEl>
                                        <p:attrNameLst>
                                          <p:attrName>style.visibility</p:attrName>
                                        </p:attrNameLst>
                                      </p:cBhvr>
                                      <p:to>
                                        <p:strVal val="visible"/>
                                      </p:to>
                                    </p:set>
                                    <p:animEffect transition="in" filter="fade">
                                      <p:cBhvr>
                                        <p:cTn id="27" dur="2000"/>
                                        <p:tgtEl>
                                          <p:spTgt spid="6">
                                            <p:graphicEl>
                                              <a:dgm id="{678C0B68-6B89-4D8E-93D4-6DA80115DE80}"/>
                                            </p:graphic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6" grpId="0" uiExpand="1">
        <p:bldSub>
          <a:bldDgm bld="lvlOne"/>
        </p:bldSub>
      </p:bldGraphic>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sz="5300" b="1" dirty="0" smtClean="0"/>
              <a:t>مثال (</a:t>
            </a:r>
            <a:r>
              <a:rPr lang="ar-EG" sz="4400" b="1" dirty="0" smtClean="0"/>
              <a:t>2</a:t>
            </a:r>
            <a:r>
              <a:rPr lang="ar-EG" sz="5300" b="1" dirty="0" err="1" smtClean="0"/>
              <a:t>) </a:t>
            </a:r>
            <a:r>
              <a:rPr lang="ar-EG" b="1" dirty="0" smtClean="0"/>
              <a:t>:</a:t>
            </a:r>
            <a:r>
              <a:rPr lang="en-US" dirty="0" smtClean="0"/>
              <a:t/>
            </a:r>
            <a:br>
              <a:rPr lang="en-US" dirty="0" smtClean="0"/>
            </a:br>
            <a:endParaRPr lang="ar-EG" dirty="0"/>
          </a:p>
        </p:txBody>
      </p:sp>
      <p:graphicFrame>
        <p:nvGraphicFramePr>
          <p:cNvPr id="4" name="عنصر نائب للمحتوى 3"/>
          <p:cNvGraphicFramePr>
            <a:graphicFrameLocks noGrp="1"/>
          </p:cNvGraphicFramePr>
          <p:nvPr>
            <p:ph idx="1"/>
          </p:nvPr>
        </p:nvGraphicFramePr>
        <p:xfrm>
          <a:off x="457200" y="1935480"/>
          <a:ext cx="8229600" cy="43891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457200" y="1484784"/>
            <a:ext cx="8229600" cy="4839816"/>
          </a:xfrm>
        </p:spPr>
        <p:txBody>
          <a:bodyPr>
            <a:normAutofit fontScale="92500"/>
          </a:bodyPr>
          <a:lstStyle/>
          <a:p>
            <a:pPr>
              <a:lnSpc>
                <a:spcPct val="150000"/>
              </a:lnSpc>
            </a:pPr>
            <a:r>
              <a:rPr lang="ar-SA" sz="4000" dirty="0" smtClean="0">
                <a:cs typeface="+mj-cs"/>
              </a:rPr>
              <a:t>المتغير المستقل.</a:t>
            </a:r>
          </a:p>
          <a:p>
            <a:pPr>
              <a:lnSpc>
                <a:spcPct val="150000"/>
              </a:lnSpc>
            </a:pPr>
            <a:r>
              <a:rPr lang="ar-SA" sz="4000" dirty="0" smtClean="0">
                <a:cs typeface="+mj-cs"/>
              </a:rPr>
              <a:t>المتغير التابع.</a:t>
            </a:r>
          </a:p>
          <a:p>
            <a:pPr>
              <a:lnSpc>
                <a:spcPct val="150000"/>
              </a:lnSpc>
            </a:pPr>
            <a:r>
              <a:rPr lang="ar-SA" sz="4000" dirty="0" smtClean="0">
                <a:cs typeface="+mj-cs"/>
              </a:rPr>
              <a:t>مجتمع الدراسة.</a:t>
            </a:r>
          </a:p>
          <a:p>
            <a:pPr>
              <a:lnSpc>
                <a:spcPct val="150000"/>
              </a:lnSpc>
            </a:pPr>
            <a:r>
              <a:rPr lang="ar-SA" sz="4000" dirty="0" smtClean="0">
                <a:cs typeface="+mj-cs"/>
              </a:rPr>
              <a:t>نوع </a:t>
            </a:r>
            <a:r>
              <a:rPr lang="ar-SA" sz="4000" dirty="0" err="1" smtClean="0">
                <a:cs typeface="+mj-cs"/>
              </a:rPr>
              <a:t>الدرسة.</a:t>
            </a:r>
            <a:endParaRPr lang="ar-SA" sz="4000" dirty="0" smtClean="0">
              <a:cs typeface="+mj-cs"/>
            </a:endParaRPr>
          </a:p>
          <a:p>
            <a:pPr>
              <a:lnSpc>
                <a:spcPct val="150000"/>
              </a:lnSpc>
            </a:pPr>
            <a:r>
              <a:rPr lang="ar-SA" sz="4000" dirty="0" smtClean="0">
                <a:cs typeface="+mj-cs"/>
              </a:rPr>
              <a:t>مكان الدراسة.</a:t>
            </a:r>
            <a:endParaRPr lang="ar-EG" sz="4000" dirty="0">
              <a:cs typeface="+mj-cs"/>
            </a:endParaRPr>
          </a:p>
        </p:txBody>
      </p:sp>
      <p:sp>
        <p:nvSpPr>
          <p:cNvPr id="4" name="Titre 3"/>
          <p:cNvSpPr>
            <a:spLocks noGrp="1"/>
          </p:cNvSpPr>
          <p:nvPr>
            <p:ph type="title"/>
          </p:nvPr>
        </p:nvSpPr>
        <p:spPr>
          <a:xfrm>
            <a:off x="457200" y="404664"/>
            <a:ext cx="8229600" cy="864096"/>
          </a:xfrm>
        </p:spPr>
        <p:txBody>
          <a:bodyPr>
            <a:normAutofit/>
          </a:bodyPr>
          <a:lstStyle/>
          <a:p>
            <a:pPr algn="r"/>
            <a:r>
              <a:rPr lang="ar-SA" sz="4400" dirty="0" smtClean="0"/>
              <a:t>الشروط المنهجية التي يجب أن تتوفر في العنوان:</a:t>
            </a:r>
            <a:endParaRPr lang="fr-FR" sz="4400"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SA" sz="4000" b="1" u="sng" dirty="0" smtClean="0"/>
              <a:t>مثال توضيحي:</a:t>
            </a:r>
            <a:endParaRPr lang="fr-FR" sz="4000" b="1" u="sng" dirty="0"/>
          </a:p>
        </p:txBody>
      </p:sp>
      <p:sp>
        <p:nvSpPr>
          <p:cNvPr id="3" name="Espace réservé du contenu 2"/>
          <p:cNvSpPr>
            <a:spLocks noGrp="1"/>
          </p:cNvSpPr>
          <p:nvPr>
            <p:ph idx="1"/>
          </p:nvPr>
        </p:nvSpPr>
        <p:spPr/>
        <p:txBody>
          <a:bodyPr>
            <a:normAutofit/>
          </a:bodyPr>
          <a:lstStyle/>
          <a:p>
            <a:pPr algn="ctr">
              <a:buNone/>
            </a:pPr>
            <a:r>
              <a:rPr lang="ar-SA" sz="4400" b="1" dirty="0" smtClean="0">
                <a:cs typeface="+mj-cs"/>
              </a:rPr>
              <a:t>أثر برنامج رياضي مقترح في تنمية بعض الصفات البدنية لدى لاعبي كرة القدم </a:t>
            </a:r>
          </a:p>
          <a:p>
            <a:pPr algn="ctr">
              <a:buNone/>
            </a:pPr>
            <a:r>
              <a:rPr lang="ar-SA" sz="3600" b="1" dirty="0" smtClean="0">
                <a:cs typeface="+mj-cs"/>
              </a:rPr>
              <a:t>دراسة تجريبية مطبقة على صنف الأكابر في منطقة </a:t>
            </a:r>
            <a:r>
              <a:rPr lang="ar-DZ" sz="3600" b="1" dirty="0" smtClean="0">
                <a:cs typeface="+mj-cs"/>
              </a:rPr>
              <a:t>خميس </a:t>
            </a:r>
            <a:r>
              <a:rPr lang="ar-DZ" sz="3600" b="1" dirty="0" err="1" smtClean="0">
                <a:cs typeface="+mj-cs"/>
              </a:rPr>
              <a:t>مليانة</a:t>
            </a:r>
            <a:endParaRPr lang="fr-FR" sz="3600" b="1"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EG" b="1" dirty="0" smtClean="0"/>
              <a:t>ملاحظة هامة :</a:t>
            </a:r>
            <a:r>
              <a:rPr lang="en-US" dirty="0" smtClean="0"/>
              <a:t/>
            </a:r>
            <a:br>
              <a:rPr lang="en-US" dirty="0" smtClean="0"/>
            </a:br>
            <a:endParaRPr lang="ar-EG" dirty="0"/>
          </a:p>
        </p:txBody>
      </p:sp>
      <p:sp>
        <p:nvSpPr>
          <p:cNvPr id="3" name="عنصر نائب للمحتوى 2"/>
          <p:cNvSpPr>
            <a:spLocks noGrp="1"/>
          </p:cNvSpPr>
          <p:nvPr>
            <p:ph idx="1"/>
          </p:nvPr>
        </p:nvSpPr>
        <p:spPr>
          <a:xfrm>
            <a:off x="357158" y="1928802"/>
            <a:ext cx="8229600" cy="4389120"/>
          </a:xfrm>
        </p:spPr>
        <p:txBody>
          <a:bodyPr>
            <a:normAutofit/>
          </a:bodyPr>
          <a:lstStyle/>
          <a:p>
            <a:pPr algn="just">
              <a:buNone/>
            </a:pPr>
            <a:r>
              <a:rPr lang="ar-SA" sz="4800" dirty="0" smtClean="0"/>
              <a:t>       </a:t>
            </a:r>
            <a:r>
              <a:rPr lang="ar-EG" sz="4800" dirty="0" smtClean="0">
                <a:cs typeface="+mj-cs"/>
              </a:rPr>
              <a:t>نلاحظ أن المجال أوسع الحقول بينما نعبر عنه بأقل الكلمات وكلما</a:t>
            </a:r>
            <a:r>
              <a:rPr lang="ar-SA" sz="4800" dirty="0" smtClean="0">
                <a:cs typeface="+mj-cs"/>
              </a:rPr>
              <a:t> </a:t>
            </a:r>
            <a:r>
              <a:rPr lang="ar-EG" sz="4800" dirty="0" smtClean="0">
                <a:cs typeface="+mj-cs"/>
              </a:rPr>
              <a:t>اتجهنا لتخصيص المشكلة وتضييق إطارها نجد أننا بحاجة إلى الكثير من الكلمات </a:t>
            </a:r>
            <a:r>
              <a:rPr lang="ar-EG" sz="4800" dirty="0" smtClean="0"/>
              <a:t>.</a:t>
            </a:r>
            <a:endParaRPr lang="en-US" sz="4800"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algn="r"/>
            <a:r>
              <a:rPr lang="ar-SA" sz="4400" b="1" dirty="0" smtClean="0"/>
              <a:t>2</a:t>
            </a:r>
            <a:r>
              <a:rPr lang="ar-SA" b="1" dirty="0" smtClean="0"/>
              <a:t>-</a:t>
            </a:r>
            <a:r>
              <a:rPr lang="ar-SA" dirty="0" smtClean="0"/>
              <a:t> </a:t>
            </a:r>
            <a:r>
              <a:rPr lang="ar-SA" b="1" dirty="0" smtClean="0"/>
              <a:t>مقدمة البحث:</a:t>
            </a:r>
            <a:endParaRPr lang="ar-EG" b="1" dirty="0"/>
          </a:p>
        </p:txBody>
      </p:sp>
      <p:sp>
        <p:nvSpPr>
          <p:cNvPr id="3" name="عنصر نائب للمحتوى 2"/>
          <p:cNvSpPr>
            <a:spLocks noGrp="1"/>
          </p:cNvSpPr>
          <p:nvPr>
            <p:ph idx="1"/>
          </p:nvPr>
        </p:nvSpPr>
        <p:spPr/>
        <p:txBody>
          <a:bodyPr>
            <a:normAutofit/>
          </a:bodyPr>
          <a:lstStyle/>
          <a:p>
            <a:pPr algn="just">
              <a:buNone/>
            </a:pPr>
            <a:r>
              <a:rPr lang="ar-SA" sz="5400" dirty="0" smtClean="0"/>
              <a:t>     </a:t>
            </a:r>
            <a:r>
              <a:rPr lang="ar-SA" sz="4800" dirty="0" smtClean="0">
                <a:cs typeface="+mj-cs"/>
              </a:rPr>
              <a:t>هي استهلال ضروري للدراسة، تبدأ بمجال الدراسة وأهمية الموضوع وأسباب اختياره.</a:t>
            </a:r>
            <a:endParaRPr lang="ar-EG" sz="5400"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476672"/>
            <a:ext cx="8229600" cy="864096"/>
          </a:xfrm>
        </p:spPr>
        <p:txBody>
          <a:bodyPr>
            <a:normAutofit fontScale="90000"/>
          </a:bodyPr>
          <a:lstStyle/>
          <a:p>
            <a:pPr algn="r"/>
            <a:r>
              <a:rPr lang="ar-DZ" sz="4400" dirty="0" smtClean="0"/>
              <a:t>خمسة مصادر للمساءلة</a:t>
            </a:r>
            <a:r>
              <a:rPr lang="ar-DZ" sz="5400" dirty="0" smtClean="0"/>
              <a:t>:</a:t>
            </a:r>
            <a:endParaRPr lang="fr-FR" dirty="0"/>
          </a:p>
        </p:txBody>
      </p:sp>
      <p:sp>
        <p:nvSpPr>
          <p:cNvPr id="3" name="Espace réservé du contenu 2"/>
          <p:cNvSpPr>
            <a:spLocks noGrp="1"/>
          </p:cNvSpPr>
          <p:nvPr>
            <p:ph idx="1"/>
          </p:nvPr>
        </p:nvSpPr>
        <p:spPr>
          <a:xfrm>
            <a:off x="457200" y="1340768"/>
            <a:ext cx="8229600" cy="4983832"/>
          </a:xfrm>
        </p:spPr>
        <p:txBody>
          <a:bodyPr>
            <a:noAutofit/>
          </a:bodyPr>
          <a:lstStyle/>
          <a:p>
            <a:pPr>
              <a:lnSpc>
                <a:spcPct val="150000"/>
              </a:lnSpc>
            </a:pPr>
            <a:r>
              <a:rPr lang="ar-DZ" sz="3200" dirty="0" smtClean="0">
                <a:cs typeface="+mj-cs"/>
              </a:rPr>
              <a:t>موضوع لا توجد حوله إلا معارف محدودة أو لا توجد على الاطلاق.</a:t>
            </a:r>
          </a:p>
          <a:p>
            <a:pPr>
              <a:lnSpc>
                <a:spcPct val="150000"/>
              </a:lnSpc>
            </a:pPr>
            <a:r>
              <a:rPr lang="ar-DZ" sz="3200" dirty="0" smtClean="0">
                <a:cs typeface="+mj-cs"/>
              </a:rPr>
              <a:t>منهجية استخدمت أثناء بحث سابق واكتشفت فيها أخطاء.</a:t>
            </a:r>
          </a:p>
          <a:p>
            <a:pPr>
              <a:lnSpc>
                <a:spcPct val="150000"/>
              </a:lnSpc>
            </a:pPr>
            <a:r>
              <a:rPr lang="ar-DZ" sz="3200" dirty="0" smtClean="0">
                <a:cs typeface="+mj-cs"/>
              </a:rPr>
              <a:t>شك فيما يتعلق بإمكانية تعميم النتائج  على وضعيات وأفراد آخرين.</a:t>
            </a:r>
          </a:p>
          <a:p>
            <a:pPr>
              <a:lnSpc>
                <a:spcPct val="150000"/>
              </a:lnSpc>
            </a:pPr>
            <a:r>
              <a:rPr lang="ar-DZ" sz="3200" dirty="0" smtClean="0">
                <a:cs typeface="+mj-cs"/>
              </a:rPr>
              <a:t>استنتاجات متناقضة حول نفس الموضوع.</a:t>
            </a:r>
          </a:p>
          <a:p>
            <a:pPr>
              <a:lnSpc>
                <a:spcPct val="150000"/>
              </a:lnSpc>
            </a:pPr>
            <a:r>
              <a:rPr lang="ar-DZ" sz="3200" dirty="0" smtClean="0">
                <a:cs typeface="+mj-cs"/>
              </a:rPr>
              <a:t>نظرية أو جزء من نظرية أو نموذج مستخلص منها أو ظاهرة لم يتم إخضاعها إلى التحقيق </a:t>
            </a:r>
            <a:r>
              <a:rPr lang="ar-DZ" sz="3200" dirty="0" err="1" smtClean="0">
                <a:cs typeface="+mj-cs"/>
              </a:rPr>
              <a:t>الامبريقي</a:t>
            </a:r>
            <a:r>
              <a:rPr lang="ar-SA" sz="3200" dirty="0" smtClean="0">
                <a:cs typeface="+mj-cs"/>
              </a:rPr>
              <a:t> </a:t>
            </a:r>
            <a:r>
              <a:rPr lang="ar-DZ" sz="3200" dirty="0" err="1" smtClean="0">
                <a:cs typeface="+mj-cs"/>
              </a:rPr>
              <a:t>.</a:t>
            </a:r>
            <a:endParaRPr lang="fr-FR" sz="28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algn="r"/>
            <a:r>
              <a:rPr lang="ar-SA" b="1" dirty="0" err="1" smtClean="0"/>
              <a:t>3 </a:t>
            </a:r>
            <a:r>
              <a:rPr lang="ar-SA" b="1" dirty="0" smtClean="0"/>
              <a:t>: مشكلة البحث:</a:t>
            </a:r>
            <a:r>
              <a:rPr lang="en-US" dirty="0" smtClean="0"/>
              <a:t/>
            </a:r>
            <a:br>
              <a:rPr lang="en-US" dirty="0" smtClean="0"/>
            </a:br>
            <a:endParaRPr lang="ar-EG" dirty="0"/>
          </a:p>
        </p:txBody>
      </p:sp>
      <p:sp>
        <p:nvSpPr>
          <p:cNvPr id="3" name="عنصر نائب للمحتوى 2"/>
          <p:cNvSpPr>
            <a:spLocks noGrp="1"/>
          </p:cNvSpPr>
          <p:nvPr>
            <p:ph idx="1"/>
          </p:nvPr>
        </p:nvSpPr>
        <p:spPr>
          <a:xfrm>
            <a:off x="457200" y="1340768"/>
            <a:ext cx="8229600" cy="4983832"/>
          </a:xfrm>
        </p:spPr>
        <p:txBody>
          <a:bodyPr>
            <a:normAutofit/>
          </a:bodyPr>
          <a:lstStyle/>
          <a:p>
            <a:pPr algn="just">
              <a:lnSpc>
                <a:spcPct val="150000"/>
              </a:lnSpc>
              <a:buNone/>
            </a:pPr>
            <a:r>
              <a:rPr lang="ar-SA" sz="5400" dirty="0" smtClean="0">
                <a:cs typeface="+mj-cs"/>
              </a:rPr>
              <a:t>   </a:t>
            </a:r>
            <a:r>
              <a:rPr lang="ar-SA" sz="4800" dirty="0" smtClean="0">
                <a:cs typeface="+mj-cs"/>
              </a:rPr>
              <a:t>المشكلة هي عقبة تعترض طريق الممارس، أو سؤال محير ملح يتطلب الإجابة </a:t>
            </a:r>
            <a:r>
              <a:rPr lang="ar-SA" sz="7200" dirty="0" smtClean="0"/>
              <a:t>.</a:t>
            </a:r>
            <a:endParaRPr lang="en-US" sz="7200" dirty="0" smtClean="0"/>
          </a:p>
          <a:p>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08688"/>
          </a:xfrm>
        </p:spPr>
        <p:txBody>
          <a:bodyPr>
            <a:normAutofit fontScale="90000"/>
          </a:bodyPr>
          <a:lstStyle/>
          <a:p>
            <a:pPr algn="r"/>
            <a:r>
              <a:rPr lang="ar-SA" sz="4400" b="1" dirty="0" smtClean="0"/>
              <a:t>معايير صياغة المشكلة:</a:t>
            </a:r>
            <a:endParaRPr lang="ar-EG" sz="4400" dirty="0"/>
          </a:p>
        </p:txBody>
      </p:sp>
      <p:sp>
        <p:nvSpPr>
          <p:cNvPr id="3" name="عنصر نائب للمحتوى 2"/>
          <p:cNvSpPr>
            <a:spLocks noGrp="1"/>
          </p:cNvSpPr>
          <p:nvPr>
            <p:ph idx="1"/>
          </p:nvPr>
        </p:nvSpPr>
        <p:spPr>
          <a:xfrm>
            <a:off x="457200" y="1484784"/>
            <a:ext cx="8229600" cy="4839816"/>
          </a:xfrm>
        </p:spPr>
        <p:txBody>
          <a:bodyPr>
            <a:normAutofit/>
          </a:bodyPr>
          <a:lstStyle/>
          <a:p>
            <a:pPr lvl="0">
              <a:buFontTx/>
              <a:buChar char="-"/>
            </a:pPr>
            <a:r>
              <a:rPr lang="ar-SA" sz="3600" dirty="0" smtClean="0">
                <a:cs typeface="+mj-cs"/>
              </a:rPr>
              <a:t>أن تعبر عن علاقة بين متغيرين أو أكثر مع ذكر المجتمع الذي تشمله الدراسة.</a:t>
            </a:r>
          </a:p>
          <a:p>
            <a:pPr lvl="0">
              <a:buFontTx/>
              <a:buChar char="-"/>
            </a:pPr>
            <a:r>
              <a:rPr lang="ar-SA" sz="3600" dirty="0" smtClean="0">
                <a:cs typeface="+mj-cs"/>
              </a:rPr>
              <a:t>- يجب أن تكون المشكلة في عبارة محددة أو سؤال واضح</a:t>
            </a:r>
            <a:endParaRPr lang="en-US" sz="3600" dirty="0" smtClean="0">
              <a:cs typeface="+mj-cs"/>
            </a:endParaRPr>
          </a:p>
          <a:p>
            <a:pPr lvl="0">
              <a:buNone/>
            </a:pPr>
            <a:r>
              <a:rPr lang="ar-SA" sz="3600" dirty="0" smtClean="0">
                <a:cs typeface="+mj-cs"/>
              </a:rPr>
              <a:t>- وضوح الصياغة ودقتها.</a:t>
            </a:r>
            <a:endParaRPr lang="en-US" sz="3600" dirty="0" smtClean="0">
              <a:cs typeface="+mj-cs"/>
            </a:endParaRPr>
          </a:p>
          <a:p>
            <a:pPr lvl="0">
              <a:buFontTx/>
              <a:buChar char="-"/>
            </a:pPr>
            <a:r>
              <a:rPr lang="ar-SA" sz="3600" dirty="0" smtClean="0">
                <a:cs typeface="+mj-cs"/>
              </a:rPr>
              <a:t>أن تضمن المشكلة إمكانية اختبارها وتجريبها</a:t>
            </a:r>
            <a:r>
              <a:rPr lang="ar-SA" sz="4800" dirty="0" smtClean="0">
                <a:cs typeface="+mj-cs"/>
              </a:rPr>
              <a:t>. </a:t>
            </a:r>
          </a:p>
          <a:p>
            <a:pPr marL="0" indent="0">
              <a:buNone/>
            </a:pPr>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704088"/>
            <a:ext cx="8229600" cy="780696"/>
          </a:xfrm>
        </p:spPr>
        <p:txBody>
          <a:bodyPr>
            <a:normAutofit fontScale="90000"/>
          </a:bodyPr>
          <a:lstStyle/>
          <a:p>
            <a:pPr algn="r"/>
            <a:r>
              <a:rPr lang="ar-SA" sz="4900" b="1" dirty="0" smtClean="0"/>
              <a:t>مثال </a:t>
            </a:r>
            <a:r>
              <a:rPr lang="ar-SA" sz="4900" b="1" dirty="0" err="1" smtClean="0"/>
              <a:t>توضيحي </a:t>
            </a:r>
            <a:r>
              <a:rPr lang="ar-SA" b="1" dirty="0" err="1" smtClean="0"/>
              <a:t>:</a:t>
            </a:r>
            <a:r>
              <a:rPr lang="ar-SA" b="1" dirty="0" smtClean="0"/>
              <a:t> </a:t>
            </a:r>
            <a:endParaRPr lang="ar-EG" dirty="0"/>
          </a:p>
        </p:txBody>
      </p:sp>
      <p:sp>
        <p:nvSpPr>
          <p:cNvPr id="3" name="عنصر نائب للمحتوى 2"/>
          <p:cNvSpPr>
            <a:spLocks noGrp="1"/>
          </p:cNvSpPr>
          <p:nvPr>
            <p:ph idx="1"/>
          </p:nvPr>
        </p:nvSpPr>
        <p:spPr>
          <a:xfrm>
            <a:off x="457200" y="1484784"/>
            <a:ext cx="8363272" cy="4839816"/>
          </a:xfrm>
        </p:spPr>
        <p:txBody>
          <a:bodyPr>
            <a:noAutofit/>
          </a:bodyPr>
          <a:lstStyle/>
          <a:p>
            <a:pPr>
              <a:lnSpc>
                <a:spcPct val="150000"/>
              </a:lnSpc>
              <a:buNone/>
            </a:pPr>
            <a:r>
              <a:rPr lang="ar-SA" sz="4400" dirty="0" smtClean="0">
                <a:cs typeface="+mj-cs"/>
              </a:rPr>
              <a:t>إذا كان عنوان البحث هو: علاقة القلق كحالة وسمة بدافعية الانجاز لدى الرياضيين.</a:t>
            </a:r>
            <a:endParaRPr lang="en-US" sz="4400" dirty="0" smtClean="0">
              <a:cs typeface="+mj-cs"/>
            </a:endParaRPr>
          </a:p>
          <a:p>
            <a:pPr>
              <a:lnSpc>
                <a:spcPct val="150000"/>
              </a:lnSpc>
              <a:buNone/>
            </a:pPr>
            <a:r>
              <a:rPr lang="ar-SA" sz="3600" dirty="0" smtClean="0">
                <a:cs typeface="+mj-cs"/>
              </a:rPr>
              <a:t>تتمثل مشكلة الدراسة في السؤال الرئيسي التالي :</a:t>
            </a:r>
            <a:endParaRPr lang="en-US" sz="3600" dirty="0" smtClean="0">
              <a:cs typeface="+mj-cs"/>
            </a:endParaRPr>
          </a:p>
          <a:p>
            <a:pPr>
              <a:lnSpc>
                <a:spcPct val="150000"/>
              </a:lnSpc>
            </a:pPr>
            <a:r>
              <a:rPr lang="ar-SA" sz="3600" dirty="0" smtClean="0">
                <a:cs typeface="+mj-cs"/>
              </a:rPr>
              <a:t>هل توجد علاقة مابين القلق كحالة وسمة ودافعية الانجاز للرياضيين؟</a:t>
            </a:r>
            <a:endParaRPr lang="en-US" sz="3600" dirty="0" smtClean="0">
              <a:cs typeface="+mj-cs"/>
            </a:endParaRPr>
          </a:p>
          <a:p>
            <a:pPr>
              <a:lnSpc>
                <a:spcPct val="150000"/>
              </a:lnSpc>
            </a:pPr>
            <a:endParaRPr lang="ar-EG" sz="3200" dirty="0">
              <a:cs typeface="+mj-cs"/>
            </a:endParaRPr>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fade">
                                      <p:cBhvr>
                                        <p:cTn id="17" dur="2000"/>
                                        <p:tgtEl>
                                          <p:spTgt spid="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xEl>
                                              <p:pRg st="2" end="2"/>
                                            </p:txEl>
                                          </p:spTgt>
                                        </p:tgtEl>
                                        <p:attrNameLst>
                                          <p:attrName>style.visibility</p:attrName>
                                        </p:attrNameLst>
                                      </p:cBhvr>
                                      <p:to>
                                        <p:strVal val="visible"/>
                                      </p:to>
                                    </p:set>
                                    <p:animEffect transition="in" filter="fade">
                                      <p:cBhvr>
                                        <p:cTn id="22"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pPr algn="r"/>
            <a:r>
              <a:rPr lang="ar-SA" sz="4400" b="1" dirty="0" err="1" smtClean="0"/>
              <a:t>4-</a:t>
            </a:r>
            <a:r>
              <a:rPr lang="ar-SA" sz="4400" b="1" dirty="0" smtClean="0"/>
              <a:t> </a:t>
            </a:r>
            <a:r>
              <a:rPr lang="ar-JO" sz="4400" b="1" dirty="0" smtClean="0"/>
              <a:t>فرضيات الدراسة</a:t>
            </a:r>
            <a:r>
              <a:rPr lang="ar-SA" b="1" dirty="0" err="1" smtClean="0">
                <a:cs typeface="Arial" charset="0"/>
              </a:rPr>
              <a:t>:</a:t>
            </a:r>
            <a:r>
              <a:rPr lang="ar-JO" b="1" dirty="0" smtClean="0">
                <a:cs typeface="Arial" charset="0"/>
              </a:rPr>
              <a:t> </a:t>
            </a:r>
            <a:br>
              <a:rPr lang="ar-JO" b="1" dirty="0" smtClean="0">
                <a:cs typeface="Arial" charset="0"/>
              </a:rPr>
            </a:br>
            <a:endParaRPr lang="fr-FR" dirty="0"/>
          </a:p>
        </p:txBody>
      </p:sp>
      <p:sp>
        <p:nvSpPr>
          <p:cNvPr id="3" name="Espace réservé du contenu 2"/>
          <p:cNvSpPr>
            <a:spLocks noGrp="1"/>
          </p:cNvSpPr>
          <p:nvPr>
            <p:ph idx="1"/>
          </p:nvPr>
        </p:nvSpPr>
        <p:spPr>
          <a:xfrm>
            <a:off x="457200" y="1196752"/>
            <a:ext cx="8229600" cy="5127848"/>
          </a:xfrm>
        </p:spPr>
        <p:txBody>
          <a:bodyPr>
            <a:normAutofit/>
          </a:bodyPr>
          <a:lstStyle/>
          <a:p>
            <a:r>
              <a:rPr lang="ar-SA" sz="4000" dirty="0" smtClean="0">
                <a:cs typeface="+mj-cs"/>
              </a:rPr>
              <a:t>إجابة محتملة لتساؤلات البحث قابلة للنفي والتأكيد.</a:t>
            </a:r>
            <a:endParaRPr lang="fr-FR" sz="40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dirty="0" smtClean="0"/>
              <a:t>5-</a:t>
            </a:r>
            <a:r>
              <a:rPr lang="ar-JO" dirty="0" smtClean="0"/>
              <a:t>أهداف الدراسة</a:t>
            </a:r>
            <a:r>
              <a:rPr lang="ar-SA" dirty="0" smtClean="0"/>
              <a:t> </a:t>
            </a:r>
            <a:r>
              <a:rPr lang="ar-SA" dirty="0" err="1" smtClean="0"/>
              <a:t>:</a:t>
            </a:r>
            <a:endParaRPr lang="fr-FR" dirty="0"/>
          </a:p>
        </p:txBody>
      </p:sp>
      <p:sp>
        <p:nvSpPr>
          <p:cNvPr id="3" name="Espace réservé du contenu 2"/>
          <p:cNvSpPr>
            <a:spLocks noGrp="1"/>
          </p:cNvSpPr>
          <p:nvPr>
            <p:ph idx="1"/>
          </p:nvPr>
        </p:nvSpPr>
        <p:spPr>
          <a:xfrm>
            <a:off x="457200" y="1935480"/>
            <a:ext cx="8363272" cy="4389120"/>
          </a:xfrm>
        </p:spPr>
        <p:txBody>
          <a:bodyPr>
            <a:normAutofit/>
          </a:bodyPr>
          <a:lstStyle/>
          <a:p>
            <a:pPr marL="514350" indent="-514350" algn="just">
              <a:lnSpc>
                <a:spcPct val="150000"/>
              </a:lnSpc>
              <a:buNone/>
              <a:defRPr/>
            </a:pPr>
            <a:r>
              <a:rPr lang="ar-JO" sz="3200" dirty="0" smtClean="0">
                <a:cs typeface="+mj-cs"/>
              </a:rPr>
              <a:t>يركز هذا الجزء على الإجابة عن السؤال ما هي الأهداف التي تحققها هذه الدراسة</a:t>
            </a:r>
            <a:r>
              <a:rPr lang="ar-SA" sz="3200" dirty="0" smtClean="0">
                <a:cs typeface="+mj-cs"/>
              </a:rPr>
              <a:t> </a:t>
            </a:r>
            <a:r>
              <a:rPr lang="ar-JO" sz="3200" dirty="0" err="1" smtClean="0">
                <a:cs typeface="+mj-cs"/>
              </a:rPr>
              <a:t>؟</a:t>
            </a:r>
            <a:r>
              <a:rPr lang="ar-JO" sz="3200" dirty="0" smtClean="0">
                <a:cs typeface="+mj-cs"/>
              </a:rPr>
              <a:t> ويمكن وضع الأهداف على شكل نقاط عديدة تصنف هذه على أساس</a:t>
            </a:r>
            <a:r>
              <a:rPr lang="ar-SA" sz="3200" dirty="0" smtClean="0">
                <a:cs typeface="+mj-cs"/>
              </a:rPr>
              <a:t> </a:t>
            </a:r>
            <a:r>
              <a:rPr lang="ar-JO" sz="3200" dirty="0" err="1" smtClean="0">
                <a:cs typeface="+mj-cs"/>
              </a:rPr>
              <a:t>:</a:t>
            </a:r>
            <a:endParaRPr lang="ar-JO" sz="3200" dirty="0" smtClean="0">
              <a:cs typeface="+mj-cs"/>
            </a:endParaRPr>
          </a:p>
          <a:p>
            <a:pPr algn="just">
              <a:lnSpc>
                <a:spcPct val="150000"/>
              </a:lnSpc>
              <a:buNone/>
              <a:defRPr/>
            </a:pPr>
            <a:r>
              <a:rPr lang="ar-JO" sz="3200" dirty="0" smtClean="0">
                <a:cs typeface="+mj-cs"/>
              </a:rPr>
              <a:t>    -  أهداف نظرية تتضمن مثلا </a:t>
            </a:r>
            <a:r>
              <a:rPr lang="ar-SA" sz="3200" dirty="0" smtClean="0">
                <a:cs typeface="+mj-cs"/>
              </a:rPr>
              <a:t>اختبار نظرية من النظريات.</a:t>
            </a:r>
            <a:endParaRPr lang="en-US" sz="3200" dirty="0" smtClean="0">
              <a:cs typeface="+mj-cs"/>
            </a:endParaRPr>
          </a:p>
          <a:p>
            <a:pPr algn="just">
              <a:lnSpc>
                <a:spcPct val="150000"/>
              </a:lnSpc>
              <a:buNone/>
              <a:defRPr/>
            </a:pPr>
            <a:r>
              <a:rPr lang="ar-JO" sz="3200" dirty="0" smtClean="0">
                <a:cs typeface="+mj-cs"/>
              </a:rPr>
              <a:t>    -  أهداف عملية تتضمن إيجاد حلول لمشكلة البحث</a:t>
            </a:r>
            <a:endParaRPr lang="fr-FR" sz="32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r"/>
            <a:r>
              <a:rPr lang="ar-SA" sz="5400" dirty="0" smtClean="0"/>
              <a:t>6-حدود الدراسة</a:t>
            </a:r>
            <a:r>
              <a:rPr lang="ar-SA" sz="4400" dirty="0" smtClean="0"/>
              <a:t>:</a:t>
            </a:r>
            <a:endParaRPr lang="fr-FR" sz="4400" dirty="0"/>
          </a:p>
        </p:txBody>
      </p:sp>
      <p:sp>
        <p:nvSpPr>
          <p:cNvPr id="3" name="Espace réservé du contenu 2"/>
          <p:cNvSpPr>
            <a:spLocks noGrp="1"/>
          </p:cNvSpPr>
          <p:nvPr>
            <p:ph idx="1"/>
          </p:nvPr>
        </p:nvSpPr>
        <p:spPr>
          <a:xfrm>
            <a:off x="323528" y="1935480"/>
            <a:ext cx="8568952" cy="4389120"/>
          </a:xfrm>
        </p:spPr>
        <p:txBody>
          <a:bodyPr/>
          <a:lstStyle/>
          <a:p>
            <a:pPr>
              <a:buNone/>
            </a:pPr>
            <a:r>
              <a:rPr lang="ar-SA" sz="4800" dirty="0" smtClean="0">
                <a:cs typeface="+mj-cs"/>
              </a:rPr>
              <a:t>     نعني بحدود البحث إطار الدراسة الذي على  أساسه يمكن تعميم النتائج</a:t>
            </a:r>
            <a:r>
              <a:rPr lang="ar-SA" dirty="0" smtClean="0"/>
              <a:t>.</a:t>
            </a:r>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64704"/>
            <a:ext cx="8291264" cy="576064"/>
          </a:xfrm>
        </p:spPr>
        <p:txBody>
          <a:bodyPr>
            <a:normAutofit fontScale="90000"/>
          </a:bodyPr>
          <a:lstStyle/>
          <a:p>
            <a:pPr algn="r"/>
            <a:r>
              <a:rPr lang="ar-SA" dirty="0" smtClean="0"/>
              <a:t>7-</a:t>
            </a:r>
            <a:r>
              <a:rPr lang="ar-JO" dirty="0" smtClean="0"/>
              <a:t>أهمية الدراسة</a:t>
            </a:r>
            <a:r>
              <a:rPr lang="ar-SA" dirty="0" err="1" smtClean="0"/>
              <a:t>:</a:t>
            </a:r>
            <a:r>
              <a:rPr lang="ar-JO" dirty="0" smtClean="0"/>
              <a:t/>
            </a:r>
            <a:br>
              <a:rPr lang="ar-JO" dirty="0" smtClean="0"/>
            </a:br>
            <a:endParaRPr lang="fr-FR" dirty="0"/>
          </a:p>
        </p:txBody>
      </p:sp>
      <p:sp>
        <p:nvSpPr>
          <p:cNvPr id="3" name="Espace réservé du contenu 2"/>
          <p:cNvSpPr>
            <a:spLocks noGrp="1"/>
          </p:cNvSpPr>
          <p:nvPr>
            <p:ph idx="1"/>
          </p:nvPr>
        </p:nvSpPr>
        <p:spPr>
          <a:xfrm>
            <a:off x="0" y="548680"/>
            <a:ext cx="9144000" cy="5976664"/>
          </a:xfrm>
        </p:spPr>
        <p:txBody>
          <a:bodyPr>
            <a:noAutofit/>
          </a:bodyPr>
          <a:lstStyle/>
          <a:p>
            <a:pPr marL="514350" indent="-514350">
              <a:lnSpc>
                <a:spcPct val="150000"/>
              </a:lnSpc>
              <a:buNone/>
            </a:pPr>
            <a:r>
              <a:rPr lang="ar-SA" sz="3200" dirty="0" smtClean="0">
                <a:cs typeface="+mj-cs"/>
              </a:rPr>
              <a:t>        </a:t>
            </a:r>
            <a:r>
              <a:rPr lang="ar-JO" sz="3200" dirty="0" smtClean="0">
                <a:cs typeface="+mj-cs"/>
              </a:rPr>
              <a:t>يقوم الباحث في هذا الجزء بتحديد أهمية البحث الذي يقوم بإجرائه</a:t>
            </a:r>
            <a:r>
              <a:rPr lang="ar-SA" sz="3200" dirty="0" smtClean="0">
                <a:cs typeface="+mj-cs"/>
              </a:rPr>
              <a:t> </a:t>
            </a:r>
            <a:r>
              <a:rPr lang="ar-JO" sz="3200" dirty="0" err="1" smtClean="0">
                <a:cs typeface="+mj-cs"/>
              </a:rPr>
              <a:t>.</a:t>
            </a:r>
            <a:r>
              <a:rPr lang="ar-JO" sz="3200" dirty="0" smtClean="0">
                <a:cs typeface="+mj-cs"/>
              </a:rPr>
              <a:t> ويمكن هنا أن يقوم بتصنيف هذه الأهمية على شكل نقاط أو على شكل جمل تقريريه</a:t>
            </a:r>
            <a:r>
              <a:rPr lang="ar-SA" sz="3200" dirty="0" smtClean="0">
                <a:cs typeface="+mj-cs"/>
              </a:rPr>
              <a:t> </a:t>
            </a:r>
            <a:r>
              <a:rPr lang="ar-SA" sz="3200" dirty="0" err="1" smtClean="0">
                <a:cs typeface="+mj-cs"/>
              </a:rPr>
              <a:t>،</a:t>
            </a:r>
            <a:r>
              <a:rPr lang="ar-JO" sz="3200" dirty="0" smtClean="0">
                <a:cs typeface="+mj-cs"/>
              </a:rPr>
              <a:t> ويتم التركيز عادة على نقطتين لتوضيح أهمية الدراسة وهما</a:t>
            </a:r>
            <a:r>
              <a:rPr lang="ar-SA" sz="3200" dirty="0" smtClean="0">
                <a:cs typeface="+mj-cs"/>
              </a:rPr>
              <a:t> </a:t>
            </a:r>
            <a:r>
              <a:rPr lang="ar-JO" sz="3200" dirty="0" err="1" smtClean="0">
                <a:cs typeface="+mj-cs"/>
              </a:rPr>
              <a:t>:</a:t>
            </a:r>
            <a:endParaRPr lang="ar-JO" sz="3200" dirty="0" smtClean="0">
              <a:cs typeface="+mj-cs"/>
            </a:endParaRPr>
          </a:p>
          <a:p>
            <a:pPr marL="514350" indent="-514350" algn="just">
              <a:lnSpc>
                <a:spcPct val="150000"/>
              </a:lnSpc>
              <a:buFontTx/>
              <a:buNone/>
            </a:pPr>
            <a:r>
              <a:rPr lang="ar-JO" sz="3200" dirty="0" smtClean="0">
                <a:cs typeface="+mj-cs"/>
              </a:rPr>
              <a:t> </a:t>
            </a:r>
            <a:r>
              <a:rPr lang="ar-JO" sz="3200" dirty="0" smtClean="0">
                <a:solidFill>
                  <a:schemeClr val="tx2"/>
                </a:solidFill>
                <a:cs typeface="+mj-cs"/>
              </a:rPr>
              <a:t>أ) </a:t>
            </a:r>
            <a:r>
              <a:rPr lang="ar-JO" sz="3600" dirty="0" smtClean="0">
                <a:solidFill>
                  <a:schemeClr val="tx2"/>
                </a:solidFill>
                <a:cs typeface="+mj-cs"/>
              </a:rPr>
              <a:t>الأهمية النظرية</a:t>
            </a:r>
            <a:r>
              <a:rPr lang="ar-JO" sz="3200" dirty="0" smtClean="0">
                <a:cs typeface="+mj-cs"/>
              </a:rPr>
              <a:t>: ويجيب الباحث هنا على السؤال التالي</a:t>
            </a:r>
            <a:r>
              <a:rPr lang="ar-SA" sz="3200" dirty="0" smtClean="0">
                <a:cs typeface="+mj-cs"/>
              </a:rPr>
              <a:t> </a:t>
            </a:r>
            <a:r>
              <a:rPr lang="ar-JO" sz="3200" dirty="0" smtClean="0">
                <a:cs typeface="+mj-cs"/>
              </a:rPr>
              <a:t> "لماذا يعتقد الباحث أن هذه الدراسة مهمة من ناحية نظرية</a:t>
            </a:r>
            <a:r>
              <a:rPr lang="ar-SA" sz="3200" dirty="0" err="1" smtClean="0">
                <a:cs typeface="+mj-cs"/>
              </a:rPr>
              <a:t>.</a:t>
            </a:r>
            <a:endParaRPr lang="ar-JO" sz="3200" dirty="0" smtClean="0">
              <a:cs typeface="+mj-cs"/>
            </a:endParaRPr>
          </a:p>
          <a:p>
            <a:pPr marL="514350" indent="-514350" algn="just">
              <a:lnSpc>
                <a:spcPct val="150000"/>
              </a:lnSpc>
              <a:buFontTx/>
              <a:buNone/>
            </a:pPr>
            <a:r>
              <a:rPr lang="ar-JO" sz="3200" dirty="0" smtClean="0">
                <a:cs typeface="+mj-cs"/>
              </a:rPr>
              <a:t> </a:t>
            </a:r>
            <a:r>
              <a:rPr lang="ar-SA" sz="3200" dirty="0" smtClean="0">
                <a:cs typeface="+mj-cs"/>
              </a:rPr>
              <a:t>    التراث النظري، أهمية الموضوع.</a:t>
            </a:r>
          </a:p>
          <a:p>
            <a:pPr marL="514350" indent="-514350" algn="just">
              <a:lnSpc>
                <a:spcPct val="150000"/>
              </a:lnSpc>
              <a:buFontTx/>
              <a:buNone/>
            </a:pPr>
            <a:r>
              <a:rPr lang="ar-SA" sz="3200" dirty="0" smtClean="0">
                <a:cs typeface="+mj-cs"/>
              </a:rPr>
              <a:t>     المقصود إجمالا الفائدة التي تعود على العلم.</a:t>
            </a:r>
            <a:endParaRPr lang="fr-FR" sz="32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sz="4400" dirty="0" smtClean="0">
                <a:solidFill>
                  <a:schemeClr val="accent1"/>
                </a:solidFill>
              </a:rPr>
              <a:t>ب-</a:t>
            </a:r>
            <a:r>
              <a:rPr lang="ar-JO" sz="4400" dirty="0" smtClean="0">
                <a:solidFill>
                  <a:schemeClr val="accent1"/>
                </a:solidFill>
              </a:rPr>
              <a:t>الأهمية العملية أو</a:t>
            </a:r>
            <a:r>
              <a:rPr lang="fr-FR" sz="4400" dirty="0" smtClean="0">
                <a:solidFill>
                  <a:schemeClr val="accent1"/>
                </a:solidFill>
              </a:rPr>
              <a:t> </a:t>
            </a:r>
            <a:r>
              <a:rPr lang="ar-JO" sz="4400" dirty="0" smtClean="0">
                <a:solidFill>
                  <a:schemeClr val="accent1"/>
                </a:solidFill>
              </a:rPr>
              <a:t>التطبيقية</a:t>
            </a:r>
            <a:r>
              <a:rPr lang="ar-SA" sz="5400" dirty="0" err="1" smtClean="0">
                <a:solidFill>
                  <a:schemeClr val="accent1"/>
                </a:solidFill>
              </a:rPr>
              <a:t>:</a:t>
            </a:r>
            <a:endParaRPr lang="fr-FR" dirty="0"/>
          </a:p>
        </p:txBody>
      </p:sp>
      <p:sp>
        <p:nvSpPr>
          <p:cNvPr id="3" name="Espace réservé du contenu 2"/>
          <p:cNvSpPr>
            <a:spLocks noGrp="1"/>
          </p:cNvSpPr>
          <p:nvPr>
            <p:ph idx="1"/>
          </p:nvPr>
        </p:nvSpPr>
        <p:spPr>
          <a:xfrm>
            <a:off x="179512" y="1935480"/>
            <a:ext cx="8507288" cy="4389120"/>
          </a:xfrm>
        </p:spPr>
        <p:txBody>
          <a:bodyPr/>
          <a:lstStyle/>
          <a:p>
            <a:pPr>
              <a:lnSpc>
                <a:spcPct val="150000"/>
              </a:lnSpc>
              <a:buNone/>
            </a:pPr>
            <a:r>
              <a:rPr lang="ar-JO" sz="4800" dirty="0" smtClean="0">
                <a:cs typeface="+mj-cs"/>
              </a:rPr>
              <a:t>يجيب الباحث على السؤال التالي" ما هي أهمية هذه الدراسة من ناحية عملية وتطبيقية</a:t>
            </a:r>
            <a:r>
              <a:rPr lang="ar-SA" sz="2800" dirty="0" err="1" smtClean="0"/>
              <a:t>.</a:t>
            </a:r>
            <a:endParaRPr lang="ar-SA" sz="2800" dirty="0" smtClean="0"/>
          </a:p>
          <a:p>
            <a:pPr>
              <a:lnSpc>
                <a:spcPct val="150000"/>
              </a:lnSpc>
              <a:buNone/>
            </a:pPr>
            <a:r>
              <a:rPr lang="ar-SA" sz="4400" dirty="0" smtClean="0">
                <a:cs typeface="+mj-cs"/>
              </a:rPr>
              <a:t>المقصود إجمالا الفائدة التي تعود على المجتمع</a:t>
            </a:r>
            <a:r>
              <a:rPr lang="ar-SA" sz="2800" dirty="0" smtClean="0"/>
              <a:t>.</a:t>
            </a:r>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sz="4400" dirty="0" err="1" smtClean="0"/>
              <a:t>8 </a:t>
            </a:r>
            <a:r>
              <a:rPr lang="ar-SA" sz="4400" dirty="0" smtClean="0"/>
              <a:t>- تحديد المصطلحات</a:t>
            </a:r>
            <a:r>
              <a:rPr lang="ar-SA" dirty="0" smtClean="0"/>
              <a:t>:</a:t>
            </a:r>
            <a:endParaRPr lang="fr-FR" dirty="0"/>
          </a:p>
        </p:txBody>
      </p:sp>
      <p:sp>
        <p:nvSpPr>
          <p:cNvPr id="3" name="Espace réservé du contenu 2"/>
          <p:cNvSpPr>
            <a:spLocks noGrp="1"/>
          </p:cNvSpPr>
          <p:nvPr>
            <p:ph idx="1"/>
          </p:nvPr>
        </p:nvSpPr>
        <p:spPr/>
        <p:txBody>
          <a:bodyPr>
            <a:normAutofit/>
          </a:bodyPr>
          <a:lstStyle/>
          <a:p>
            <a:pPr algn="just">
              <a:buNone/>
            </a:pPr>
            <a:r>
              <a:rPr lang="ar-SA" sz="3600" dirty="0" smtClean="0">
                <a:cs typeface="+mj-cs"/>
              </a:rPr>
              <a:t>     </a:t>
            </a:r>
            <a:r>
              <a:rPr lang="ar-SA" sz="3600" b="1" dirty="0" smtClean="0">
                <a:cs typeface="+mj-cs"/>
              </a:rPr>
              <a:t>التعريف النظري</a:t>
            </a:r>
            <a:r>
              <a:rPr lang="ar-SA" sz="3600" dirty="0" smtClean="0">
                <a:cs typeface="+mj-cs"/>
              </a:rPr>
              <a:t>: هو المعنى المعطى لعبارة ما في ميدان بحث محدد </a:t>
            </a:r>
          </a:p>
          <a:p>
            <a:pPr algn="just">
              <a:buNone/>
            </a:pPr>
            <a:r>
              <a:rPr lang="ar-SA" sz="3600" dirty="0" smtClean="0">
                <a:cs typeface="+mj-cs"/>
              </a:rPr>
              <a:t>        إن عبارة الضغط تفهم عند العام بشكل يختلف عن فهم الباحثين لها، وهذا ما يميز التعريف اللغوي عن التعريف النظري، كما تختلف من ميدان إلى ميدان </a:t>
            </a:r>
            <a:r>
              <a:rPr lang="ar-SA" sz="3600" dirty="0" err="1" smtClean="0">
                <a:cs typeface="+mj-cs"/>
              </a:rPr>
              <a:t>آخر  </a:t>
            </a:r>
            <a:r>
              <a:rPr lang="ar-SA" sz="3600" dirty="0" smtClean="0">
                <a:cs typeface="+mj-cs"/>
              </a:rPr>
              <a:t>، فالمعنى الذي يعطيه الفيزيائيون يختلف عن المعنى الذي يعطيه الباحثون في علم النفس.</a:t>
            </a:r>
            <a:endParaRPr lang="fr-FR" sz="36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775920"/>
          </a:xfrm>
        </p:spPr>
        <p:txBody>
          <a:bodyPr>
            <a:normAutofit fontScale="92500" lnSpcReduction="20000"/>
          </a:bodyPr>
          <a:lstStyle/>
          <a:p>
            <a:pPr marL="514350" indent="-514350" algn="just">
              <a:lnSpc>
                <a:spcPct val="150000"/>
              </a:lnSpc>
              <a:buFontTx/>
              <a:buNone/>
            </a:pPr>
            <a:r>
              <a:rPr lang="ar-SA" sz="4700" b="1" dirty="0" smtClean="0">
                <a:cs typeface="+mj-cs"/>
              </a:rPr>
              <a:t>التعريف </a:t>
            </a:r>
            <a:r>
              <a:rPr lang="ar-SA" sz="4700" b="1" dirty="0" smtClean="0">
                <a:cs typeface="+mj-cs"/>
              </a:rPr>
              <a:t>الاجرائي</a:t>
            </a:r>
            <a:r>
              <a:rPr lang="ar-DZ" sz="4700" b="1" dirty="0" smtClean="0">
                <a:cs typeface="+mj-cs"/>
              </a:rPr>
              <a:t> </a:t>
            </a:r>
            <a:r>
              <a:rPr lang="ar-SA" sz="4700" dirty="0" smtClean="0">
                <a:cs typeface="+mj-cs"/>
              </a:rPr>
              <a:t>:</a:t>
            </a:r>
            <a:endParaRPr lang="ar-SA" sz="4700" dirty="0" smtClean="0">
              <a:cs typeface="+mj-cs"/>
            </a:endParaRPr>
          </a:p>
          <a:p>
            <a:pPr marL="514350" indent="-514350" algn="just">
              <a:lnSpc>
                <a:spcPct val="150000"/>
              </a:lnSpc>
              <a:buFontTx/>
              <a:buNone/>
            </a:pPr>
            <a:r>
              <a:rPr lang="ar-SA" sz="4000" dirty="0" smtClean="0">
                <a:cs typeface="+mj-cs"/>
              </a:rPr>
              <a:t>هو المعنى المعطى لعبارة في إطار بحث خاص.</a:t>
            </a:r>
          </a:p>
          <a:p>
            <a:pPr marL="514350" indent="-514350" algn="just">
              <a:lnSpc>
                <a:spcPct val="150000"/>
              </a:lnSpc>
              <a:buFontTx/>
              <a:buNone/>
            </a:pPr>
            <a:r>
              <a:rPr lang="ar-SA" sz="4000" dirty="0" smtClean="0">
                <a:cs typeface="+mj-cs"/>
              </a:rPr>
              <a:t>         </a:t>
            </a:r>
            <a:r>
              <a:rPr lang="ar-JO" sz="4000" dirty="0" smtClean="0">
                <a:cs typeface="+mj-cs"/>
              </a:rPr>
              <a:t>يجب إيجاد وسيلة لترجمة المفاهيم بشكل عملي(تعريفاً عملياً</a:t>
            </a:r>
            <a:r>
              <a:rPr lang="ar-JO" sz="4000" dirty="0" err="1" smtClean="0">
                <a:cs typeface="+mj-cs"/>
              </a:rPr>
              <a:t>)</a:t>
            </a:r>
            <a:r>
              <a:rPr lang="ar-SA" sz="4000" dirty="0" err="1" smtClean="0">
                <a:cs typeface="+mj-cs"/>
              </a:rPr>
              <a:t>،</a:t>
            </a:r>
            <a:r>
              <a:rPr lang="ar-JO" sz="4000" dirty="0" smtClean="0">
                <a:cs typeface="+mj-cs"/>
              </a:rPr>
              <a:t> أو( التعريف الإجرائي) وتحديد المعنى الفعلي الذي يقصده الباحث وليس المعنى المطلق في الأدبيات</a:t>
            </a:r>
            <a:r>
              <a:rPr lang="ar-SA" sz="4000" dirty="0" err="1" smtClean="0">
                <a:cs typeface="+mj-cs"/>
              </a:rPr>
              <a:t>.</a:t>
            </a:r>
            <a:r>
              <a:rPr lang="ar-JO" sz="4000" dirty="0" smtClean="0">
                <a:cs typeface="+mj-cs"/>
              </a:rPr>
              <a:t>  </a:t>
            </a:r>
          </a:p>
          <a:p>
            <a:pPr marL="514350" indent="-514350" algn="just">
              <a:lnSpc>
                <a:spcPct val="150000"/>
              </a:lnSpc>
              <a:buFontTx/>
              <a:buNone/>
            </a:pPr>
            <a:r>
              <a:rPr lang="ar-JO" sz="4000" dirty="0" smtClean="0">
                <a:cs typeface="+mj-cs"/>
              </a:rPr>
              <a:t>   </a:t>
            </a:r>
            <a:r>
              <a:rPr lang="ar-SA" sz="4000" dirty="0" smtClean="0">
                <a:cs typeface="+mj-cs"/>
              </a:rPr>
              <a:t>   </a:t>
            </a:r>
            <a:r>
              <a:rPr lang="ar-JO" sz="4000" dirty="0" smtClean="0">
                <a:cs typeface="+mj-cs"/>
              </a:rPr>
              <a:t> وذلك لقياسها بشكل مباشر من الواقع الذي تمثله من خلال جمع معلومات عنها</a:t>
            </a:r>
            <a:r>
              <a:rPr lang="ar-SA" sz="4000" dirty="0" smtClean="0">
                <a:cs typeface="+mj-cs"/>
              </a:rPr>
              <a:t> </a:t>
            </a:r>
            <a:r>
              <a:rPr lang="ar-JO" sz="4000" dirty="0" err="1" smtClean="0">
                <a:cs typeface="+mj-cs"/>
              </a:rPr>
              <a:t>.</a:t>
            </a:r>
            <a:r>
              <a:rPr lang="ar-JO" sz="4000" dirty="0" smtClean="0">
                <a:cs typeface="+mj-cs"/>
              </a:rPr>
              <a:t> </a:t>
            </a: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404664"/>
            <a:ext cx="8229600" cy="1080120"/>
          </a:xfrm>
        </p:spPr>
        <p:txBody>
          <a:bodyPr>
            <a:normAutofit fontScale="90000"/>
          </a:bodyPr>
          <a:lstStyle/>
          <a:p>
            <a:pPr algn="r"/>
            <a:r>
              <a:rPr lang="en-US" dirty="0" smtClean="0"/>
              <a:t/>
            </a:r>
            <a:br>
              <a:rPr lang="en-US" dirty="0" smtClean="0"/>
            </a:br>
            <a:r>
              <a:rPr lang="ar-QA" sz="6000" b="1" dirty="0" smtClean="0"/>
              <a:t>موضوع البحث</a:t>
            </a:r>
            <a:r>
              <a:rPr lang="ar-SA" sz="6000" b="1" dirty="0" smtClean="0"/>
              <a:t> </a:t>
            </a:r>
            <a:r>
              <a:rPr lang="ar-SA" b="1" dirty="0" err="1" smtClean="0"/>
              <a:t>:</a:t>
            </a:r>
            <a:endParaRPr lang="ar-EG" b="1" dirty="0"/>
          </a:p>
        </p:txBody>
      </p:sp>
      <p:sp>
        <p:nvSpPr>
          <p:cNvPr id="3" name="عنصر نائب للمحتوى 2"/>
          <p:cNvSpPr>
            <a:spLocks noGrp="1"/>
          </p:cNvSpPr>
          <p:nvPr>
            <p:ph idx="1"/>
          </p:nvPr>
        </p:nvSpPr>
        <p:spPr>
          <a:xfrm>
            <a:off x="0" y="1484784"/>
            <a:ext cx="9144000" cy="4839816"/>
          </a:xfrm>
        </p:spPr>
        <p:txBody>
          <a:bodyPr>
            <a:normAutofit fontScale="92500"/>
          </a:bodyPr>
          <a:lstStyle/>
          <a:p>
            <a:pPr algn="just">
              <a:lnSpc>
                <a:spcPct val="150000"/>
              </a:lnSpc>
              <a:buNone/>
            </a:pPr>
            <a:r>
              <a:rPr lang="ar-SA" sz="3500" b="1" dirty="0" smtClean="0">
                <a:latin typeface="Times New Roman" pitchFamily="18" charset="0"/>
                <a:cs typeface="+mj-cs"/>
              </a:rPr>
              <a:t>         </a:t>
            </a:r>
            <a:r>
              <a:rPr lang="ar-QA" sz="3500" b="1" dirty="0" smtClean="0">
                <a:latin typeface="Times New Roman" pitchFamily="18" charset="0"/>
                <a:cs typeface="+mj-cs"/>
              </a:rPr>
              <a:t>إن اختيار موضوع البحث هو نقطة البداية في كل عمل علمي، وقد يجد الباحث موضوعا سبق دراسته بواسطة باحثين آخرين، ومع ذلك يصلح ذلك الموضوع لبحث جديد، إذا تغيرت الظروف التي كانت تحيط بالبحث الأول، أو استجدت عوامل تقتضى إعادة البحث، أو إذا وجد الباحث أنه يستطيع بحث ذات الموضوع من زاوية جديدة، أو بمعالجة جديدة أو بدراسة أعمق أو </a:t>
            </a:r>
            <a:r>
              <a:rPr lang="ar-QA" sz="3500" b="1" dirty="0" err="1" smtClean="0">
                <a:latin typeface="Times New Roman" pitchFamily="18" charset="0"/>
                <a:cs typeface="+mj-cs"/>
              </a:rPr>
              <a:t>أوسع.</a:t>
            </a:r>
            <a:r>
              <a:rPr lang="ar-QA" sz="3500" b="1" dirty="0" smtClean="0">
                <a:latin typeface="Times New Roman" pitchFamily="18" charset="0"/>
                <a:cs typeface="+mj-cs"/>
              </a:rPr>
              <a:t> </a:t>
            </a:r>
            <a:r>
              <a:rPr lang="ar-QA" b="1" dirty="0" smtClean="0">
                <a:latin typeface="Times New Roman" pitchFamily="18" charset="0"/>
                <a:cs typeface="Times New Roman" pitchFamily="18" charset="0"/>
              </a:rPr>
              <a:t/>
            </a:r>
            <a:br>
              <a:rPr lang="ar-QA" b="1" dirty="0" smtClean="0">
                <a:latin typeface="Times New Roman" pitchFamily="18" charset="0"/>
                <a:cs typeface="Times New Roman" pitchFamily="18" charset="0"/>
              </a:rPr>
            </a:br>
            <a:endParaRPr lang="ar-EG" dirty="0"/>
          </a:p>
        </p:txBody>
      </p:sp>
    </p:spTree>
  </p:cSld>
  <p:clrMapOvr>
    <a:masterClrMapping/>
  </p:clrMapOvr>
  <p:transition>
    <p:wedge/>
    <p:sndAc>
      <p:stSnd>
        <p:snd r:embed="rId2" name="camera.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80696"/>
          </a:xfrm>
        </p:spPr>
        <p:txBody>
          <a:bodyPr>
            <a:normAutofit fontScale="90000"/>
          </a:bodyPr>
          <a:lstStyle/>
          <a:p>
            <a:pPr algn="r"/>
            <a:r>
              <a:rPr lang="ar-SA" sz="4000" b="1" dirty="0" smtClean="0"/>
              <a:t>9-</a:t>
            </a:r>
            <a:r>
              <a:rPr lang="ar-JO" b="1" dirty="0" smtClean="0"/>
              <a:t>الدراسات السابقة</a:t>
            </a:r>
            <a:r>
              <a:rPr lang="ar-SA" b="1" dirty="0" err="1" smtClean="0"/>
              <a:t>:</a:t>
            </a:r>
            <a:r>
              <a:rPr lang="ar-JO" b="1" dirty="0" smtClean="0"/>
              <a:t/>
            </a:r>
            <a:br>
              <a:rPr lang="ar-JO" b="1" dirty="0" smtClean="0"/>
            </a:br>
            <a:endParaRPr lang="fr-FR" b="1" dirty="0"/>
          </a:p>
        </p:txBody>
      </p:sp>
      <p:sp>
        <p:nvSpPr>
          <p:cNvPr id="3" name="Espace réservé du contenu 2"/>
          <p:cNvSpPr>
            <a:spLocks noGrp="1"/>
          </p:cNvSpPr>
          <p:nvPr>
            <p:ph idx="1"/>
          </p:nvPr>
        </p:nvSpPr>
        <p:spPr>
          <a:xfrm>
            <a:off x="0" y="836712"/>
            <a:ext cx="8964488" cy="5688632"/>
          </a:xfrm>
        </p:spPr>
        <p:txBody>
          <a:bodyPr>
            <a:normAutofit fontScale="25000" lnSpcReduction="20000"/>
          </a:bodyPr>
          <a:lstStyle/>
          <a:p>
            <a:pPr marL="514350" indent="-514350">
              <a:lnSpc>
                <a:spcPct val="170000"/>
              </a:lnSpc>
              <a:buNone/>
            </a:pPr>
            <a:r>
              <a:rPr lang="ar-SA" sz="11200" dirty="0" smtClean="0">
                <a:cs typeface="+mj-cs"/>
              </a:rPr>
              <a:t>            </a:t>
            </a:r>
            <a:r>
              <a:rPr lang="ar-JO" sz="11200" dirty="0" smtClean="0">
                <a:cs typeface="+mj-cs"/>
              </a:rPr>
              <a:t>يركز هذا الجزء على استعراض وتلخيص الدراسات والأبحاث السابقة التي سبق وان تناولت موضوع الدراسة الحالية من جوانب وأبعاد متعددة</a:t>
            </a:r>
            <a:r>
              <a:rPr lang="ar-DZ" sz="11200" dirty="0" err="1" smtClean="0">
                <a:cs typeface="+mj-cs"/>
              </a:rPr>
              <a:t>،</a:t>
            </a:r>
            <a:r>
              <a:rPr lang="ar-JO" sz="11200" dirty="0" smtClean="0">
                <a:cs typeface="+mj-cs"/>
              </a:rPr>
              <a:t> ويعني هذا أن يقوم الباحث بالبحث عن دراسات سابقة في الدوريات العلمية ومصادر المعلومات الأخرى, وتساعد فيما يلي</a:t>
            </a:r>
            <a:r>
              <a:rPr lang="ar-SA" sz="11200" dirty="0" err="1" smtClean="0">
                <a:cs typeface="+mj-cs"/>
              </a:rPr>
              <a:t>:</a:t>
            </a:r>
            <a:endParaRPr lang="ar-JO" sz="11200" dirty="0" smtClean="0">
              <a:cs typeface="+mj-cs"/>
            </a:endParaRPr>
          </a:p>
          <a:p>
            <a:pPr marL="342900" lvl="1" indent="-342900" algn="just">
              <a:lnSpc>
                <a:spcPct val="170000"/>
              </a:lnSpc>
              <a:buNone/>
            </a:pPr>
            <a:r>
              <a:rPr lang="ar-JO" sz="11200" dirty="0" smtClean="0">
                <a:cs typeface="+mj-cs"/>
              </a:rPr>
              <a:t>    </a:t>
            </a:r>
            <a:r>
              <a:rPr lang="ar-JO" sz="11200" dirty="0" err="1" smtClean="0">
                <a:cs typeface="+mj-cs"/>
              </a:rPr>
              <a:t>-</a:t>
            </a:r>
            <a:r>
              <a:rPr lang="en-US" sz="11200" dirty="0" smtClean="0">
                <a:cs typeface="+mj-cs"/>
              </a:rPr>
              <a:t> </a:t>
            </a:r>
            <a:r>
              <a:rPr lang="ar-JO" sz="11200" dirty="0" smtClean="0">
                <a:cs typeface="+mj-cs"/>
              </a:rPr>
              <a:t>التعرف على الجوانب والأساليب المختلفة التي تمت </a:t>
            </a:r>
            <a:r>
              <a:rPr lang="ar-JO" sz="11200" dirty="0" err="1" smtClean="0">
                <a:cs typeface="+mj-cs"/>
              </a:rPr>
              <a:t>بها</a:t>
            </a:r>
            <a:r>
              <a:rPr lang="ar-JO" sz="11200" dirty="0" smtClean="0">
                <a:cs typeface="+mj-cs"/>
              </a:rPr>
              <a:t> عملية تناول   </a:t>
            </a:r>
            <a:br>
              <a:rPr lang="ar-JO" sz="11200" dirty="0" smtClean="0">
                <a:cs typeface="+mj-cs"/>
              </a:rPr>
            </a:br>
            <a:r>
              <a:rPr lang="ar-JO" sz="11200" dirty="0" smtClean="0">
                <a:cs typeface="+mj-cs"/>
              </a:rPr>
              <a:t>   الموضوع ودراسته.</a:t>
            </a:r>
          </a:p>
          <a:p>
            <a:pPr marL="342900" lvl="1" indent="-342900" algn="just">
              <a:lnSpc>
                <a:spcPct val="170000"/>
              </a:lnSpc>
              <a:buNone/>
            </a:pPr>
            <a:r>
              <a:rPr lang="ar-JO" sz="11200" dirty="0" smtClean="0">
                <a:cs typeface="+mj-cs"/>
              </a:rPr>
              <a:t>    -  التعرف على المن</a:t>
            </a:r>
            <a:r>
              <a:rPr lang="ar-SA" sz="11200" dirty="0" smtClean="0">
                <a:cs typeface="+mj-cs"/>
              </a:rPr>
              <a:t>ا</a:t>
            </a:r>
            <a:r>
              <a:rPr lang="ar-JO" sz="11200" dirty="0" smtClean="0">
                <a:cs typeface="+mj-cs"/>
              </a:rPr>
              <a:t>هج المختلفة التي تناولت هدا الموضوع.</a:t>
            </a:r>
          </a:p>
          <a:p>
            <a:pPr marL="342900" lvl="1" indent="-342900" algn="just">
              <a:lnSpc>
                <a:spcPct val="170000"/>
              </a:lnSpc>
              <a:buNone/>
            </a:pPr>
            <a:r>
              <a:rPr lang="ar-JO" sz="11200" dirty="0" smtClean="0">
                <a:cs typeface="+mj-cs"/>
              </a:rPr>
              <a:t>    -  استعراض ومقارنة النتائج والتوصيات التي توصل إليها كل بحث.</a:t>
            </a:r>
          </a:p>
          <a:p>
            <a:pPr marL="342900" lvl="1" indent="-342900" algn="just">
              <a:lnSpc>
                <a:spcPct val="170000"/>
              </a:lnSpc>
              <a:buNone/>
            </a:pPr>
            <a:r>
              <a:rPr lang="ar-JO" sz="11200" dirty="0" smtClean="0">
                <a:cs typeface="+mj-cs"/>
              </a:rPr>
              <a:t>    </a:t>
            </a:r>
            <a:endParaRPr lang="en-US" dirty="0" smtClean="0">
              <a:cs typeface="+mj-cs"/>
            </a:endParaRPr>
          </a:p>
          <a:p>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SA" sz="4000" b="1" dirty="0" smtClean="0"/>
              <a:t>11- إجراءات البحث</a:t>
            </a:r>
            <a:r>
              <a:rPr lang="ar-SA" b="1" dirty="0" smtClean="0"/>
              <a:t>:</a:t>
            </a:r>
            <a:endParaRPr lang="fr-FR" b="1" dirty="0"/>
          </a:p>
        </p:txBody>
      </p:sp>
      <p:sp>
        <p:nvSpPr>
          <p:cNvPr id="3" name="Espace réservé du contenu 2"/>
          <p:cNvSpPr>
            <a:spLocks noGrp="1"/>
          </p:cNvSpPr>
          <p:nvPr>
            <p:ph idx="1"/>
          </p:nvPr>
        </p:nvSpPr>
        <p:spPr/>
        <p:txBody>
          <a:bodyPr/>
          <a:lstStyle/>
          <a:p>
            <a:pPr>
              <a:lnSpc>
                <a:spcPct val="150000"/>
              </a:lnSpc>
              <a:buFontTx/>
              <a:buChar char="-"/>
            </a:pPr>
            <a:r>
              <a:rPr lang="ar-SA" sz="3600" dirty="0" smtClean="0">
                <a:cs typeface="+mj-cs"/>
              </a:rPr>
              <a:t>المنهج المتبع</a:t>
            </a:r>
          </a:p>
          <a:p>
            <a:pPr>
              <a:lnSpc>
                <a:spcPct val="150000"/>
              </a:lnSpc>
              <a:buFontTx/>
              <a:buChar char="-"/>
            </a:pPr>
            <a:r>
              <a:rPr lang="ar-SA" sz="3600" dirty="0" smtClean="0">
                <a:cs typeface="+mj-cs"/>
              </a:rPr>
              <a:t>المجتمع والعينة</a:t>
            </a:r>
          </a:p>
          <a:p>
            <a:pPr>
              <a:lnSpc>
                <a:spcPct val="150000"/>
              </a:lnSpc>
              <a:buFontTx/>
              <a:buChar char="-"/>
            </a:pPr>
            <a:r>
              <a:rPr lang="ar-SA" sz="3600" dirty="0" smtClean="0">
                <a:cs typeface="+mj-cs"/>
              </a:rPr>
              <a:t>أدوات القياس</a:t>
            </a:r>
          </a:p>
          <a:p>
            <a:pPr>
              <a:lnSpc>
                <a:spcPct val="150000"/>
              </a:lnSpc>
              <a:buFontTx/>
              <a:buChar char="-"/>
            </a:pPr>
            <a:r>
              <a:rPr lang="ar-SA" sz="3600" dirty="0" smtClean="0">
                <a:cs typeface="+mj-cs"/>
              </a:rPr>
              <a:t>الأساليب الاحصائية أو تصور للمعالجة الاحصائية</a:t>
            </a:r>
            <a:r>
              <a:rPr lang="ar-SA" dirty="0" smtClean="0"/>
              <a:t>.</a:t>
            </a:r>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467544" y="836712"/>
            <a:ext cx="8280920" cy="936104"/>
          </a:xfrm>
        </p:spPr>
        <p:txBody>
          <a:bodyPr>
            <a:normAutofit fontScale="90000"/>
          </a:bodyPr>
          <a:lstStyle/>
          <a:p>
            <a:pPr algn="r"/>
            <a:r>
              <a:rPr lang="ar-SA" sz="7200" dirty="0" smtClean="0"/>
              <a:t/>
            </a:r>
            <a:br>
              <a:rPr lang="ar-SA" sz="7200" dirty="0" smtClean="0"/>
            </a:br>
            <a:r>
              <a:rPr lang="ar-SA" sz="7200" dirty="0" smtClean="0"/>
              <a:t/>
            </a:r>
            <a:br>
              <a:rPr lang="ar-SA" sz="7200" dirty="0" smtClean="0"/>
            </a:br>
            <a:r>
              <a:rPr lang="ar-SA" sz="4800" dirty="0" smtClean="0"/>
              <a:t> 12-</a:t>
            </a:r>
            <a:r>
              <a:rPr lang="ar-SA" sz="6600" dirty="0" smtClean="0"/>
              <a:t> </a:t>
            </a:r>
            <a:r>
              <a:rPr lang="ar-SA" sz="4800" dirty="0" smtClean="0"/>
              <a:t>قائمة المراجع:</a:t>
            </a:r>
            <a:endParaRPr lang="fr-FR" dirty="0"/>
          </a:p>
        </p:txBody>
      </p:sp>
      <p:sp>
        <p:nvSpPr>
          <p:cNvPr id="3" name="Espace réservé du contenu 2"/>
          <p:cNvSpPr>
            <a:spLocks noGrp="1"/>
          </p:cNvSpPr>
          <p:nvPr>
            <p:ph idx="1"/>
          </p:nvPr>
        </p:nvSpPr>
        <p:spPr>
          <a:xfrm>
            <a:off x="179512" y="1935480"/>
            <a:ext cx="8507288" cy="4389120"/>
          </a:xfrm>
        </p:spPr>
        <p:txBody>
          <a:bodyPr>
            <a:normAutofit/>
          </a:bodyPr>
          <a:lstStyle/>
          <a:p>
            <a:pPr>
              <a:lnSpc>
                <a:spcPct val="200000"/>
              </a:lnSpc>
              <a:buNone/>
            </a:pPr>
            <a:r>
              <a:rPr lang="ar-SA" sz="4400" dirty="0" smtClean="0">
                <a:cs typeface="+mj-cs"/>
              </a:rPr>
              <a:t>      يجب ترتيب المراجع وفقا لأسلوب التوثيق المعتمد في البحث.</a:t>
            </a:r>
            <a:endParaRPr lang="fr-FR" sz="20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708688"/>
          </a:xfrm>
        </p:spPr>
        <p:txBody>
          <a:bodyPr>
            <a:normAutofit fontScale="90000"/>
          </a:bodyPr>
          <a:lstStyle/>
          <a:p>
            <a:pPr algn="r"/>
            <a:r>
              <a:rPr lang="ar-SA" dirty="0" smtClean="0"/>
              <a:t>قائمة المراجع:</a:t>
            </a:r>
            <a:endParaRPr lang="fr-FR" dirty="0"/>
          </a:p>
        </p:txBody>
      </p:sp>
      <p:sp>
        <p:nvSpPr>
          <p:cNvPr id="3" name="Espace réservé du contenu 2"/>
          <p:cNvSpPr>
            <a:spLocks noGrp="1"/>
          </p:cNvSpPr>
          <p:nvPr>
            <p:ph idx="1"/>
          </p:nvPr>
        </p:nvSpPr>
        <p:spPr>
          <a:xfrm>
            <a:off x="457200" y="1412776"/>
            <a:ext cx="8229600" cy="4911824"/>
          </a:xfrm>
        </p:spPr>
        <p:txBody>
          <a:bodyPr/>
          <a:lstStyle/>
          <a:p>
            <a:pPr>
              <a:buFontTx/>
              <a:buChar char="-"/>
            </a:pPr>
            <a:r>
              <a:rPr lang="ar-SA" sz="3200" dirty="0" smtClean="0">
                <a:cs typeface="+mj-cs"/>
              </a:rPr>
              <a:t>أبو علام رجاء </a:t>
            </a:r>
            <a:r>
              <a:rPr lang="ar-SA" sz="3200" dirty="0" err="1" smtClean="0">
                <a:cs typeface="+mj-cs"/>
              </a:rPr>
              <a:t>محمود،</a:t>
            </a:r>
            <a:r>
              <a:rPr lang="ar-SA" sz="3200" dirty="0" smtClean="0">
                <a:cs typeface="+mj-cs"/>
              </a:rPr>
              <a:t> </a:t>
            </a:r>
            <a:r>
              <a:rPr lang="ar-DZ" sz="3200" dirty="0" smtClean="0">
                <a:cs typeface="+mj-cs"/>
              </a:rPr>
              <a:t>(2007)،مناهج البحث في العلوم النفسية والتربوية، ط.6، القاهرة، دار النشر للجامعات.</a:t>
            </a:r>
          </a:p>
          <a:p>
            <a:pPr>
              <a:buFontTx/>
              <a:buChar char="-"/>
            </a:pPr>
            <a:r>
              <a:rPr lang="ar-DZ" sz="3200" dirty="0" err="1" smtClean="0">
                <a:cs typeface="+mj-cs"/>
              </a:rPr>
              <a:t>بوحفص</a:t>
            </a:r>
            <a:r>
              <a:rPr lang="ar-DZ" sz="3200" dirty="0" smtClean="0">
                <a:cs typeface="+mj-cs"/>
              </a:rPr>
              <a:t> عبد </a:t>
            </a:r>
            <a:r>
              <a:rPr lang="ar-DZ" sz="3200" dirty="0" err="1" smtClean="0">
                <a:cs typeface="+mj-cs"/>
              </a:rPr>
              <a:t>الكريم،</a:t>
            </a:r>
            <a:r>
              <a:rPr lang="ar-DZ" sz="3200" dirty="0" smtClean="0">
                <a:cs typeface="+mj-cs"/>
              </a:rPr>
              <a:t>(2011)، أسس ومناهج البحث العلمي في علم النفس، الجزائر، ديوان المطبوعات الجامعية.</a:t>
            </a:r>
          </a:p>
          <a:p>
            <a:r>
              <a:rPr lang="ar-SA" sz="3200" dirty="0" smtClean="0">
                <a:cs typeface="+mj-cs"/>
              </a:rPr>
              <a:t>إخلاص محمد عبد الحفيظ، مصطفى حسين باهي،</a:t>
            </a:r>
            <a:r>
              <a:rPr lang="ar-DZ" sz="3200" dirty="0" smtClean="0">
                <a:cs typeface="+mj-cs"/>
              </a:rPr>
              <a:t>(2000</a:t>
            </a:r>
            <a:r>
              <a:rPr lang="ar-DZ" sz="3200" dirty="0" err="1" smtClean="0">
                <a:cs typeface="+mj-cs"/>
              </a:rPr>
              <a:t>)،</a:t>
            </a:r>
            <a:r>
              <a:rPr lang="ar-SA" sz="3200" dirty="0" smtClean="0">
                <a:cs typeface="+mj-cs"/>
              </a:rPr>
              <a:t> طرق البحث العلمي والتحليل الإحصائي في المجالات التربوية والنفسية والرياضية،</a:t>
            </a:r>
            <a:r>
              <a:rPr lang="ar-DZ" sz="3200" dirty="0" smtClean="0">
                <a:cs typeface="+mj-cs"/>
              </a:rPr>
              <a:t> القاهرة</a:t>
            </a:r>
            <a:r>
              <a:rPr lang="ar-SA" sz="3200" dirty="0" smtClean="0">
                <a:cs typeface="+mj-cs"/>
              </a:rPr>
              <a:t> مركز الكتاب</a:t>
            </a:r>
            <a:r>
              <a:rPr lang="ar-DZ" sz="3200" dirty="0" smtClean="0">
                <a:cs typeface="+mj-cs"/>
              </a:rPr>
              <a:t> </a:t>
            </a:r>
            <a:r>
              <a:rPr lang="ar-SA" sz="3200" dirty="0" smtClean="0">
                <a:cs typeface="+mj-cs"/>
              </a:rPr>
              <a:t>للنشر</a:t>
            </a:r>
            <a:r>
              <a:rPr lang="ar-DZ" sz="3200" dirty="0" err="1" smtClean="0">
                <a:cs typeface="+mj-cs"/>
              </a:rPr>
              <a:t>.</a:t>
            </a:r>
            <a:endParaRPr lang="fr-FR" sz="3200" dirty="0" smtClean="0">
              <a:cs typeface="+mj-cs"/>
            </a:endParaRPr>
          </a:p>
          <a:p>
            <a:pPr>
              <a:buFontTx/>
              <a:buChar char="-"/>
            </a:pPr>
            <a:endParaRPr lang="fr-FR" dirty="0"/>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QA" sz="4800" b="1" dirty="0" smtClean="0"/>
              <a:t>اختيـار الموضـوع</a:t>
            </a:r>
            <a:r>
              <a:rPr lang="ar-SA" sz="4800" b="1" dirty="0" smtClean="0"/>
              <a:t> </a:t>
            </a:r>
            <a:r>
              <a:rPr lang="ar-SA" sz="5400" b="1" dirty="0" err="1" smtClean="0">
                <a:solidFill>
                  <a:schemeClr val="tx1"/>
                </a:solidFill>
              </a:rPr>
              <a:t>:</a:t>
            </a:r>
            <a:endParaRPr lang="fr-FR" b="1" dirty="0">
              <a:solidFill>
                <a:schemeClr val="tx1"/>
              </a:solidFill>
            </a:endParaRPr>
          </a:p>
        </p:txBody>
      </p:sp>
      <p:sp>
        <p:nvSpPr>
          <p:cNvPr id="3" name="Espace réservé du contenu 2"/>
          <p:cNvSpPr>
            <a:spLocks noGrp="1"/>
          </p:cNvSpPr>
          <p:nvPr>
            <p:ph idx="1"/>
          </p:nvPr>
        </p:nvSpPr>
        <p:spPr>
          <a:xfrm>
            <a:off x="251520" y="1935480"/>
            <a:ext cx="8568952" cy="4389120"/>
          </a:xfrm>
        </p:spPr>
        <p:txBody>
          <a:bodyPr>
            <a:normAutofit/>
          </a:bodyPr>
          <a:lstStyle/>
          <a:p>
            <a:pPr>
              <a:lnSpc>
                <a:spcPct val="150000"/>
              </a:lnSpc>
              <a:buNone/>
            </a:pPr>
            <a:r>
              <a:rPr lang="ar-SA" sz="4400" b="1" dirty="0" smtClean="0">
                <a:cs typeface="+mj-cs"/>
              </a:rPr>
              <a:t>     </a:t>
            </a:r>
            <a:r>
              <a:rPr lang="ar-QA" sz="4800" b="1" dirty="0" smtClean="0">
                <a:cs typeface="+mj-cs"/>
              </a:rPr>
              <a:t>اختيار الموضوع هو في الواقع مهمة الباحث، الذي يطرح على نفسه عدة أسئلة قبل تحديد موضوع بحثه</a:t>
            </a:r>
            <a:r>
              <a:rPr lang="ar-QA" sz="4400" b="1" dirty="0" smtClean="0">
                <a:cs typeface="+mj-cs"/>
              </a:rPr>
              <a:t>.</a:t>
            </a:r>
            <a:endParaRPr lang="fr-FR" sz="44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r"/>
            <a:r>
              <a:rPr lang="ar-QA" sz="4400" b="1" dirty="0" smtClean="0"/>
              <a:t>قبل تحديد الموضوع يسأل الباحث نفسه</a:t>
            </a:r>
            <a:r>
              <a:rPr lang="ar-SA" sz="5400" dirty="0" err="1" smtClean="0">
                <a:cs typeface="PT Bold Heading" pitchFamily="2" charset="-78"/>
              </a:rPr>
              <a:t>:</a:t>
            </a:r>
            <a:endParaRPr lang="fr-FR" dirty="0"/>
          </a:p>
        </p:txBody>
      </p:sp>
      <p:sp>
        <p:nvSpPr>
          <p:cNvPr id="3" name="Espace réservé du contenu 2"/>
          <p:cNvSpPr>
            <a:spLocks noGrp="1"/>
          </p:cNvSpPr>
          <p:nvPr>
            <p:ph idx="1"/>
          </p:nvPr>
        </p:nvSpPr>
        <p:spPr/>
        <p:txBody>
          <a:bodyPr>
            <a:normAutofit/>
          </a:bodyPr>
          <a:lstStyle/>
          <a:p>
            <a:pPr>
              <a:lnSpc>
                <a:spcPct val="150000"/>
              </a:lnSpc>
              <a:buNone/>
            </a:pPr>
            <a:r>
              <a:rPr lang="ar-QA" sz="4000" b="1" dirty="0" smtClean="0">
                <a:cs typeface="+mj-cs"/>
              </a:rPr>
              <a:t>1- هل يستحق هذا الموضوع ما سيُبذل فيه من جهد</a:t>
            </a:r>
            <a:r>
              <a:rPr lang="ar-SA" sz="4000" b="1" dirty="0" smtClean="0">
                <a:cs typeface="+mj-cs"/>
              </a:rPr>
              <a:t> </a:t>
            </a:r>
            <a:r>
              <a:rPr lang="ar-QA" sz="4000" b="1" dirty="0" err="1" smtClean="0">
                <a:cs typeface="+mj-cs"/>
              </a:rPr>
              <a:t>؟</a:t>
            </a:r>
            <a:endParaRPr lang="ar-QA" sz="4000" b="1" dirty="0" smtClean="0">
              <a:cs typeface="+mj-cs"/>
            </a:endParaRPr>
          </a:p>
          <a:p>
            <a:pPr>
              <a:lnSpc>
                <a:spcPct val="150000"/>
              </a:lnSpc>
              <a:buNone/>
            </a:pPr>
            <a:r>
              <a:rPr lang="ar-QA" sz="4000" b="1" dirty="0" smtClean="0">
                <a:cs typeface="+mj-cs"/>
              </a:rPr>
              <a:t>2- هل من الممكن كتابة بحث عن هذا الموضوع</a:t>
            </a:r>
            <a:r>
              <a:rPr lang="ar-SA" sz="4000" b="1" dirty="0" smtClean="0">
                <a:cs typeface="+mj-cs"/>
              </a:rPr>
              <a:t> </a:t>
            </a:r>
            <a:r>
              <a:rPr lang="ar-QA" sz="4000" b="1" dirty="0" err="1" smtClean="0">
                <a:cs typeface="+mj-cs"/>
              </a:rPr>
              <a:t>؟</a:t>
            </a:r>
            <a:endParaRPr lang="ar-QA" sz="4000" b="1" dirty="0" smtClean="0">
              <a:cs typeface="+mj-cs"/>
            </a:endParaRPr>
          </a:p>
          <a:p>
            <a:pPr>
              <a:lnSpc>
                <a:spcPct val="150000"/>
              </a:lnSpc>
              <a:buNone/>
            </a:pPr>
            <a:r>
              <a:rPr lang="ar-QA" sz="4000" b="1" dirty="0" smtClean="0">
                <a:cs typeface="+mj-cs"/>
              </a:rPr>
              <a:t>3- هل في طاقتي أنا أن أقوم بهذا العمل</a:t>
            </a:r>
            <a:r>
              <a:rPr lang="ar-SA" sz="4000" b="1" dirty="0" smtClean="0">
                <a:cs typeface="+mj-cs"/>
              </a:rPr>
              <a:t> </a:t>
            </a:r>
            <a:r>
              <a:rPr lang="ar-QA" sz="4000" b="1" dirty="0" err="1" smtClean="0">
                <a:cs typeface="+mj-cs"/>
              </a:rPr>
              <a:t>؟</a:t>
            </a:r>
            <a:endParaRPr lang="ar-QA" sz="4000" b="1" dirty="0" smtClean="0">
              <a:cs typeface="+mj-cs"/>
            </a:endParaRPr>
          </a:p>
          <a:p>
            <a:pPr>
              <a:lnSpc>
                <a:spcPct val="150000"/>
              </a:lnSpc>
              <a:buNone/>
            </a:pPr>
            <a:r>
              <a:rPr lang="ar-QA" sz="4000" b="1" dirty="0" smtClean="0">
                <a:cs typeface="+mj-cs"/>
              </a:rPr>
              <a:t>4- هل أحب هذا الموضوع وأميل إليه؟</a:t>
            </a:r>
            <a:endParaRPr lang="fr-FR" sz="36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60648"/>
            <a:ext cx="8229600" cy="864096"/>
          </a:xfrm>
        </p:spPr>
        <p:txBody>
          <a:bodyPr>
            <a:normAutofit/>
          </a:bodyPr>
          <a:lstStyle/>
          <a:p>
            <a:pPr algn="r"/>
            <a:r>
              <a:rPr lang="ar-QA" sz="4800" dirty="0" smtClean="0"/>
              <a:t>مشكلة البحث</a:t>
            </a:r>
            <a:r>
              <a:rPr lang="ar-SA" sz="4800" dirty="0" err="1" smtClean="0"/>
              <a:t>:</a:t>
            </a:r>
            <a:r>
              <a:rPr lang="ar-QA" sz="4800" dirty="0" smtClean="0"/>
              <a:t> </a:t>
            </a:r>
            <a:endParaRPr lang="fr-FR" sz="4400" dirty="0"/>
          </a:p>
        </p:txBody>
      </p:sp>
      <p:sp>
        <p:nvSpPr>
          <p:cNvPr id="3" name="Espace réservé du contenu 2"/>
          <p:cNvSpPr>
            <a:spLocks noGrp="1"/>
          </p:cNvSpPr>
          <p:nvPr>
            <p:ph idx="1"/>
          </p:nvPr>
        </p:nvSpPr>
        <p:spPr>
          <a:xfrm>
            <a:off x="179512" y="980728"/>
            <a:ext cx="8964488" cy="5343872"/>
          </a:xfrm>
        </p:spPr>
        <p:txBody>
          <a:bodyPr>
            <a:normAutofit/>
          </a:bodyPr>
          <a:lstStyle/>
          <a:p>
            <a:pPr algn="just">
              <a:lnSpc>
                <a:spcPct val="150000"/>
              </a:lnSpc>
              <a:buNone/>
            </a:pPr>
            <a:r>
              <a:rPr lang="ar-SA" sz="3600" b="1" dirty="0" smtClean="0">
                <a:cs typeface="+mj-cs"/>
              </a:rPr>
              <a:t>         </a:t>
            </a:r>
            <a:r>
              <a:rPr lang="ar-QA" sz="3600" b="1" dirty="0" smtClean="0">
                <a:cs typeface="+mj-cs"/>
              </a:rPr>
              <a:t>تعتبر هذه الخطوة من أهم خطوات البحث؛ لأنها تؤثر في جميع الخطوات التي تليها، ويمكن تحديد مفهومها </a:t>
            </a:r>
            <a:r>
              <a:rPr lang="ar-QA" sz="3600" b="1" dirty="0" err="1" smtClean="0">
                <a:cs typeface="+mj-cs"/>
              </a:rPr>
              <a:t>بأنها </a:t>
            </a:r>
            <a:r>
              <a:rPr lang="ar-QA" sz="3600" b="1" dirty="0" smtClean="0">
                <a:cs typeface="+mj-cs"/>
              </a:rPr>
              <a:t>: عبارة عن موقف غامض، أو موقف يعتريه الشك، أو ظاهرة تحتاج إلى تفسير، أو هي قضية تم الاختلاف حولها، وتباينت وجهات النظر بشأنها، ويُقتضي إجراء عملية البحث في جوهرها</a:t>
            </a:r>
            <a:r>
              <a:rPr lang="ar-SA" sz="3600" b="1" dirty="0" err="1" smtClean="0">
                <a:cs typeface="+mj-cs"/>
              </a:rPr>
              <a:t>،</a:t>
            </a:r>
            <a:r>
              <a:rPr lang="ar-QA" sz="3600" b="1" dirty="0" smtClean="0">
                <a:cs typeface="+mj-cs"/>
              </a:rPr>
              <a:t> أو هي كل قضية ممكن إدراكها أو ملاحظتها ويحيط </a:t>
            </a:r>
            <a:r>
              <a:rPr lang="ar-QA" sz="3600" b="1" dirty="0" err="1" smtClean="0">
                <a:cs typeface="+mj-cs"/>
              </a:rPr>
              <a:t>بها</a:t>
            </a:r>
            <a:r>
              <a:rPr lang="ar-QA" sz="3600" b="1" dirty="0" smtClean="0">
                <a:cs typeface="+mj-cs"/>
              </a:rPr>
              <a:t> شيء من الغموض.</a:t>
            </a:r>
            <a:endParaRPr lang="fr-FR" sz="3200" dirty="0">
              <a:cs typeface="+mj-cs"/>
            </a:endParaRPr>
          </a:p>
        </p:txBody>
      </p:sp>
    </p:spTree>
  </p:cSld>
  <p:clrMapOvr>
    <a:masterClrMapping/>
  </p:clrMapOvr>
  <p:transition>
    <p:wedge/>
    <p:sndAc>
      <p:stSnd>
        <p:snd r:embed="rId2" name="camera.wav"/>
      </p:stSnd>
    </p:sndAc>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124744"/>
            <a:ext cx="8229600" cy="5199856"/>
          </a:xfrm>
        </p:spPr>
        <p:txBody>
          <a:bodyPr/>
          <a:lstStyle/>
          <a:p>
            <a:pPr algn="ctr">
              <a:lnSpc>
                <a:spcPct val="150000"/>
              </a:lnSpc>
              <a:buFont typeface="Wingdings" pitchFamily="2" charset="2"/>
              <a:buNone/>
            </a:pPr>
            <a:r>
              <a:rPr lang="ar-QA" sz="3600" b="1" dirty="0" smtClean="0">
                <a:cs typeface="+mj-cs"/>
              </a:rPr>
              <a:t>فالمشكلة إذن </a:t>
            </a:r>
          </a:p>
          <a:p>
            <a:pPr algn="just">
              <a:lnSpc>
                <a:spcPct val="150000"/>
              </a:lnSpc>
              <a:buFont typeface="Wingdings" pitchFamily="2" charset="2"/>
              <a:buNone/>
            </a:pPr>
            <a:r>
              <a:rPr lang="ar-QA" sz="3600" b="1" dirty="0" smtClean="0">
                <a:cs typeface="+mj-cs"/>
              </a:rPr>
              <a:t>هي موقف غامض لا نجد له تفسيراً محددا</a:t>
            </a:r>
            <a:endParaRPr lang="ar-SA" sz="3600" b="1" dirty="0" smtClean="0">
              <a:cs typeface="+mj-cs"/>
            </a:endParaRPr>
          </a:p>
          <a:p>
            <a:pPr algn="just">
              <a:lnSpc>
                <a:spcPct val="150000"/>
              </a:lnSpc>
              <a:buFont typeface="Wingdings" pitchFamily="2" charset="2"/>
              <a:buNone/>
            </a:pPr>
            <a:r>
              <a:rPr lang="ar-QA" sz="3600" dirty="0" smtClean="0">
                <a:cs typeface="+mj-cs"/>
              </a:rPr>
              <a:t> </a:t>
            </a:r>
            <a:r>
              <a:rPr lang="ar-SA" sz="3600" dirty="0" smtClean="0">
                <a:cs typeface="+mj-cs"/>
              </a:rPr>
              <a:t>تعني كذلك:- وجود صعوبة ما.</a:t>
            </a:r>
          </a:p>
          <a:p>
            <a:pPr algn="just">
              <a:lnSpc>
                <a:spcPct val="150000"/>
              </a:lnSpc>
              <a:buFont typeface="Wingdings" pitchFamily="2" charset="2"/>
              <a:buNone/>
            </a:pPr>
            <a:r>
              <a:rPr lang="ar-SA" sz="3600" dirty="0" smtClean="0">
                <a:cs typeface="+mj-cs"/>
              </a:rPr>
              <a:t>              - وجود نقص ما.</a:t>
            </a:r>
          </a:p>
          <a:p>
            <a:pPr algn="just">
              <a:lnSpc>
                <a:spcPct val="150000"/>
              </a:lnSpc>
              <a:buFont typeface="Wingdings" pitchFamily="2" charset="2"/>
              <a:buNone/>
            </a:pPr>
            <a:r>
              <a:rPr lang="ar-SA" sz="3600" dirty="0" smtClean="0">
                <a:cs typeface="+mj-cs"/>
              </a:rPr>
              <a:t>              - وجود خطأ ما.</a:t>
            </a:r>
            <a:endParaRPr lang="en-US" sz="3600" dirty="0" smtClean="0">
              <a:cs typeface="+mj-cs"/>
            </a:endParaRPr>
          </a:p>
          <a:p>
            <a:endParaRPr lang="fr-FR" dirty="0"/>
          </a:p>
        </p:txBody>
      </p:sp>
      <p:pic>
        <p:nvPicPr>
          <p:cNvPr id="4" name="صورة 1" descr="F:\ملف صور تعديل وحدات الفصل الثاني\التفكير\3.bmp"/>
          <p:cNvPicPr>
            <a:picLocks noChangeAspect="1" noChangeArrowheads="1"/>
          </p:cNvPicPr>
          <p:nvPr/>
        </p:nvPicPr>
        <p:blipFill>
          <a:blip cstate="print"/>
          <a:srcRect/>
          <a:stretch>
            <a:fillRect/>
          </a:stretch>
        </p:blipFill>
        <p:spPr bwMode="auto">
          <a:xfrm>
            <a:off x="762000" y="2514600"/>
            <a:ext cx="2514600" cy="2286000"/>
          </a:xfrm>
          <a:prstGeom prst="rect">
            <a:avLst/>
          </a:prstGeom>
          <a:noFill/>
          <a:ln w="9525">
            <a:noFill/>
            <a:miter lim="800000"/>
            <a:headEnd/>
            <a:tailEnd/>
          </a:ln>
        </p:spPr>
      </p:pic>
    </p:spTree>
  </p:cSld>
  <p:clrMapOvr>
    <a:masterClrMapping/>
  </p:clrMapOvr>
  <p:transition>
    <p:wedge/>
    <p:sndAc>
      <p:stSnd>
        <p:snd r:embed="rId2" name="camera.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تدفق">
  <a:themeElements>
    <a:clrScheme name="تدفق">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تدفق">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1831</TotalTime>
  <Words>2124</Words>
  <Application>Microsoft Office PowerPoint</Application>
  <PresentationFormat>Affichage à l'écran (4:3)</PresentationFormat>
  <Paragraphs>186</Paragraphs>
  <Slides>53</Slides>
  <Notes>0</Notes>
  <HiddenSlides>0</HiddenSlides>
  <MMClips>0</MMClips>
  <ScaleCrop>false</ScaleCrop>
  <HeadingPairs>
    <vt:vector size="4" baseType="variant">
      <vt:variant>
        <vt:lpstr>Thème</vt:lpstr>
      </vt:variant>
      <vt:variant>
        <vt:i4>1</vt:i4>
      </vt:variant>
      <vt:variant>
        <vt:lpstr>Titres des diapositives</vt:lpstr>
      </vt:variant>
      <vt:variant>
        <vt:i4>53</vt:i4>
      </vt:variant>
    </vt:vector>
  </HeadingPairs>
  <TitlesOfParts>
    <vt:vector size="54" baseType="lpstr">
      <vt:lpstr>تدفق</vt:lpstr>
      <vt:lpstr>  معهد علوم وتقنيات النشاطات البدنية والرياضية  جامعة الجيلالي بونعامة خميس مليانة</vt:lpstr>
      <vt:lpstr> مفردات المحاضرة:</vt:lpstr>
      <vt:lpstr>Présentation PowerPoint</vt:lpstr>
      <vt:lpstr>خمسة مصادر للمساءلة:</vt:lpstr>
      <vt:lpstr> موضوع البحث :</vt:lpstr>
      <vt:lpstr>اختيـار الموضـوع :</vt:lpstr>
      <vt:lpstr>قبل تحديد الموضوع يسأل الباحث نفسه:</vt:lpstr>
      <vt:lpstr>مشكلة البحث: </vt:lpstr>
      <vt:lpstr>Présentation PowerPoint</vt:lpstr>
      <vt:lpstr>و لكن...</vt:lpstr>
      <vt:lpstr>أ-مجال التخصص : </vt:lpstr>
      <vt:lpstr>ب- الخبرة العملية:  </vt:lpstr>
      <vt:lpstr>ت- القراءة الناقدة: </vt:lpstr>
      <vt:lpstr>ث- الدراسات السابقة :  </vt:lpstr>
      <vt:lpstr>ج- المؤتمرات العلمية: </vt:lpstr>
      <vt:lpstr>ح- حلقات البحث: </vt:lpstr>
      <vt:lpstr>خ-التجارب المعيشية:</vt:lpstr>
      <vt:lpstr>ـ    د-تكليف من جهة ما:</vt:lpstr>
      <vt:lpstr>:</vt:lpstr>
      <vt:lpstr>أ-أهمية المشكلة وقيمتها العلمية: </vt:lpstr>
      <vt:lpstr>ب-حداثة المشكلة:  </vt:lpstr>
      <vt:lpstr>ج- اهتمام الباحث بالمشكلة :  </vt:lpstr>
      <vt:lpstr>ح- القدرة على بحث المشكلة: </vt:lpstr>
      <vt:lpstr>خ-توافر البيانات ومصادرها: </vt:lpstr>
      <vt:lpstr>د- الإمكانات المتاحة للبحث:  </vt:lpstr>
      <vt:lpstr>تقويم مشكلة البحث:</vt:lpstr>
      <vt:lpstr>الاعتبارات الاجتماعية:</vt:lpstr>
      <vt:lpstr>  عناصر خطة البحث </vt:lpstr>
      <vt:lpstr>أهمية خطة البحث:</vt:lpstr>
      <vt:lpstr> 1-اختيار عنوان البحث:</vt:lpstr>
      <vt:lpstr>أولاً : مجال البحث: </vt:lpstr>
      <vt:lpstr>ثانياً : موضوع البحث : </vt:lpstr>
      <vt:lpstr>ثالثاً : عنوان البحث  </vt:lpstr>
      <vt:lpstr>أمثلة : </vt:lpstr>
      <vt:lpstr>مثال (2) : </vt:lpstr>
      <vt:lpstr>الشروط المنهجية التي يجب أن تتوفر في العنوان:</vt:lpstr>
      <vt:lpstr>مثال توضيحي:</vt:lpstr>
      <vt:lpstr>ملاحظة هامة : </vt:lpstr>
      <vt:lpstr>2- مقدمة البحث:</vt:lpstr>
      <vt:lpstr>3 : مشكلة البحث: </vt:lpstr>
      <vt:lpstr>معايير صياغة المشكلة:</vt:lpstr>
      <vt:lpstr>مثال توضيحي : </vt:lpstr>
      <vt:lpstr>4- فرضيات الدراسة:  </vt:lpstr>
      <vt:lpstr>5-أهداف الدراسة :</vt:lpstr>
      <vt:lpstr>6-حدود الدراسة:</vt:lpstr>
      <vt:lpstr>7-أهمية الدراسة: </vt:lpstr>
      <vt:lpstr>ب-الأهمية العملية أو التطبيقية:</vt:lpstr>
      <vt:lpstr>8 - تحديد المصطلحات:</vt:lpstr>
      <vt:lpstr>Présentation PowerPoint</vt:lpstr>
      <vt:lpstr>9-الدراسات السابقة: </vt:lpstr>
      <vt:lpstr>11- إجراءات البحث:</vt:lpstr>
      <vt:lpstr>   12- قائمة المراجع:</vt:lpstr>
      <vt:lpstr>قائمة المراجع:</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محاضرات في مناهج البحث العلمي في التربية وعلم النفس</dc:title>
  <dc:creator>mohmed</dc:creator>
  <cp:lastModifiedBy>user</cp:lastModifiedBy>
  <cp:revision>142</cp:revision>
  <dcterms:created xsi:type="dcterms:W3CDTF">2010-09-25T09:07:29Z</dcterms:created>
  <dcterms:modified xsi:type="dcterms:W3CDTF">2023-12-02T20:29:37Z</dcterms:modified>
</cp:coreProperties>
</file>