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58" r:id="rId4"/>
    <p:sldId id="259" r:id="rId5"/>
    <p:sldId id="260" r:id="rId6"/>
    <p:sldId id="261" r:id="rId7"/>
    <p:sldId id="262" r:id="rId8"/>
    <p:sldId id="263" r:id="rId9"/>
    <p:sldId id="264" r:id="rId10"/>
    <p:sldId id="266" r:id="rId11"/>
    <p:sldId id="267" r:id="rId12"/>
    <p:sldId id="268" r:id="rId13"/>
    <p:sldId id="269" r:id="rId14"/>
    <p:sldId id="270" r:id="rId15"/>
    <p:sldId id="272" r:id="rId16"/>
    <p:sldId id="271" r:id="rId17"/>
    <p:sldId id="273" r:id="rId18"/>
    <p:sldId id="275" r:id="rId19"/>
    <p:sldId id="274" r:id="rId20"/>
    <p:sldId id="276" r:id="rId21"/>
    <p:sldId id="277" r:id="rId22"/>
    <p:sldId id="278" r:id="rId23"/>
    <p:sldId id="279" r:id="rId24"/>
  </p:sldIdLst>
  <p:sldSz cx="9144000" cy="6858000" type="screen4x3"/>
  <p:notesSz cx="7102475" cy="1023302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5448" autoAdjust="0"/>
  </p:normalViewPr>
  <p:slideViewPr>
    <p:cSldViewPr>
      <p:cViewPr varScale="1">
        <p:scale>
          <a:sx n="54" d="100"/>
          <a:sy n="54" d="100"/>
        </p:scale>
        <p:origin x="-182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651"/>
          </a:xfrm>
          <a:prstGeom prst="rect">
            <a:avLst/>
          </a:prstGeom>
        </p:spPr>
        <p:txBody>
          <a:bodyPr vert="horz" lIns="99057" tIns="49528" rIns="99057" bIns="49528" rtlCol="0"/>
          <a:lstStyle>
            <a:lvl1pPr algn="l">
              <a:defRPr sz="1300"/>
            </a:lvl1pPr>
          </a:lstStyle>
          <a:p>
            <a:endParaRPr lang="fr-FR"/>
          </a:p>
        </p:txBody>
      </p:sp>
      <p:sp>
        <p:nvSpPr>
          <p:cNvPr id="3" name="Espace réservé de la date 2"/>
          <p:cNvSpPr>
            <a:spLocks noGrp="1"/>
          </p:cNvSpPr>
          <p:nvPr>
            <p:ph type="dt" idx="1"/>
          </p:nvPr>
        </p:nvSpPr>
        <p:spPr>
          <a:xfrm>
            <a:off x="4023092" y="0"/>
            <a:ext cx="3077739" cy="511651"/>
          </a:xfrm>
          <a:prstGeom prst="rect">
            <a:avLst/>
          </a:prstGeom>
        </p:spPr>
        <p:txBody>
          <a:bodyPr vert="horz" lIns="99057" tIns="49528" rIns="99057" bIns="49528" rtlCol="0"/>
          <a:lstStyle>
            <a:lvl1pPr algn="r">
              <a:defRPr sz="1300"/>
            </a:lvl1pPr>
          </a:lstStyle>
          <a:p>
            <a:fld id="{CE78A662-7CDC-473A-8DB7-71A838A9EED9}" type="datetimeFigureOut">
              <a:rPr lang="fr-FR" smtClean="0"/>
              <a:pPr/>
              <a:t>12/11/2025</a:t>
            </a:fld>
            <a:endParaRPr lang="fr-FR"/>
          </a:p>
        </p:txBody>
      </p:sp>
      <p:sp>
        <p:nvSpPr>
          <p:cNvPr id="4" name="Espace réservé de l'image des diapositives 3"/>
          <p:cNvSpPr>
            <a:spLocks noGrp="1" noRot="1" noChangeAspect="1"/>
          </p:cNvSpPr>
          <p:nvPr>
            <p:ph type="sldImg" idx="2"/>
          </p:nvPr>
        </p:nvSpPr>
        <p:spPr>
          <a:xfrm>
            <a:off x="992188" y="766763"/>
            <a:ext cx="5118100" cy="3838575"/>
          </a:xfrm>
          <a:prstGeom prst="rect">
            <a:avLst/>
          </a:prstGeom>
          <a:noFill/>
          <a:ln w="12700">
            <a:solidFill>
              <a:prstClr val="black"/>
            </a:solidFill>
          </a:ln>
        </p:spPr>
        <p:txBody>
          <a:bodyPr vert="horz" lIns="99057" tIns="49528" rIns="99057" bIns="49528" rtlCol="0" anchor="ctr"/>
          <a:lstStyle/>
          <a:p>
            <a:endParaRPr lang="fr-FR"/>
          </a:p>
        </p:txBody>
      </p:sp>
      <p:sp>
        <p:nvSpPr>
          <p:cNvPr id="5" name="Espace réservé des commentaires 4"/>
          <p:cNvSpPr>
            <a:spLocks noGrp="1"/>
          </p:cNvSpPr>
          <p:nvPr>
            <p:ph type="body" sz="quarter" idx="3"/>
          </p:nvPr>
        </p:nvSpPr>
        <p:spPr>
          <a:xfrm>
            <a:off x="710248" y="4860687"/>
            <a:ext cx="5681980" cy="4604861"/>
          </a:xfrm>
          <a:prstGeom prst="rect">
            <a:avLst/>
          </a:prstGeom>
        </p:spPr>
        <p:txBody>
          <a:bodyPr vert="horz" lIns="99057" tIns="49528" rIns="99057" bIns="49528"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9719598"/>
            <a:ext cx="3077739" cy="511651"/>
          </a:xfrm>
          <a:prstGeom prst="rect">
            <a:avLst/>
          </a:prstGeom>
        </p:spPr>
        <p:txBody>
          <a:bodyPr vert="horz" lIns="99057" tIns="49528" rIns="99057" bIns="49528"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4023092" y="9719598"/>
            <a:ext cx="3077739" cy="511651"/>
          </a:xfrm>
          <a:prstGeom prst="rect">
            <a:avLst/>
          </a:prstGeom>
        </p:spPr>
        <p:txBody>
          <a:bodyPr vert="horz" lIns="99057" tIns="49528" rIns="99057" bIns="49528" rtlCol="0" anchor="b"/>
          <a:lstStyle>
            <a:lvl1pPr algn="r">
              <a:defRPr sz="1300"/>
            </a:lvl1pPr>
          </a:lstStyle>
          <a:p>
            <a:fld id="{C2959D99-7FC8-4024-BAE5-3889198BF4C9}"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sz="1200" b="0" i="0" kern="1200" dirty="0" smtClean="0">
                <a:solidFill>
                  <a:schemeClr val="tx1"/>
                </a:solidFill>
                <a:latin typeface="+mn-lt"/>
                <a:ea typeface="+mn-ea"/>
                <a:cs typeface="+mn-cs"/>
              </a:rPr>
              <a:t>لأن كل إلكترون في الجزيء له طاقة حالة أساسية فريدة، ولأن المستويات المنفصلة التي قد يقفز إليها هي أيضاً فريدة، فإنه ينتج عن ذلك مجموعة محدودة وقابلة للتنبؤ من الانتقالات الممكنة لإلكترونات جزيء معين. كل من هذه الانتقالات، أو القفزات، تتطلب امتصاص كمية محددة من الطاقة، وإذا كانت هذه الطاقة مستمدة من الإشعاع الكهرومغناطيسي، فستكون هناك علاقة مباشرة ودائمة بين الطول </a:t>
            </a:r>
            <a:r>
              <a:rPr lang="ar-DZ" sz="1200" b="0" i="0" kern="1200" dirty="0" err="1" smtClean="0">
                <a:solidFill>
                  <a:schemeClr val="tx1"/>
                </a:solidFill>
                <a:latin typeface="+mn-lt"/>
                <a:ea typeface="+mn-ea"/>
                <a:cs typeface="+mn-cs"/>
              </a:rPr>
              <a:t>الموجي</a:t>
            </a:r>
            <a:r>
              <a:rPr lang="ar-DZ" sz="1200" b="0" i="0" kern="1200" dirty="0" smtClean="0">
                <a:solidFill>
                  <a:schemeClr val="tx1"/>
                </a:solidFill>
                <a:latin typeface="+mn-lt"/>
                <a:ea typeface="+mn-ea"/>
                <a:cs typeface="+mn-cs"/>
              </a:rPr>
              <a:t> للإشعاع والانتقال المحدد الذي يحفزه. تُعرف هذه العلاقة بالامتصاص النوعي، ورسم النقاط على مقياس الطول </a:t>
            </a:r>
            <a:r>
              <a:rPr lang="ar-DZ" sz="1200" b="0" i="0" kern="1200" dirty="0" err="1" smtClean="0">
                <a:solidFill>
                  <a:schemeClr val="tx1"/>
                </a:solidFill>
                <a:latin typeface="+mn-lt"/>
                <a:ea typeface="+mn-ea"/>
                <a:cs typeface="+mn-cs"/>
              </a:rPr>
              <a:t>الموجي</a:t>
            </a:r>
            <a:r>
              <a:rPr lang="ar-DZ" sz="1200" b="0" i="0" kern="1200" dirty="0" smtClean="0">
                <a:solidFill>
                  <a:schemeClr val="tx1"/>
                </a:solidFill>
                <a:latin typeface="+mn-lt"/>
                <a:ea typeface="+mn-ea"/>
                <a:cs typeface="+mn-cs"/>
              </a:rPr>
              <a:t> التي يظهر فيها مادة معينة «قمم» امتصاص أو قيم قصوى يسمى طيف الامتصاص (الشكل 3).</a:t>
            </a:r>
          </a:p>
          <a:p>
            <a:r>
              <a:rPr lang="ar-DZ" sz="1200" b="0" i="0" kern="1200" dirty="0" smtClean="0">
                <a:solidFill>
                  <a:schemeClr val="tx1"/>
                </a:solidFill>
                <a:latin typeface="+mn-lt"/>
                <a:ea typeface="+mn-ea"/>
                <a:cs typeface="+mn-cs"/>
              </a:rPr>
              <a:t/>
            </a:r>
            <a:br>
              <a:rPr lang="ar-DZ" sz="1200" b="0" i="0" kern="1200" dirty="0" smtClean="0">
                <a:solidFill>
                  <a:schemeClr val="tx1"/>
                </a:solidFill>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C2959D99-7FC8-4024-BAE5-3889198BF4C9}" type="slidenum">
              <a:rPr lang="fr-FR" smtClean="0"/>
              <a:pPr/>
              <a:t>8</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ar-DZ" sz="1200" b="0" i="0" kern="1200" dirty="0" smtClean="0">
                <a:solidFill>
                  <a:schemeClr val="tx1"/>
                </a:solidFill>
                <a:latin typeface="+mn-lt"/>
                <a:ea typeface="+mn-ea"/>
                <a:cs typeface="+mn-cs"/>
              </a:rPr>
              <a:t>لأن كل إلكترون في الجزيء له طاقة حالة أساسية فريدة، ولأن المستويات المنفصلة التي قد يقفز إليها هي أيضاً فريدة، فإنه ينتج عن ذلك مجموعة محدودة وقابلة للتنبؤ من الانتقالات الممكنة لإلكترونات جزيء معين. كل من هذه الانتقالات، أو القفزات، تتطلب امتصاص كمية محددة من الطاقة، وإذا كانت هذه الطاقة مستمدة من الإشعاع الكهرومغناطيسي، فستكون هناك علاقة مباشرة ودائمة بين الطول </a:t>
            </a:r>
            <a:r>
              <a:rPr lang="ar-DZ" sz="1200" b="0" i="0" kern="1200" dirty="0" err="1" smtClean="0">
                <a:solidFill>
                  <a:schemeClr val="tx1"/>
                </a:solidFill>
                <a:latin typeface="+mn-lt"/>
                <a:ea typeface="+mn-ea"/>
                <a:cs typeface="+mn-cs"/>
              </a:rPr>
              <a:t>الموجي</a:t>
            </a:r>
            <a:r>
              <a:rPr lang="ar-DZ" sz="1200" b="0" i="0" kern="1200" dirty="0" smtClean="0">
                <a:solidFill>
                  <a:schemeClr val="tx1"/>
                </a:solidFill>
                <a:latin typeface="+mn-lt"/>
                <a:ea typeface="+mn-ea"/>
                <a:cs typeface="+mn-cs"/>
              </a:rPr>
              <a:t> للإشعاع والانتقال المحدد الذي يحفزه. تُعرف هذه العلاقة بالامتصاص النوعي، ورسم النقاط على مقياس الطول </a:t>
            </a:r>
            <a:r>
              <a:rPr lang="ar-DZ" sz="1200" b="0" i="0" kern="1200" dirty="0" err="1" smtClean="0">
                <a:solidFill>
                  <a:schemeClr val="tx1"/>
                </a:solidFill>
                <a:latin typeface="+mn-lt"/>
                <a:ea typeface="+mn-ea"/>
                <a:cs typeface="+mn-cs"/>
              </a:rPr>
              <a:t>الموجي</a:t>
            </a:r>
            <a:r>
              <a:rPr lang="ar-DZ" sz="1200" b="0" i="0" kern="1200" dirty="0" smtClean="0">
                <a:solidFill>
                  <a:schemeClr val="tx1"/>
                </a:solidFill>
                <a:latin typeface="+mn-lt"/>
                <a:ea typeface="+mn-ea"/>
                <a:cs typeface="+mn-cs"/>
              </a:rPr>
              <a:t> التي يظهر فيها مادة معينة «قمم» امتصاص أو قيم قصوى يسمى طيف الامتصاص (الشكل 3).</a:t>
            </a:r>
          </a:p>
          <a:p>
            <a:r>
              <a:rPr lang="ar-DZ" sz="1200" b="0" i="0" kern="1200" dirty="0" smtClean="0">
                <a:solidFill>
                  <a:schemeClr val="tx1"/>
                </a:solidFill>
                <a:latin typeface="+mn-lt"/>
                <a:ea typeface="+mn-ea"/>
                <a:cs typeface="+mn-cs"/>
              </a:rPr>
              <a:t/>
            </a:r>
            <a:br>
              <a:rPr lang="ar-DZ" sz="1200" b="0" i="0" kern="1200" dirty="0" smtClean="0">
                <a:solidFill>
                  <a:schemeClr val="tx1"/>
                </a:solidFill>
                <a:latin typeface="+mn-lt"/>
                <a:ea typeface="+mn-ea"/>
                <a:cs typeface="+mn-cs"/>
              </a:rPr>
            </a:br>
            <a:endParaRPr lang="fr-FR" dirty="0"/>
          </a:p>
        </p:txBody>
      </p:sp>
      <p:sp>
        <p:nvSpPr>
          <p:cNvPr id="4" name="Espace réservé du numéro de diapositive 3"/>
          <p:cNvSpPr>
            <a:spLocks noGrp="1"/>
          </p:cNvSpPr>
          <p:nvPr>
            <p:ph type="sldNum" sz="quarter" idx="10"/>
          </p:nvPr>
        </p:nvSpPr>
        <p:spPr/>
        <p:txBody>
          <a:bodyPr/>
          <a:lstStyle/>
          <a:p>
            <a:fld id="{C2959D99-7FC8-4024-BAE5-3889198BF4C9}" type="slidenum">
              <a:rPr lang="fr-FR" smtClean="0"/>
              <a:pPr/>
              <a:t>10</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pPr/>
              <a:t>12/11/2025</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pPr/>
              <a:t>‹N°›</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pPr/>
              <a:t>12/11/2025</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pPr/>
              <a:t>‹N°›</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analyse et controle des medicaments 2019\cours enligne analyse et controle des medicaments\analysis and control of drugs courses\UV-VISArtboard-1@2x.png"/>
          <p:cNvPicPr>
            <a:picLocks noChangeAspect="1" noChangeArrowheads="1"/>
          </p:cNvPicPr>
          <p:nvPr/>
        </p:nvPicPr>
        <p:blipFill>
          <a:blip r:embed="rId2"/>
          <a:srcRect/>
          <a:stretch>
            <a:fillRect/>
          </a:stretch>
        </p:blipFill>
        <p:spPr bwMode="auto">
          <a:xfrm>
            <a:off x="0" y="-71462"/>
            <a:ext cx="9144000" cy="6929462"/>
          </a:xfrm>
          <a:prstGeom prst="rect">
            <a:avLst/>
          </a:prstGeom>
          <a:noFill/>
        </p:spPr>
      </p:pic>
      <p:sp>
        <p:nvSpPr>
          <p:cNvPr id="2" name="Titre 1"/>
          <p:cNvSpPr>
            <a:spLocks noGrp="1"/>
          </p:cNvSpPr>
          <p:nvPr>
            <p:ph type="ctrTitle"/>
          </p:nvPr>
        </p:nvSpPr>
        <p:spPr>
          <a:xfrm>
            <a:off x="714348" y="928670"/>
            <a:ext cx="7772400" cy="928694"/>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Chapter VII. Physico-chemical methods of drug quality control </a:t>
            </a:r>
            <a:endParaRPr lang="fr-F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Sous-titre 2"/>
          <p:cNvSpPr>
            <a:spLocks noGrp="1"/>
          </p:cNvSpPr>
          <p:nvPr>
            <p:ph type="subTitle" idx="1"/>
          </p:nvPr>
        </p:nvSpPr>
        <p:spPr>
          <a:xfrm>
            <a:off x="1714480" y="4857760"/>
            <a:ext cx="6400800" cy="1752600"/>
          </a:xfrm>
        </p:spPr>
        <p:txBody>
          <a:bodyPr>
            <a:normAutofit fontScale="92500" lnSpcReduction="20000"/>
          </a:bodyPr>
          <a:lstStyle/>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Course 01 : SPECTRAL ANALYSIS </a:t>
            </a:r>
          </a:p>
          <a:p>
            <a:r>
              <a:rPr lang="en-US"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FOR DRUG QUALITY CONTROL : Ultraviolet (UV) and visible spectrophotometry </a:t>
            </a:r>
            <a:endParaRPr lang="fr-FR"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3314" name="AutoShape 2" descr="UV-VISArtboard-1@2x.pn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6" name="Rectangle 5"/>
          <p:cNvSpPr/>
          <p:nvPr/>
        </p:nvSpPr>
        <p:spPr>
          <a:xfrm>
            <a:off x="6664923" y="6457890"/>
            <a:ext cx="2479077" cy="400110"/>
          </a:xfrm>
          <a:prstGeom prst="rect">
            <a:avLst/>
          </a:prstGeom>
        </p:spPr>
        <p:txBody>
          <a:bodyPr wrap="none">
            <a:spAutoFit/>
          </a:bodyPr>
          <a:lstStyle/>
          <a:p>
            <a:r>
              <a:rPr lang="fr-FR" sz="2000" b="1" dirty="0" smtClean="0">
                <a:latin typeface="Times New Roman" pitchFamily="18" charset="0"/>
                <a:cs typeface="Times New Roman" pitchFamily="18" charset="0"/>
              </a:rPr>
              <a:t>Dr. FIZIR MERIEM</a:t>
            </a:r>
            <a:endParaRPr lang="fr-FR" sz="2000" b="1" dirty="0">
              <a:latin typeface="Times New Roman" pitchFamily="18" charset="0"/>
              <a:cs typeface="Times New Roman" pitchFamily="18" charset="0"/>
            </a:endParaRPr>
          </a:p>
        </p:txBody>
      </p:sp>
      <p:sp>
        <p:nvSpPr>
          <p:cNvPr id="7" name="Rectangle 6"/>
          <p:cNvSpPr/>
          <p:nvPr/>
        </p:nvSpPr>
        <p:spPr>
          <a:xfrm>
            <a:off x="1643042" y="0"/>
            <a:ext cx="6215106" cy="400110"/>
          </a:xfrm>
          <a:prstGeom prst="rect">
            <a:avLst/>
          </a:prstGeom>
        </p:spPr>
        <p:txBody>
          <a:bodyPr wrap="square">
            <a:spAutoFit/>
          </a:bodyPr>
          <a:lstStyle/>
          <a:p>
            <a:pPr algn="ctr"/>
            <a:r>
              <a:rPr lang="en-US" sz="2000" b="1" dirty="0" smtClean="0">
                <a:latin typeface="Times New Roman" pitchFamily="18" charset="0"/>
                <a:cs typeface="Times New Roman" pitchFamily="18" charset="0"/>
              </a:rPr>
              <a:t>Master 2: Pharmaceutical Chemistry</a:t>
            </a:r>
            <a:endParaRPr lang="fr-FR" sz="2000" b="1" dirty="0" smtClean="0">
              <a:latin typeface="Times New Roman" pitchFamily="18" charset="0"/>
              <a:cs typeface="Times New Roman" pitchFamily="18" charset="0"/>
            </a:endParaRPr>
          </a:p>
        </p:txBody>
      </p:sp>
      <p:sp>
        <p:nvSpPr>
          <p:cNvPr id="8" name="Rectangle 7"/>
          <p:cNvSpPr/>
          <p:nvPr/>
        </p:nvSpPr>
        <p:spPr>
          <a:xfrm>
            <a:off x="2071670" y="428604"/>
            <a:ext cx="4900572" cy="461665"/>
          </a:xfrm>
          <a:prstGeom prst="rect">
            <a:avLst/>
          </a:prstGeom>
        </p:spPr>
        <p:txBody>
          <a:bodyPr wrap="none">
            <a:spAutoFit/>
          </a:bodyPr>
          <a:lstStyle/>
          <a:p>
            <a:pPr algn="ctr"/>
            <a:r>
              <a:rPr lang="en-US" sz="2400" b="1" dirty="0" smtClean="0">
                <a:latin typeface="Times New Roman" pitchFamily="18" charset="0"/>
                <a:cs typeface="Times New Roman" pitchFamily="18" charset="0"/>
              </a:rPr>
              <a:t>Module: Drug Analysis and Control</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14290"/>
            <a:ext cx="9144000" cy="6740307"/>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Fig. 5 shows the absorption of radiation by a solution containing absorbing compound.</a:t>
            </a:r>
          </a:p>
          <a:p>
            <a:pPr algn="just">
              <a:lnSpc>
                <a:spcPct val="150000"/>
              </a:lnSpc>
            </a:pP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a:p>
            <a:pPr algn="just">
              <a:lnSpc>
                <a:spcPct val="150000"/>
              </a:lnSpc>
            </a:pPr>
            <a:endParaRPr lang="en-US" b="1" dirty="0" smtClean="0">
              <a:latin typeface="Times New Roman" pitchFamily="18" charset="0"/>
              <a:cs typeface="Times New Roman" pitchFamily="18" charset="0"/>
            </a:endParaRPr>
          </a:p>
          <a:p>
            <a:pPr algn="ctr">
              <a:lnSpc>
                <a:spcPct val="150000"/>
              </a:lnSpc>
            </a:pPr>
            <a:endParaRPr lang="en-US" b="1" dirty="0" smtClean="0">
              <a:latin typeface="Times New Roman" pitchFamily="18" charset="0"/>
              <a:cs typeface="Times New Roman" pitchFamily="18" charset="0"/>
            </a:endParaRPr>
          </a:p>
          <a:p>
            <a:pPr algn="ctr">
              <a:lnSpc>
                <a:spcPct val="150000"/>
              </a:lnSpc>
            </a:pPr>
            <a:endParaRPr lang="en-US" b="1" dirty="0" smtClean="0">
              <a:latin typeface="Times New Roman" pitchFamily="18" charset="0"/>
              <a:cs typeface="Times New Roman" pitchFamily="18" charset="0"/>
            </a:endParaRPr>
          </a:p>
          <a:p>
            <a:pPr algn="ctr">
              <a:lnSpc>
                <a:spcPct val="150000"/>
              </a:lnSpc>
            </a:pPr>
            <a:r>
              <a:rPr lang="en-US" b="1" dirty="0" smtClean="0">
                <a:latin typeface="Times New Roman" pitchFamily="18" charset="0"/>
                <a:cs typeface="Times New Roman" pitchFamily="18" charset="0"/>
              </a:rPr>
              <a:t>Fig.5 Absorption of light by a solution </a:t>
            </a:r>
          </a:p>
          <a:p>
            <a:pPr algn="just">
              <a:lnSpc>
                <a:spcPct val="150000"/>
              </a:lnSpc>
            </a:pPr>
            <a:r>
              <a:rPr lang="en-US" b="1" dirty="0" smtClean="0">
                <a:latin typeface="Times New Roman" pitchFamily="18" charset="0"/>
                <a:cs typeface="Times New Roman" pitchFamily="18" charset="0"/>
              </a:rPr>
              <a:t>For analytical purposes, two main propositions define the laws of light absorption.</a:t>
            </a:r>
          </a:p>
          <a:p>
            <a:pPr marL="457200" indent="-457200" algn="ctr">
              <a:lnSpc>
                <a:spcPct val="150000"/>
              </a:lnSpc>
              <a:buAutoNum type="arabicPeriod"/>
            </a:pPr>
            <a:r>
              <a:rPr lang="en-US" b="1" dirty="0" smtClean="0">
                <a:solidFill>
                  <a:srgbClr val="FF0000"/>
                </a:solidFill>
                <a:latin typeface="Times New Roman" pitchFamily="18" charset="0"/>
                <a:cs typeface="Times New Roman" pitchFamily="18" charset="0"/>
              </a:rPr>
              <a:t>Lambert's Law. </a:t>
            </a:r>
            <a:r>
              <a:rPr lang="en-US" b="1" dirty="0" smtClean="0">
                <a:latin typeface="Times New Roman" pitchFamily="18" charset="0"/>
                <a:cs typeface="Times New Roman" pitchFamily="18" charset="0"/>
              </a:rPr>
              <a:t>The proportion of incident light absorbed by a transparent medium is independent of the intensity of the light (provided that there is no other physical or chemical  change to the medium). Therefore successive layers of equal thickness will transmit an equal proportion of the incident energy. Lambert's law is expressed by :                                         </a:t>
            </a:r>
            <a:r>
              <a:rPr lang="en-US" b="1" dirty="0" smtClean="0">
                <a:solidFill>
                  <a:srgbClr val="FF0000"/>
                </a:solidFill>
                <a:latin typeface="Times New Roman" pitchFamily="18" charset="0"/>
                <a:cs typeface="Times New Roman" pitchFamily="18" charset="0"/>
              </a:rPr>
              <a:t>I/I0 = T, </a:t>
            </a:r>
          </a:p>
          <a:p>
            <a:pPr algn="just">
              <a:lnSpc>
                <a:spcPct val="150000"/>
              </a:lnSpc>
            </a:pPr>
            <a:r>
              <a:rPr lang="en-US" b="1" dirty="0" smtClean="0">
                <a:latin typeface="Times New Roman" pitchFamily="18" charset="0"/>
                <a:cs typeface="Times New Roman" pitchFamily="18" charset="0"/>
              </a:rPr>
              <a:t>where I is the intensity of the transmitted light; </a:t>
            </a:r>
          </a:p>
          <a:p>
            <a:pPr algn="just">
              <a:lnSpc>
                <a:spcPct val="150000"/>
              </a:lnSpc>
            </a:pPr>
            <a:r>
              <a:rPr lang="en-US" b="1" dirty="0" smtClean="0">
                <a:latin typeface="Times New Roman" pitchFamily="18" charset="0"/>
                <a:cs typeface="Times New Roman" pitchFamily="18" charset="0"/>
              </a:rPr>
              <a:t>I0– the intensity of the incident light;</a:t>
            </a:r>
          </a:p>
          <a:p>
            <a:pPr algn="just">
              <a:lnSpc>
                <a:spcPct val="150000"/>
              </a:lnSpc>
            </a:pPr>
            <a:r>
              <a:rPr lang="en-US" b="1" dirty="0" smtClean="0">
                <a:latin typeface="Times New Roman" pitchFamily="18" charset="0"/>
                <a:cs typeface="Times New Roman" pitchFamily="18" charset="0"/>
              </a:rPr>
              <a:t>  T– the Transmittance. </a:t>
            </a:r>
            <a:endParaRPr lang="fr-FR" b="1" dirty="0">
              <a:latin typeface="Times New Roman" pitchFamily="18" charset="0"/>
              <a:cs typeface="Times New Roman" pitchFamily="18" charset="0"/>
            </a:endParaRPr>
          </a:p>
        </p:txBody>
      </p:sp>
      <p:sp>
        <p:nvSpPr>
          <p:cNvPr id="5" name="Rectangle 4"/>
          <p:cNvSpPr/>
          <p:nvPr/>
        </p:nvSpPr>
        <p:spPr>
          <a:xfrm>
            <a:off x="0" y="-24"/>
            <a:ext cx="4912370"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Absorption and concentration.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a:srcRect l="32943" t="11719" r="31918" b="45312"/>
          <a:stretch>
            <a:fillRect/>
          </a:stretch>
        </p:blipFill>
        <p:spPr bwMode="auto">
          <a:xfrm>
            <a:off x="3071802" y="1000108"/>
            <a:ext cx="2389926" cy="1500198"/>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2203"/>
            <a:ext cx="9144000" cy="5115311"/>
          </a:xfrm>
          <a:prstGeom prst="rect">
            <a:avLst/>
          </a:prstGeom>
        </p:spPr>
        <p:txBody>
          <a:bodyPr wrap="square">
            <a:spAutoFit/>
          </a:bodyPr>
          <a:lstStyle/>
          <a:p>
            <a:pPr algn="just">
              <a:lnSpc>
                <a:spcPct val="150000"/>
              </a:lnSpc>
            </a:pPr>
            <a:r>
              <a:rPr lang="en-US" sz="2000" b="1" dirty="0" smtClean="0">
                <a:solidFill>
                  <a:srgbClr val="FF0000"/>
                </a:solidFill>
                <a:latin typeface="Times New Roman" pitchFamily="18" charset="0"/>
                <a:cs typeface="Times New Roman" pitchFamily="18" charset="0"/>
              </a:rPr>
              <a:t>2. Beer's Law.</a:t>
            </a:r>
          </a:p>
          <a:p>
            <a:pPr algn="just">
              <a:lnSpc>
                <a:spcPct val="150000"/>
              </a:lnSpc>
            </a:pPr>
            <a:r>
              <a:rPr lang="en-US" sz="2000" b="1" dirty="0" smtClean="0">
                <a:latin typeface="Times New Roman" pitchFamily="18" charset="0"/>
                <a:cs typeface="Times New Roman" pitchFamily="18" charset="0"/>
              </a:rPr>
              <a:t>The absorption of light is directly proportional to both the concentration of the absorbing medium and the thickness of the medium in the light path. </a:t>
            </a:r>
          </a:p>
          <a:p>
            <a:pPr algn="just">
              <a:lnSpc>
                <a:spcPct val="150000"/>
              </a:lnSpc>
            </a:pPr>
            <a:r>
              <a:rPr lang="en-US" sz="2000" b="1" dirty="0" smtClean="0">
                <a:latin typeface="Times New Roman" pitchFamily="18" charset="0"/>
                <a:cs typeface="Times New Roman" pitchFamily="18" charset="0"/>
              </a:rPr>
              <a:t>A combination of the two laws (known jointly as the Beer Lambert Law) defines the relationship between absorbance (A) and transmittance (T): </a:t>
            </a:r>
          </a:p>
          <a:p>
            <a:pPr algn="ctr">
              <a:lnSpc>
                <a:spcPct val="150000"/>
              </a:lnSpc>
            </a:pPr>
            <a:r>
              <a:rPr lang="fr-FR" sz="2000" b="1" dirty="0" smtClean="0">
                <a:solidFill>
                  <a:srgbClr val="FF0000"/>
                </a:solidFill>
                <a:latin typeface="Times New Roman" pitchFamily="18" charset="0"/>
                <a:cs typeface="Times New Roman" pitchFamily="18" charset="0"/>
              </a:rPr>
              <a:t>A= logI0/I= log 1/T= - </a:t>
            </a:r>
            <a:r>
              <a:rPr lang="fr-FR" sz="2000" b="1" dirty="0" err="1" smtClean="0">
                <a:solidFill>
                  <a:srgbClr val="FF0000"/>
                </a:solidFill>
                <a:latin typeface="Times New Roman" pitchFamily="18" charset="0"/>
                <a:cs typeface="Times New Roman" pitchFamily="18" charset="0"/>
              </a:rPr>
              <a:t>logT</a:t>
            </a:r>
            <a:r>
              <a:rPr lang="fr-FR" sz="2000" b="1" dirty="0" smtClean="0">
                <a:solidFill>
                  <a:srgbClr val="FF0000"/>
                </a:solidFill>
                <a:latin typeface="Times New Roman" pitchFamily="18" charset="0"/>
                <a:cs typeface="Times New Roman" pitchFamily="18" charset="0"/>
              </a:rPr>
              <a:t>= </a:t>
            </a:r>
            <a:r>
              <a:rPr lang="el-GR" sz="2000" b="1" dirty="0" smtClean="0">
                <a:solidFill>
                  <a:srgbClr val="FF0000"/>
                </a:solidFill>
                <a:latin typeface="Times New Roman" pitchFamily="18" charset="0"/>
                <a:cs typeface="Times New Roman" pitchFamily="18" charset="0"/>
              </a:rPr>
              <a:t>ε· </a:t>
            </a:r>
            <a:r>
              <a:rPr lang="fr-FR" sz="2000" b="1" dirty="0" smtClean="0">
                <a:solidFill>
                  <a:srgbClr val="FF0000"/>
                </a:solidFill>
                <a:latin typeface="Times New Roman" pitchFamily="18" charset="0"/>
                <a:cs typeface="Times New Roman" pitchFamily="18" charset="0"/>
              </a:rPr>
              <a:t>C· l, </a:t>
            </a:r>
          </a:p>
          <a:p>
            <a:pPr algn="just">
              <a:lnSpc>
                <a:spcPct val="150000"/>
              </a:lnSpc>
            </a:pPr>
            <a:r>
              <a:rPr lang="fr-FR" sz="2000" b="1" dirty="0" smtClean="0">
                <a:latin typeface="Times New Roman" pitchFamily="18" charset="0"/>
                <a:cs typeface="Times New Roman" pitchFamily="18" charset="0"/>
              </a:rPr>
              <a:t>where </a:t>
            </a:r>
          </a:p>
          <a:p>
            <a:pPr algn="just">
              <a:lnSpc>
                <a:spcPct val="150000"/>
              </a:lnSpc>
            </a:pPr>
            <a:r>
              <a:rPr lang="fr-FR" sz="2000" b="1" dirty="0" smtClean="0">
                <a:latin typeface="Times New Roman" pitchFamily="18" charset="0"/>
                <a:cs typeface="Times New Roman" pitchFamily="18" charset="0"/>
              </a:rPr>
              <a:t>A is absorbance (no unit of </a:t>
            </a:r>
            <a:r>
              <a:rPr lang="fr-FR" sz="2000" b="1" dirty="0" err="1" smtClean="0">
                <a:latin typeface="Times New Roman" pitchFamily="18" charset="0"/>
                <a:cs typeface="Times New Roman" pitchFamily="18" charset="0"/>
              </a:rPr>
              <a:t>measurement</a:t>
            </a:r>
            <a:r>
              <a:rPr lang="fr-FR" sz="2000" b="1" dirty="0" smtClean="0">
                <a:latin typeface="Times New Roman" pitchFamily="18" charset="0"/>
                <a:cs typeface="Times New Roman" pitchFamily="18" charset="0"/>
              </a:rPr>
              <a:t>); </a:t>
            </a:r>
          </a:p>
          <a:p>
            <a:pPr algn="just">
              <a:lnSpc>
                <a:spcPct val="150000"/>
              </a:lnSpc>
            </a:pPr>
            <a:r>
              <a:rPr lang="el-GR" sz="2000" b="1" dirty="0" smtClean="0">
                <a:latin typeface="Times New Roman" pitchFamily="18" charset="0"/>
                <a:cs typeface="Times New Roman" pitchFamily="18" charset="0"/>
              </a:rPr>
              <a:t>ε– </a:t>
            </a:r>
            <a:r>
              <a:rPr lang="fr-FR" sz="2000" b="1" dirty="0" err="1" smtClean="0">
                <a:latin typeface="Times New Roman" pitchFamily="18" charset="0"/>
                <a:cs typeface="Times New Roman" pitchFamily="18" charset="0"/>
              </a:rPr>
              <a:t>molar</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absorptivity</a:t>
            </a:r>
            <a:r>
              <a:rPr lang="fr-FR" sz="2000" b="1" dirty="0" smtClean="0">
                <a:latin typeface="Times New Roman" pitchFamily="18" charset="0"/>
                <a:cs typeface="Times New Roman" pitchFamily="18" charset="0"/>
              </a:rPr>
              <a:t> (dm3mol-1cm-1); </a:t>
            </a:r>
          </a:p>
          <a:p>
            <a:pPr algn="just">
              <a:lnSpc>
                <a:spcPct val="150000"/>
              </a:lnSpc>
            </a:pPr>
            <a:r>
              <a:rPr lang="fr-FR" sz="2000" b="1" dirty="0" smtClean="0">
                <a:latin typeface="Times New Roman" pitchFamily="18" charset="0"/>
                <a:cs typeface="Times New Roman" pitchFamily="18" charset="0"/>
              </a:rPr>
              <a:t>C– </a:t>
            </a:r>
            <a:r>
              <a:rPr lang="fr-FR" sz="2000" b="1" dirty="0" err="1" smtClean="0">
                <a:latin typeface="Times New Roman" pitchFamily="18" charset="0"/>
                <a:cs typeface="Times New Roman" pitchFamily="18" charset="0"/>
              </a:rPr>
              <a:t>molar</a:t>
            </a:r>
            <a:r>
              <a:rPr lang="fr-FR" sz="2000" b="1" dirty="0" smtClean="0">
                <a:latin typeface="Times New Roman" pitchFamily="18" charset="0"/>
                <a:cs typeface="Times New Roman" pitchFamily="18" charset="0"/>
              </a:rPr>
              <a:t> concentration (mol dm-3); </a:t>
            </a:r>
          </a:p>
          <a:p>
            <a:pPr algn="just">
              <a:lnSpc>
                <a:spcPct val="150000"/>
              </a:lnSpc>
            </a:pPr>
            <a:r>
              <a:rPr lang="fr-FR" sz="2000" b="1" dirty="0" smtClean="0">
                <a:latin typeface="Times New Roman" pitchFamily="18" charset="0"/>
                <a:cs typeface="Times New Roman" pitchFamily="18" charset="0"/>
              </a:rPr>
              <a:t>l – </a:t>
            </a:r>
            <a:r>
              <a:rPr lang="fr-FR" sz="2000" b="1" dirty="0" err="1" smtClean="0">
                <a:latin typeface="Times New Roman" pitchFamily="18" charset="0"/>
                <a:cs typeface="Times New Roman" pitchFamily="18" charset="0"/>
              </a:rPr>
              <a:t>path</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length</a:t>
            </a:r>
            <a:r>
              <a:rPr lang="fr-FR" sz="2000" b="1" dirty="0" smtClean="0">
                <a:latin typeface="Times New Roman" pitchFamily="18" charset="0"/>
                <a:cs typeface="Times New Roman" pitchFamily="18" charset="0"/>
              </a:rPr>
              <a:t> (cm). </a:t>
            </a:r>
            <a:endParaRPr lang="fr-FR" sz="2000" b="1" dirty="0">
              <a:latin typeface="Times New Roman" pitchFamily="18" charset="0"/>
              <a:cs typeface="Times New Roman" pitchFamily="18" charset="0"/>
            </a:endParaRPr>
          </a:p>
        </p:txBody>
      </p:sp>
      <p:sp>
        <p:nvSpPr>
          <p:cNvPr id="5" name="Rectangle 4"/>
          <p:cNvSpPr/>
          <p:nvPr/>
        </p:nvSpPr>
        <p:spPr>
          <a:xfrm>
            <a:off x="0" y="-24"/>
            <a:ext cx="4912370"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Absorption and concentration.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62203"/>
            <a:ext cx="9144000" cy="373031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minimum requirements of an instrument to study absorption spectra (a spectrophotometer) are shown below (Fig. 6) and include: </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1) a source of radiation of appropriate wavelengths; </a:t>
            </a:r>
          </a:p>
          <a:p>
            <a:pPr algn="just">
              <a:lnSpc>
                <a:spcPct val="150000"/>
              </a:lnSpc>
            </a:pPr>
            <a:r>
              <a:rPr lang="en-US" sz="2000" b="1" dirty="0" smtClean="0">
                <a:latin typeface="Times New Roman" pitchFamily="18" charset="0"/>
                <a:cs typeface="Times New Roman" pitchFamily="18" charset="0"/>
              </a:rPr>
              <a:t>2) a means of isolating light of a single wavelength and getting it to the sample compartment – </a:t>
            </a:r>
            <a:r>
              <a:rPr lang="en-US" sz="2000" b="1" dirty="0" err="1" smtClean="0">
                <a:latin typeface="Times New Roman" pitchFamily="18" charset="0"/>
                <a:cs typeface="Times New Roman" pitchFamily="18" charset="0"/>
              </a:rPr>
              <a:t>monochromator</a:t>
            </a:r>
            <a:r>
              <a:rPr lang="en-US" sz="2000" b="1" dirty="0" smtClean="0">
                <a:latin typeface="Times New Roman" pitchFamily="18" charset="0"/>
                <a:cs typeface="Times New Roman" pitchFamily="18" charset="0"/>
              </a:rPr>
              <a:t> and optical geometry; </a:t>
            </a:r>
          </a:p>
          <a:p>
            <a:pPr algn="just">
              <a:lnSpc>
                <a:spcPct val="150000"/>
              </a:lnSpc>
            </a:pPr>
            <a:r>
              <a:rPr lang="en-US" sz="2000" b="1" dirty="0" smtClean="0">
                <a:latin typeface="Times New Roman" pitchFamily="18" charset="0"/>
                <a:cs typeface="Times New Roman" pitchFamily="18" charset="0"/>
              </a:rPr>
              <a:t>3) a means of introducing the test sample into the light beam – sample handling; </a:t>
            </a:r>
          </a:p>
          <a:p>
            <a:pPr algn="just">
              <a:lnSpc>
                <a:spcPct val="150000"/>
              </a:lnSpc>
            </a:pPr>
            <a:r>
              <a:rPr lang="en-US" sz="2000" b="1" dirty="0" smtClean="0">
                <a:latin typeface="Times New Roman" pitchFamily="18" charset="0"/>
                <a:cs typeface="Times New Roman" pitchFamily="18" charset="0"/>
              </a:rPr>
              <a:t>4) a means of detecting and measuring the light intensity. </a:t>
            </a:r>
            <a:endParaRPr lang="fr-FR" sz="2000" b="1" dirty="0">
              <a:latin typeface="Times New Roman" pitchFamily="18" charset="0"/>
              <a:cs typeface="Times New Roman" pitchFamily="18" charset="0"/>
            </a:endParaRPr>
          </a:p>
        </p:txBody>
      </p:sp>
      <p:sp>
        <p:nvSpPr>
          <p:cNvPr id="5" name="Rectangle 4"/>
          <p:cNvSpPr/>
          <p:nvPr/>
        </p:nvSpPr>
        <p:spPr>
          <a:xfrm>
            <a:off x="0" y="-24"/>
            <a:ext cx="2794739"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26" name="AutoShape 2"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1029" name="Picture 5"/>
          <p:cNvPicPr>
            <a:picLocks noChangeAspect="1" noChangeArrowheads="1"/>
          </p:cNvPicPr>
          <p:nvPr/>
        </p:nvPicPr>
        <p:blipFill>
          <a:blip r:embed="rId2"/>
          <a:srcRect l="9883" t="38086" r="35761" b="25781"/>
          <a:stretch>
            <a:fillRect/>
          </a:stretch>
        </p:blipFill>
        <p:spPr bwMode="auto">
          <a:xfrm>
            <a:off x="1142976" y="4143380"/>
            <a:ext cx="7072362" cy="2286016"/>
          </a:xfrm>
          <a:prstGeom prst="rect">
            <a:avLst/>
          </a:prstGeom>
          <a:noFill/>
          <a:ln w="9525">
            <a:noFill/>
            <a:miter lim="800000"/>
            <a:headEnd/>
            <a:tailEnd/>
          </a:ln>
          <a:effectLst/>
        </p:spPr>
      </p:pic>
      <p:sp>
        <p:nvSpPr>
          <p:cNvPr id="7" name="Rectangle 6"/>
          <p:cNvSpPr/>
          <p:nvPr/>
        </p:nvSpPr>
        <p:spPr>
          <a:xfrm>
            <a:off x="2214546" y="6488668"/>
            <a:ext cx="4940455" cy="369332"/>
          </a:xfrm>
          <a:prstGeom prst="rect">
            <a:avLst/>
          </a:prstGeom>
        </p:spPr>
        <p:txBody>
          <a:bodyPr wrap="none">
            <a:spAutoFit/>
          </a:bodyPr>
          <a:lstStyle/>
          <a:p>
            <a:r>
              <a:rPr lang="en-US" b="1" dirty="0" smtClean="0">
                <a:latin typeface="Times New Roman" pitchFamily="18" charset="0"/>
                <a:cs typeface="Times New Roman" pitchFamily="18" charset="0"/>
              </a:rPr>
              <a:t>Fig.6 Basic construction of a spectrophotometer </a:t>
            </a:r>
            <a:endParaRPr lang="fr-FR" b="1" dirty="0">
              <a:latin typeface="Times New Roman" pitchFamily="18" charset="0"/>
              <a:cs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285992"/>
            <a:ext cx="5143504" cy="4662815"/>
          </a:xfrm>
          <a:prstGeom prst="rect">
            <a:avLst/>
          </a:prstGeom>
        </p:spPr>
        <p:txBody>
          <a:bodyPr wrap="square">
            <a:spAutoFit/>
          </a:bodyPr>
          <a:lstStyle/>
          <a:p>
            <a:pPr algn="just">
              <a:lnSpc>
                <a:spcPct val="150000"/>
              </a:lnSpc>
              <a:buFont typeface="Wingdings" pitchFamily="2" charset="2"/>
              <a:buChar char="v"/>
            </a:pPr>
            <a:r>
              <a:rPr lang="en-US" b="1" dirty="0" smtClean="0">
                <a:latin typeface="Times New Roman" pitchFamily="18" charset="0"/>
                <a:cs typeface="Times New Roman" pitchFamily="18" charset="0"/>
              </a:rPr>
              <a:t>The first source, </a:t>
            </a:r>
            <a:r>
              <a:rPr lang="en-US" b="1" dirty="0" smtClean="0">
                <a:solidFill>
                  <a:srgbClr val="0070C0"/>
                </a:solidFill>
                <a:latin typeface="Times New Roman" pitchFamily="18" charset="0"/>
                <a:cs typeface="Times New Roman" pitchFamily="18" charset="0"/>
              </a:rPr>
              <a:t>the deuterium arc lamp</a:t>
            </a:r>
            <a:r>
              <a:rPr lang="en-US" b="1" dirty="0" smtClean="0">
                <a:latin typeface="Times New Roman" pitchFamily="18" charset="0"/>
                <a:cs typeface="Times New Roman" pitchFamily="18" charset="0"/>
              </a:rPr>
              <a:t>, yields a good intensity continuum in the </a:t>
            </a:r>
            <a:r>
              <a:rPr lang="en-US" b="1" dirty="0" smtClean="0">
                <a:solidFill>
                  <a:srgbClr val="0070C0"/>
                </a:solidFill>
                <a:latin typeface="Times New Roman" pitchFamily="18" charset="0"/>
                <a:cs typeface="Times New Roman" pitchFamily="18" charset="0"/>
              </a:rPr>
              <a:t>UV region </a:t>
            </a:r>
            <a:r>
              <a:rPr lang="en-US" b="1" dirty="0" smtClean="0">
                <a:latin typeface="Times New Roman" pitchFamily="18" charset="0"/>
                <a:cs typeface="Times New Roman" pitchFamily="18" charset="0"/>
              </a:rPr>
              <a:t>and provides useful intensity in </a:t>
            </a:r>
            <a:r>
              <a:rPr lang="en-US" b="1" dirty="0" smtClean="0">
                <a:solidFill>
                  <a:srgbClr val="0070C0"/>
                </a:solidFill>
                <a:latin typeface="Times New Roman" pitchFamily="18" charset="0"/>
                <a:cs typeface="Times New Roman" pitchFamily="18" charset="0"/>
              </a:rPr>
              <a:t>the visible region</a:t>
            </a:r>
            <a:r>
              <a:rPr lang="en-US" b="1" dirty="0" smtClean="0">
                <a:latin typeface="Times New Roman" pitchFamily="18" charset="0"/>
                <a:cs typeface="Times New Roman" pitchFamily="18" charset="0"/>
              </a:rPr>
              <a:t> (see Fig.7). Although modern deuterium arc lamps have low noise, noise from the lamp is often the limiting factor in overall instrument noise performance. Over time, the intensity of light from a </a:t>
            </a:r>
            <a:r>
              <a:rPr lang="en-US" b="1" dirty="0" smtClean="0">
                <a:latin typeface="Times New Roman" pitchFamily="18" charset="0"/>
                <a:cs typeface="Times New Roman" pitchFamily="18" charset="0"/>
              </a:rPr>
              <a:t>deuterium arc lamp decreases steadily</a:t>
            </a:r>
            <a:r>
              <a:rPr lang="en-US" b="1" dirty="0" smtClean="0">
                <a:latin typeface="Times New Roman" pitchFamily="18" charset="0"/>
                <a:cs typeface="Times New Roman" pitchFamily="18" charset="0"/>
              </a:rPr>
              <a:t>. Such a lamp typically has a </a:t>
            </a:r>
            <a:r>
              <a:rPr lang="en-US" b="1" dirty="0" smtClean="0">
                <a:latin typeface="Times New Roman" pitchFamily="18" charset="0"/>
                <a:cs typeface="Times New Roman" pitchFamily="18" charset="0"/>
              </a:rPr>
              <a:t>half-life </a:t>
            </a:r>
            <a:r>
              <a:rPr lang="en-US" b="1" dirty="0" smtClean="0">
                <a:latin typeface="Times New Roman" pitchFamily="18" charset="0"/>
                <a:cs typeface="Times New Roman" pitchFamily="18" charset="0"/>
              </a:rPr>
              <a:t>(the time required for the intensity to fall to half of its initial value) of approximately </a:t>
            </a:r>
            <a:r>
              <a:rPr lang="en-US" b="1" dirty="0" smtClean="0">
                <a:solidFill>
                  <a:srgbClr val="0070C0"/>
                </a:solidFill>
                <a:latin typeface="Times New Roman" pitchFamily="18" charset="0"/>
                <a:cs typeface="Times New Roman" pitchFamily="18" charset="0"/>
              </a:rPr>
              <a:t>1,000 h</a:t>
            </a:r>
            <a:r>
              <a:rPr lang="en-US" b="1" dirty="0" smtClean="0">
                <a:latin typeface="Times New Roman" pitchFamily="18" charset="0"/>
                <a:cs typeface="Times New Roman" pitchFamily="18" charset="0"/>
              </a:rPr>
              <a:t>.</a:t>
            </a:r>
            <a:endParaRPr lang="fr-FR" b="1" dirty="0" smtClean="0">
              <a:latin typeface="Times New Roman" pitchFamily="18" charset="0"/>
              <a:cs typeface="Times New Roman" pitchFamily="18" charset="0"/>
            </a:endParaRPr>
          </a:p>
        </p:txBody>
      </p:sp>
      <p:sp>
        <p:nvSpPr>
          <p:cNvPr id="5" name="Rectangle 4"/>
          <p:cNvSpPr/>
          <p:nvPr/>
        </p:nvSpPr>
        <p:spPr>
          <a:xfrm>
            <a:off x="0" y="-24"/>
            <a:ext cx="3831049" cy="523220"/>
          </a:xfrm>
          <a:prstGeom prst="rect">
            <a:avLst/>
          </a:prstGeom>
        </p:spPr>
        <p:txBody>
          <a:bodyPr wrap="none">
            <a:spAutoFit/>
          </a:bodyPr>
          <a:lstStyle/>
          <a:p>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26" name="AutoShape 2"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27650" name="Picture 2"/>
          <p:cNvPicPr>
            <a:picLocks noChangeAspect="1" noChangeArrowheads="1"/>
          </p:cNvPicPr>
          <p:nvPr/>
        </p:nvPicPr>
        <p:blipFill>
          <a:blip r:embed="rId2"/>
          <a:srcRect l="34041" t="23437" r="29721" b="30664"/>
          <a:stretch>
            <a:fillRect/>
          </a:stretch>
        </p:blipFill>
        <p:spPr bwMode="auto">
          <a:xfrm>
            <a:off x="5143504" y="2928934"/>
            <a:ext cx="3929058" cy="2786082"/>
          </a:xfrm>
          <a:prstGeom prst="rect">
            <a:avLst/>
          </a:prstGeom>
          <a:noFill/>
          <a:ln w="9525">
            <a:noFill/>
            <a:miter lim="800000"/>
            <a:headEnd/>
            <a:tailEnd/>
          </a:ln>
          <a:effectLst/>
        </p:spPr>
      </p:pic>
      <p:sp>
        <p:nvSpPr>
          <p:cNvPr id="9" name="Rectangle 8"/>
          <p:cNvSpPr/>
          <p:nvPr/>
        </p:nvSpPr>
        <p:spPr>
          <a:xfrm>
            <a:off x="5715008" y="5715016"/>
            <a:ext cx="3095244"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Fig.7 Intensity spectrum of the deuterium arc lamp</a:t>
            </a:r>
            <a:endParaRPr lang="fr-FR" b="1" dirty="0">
              <a:latin typeface="Times New Roman" pitchFamily="18" charset="0"/>
              <a:cs typeface="Times New Roman" pitchFamily="18" charset="0"/>
            </a:endParaRPr>
          </a:p>
        </p:txBody>
      </p:sp>
      <p:sp>
        <p:nvSpPr>
          <p:cNvPr id="11" name="Rectangle 10"/>
          <p:cNvSpPr/>
          <p:nvPr/>
        </p:nvSpPr>
        <p:spPr>
          <a:xfrm>
            <a:off x="0" y="357166"/>
            <a:ext cx="9144000" cy="1800493"/>
          </a:xfrm>
          <a:prstGeom prst="rect">
            <a:avLst/>
          </a:prstGeom>
        </p:spPr>
        <p:txBody>
          <a:bodyPr wrap="square">
            <a:spAutoFit/>
          </a:bodyPr>
          <a:lstStyle/>
          <a:p>
            <a:pPr algn="just">
              <a:lnSpc>
                <a:spcPct val="150000"/>
              </a:lnSpc>
            </a:pPr>
            <a:r>
              <a:rPr lang="fr-FR" sz="2000" b="1" dirty="0" smtClean="0">
                <a:solidFill>
                  <a:srgbClr val="FF0000"/>
                </a:solidFill>
                <a:latin typeface="Times New Roman" pitchFamily="18" charset="0"/>
                <a:cs typeface="Times New Roman" pitchFamily="18" charset="0"/>
              </a:rPr>
              <a:t>Sources:</a:t>
            </a:r>
          </a:p>
          <a:p>
            <a:pPr algn="just">
              <a:lnSpc>
                <a:spcPct val="150000"/>
              </a:lnSpc>
            </a:pPr>
            <a:r>
              <a:rPr lang="en-US" b="1" dirty="0" smtClean="0">
                <a:latin typeface="Times New Roman" pitchFamily="18" charset="0"/>
                <a:cs typeface="Times New Roman" pitchFamily="18" charset="0"/>
              </a:rPr>
              <a:t>The ideal light source would yield a constant intensity over all wavelengths with low noise and long-term stability. Unfortunately, however, such a source does not exist. Two sources are commonly used in UV-visible spectrophotometers</a:t>
            </a:r>
            <a:endParaRPr lang="fr-F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28604"/>
            <a:ext cx="9144000" cy="3046988"/>
          </a:xfrm>
          <a:prstGeom prst="rect">
            <a:avLst/>
          </a:prstGeom>
        </p:spPr>
        <p:txBody>
          <a:bodyPr wrap="square">
            <a:spAutoFit/>
          </a:bodyPr>
          <a:lstStyle/>
          <a:p>
            <a:pPr algn="just">
              <a:lnSpc>
                <a:spcPct val="150000"/>
              </a:lnSpc>
            </a:pPr>
            <a:r>
              <a:rPr lang="fr-FR" sz="2000" b="1" dirty="0" smtClean="0">
                <a:solidFill>
                  <a:srgbClr val="FF0000"/>
                </a:solidFill>
                <a:latin typeface="Times New Roman" pitchFamily="18" charset="0"/>
                <a:cs typeface="Times New Roman" pitchFamily="18" charset="0"/>
              </a:rPr>
              <a:t>Sources:</a:t>
            </a:r>
          </a:p>
          <a:p>
            <a:pPr algn="just">
              <a:lnSpc>
                <a:spcPct val="150000"/>
              </a:lnSpc>
              <a:buFont typeface="Wingdings" pitchFamily="2" charset="2"/>
              <a:buChar char="v"/>
            </a:pPr>
            <a:r>
              <a:rPr lang="en-US" b="1" dirty="0" smtClean="0">
                <a:latin typeface="Times New Roman" pitchFamily="18" charset="0"/>
                <a:cs typeface="Times New Roman" pitchFamily="18" charset="0"/>
              </a:rPr>
              <a:t>The second source, </a:t>
            </a:r>
            <a:r>
              <a:rPr lang="en-US" b="1" dirty="0" smtClean="0">
                <a:solidFill>
                  <a:srgbClr val="0070C0"/>
                </a:solidFill>
                <a:latin typeface="Times New Roman" pitchFamily="18" charset="0"/>
                <a:cs typeface="Times New Roman" pitchFamily="18" charset="0"/>
              </a:rPr>
              <a:t>the tungsten-halogen lamp </a:t>
            </a:r>
            <a:r>
              <a:rPr lang="en-US" b="1" dirty="0" smtClean="0">
                <a:latin typeface="Times New Roman" pitchFamily="18" charset="0"/>
                <a:cs typeface="Times New Roman" pitchFamily="18" charset="0"/>
              </a:rPr>
              <a:t>(see Fig.8), yields good intensity over part of the </a:t>
            </a:r>
            <a:r>
              <a:rPr lang="en-US" b="1" dirty="0" smtClean="0">
                <a:solidFill>
                  <a:srgbClr val="0070C0"/>
                </a:solidFill>
                <a:latin typeface="Times New Roman" pitchFamily="18" charset="0"/>
                <a:cs typeface="Times New Roman" pitchFamily="18" charset="0"/>
              </a:rPr>
              <a:t>UV spectrum </a:t>
            </a:r>
            <a:r>
              <a:rPr lang="en-US" b="1" dirty="0" smtClean="0">
                <a:latin typeface="Times New Roman" pitchFamily="18" charset="0"/>
                <a:cs typeface="Times New Roman" pitchFamily="18" charset="0"/>
              </a:rPr>
              <a:t>and </a:t>
            </a:r>
            <a:r>
              <a:rPr lang="en-US" b="1" dirty="0" smtClean="0">
                <a:solidFill>
                  <a:srgbClr val="0070C0"/>
                </a:solidFill>
                <a:latin typeface="Times New Roman" pitchFamily="18" charset="0"/>
                <a:cs typeface="Times New Roman" pitchFamily="18" charset="0"/>
              </a:rPr>
              <a:t>over the entire visible range. </a:t>
            </a:r>
            <a:r>
              <a:rPr lang="en-US" b="1" dirty="0" smtClean="0">
                <a:latin typeface="Times New Roman" pitchFamily="18" charset="0"/>
                <a:cs typeface="Times New Roman" pitchFamily="18" charset="0"/>
              </a:rPr>
              <a:t>This type of lamp has very low noise and low drift and typically has a useful life of </a:t>
            </a:r>
            <a:r>
              <a:rPr lang="en-US" b="1" dirty="0" smtClean="0">
                <a:solidFill>
                  <a:srgbClr val="0070C0"/>
                </a:solidFill>
                <a:latin typeface="Times New Roman" pitchFamily="18" charset="0"/>
                <a:cs typeface="Times New Roman" pitchFamily="18" charset="0"/>
              </a:rPr>
              <a:t>10,000 h. </a:t>
            </a:r>
            <a:r>
              <a:rPr lang="en-US" b="1" dirty="0" smtClean="0">
                <a:latin typeface="Times New Roman" pitchFamily="18" charset="0"/>
                <a:cs typeface="Times New Roman" pitchFamily="18" charset="0"/>
              </a:rPr>
              <a:t>Most spectrophotometers used to measure the UV-visible range contain both types of lamps. In such instruments, either a source selector is used to switch between the lamps as appropriate, or the light from the two sources is mixed to yield a single broadband source.</a:t>
            </a:r>
            <a:endParaRPr lang="fr-FR" b="1" dirty="0" smtClean="0">
              <a:latin typeface="Times New Roman" pitchFamily="18" charset="0"/>
              <a:cs typeface="Times New Roman" pitchFamily="18" charset="0"/>
            </a:endParaRPr>
          </a:p>
        </p:txBody>
      </p:sp>
      <p:sp>
        <p:nvSpPr>
          <p:cNvPr id="5" name="Rectangle 4"/>
          <p:cNvSpPr/>
          <p:nvPr/>
        </p:nvSpPr>
        <p:spPr>
          <a:xfrm>
            <a:off x="0" y="-24"/>
            <a:ext cx="3831049" cy="523220"/>
          </a:xfrm>
          <a:prstGeom prst="rect">
            <a:avLst/>
          </a:prstGeom>
        </p:spPr>
        <p:txBody>
          <a:bodyPr wrap="none">
            <a:spAutoFit/>
          </a:bodyPr>
          <a:lstStyle/>
          <a:p>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1026" name="AutoShape 2"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1028" name="AutoShape 4" descr="Spectrophotometer-Principle-Instrumentation-Applications.webp"/>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
        <p:nvSpPr>
          <p:cNvPr id="9" name="Rectangle 8"/>
          <p:cNvSpPr/>
          <p:nvPr/>
        </p:nvSpPr>
        <p:spPr>
          <a:xfrm>
            <a:off x="2500298" y="6211669"/>
            <a:ext cx="4000528" cy="646331"/>
          </a:xfrm>
          <a:prstGeom prst="rect">
            <a:avLst/>
          </a:prstGeom>
        </p:spPr>
        <p:txBody>
          <a:bodyPr wrap="square">
            <a:spAutoFit/>
          </a:bodyPr>
          <a:lstStyle/>
          <a:p>
            <a:pPr algn="ctr"/>
            <a:r>
              <a:rPr lang="en-US" b="1" dirty="0" smtClean="0">
                <a:latin typeface="Times New Roman" pitchFamily="18" charset="0"/>
                <a:cs typeface="Times New Roman" pitchFamily="18" charset="0"/>
              </a:rPr>
              <a:t>Fig.8 Intensity spectrum of the tungsten-halogen lamp</a:t>
            </a:r>
            <a:endParaRPr lang="fr-FR" b="1" dirty="0">
              <a:latin typeface="Times New Roman" pitchFamily="18" charset="0"/>
              <a:cs typeface="Times New Roman" pitchFamily="18" charset="0"/>
            </a:endParaRPr>
          </a:p>
        </p:txBody>
      </p:sp>
      <p:pic>
        <p:nvPicPr>
          <p:cNvPr id="28674" name="Picture 2"/>
          <p:cNvPicPr>
            <a:picLocks noChangeAspect="1" noChangeArrowheads="1"/>
          </p:cNvPicPr>
          <p:nvPr/>
        </p:nvPicPr>
        <p:blipFill>
          <a:blip r:embed="rId2"/>
          <a:srcRect l="34041" t="33203" r="29722" b="19922"/>
          <a:stretch>
            <a:fillRect/>
          </a:stretch>
        </p:blipFill>
        <p:spPr bwMode="auto">
          <a:xfrm>
            <a:off x="2071670" y="3500438"/>
            <a:ext cx="4643470" cy="2714644"/>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071546"/>
            <a:ext cx="9144000" cy="240065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An alternate light source is the xenon lamp (see Fig.9), which yields a good continuum over the entire UV and visible regions. However, because the noise from currently available xenon lamps is significantly worse than that from deuterium or tungsten lamps, xenon lamps are used only for applications such as diffuse reflectance measurements, in which high intensity is the primary concern.</a:t>
            </a:r>
            <a:endParaRPr lang="fr-FR" sz="2000" b="1" dirty="0">
              <a:latin typeface="Times New Roman" pitchFamily="18" charset="0"/>
              <a:cs typeface="Times New Roman" pitchFamily="18" charset="0"/>
            </a:endParaRPr>
          </a:p>
        </p:txBody>
      </p:sp>
      <p:sp>
        <p:nvSpPr>
          <p:cNvPr id="5" name="Rectangle 4"/>
          <p:cNvSpPr/>
          <p:nvPr/>
        </p:nvSpPr>
        <p:spPr>
          <a:xfrm>
            <a:off x="0" y="-24"/>
            <a:ext cx="3831049" cy="523220"/>
          </a:xfrm>
          <a:prstGeom prst="rect">
            <a:avLst/>
          </a:prstGeom>
        </p:spPr>
        <p:txBody>
          <a:bodyPr wrap="none">
            <a:spAutoFit/>
          </a:bodyPr>
          <a:lstStyle/>
          <a:p>
            <a:r>
              <a:rPr lang="fr-FR"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8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6" name="Rectangle 5"/>
          <p:cNvSpPr/>
          <p:nvPr/>
        </p:nvSpPr>
        <p:spPr>
          <a:xfrm>
            <a:off x="0" y="500042"/>
            <a:ext cx="1494255"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Sources:</a:t>
            </a:r>
          </a:p>
        </p:txBody>
      </p:sp>
      <p:pic>
        <p:nvPicPr>
          <p:cNvPr id="29698" name="Picture 2"/>
          <p:cNvPicPr>
            <a:picLocks noChangeAspect="1" noChangeArrowheads="1"/>
          </p:cNvPicPr>
          <p:nvPr/>
        </p:nvPicPr>
        <p:blipFill>
          <a:blip r:embed="rId2"/>
          <a:srcRect l="34590" t="31250" r="29722" b="21875"/>
          <a:stretch>
            <a:fillRect/>
          </a:stretch>
        </p:blipFill>
        <p:spPr bwMode="auto">
          <a:xfrm>
            <a:off x="4000496" y="3428976"/>
            <a:ext cx="4643438" cy="3429024"/>
          </a:xfrm>
          <a:prstGeom prst="rect">
            <a:avLst/>
          </a:prstGeom>
          <a:noFill/>
          <a:ln w="9525">
            <a:noFill/>
            <a:miter lim="800000"/>
            <a:headEnd/>
            <a:tailEnd/>
          </a:ln>
          <a:effectLst/>
        </p:spPr>
      </p:pic>
      <p:sp>
        <p:nvSpPr>
          <p:cNvPr id="8" name="Rectangle 7"/>
          <p:cNvSpPr/>
          <p:nvPr/>
        </p:nvSpPr>
        <p:spPr>
          <a:xfrm>
            <a:off x="0" y="5143512"/>
            <a:ext cx="3714744" cy="707886"/>
          </a:xfrm>
          <a:prstGeom prst="rect">
            <a:avLst/>
          </a:prstGeom>
        </p:spPr>
        <p:txBody>
          <a:bodyPr wrap="square">
            <a:spAutoFit/>
          </a:bodyPr>
          <a:lstStyle/>
          <a:p>
            <a:pPr algn="ctr"/>
            <a:r>
              <a:rPr lang="en-US" sz="2000" b="1" dirty="0" smtClean="0">
                <a:latin typeface="Times New Roman" pitchFamily="18" charset="0"/>
                <a:cs typeface="Times New Roman" pitchFamily="18" charset="0"/>
              </a:rPr>
              <a:t>Fig.9 Intensity spectrum of the xenon lamp</a:t>
            </a:r>
            <a:endParaRPr lang="fr-FR" sz="2000" b="1" dirty="0">
              <a:latin typeface="Times New Roman" pitchFamily="18" charset="0"/>
              <a:cs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3785652"/>
          </a:xfrm>
          <a:prstGeom prst="rect">
            <a:avLst/>
          </a:prstGeom>
        </p:spPr>
        <p:txBody>
          <a:bodyPr wrap="square">
            <a:spAutoFit/>
          </a:bodyPr>
          <a:lstStyle/>
          <a:p>
            <a:pPr algn="just">
              <a:lnSpc>
                <a:spcPct val="200000"/>
              </a:lnSpc>
              <a:buFont typeface="Wingdings" pitchFamily="2" charset="2"/>
              <a:buChar char="v"/>
            </a:pPr>
            <a:r>
              <a:rPr lang="en-US" sz="2400" b="1" dirty="0" smtClean="0">
                <a:solidFill>
                  <a:srgbClr val="0070C0"/>
                </a:solidFill>
                <a:latin typeface="Times New Roman" pitchFamily="18" charset="0"/>
                <a:cs typeface="Times New Roman" pitchFamily="18" charset="0"/>
              </a:rPr>
              <a:t>Ultraviolet light </a:t>
            </a:r>
            <a:r>
              <a:rPr lang="en-US" sz="2400" b="1" dirty="0" smtClean="0">
                <a:latin typeface="Times New Roman" pitchFamily="18" charset="0"/>
                <a:cs typeface="Times New Roman" pitchFamily="18" charset="0"/>
              </a:rPr>
              <a:t>is generally derived from a </a:t>
            </a:r>
            <a:r>
              <a:rPr lang="en-US" sz="2400" b="1" dirty="0" smtClean="0">
                <a:solidFill>
                  <a:srgbClr val="0070C0"/>
                </a:solidFill>
                <a:latin typeface="Times New Roman" pitchFamily="18" charset="0"/>
                <a:cs typeface="Times New Roman" pitchFamily="18" charset="0"/>
              </a:rPr>
              <a:t>deuterium arc that </a:t>
            </a:r>
            <a:r>
              <a:rPr lang="en-US" sz="2400" b="1" dirty="0" smtClean="0">
                <a:latin typeface="Times New Roman" pitchFamily="18" charset="0"/>
                <a:cs typeface="Times New Roman" pitchFamily="18" charset="0"/>
              </a:rPr>
              <a:t>provides emission of high intensity and adequate continuity  in the 190–380 nm range.</a:t>
            </a:r>
          </a:p>
          <a:p>
            <a:pPr algn="just">
              <a:lnSpc>
                <a:spcPct val="200000"/>
              </a:lnSpc>
              <a:buFont typeface="Wingdings" pitchFamily="2" charset="2"/>
              <a:buChar char="v"/>
            </a:pPr>
            <a:r>
              <a:rPr lang="en-US" sz="2400" b="1" dirty="0" smtClean="0">
                <a:solidFill>
                  <a:srgbClr val="0070C0"/>
                </a:solidFill>
                <a:latin typeface="Times New Roman" pitchFamily="18" charset="0"/>
                <a:cs typeface="Times New Roman" pitchFamily="18" charset="0"/>
              </a:rPr>
              <a:t>Visible light </a:t>
            </a:r>
            <a:r>
              <a:rPr lang="en-US" sz="2400" b="1" dirty="0" smtClean="0">
                <a:latin typeface="Times New Roman" pitchFamily="18" charset="0"/>
                <a:cs typeface="Times New Roman" pitchFamily="18" charset="0"/>
              </a:rPr>
              <a:t>is normally supplied by a </a:t>
            </a:r>
            <a:r>
              <a:rPr lang="en-US" sz="2400" b="1" dirty="0" smtClean="0">
                <a:solidFill>
                  <a:srgbClr val="0070C0"/>
                </a:solidFill>
                <a:latin typeface="Times New Roman" pitchFamily="18" charset="0"/>
                <a:cs typeface="Times New Roman" pitchFamily="18" charset="0"/>
              </a:rPr>
              <a:t>tungsten lamp</a:t>
            </a:r>
            <a:r>
              <a:rPr lang="en-US" sz="2400" b="1" dirty="0" smtClean="0">
                <a:latin typeface="Times New Roman" pitchFamily="18" charset="0"/>
                <a:cs typeface="Times New Roman" pitchFamily="18" charset="0"/>
              </a:rPr>
              <a:t> or, in  modern systems, by a tungsten-halogen.</a:t>
            </a:r>
            <a:endParaRPr lang="fr-FR" sz="2400" b="1" dirty="0">
              <a:latin typeface="Times New Roman" pitchFamily="18" charset="0"/>
              <a:cs typeface="Times New Roman" pitchFamily="18" charset="0"/>
            </a:endParaRPr>
          </a:p>
        </p:txBody>
      </p:sp>
      <p:sp>
        <p:nvSpPr>
          <p:cNvPr id="6" name="Rectangle 5"/>
          <p:cNvSpPr/>
          <p:nvPr/>
        </p:nvSpPr>
        <p:spPr>
          <a:xfrm>
            <a:off x="0" y="-24"/>
            <a:ext cx="2794739"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500042"/>
            <a:ext cx="1494255"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Sources:</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42984"/>
            <a:ext cx="9144000" cy="5632311"/>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Dispersion devices cause different wavelengths of light to be dispersed at different angles. When combined with an appropriate exit slit, these devices can be used to select a particular wavelength (or, more precisely, a narrow waveband) of light from a continuous source. Two types of dispersion devices, prisms and holographic gratings, are commonly used in UV-visible spectrophotometers.</a:t>
            </a:r>
          </a:p>
          <a:p>
            <a:pPr algn="just">
              <a:lnSpc>
                <a:spcPct val="200000"/>
              </a:lnSpc>
            </a:pPr>
            <a:r>
              <a:rPr lang="en-US" sz="2000" b="1" dirty="0" smtClean="0">
                <a:solidFill>
                  <a:srgbClr val="0070C0"/>
                </a:solidFill>
                <a:latin typeface="Times New Roman" pitchFamily="18" charset="0"/>
                <a:cs typeface="Times New Roman" pitchFamily="18" charset="0"/>
              </a:rPr>
              <a:t>A prism </a:t>
            </a:r>
            <a:r>
              <a:rPr lang="en-US" sz="2000" b="1" dirty="0" smtClean="0">
                <a:latin typeface="Times New Roman" pitchFamily="18" charset="0"/>
                <a:cs typeface="Times New Roman" pitchFamily="18" charset="0"/>
              </a:rPr>
              <a:t>generates a rainbow from sunlight. This same principle is used in spectrophotometers. Prisms are simple and inexpensive, but the resulting dispersion is angularly nonlinear (see Fig.10 a). Moreover, the angle of dispersion is temperature sensitive.</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500042"/>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srcRect l="29100" t="31250" r="48938" b="9179"/>
          <a:stretch>
            <a:fillRect/>
          </a:stretch>
        </p:blipFill>
        <p:spPr bwMode="auto">
          <a:xfrm>
            <a:off x="2214546" y="928670"/>
            <a:ext cx="4028635" cy="5429312"/>
          </a:xfrm>
          <a:prstGeom prst="rect">
            <a:avLst/>
          </a:prstGeom>
          <a:noFill/>
          <a:ln w="9525">
            <a:noFill/>
            <a:miter lim="800000"/>
            <a:headEnd/>
            <a:tailEnd/>
          </a:ln>
          <a:effectLst/>
        </p:spPr>
      </p:pic>
      <p:sp>
        <p:nvSpPr>
          <p:cNvPr id="5" name="Rectangle 4"/>
          <p:cNvSpPr/>
          <p:nvPr/>
        </p:nvSpPr>
        <p:spPr>
          <a:xfrm>
            <a:off x="2857488" y="6396335"/>
            <a:ext cx="3474669" cy="461665"/>
          </a:xfrm>
          <a:prstGeom prst="rect">
            <a:avLst/>
          </a:prstGeom>
        </p:spPr>
        <p:txBody>
          <a:bodyPr wrap="none">
            <a:spAutoFit/>
          </a:bodyPr>
          <a:lstStyle/>
          <a:p>
            <a:r>
              <a:rPr lang="fr-FR" sz="2400" b="1" dirty="0" smtClean="0">
                <a:latin typeface="Times New Roman" pitchFamily="18" charset="0"/>
                <a:cs typeface="Times New Roman" pitchFamily="18" charset="0"/>
              </a:rPr>
              <a:t>Fig.11 Dispersion </a:t>
            </a:r>
            <a:r>
              <a:rPr lang="fr-FR" sz="2400" b="1" dirty="0" err="1" smtClean="0">
                <a:latin typeface="Times New Roman" pitchFamily="18" charset="0"/>
                <a:cs typeface="Times New Roman" pitchFamily="18" charset="0"/>
              </a:rPr>
              <a:t>devices</a:t>
            </a:r>
            <a:endParaRPr lang="fr-FR" sz="2400" b="1" dirty="0">
              <a:latin typeface="Times New Roman" pitchFamily="18" charset="0"/>
              <a:cs typeface="Times New Roman" pitchFamily="18" charset="0"/>
            </a:endParaRPr>
          </a:p>
        </p:txBody>
      </p:sp>
      <p:sp>
        <p:nvSpPr>
          <p:cNvPr id="6" name="Rectangle 5"/>
          <p:cNvSpPr/>
          <p:nvPr/>
        </p:nvSpPr>
        <p:spPr>
          <a:xfrm>
            <a:off x="0" y="285728"/>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
        <p:nvSpPr>
          <p:cNvPr id="7" name="Rectangle 6"/>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6186309"/>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For these reasons, most modern spectrophotometers contain </a:t>
            </a:r>
            <a:r>
              <a:rPr lang="en-US" b="1" dirty="0" smtClean="0">
                <a:solidFill>
                  <a:srgbClr val="0070C0"/>
                </a:solidFill>
                <a:latin typeface="Times New Roman" pitchFamily="18" charset="0"/>
                <a:cs typeface="Times New Roman" pitchFamily="18" charset="0"/>
              </a:rPr>
              <a:t>holographic gratings </a:t>
            </a:r>
            <a:r>
              <a:rPr lang="en-US" b="1" dirty="0" smtClean="0">
                <a:latin typeface="Times New Roman" pitchFamily="18" charset="0"/>
                <a:cs typeface="Times New Roman" pitchFamily="18" charset="0"/>
              </a:rPr>
              <a:t>instead of </a:t>
            </a:r>
            <a:r>
              <a:rPr lang="en-US" b="1" dirty="0" smtClean="0">
                <a:solidFill>
                  <a:srgbClr val="0070C0"/>
                </a:solidFill>
                <a:latin typeface="Times New Roman" pitchFamily="18" charset="0"/>
                <a:cs typeface="Times New Roman" pitchFamily="18" charset="0"/>
              </a:rPr>
              <a:t>prisms</a:t>
            </a:r>
            <a:r>
              <a:rPr lang="en-US" b="1" dirty="0" smtClean="0">
                <a:latin typeface="Times New Roman" pitchFamily="18" charset="0"/>
                <a:cs typeface="Times New Roman" pitchFamily="18" charset="0"/>
              </a:rPr>
              <a:t>. These devices are made from glass blanks, onto which very narrow grooves are ruled. Traditionally, this task was done mechanically, but modern production methods use a holographic optical process. The dimensions of the grooves are of the same order as the wavelength of light to be dispersed. Finally, an aluminum coating is applied to create a reflecting source. Light falling on the grating is reflected at different angles, depending on the wavelength. Holographic gratings yield a linear angular dispersion with wavelength and are temperature insensitive. However, they reflect light in different orders, which overlap (see Fig.10b). As a result, filters must be used to ensure that only the light from the desired reflection order reaches the detector. A concave grating disperses and focuses light simultaneously.</a:t>
            </a:r>
            <a:endParaRPr lang="fr-FR"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D:\analyse et controle des medicaments 2019\cours enligne analyse et controle des medicaments\Fotolia_94772650_S.jpg_page.jpg"/>
          <p:cNvPicPr>
            <a:picLocks noChangeAspect="1" noChangeArrowheads="1"/>
          </p:cNvPicPr>
          <p:nvPr/>
        </p:nvPicPr>
        <p:blipFill>
          <a:blip r:embed="rId2"/>
          <a:srcRect/>
          <a:stretch>
            <a:fillRect/>
          </a:stretch>
        </p:blipFill>
        <p:spPr bwMode="auto">
          <a:xfrm>
            <a:off x="0" y="0"/>
            <a:ext cx="9144000" cy="6858000"/>
          </a:xfrm>
          <a:prstGeom prst="rect">
            <a:avLst/>
          </a:prstGeom>
          <a:noFill/>
        </p:spPr>
      </p:pic>
      <p:sp>
        <p:nvSpPr>
          <p:cNvPr id="4" name="Rectangle 3"/>
          <p:cNvSpPr/>
          <p:nvPr/>
        </p:nvSpPr>
        <p:spPr>
          <a:xfrm>
            <a:off x="0" y="1928802"/>
            <a:ext cx="9144000" cy="2600199"/>
          </a:xfrm>
          <a:prstGeom prst="rect">
            <a:avLst/>
          </a:prstGeom>
        </p:spPr>
        <p:txBody>
          <a:bodyPr wrap="square">
            <a:spAutoFit/>
          </a:bodyPr>
          <a:lstStyle/>
          <a:p>
            <a:pPr algn="ctr">
              <a:lnSpc>
                <a:spcPct val="150000"/>
              </a:lnSpc>
            </a:pPr>
            <a:r>
              <a:rPr lang="en-US" sz="2800" b="1" dirty="0" smtClean="0">
                <a:solidFill>
                  <a:srgbClr val="FF0000"/>
                </a:solidFill>
                <a:latin typeface="Times New Roman" pitchFamily="18" charset="0"/>
                <a:cs typeface="Times New Roman" pitchFamily="18" charset="0"/>
              </a:rPr>
              <a:t>Objective:</a:t>
            </a:r>
            <a:endParaRPr lang="en-US" sz="2800" b="1" dirty="0" smtClean="0">
              <a:latin typeface="Times New Roman" pitchFamily="18" charset="0"/>
              <a:cs typeface="Times New Roman" pitchFamily="18" charset="0"/>
            </a:endParaRPr>
          </a:p>
          <a:p>
            <a:pPr algn="ctr">
              <a:lnSpc>
                <a:spcPct val="150000"/>
              </a:lnSpc>
            </a:pPr>
            <a:r>
              <a:rPr lang="en-US" sz="2800" b="1" dirty="0" smtClean="0">
                <a:latin typeface="Times New Roman" pitchFamily="18" charset="0"/>
                <a:cs typeface="Times New Roman" pitchFamily="18" charset="0"/>
              </a:rPr>
              <a:t> to learn the theoretical and practical foundations of  ultraviolet and visible spectroscopy; assess the quality of medicine using UV/visible spectroscopy. </a:t>
            </a:r>
            <a:endParaRPr lang="fr-FR" sz="2800" b="1" dirty="0">
              <a:latin typeface="Times New Roman" pitchFamily="18" charset="0"/>
              <a:cs typeface="Times New Roman" pitchFamily="18" charset="0"/>
            </a:endParaRPr>
          </a:p>
        </p:txBody>
      </p:sp>
      <p:sp>
        <p:nvSpPr>
          <p:cNvPr id="7" name="Rectangle 6"/>
          <p:cNvSpPr/>
          <p:nvPr/>
        </p:nvSpPr>
        <p:spPr>
          <a:xfrm>
            <a:off x="1428728" y="0"/>
            <a:ext cx="6215106" cy="954107"/>
          </a:xfrm>
          <a:prstGeom prst="rect">
            <a:avLst/>
          </a:prstGeom>
        </p:spPr>
        <p:txBody>
          <a:bodyPr wrap="square">
            <a:spAutoFit/>
          </a:bodyPr>
          <a:lstStyle/>
          <a:p>
            <a:pPr algn="ctr"/>
            <a:r>
              <a:rPr lang="en-US" sz="28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Ultraviolet (UV) and visible spectrophotometry </a:t>
            </a:r>
            <a:endParaRPr lang="fr-FR" sz="28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28736"/>
            <a:ext cx="9144000" cy="2223942"/>
          </a:xfrm>
          <a:prstGeom prst="rect">
            <a:avLst/>
          </a:prstGeom>
        </p:spPr>
        <p:txBody>
          <a:bodyPr wrap="square">
            <a:spAutoFit/>
          </a:bodyPr>
          <a:lstStyle/>
          <a:p>
            <a:pPr algn="just">
              <a:lnSpc>
                <a:spcPct val="200000"/>
              </a:lnSpc>
            </a:pPr>
            <a:r>
              <a:rPr lang="en-US" b="1" dirty="0" smtClean="0">
                <a:latin typeface="Times New Roman" pitchFamily="18" charset="0"/>
                <a:cs typeface="Times New Roman" pitchFamily="18" charset="0"/>
              </a:rPr>
              <a:t>A </a:t>
            </a:r>
            <a:r>
              <a:rPr lang="en-US" b="1" dirty="0" err="1" smtClean="0">
                <a:latin typeface="Times New Roman" pitchFamily="18" charset="0"/>
                <a:cs typeface="Times New Roman" pitchFamily="18" charset="0"/>
              </a:rPr>
              <a:t>monochromator</a:t>
            </a:r>
            <a:r>
              <a:rPr lang="en-US" b="1" dirty="0" smtClean="0">
                <a:latin typeface="Times New Roman" pitchFamily="18" charset="0"/>
                <a:cs typeface="Times New Roman" pitchFamily="18" charset="0"/>
              </a:rPr>
              <a:t> consists of an entrance slit, a dispersion device, and an exit slit. Ideally, the output from a </a:t>
            </a:r>
            <a:r>
              <a:rPr lang="en-US" b="1" dirty="0" err="1" smtClean="0">
                <a:latin typeface="Times New Roman" pitchFamily="18" charset="0"/>
                <a:cs typeface="Times New Roman" pitchFamily="18" charset="0"/>
              </a:rPr>
              <a:t>monochromator</a:t>
            </a:r>
            <a:r>
              <a:rPr lang="en-US" b="1" dirty="0" smtClean="0">
                <a:latin typeface="Times New Roman" pitchFamily="18" charset="0"/>
                <a:cs typeface="Times New Roman" pitchFamily="18" charset="0"/>
              </a:rPr>
              <a:t> is monochromatic light. In practice, however, the output is always a band, optimally symmetrical in shape. The width of the band at half its height is the instrumental bandwidth (IBW).</a:t>
            </a:r>
            <a:endParaRPr lang="fr-FR"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3004349"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Dispersion </a:t>
            </a:r>
            <a:r>
              <a:rPr lang="fr-FR" sz="2800" b="1" dirty="0" err="1" smtClean="0">
                <a:solidFill>
                  <a:srgbClr val="FF0000"/>
                </a:solidFill>
                <a:latin typeface="Times New Roman" pitchFamily="18" charset="0"/>
                <a:cs typeface="Times New Roman" pitchFamily="18" charset="0"/>
              </a:rPr>
              <a:t>devices</a:t>
            </a:r>
            <a:endParaRPr lang="fr-FR" sz="2800" b="1" dirty="0" smtClean="0">
              <a:solidFill>
                <a:srgbClr val="FF0000"/>
              </a:solidFill>
              <a:latin typeface="Times New Roman" pitchFamily="18" charset="0"/>
              <a:cs typeface="Times New Roman"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3170099"/>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Cuvettes are typically made of glass or UV grade silica (according to the wavelength range of interest).</a:t>
            </a:r>
          </a:p>
          <a:p>
            <a:pPr algn="just">
              <a:lnSpc>
                <a:spcPct val="200000"/>
              </a:lnSpc>
            </a:pPr>
            <a:r>
              <a:rPr lang="en-US" sz="2000" b="1" dirty="0" smtClean="0">
                <a:latin typeface="Times New Roman" pitchFamily="18" charset="0"/>
                <a:cs typeface="Times New Roman" pitchFamily="18" charset="0"/>
              </a:rPr>
              <a:t>The holder that locates the cuvette in the light beam must  ensure precise and reproducible location with respect to the beam.</a:t>
            </a:r>
          </a:p>
          <a:p>
            <a:pPr algn="just">
              <a:lnSpc>
                <a:spcPct val="200000"/>
              </a:lnSpc>
            </a:pPr>
            <a:r>
              <a:rPr lang="en-US" sz="2000" b="1" dirty="0" smtClean="0">
                <a:latin typeface="Times New Roman" pitchFamily="18" charset="0"/>
                <a:cs typeface="Times New Roman" pitchFamily="18" charset="0"/>
              </a:rPr>
              <a:t>The most commonly used cuvette has a light path length of 10 mm,</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2861681"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Sample </a:t>
            </a:r>
            <a:r>
              <a:rPr lang="fr-FR" sz="2800" b="1" dirty="0" err="1" smtClean="0">
                <a:solidFill>
                  <a:srgbClr val="FF0000"/>
                </a:solidFill>
                <a:latin typeface="Times New Roman" pitchFamily="18" charset="0"/>
                <a:cs typeface="Times New Roman" pitchFamily="18" charset="0"/>
              </a:rPr>
              <a:t>handling</a:t>
            </a:r>
            <a:endParaRPr lang="fr-FR" sz="2800" b="1" dirty="0" smtClean="0">
              <a:solidFill>
                <a:srgbClr val="FF0000"/>
              </a:solidFill>
              <a:latin typeface="Times New Roman" pitchFamily="18" charset="0"/>
              <a:cs typeface="Times New Roman" pitchFamily="18" charset="0"/>
            </a:endParaRPr>
          </a:p>
        </p:txBody>
      </p:sp>
      <p:sp>
        <p:nvSpPr>
          <p:cNvPr id="31746" name="AutoShape 2" descr="Chem_img1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pic>
        <p:nvPicPr>
          <p:cNvPr id="31747" name="Picture 3" descr="D:\analyse et controle des medicaments 2019\cours enligne analyse et controle des medicaments\analysis and control of drugs courses\Chem_img107.jpg"/>
          <p:cNvPicPr>
            <a:picLocks noChangeAspect="1" noChangeArrowheads="1"/>
          </p:cNvPicPr>
          <p:nvPr/>
        </p:nvPicPr>
        <p:blipFill>
          <a:blip r:embed="rId2"/>
          <a:srcRect/>
          <a:stretch>
            <a:fillRect/>
          </a:stretch>
        </p:blipFill>
        <p:spPr bwMode="auto">
          <a:xfrm>
            <a:off x="1714480" y="3929066"/>
            <a:ext cx="5476875" cy="2305050"/>
          </a:xfrm>
          <a:prstGeom prst="rect">
            <a:avLst/>
          </a:prstGeom>
          <a:noFill/>
        </p:spPr>
      </p:pic>
      <p:sp>
        <p:nvSpPr>
          <p:cNvPr id="8" name="Rectangle 7"/>
          <p:cNvSpPr/>
          <p:nvPr/>
        </p:nvSpPr>
        <p:spPr>
          <a:xfrm>
            <a:off x="3214678" y="6286520"/>
            <a:ext cx="2732095" cy="400110"/>
          </a:xfrm>
          <a:prstGeom prst="rect">
            <a:avLst/>
          </a:prstGeom>
        </p:spPr>
        <p:txBody>
          <a:bodyPr wrap="none">
            <a:spAutoFit/>
          </a:bodyPr>
          <a:lstStyle/>
          <a:p>
            <a:r>
              <a:rPr lang="fr-FR" sz="2000" b="1" dirty="0" smtClean="0">
                <a:latin typeface="Times New Roman" pitchFamily="18" charset="0"/>
                <a:cs typeface="Times New Roman" pitchFamily="18" charset="0"/>
              </a:rPr>
              <a:t>Fig.11 Sample cuvettes </a:t>
            </a:r>
            <a:endParaRPr lang="fr-FR" sz="2000" b="1" dirty="0">
              <a:latin typeface="Times New Roman" pitchFamily="18" charset="0"/>
              <a:cs typeface="Times New Roman"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2460738"/>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A detector converts a light signal into an electrical signal. Ideally, it should give a linear response over a wide range with low noise and high sensitivity. Spectrophotometers normally contain either a photomultiplier tube detector or a photodiode detector.</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1638590" cy="661207"/>
          </a:xfrm>
          <a:prstGeom prst="rect">
            <a:avLst/>
          </a:prstGeom>
        </p:spPr>
        <p:txBody>
          <a:bodyPr wrap="none">
            <a:spAutoFit/>
          </a:bodyPr>
          <a:lstStyle/>
          <a:p>
            <a:pPr algn="just">
              <a:lnSpc>
                <a:spcPct val="150000"/>
              </a:lnSpc>
            </a:pPr>
            <a:r>
              <a:rPr lang="fr-FR" sz="2800" b="1" dirty="0" smtClean="0">
                <a:solidFill>
                  <a:srgbClr val="FF0000"/>
                </a:solidFill>
                <a:latin typeface="Times New Roman" pitchFamily="18" charset="0"/>
                <a:cs typeface="Times New Roman" pitchFamily="18" charset="0"/>
              </a:rPr>
              <a:t>Detectors</a:t>
            </a:r>
          </a:p>
        </p:txBody>
      </p:sp>
      <p:sp>
        <p:nvSpPr>
          <p:cNvPr id="31746" name="AutoShape 2" descr="Chem_img1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3170099"/>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The primary function of a spectrophotometer ends with the provision of a signal (normally an electrical voltage) that is proportional to the absorption by a  sample at a given wavelength. The signal handling and measuring systems can be as simple as an amplifier and a meter or as elaborate as a personal computer and printer, depending on the application.</a:t>
            </a:r>
            <a:endParaRPr lang="fr-FR" sz="2000" b="1" dirty="0">
              <a:latin typeface="Times New Roman" pitchFamily="18" charset="0"/>
              <a:cs typeface="Times New Roman" pitchFamily="18" charset="0"/>
            </a:endParaRPr>
          </a:p>
        </p:txBody>
      </p:sp>
      <p:sp>
        <p:nvSpPr>
          <p:cNvPr id="6" name="Rectangle 5"/>
          <p:cNvSpPr/>
          <p:nvPr/>
        </p:nvSpPr>
        <p:spPr>
          <a:xfrm>
            <a:off x="0" y="-24"/>
            <a:ext cx="3314562" cy="461665"/>
          </a:xfrm>
          <a:prstGeom prst="rect">
            <a:avLst/>
          </a:prstGeom>
        </p:spPr>
        <p:txBody>
          <a:bodyPr wrap="none">
            <a:spAutoFit/>
          </a:bodyPr>
          <a:lstStyle/>
          <a:p>
            <a:r>
              <a:rPr lang="fr-FR" sz="2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Instrumentation.</a:t>
            </a:r>
            <a:endParaRPr lang="fr-FR" sz="2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7" name="Rectangle 6"/>
          <p:cNvSpPr/>
          <p:nvPr/>
        </p:nvSpPr>
        <p:spPr>
          <a:xfrm>
            <a:off x="0" y="285728"/>
            <a:ext cx="3345788" cy="661207"/>
          </a:xfrm>
          <a:prstGeom prst="rect">
            <a:avLst/>
          </a:prstGeom>
        </p:spPr>
        <p:txBody>
          <a:bodyPr wrap="none">
            <a:spAutoFit/>
          </a:bodyPr>
          <a:lstStyle/>
          <a:p>
            <a:pPr algn="just">
              <a:lnSpc>
                <a:spcPct val="150000"/>
              </a:lnSpc>
            </a:pPr>
            <a:r>
              <a:rPr lang="fr-FR" sz="2800" b="1" dirty="0" err="1" smtClean="0">
                <a:solidFill>
                  <a:srgbClr val="FF0000"/>
                </a:solidFill>
                <a:latin typeface="Times New Roman" pitchFamily="18" charset="0"/>
                <a:cs typeface="Times New Roman" pitchFamily="18" charset="0"/>
              </a:rPr>
              <a:t>Measuring</a:t>
            </a:r>
            <a:r>
              <a:rPr lang="fr-FR" sz="2800" b="1" dirty="0" smtClean="0">
                <a:solidFill>
                  <a:srgbClr val="FF0000"/>
                </a:solidFill>
                <a:latin typeface="Times New Roman" pitchFamily="18" charset="0"/>
                <a:cs typeface="Times New Roman" pitchFamily="18" charset="0"/>
              </a:rPr>
              <a:t> Systems. </a:t>
            </a:r>
          </a:p>
        </p:txBody>
      </p:sp>
      <p:sp>
        <p:nvSpPr>
          <p:cNvPr id="31746" name="AutoShape 2" descr="Chem_img107.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fr-F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857232"/>
            <a:ext cx="9144000" cy="4247317"/>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spectrophotometer has well been called the workhorse  of the modern laboratory. In particular, ultraviolet and visible spectrophotometry is the method of choice in most laboratories concerned with the identification and measurement of organic and inorganic compounds in a wide range of products, including, pharmaceuticals. In every branch of molecular biology, medicine and the life sciences, the spectrophotometer is an essential aid to both research and routine control. </a:t>
            </a:r>
          </a:p>
          <a:p>
            <a:pPr algn="just">
              <a:lnSpc>
                <a:spcPct val="150000"/>
              </a:lnSpc>
            </a:pPr>
            <a:r>
              <a:rPr lang="en-US" sz="2000" b="1" dirty="0" smtClean="0">
                <a:latin typeface="Times New Roman" pitchFamily="18" charset="0"/>
                <a:cs typeface="Times New Roman" pitchFamily="18" charset="0"/>
              </a:rPr>
              <a:t>Modern spectrophotometers are quick, accurate and reliable and make only small demands on the time and skills of the operator. </a:t>
            </a:r>
            <a:endParaRPr lang="fr-FR" sz="2000" b="1" dirty="0">
              <a:latin typeface="Times New Roman" pitchFamily="18" charset="0"/>
              <a:cs typeface="Times New Roman" pitchFamily="18" charset="0"/>
            </a:endParaRPr>
          </a:p>
        </p:txBody>
      </p:sp>
      <p:sp>
        <p:nvSpPr>
          <p:cNvPr id="5" name="Rectangle 4"/>
          <p:cNvSpPr/>
          <p:nvPr/>
        </p:nvSpPr>
        <p:spPr>
          <a:xfrm>
            <a:off x="0" y="285728"/>
            <a:ext cx="2410212" cy="584775"/>
          </a:xfrm>
          <a:prstGeom prst="rect">
            <a:avLst/>
          </a:prstGeom>
        </p:spPr>
        <p:txBody>
          <a:bodyPr wrap="none">
            <a:spAutoFit/>
          </a:bodyPr>
          <a:lstStyle/>
          <a:p>
            <a:r>
              <a:rPr lang="fr-FR" sz="3200" b="1"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Introduction</a:t>
            </a:r>
            <a:endParaRPr lang="fr-FR" sz="3200" b="1"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285728"/>
            <a:ext cx="5059398"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electromagnetic</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spectrum</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
        <p:nvSpPr>
          <p:cNvPr id="5" name="Rectangle 4"/>
          <p:cNvSpPr/>
          <p:nvPr/>
        </p:nvSpPr>
        <p:spPr>
          <a:xfrm>
            <a:off x="0" y="500042"/>
            <a:ext cx="9144000" cy="6247864"/>
          </a:xfrm>
          <a:prstGeom prst="rect">
            <a:avLst/>
          </a:prstGeom>
        </p:spPr>
        <p:txBody>
          <a:bodyPr wrap="square">
            <a:spAutoFit/>
          </a:bodyPr>
          <a:lstStyle/>
          <a:p>
            <a:pPr algn="just">
              <a:lnSpc>
                <a:spcPct val="200000"/>
              </a:lnSpc>
            </a:pPr>
            <a:r>
              <a:rPr lang="en-US" sz="2000" b="1" dirty="0" smtClean="0">
                <a:latin typeface="Times New Roman" pitchFamily="18" charset="0"/>
                <a:cs typeface="Times New Roman" pitchFamily="18" charset="0"/>
              </a:rPr>
              <a:t>Man lives in an environment that is permanently exposed to naturally occurring electromagnetic radiation, some of which he detects with his own senses. Radiant heat from the sun is </a:t>
            </a:r>
            <a:r>
              <a:rPr lang="en-US" sz="2000" b="1" dirty="0" err="1" smtClean="0">
                <a:latin typeface="Times New Roman" pitchFamily="18" charset="0"/>
                <a:cs typeface="Times New Roman" pitchFamily="18" charset="0"/>
              </a:rPr>
              <a:t>recognised</a:t>
            </a:r>
            <a:r>
              <a:rPr lang="en-US" sz="2000" b="1" dirty="0" smtClean="0">
                <a:latin typeface="Times New Roman" pitchFamily="18" charset="0"/>
                <a:cs typeface="Times New Roman" pitchFamily="18" charset="0"/>
              </a:rPr>
              <a:t> by the body as warmth while the eye responds to light to give the power of sight. But the visible spectrum, that part of the whole spread of wavelength to which the human eye is sensitive, is a very small part of the total range. </a:t>
            </a:r>
          </a:p>
          <a:p>
            <a:pPr algn="just">
              <a:lnSpc>
                <a:spcPct val="200000"/>
              </a:lnSpc>
            </a:pPr>
            <a:r>
              <a:rPr lang="en-US" sz="2000" b="1" dirty="0" smtClean="0">
                <a:latin typeface="Times New Roman" pitchFamily="18" charset="0"/>
                <a:cs typeface="Times New Roman" pitchFamily="18" charset="0"/>
              </a:rPr>
              <a:t>The familiar rainbow colors extend in one direction beyond red through infrared to microwaves and radio waves (increasing wavelength) and in the other direction past violet to ultraviolet and then, with progressively diminishing wavelength, via X-rays and gamma rays </a:t>
            </a:r>
            <a:r>
              <a:rPr lang="en-US" sz="2000" b="1" dirty="0" smtClean="0">
                <a:latin typeface="Times New Roman" pitchFamily="18" charset="0"/>
                <a:cs typeface="Times New Roman" pitchFamily="18" charset="0"/>
              </a:rPr>
              <a:t> </a:t>
            </a:r>
            <a:r>
              <a:rPr lang="en-US" sz="2000" b="1" dirty="0" smtClean="0">
                <a:latin typeface="Times New Roman" pitchFamily="18" charset="0"/>
                <a:cs typeface="Times New Roman" pitchFamily="18" charset="0"/>
              </a:rPr>
              <a:t>(Fig.1).</a:t>
            </a:r>
            <a:endParaRPr lang="fr-FR" sz="2000" b="1" dirty="0">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l="21962" t="19531" r="20388" b="18945"/>
          <a:stretch>
            <a:fillRect/>
          </a:stretch>
        </p:blipFill>
        <p:spPr bwMode="auto">
          <a:xfrm>
            <a:off x="0" y="0"/>
            <a:ext cx="9144000" cy="5715016"/>
          </a:xfrm>
          <a:prstGeom prst="rect">
            <a:avLst/>
          </a:prstGeom>
          <a:noFill/>
          <a:ln w="9525">
            <a:noFill/>
            <a:miter lim="800000"/>
            <a:headEnd/>
            <a:tailEnd/>
          </a:ln>
          <a:effectLst/>
        </p:spPr>
      </p:pic>
      <p:sp>
        <p:nvSpPr>
          <p:cNvPr id="5" name="Rectangle 4"/>
          <p:cNvSpPr/>
          <p:nvPr/>
        </p:nvSpPr>
        <p:spPr>
          <a:xfrm>
            <a:off x="3143240" y="5857892"/>
            <a:ext cx="4102790" cy="400110"/>
          </a:xfrm>
          <a:prstGeom prst="rect">
            <a:avLst/>
          </a:prstGeom>
        </p:spPr>
        <p:txBody>
          <a:bodyPr wrap="none">
            <a:spAutoFit/>
          </a:bodyPr>
          <a:lstStyle/>
          <a:p>
            <a:r>
              <a:rPr lang="fr-FR" sz="2000" b="1" dirty="0" smtClean="0">
                <a:latin typeface="Times New Roman" pitchFamily="18" charset="0"/>
                <a:cs typeface="Times New Roman" pitchFamily="18" charset="0"/>
              </a:rPr>
              <a:t>Fig.1 The </a:t>
            </a:r>
            <a:r>
              <a:rPr lang="fr-FR" sz="2000" b="1" dirty="0" err="1" smtClean="0">
                <a:latin typeface="Times New Roman" pitchFamily="18" charset="0"/>
                <a:cs typeface="Times New Roman" pitchFamily="18" charset="0"/>
              </a:rPr>
              <a:t>electromagnetic</a:t>
            </a:r>
            <a:r>
              <a:rPr lang="fr-FR" sz="2000" b="1" dirty="0" smtClean="0">
                <a:latin typeface="Times New Roman" pitchFamily="18" charset="0"/>
                <a:cs typeface="Times New Roman" pitchFamily="18" charset="0"/>
              </a:rPr>
              <a:t> </a:t>
            </a:r>
            <a:r>
              <a:rPr lang="fr-FR" sz="2000" b="1" dirty="0" err="1" smtClean="0">
                <a:latin typeface="Times New Roman" pitchFamily="18" charset="0"/>
                <a:cs typeface="Times New Roman" pitchFamily="18" charset="0"/>
              </a:rPr>
              <a:t>spectrum</a:t>
            </a:r>
            <a:endParaRPr lang="fr-FR" sz="2000" b="1"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5170646"/>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All electromagnetic radiation travels at a fixed speed of 3 × 10^10 cm per sec which is the speed of light, c, in a vacuum. The distance between two peaks along the line of travel is the wavelength, λ, and the number of peaks passing a point in unit time is the frequency, ν, usually expressed in cycles per second (hertz) (Fig.2). </a:t>
            </a:r>
          </a:p>
          <a:p>
            <a:pPr algn="just">
              <a:lnSpc>
                <a:spcPct val="150000"/>
              </a:lnSpc>
            </a:pPr>
            <a:r>
              <a:rPr lang="en-US" sz="2000" b="1" dirty="0" smtClean="0">
                <a:latin typeface="Times New Roman" pitchFamily="18" charset="0"/>
                <a:cs typeface="Times New Roman" pitchFamily="18" charset="0"/>
              </a:rPr>
              <a:t>The arithmetic relationship of these three quantities is expressed by: </a:t>
            </a:r>
            <a:r>
              <a:rPr lang="en-US" sz="2000" b="1" dirty="0" smtClean="0">
                <a:solidFill>
                  <a:srgbClr val="FF0000"/>
                </a:solidFill>
                <a:latin typeface="Times New Roman" pitchFamily="18" charset="0"/>
                <a:cs typeface="Times New Roman" pitchFamily="18" charset="0"/>
              </a:rPr>
              <a:t>c = λ· ν.</a:t>
            </a:r>
          </a:p>
          <a:p>
            <a:pPr>
              <a:lnSpc>
                <a:spcPct val="150000"/>
              </a:lnSpc>
            </a:pPr>
            <a:r>
              <a:rPr lang="en-US" sz="2000" b="1" dirty="0" smtClean="0">
                <a:latin typeface="Times New Roman" pitchFamily="18" charset="0"/>
                <a:cs typeface="Times New Roman" pitchFamily="18" charset="0"/>
              </a:rPr>
              <a:t>The laws of quantum mechanics may be applied to photons to show that:  </a:t>
            </a:r>
            <a:r>
              <a:rPr lang="en-US" sz="2000" b="1" dirty="0" smtClean="0">
                <a:solidFill>
                  <a:srgbClr val="FF0000"/>
                </a:solidFill>
                <a:latin typeface="Times New Roman" pitchFamily="18" charset="0"/>
                <a:cs typeface="Times New Roman" pitchFamily="18" charset="0"/>
              </a:rPr>
              <a:t>E = h· ν</a:t>
            </a:r>
            <a:r>
              <a:rPr lang="en-US" sz="2000" b="1" dirty="0" smtClean="0">
                <a:latin typeface="Times New Roman" pitchFamily="18" charset="0"/>
                <a:cs typeface="Times New Roman" pitchFamily="18" charset="0"/>
              </a:rPr>
              <a:t>, </a:t>
            </a:r>
          </a:p>
          <a:p>
            <a:pPr>
              <a:lnSpc>
                <a:spcPct val="150000"/>
              </a:lnSpc>
            </a:pPr>
            <a:r>
              <a:rPr lang="en-US" sz="2000" b="1" dirty="0" smtClean="0">
                <a:latin typeface="Times New Roman" pitchFamily="18" charset="0"/>
                <a:cs typeface="Times New Roman" pitchFamily="18" charset="0"/>
              </a:rPr>
              <a:t>where E is the energy of the radiation; </a:t>
            </a:r>
          </a:p>
          <a:p>
            <a:pPr>
              <a:lnSpc>
                <a:spcPct val="150000"/>
              </a:lnSpc>
            </a:pPr>
            <a:r>
              <a:rPr lang="en-US" sz="2000" b="1" dirty="0" smtClean="0">
                <a:latin typeface="Times New Roman" pitchFamily="18" charset="0"/>
                <a:cs typeface="Times New Roman" pitchFamily="18" charset="0"/>
              </a:rPr>
              <a:t>v – the frequency and his Planck's constant. </a:t>
            </a:r>
          </a:p>
          <a:p>
            <a:pPr>
              <a:lnSpc>
                <a:spcPct val="150000"/>
              </a:lnSpc>
            </a:pPr>
            <a:r>
              <a:rPr lang="en-US" sz="2000" b="1" dirty="0" smtClean="0">
                <a:latin typeface="Times New Roman" pitchFamily="18" charset="0"/>
                <a:cs typeface="Times New Roman" pitchFamily="18" charset="0"/>
              </a:rPr>
              <a:t>Combining these two equations:  </a:t>
            </a:r>
            <a:r>
              <a:rPr lang="en-US" sz="2000" b="1" dirty="0" smtClean="0">
                <a:solidFill>
                  <a:srgbClr val="FF0000"/>
                </a:solidFill>
                <a:latin typeface="Times New Roman" pitchFamily="18" charset="0"/>
                <a:cs typeface="Times New Roman" pitchFamily="18" charset="0"/>
              </a:rPr>
              <a:t>E = h · c / λ</a:t>
            </a:r>
            <a:r>
              <a:rPr lang="en-US" sz="2000" b="1" dirty="0" smtClean="0">
                <a:latin typeface="Times New Roman" pitchFamily="18" charset="0"/>
                <a:cs typeface="Times New Roman" pitchFamily="18" charset="0"/>
              </a:rPr>
              <a:t>.</a:t>
            </a:r>
          </a:p>
          <a:p>
            <a:pPr algn="ctr">
              <a:lnSpc>
                <a:spcPct val="150000"/>
              </a:lnSpc>
            </a:pPr>
            <a:endParaRPr lang="en-US" sz="2000" dirty="0" smtClean="0">
              <a:latin typeface="Times New Roman" pitchFamily="18" charset="0"/>
              <a:cs typeface="Times New Roman" pitchFamily="18" charset="0"/>
            </a:endParaRPr>
          </a:p>
          <a:p>
            <a:pPr algn="ctr">
              <a:lnSpc>
                <a:spcPct val="150000"/>
              </a:lnSpc>
            </a:pPr>
            <a:endParaRPr lang="fr-FR" sz="2000" dirty="0">
              <a:latin typeface="Times New Roman" pitchFamily="18" charset="0"/>
              <a:cs typeface="Times New Roman" pitchFamily="18" charset="0"/>
            </a:endParaRPr>
          </a:p>
        </p:txBody>
      </p:sp>
      <p:sp>
        <p:nvSpPr>
          <p:cNvPr id="5" name="Rectangle 4"/>
          <p:cNvSpPr/>
          <p:nvPr/>
        </p:nvSpPr>
        <p:spPr>
          <a:xfrm>
            <a:off x="0" y="0"/>
            <a:ext cx="5059398"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electromagnetic</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spectrum</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l="34590" t="13672" r="33565" b="55078"/>
          <a:stretch>
            <a:fillRect/>
          </a:stretch>
        </p:blipFill>
        <p:spPr bwMode="auto">
          <a:xfrm>
            <a:off x="1214414" y="4857760"/>
            <a:ext cx="6715172" cy="1643074"/>
          </a:xfrm>
          <a:prstGeom prst="rect">
            <a:avLst/>
          </a:prstGeom>
          <a:noFill/>
          <a:ln w="9525">
            <a:noFill/>
            <a:miter lim="800000"/>
            <a:headEnd/>
            <a:tailEnd/>
          </a:ln>
          <a:effectLst/>
        </p:spPr>
      </p:pic>
      <p:sp>
        <p:nvSpPr>
          <p:cNvPr id="7" name="Rectangle 6"/>
          <p:cNvSpPr/>
          <p:nvPr/>
        </p:nvSpPr>
        <p:spPr>
          <a:xfrm>
            <a:off x="3286116" y="6488668"/>
            <a:ext cx="3484993" cy="369332"/>
          </a:xfrm>
          <a:prstGeom prst="rect">
            <a:avLst/>
          </a:prstGeom>
        </p:spPr>
        <p:txBody>
          <a:bodyPr wrap="none">
            <a:spAutoFit/>
          </a:bodyPr>
          <a:lstStyle/>
          <a:p>
            <a:r>
              <a:rPr lang="fr-FR" b="1" dirty="0" smtClean="0">
                <a:latin typeface="Times New Roman" pitchFamily="18" charset="0"/>
                <a:cs typeface="Times New Roman" pitchFamily="18" charset="0"/>
              </a:rPr>
              <a:t>Fig.2 </a:t>
            </a:r>
            <a:r>
              <a:rPr lang="fr-FR" b="1" dirty="0" err="1" smtClean="0">
                <a:latin typeface="Times New Roman" pitchFamily="18" charset="0"/>
                <a:cs typeface="Times New Roman" pitchFamily="18" charset="0"/>
              </a:rPr>
              <a:t>Wavelength</a:t>
            </a:r>
            <a:r>
              <a:rPr lang="fr-FR" b="1" dirty="0" smtClean="0">
                <a:latin typeface="Times New Roman" pitchFamily="18" charset="0"/>
                <a:cs typeface="Times New Roman" pitchFamily="18" charset="0"/>
              </a:rPr>
              <a:t> and </a:t>
            </a:r>
            <a:r>
              <a:rPr lang="fr-FR" b="1" dirty="0" err="1" smtClean="0">
                <a:latin typeface="Times New Roman" pitchFamily="18" charset="0"/>
                <a:cs typeface="Times New Roman" pitchFamily="18" charset="0"/>
              </a:rPr>
              <a:t>frequency</a:t>
            </a:r>
            <a:r>
              <a:rPr lang="fr-FR" b="1" dirty="0" smtClean="0">
                <a:latin typeface="Times New Roman" pitchFamily="18" charset="0"/>
                <a:cs typeface="Times New Roman" pitchFamily="18" charset="0"/>
              </a:rPr>
              <a:t>.</a:t>
            </a:r>
            <a:endParaRPr lang="fr-FR" b="1" dirty="0">
              <a:latin typeface="Times New Roman" pitchFamily="18" charset="0"/>
              <a:cs typeface="Times New Roman"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1477328"/>
          </a:xfrm>
          <a:prstGeom prst="rect">
            <a:avLst/>
          </a:prstGeom>
        </p:spPr>
        <p:txBody>
          <a:bodyPr wrap="square">
            <a:spAutoFit/>
          </a:bodyPr>
          <a:lstStyle/>
          <a:p>
            <a:pPr>
              <a:lnSpc>
                <a:spcPct val="150000"/>
              </a:lnSpc>
            </a:pPr>
            <a:r>
              <a:rPr lang="en-US" sz="2000" b="1" dirty="0" smtClean="0">
                <a:latin typeface="Times New Roman" pitchFamily="18" charset="0"/>
                <a:cs typeface="Times New Roman" pitchFamily="18" charset="0"/>
              </a:rPr>
              <a:t>In the visible region it is convenient to define wavelength in  </a:t>
            </a:r>
            <a:r>
              <a:rPr lang="en-US" sz="2000" b="1" dirty="0" err="1" smtClean="0">
                <a:latin typeface="Times New Roman" pitchFamily="18" charset="0"/>
                <a:cs typeface="Times New Roman" pitchFamily="18" charset="0"/>
              </a:rPr>
              <a:t>nanometres</a:t>
            </a:r>
            <a:r>
              <a:rPr lang="en-US" sz="2000" b="1" dirty="0" smtClean="0">
                <a:latin typeface="Times New Roman" pitchFamily="18" charset="0"/>
                <a:cs typeface="Times New Roman" pitchFamily="18" charset="0"/>
              </a:rPr>
              <a:t> (nm), that is in units of 10-9 meters. The visible  spectrum is usually considered to be </a:t>
            </a:r>
            <a:r>
              <a:rPr lang="en-US" sz="2000" b="1" dirty="0" smtClean="0">
                <a:solidFill>
                  <a:srgbClr val="FF0000"/>
                </a:solidFill>
                <a:latin typeface="Times New Roman" pitchFamily="18" charset="0"/>
                <a:cs typeface="Times New Roman" pitchFamily="18" charset="0"/>
              </a:rPr>
              <a:t>380–770 nm </a:t>
            </a:r>
            <a:r>
              <a:rPr lang="en-US" sz="2000" b="1" dirty="0" smtClean="0">
                <a:latin typeface="Times New Roman" pitchFamily="18" charset="0"/>
                <a:cs typeface="Times New Roman" pitchFamily="18" charset="0"/>
              </a:rPr>
              <a:t>and the ultraviolet region is normally defined as </a:t>
            </a:r>
            <a:r>
              <a:rPr lang="en-US" sz="2000" b="1" dirty="0" smtClean="0">
                <a:solidFill>
                  <a:srgbClr val="FF0000"/>
                </a:solidFill>
                <a:latin typeface="Times New Roman" pitchFamily="18" charset="0"/>
                <a:cs typeface="Times New Roman" pitchFamily="18" charset="0"/>
              </a:rPr>
              <a:t>200–380 nm</a:t>
            </a:r>
            <a:r>
              <a:rPr lang="en-US" sz="2000" b="1" dirty="0" smtClean="0">
                <a:latin typeface="Times New Roman" pitchFamily="18" charset="0"/>
                <a:cs typeface="Times New Roman" pitchFamily="18" charset="0"/>
              </a:rPr>
              <a:t>.</a:t>
            </a:r>
            <a:endParaRPr lang="fr-FR" sz="2000" b="1" dirty="0">
              <a:latin typeface="Times New Roman" pitchFamily="18" charset="0"/>
              <a:cs typeface="Times New Roman" pitchFamily="18" charset="0"/>
            </a:endParaRPr>
          </a:p>
        </p:txBody>
      </p:sp>
      <p:sp>
        <p:nvSpPr>
          <p:cNvPr id="5" name="Rectangle 4"/>
          <p:cNvSpPr/>
          <p:nvPr/>
        </p:nvSpPr>
        <p:spPr>
          <a:xfrm>
            <a:off x="0" y="0"/>
            <a:ext cx="5059398"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The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electromagnetic</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 </a:t>
            </a:r>
            <a:r>
              <a:rPr lang="fr-FR" sz="2000" b="1" cap="all" dirty="0" err="1"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spectrum</a:t>
            </a:r>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571480"/>
            <a:ext cx="6215074" cy="5444054"/>
          </a:xfrm>
          <a:prstGeom prst="rect">
            <a:avLst/>
          </a:prstGeom>
        </p:spPr>
        <p:txBody>
          <a:bodyPr wrap="square">
            <a:spAutoFit/>
          </a:bodyPr>
          <a:lstStyle/>
          <a:p>
            <a:pPr algn="just">
              <a:lnSpc>
                <a:spcPct val="150000"/>
              </a:lnSpc>
            </a:pPr>
            <a:r>
              <a:rPr lang="en-US" b="1" dirty="0" smtClean="0">
                <a:latin typeface="Times New Roman" pitchFamily="18" charset="0"/>
                <a:cs typeface="Times New Roman" pitchFamily="18" charset="0"/>
              </a:rPr>
              <a:t>Because each electron in a molecule has  a unique ground state energy, and because the discrete levels to which it may jump are also unique, it follows that there will be a finite and predictable set of transitions possible for the electrons of a given molecule. Each of the transitions, or jumps, requires the absorption of a quantum of energy and if that energy is derived from electromagnetic radiation there will be a direct and permanent relationship between the wavelength of the radiation and the particular transition that it stimulates. That relationship is known as specific absorption and a </a:t>
            </a:r>
            <a:r>
              <a:rPr lang="en-US" b="1" dirty="0" smtClean="0">
                <a:latin typeface="Times New Roman" pitchFamily="18" charset="0"/>
                <a:cs typeface="Times New Roman" pitchFamily="18" charset="0"/>
              </a:rPr>
              <a:t>plot of </a:t>
            </a:r>
            <a:r>
              <a:rPr lang="en-US" b="1" dirty="0" smtClean="0">
                <a:latin typeface="Times New Roman" pitchFamily="18" charset="0"/>
                <a:cs typeface="Times New Roman" pitchFamily="18" charset="0"/>
              </a:rPr>
              <a:t>those points along the wavelength scale at which a given substance shows absorption «peaks»,  or maxima, is called an absorption spectrum (Fig.3). </a:t>
            </a:r>
            <a:endParaRPr lang="fr-FR" b="1" dirty="0">
              <a:latin typeface="Times New Roman" pitchFamily="18" charset="0"/>
              <a:cs typeface="Times New Roman" pitchFamily="18" charset="0"/>
            </a:endParaRPr>
          </a:p>
        </p:txBody>
      </p:sp>
      <p:sp>
        <p:nvSpPr>
          <p:cNvPr id="5" name="Rectangle 4"/>
          <p:cNvSpPr/>
          <p:nvPr/>
        </p:nvSpPr>
        <p:spPr>
          <a:xfrm>
            <a:off x="0" y="0"/>
            <a:ext cx="3131242"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Specific absorption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a:srcRect l="33492" t="17578" r="31918" b="11133"/>
          <a:stretch>
            <a:fillRect/>
          </a:stretch>
        </p:blipFill>
        <p:spPr bwMode="auto">
          <a:xfrm>
            <a:off x="6215074" y="357166"/>
            <a:ext cx="2928926" cy="5214974"/>
          </a:xfrm>
          <a:prstGeom prst="rect">
            <a:avLst/>
          </a:prstGeom>
          <a:noFill/>
          <a:ln w="9525">
            <a:noFill/>
            <a:miter lim="800000"/>
            <a:headEnd/>
            <a:tailEnd/>
          </a:ln>
          <a:effectLst/>
        </p:spPr>
      </p:pic>
      <p:sp>
        <p:nvSpPr>
          <p:cNvPr id="6" name="Rectangle 5"/>
          <p:cNvSpPr/>
          <p:nvPr/>
        </p:nvSpPr>
        <p:spPr>
          <a:xfrm>
            <a:off x="6286512" y="5715016"/>
            <a:ext cx="2857488" cy="923330"/>
          </a:xfrm>
          <a:prstGeom prst="rect">
            <a:avLst/>
          </a:prstGeom>
        </p:spPr>
        <p:txBody>
          <a:bodyPr wrap="square">
            <a:spAutoFit/>
          </a:bodyPr>
          <a:lstStyle/>
          <a:p>
            <a:pPr algn="ctr"/>
            <a:r>
              <a:rPr lang="en-US" b="1" dirty="0" smtClean="0">
                <a:latin typeface="Times New Roman" pitchFamily="18" charset="0"/>
                <a:cs typeface="Times New Roman" pitchFamily="18" charset="0"/>
              </a:rPr>
              <a:t>Fig.3 Typical absorption spectrum in UV/visible region.</a:t>
            </a:r>
            <a:endParaRPr lang="fr-FR" b="1" dirty="0">
              <a:latin typeface="Times New Roman" pitchFamily="18" charset="0"/>
              <a:cs typeface="Times New Roman"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642918"/>
            <a:ext cx="9144000" cy="4191981"/>
          </a:xfrm>
          <a:prstGeom prst="rect">
            <a:avLst/>
          </a:prstGeom>
        </p:spPr>
        <p:txBody>
          <a:bodyPr wrap="square">
            <a:spAutoFit/>
          </a:bodyPr>
          <a:lstStyle/>
          <a:p>
            <a:pPr algn="just">
              <a:lnSpc>
                <a:spcPct val="150000"/>
              </a:lnSpc>
            </a:pPr>
            <a:r>
              <a:rPr lang="en-US" sz="2000" b="1" dirty="0" smtClean="0">
                <a:latin typeface="Times New Roman" pitchFamily="18" charset="0"/>
                <a:cs typeface="Times New Roman" pitchFamily="18" charset="0"/>
              </a:rPr>
              <a:t>The chemical group most strongly influencing molecular absorption characteristics is called a </a:t>
            </a:r>
            <a:r>
              <a:rPr lang="en-US" sz="2000" b="1" dirty="0" err="1" smtClean="0">
                <a:solidFill>
                  <a:srgbClr val="FF0000"/>
                </a:solidFill>
                <a:latin typeface="Times New Roman" pitchFamily="18" charset="0"/>
                <a:cs typeface="Times New Roman" pitchFamily="18" charset="0"/>
              </a:rPr>
              <a:t>chromophore</a:t>
            </a:r>
            <a:r>
              <a:rPr lang="en-US" sz="2000" b="1" dirty="0" smtClean="0">
                <a:latin typeface="Times New Roman" pitchFamily="18" charset="0"/>
                <a:cs typeface="Times New Roman" pitchFamily="18" charset="0"/>
              </a:rPr>
              <a:t>. </a:t>
            </a:r>
            <a:r>
              <a:rPr lang="en-US" sz="2000" b="1" dirty="0" err="1" smtClean="0">
                <a:latin typeface="Times New Roman" pitchFamily="18" charset="0"/>
                <a:cs typeface="Times New Roman" pitchFamily="18" charset="0"/>
              </a:rPr>
              <a:t>Chromophores</a:t>
            </a:r>
            <a:r>
              <a:rPr lang="en-US" sz="2000" b="1" dirty="0" smtClean="0">
                <a:latin typeface="Times New Roman" pitchFamily="18" charset="0"/>
                <a:cs typeface="Times New Roman" pitchFamily="18" charset="0"/>
              </a:rPr>
              <a:t> which can be detected by UV/Vis spectrophotometers always involve a multiple bond (such as C = C, C = O or C ≡N) and may be conjugated with other groups to form complex </a:t>
            </a:r>
            <a:r>
              <a:rPr lang="en-US" sz="2000" b="1" dirty="0" err="1" smtClean="0">
                <a:latin typeface="Times New Roman" pitchFamily="18" charset="0"/>
                <a:cs typeface="Times New Roman" pitchFamily="18" charset="0"/>
              </a:rPr>
              <a:t>chromophores</a:t>
            </a:r>
            <a:r>
              <a:rPr lang="en-US" sz="2000" b="1" dirty="0" smtClean="0">
                <a:latin typeface="Times New Roman" pitchFamily="18" charset="0"/>
                <a:cs typeface="Times New Roman" pitchFamily="18" charset="0"/>
              </a:rPr>
              <a:t>.</a:t>
            </a:r>
          </a:p>
          <a:p>
            <a:pPr algn="just">
              <a:lnSpc>
                <a:spcPct val="150000"/>
              </a:lnSpc>
            </a:pPr>
            <a:endParaRPr lang="en-US" sz="2000" b="1" dirty="0" smtClean="0">
              <a:latin typeface="Times New Roman" pitchFamily="18" charset="0"/>
              <a:cs typeface="Times New Roman" pitchFamily="18" charset="0"/>
            </a:endParaRPr>
          </a:p>
          <a:p>
            <a:pPr algn="just">
              <a:lnSpc>
                <a:spcPct val="150000"/>
              </a:lnSpc>
            </a:pPr>
            <a:r>
              <a:rPr lang="en-US" sz="2000" b="1" dirty="0" smtClean="0">
                <a:latin typeface="Times New Roman" pitchFamily="18" charset="0"/>
                <a:cs typeface="Times New Roman" pitchFamily="18" charset="0"/>
              </a:rPr>
              <a:t>A typical example is the benzene ring which has an absorption peak at 254 nm. Increasingly complex </a:t>
            </a:r>
            <a:r>
              <a:rPr lang="en-US" sz="2000" b="1" dirty="0" err="1" smtClean="0">
                <a:latin typeface="Times New Roman" pitchFamily="18" charset="0"/>
                <a:cs typeface="Times New Roman" pitchFamily="18" charset="0"/>
              </a:rPr>
              <a:t>chromophores</a:t>
            </a:r>
            <a:r>
              <a:rPr lang="en-US" sz="2000" b="1" dirty="0" smtClean="0">
                <a:latin typeface="Times New Roman" pitchFamily="18" charset="0"/>
                <a:cs typeface="Times New Roman" pitchFamily="18" charset="0"/>
              </a:rPr>
              <a:t> move the associated absorption peak towards longer wavelengths and  generally increase the absorption at the maxima.</a:t>
            </a:r>
            <a:endParaRPr lang="fr-FR" sz="2000" b="1" dirty="0">
              <a:latin typeface="Times New Roman" pitchFamily="18" charset="0"/>
              <a:cs typeface="Times New Roman" pitchFamily="18" charset="0"/>
            </a:endParaRPr>
          </a:p>
        </p:txBody>
      </p:sp>
      <p:sp>
        <p:nvSpPr>
          <p:cNvPr id="5" name="Rectangle 4"/>
          <p:cNvSpPr/>
          <p:nvPr/>
        </p:nvSpPr>
        <p:spPr>
          <a:xfrm>
            <a:off x="0" y="0"/>
            <a:ext cx="3131242" cy="400110"/>
          </a:xfrm>
          <a:prstGeom prst="rect">
            <a:avLst/>
          </a:prstGeom>
        </p:spPr>
        <p:txBody>
          <a:bodyPr wrap="none">
            <a:spAutoFit/>
          </a:bodyPr>
          <a:lstStyle/>
          <a:p>
            <a:r>
              <a:rPr lang="fr-FR" sz="20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rPr>
              <a:t>Specific absorption</a:t>
            </a:r>
            <a:endParaRPr lang="fr-FR" sz="20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itchFamily="18" charset="0"/>
              <a:cs typeface="Times New Roman" pitchFamily="18" charset="0"/>
            </a:endParaRPr>
          </a:p>
        </p:txBody>
      </p:sp>
    </p:spTree>
  </p:cSld>
  <p:clrMapOvr>
    <a:masterClrMapping/>
  </p:clrMapOvr>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1204</TotalTime>
  <Words>2194</Words>
  <PresentationFormat>Affichage à l'écran (4:3)</PresentationFormat>
  <Paragraphs>112</Paragraphs>
  <Slides>23</Slides>
  <Notes>2</Notes>
  <HiddenSlides>0</HiddenSlides>
  <MMClips>0</MMClips>
  <ScaleCrop>false</ScaleCrop>
  <HeadingPairs>
    <vt:vector size="4" baseType="variant">
      <vt:variant>
        <vt:lpstr>Thème</vt:lpstr>
      </vt:variant>
      <vt:variant>
        <vt:i4>1</vt:i4>
      </vt:variant>
      <vt:variant>
        <vt:lpstr>Titres des diapositives</vt:lpstr>
      </vt:variant>
      <vt:variant>
        <vt:i4>23</vt:i4>
      </vt:variant>
    </vt:vector>
  </HeadingPairs>
  <TitlesOfParts>
    <vt:vector size="24" baseType="lpstr">
      <vt:lpstr>Thème Office</vt:lpstr>
      <vt:lpstr>Chapter VII. Physico-chemical methods of drug quality control </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VI. Physico-chemical methods of drug QUALITY CONTROL </dc:title>
  <dc:creator>aci</dc:creator>
  <cp:lastModifiedBy>aci</cp:lastModifiedBy>
  <cp:revision>87</cp:revision>
  <dcterms:created xsi:type="dcterms:W3CDTF">2023-08-30T09:45:44Z</dcterms:created>
  <dcterms:modified xsi:type="dcterms:W3CDTF">2025-11-13T07:00:18Z</dcterms:modified>
</cp:coreProperties>
</file>