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Arrondir un rectangle avec un coin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r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0" name="Espace réservé de la date 9"/>
          <p:cNvSpPr>
            <a:spLocks noGrp="1"/>
          </p:cNvSpPr>
          <p:nvPr>
            <p:ph type="dt" sz="half" idx="10"/>
          </p:nvPr>
        </p:nvSpPr>
        <p:spPr>
          <a:xfrm>
            <a:off x="5562600" y="6509004"/>
            <a:ext cx="3002280" cy="274320"/>
          </a:xfrm>
        </p:spPr>
        <p:txBody>
          <a:bodyPr vert="horz" rtlCol="0"/>
          <a:lstStyle>
            <a:extLst/>
          </a:lstStyle>
          <a:p>
            <a:fld id="{13C9CCF5-1AD0-4063-9C09-71503B26C925}" type="datetimeFigureOut">
              <a:rPr lang="fr-FR" smtClean="0"/>
              <a:t>20/11/2023</a:t>
            </a:fld>
            <a:endParaRPr lang="fr-FR"/>
          </a:p>
        </p:txBody>
      </p:sp>
      <p:sp>
        <p:nvSpPr>
          <p:cNvPr id="11" name="Espace réservé du numéro de diapositiv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0F70DD-4111-408A-AB51-8B64D9BFC1B2}" type="slidenum">
              <a:rPr lang="fr-FR" smtClean="0"/>
              <a:t>‹N°›</a:t>
            </a:fld>
            <a:endParaRPr lang="fr-FR"/>
          </a:p>
        </p:txBody>
      </p:sp>
      <p:sp>
        <p:nvSpPr>
          <p:cNvPr id="12" name="Espace réservé du pied de page 11"/>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3C9CCF5-1AD0-4063-9C09-71503B26C925}" type="datetimeFigureOut">
              <a:rPr lang="fr-FR" smtClean="0"/>
              <a:t>20/11/2023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50F70DD-4111-408A-AB51-8B64D9BFC1B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lvl1pPr algn="l">
              <a:defRPr/>
            </a:lvl1pPr>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3C9CCF5-1AD0-4063-9C09-71503B26C925}" type="datetimeFigureOut">
              <a:rPr lang="fr-FR" smtClean="0"/>
              <a:t>20/11/2023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50F70DD-4111-408A-AB51-8B64D9BFC1B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3C9CCF5-1AD0-4063-9C09-71503B26C925}" type="datetimeFigureOut">
              <a:rPr lang="fr-FR" smtClean="0"/>
              <a:t>20/11/2023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50F70DD-4111-408A-AB51-8B64D9BFC1B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a:xfrm>
            <a:off x="5562600" y="6513670"/>
            <a:ext cx="3002280" cy="274320"/>
          </a:xfrm>
        </p:spPr>
        <p:txBody>
          <a:bodyPr vert="horz" rtlCol="0"/>
          <a:lstStyle>
            <a:extLst/>
          </a:lstStyle>
          <a:p>
            <a:fld id="{13C9CCF5-1AD0-4063-9C09-71503B26C925}" type="datetimeFigureOut">
              <a:rPr lang="fr-FR" smtClean="0"/>
              <a:t>20/11/2023</a:t>
            </a:fld>
            <a:endParaRPr lang="fr-FR"/>
          </a:p>
        </p:txBody>
      </p:sp>
      <p:sp>
        <p:nvSpPr>
          <p:cNvPr id="9" name="Espace réservé du numéro de diapositiv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0F70DD-4111-408A-AB51-8B64D9BFC1B2}" type="slidenum">
              <a:rPr lang="fr-FR" smtClean="0"/>
              <a:t>‹N°›</a:t>
            </a:fld>
            <a:endParaRPr lang="fr-FR"/>
          </a:p>
        </p:txBody>
      </p:sp>
      <p:sp>
        <p:nvSpPr>
          <p:cNvPr id="10" name="Espace réservé du pied de page 9"/>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13C9CCF5-1AD0-4063-9C09-71503B26C925}" type="datetimeFigureOut">
              <a:rPr lang="fr-FR" smtClean="0"/>
              <a:t>20/11/2023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a:xfrm>
            <a:off x="8641080" y="6514568"/>
            <a:ext cx="464288" cy="274320"/>
          </a:xfrm>
        </p:spPr>
        <p:txBody>
          <a:bodyPr/>
          <a:lstStyle>
            <a:extLst/>
          </a:lstStyle>
          <a:p>
            <a:fld id="{150F70DD-4111-408A-AB51-8B64D9BFC1B2}" type="slidenum">
              <a:rPr lang="fr-FR" smtClean="0"/>
              <a:t>‹N°›</a:t>
            </a:fld>
            <a:endParaRPr lang="fr-F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re 1"/>
          <p:cNvSpPr>
            <a:spLocks noGrp="1"/>
          </p:cNvSpPr>
          <p:nvPr>
            <p:ph type="title"/>
          </p:nvPr>
        </p:nvSpPr>
        <p:spPr>
          <a:xfrm>
            <a:off x="457200" y="251948"/>
            <a:ext cx="8229600"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13C9CCF5-1AD0-4063-9C09-71503B26C925}" type="datetimeFigureOut">
              <a:rPr lang="fr-FR" smtClean="0"/>
              <a:t>20/11/2023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a:xfrm>
            <a:off x="8641080" y="6514568"/>
            <a:ext cx="464288" cy="274320"/>
          </a:xfrm>
        </p:spPr>
        <p:txBody>
          <a:bodyPr/>
          <a:lstStyle>
            <a:extLst/>
          </a:lstStyle>
          <a:p>
            <a:fld id="{150F70DD-4111-408A-AB51-8B64D9BFC1B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53218"/>
            <a:ext cx="8229600"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13C9CCF5-1AD0-4063-9C09-71503B26C925}" type="datetimeFigureOut">
              <a:rPr lang="fr-FR" smtClean="0"/>
              <a:t>20/11/2023</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150F70DD-4111-408A-AB51-8B64D9BFC1B2}" type="slidenum">
              <a:rPr lang="fr-FR" smtClean="0"/>
              <a:t>‹N°›</a:t>
            </a:fld>
            <a:endParaRPr lang="fr-F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13C9CCF5-1AD0-4063-9C09-71503B26C925}" type="datetimeFigureOut">
              <a:rPr lang="fr-FR" smtClean="0"/>
              <a:t>20/11/2023</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150F70DD-4111-408A-AB51-8B64D9BFC1B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963136" y="304800"/>
            <a:ext cx="3931920" cy="762000"/>
          </a:xfrm>
        </p:spPr>
        <p:txBody>
          <a:bodyPr anchor="b"/>
          <a:lstStyle>
            <a:lvl1pPr marL="0" algn="r">
              <a:buNone/>
              <a:defRPr sz="2000" b="1"/>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9" name="Espace réservé de la date 8"/>
          <p:cNvSpPr>
            <a:spLocks noGrp="1"/>
          </p:cNvSpPr>
          <p:nvPr>
            <p:ph type="dt" sz="half" idx="10"/>
          </p:nvPr>
        </p:nvSpPr>
        <p:spPr>
          <a:xfrm>
            <a:off x="5562600" y="6513670"/>
            <a:ext cx="3002280" cy="274320"/>
          </a:xfrm>
        </p:spPr>
        <p:txBody>
          <a:bodyPr vert="horz" rtlCol="0"/>
          <a:lstStyle>
            <a:extLst/>
          </a:lstStyle>
          <a:p>
            <a:fld id="{13C9CCF5-1AD0-4063-9C09-71503B26C925}" type="datetimeFigureOut">
              <a:rPr lang="fr-FR" smtClean="0"/>
              <a:t>20/11/2023</a:t>
            </a:fld>
            <a:endParaRPr lang="fr-FR"/>
          </a:p>
        </p:txBody>
      </p:sp>
      <p:sp>
        <p:nvSpPr>
          <p:cNvPr id="10" name="Espace réservé du numéro de diapositiv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0F70DD-4111-408A-AB51-8B64D9BFC1B2}" type="slidenum">
              <a:rPr lang="fr-FR" smtClean="0"/>
              <a:t>‹N°›</a:t>
            </a:fld>
            <a:endParaRPr lang="fr-FR"/>
          </a:p>
        </p:txBody>
      </p:sp>
      <p:sp>
        <p:nvSpPr>
          <p:cNvPr id="11" name="Espace réservé du pied de page 10"/>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040443" y="4724400"/>
            <a:ext cx="5486400" cy="664536"/>
          </a:xfrm>
        </p:spPr>
        <p:txBody>
          <a:bodyPr anchor="b"/>
          <a:lstStyle>
            <a:lvl1pPr marL="0" algn="r">
              <a:buNone/>
              <a:defRPr sz="2000" b="1"/>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13" name="Espace réservé pour une imag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8" name="Espace réservé de la date 7"/>
          <p:cNvSpPr>
            <a:spLocks noGrp="1"/>
          </p:cNvSpPr>
          <p:nvPr>
            <p:ph type="dt" sz="half" idx="10"/>
          </p:nvPr>
        </p:nvSpPr>
        <p:spPr>
          <a:xfrm>
            <a:off x="5562600" y="6509004"/>
            <a:ext cx="3002280" cy="274320"/>
          </a:xfrm>
        </p:spPr>
        <p:txBody>
          <a:bodyPr vert="horz" rtlCol="0"/>
          <a:lstStyle>
            <a:extLst/>
          </a:lstStyle>
          <a:p>
            <a:fld id="{13C9CCF5-1AD0-4063-9C09-71503B26C925}" type="datetimeFigureOut">
              <a:rPr lang="fr-FR" smtClean="0"/>
              <a:t>20/11/2023</a:t>
            </a:fld>
            <a:endParaRPr lang="fr-FR"/>
          </a:p>
        </p:txBody>
      </p:sp>
      <p:sp>
        <p:nvSpPr>
          <p:cNvPr id="9" name="Espace réservé du numéro de diapositiv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0F70DD-4111-408A-AB51-8B64D9BFC1B2}" type="slidenum">
              <a:rPr lang="fr-FR" smtClean="0"/>
              <a:t>‹N°›</a:t>
            </a:fld>
            <a:endParaRPr lang="fr-FR"/>
          </a:p>
        </p:txBody>
      </p:sp>
      <p:sp>
        <p:nvSpPr>
          <p:cNvPr id="10" name="Espace réservé du pied de page 9"/>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ondir un rectangle avec un coin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pied de page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fr-FR"/>
          </a:p>
        </p:txBody>
      </p:sp>
      <p:sp>
        <p:nvSpPr>
          <p:cNvPr id="14" name="Espace réservé de la date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13C9CCF5-1AD0-4063-9C09-71503B26C925}" type="datetimeFigureOut">
              <a:rPr lang="fr-FR" smtClean="0"/>
              <a:t>20/11/2023</a:t>
            </a:fld>
            <a:endParaRPr lang="fr-FR"/>
          </a:p>
        </p:txBody>
      </p:sp>
      <p:sp>
        <p:nvSpPr>
          <p:cNvPr id="23" name="Espace réservé du numéro de diapositiv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150F70DD-4111-408A-AB51-8B64D9BFC1B2}" type="slidenum">
              <a:rPr lang="fr-FR" smtClean="0"/>
              <a:t>‹N°›</a:t>
            </a:fld>
            <a:endParaRPr lang="fr-FR"/>
          </a:p>
        </p:txBody>
      </p:sp>
      <p:sp>
        <p:nvSpPr>
          <p:cNvPr id="22" name="Espace réservé du titre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The definition of information </a:t>
            </a:r>
            <a:endParaRPr lang="en-US"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500042"/>
            <a:ext cx="8229600" cy="5626121"/>
          </a:xfrm>
        </p:spPr>
        <p:txBody>
          <a:bodyPr>
            <a:normAutofit lnSpcReduction="10000"/>
          </a:bodyPr>
          <a:lstStyle/>
          <a:p>
            <a:r>
              <a:rPr lang="en-US" sz="3000" dirty="0" smtClean="0">
                <a:latin typeface="AngsanaUPC" pitchFamily="18" charset="-34"/>
                <a:cs typeface="AngsanaUPC" pitchFamily="18" charset="-34"/>
              </a:rPr>
              <a:t>In everyday use, the term "information" has meant a kind of guidance for a long time: when  someone goes to the railway station to be informed on the content of the timetable or to the information desk to find out where a product or a counter can be found in the department store. Such information exchange works only if the right piece of information, the one that fits and makes sense for both parties of the communication is available. </a:t>
            </a:r>
            <a:r>
              <a:rPr lang="en-US" sz="2800" dirty="0" smtClean="0">
                <a:latin typeface="AngsanaUPC" pitchFamily="18" charset="-34"/>
                <a:cs typeface="AngsanaUPC" pitchFamily="18" charset="-34"/>
              </a:rPr>
              <a:t>Information as a term became more and more popular in the last 30-40 years; it has started to have an increasingly important role in everyday language while its strict meaning mentioned above has gradually faded away. At the same time, there has been a growing uncertainty about the true meaning of the term 'information'. All this doubtfulness is mainly caused by the so-called 'information-centered' world we are living in and by the widespread expansion of information and communication technology as almost everyone living in developed societies can experience </a:t>
            </a:r>
          </a:p>
          <a:p>
            <a:pPr algn="justLow"/>
            <a:endParaRPr lang="en-US" sz="3000" dirty="0" smtClean="0">
              <a:latin typeface="AngsanaUPC" pitchFamily="18" charset="-34"/>
              <a:cs typeface="AngsanaUPC" pitchFamily="18" charset="-34"/>
            </a:endParaRP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a:bodyPr>
          <a:lstStyle/>
          <a:p>
            <a:r>
              <a:rPr lang="en-US" dirty="0" smtClean="0">
                <a:latin typeface="AngsanaUPC" pitchFamily="18" charset="-34"/>
                <a:cs typeface="AngsanaUPC" pitchFamily="18" charset="-34"/>
              </a:rPr>
              <a:t>the phenomenon called the Information Revolution. All this suggests that information has become an essential part of our society and plays a centre role in our lives. In information studies, rather complex definitions can be found on the nature of information. Informatics or computer science is a discipline that deals with the storage, processing and distribution of information as well as planning computer networks and determining their operation principles.</a:t>
            </a:r>
            <a:endParaRPr lang="fr-FR" dirty="0">
              <a:latin typeface="AngsanaUPC" pitchFamily="18" charset="-34"/>
              <a:cs typeface="AngsanaUPC" pitchFamily="18" charset="-3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pPr algn="just"/>
            <a:r>
              <a:rPr lang="en-US" dirty="0" smtClean="0">
                <a:latin typeface="AngsanaUPC" pitchFamily="18" charset="-34"/>
                <a:cs typeface="AngsanaUPC" pitchFamily="18" charset="-34"/>
              </a:rPr>
              <a:t>According to the ninth volume of the Pallas Nagy </a:t>
            </a:r>
            <a:r>
              <a:rPr lang="en-US" dirty="0" err="1" smtClean="0">
                <a:latin typeface="AngsanaUPC" pitchFamily="18" charset="-34"/>
                <a:cs typeface="AngsanaUPC" pitchFamily="18" charset="-34"/>
              </a:rPr>
              <a:t>Lexikon</a:t>
            </a:r>
            <a:r>
              <a:rPr lang="en-US" dirty="0" smtClean="0">
                <a:latin typeface="AngsanaUPC" pitchFamily="18" charset="-34"/>
                <a:cs typeface="AngsanaUPC" pitchFamily="18" charset="-34"/>
              </a:rPr>
              <a:t> (Great Pallas Encyclopedia) information is a term with Latin origins meaning report, </a:t>
            </a:r>
            <a:r>
              <a:rPr lang="en-US" dirty="0" err="1" smtClean="0">
                <a:latin typeface="AngsanaUPC" pitchFamily="18" charset="-34"/>
                <a:cs typeface="AngsanaUPC" pitchFamily="18" charset="-34"/>
              </a:rPr>
              <a:t>enlightment</a:t>
            </a:r>
            <a:r>
              <a:rPr lang="en-US" dirty="0" smtClean="0">
                <a:latin typeface="AngsanaUPC" pitchFamily="18" charset="-34"/>
                <a:cs typeface="AngsanaUPC" pitchFamily="18" charset="-34"/>
              </a:rPr>
              <a:t>, inform, let somebody know; informant, instructor, messenger. In the Dictionary of Foreign Words and Expressions the following meanings can be read: </a:t>
            </a:r>
          </a:p>
          <a:p>
            <a:r>
              <a:rPr lang="en-US" dirty="0" smtClean="0">
                <a:latin typeface="AngsanaUPC" pitchFamily="18" charset="-34"/>
                <a:cs typeface="AngsanaUPC" pitchFamily="18" charset="-34"/>
              </a:rPr>
              <a:t>1. </a:t>
            </a:r>
            <a:r>
              <a:rPr lang="en-US" dirty="0" err="1" smtClean="0">
                <a:latin typeface="AngsanaUPC" pitchFamily="18" charset="-34"/>
                <a:cs typeface="AngsanaUPC" pitchFamily="18" charset="-34"/>
              </a:rPr>
              <a:t>enlightment</a:t>
            </a:r>
            <a:r>
              <a:rPr lang="en-US" dirty="0" smtClean="0">
                <a:latin typeface="AngsanaUPC" pitchFamily="18" charset="-34"/>
                <a:cs typeface="AngsanaUPC" pitchFamily="18" charset="-34"/>
              </a:rPr>
              <a:t>, announcement, communication; </a:t>
            </a:r>
          </a:p>
          <a:p>
            <a:r>
              <a:rPr lang="en-US" dirty="0" smtClean="0">
                <a:latin typeface="AngsanaUPC" pitchFamily="18" charset="-34"/>
                <a:cs typeface="AngsanaUPC" pitchFamily="18" charset="-34"/>
              </a:rPr>
              <a:t>2. message, data, news, bulletin. </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472518" cy="5483245"/>
          </a:xfrm>
        </p:spPr>
        <p:txBody>
          <a:bodyPr>
            <a:normAutofit fontScale="92500" lnSpcReduction="10000"/>
          </a:bodyPr>
          <a:lstStyle/>
          <a:p>
            <a:r>
              <a:rPr lang="en-US" sz="3300" dirty="0" smtClean="0">
                <a:latin typeface="AngsanaUPC" pitchFamily="18" charset="-34"/>
                <a:cs typeface="AngsanaUPC" pitchFamily="18" charset="-34"/>
              </a:rPr>
              <a:t>The fourth edition of American Heritage Dictionary of the English Language distinguishes seven meanings of the term 'information': </a:t>
            </a:r>
          </a:p>
          <a:p>
            <a:r>
              <a:rPr lang="en-US" sz="3300" dirty="0" smtClean="0">
                <a:latin typeface="AngsanaUPC" pitchFamily="18" charset="-34"/>
                <a:cs typeface="AngsanaUPC" pitchFamily="18" charset="-34"/>
              </a:rPr>
              <a:t>1. Knowledge derived from study, experience, or instruction, </a:t>
            </a:r>
          </a:p>
          <a:p>
            <a:r>
              <a:rPr lang="en-US" sz="3300" dirty="0" smtClean="0">
                <a:latin typeface="AngsanaUPC" pitchFamily="18" charset="-34"/>
                <a:cs typeface="AngsanaUPC" pitchFamily="18" charset="-34"/>
              </a:rPr>
              <a:t>2. Knowledge of specific events or situations that has been gathered or received by communication; intelligence or news, </a:t>
            </a:r>
          </a:p>
          <a:p>
            <a:r>
              <a:rPr lang="en-US" sz="3300" dirty="0" smtClean="0">
                <a:latin typeface="AngsanaUPC" pitchFamily="18" charset="-34"/>
                <a:cs typeface="AngsanaUPC" pitchFamily="18" charset="-34"/>
              </a:rPr>
              <a:t>3. A collection of facts or data: statistical information, </a:t>
            </a:r>
          </a:p>
          <a:p>
            <a:r>
              <a:rPr lang="en-US" sz="3300" dirty="0" smtClean="0">
                <a:latin typeface="AngsanaUPC" pitchFamily="18" charset="-34"/>
                <a:cs typeface="AngsanaUPC" pitchFamily="18" charset="-34"/>
              </a:rPr>
              <a:t>4. The act of informing or the condition of being informed; communication of knowledge, </a:t>
            </a:r>
          </a:p>
          <a:p>
            <a:r>
              <a:rPr lang="en-US" sz="3300" dirty="0" smtClean="0">
                <a:latin typeface="AngsanaUPC" pitchFamily="18" charset="-34"/>
                <a:cs typeface="AngsanaUPC" pitchFamily="18" charset="-34"/>
              </a:rPr>
              <a:t>5. Computer Science Processed, stored, or transmitted data, </a:t>
            </a:r>
          </a:p>
          <a:p>
            <a:r>
              <a:rPr lang="en-US" sz="3300" dirty="0" smtClean="0">
                <a:latin typeface="AngsanaUPC" pitchFamily="18" charset="-34"/>
                <a:cs typeface="AngsanaUPC" pitchFamily="18" charset="-34"/>
              </a:rPr>
              <a:t>6. A numerical measure of the uncertainty of an experimental outcome, </a:t>
            </a:r>
          </a:p>
          <a:p>
            <a:r>
              <a:rPr lang="en-US" sz="3300" dirty="0" smtClean="0">
                <a:latin typeface="AngsanaUPC" pitchFamily="18" charset="-34"/>
                <a:cs typeface="AngsanaUPC" pitchFamily="18" charset="-34"/>
              </a:rPr>
              <a:t>7. Law a formal accusation of a crime made by a public officer rather than by grand jury indictment.</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nderie">
  <a:themeElements>
    <a:clrScheme name="Fonderi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nderie">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nderie">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26</TotalTime>
  <Words>457</Words>
  <Application>Microsoft Office PowerPoint</Application>
  <PresentationFormat>Affichage à l'écran (4:3)</PresentationFormat>
  <Paragraphs>14</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Fonderie</vt:lpstr>
      <vt:lpstr>The definition of information </vt:lpstr>
      <vt:lpstr>Diapositive 2</vt:lpstr>
      <vt:lpstr>Diapositive 3</vt:lpstr>
      <vt:lpstr>Diapositive 4</vt:lpstr>
      <vt:lpstr>Diapositive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definition of information</dc:title>
  <dc:creator>Octet Plus</dc:creator>
  <cp:lastModifiedBy>Octet Plus</cp:lastModifiedBy>
  <cp:revision>3</cp:revision>
  <dcterms:created xsi:type="dcterms:W3CDTF">2023-11-20T16:44:20Z</dcterms:created>
  <dcterms:modified xsi:type="dcterms:W3CDTF">2023-11-20T17:10:52Z</dcterms:modified>
</cp:coreProperties>
</file>