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8" r:id="rId2"/>
    <p:sldId id="256" r:id="rId3"/>
    <p:sldId id="257" r:id="rId4"/>
    <p:sldId id="258" r:id="rId5"/>
    <p:sldId id="259" r:id="rId6"/>
    <p:sldId id="270" r:id="rId7"/>
    <p:sldId id="263" r:id="rId8"/>
    <p:sldId id="260" r:id="rId9"/>
    <p:sldId id="274" r:id="rId10"/>
    <p:sldId id="275" r:id="rId11"/>
    <p:sldId id="261" r:id="rId12"/>
    <p:sldId id="271" r:id="rId13"/>
    <p:sldId id="262" r:id="rId14"/>
    <p:sldId id="264" r:id="rId15"/>
    <p:sldId id="272" r:id="rId16"/>
    <p:sldId id="269" r:id="rId17"/>
    <p:sldId id="266" r:id="rId18"/>
    <p:sldId id="267" r:id="rId19"/>
    <p:sldId id="276"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33"/>
    <a:srgbClr val="FE0EDC"/>
    <a:srgbClr val="006600"/>
    <a:srgbClr val="00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003" autoAdjust="0"/>
    <p:restoredTop sz="94624" autoAdjust="0"/>
  </p:normalViewPr>
  <p:slideViewPr>
    <p:cSldViewPr>
      <p:cViewPr varScale="1">
        <p:scale>
          <a:sx n="69" d="100"/>
          <a:sy n="69" d="100"/>
        </p:scale>
        <p:origin x="-138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smtClean="0"/>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AA309A6D-C09C-4548-B29A-6CF363A7E532}" type="datetimeFigureOut">
              <a:rPr lang="fr-FR" smtClean="0"/>
              <a:pPr/>
              <a:t>11/03/2022</a:t>
            </a:fld>
            <a:endParaRPr lang="fr-BE"/>
          </a:p>
        </p:txBody>
      </p:sp>
      <p:sp>
        <p:nvSpPr>
          <p:cNvPr id="16" name="Espace réservé du numéro de diapositive 15"/>
          <p:cNvSpPr>
            <a:spLocks noGrp="1"/>
          </p:cNvSpPr>
          <p:nvPr>
            <p:ph type="sldNum" sz="quarter" idx="11"/>
          </p:nvPr>
        </p:nvSpPr>
        <p:spPr/>
        <p:txBody>
          <a:bodyPr/>
          <a:lstStyle/>
          <a:p>
            <a:fld id="{CF4668DC-857F-487D-BFFA-8C0CA5037977}" type="slidenum">
              <a:rPr lang="fr-BE" smtClean="0"/>
              <a:pPr/>
              <a:t>‹N°›</a:t>
            </a:fld>
            <a:endParaRPr lang="fr-BE"/>
          </a:p>
        </p:txBody>
      </p:sp>
      <p:sp>
        <p:nvSpPr>
          <p:cNvPr id="17" name="Espace réservé du pied de page 16"/>
          <p:cNvSpPr>
            <a:spLocks noGrp="1"/>
          </p:cNvSpPr>
          <p:nvPr>
            <p:ph type="ftr" sz="quarter" idx="12"/>
          </p:nvPr>
        </p:nvSpPr>
        <p:spPr/>
        <p:txBody>
          <a:bodyPr/>
          <a:lstStyle/>
          <a:p>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11/03/2022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11/03/2022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4" name="Espace réservé de la date 13"/>
          <p:cNvSpPr>
            <a:spLocks noGrp="1"/>
          </p:cNvSpPr>
          <p:nvPr>
            <p:ph type="dt" sz="half" idx="14"/>
          </p:nvPr>
        </p:nvSpPr>
        <p:spPr/>
        <p:txBody>
          <a:bodyPr/>
          <a:lstStyle/>
          <a:p>
            <a:fld id="{AA309A6D-C09C-4548-B29A-6CF363A7E532}" type="datetimeFigureOut">
              <a:rPr lang="fr-FR" smtClean="0"/>
              <a:pPr/>
              <a:t>11/03/2022</a:t>
            </a:fld>
            <a:endParaRPr lang="fr-BE"/>
          </a:p>
        </p:txBody>
      </p:sp>
      <p:sp>
        <p:nvSpPr>
          <p:cNvPr id="15" name="Espace réservé du numéro de diapositive 14"/>
          <p:cNvSpPr>
            <a:spLocks noGrp="1"/>
          </p:cNvSpPr>
          <p:nvPr>
            <p:ph type="sldNum" sz="quarter" idx="15"/>
          </p:nvPr>
        </p:nvSpPr>
        <p:spPr/>
        <p:txBody>
          <a:bodyPr/>
          <a:lstStyle>
            <a:lvl1pPr algn="ctr">
              <a:defRPr/>
            </a:lvl1pPr>
          </a:lstStyle>
          <a:p>
            <a:fld id="{CF4668DC-857F-487D-BFFA-8C0CA5037977}" type="slidenum">
              <a:rPr lang="fr-BE" smtClean="0"/>
              <a:pPr/>
              <a:t>‹N°›</a:t>
            </a:fld>
            <a:endParaRPr lang="fr-BE"/>
          </a:p>
        </p:txBody>
      </p:sp>
      <p:sp>
        <p:nvSpPr>
          <p:cNvPr id="16" name="Espace réservé du pied de page 15"/>
          <p:cNvSpPr>
            <a:spLocks noGrp="1"/>
          </p:cNvSpPr>
          <p:nvPr>
            <p:ph type="ftr" sz="quarter" idx="16"/>
          </p:nvPr>
        </p:nvSpPr>
        <p:spPr/>
        <p:txBody>
          <a:bodyPr/>
          <a:lstStyle/>
          <a:p>
            <a:endParaRPr lang="fr-BE"/>
          </a:p>
        </p:txBody>
      </p:sp>
      <p:sp>
        <p:nvSpPr>
          <p:cNvPr id="17" name="Titre 16"/>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AA309A6D-C09C-4548-B29A-6CF363A7E532}" type="datetimeFigureOut">
              <a:rPr lang="fr-FR" smtClean="0"/>
              <a:pPr/>
              <a:t>11/03/2022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AA309A6D-C09C-4548-B29A-6CF363A7E532}" type="datetimeFigureOut">
              <a:rPr lang="fr-FR" smtClean="0"/>
              <a:pPr/>
              <a:t>11/03/2022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11/03/2022</a:t>
            </a:fld>
            <a:endParaRPr lang="fr-BE"/>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smtClean="0"/>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AA309A6D-C09C-4548-B29A-6CF363A7E532}" type="datetimeFigureOut">
              <a:rPr lang="fr-FR" smtClean="0"/>
              <a:pPr/>
              <a:t>11/03/2022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11/03/2022</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8" name="Espace réservé de la date 7"/>
          <p:cNvSpPr>
            <a:spLocks noGrp="1"/>
          </p:cNvSpPr>
          <p:nvPr>
            <p:ph type="dt" sz="half" idx="14"/>
          </p:nvPr>
        </p:nvSpPr>
        <p:spPr/>
        <p:txBody>
          <a:bodyPr/>
          <a:lstStyle/>
          <a:p>
            <a:fld id="{AA309A6D-C09C-4548-B29A-6CF363A7E532}" type="datetimeFigureOut">
              <a:rPr lang="fr-FR" smtClean="0"/>
              <a:pPr/>
              <a:t>11/03/2022</a:t>
            </a:fld>
            <a:endParaRPr lang="fr-BE"/>
          </a:p>
        </p:txBody>
      </p:sp>
      <p:sp>
        <p:nvSpPr>
          <p:cNvPr id="9" name="Espace réservé du numéro de diapositive 8"/>
          <p:cNvSpPr>
            <a:spLocks noGrp="1"/>
          </p:cNvSpPr>
          <p:nvPr>
            <p:ph type="sldNum" sz="quarter" idx="15"/>
          </p:nvPr>
        </p:nvSpPr>
        <p:spPr/>
        <p:txBody>
          <a:bodyPr/>
          <a:lstStyle/>
          <a:p>
            <a:fld id="{CF4668DC-857F-487D-BFFA-8C0CA5037977}" type="slidenum">
              <a:rPr lang="fr-BE" smtClean="0"/>
              <a:pPr/>
              <a:t>‹N°›</a:t>
            </a:fld>
            <a:endParaRPr lang="fr-BE"/>
          </a:p>
        </p:txBody>
      </p:sp>
      <p:sp>
        <p:nvSpPr>
          <p:cNvPr id="10" name="Espace réservé du pied de page 9"/>
          <p:cNvSpPr>
            <a:spLocks noGrp="1"/>
          </p:cNvSpPr>
          <p:nvPr>
            <p:ph type="ftr" sz="quarter" idx="16"/>
          </p:nvPr>
        </p:nvSpPr>
        <p:spPr/>
        <p:txBody>
          <a:bodyPr/>
          <a:lstStyle/>
          <a:p>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p:txBody>
          <a:bodyPr/>
          <a:lstStyle/>
          <a:p>
            <a:fld id="{AA309A6D-C09C-4548-B29A-6CF363A7E532}" type="datetimeFigureOut">
              <a:rPr lang="fr-FR" smtClean="0"/>
              <a:pPr/>
              <a:t>11/03/2022</a:t>
            </a:fld>
            <a:endParaRPr lang="fr-BE"/>
          </a:p>
        </p:txBody>
      </p:sp>
      <p:sp>
        <p:nvSpPr>
          <p:cNvPr id="9" name="Espace réservé du numéro de diapositive 8"/>
          <p:cNvSpPr>
            <a:spLocks noGrp="1"/>
          </p:cNvSpPr>
          <p:nvPr>
            <p:ph type="sldNum" sz="quarter" idx="11"/>
          </p:nvPr>
        </p:nvSpPr>
        <p:spPr/>
        <p:txBody>
          <a:bodyPr/>
          <a:lstStyle/>
          <a:p>
            <a:fld id="{CF4668DC-857F-487D-BFFA-8C0CA5037977}" type="slidenum">
              <a:rPr lang="fr-BE" smtClean="0"/>
              <a:pPr/>
              <a:t>‹N°›</a:t>
            </a:fld>
            <a:endParaRPr lang="fr-BE"/>
          </a:p>
        </p:txBody>
      </p:sp>
      <p:sp>
        <p:nvSpPr>
          <p:cNvPr id="10" name="Espace réservé du pied de page 9"/>
          <p:cNvSpPr>
            <a:spLocks noGrp="1"/>
          </p:cNvSpPr>
          <p:nvPr>
            <p:ph type="ftr" sz="quarter" idx="12"/>
          </p:nvPr>
        </p:nvSpPr>
        <p:spPr/>
        <p:txBody>
          <a:bodyPr/>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A309A6D-C09C-4548-B29A-6CF363A7E532}" type="datetimeFigureOut">
              <a:rPr lang="fr-FR" smtClean="0"/>
              <a:pPr/>
              <a:t>11/03/2022</a:t>
            </a:fld>
            <a:endParaRPr lang="fr-BE"/>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BE"/>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CF4668DC-857F-487D-BFFA-8C0CA5037977}" type="slidenum">
              <a:rPr lang="fr-BE" smtClean="0"/>
              <a:pPr/>
              <a:t>‹N°›</a:t>
            </a:fld>
            <a:endParaRPr lang="fr-BE"/>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smtClean="0"/>
              <a:t>Cliquez pour modifier le style du titre</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0" y="142852"/>
            <a:ext cx="9001156" cy="6786610"/>
            <a:chOff x="0" y="142852"/>
            <a:chExt cx="9001156" cy="6786610"/>
          </a:xfrm>
        </p:grpSpPr>
        <p:sp>
          <p:nvSpPr>
            <p:cNvPr id="5" name="Rectangle 4"/>
            <p:cNvSpPr/>
            <p:nvPr/>
          </p:nvSpPr>
          <p:spPr>
            <a:xfrm>
              <a:off x="2285984" y="1142984"/>
              <a:ext cx="5576206" cy="1384995"/>
            </a:xfrm>
            <a:prstGeom prst="rect">
              <a:avLst/>
            </a:prstGeom>
          </p:spPr>
          <p:txBody>
            <a:bodyPr wrap="none">
              <a:spAutoFit/>
              <a:scene3d>
                <a:camera prst="orthographicFront"/>
                <a:lightRig rig="balanced" dir="t">
                  <a:rot lat="0" lon="0" rev="2100000"/>
                </a:lightRig>
              </a:scene3d>
              <a:sp3d extrusionH="57150" prstMaterial="metal">
                <a:bevelT w="38100" h="25400"/>
                <a:contourClr>
                  <a:schemeClr val="bg2"/>
                </a:contourClr>
              </a:sp3d>
            </a:bodyPr>
            <a:lstStyle/>
            <a:p>
              <a:pPr algn="ctr"/>
              <a:r>
                <a:rPr lang="fr-FR" sz="2800" b="1" dirty="0" smtClean="0">
                  <a:ln w="50800"/>
                  <a:solidFill>
                    <a:schemeClr val="bg1"/>
                  </a:solidFill>
                </a:rPr>
                <a:t>CHAPITRE II . LES COMPRIMÉS</a:t>
              </a:r>
            </a:p>
            <a:p>
              <a:pPr lvl="0" algn="ctr"/>
              <a:r>
                <a:rPr lang="fr-FR" sz="2800" b="1" dirty="0" smtClean="0">
                  <a:ln w="50800">
                    <a:solidFill>
                      <a:schemeClr val="bg1"/>
                    </a:solidFill>
                  </a:ln>
                  <a:solidFill>
                    <a:schemeClr val="bg1"/>
                  </a:solidFill>
                </a:rPr>
                <a:t>(</a:t>
              </a:r>
              <a:r>
                <a:rPr lang="fr-FR" sz="2800" dirty="0" smtClean="0">
                  <a:ln w="18415" cmpd="sng">
                    <a:solidFill>
                      <a:schemeClr val="bg1"/>
                    </a:solidFill>
                    <a:prstDash val="solid"/>
                  </a:ln>
                  <a:solidFill>
                    <a:schemeClr val="bg1"/>
                  </a:solidFill>
                  <a:effectLst>
                    <a:outerShdw blurRad="63500" dir="3600000" algn="tl" rotWithShape="0">
                      <a:srgbClr val="000000">
                        <a:alpha val="70000"/>
                      </a:srgbClr>
                    </a:outerShdw>
                  </a:effectLst>
                  <a:latin typeface="Comic Sans MS" pitchFamily="66" charset="0"/>
                  <a:ea typeface="Calibri" pitchFamily="34" charset="0"/>
                  <a:cs typeface="Times New Roman" pitchFamily="18" charset="0"/>
                </a:rPr>
                <a:t>ADJUVANTS)</a:t>
              </a:r>
              <a:endParaRPr lang="fr-FR" sz="2800" dirty="0" smtClean="0">
                <a:ln w="18415" cmpd="sng">
                  <a:solidFill>
                    <a:schemeClr val="bg1"/>
                  </a:solidFill>
                  <a:prstDash val="solid"/>
                </a:ln>
                <a:solidFill>
                  <a:schemeClr val="bg1"/>
                </a:solidFill>
                <a:effectLst>
                  <a:outerShdw blurRad="63500" dir="3600000" algn="tl" rotWithShape="0">
                    <a:srgbClr val="000000">
                      <a:alpha val="70000"/>
                    </a:srgbClr>
                  </a:outerShdw>
                </a:effectLst>
                <a:latin typeface="Arial" pitchFamily="34" charset="0"/>
                <a:cs typeface="Arial" pitchFamily="34" charset="0"/>
              </a:endParaRPr>
            </a:p>
            <a:p>
              <a:pPr algn="ctr"/>
              <a:r>
                <a:rPr lang="fr-FR" sz="2800" b="1" dirty="0" smtClean="0">
                  <a:ln w="50800"/>
                </a:rPr>
                <a:t> </a:t>
              </a:r>
              <a:endParaRPr lang="fr-FR" sz="2800" b="1" dirty="0">
                <a:ln w="50800"/>
              </a:endParaRPr>
            </a:p>
          </p:txBody>
        </p:sp>
        <p:sp>
          <p:nvSpPr>
            <p:cNvPr id="6" name="Rectangle 5"/>
            <p:cNvSpPr/>
            <p:nvPr/>
          </p:nvSpPr>
          <p:spPr>
            <a:xfrm>
              <a:off x="6215074" y="5929330"/>
              <a:ext cx="2786082" cy="10001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Réalisé par : </a:t>
              </a:r>
            </a:p>
            <a:p>
              <a:pPr algn="ctr"/>
              <a:r>
                <a:rPr lang="fr-FR" sz="2000" b="1" dirty="0" smtClean="0">
                  <a:solidFill>
                    <a:schemeClr val="bg1"/>
                  </a:solidFill>
                </a:rPr>
                <a:t>Dr. FIZIR .M</a:t>
              </a:r>
              <a:endParaRPr lang="fr-FR" sz="2000" b="1" dirty="0">
                <a:solidFill>
                  <a:schemeClr val="bg1"/>
                </a:solidFill>
              </a:endParaRPr>
            </a:p>
          </p:txBody>
        </p:sp>
        <p:pic>
          <p:nvPicPr>
            <p:cNvPr id="7" name="Picture 2" descr="Résultat de recherche d'images pour &quot;les formes galéniques&quot;"/>
            <p:cNvPicPr>
              <a:picLocks noChangeAspect="1" noChangeArrowheads="1"/>
            </p:cNvPicPr>
            <p:nvPr/>
          </p:nvPicPr>
          <p:blipFill>
            <a:blip r:embed="rId2"/>
            <a:srcRect/>
            <a:stretch>
              <a:fillRect/>
            </a:stretch>
          </p:blipFill>
          <p:spPr bwMode="auto">
            <a:xfrm>
              <a:off x="3357554" y="2285992"/>
              <a:ext cx="2857520" cy="2857520"/>
            </a:xfrm>
            <a:prstGeom prst="rect">
              <a:avLst/>
            </a:prstGeom>
            <a:noFill/>
          </p:spPr>
        </p:pic>
        <p:sp>
          <p:nvSpPr>
            <p:cNvPr id="8" name="Rectangle 7"/>
            <p:cNvSpPr/>
            <p:nvPr/>
          </p:nvSpPr>
          <p:spPr>
            <a:xfrm>
              <a:off x="0" y="5286388"/>
              <a:ext cx="6143668" cy="10001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bg1"/>
                  </a:solidFill>
                </a:rPr>
                <a:t>Département : Science de la matière</a:t>
              </a:r>
            </a:p>
            <a:p>
              <a:r>
                <a:rPr lang="fr-FR" sz="2000" b="1" dirty="0" smtClean="0">
                  <a:solidFill>
                    <a:schemeClr val="bg1"/>
                  </a:solidFill>
                </a:rPr>
                <a:t>Spécialité : Chimie Pharmaceutiques</a:t>
              </a:r>
              <a:endParaRPr lang="fr-FR" sz="2000" b="1" dirty="0">
                <a:solidFill>
                  <a:schemeClr val="bg1"/>
                </a:solidFill>
              </a:endParaRPr>
            </a:p>
          </p:txBody>
        </p:sp>
        <p:sp>
          <p:nvSpPr>
            <p:cNvPr id="9" name="Rectangle 8"/>
            <p:cNvSpPr/>
            <p:nvPr/>
          </p:nvSpPr>
          <p:spPr>
            <a:xfrm>
              <a:off x="1643042" y="142852"/>
              <a:ext cx="6286544" cy="10001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Module : Technologie des médicaments II</a:t>
              </a: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57166"/>
            <a:ext cx="9001156" cy="7017306"/>
          </a:xfrm>
          <a:prstGeom prst="rect">
            <a:avLst/>
          </a:prstGeom>
        </p:spPr>
        <p:txBody>
          <a:bodyPr wrap="square">
            <a:spAutoFit/>
          </a:bodyPr>
          <a:lstStyle/>
          <a:p>
            <a:pPr lvl="0" algn="just" eaLnBrk="0" fontAlgn="base" hangingPunct="0">
              <a:lnSpc>
                <a:spcPct val="250000"/>
              </a:lnSpc>
              <a:spcBef>
                <a:spcPct val="0"/>
              </a:spcBef>
              <a:spcAft>
                <a:spcPct val="0"/>
              </a:spcAft>
            </a:pPr>
            <a:r>
              <a:rPr lang="fr-FR" b="1" dirty="0" smtClean="0">
                <a:solidFill>
                  <a:schemeClr val="bg1"/>
                </a:solidFill>
                <a:latin typeface="Comic Sans MS" pitchFamily="66" charset="0"/>
                <a:ea typeface="Times New Roman" pitchFamily="18" charset="0"/>
                <a:cs typeface="Times New Roman" pitchFamily="18" charset="0"/>
              </a:rPr>
              <a:t>Comme liants on peut citer la plupart des </a:t>
            </a:r>
            <a:r>
              <a:rPr lang="fr-FR" b="1" i="1" dirty="0" smtClean="0">
                <a:solidFill>
                  <a:schemeClr val="bg1"/>
                </a:solidFill>
                <a:latin typeface="Comic Sans MS" pitchFamily="66" charset="0"/>
                <a:ea typeface="Times New Roman" pitchFamily="18" charset="0"/>
                <a:cs typeface="Times New Roman" pitchFamily="18" charset="0"/>
              </a:rPr>
              <a:t>excipients hydrophiles </a:t>
            </a:r>
            <a:r>
              <a:rPr lang="fr-FR" b="1" dirty="0" smtClean="0">
                <a:solidFill>
                  <a:schemeClr val="bg1"/>
                </a:solidFill>
                <a:latin typeface="Comic Sans MS" pitchFamily="66" charset="0"/>
                <a:ea typeface="Times New Roman" pitchFamily="18" charset="0"/>
                <a:cs typeface="Times New Roman" pitchFamily="18" charset="0"/>
              </a:rPr>
              <a:t>qui donnent des solutions</a:t>
            </a:r>
            <a:r>
              <a:rPr lang="fr-FR" b="1" dirty="0" smtClean="0">
                <a:solidFill>
                  <a:schemeClr val="bg1"/>
                </a:solidFill>
                <a:latin typeface="Comic Sans MS" pitchFamily="66" charset="0"/>
                <a:ea typeface="Times New Roman" pitchFamily="18" charset="0"/>
                <a:cs typeface="Arial" pitchFamily="34" charset="0"/>
              </a:rPr>
              <a:t> </a:t>
            </a:r>
            <a:r>
              <a:rPr lang="fr-FR" b="1" dirty="0" smtClean="0">
                <a:solidFill>
                  <a:schemeClr val="bg1"/>
                </a:solidFill>
                <a:latin typeface="Comic Sans MS" pitchFamily="66" charset="0"/>
                <a:ea typeface="Times New Roman" pitchFamily="18" charset="0"/>
                <a:cs typeface="Times New Roman" pitchFamily="18" charset="0"/>
              </a:rPr>
              <a:t>visqueuses </a:t>
            </a:r>
            <a:r>
              <a:rPr lang="fr-FR" b="1" dirty="0" smtClean="0">
                <a:solidFill>
                  <a:srgbClr val="FF0000"/>
                </a:solidFill>
                <a:latin typeface="Comic Sans MS" pitchFamily="66" charset="0"/>
                <a:ea typeface="Times New Roman" pitchFamily="18" charset="0"/>
                <a:cs typeface="Times New Roman" pitchFamily="18" charset="0"/>
              </a:rPr>
              <a:t>:</a:t>
            </a:r>
            <a:r>
              <a:rPr lang="fr-FR" b="1" dirty="0" smtClean="0">
                <a:solidFill>
                  <a:srgbClr val="CCFF33"/>
                </a:solidFill>
                <a:latin typeface="Comic Sans MS" pitchFamily="66" charset="0"/>
                <a:ea typeface="Times New Roman" pitchFamily="18" charset="0"/>
                <a:cs typeface="Times New Roman" pitchFamily="18" charset="0"/>
              </a:rPr>
              <a:t> </a:t>
            </a:r>
            <a:r>
              <a:rPr lang="fr-FR" b="1" dirty="0" smtClean="0">
                <a:solidFill>
                  <a:srgbClr val="FF0000"/>
                </a:solidFill>
                <a:latin typeface="Comic Sans MS" pitchFamily="66" charset="0"/>
                <a:ea typeface="Times New Roman" pitchFamily="18" charset="0"/>
                <a:cs typeface="Times New Roman" pitchFamily="18" charset="0"/>
              </a:rPr>
              <a:t>gomme arabique et adragante,</a:t>
            </a:r>
          </a:p>
          <a:p>
            <a:pPr lvl="0" algn="just" eaLnBrk="0" fontAlgn="base" hangingPunct="0">
              <a:lnSpc>
                <a:spcPct val="250000"/>
              </a:lnSpc>
              <a:spcBef>
                <a:spcPct val="0"/>
              </a:spcBef>
              <a:spcAft>
                <a:spcPct val="0"/>
              </a:spcAft>
            </a:pPr>
            <a:endParaRPr lang="fr-FR" b="1" dirty="0" smtClean="0">
              <a:solidFill>
                <a:srgbClr val="FF0000"/>
              </a:solidFill>
              <a:latin typeface="Comic Sans MS" pitchFamily="66" charset="0"/>
              <a:ea typeface="Times New Roman" pitchFamily="18" charset="0"/>
              <a:cs typeface="Times New Roman" pitchFamily="18" charset="0"/>
            </a:endParaRPr>
          </a:p>
          <a:p>
            <a:pPr lvl="0" algn="just" eaLnBrk="0" fontAlgn="base" hangingPunct="0">
              <a:lnSpc>
                <a:spcPct val="250000"/>
              </a:lnSpc>
              <a:spcBef>
                <a:spcPct val="0"/>
              </a:spcBef>
              <a:spcAft>
                <a:spcPct val="0"/>
              </a:spcAft>
            </a:pPr>
            <a:r>
              <a:rPr lang="fr-FR" b="1" dirty="0" smtClean="0">
                <a:solidFill>
                  <a:srgbClr val="FF0000"/>
                </a:solidFill>
                <a:latin typeface="Comic Sans MS" pitchFamily="66" charset="0"/>
                <a:ea typeface="Times New Roman" pitchFamily="18" charset="0"/>
                <a:cs typeface="Times New Roman" pitchFamily="18" charset="0"/>
              </a:rPr>
              <a:t> </a:t>
            </a:r>
          </a:p>
          <a:p>
            <a:pPr lvl="0" algn="just" eaLnBrk="0" fontAlgn="base" hangingPunct="0">
              <a:lnSpc>
                <a:spcPct val="250000"/>
              </a:lnSpc>
              <a:spcBef>
                <a:spcPct val="0"/>
              </a:spcBef>
              <a:spcAft>
                <a:spcPct val="0"/>
              </a:spcAft>
            </a:pPr>
            <a:endParaRPr lang="fr-FR" b="1" dirty="0" smtClean="0">
              <a:solidFill>
                <a:srgbClr val="FF0000"/>
              </a:solidFill>
              <a:latin typeface="Comic Sans MS" pitchFamily="66" charset="0"/>
              <a:ea typeface="Times New Roman" pitchFamily="18" charset="0"/>
              <a:cs typeface="Times New Roman" pitchFamily="18" charset="0"/>
            </a:endParaRPr>
          </a:p>
          <a:p>
            <a:pPr lvl="0" algn="just" eaLnBrk="0" fontAlgn="base" hangingPunct="0">
              <a:lnSpc>
                <a:spcPct val="250000"/>
              </a:lnSpc>
              <a:spcBef>
                <a:spcPct val="0"/>
              </a:spcBef>
              <a:spcAft>
                <a:spcPct val="0"/>
              </a:spcAft>
            </a:pPr>
            <a:endParaRPr lang="fr-FR" b="1" dirty="0" smtClean="0">
              <a:solidFill>
                <a:srgbClr val="FF0000"/>
              </a:solidFill>
              <a:latin typeface="Comic Sans MS" pitchFamily="66" charset="0"/>
              <a:ea typeface="Times New Roman" pitchFamily="18" charset="0"/>
              <a:cs typeface="Times New Roman" pitchFamily="18" charset="0"/>
            </a:endParaRPr>
          </a:p>
          <a:p>
            <a:pPr lvl="0" algn="just" eaLnBrk="0" fontAlgn="base" hangingPunct="0">
              <a:lnSpc>
                <a:spcPct val="250000"/>
              </a:lnSpc>
              <a:spcBef>
                <a:spcPct val="0"/>
              </a:spcBef>
              <a:spcAft>
                <a:spcPct val="0"/>
              </a:spcAft>
            </a:pPr>
            <a:r>
              <a:rPr lang="fr-FR" b="1" dirty="0" err="1" smtClean="0">
                <a:solidFill>
                  <a:srgbClr val="FF0000"/>
                </a:solidFill>
                <a:latin typeface="Comic Sans MS" pitchFamily="66" charset="0"/>
                <a:ea typeface="Times New Roman" pitchFamily="18" charset="0"/>
                <a:cs typeface="Times New Roman" pitchFamily="18" charset="0"/>
              </a:rPr>
              <a:t>méthyl</a:t>
            </a:r>
            <a:r>
              <a:rPr lang="fr-FR" b="1" dirty="0" smtClean="0">
                <a:solidFill>
                  <a:srgbClr val="FF0000"/>
                </a:solidFill>
                <a:latin typeface="Comic Sans MS" pitchFamily="66" charset="0"/>
                <a:ea typeface="Times New Roman" pitchFamily="18" charset="0"/>
                <a:cs typeface="Times New Roman" pitchFamily="18" charset="0"/>
              </a:rPr>
              <a:t> cellulose et </a:t>
            </a:r>
            <a:r>
              <a:rPr lang="fr-FR" b="1" dirty="0" err="1" smtClean="0">
                <a:solidFill>
                  <a:srgbClr val="FF0000"/>
                </a:solidFill>
                <a:latin typeface="Comic Sans MS" pitchFamily="66" charset="0"/>
                <a:ea typeface="Times New Roman" pitchFamily="18" charset="0"/>
                <a:cs typeface="Times New Roman" pitchFamily="18" charset="0"/>
              </a:rPr>
              <a:t>carboxy</a:t>
            </a:r>
            <a:r>
              <a:rPr lang="fr-FR" b="1" dirty="0" smtClean="0">
                <a:solidFill>
                  <a:srgbClr val="FF0000"/>
                </a:solidFill>
                <a:latin typeface="Comic Sans MS" pitchFamily="66" charset="0"/>
                <a:ea typeface="Times New Roman" pitchFamily="18" charset="0"/>
                <a:cs typeface="Times New Roman" pitchFamily="18" charset="0"/>
              </a:rPr>
              <a:t> </a:t>
            </a:r>
            <a:r>
              <a:rPr lang="fr-FR" b="1" dirty="0" err="1" smtClean="0">
                <a:solidFill>
                  <a:srgbClr val="FF0000"/>
                </a:solidFill>
                <a:latin typeface="Comic Sans MS" pitchFamily="66" charset="0"/>
                <a:ea typeface="Times New Roman" pitchFamily="18" charset="0"/>
                <a:cs typeface="Times New Roman" pitchFamily="18" charset="0"/>
              </a:rPr>
              <a:t>méthyl</a:t>
            </a:r>
            <a:r>
              <a:rPr lang="fr-FR" b="1" dirty="0" smtClean="0">
                <a:solidFill>
                  <a:srgbClr val="FF0000"/>
                </a:solidFill>
                <a:latin typeface="Comic Sans MS" pitchFamily="66" charset="0"/>
                <a:ea typeface="Times New Roman" pitchFamily="18" charset="0"/>
                <a:cs typeface="Times New Roman" pitchFamily="18" charset="0"/>
              </a:rPr>
              <a:t> cellulose,</a:t>
            </a:r>
            <a:r>
              <a:rPr lang="fr-FR" b="1" dirty="0" smtClean="0">
                <a:solidFill>
                  <a:srgbClr val="FF0000"/>
                </a:solidFill>
                <a:latin typeface="Comic Sans MS" pitchFamily="66" charset="0"/>
                <a:ea typeface="Times New Roman" pitchFamily="18" charset="0"/>
                <a:cs typeface="Arial" pitchFamily="34" charset="0"/>
              </a:rPr>
              <a:t> </a:t>
            </a:r>
            <a:r>
              <a:rPr lang="fr-FR" b="1" dirty="0" smtClean="0">
                <a:solidFill>
                  <a:srgbClr val="FF0000"/>
                </a:solidFill>
                <a:latin typeface="Comic Sans MS" pitchFamily="66" charset="0"/>
                <a:ea typeface="Times New Roman" pitchFamily="18" charset="0"/>
                <a:cs typeface="Times New Roman" pitchFamily="18" charset="0"/>
              </a:rPr>
              <a:t>gélatine, amidons, PEG 4000 et 6000, </a:t>
            </a:r>
            <a:r>
              <a:rPr lang="fr-FR" b="1" dirty="0" err="1" smtClean="0">
                <a:solidFill>
                  <a:srgbClr val="FF0000"/>
                </a:solidFill>
                <a:latin typeface="Comic Sans MS" pitchFamily="66" charset="0"/>
                <a:ea typeface="Times New Roman" pitchFamily="18" charset="0"/>
                <a:cs typeface="Times New Roman" pitchFamily="18" charset="0"/>
              </a:rPr>
              <a:t>povidone</a:t>
            </a:r>
            <a:r>
              <a:rPr lang="fr-FR" b="1" dirty="0" smtClean="0">
                <a:solidFill>
                  <a:srgbClr val="FF0000"/>
                </a:solidFill>
                <a:latin typeface="Comic Sans MS" pitchFamily="66" charset="0"/>
                <a:ea typeface="Times New Roman" pitchFamily="18" charset="0"/>
                <a:cs typeface="Times New Roman" pitchFamily="18" charset="0"/>
              </a:rPr>
              <a:t> en solution aqueuse ou alcoolique et aussi des</a:t>
            </a:r>
            <a:r>
              <a:rPr lang="fr-FR" b="1" dirty="0" smtClean="0">
                <a:solidFill>
                  <a:srgbClr val="FF0000"/>
                </a:solidFill>
                <a:latin typeface="Comic Sans MS" pitchFamily="66" charset="0"/>
                <a:ea typeface="Times New Roman" pitchFamily="18" charset="0"/>
                <a:cs typeface="Arial" pitchFamily="34" charset="0"/>
              </a:rPr>
              <a:t> </a:t>
            </a:r>
            <a:r>
              <a:rPr lang="fr-FR" b="1" dirty="0" smtClean="0">
                <a:solidFill>
                  <a:srgbClr val="FF0000"/>
                </a:solidFill>
                <a:latin typeface="Comic Sans MS" pitchFamily="66" charset="0"/>
                <a:ea typeface="Times New Roman" pitchFamily="18" charset="0"/>
                <a:cs typeface="Times New Roman" pitchFamily="18" charset="0"/>
              </a:rPr>
              <a:t>solutions de saccharose, de glucose ou de sorbitol</a:t>
            </a:r>
            <a:endParaRPr lang="fr-FR" b="1" dirty="0" smtClean="0">
              <a:solidFill>
                <a:srgbClr val="FF0000"/>
              </a:solidFill>
              <a:latin typeface="Comic Sans MS" pitchFamily="66" charset="0"/>
              <a:cs typeface="Arial" pitchFamily="34" charset="0"/>
            </a:endParaRPr>
          </a:p>
          <a:p>
            <a:pPr lvl="0" algn="just" eaLnBrk="0" fontAlgn="base" hangingPunct="0">
              <a:lnSpc>
                <a:spcPct val="250000"/>
              </a:lnSpc>
              <a:spcBef>
                <a:spcPct val="0"/>
              </a:spcBef>
              <a:spcAft>
                <a:spcPct val="0"/>
              </a:spcAft>
            </a:pPr>
            <a:endParaRPr lang="fr-FR" b="1" dirty="0" smtClean="0">
              <a:solidFill>
                <a:srgbClr val="FF0000"/>
              </a:solidFill>
              <a:latin typeface="Arial" pitchFamily="34" charset="0"/>
              <a:cs typeface="Arial" pitchFamily="34" charset="0"/>
            </a:endParaRPr>
          </a:p>
        </p:txBody>
      </p:sp>
      <p:pic>
        <p:nvPicPr>
          <p:cNvPr id="3" name="Picture 2" descr="Résultat de recherche d'images pour &quot;gomme arabique&quot;"/>
          <p:cNvPicPr>
            <a:picLocks noChangeAspect="1" noChangeArrowheads="1"/>
          </p:cNvPicPr>
          <p:nvPr/>
        </p:nvPicPr>
        <p:blipFill>
          <a:blip r:embed="rId2" cstate="print"/>
          <a:srcRect/>
          <a:stretch>
            <a:fillRect/>
          </a:stretch>
        </p:blipFill>
        <p:spPr bwMode="auto">
          <a:xfrm>
            <a:off x="1142976" y="2000240"/>
            <a:ext cx="3571900" cy="2452705"/>
          </a:xfrm>
          <a:prstGeom prst="rect">
            <a:avLst/>
          </a:prstGeom>
          <a:noFill/>
        </p:spPr>
      </p:pic>
      <p:pic>
        <p:nvPicPr>
          <p:cNvPr id="9218" name="Picture 2" descr="Résultat de recherche d'images pour &quot;adragante adjuvants&quot;"/>
          <p:cNvPicPr>
            <a:picLocks noChangeAspect="1" noChangeArrowheads="1"/>
          </p:cNvPicPr>
          <p:nvPr/>
        </p:nvPicPr>
        <p:blipFill>
          <a:blip r:embed="rId3"/>
          <a:srcRect/>
          <a:stretch>
            <a:fillRect/>
          </a:stretch>
        </p:blipFill>
        <p:spPr bwMode="auto">
          <a:xfrm>
            <a:off x="4929190" y="2000240"/>
            <a:ext cx="3429024" cy="246461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428728" y="357166"/>
            <a:ext cx="6221575"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algn="ctr" fontAlgn="base">
              <a:spcBef>
                <a:spcPct val="0"/>
              </a:spcBef>
              <a:spcAft>
                <a:spcPct val="0"/>
              </a:spcAft>
            </a:pPr>
            <a:r>
              <a:rPr lang="fr-FR" sz="2800" b="1" dirty="0" smtClean="0">
                <a:solidFill>
                  <a:srgbClr val="FE0EDC"/>
                </a:solidFill>
                <a:latin typeface="Comic Sans MS" pitchFamily="66" charset="0"/>
                <a:ea typeface="Calibri" pitchFamily="34" charset="0"/>
                <a:cs typeface="Times New Roman" pitchFamily="18" charset="0"/>
              </a:rPr>
              <a:t>2.3  Les désagrégeant (délitents)</a:t>
            </a:r>
          </a:p>
        </p:txBody>
      </p:sp>
      <p:sp>
        <p:nvSpPr>
          <p:cNvPr id="30723" name="Rectangle 3"/>
          <p:cNvSpPr>
            <a:spLocks noChangeArrowheads="1"/>
          </p:cNvSpPr>
          <p:nvPr/>
        </p:nvSpPr>
        <p:spPr bwMode="auto">
          <a:xfrm>
            <a:off x="0" y="995754"/>
            <a:ext cx="9144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50000"/>
              </a:lnSpc>
              <a:spcBef>
                <a:spcPct val="0"/>
              </a:spcBef>
              <a:spcAft>
                <a:spcPct val="0"/>
              </a:spcAft>
              <a:buClrTx/>
              <a:buSzTx/>
              <a:buFontTx/>
              <a:buNone/>
              <a:tabLst/>
            </a:pP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Leur rôle est d’accélérer la désintégration du comprimé donc la dispersion du principe actif dans l’eau ou les sucs digestifs. Ce sont :</a:t>
            </a:r>
          </a:p>
          <a:p>
            <a:pPr marL="0" marR="0" lvl="0" indent="0" algn="justLow" defTabSz="914400" rtl="0" eaLnBrk="1" fontAlgn="base" latinLnBrk="0" hangingPunct="1">
              <a:lnSpc>
                <a:spcPct val="150000"/>
              </a:lnSpc>
              <a:spcBef>
                <a:spcPct val="0"/>
              </a:spcBef>
              <a:spcAft>
                <a:spcPct val="0"/>
              </a:spcAft>
              <a:buClrTx/>
              <a:buSzTx/>
              <a:buFontTx/>
              <a:buNone/>
              <a:tabLst/>
            </a:pPr>
            <a:endParaRPr kumimoji="0" lang="fr-FR"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0" eaLnBrk="0" fontAlgn="base" latinLnBrk="0" hangingPunct="0">
              <a:lnSpc>
                <a:spcPct val="150000"/>
              </a:lnSpc>
              <a:spcBef>
                <a:spcPct val="0"/>
              </a:spcBef>
              <a:spcAft>
                <a:spcPct val="0"/>
              </a:spcAft>
              <a:buClrTx/>
              <a:buSzTx/>
              <a:buFontTx/>
              <a:buNone/>
              <a:tabLst/>
            </a:pPr>
            <a:r>
              <a:rPr kumimoji="0" lang="fr-FR" b="1" i="0" u="none" strike="noStrike" cap="none" normalizeH="0" baseline="0" dirty="0" smtClean="0">
                <a:ln>
                  <a:noFill/>
                </a:ln>
                <a:solidFill>
                  <a:srgbClr val="000000"/>
                </a:solidFill>
                <a:effectLst/>
                <a:latin typeface="Comic Sans MS" pitchFamily="66" charset="0"/>
                <a:ea typeface="Calibri" pitchFamily="34" charset="0"/>
                <a:cs typeface="Times New Roman" pitchFamily="18" charset="0"/>
              </a:rPr>
              <a:t> - </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soit</a:t>
            </a:r>
            <a:r>
              <a:rPr kumimoji="0" lang="fr-FR" b="1" i="0" u="none" strike="noStrike" cap="none" normalizeH="0" baseline="0" dirty="0" smtClean="0">
                <a:ln>
                  <a:noFill/>
                </a:ln>
                <a:solidFill>
                  <a:srgbClr val="000000"/>
                </a:solidFill>
                <a:effectLst/>
                <a:latin typeface="Comic Sans MS" pitchFamily="66" charset="0"/>
                <a:ea typeface="Calibri" pitchFamily="34" charset="0"/>
                <a:cs typeface="Times New Roman" pitchFamily="18" charset="0"/>
              </a:rPr>
              <a:t> </a:t>
            </a:r>
            <a:r>
              <a:rPr kumimoji="0" lang="fr-FR" b="1" i="1"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des produits de solubilité différente</a:t>
            </a:r>
            <a:r>
              <a:rPr kumimoji="0" lang="fr-FR"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 </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du principe actif (hydrosolubles si le principe actif est insoluble dans l’eau et vice versa). Exemples : les produits cités comme diluants;</a:t>
            </a:r>
          </a:p>
          <a:p>
            <a:pPr marL="0" marR="0" lvl="0" indent="0" algn="justLow" defTabSz="914400" rtl="0" eaLnBrk="0" fontAlgn="base" latinLnBrk="0" hangingPunct="0">
              <a:lnSpc>
                <a:spcPct val="150000"/>
              </a:lnSpc>
              <a:spcBef>
                <a:spcPct val="0"/>
              </a:spcBef>
              <a:spcAft>
                <a:spcPct val="0"/>
              </a:spcAft>
              <a:buClrTx/>
              <a:buSzTx/>
              <a:buFontTx/>
              <a:buNone/>
              <a:tabLst/>
            </a:pPr>
            <a:endParaRPr kumimoji="0" lang="fr-FR"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0" eaLnBrk="0" fontAlgn="base" latinLnBrk="0" hangingPunct="0">
              <a:lnSpc>
                <a:spcPct val="150000"/>
              </a:lnSpc>
              <a:spcBef>
                <a:spcPct val="0"/>
              </a:spcBef>
              <a:spcAft>
                <a:spcPct val="0"/>
              </a:spcAft>
              <a:buClrTx/>
              <a:buSzTx/>
              <a:buFontTx/>
              <a:buNone/>
              <a:tabLst/>
            </a:pPr>
            <a:r>
              <a:rPr kumimoji="0" lang="fr-FR" b="1" i="0" u="none" strike="noStrike" cap="none" normalizeH="0" baseline="0" dirty="0" smtClean="0">
                <a:ln>
                  <a:noFill/>
                </a:ln>
                <a:solidFill>
                  <a:srgbClr val="000000"/>
                </a:solidFill>
                <a:effectLst/>
                <a:latin typeface="Comic Sans MS" pitchFamily="66" charset="0"/>
                <a:ea typeface="Calibri" pitchFamily="34" charset="0"/>
                <a:cs typeface="Times New Roman" pitchFamily="18" charset="0"/>
              </a:rPr>
              <a:t>- </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soit</a:t>
            </a:r>
            <a:r>
              <a:rPr kumimoji="0" lang="fr-FR" b="1" i="0" u="none" strike="noStrike" cap="none" normalizeH="0" baseline="0" dirty="0" smtClean="0">
                <a:ln>
                  <a:noFill/>
                </a:ln>
                <a:solidFill>
                  <a:srgbClr val="000000"/>
                </a:solidFill>
                <a:effectLst/>
                <a:latin typeface="Comic Sans MS" pitchFamily="66" charset="0"/>
                <a:ea typeface="Calibri" pitchFamily="34" charset="0"/>
                <a:cs typeface="Times New Roman" pitchFamily="18" charset="0"/>
              </a:rPr>
              <a:t> </a:t>
            </a:r>
            <a:r>
              <a:rPr kumimoji="0" lang="fr-FR" b="1" i="1"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des produits gonflant dans l’eau</a:t>
            </a:r>
            <a:r>
              <a:rPr kumimoji="0" lang="fr-FR"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 </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Ils favorisent la pénétration de l’eau dans le comprimé puis l’écartement du grain. Pour un optimum d’action, ils sont incorporés à sec au grain juste avant la compression (proportion de 2 à 5 %). Exemples : </a:t>
            </a:r>
            <a:r>
              <a:rPr kumimoji="0" lang="fr-FR"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Carboxyméthyl</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cellulose, poudre de silice, amidons en poudre, poudre de cellulose, alginate de sodium</a:t>
            </a:r>
            <a:r>
              <a:rPr kumimoji="0" lang="fr-FR" b="1" i="0" u="none" strike="noStrike" cap="none" normalizeH="0" dirty="0" smtClean="0">
                <a:ln>
                  <a:noFill/>
                </a:ln>
                <a:solidFill>
                  <a:schemeClr val="bg1"/>
                </a:solidFill>
                <a:effectLst/>
                <a:latin typeface="Comic Sans MS" pitchFamily="66" charset="0"/>
                <a:ea typeface="Calibri" pitchFamily="34" charset="0"/>
                <a:cs typeface="Times New Roman" pitchFamily="18" charset="0"/>
              </a:rPr>
              <a:t> ou calcium</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 </a:t>
            </a:r>
            <a:endParaRPr kumimoji="0" lang="fr-FR"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071546"/>
            <a:ext cx="9144000" cy="2226635"/>
          </a:xfrm>
          <a:prstGeom prst="rect">
            <a:avLst/>
          </a:prstGeom>
        </p:spPr>
        <p:txBody>
          <a:bodyPr wrap="square">
            <a:spAutoFit/>
          </a:bodyPr>
          <a:lstStyle/>
          <a:p>
            <a:pPr lvl="0" algn="justLow" eaLnBrk="0" fontAlgn="base" hangingPunct="0">
              <a:lnSpc>
                <a:spcPct val="200000"/>
              </a:lnSpc>
              <a:spcBef>
                <a:spcPct val="0"/>
              </a:spcBef>
              <a:spcAft>
                <a:spcPct val="0"/>
              </a:spcAft>
            </a:pPr>
            <a:r>
              <a:rPr lang="fr-FR" b="1" dirty="0" smtClean="0">
                <a:solidFill>
                  <a:srgbClr val="000000"/>
                </a:solidFill>
                <a:latin typeface="Comic Sans MS" pitchFamily="66" charset="0"/>
                <a:ea typeface="Calibri" pitchFamily="34" charset="0"/>
                <a:cs typeface="Times New Roman" pitchFamily="18" charset="0"/>
              </a:rPr>
              <a:t>-</a:t>
            </a:r>
            <a:r>
              <a:rPr lang="fr-FR" b="1" dirty="0" smtClean="0">
                <a:solidFill>
                  <a:schemeClr val="bg1"/>
                </a:solidFill>
                <a:latin typeface="Comic Sans MS" pitchFamily="66" charset="0"/>
                <a:ea typeface="Calibri" pitchFamily="34" charset="0"/>
                <a:cs typeface="Times New Roman" pitchFamily="18" charset="0"/>
              </a:rPr>
              <a:t> soit </a:t>
            </a:r>
            <a:r>
              <a:rPr lang="fr-FR" b="1" i="1" dirty="0" smtClean="0">
                <a:solidFill>
                  <a:srgbClr val="C00000"/>
                </a:solidFill>
                <a:latin typeface="Comic Sans MS" pitchFamily="66" charset="0"/>
                <a:ea typeface="Calibri" pitchFamily="34" charset="0"/>
                <a:cs typeface="Times New Roman" pitchFamily="18" charset="0"/>
              </a:rPr>
              <a:t>des mélanges effervescents.</a:t>
            </a:r>
            <a:r>
              <a:rPr lang="fr-FR" b="1" dirty="0" smtClean="0">
                <a:solidFill>
                  <a:srgbClr val="C00000"/>
                </a:solidFill>
                <a:latin typeface="Comic Sans MS" pitchFamily="66" charset="0"/>
                <a:ea typeface="Calibri" pitchFamily="34" charset="0"/>
                <a:cs typeface="Times New Roman" pitchFamily="18" charset="0"/>
              </a:rPr>
              <a:t> </a:t>
            </a:r>
            <a:r>
              <a:rPr lang="fr-FR" b="1" dirty="0" smtClean="0">
                <a:solidFill>
                  <a:schemeClr val="bg1"/>
                </a:solidFill>
                <a:latin typeface="Comic Sans MS" pitchFamily="66" charset="0"/>
                <a:ea typeface="Calibri" pitchFamily="34" charset="0"/>
                <a:cs typeface="Times New Roman" pitchFamily="18" charset="0"/>
              </a:rPr>
              <a:t>Dans ce cas, le délitement est assuré par un dégagement gazeux qui se produit lorsque le comprimé est mis en contact de l’eau. Il s’agit du gaz carbonique obtenu en incorporant dans la masse du comprimé un carbonate et un acide organique solide.</a:t>
            </a:r>
            <a:endParaRPr lang="fr-FR" b="1" dirty="0" smtClean="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0" y="714356"/>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200000"/>
              </a:lnSpc>
              <a:spcBef>
                <a:spcPct val="0"/>
              </a:spcBef>
              <a:spcAft>
                <a:spcPct val="0"/>
              </a:spcAft>
              <a:buClrTx/>
              <a:buSzTx/>
              <a:buFontTx/>
              <a:buNone/>
              <a:tabLst/>
            </a:pPr>
            <a:r>
              <a:rPr kumimoji="0" lang="fr-FR"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Les super Désintégrants, </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sont de nouveaux </a:t>
            </a:r>
            <a:r>
              <a:rPr kumimoji="0" lang="fr-FR"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délitants</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qui peuvent être utilisés à des concentrations encore plus faibles que celle du classique amidon, pour cette raison, toute variation d’écoulement et de compatibilité doit être minimisée. Ces nouvelles molécules peuvent être organisées en 03 classes en se basant sur leurs structures chimiques : Amidon modifié (Amidon </a:t>
            </a:r>
            <a:r>
              <a:rPr kumimoji="0" lang="fr-FR"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Glycolate</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de Na), Cellulose modifiée (</a:t>
            </a:r>
            <a:r>
              <a:rPr kumimoji="0" lang="fr-FR"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Croscarmellose</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NF), </a:t>
            </a:r>
            <a:r>
              <a:rPr kumimoji="0" lang="fr-FR"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PVPyrrolidone</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à liaisons croisées (</a:t>
            </a:r>
            <a:r>
              <a:rPr kumimoji="0" lang="fr-FR"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Crospovidone</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NF)</a:t>
            </a:r>
          </a:p>
          <a:p>
            <a:pPr marL="0" marR="0" lvl="0" indent="0" algn="justLow" defTabSz="914400" rtl="0" eaLnBrk="1" fontAlgn="base" latinLnBrk="0" hangingPunct="1">
              <a:lnSpc>
                <a:spcPct val="200000"/>
              </a:lnSpc>
              <a:spcBef>
                <a:spcPct val="0"/>
              </a:spcBef>
              <a:spcAft>
                <a:spcPct val="0"/>
              </a:spcAft>
              <a:buClrTx/>
              <a:buSzTx/>
              <a:buFontTx/>
              <a:buNone/>
              <a:tabLst/>
            </a:pPr>
            <a:r>
              <a:rPr lang="fr-FR" b="1" dirty="0" smtClean="0">
                <a:solidFill>
                  <a:srgbClr val="C00000"/>
                </a:solidFill>
                <a:latin typeface="Comic Sans MS" pitchFamily="66" charset="0"/>
                <a:cs typeface="Times New Roman" pitchFamily="18" charset="0"/>
              </a:rPr>
              <a:t>On distingue aussi : les gommes arabiques et adragantes</a:t>
            </a:r>
            <a:endParaRPr kumimoji="0" lang="fr-FR" b="1" i="0" u="none"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714356"/>
            <a:ext cx="9001156" cy="34668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200000"/>
              </a:lnSpc>
              <a:spcBef>
                <a:spcPct val="0"/>
              </a:spcBef>
              <a:spcAft>
                <a:spcPct val="0"/>
              </a:spcAft>
              <a:buClrTx/>
              <a:buSzTx/>
              <a:buFont typeface="Arial" pitchFamily="34" charset="0"/>
              <a:buChar char="•"/>
              <a:tabLst/>
            </a:pPr>
            <a:r>
              <a:rPr kumimoji="0" lang="fr-FR" sz="16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Les agents lubrifiants sont utilisés dans la fabrication des comprimés pharmaceutiques, soit pour assurer une régularité d’écoulement, soit pour atténuer les frictions au niveau de la paroi de la matrice et éviter le collage de la poudre sur les poinçons soit enfin pour améliorer les transmissions des pressions au sein de la masse de la poudre.</a:t>
            </a:r>
          </a:p>
          <a:p>
            <a:pPr marL="0" marR="0" lvl="0" indent="0" algn="justLow" defTabSz="914400" rtl="0" eaLnBrk="1" fontAlgn="base" latinLnBrk="0" hangingPunct="1">
              <a:lnSpc>
                <a:spcPct val="200000"/>
              </a:lnSpc>
              <a:spcBef>
                <a:spcPct val="0"/>
              </a:spcBef>
              <a:spcAft>
                <a:spcPct val="0"/>
              </a:spcAft>
              <a:buClrTx/>
              <a:buSzTx/>
              <a:buFont typeface="Arial" pitchFamily="34" charset="0"/>
              <a:buChar char="•"/>
              <a:tabLst/>
            </a:pPr>
            <a:r>
              <a:rPr lang="fr-FR" sz="1600" b="1" dirty="0" smtClean="0">
                <a:solidFill>
                  <a:schemeClr val="bg1"/>
                </a:solidFill>
                <a:latin typeface="Comic Sans MS" pitchFamily="66" charset="0"/>
                <a:cs typeface="Times New Roman" pitchFamily="18" charset="0"/>
              </a:rPr>
              <a:t>Les lubrifiants donne aspect brillant et non poussiéreux aux comprimés .</a:t>
            </a:r>
          </a:p>
          <a:p>
            <a:pPr marL="0" marR="0" lvl="0" indent="0" algn="justLow" defTabSz="914400" rtl="0" eaLnBrk="1" fontAlgn="base" latinLnBrk="0" hangingPunct="1">
              <a:lnSpc>
                <a:spcPct val="200000"/>
              </a:lnSpc>
              <a:spcBef>
                <a:spcPct val="0"/>
              </a:spcBef>
              <a:spcAft>
                <a:spcPct val="0"/>
              </a:spcAft>
              <a:buClrTx/>
              <a:buSzTx/>
              <a:buFontTx/>
              <a:buNone/>
              <a:tabLst/>
            </a:pPr>
            <a:r>
              <a:rPr kumimoji="0" lang="fr-FR" sz="1600" b="1" i="0" u="none" strike="noStrike" cap="none" normalizeH="0" baseline="0" dirty="0" smtClean="0">
                <a:ln>
                  <a:noFill/>
                </a:ln>
                <a:solidFill>
                  <a:schemeClr val="bg1"/>
                </a:solidFill>
                <a:effectLst/>
                <a:latin typeface="Comic Sans MS" pitchFamily="66" charset="0"/>
                <a:cs typeface="Times New Roman" pitchFamily="18" charset="0"/>
              </a:rPr>
              <a:t>On distingue:</a:t>
            </a:r>
            <a:r>
              <a:rPr kumimoji="0" lang="fr-FR" sz="1600" b="1" i="0" u="none" strike="noStrike" cap="none" normalizeH="0" dirty="0" smtClean="0">
                <a:ln>
                  <a:noFill/>
                </a:ln>
                <a:solidFill>
                  <a:schemeClr val="bg1"/>
                </a:solidFill>
                <a:effectLst/>
                <a:latin typeface="Comic Sans MS" pitchFamily="66" charset="0"/>
                <a:cs typeface="Times New Roman" pitchFamily="18" charset="0"/>
              </a:rPr>
              <a:t> </a:t>
            </a:r>
            <a:r>
              <a:rPr kumimoji="0" lang="fr-FR" sz="1600" b="1" i="0" u="none" strike="noStrike" cap="none" normalizeH="0" dirty="0" smtClean="0">
                <a:ln>
                  <a:noFill/>
                </a:ln>
                <a:solidFill>
                  <a:srgbClr val="C00000"/>
                </a:solidFill>
                <a:effectLst/>
                <a:latin typeface="Comic Sans MS" pitchFamily="66" charset="0"/>
                <a:cs typeface="Times New Roman" pitchFamily="18" charset="0"/>
              </a:rPr>
              <a:t>stéarate de magnésium; acide stéarique ; les huiles végétales ou animales; talc</a:t>
            </a:r>
            <a:r>
              <a:rPr kumimoji="0" lang="fr-FR" sz="1600" b="1" i="0" u="none" strike="noStrike" cap="none" normalizeH="0" dirty="0" smtClean="0">
                <a:ln>
                  <a:noFill/>
                </a:ln>
                <a:solidFill>
                  <a:schemeClr val="bg1"/>
                </a:solidFill>
                <a:effectLst/>
                <a:latin typeface="Comic Sans MS" pitchFamily="66" charset="0"/>
                <a:cs typeface="Times New Roman" pitchFamily="18" charset="0"/>
              </a:rPr>
              <a:t>….etc.</a:t>
            </a:r>
            <a:endParaRPr kumimoji="0" lang="fr-FR" sz="1600" b="1"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3"/>
          <p:cNvSpPr>
            <a:spLocks noChangeArrowheads="1"/>
          </p:cNvSpPr>
          <p:nvPr/>
        </p:nvSpPr>
        <p:spPr bwMode="auto">
          <a:xfrm>
            <a:off x="2357422" y="142852"/>
            <a:ext cx="4094391"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3200" b="1" i="0" u="none" strike="noStrike" cap="none" normalizeH="0" baseline="0" dirty="0" smtClean="0">
                <a:ln>
                  <a:noFill/>
                </a:ln>
                <a:solidFill>
                  <a:srgbClr val="FE0EDC"/>
                </a:solidFill>
                <a:effectLst/>
                <a:latin typeface="Comic Sans MS" pitchFamily="66" charset="0"/>
                <a:ea typeface="Calibri" pitchFamily="34" charset="0"/>
                <a:cs typeface="Times New Roman" pitchFamily="18" charset="0"/>
              </a:rPr>
              <a:t>2.4  Les</a:t>
            </a:r>
            <a:r>
              <a:rPr kumimoji="0" lang="fr-FR" sz="3200" b="1" i="0" u="none" strike="noStrike" cap="none" normalizeH="0" dirty="0" smtClean="0">
                <a:ln>
                  <a:noFill/>
                </a:ln>
                <a:solidFill>
                  <a:srgbClr val="FE0EDC"/>
                </a:solidFill>
                <a:effectLst/>
                <a:latin typeface="Comic Sans MS" pitchFamily="66" charset="0"/>
                <a:ea typeface="Calibri" pitchFamily="34" charset="0"/>
                <a:cs typeface="Times New Roman" pitchFamily="18" charset="0"/>
              </a:rPr>
              <a:t> lubrifiants</a:t>
            </a:r>
            <a:endParaRPr kumimoji="0" lang="fr-FR" sz="3200" b="1" i="0" u="none" strike="noStrike" cap="none" normalizeH="0" baseline="0" dirty="0" smtClean="0">
              <a:ln>
                <a:noFill/>
              </a:ln>
              <a:solidFill>
                <a:srgbClr val="FE0EDC"/>
              </a:solidFill>
              <a:effectLst/>
              <a:latin typeface="Arial" pitchFamily="34" charset="0"/>
              <a:cs typeface="Arial" pitchFamily="34" charset="0"/>
            </a:endParaRPr>
          </a:p>
        </p:txBody>
      </p:sp>
      <p:sp>
        <p:nvSpPr>
          <p:cNvPr id="6" name="Rectangle 5"/>
          <p:cNvSpPr/>
          <p:nvPr/>
        </p:nvSpPr>
        <p:spPr>
          <a:xfrm>
            <a:off x="0" y="4500570"/>
            <a:ext cx="9144000" cy="1938992"/>
          </a:xfrm>
          <a:prstGeom prst="rect">
            <a:avLst/>
          </a:prstGeom>
        </p:spPr>
        <p:txBody>
          <a:bodyPr wrap="square">
            <a:spAutoFit/>
          </a:bodyPr>
          <a:lstStyle/>
          <a:p>
            <a:pPr algn="just">
              <a:lnSpc>
                <a:spcPct val="150000"/>
              </a:lnSpc>
              <a:buFont typeface="Arial" pitchFamily="34" charset="0"/>
              <a:buChar char="•"/>
            </a:pPr>
            <a:r>
              <a:rPr lang="fr-FR" sz="1600" b="1" dirty="0" smtClean="0">
                <a:solidFill>
                  <a:schemeClr val="bg1"/>
                </a:solidFill>
                <a:latin typeface="Comic Sans MS" pitchFamily="66" charset="0"/>
              </a:rPr>
              <a:t>Proportion totale des lubrifiants : entre </a:t>
            </a:r>
            <a:r>
              <a:rPr lang="fr-FR" sz="1600" b="1" dirty="0" smtClean="0">
                <a:solidFill>
                  <a:srgbClr val="FF0000"/>
                </a:solidFill>
                <a:latin typeface="Comic Sans MS" pitchFamily="66" charset="0"/>
              </a:rPr>
              <a:t>0.5 et 5 %</a:t>
            </a:r>
          </a:p>
          <a:p>
            <a:pPr algn="just">
              <a:lnSpc>
                <a:spcPct val="150000"/>
              </a:lnSpc>
              <a:buFont typeface="Arial" pitchFamily="34" charset="0"/>
              <a:buChar char="•"/>
            </a:pPr>
            <a:r>
              <a:rPr lang="fr-FR" sz="1600" b="1" dirty="0" smtClean="0">
                <a:solidFill>
                  <a:schemeClr val="bg1"/>
                </a:solidFill>
                <a:latin typeface="Comic Sans MS" pitchFamily="66" charset="0"/>
              </a:rPr>
              <a:t>Schématisation du mécanisme de lubrification:</a:t>
            </a:r>
          </a:p>
          <a:p>
            <a:pPr algn="just">
              <a:lnSpc>
                <a:spcPct val="150000"/>
              </a:lnSpc>
            </a:pPr>
            <a:r>
              <a:rPr lang="fr-FR" sz="1600" b="1" dirty="0" smtClean="0">
                <a:solidFill>
                  <a:schemeClr val="bg1"/>
                </a:solidFill>
                <a:latin typeface="Comic Sans MS" pitchFamily="66" charset="0"/>
              </a:rPr>
              <a:t>les particules de  lubrifiant se répartissent </a:t>
            </a:r>
          </a:p>
          <a:p>
            <a:pPr algn="just">
              <a:lnSpc>
                <a:spcPct val="150000"/>
              </a:lnSpc>
            </a:pPr>
            <a:r>
              <a:rPr lang="fr-FR" sz="1600" b="1" dirty="0" smtClean="0">
                <a:solidFill>
                  <a:schemeClr val="bg1"/>
                </a:solidFill>
                <a:latin typeface="Comic Sans MS" pitchFamily="66" charset="0"/>
              </a:rPr>
              <a:t>autour du granulé et fonctionnent comme des </a:t>
            </a:r>
          </a:p>
          <a:p>
            <a:pPr algn="just">
              <a:lnSpc>
                <a:spcPct val="150000"/>
              </a:lnSpc>
            </a:pPr>
            <a:r>
              <a:rPr lang="fr-FR" sz="1600" b="1" dirty="0" smtClean="0">
                <a:solidFill>
                  <a:schemeClr val="bg1"/>
                </a:solidFill>
                <a:latin typeface="Comic Sans MS" pitchFamily="66" charset="0"/>
              </a:rPr>
              <a:t> roulements à billes</a:t>
            </a:r>
            <a:endParaRPr lang="fr-FR" sz="1600" b="1" dirty="0">
              <a:solidFill>
                <a:schemeClr val="bg1"/>
              </a:solidFill>
              <a:latin typeface="Comic Sans MS" pitchFamily="66" charset="0"/>
            </a:endParaRPr>
          </a:p>
        </p:txBody>
      </p:sp>
      <p:pic>
        <p:nvPicPr>
          <p:cNvPr id="5121" name="Picture 1"/>
          <p:cNvPicPr>
            <a:picLocks noChangeAspect="1" noChangeArrowheads="1"/>
          </p:cNvPicPr>
          <p:nvPr/>
        </p:nvPicPr>
        <p:blipFill>
          <a:blip r:embed="rId2"/>
          <a:srcRect/>
          <a:stretch>
            <a:fillRect/>
          </a:stretch>
        </p:blipFill>
        <p:spPr bwMode="auto">
          <a:xfrm>
            <a:off x="4857752" y="4929198"/>
            <a:ext cx="4286248" cy="192880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428736"/>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250000"/>
              </a:lnSpc>
              <a:spcBef>
                <a:spcPct val="0"/>
              </a:spcBef>
              <a:spcAft>
                <a:spcPct val="0"/>
              </a:spcAft>
              <a:buClrTx/>
              <a:buSzTx/>
              <a:buFontTx/>
              <a:buChar char="•"/>
              <a:tabLst/>
            </a:pPr>
            <a:r>
              <a:rPr kumimoji="0" lang="fr-FR" sz="16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Lubrifiants vrais (antifrictions): </a:t>
            </a:r>
            <a:r>
              <a:rPr kumimoji="0" lang="fr-FR" sz="16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agissent en diminuant les frictions entre le comprimé et la paroi de la matrice, au stade de la compression et de l’éjection (stéarate de magnésium)</a:t>
            </a:r>
            <a:endParaRPr kumimoji="0" lang="fr-FR" sz="16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250000"/>
              </a:lnSpc>
              <a:spcBef>
                <a:spcPct val="0"/>
              </a:spcBef>
              <a:spcAft>
                <a:spcPct val="0"/>
              </a:spcAft>
              <a:buClrTx/>
              <a:buSzTx/>
              <a:buFontTx/>
              <a:buChar char="•"/>
              <a:tabLst/>
            </a:pPr>
            <a:r>
              <a:rPr kumimoji="0" lang="fr-FR" sz="16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Anti-adhérents : </a:t>
            </a:r>
            <a:r>
              <a:rPr kumimoji="0" lang="fr-FR" sz="16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empêchent le produit de coller aux faces des poinçons et à la paroi de la matrice (talcs, esters)</a:t>
            </a:r>
            <a:endParaRPr kumimoji="0" lang="fr-FR" sz="16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l" defTabSz="914400" rtl="0" eaLnBrk="0" fontAlgn="base" latinLnBrk="0" hangingPunct="0">
              <a:lnSpc>
                <a:spcPct val="250000"/>
              </a:lnSpc>
              <a:spcBef>
                <a:spcPct val="0"/>
              </a:spcBef>
              <a:spcAft>
                <a:spcPct val="0"/>
              </a:spcAft>
              <a:buClrTx/>
              <a:buSzTx/>
              <a:buFontTx/>
              <a:buChar char="•"/>
              <a:tabLst/>
            </a:pPr>
            <a:r>
              <a:rPr kumimoji="0" lang="fr-FR" sz="16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Régulateurs d’écoulement (=agents de glissement) : </a:t>
            </a:r>
            <a:r>
              <a:rPr kumimoji="0" lang="fr-FR" sz="16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facilitent le remplissage de la matrice et par conséquent la régularité du poids des </a:t>
            </a:r>
            <a:r>
              <a:rPr kumimoji="0" lang="fr-FR" sz="1600"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cpr</a:t>
            </a:r>
            <a:r>
              <a:rPr kumimoji="0" lang="fr-FR" sz="16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a:t>
            </a:r>
            <a:endParaRPr kumimoji="0" lang="fr-FR" sz="1600" b="1"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4"/>
          <p:cNvSpPr/>
          <p:nvPr/>
        </p:nvSpPr>
        <p:spPr>
          <a:xfrm>
            <a:off x="2643174" y="285728"/>
            <a:ext cx="2779928" cy="523220"/>
          </a:xfrm>
          <a:prstGeom prst="rect">
            <a:avLst/>
          </a:prstGeom>
        </p:spPr>
        <p:txBody>
          <a:bodyPr wrap="none">
            <a:spAutoFit/>
          </a:bodyPr>
          <a:lstStyle/>
          <a:p>
            <a:pPr lvl="0" fontAlgn="base">
              <a:spcBef>
                <a:spcPct val="0"/>
              </a:spcBef>
              <a:spcAft>
                <a:spcPct val="0"/>
              </a:spcAft>
            </a:pPr>
            <a:r>
              <a:rPr lang="fr-FR" sz="2800" b="1" u="sng" dirty="0" smtClean="0">
                <a:solidFill>
                  <a:srgbClr val="FF0000"/>
                </a:solidFill>
                <a:latin typeface="Comic Sans MS" pitchFamily="66" charset="0"/>
                <a:ea typeface="Calibri" pitchFamily="34" charset="0"/>
                <a:cs typeface="Times New Roman" pitchFamily="18" charset="0"/>
              </a:rPr>
              <a:t>Classification :</a:t>
            </a:r>
            <a:endParaRPr lang="fr-FR" sz="2800"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857232"/>
            <a:ext cx="9144000" cy="5078313"/>
          </a:xfrm>
          <a:prstGeom prst="rect">
            <a:avLst/>
          </a:prstGeom>
        </p:spPr>
        <p:txBody>
          <a:bodyPr wrap="square">
            <a:spAutoFit/>
          </a:bodyPr>
          <a:lstStyle/>
          <a:p>
            <a:pPr lvl="0" eaLnBrk="0" fontAlgn="base" hangingPunct="0">
              <a:lnSpc>
                <a:spcPct val="300000"/>
              </a:lnSpc>
              <a:spcBef>
                <a:spcPct val="0"/>
              </a:spcBef>
              <a:spcAft>
                <a:spcPct val="0"/>
              </a:spcAft>
            </a:pPr>
            <a:r>
              <a:rPr lang="fr-FR" b="1" u="sng" dirty="0" smtClean="0">
                <a:solidFill>
                  <a:schemeClr val="bg1"/>
                </a:solidFill>
                <a:latin typeface="Comic Sans MS" pitchFamily="66" charset="0"/>
                <a:ea typeface="Calibri" pitchFamily="34" charset="0"/>
                <a:cs typeface="Times New Roman" pitchFamily="18" charset="0"/>
              </a:rPr>
              <a:t>Aussi distinction entre :</a:t>
            </a:r>
            <a:endParaRPr lang="fr-FR" b="1" u="sng" dirty="0" smtClean="0">
              <a:solidFill>
                <a:schemeClr val="bg1"/>
              </a:solidFill>
              <a:latin typeface="Arial" pitchFamily="34" charset="0"/>
              <a:cs typeface="Arial" pitchFamily="34" charset="0"/>
            </a:endParaRPr>
          </a:p>
          <a:p>
            <a:pPr lvl="0" eaLnBrk="0" fontAlgn="base" hangingPunct="0">
              <a:lnSpc>
                <a:spcPct val="300000"/>
              </a:lnSpc>
              <a:spcBef>
                <a:spcPct val="0"/>
              </a:spcBef>
              <a:spcAft>
                <a:spcPct val="0"/>
              </a:spcAft>
              <a:buFontTx/>
              <a:buChar char="•"/>
            </a:pPr>
            <a:r>
              <a:rPr lang="fr-FR" b="1" dirty="0" smtClean="0">
                <a:solidFill>
                  <a:srgbClr val="FF0000"/>
                </a:solidFill>
                <a:latin typeface="Comic Sans MS" pitchFamily="66" charset="0"/>
                <a:ea typeface="Calibri" pitchFamily="34" charset="0"/>
                <a:cs typeface="Times New Roman" pitchFamily="18" charset="0"/>
              </a:rPr>
              <a:t>Lubrifiants insolubles : </a:t>
            </a:r>
            <a:r>
              <a:rPr lang="fr-FR" b="1" dirty="0" smtClean="0">
                <a:solidFill>
                  <a:schemeClr val="bg1"/>
                </a:solidFill>
                <a:latin typeface="Comic Sans MS" pitchFamily="66" charset="0"/>
                <a:ea typeface="Calibri" pitchFamily="34" charset="0"/>
                <a:cs typeface="Times New Roman" pitchFamily="18" charset="0"/>
              </a:rPr>
              <a:t>hydrophobes, efficace à basse concentration.  </a:t>
            </a:r>
            <a:endParaRPr lang="fr-FR" b="1" dirty="0" smtClean="0">
              <a:solidFill>
                <a:schemeClr val="bg1"/>
              </a:solidFill>
              <a:latin typeface="Arial" pitchFamily="34" charset="0"/>
              <a:cs typeface="Arial" pitchFamily="34" charset="0"/>
            </a:endParaRPr>
          </a:p>
          <a:p>
            <a:pPr lvl="0" eaLnBrk="0" fontAlgn="base" hangingPunct="0">
              <a:lnSpc>
                <a:spcPct val="300000"/>
              </a:lnSpc>
              <a:spcBef>
                <a:spcPct val="0"/>
              </a:spcBef>
              <a:spcAft>
                <a:spcPct val="0"/>
              </a:spcAft>
            </a:pPr>
            <a:r>
              <a:rPr lang="fr-FR" b="1" dirty="0" smtClean="0">
                <a:solidFill>
                  <a:schemeClr val="bg1"/>
                </a:solidFill>
                <a:latin typeface="Comic Sans MS" pitchFamily="66" charset="0"/>
                <a:ea typeface="Calibri" pitchFamily="34" charset="0"/>
                <a:cs typeface="Times New Roman" pitchFamily="18" charset="0"/>
              </a:rPr>
              <a:t>Parfois actions néfastes sur les propriétés des </a:t>
            </a:r>
            <a:r>
              <a:rPr lang="fr-FR" b="1" dirty="0" err="1" smtClean="0">
                <a:solidFill>
                  <a:schemeClr val="bg1"/>
                </a:solidFill>
                <a:latin typeface="Comic Sans MS" pitchFamily="66" charset="0"/>
                <a:ea typeface="Calibri" pitchFamily="34" charset="0"/>
                <a:cs typeface="Times New Roman" pitchFamily="18" charset="0"/>
              </a:rPr>
              <a:t>cpr</a:t>
            </a:r>
            <a:r>
              <a:rPr lang="fr-FR" b="1" dirty="0" smtClean="0">
                <a:solidFill>
                  <a:schemeClr val="bg1"/>
                </a:solidFill>
                <a:latin typeface="Comic Sans MS" pitchFamily="66" charset="0"/>
                <a:ea typeface="Calibri" pitchFamily="34" charset="0"/>
                <a:cs typeface="Times New Roman" pitchFamily="18" charset="0"/>
              </a:rPr>
              <a:t> : résistance mécanique, vitesse de dissolutions.</a:t>
            </a:r>
          </a:p>
          <a:p>
            <a:pPr lvl="0" eaLnBrk="0" fontAlgn="base" hangingPunct="0">
              <a:lnSpc>
                <a:spcPct val="300000"/>
              </a:lnSpc>
              <a:spcBef>
                <a:spcPct val="0"/>
              </a:spcBef>
              <a:spcAft>
                <a:spcPct val="0"/>
              </a:spcAft>
            </a:pPr>
            <a:r>
              <a:rPr lang="fr-FR" b="1" dirty="0" smtClean="0">
                <a:solidFill>
                  <a:srgbClr val="FF0000"/>
                </a:solidFill>
                <a:latin typeface="Comic Sans MS" pitchFamily="66" charset="0"/>
                <a:ea typeface="Calibri" pitchFamily="34" charset="0"/>
                <a:cs typeface="Times New Roman" pitchFamily="18" charset="0"/>
              </a:rPr>
              <a:t>Lubrifiants solubles dans l’eau : </a:t>
            </a:r>
            <a:r>
              <a:rPr lang="fr-FR" b="1" dirty="0" smtClean="0">
                <a:solidFill>
                  <a:schemeClr val="bg1"/>
                </a:solidFill>
                <a:latin typeface="Comic Sans MS" pitchFamily="66" charset="0"/>
                <a:ea typeface="Calibri" pitchFamily="34" charset="0"/>
                <a:cs typeface="Times New Roman" pitchFamily="18" charset="0"/>
              </a:rPr>
              <a:t>applications particulières (</a:t>
            </a:r>
            <a:r>
              <a:rPr lang="fr-FR" b="1" dirty="0" err="1" smtClean="0">
                <a:solidFill>
                  <a:schemeClr val="bg1"/>
                </a:solidFill>
                <a:latin typeface="Comic Sans MS" pitchFamily="66" charset="0"/>
                <a:ea typeface="Calibri" pitchFamily="34" charset="0"/>
                <a:cs typeface="Times New Roman" pitchFamily="18" charset="0"/>
              </a:rPr>
              <a:t>cpr</a:t>
            </a:r>
            <a:r>
              <a:rPr lang="fr-FR" b="1" dirty="0" smtClean="0">
                <a:solidFill>
                  <a:schemeClr val="bg1"/>
                </a:solidFill>
                <a:latin typeface="Comic Sans MS" pitchFamily="66" charset="0"/>
                <a:ea typeface="Calibri" pitchFamily="34" charset="0"/>
                <a:cs typeface="Times New Roman" pitchFamily="18" charset="0"/>
              </a:rPr>
              <a:t> effervescents, </a:t>
            </a:r>
            <a:r>
              <a:rPr lang="fr-FR" b="1" dirty="0" err="1" smtClean="0">
                <a:solidFill>
                  <a:schemeClr val="bg1"/>
                </a:solidFill>
                <a:latin typeface="Comic Sans MS" pitchFamily="66" charset="0"/>
                <a:ea typeface="Calibri" pitchFamily="34" charset="0"/>
                <a:cs typeface="Times New Roman" pitchFamily="18" charset="0"/>
              </a:rPr>
              <a:t>cpr</a:t>
            </a:r>
            <a:r>
              <a:rPr lang="fr-FR" b="1" dirty="0" smtClean="0">
                <a:solidFill>
                  <a:schemeClr val="bg1"/>
                </a:solidFill>
                <a:latin typeface="Comic Sans MS" pitchFamily="66" charset="0"/>
                <a:ea typeface="Calibri" pitchFamily="34" charset="0"/>
                <a:cs typeface="Times New Roman" pitchFamily="18" charset="0"/>
              </a:rPr>
              <a:t> pour solutions), </a:t>
            </a:r>
            <a:endParaRPr lang="fr-FR" b="1" dirty="0" smtClean="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1077913" y="142178088"/>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smtClean="0">
                <a:ln>
                  <a:noFill/>
                </a:ln>
                <a:solidFill>
                  <a:srgbClr val="000000"/>
                </a:solidFill>
                <a:effectLst/>
                <a:latin typeface="Times"/>
                <a:cs typeface="Arial" pitchFamily="34" charset="0"/>
              </a:rPr>
              <a:t>Les adjuvants divers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18" name="Rectangle 2"/>
          <p:cNvSpPr>
            <a:spLocks noChangeArrowheads="1"/>
          </p:cNvSpPr>
          <p:nvPr/>
        </p:nvSpPr>
        <p:spPr bwMode="auto">
          <a:xfrm>
            <a:off x="715963" y="142527338"/>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1" u="none" strike="noStrike" cap="none" normalizeH="0" baseline="0" smtClean="0">
                <a:ln>
                  <a:noFill/>
                </a:ln>
                <a:solidFill>
                  <a:srgbClr val="000000"/>
                </a:solidFill>
                <a:effectLst/>
                <a:latin typeface="Times"/>
                <a:cs typeface="Arial" pitchFamily="34" charset="0"/>
              </a:rPr>
              <a:t>Mouillants : </a:t>
            </a:r>
            <a:r>
              <a:rPr kumimoji="0" lang="fr-FR" sz="1200" b="0" i="0" u="none" strike="noStrike" cap="none" normalizeH="0" baseline="0" smtClean="0">
                <a:ln>
                  <a:noFill/>
                </a:ln>
                <a:solidFill>
                  <a:srgbClr val="000000"/>
                </a:solidFill>
                <a:effectLst/>
                <a:latin typeface="Times"/>
                <a:cs typeface="Arial" pitchFamily="34" charset="0"/>
              </a:rPr>
              <a:t>pour compenser les propriétés trop hydrofuges de certains constituants, on peut</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19" name="Rectangle 3"/>
          <p:cNvSpPr>
            <a:spLocks noChangeArrowheads="1"/>
          </p:cNvSpPr>
          <p:nvPr/>
        </p:nvSpPr>
        <p:spPr bwMode="auto">
          <a:xfrm>
            <a:off x="715963" y="14274165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ajouter des surfactifs comme mouillants. Mais il est à noter qu’ils peuvent avoir</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0" name="Rectangle 4"/>
          <p:cNvSpPr>
            <a:spLocks noChangeArrowheads="1"/>
          </p:cNvSpPr>
          <p:nvPr/>
        </p:nvSpPr>
        <p:spPr bwMode="auto">
          <a:xfrm>
            <a:off x="715963" y="142946438"/>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l’inconvénient de rendre plus difficile le dosage du principe actif.</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1" name="Rectangle 5"/>
          <p:cNvSpPr>
            <a:spLocks noChangeArrowheads="1"/>
          </p:cNvSpPr>
          <p:nvPr/>
        </p:nvSpPr>
        <p:spPr bwMode="auto">
          <a:xfrm>
            <a:off x="715963" y="143294100"/>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1" u="none" strike="noStrike" cap="none" normalizeH="0" baseline="0" smtClean="0">
                <a:ln>
                  <a:noFill/>
                </a:ln>
                <a:solidFill>
                  <a:srgbClr val="000000"/>
                </a:solidFill>
                <a:effectLst/>
                <a:latin typeface="Times"/>
                <a:cs typeface="Arial" pitchFamily="34" charset="0"/>
              </a:rPr>
              <a:t>Substances tampons : </a:t>
            </a:r>
            <a:r>
              <a:rPr kumimoji="0" lang="fr-FR" sz="1200" b="0" i="0" u="none" strike="noStrike" cap="none" normalizeH="0" baseline="0" smtClean="0">
                <a:ln>
                  <a:noFill/>
                </a:ln>
                <a:solidFill>
                  <a:srgbClr val="000000"/>
                </a:solidFill>
                <a:effectLst/>
                <a:latin typeface="Times"/>
                <a:cs typeface="Arial" pitchFamily="34" charset="0"/>
              </a:rPr>
              <a:t>elles sont ajoutées soit pour protéger les principes actifs contre les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2" name="Rectangle 6"/>
          <p:cNvSpPr>
            <a:spLocks noChangeArrowheads="1"/>
          </p:cNvSpPr>
          <p:nvPr/>
        </p:nvSpPr>
        <p:spPr bwMode="auto">
          <a:xfrm>
            <a:off x="715963" y="14350841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variations du pH, soit pour les protéger de l’action </a:t>
            </a:r>
            <a:r>
              <a:rPr kumimoji="0" lang="fr-FR" sz="1200" b="0" i="1" u="none" strike="noStrike" cap="none" normalizeH="0" baseline="0" smtClean="0">
                <a:ln>
                  <a:noFill/>
                </a:ln>
                <a:solidFill>
                  <a:srgbClr val="000000"/>
                </a:solidFill>
                <a:effectLst/>
                <a:latin typeface="Times"/>
                <a:cs typeface="Arial" pitchFamily="34" charset="0"/>
              </a:rPr>
              <a:t>hydrolysante </a:t>
            </a:r>
            <a:r>
              <a:rPr kumimoji="0" lang="fr-FR" sz="1200" b="0" i="0" u="none" strike="noStrike" cap="none" normalizeH="0" baseline="0" smtClean="0">
                <a:ln>
                  <a:noFill/>
                </a:ln>
                <a:solidFill>
                  <a:srgbClr val="000000"/>
                </a:solidFill>
                <a:effectLst/>
                <a:latin typeface="Times"/>
                <a:cs typeface="Arial" pitchFamily="34" charset="0"/>
              </a:rPr>
              <a:t>des sucs digestifs, soit pour</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3" name="Rectangle 7"/>
          <p:cNvSpPr>
            <a:spLocks noChangeArrowheads="1"/>
          </p:cNvSpPr>
          <p:nvPr/>
        </p:nvSpPr>
        <p:spPr bwMode="auto">
          <a:xfrm>
            <a:off x="715963" y="1437227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réduire leur action </a:t>
            </a:r>
            <a:r>
              <a:rPr kumimoji="0" lang="fr-FR" sz="1200" b="0" i="1" u="none" strike="noStrike" cap="none" normalizeH="0" baseline="0" smtClean="0">
                <a:ln>
                  <a:noFill/>
                </a:ln>
                <a:solidFill>
                  <a:srgbClr val="000000"/>
                </a:solidFill>
                <a:effectLst/>
                <a:latin typeface="Times"/>
                <a:cs typeface="Arial" pitchFamily="34" charset="0"/>
              </a:rPr>
              <a:t>irritante </a:t>
            </a:r>
            <a:r>
              <a:rPr kumimoji="0" lang="fr-FR" sz="1200" b="0" i="0" u="none" strike="noStrike" cap="none" normalizeH="0" baseline="0" smtClean="0">
                <a:ln>
                  <a:noFill/>
                </a:ln>
                <a:solidFill>
                  <a:srgbClr val="000000"/>
                </a:solidFill>
                <a:effectLst/>
                <a:latin typeface="Times"/>
                <a:cs typeface="Arial" pitchFamily="34" charset="0"/>
              </a:rPr>
              <a:t>au niveau des muqueuses. Exemples : </a:t>
            </a:r>
            <a:r>
              <a:rPr kumimoji="0" lang="fr-FR" sz="1200" b="0" i="1" u="none" strike="noStrike" cap="none" normalizeH="0" baseline="0" smtClean="0">
                <a:ln>
                  <a:noFill/>
                </a:ln>
                <a:solidFill>
                  <a:srgbClr val="000000"/>
                </a:solidFill>
                <a:effectLst/>
                <a:latin typeface="Times"/>
                <a:cs typeface="Arial" pitchFamily="34" charset="0"/>
              </a:rPr>
              <a:t>sels de Ca </a:t>
            </a:r>
            <a:r>
              <a:rPr kumimoji="0" lang="fr-FR" sz="1200" b="0" i="0" u="none" strike="noStrike" cap="none" normalizeH="0" baseline="0" smtClean="0">
                <a:ln>
                  <a:noFill/>
                </a:ln>
                <a:solidFill>
                  <a:srgbClr val="000000"/>
                </a:solidFill>
                <a:effectLst/>
                <a:latin typeface="Times"/>
                <a:cs typeface="Arial" pitchFamily="34" charset="0"/>
              </a:rPr>
              <a:t>(carbonate,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4" name="Rectangle 8"/>
          <p:cNvSpPr>
            <a:spLocks noChangeArrowheads="1"/>
          </p:cNvSpPr>
          <p:nvPr/>
        </p:nvSpPr>
        <p:spPr bwMode="auto">
          <a:xfrm>
            <a:off x="715963" y="143937038"/>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citrate, phosphate, gluconate), </a:t>
            </a:r>
            <a:r>
              <a:rPr kumimoji="0" lang="fr-FR" sz="1200" b="0" i="1" u="none" strike="noStrike" cap="none" normalizeH="0" baseline="0" smtClean="0">
                <a:ln>
                  <a:noFill/>
                </a:ln>
                <a:solidFill>
                  <a:srgbClr val="000000"/>
                </a:solidFill>
                <a:effectLst/>
                <a:latin typeface="Times"/>
                <a:cs typeface="Arial" pitchFamily="34" charset="0"/>
              </a:rPr>
              <a:t>citrate de Na, acides aminés </a:t>
            </a:r>
            <a:r>
              <a:rPr kumimoji="0" lang="fr-FR" sz="1200" b="0" i="0" u="none" strike="noStrike" cap="none" normalizeH="0" baseline="0" smtClean="0">
                <a:ln>
                  <a:noFill/>
                </a:ln>
                <a:solidFill>
                  <a:srgbClr val="000000"/>
                </a:solidFill>
                <a:effectLst/>
                <a:latin typeface="Times"/>
                <a:cs typeface="Arial" pitchFamily="34" charset="0"/>
              </a:rPr>
              <a:t>(glycocolle), … etc.</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5" name="Rectangle 9"/>
          <p:cNvSpPr>
            <a:spLocks noChangeArrowheads="1"/>
          </p:cNvSpPr>
          <p:nvPr/>
        </p:nvSpPr>
        <p:spPr bwMode="auto">
          <a:xfrm>
            <a:off x="715963" y="144276763"/>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1" u="none" strike="noStrike" cap="none" normalizeH="0" baseline="0" smtClean="0">
                <a:ln>
                  <a:noFill/>
                </a:ln>
                <a:solidFill>
                  <a:srgbClr val="000000"/>
                </a:solidFill>
                <a:effectLst/>
                <a:latin typeface="Times"/>
                <a:cs typeface="Arial" pitchFamily="34" charset="0"/>
              </a:rPr>
              <a:t>Colorants : </a:t>
            </a:r>
            <a:r>
              <a:rPr kumimoji="0" lang="fr-FR" sz="1200" b="0" i="0" u="none" strike="noStrike" cap="none" normalizeH="0" baseline="0" smtClean="0">
                <a:ln>
                  <a:noFill/>
                </a:ln>
                <a:solidFill>
                  <a:srgbClr val="000000"/>
                </a:solidFill>
                <a:effectLst/>
                <a:latin typeface="Times"/>
                <a:cs typeface="Arial" pitchFamily="34" charset="0"/>
              </a:rPr>
              <a:t>ils sont ajoutés pour améliorer l’aspect ou pour éviter des confusions entre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6" name="Rectangle 10"/>
          <p:cNvSpPr>
            <a:spLocks noChangeArrowheads="1"/>
          </p:cNvSpPr>
          <p:nvPr/>
        </p:nvSpPr>
        <p:spPr bwMode="auto">
          <a:xfrm>
            <a:off x="715963" y="14449107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comprimés différents. Le colorant est introduit dans le mélange de poudres soit à l’état sec,</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7" name="Rectangle 11"/>
          <p:cNvSpPr>
            <a:spLocks noChangeArrowheads="1"/>
          </p:cNvSpPr>
          <p:nvPr/>
        </p:nvSpPr>
        <p:spPr bwMode="auto">
          <a:xfrm>
            <a:off x="715963" y="144705388"/>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soit en solution aqueuse ou alcoolique. Sa répartition régulière est un problème délicat.</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8" name="Rectangle 12"/>
          <p:cNvSpPr>
            <a:spLocks noChangeArrowheads="1"/>
          </p:cNvSpPr>
          <p:nvPr/>
        </p:nvSpPr>
        <p:spPr bwMode="auto">
          <a:xfrm>
            <a:off x="715963" y="145054638"/>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1" u="none" strike="noStrike" cap="none" normalizeH="0" baseline="0" smtClean="0">
                <a:ln>
                  <a:noFill/>
                </a:ln>
                <a:solidFill>
                  <a:srgbClr val="000000"/>
                </a:solidFill>
                <a:effectLst/>
                <a:latin typeface="Times"/>
                <a:cs typeface="Arial" pitchFamily="34" charset="0"/>
              </a:rPr>
              <a:t>Aromatisants : </a:t>
            </a:r>
            <a:r>
              <a:rPr kumimoji="0" lang="fr-FR" sz="1200" b="0" i="0" u="none" strike="noStrike" cap="none" normalizeH="0" baseline="0" smtClean="0">
                <a:ln>
                  <a:noFill/>
                </a:ln>
                <a:solidFill>
                  <a:srgbClr val="000000"/>
                </a:solidFill>
                <a:effectLst/>
                <a:latin typeface="Times"/>
                <a:cs typeface="Arial" pitchFamily="34" charset="0"/>
              </a:rPr>
              <a:t>leur rôle est d’atténuer les saveurs désagréables. Pour les comprimés à croquer</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9" name="Rectangle 13"/>
          <p:cNvSpPr>
            <a:spLocks noChangeArrowheads="1"/>
          </p:cNvSpPr>
          <p:nvPr/>
        </p:nvSpPr>
        <p:spPr bwMode="auto">
          <a:xfrm>
            <a:off x="715963" y="1452594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ou à sucer, l’adjonction d’un édulcorant est souvent nécessaire.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30" name="Rectangle 14"/>
          <p:cNvSpPr>
            <a:spLocks noChangeArrowheads="1"/>
          </p:cNvSpPr>
          <p:nvPr/>
        </p:nvSpPr>
        <p:spPr bwMode="auto">
          <a:xfrm>
            <a:off x="715963" y="145607088"/>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1" u="none" strike="noStrike" cap="none" normalizeH="0" baseline="0" smtClean="0">
                <a:ln>
                  <a:noFill/>
                </a:ln>
                <a:solidFill>
                  <a:srgbClr val="000000"/>
                </a:solidFill>
                <a:effectLst/>
                <a:latin typeface="Times"/>
                <a:cs typeface="Arial" pitchFamily="34" charset="0"/>
              </a:rPr>
              <a:t>Absorbants et adsorbants : </a:t>
            </a:r>
            <a:r>
              <a:rPr kumimoji="0" lang="fr-FR" sz="1200" b="0" i="0" u="none" strike="noStrike" cap="none" normalizeH="0" baseline="0" smtClean="0">
                <a:ln>
                  <a:noFill/>
                </a:ln>
                <a:solidFill>
                  <a:srgbClr val="000000"/>
                </a:solidFill>
                <a:effectLst/>
                <a:latin typeface="Times"/>
                <a:cs typeface="Arial" pitchFamily="34" charset="0"/>
              </a:rPr>
              <a:t>pour retenir certains principes actifs volatil</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31" name="Rectangle 15"/>
          <p:cNvSpPr>
            <a:spLocks noChangeArrowheads="1"/>
          </p:cNvSpPr>
          <p:nvPr/>
        </p:nvSpPr>
        <p:spPr bwMode="auto">
          <a:xfrm>
            <a:off x="0" y="1500174"/>
            <a:ext cx="9144000" cy="32778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Substances tampons :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fr-FR" sz="2400" b="1" i="0" u="none" strike="noStrike" cap="none" normalizeH="0" baseline="0" dirty="0" smtClean="0">
              <a:ln>
                <a:noFill/>
              </a:ln>
              <a:solidFill>
                <a:srgbClr val="CCFF33"/>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elles sont ajoutées soit pour protéger les principes actifs contre les variations du pH, soit pour les protéger de l’action </a:t>
            </a:r>
            <a:r>
              <a:rPr kumimoji="0" lang="fr-FR"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hydrolysante</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des sucs digestifs, soit pour réduire leur action irritante au niveau des muqueuses. Exemples : sels de Ca (carbonate, citrate, phosphate, gluconate), citrate de Na, acides aminés (glycocolle), … etc.</a:t>
            </a:r>
            <a:endParaRPr kumimoji="0" lang="fr-FR" b="1" i="0" u="none" strike="noStrike" cap="none" normalizeH="0" baseline="0" dirty="0" smtClean="0">
              <a:ln>
                <a:noFill/>
              </a:ln>
              <a:solidFill>
                <a:schemeClr val="bg1"/>
              </a:solidFill>
              <a:effectLst/>
              <a:latin typeface="Arial" pitchFamily="34" charset="0"/>
              <a:cs typeface="Arial" pitchFamily="34" charset="0"/>
            </a:endParaRPr>
          </a:p>
        </p:txBody>
      </p:sp>
      <p:sp>
        <p:nvSpPr>
          <p:cNvPr id="19" name="Rectangle 3"/>
          <p:cNvSpPr>
            <a:spLocks noChangeArrowheads="1"/>
          </p:cNvSpPr>
          <p:nvPr/>
        </p:nvSpPr>
        <p:spPr bwMode="auto">
          <a:xfrm>
            <a:off x="2285984" y="642918"/>
            <a:ext cx="4485523"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3200" b="1" i="0" u="none" strike="noStrike" cap="none" normalizeH="0" baseline="0" dirty="0" smtClean="0">
                <a:ln>
                  <a:noFill/>
                </a:ln>
                <a:solidFill>
                  <a:srgbClr val="FE0EDC"/>
                </a:solidFill>
                <a:effectLst/>
                <a:latin typeface="Comic Sans MS" pitchFamily="66" charset="0"/>
                <a:ea typeface="Calibri" pitchFamily="34" charset="0"/>
                <a:cs typeface="Times New Roman" pitchFamily="18" charset="0"/>
              </a:rPr>
              <a:t>2.5  Autre Adjuvants</a:t>
            </a:r>
            <a:endParaRPr kumimoji="0" lang="fr-FR" sz="3200" b="1" i="0" u="none" strike="noStrike" cap="none" normalizeH="0" baseline="0" dirty="0" smtClean="0">
              <a:ln>
                <a:noFill/>
              </a:ln>
              <a:solidFill>
                <a:srgbClr val="FE0EDC"/>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12" y="357166"/>
            <a:ext cx="9001188" cy="6694140"/>
          </a:xfrm>
          <a:prstGeom prst="rect">
            <a:avLst/>
          </a:prstGeom>
        </p:spPr>
        <p:txBody>
          <a:bodyPr wrap="square">
            <a:spAutoFit/>
          </a:bodyPr>
          <a:lstStyle/>
          <a:p>
            <a:pPr lvl="0" algn="just" eaLnBrk="0" fontAlgn="base" hangingPunct="0">
              <a:lnSpc>
                <a:spcPct val="150000"/>
              </a:lnSpc>
              <a:spcBef>
                <a:spcPct val="0"/>
              </a:spcBef>
              <a:spcAft>
                <a:spcPct val="0"/>
              </a:spcAft>
            </a:pPr>
            <a:r>
              <a:rPr lang="fr-FR" sz="2800" b="1" dirty="0" smtClean="0">
                <a:solidFill>
                  <a:srgbClr val="FF0000"/>
                </a:solidFill>
                <a:latin typeface="Comic Sans MS" pitchFamily="66" charset="0"/>
                <a:ea typeface="Calibri" pitchFamily="34" charset="0"/>
                <a:cs typeface="Times New Roman" pitchFamily="18" charset="0"/>
              </a:rPr>
              <a:t>Colorants</a:t>
            </a:r>
            <a:r>
              <a:rPr lang="fr-FR" sz="2400" b="1" dirty="0" smtClean="0">
                <a:solidFill>
                  <a:srgbClr val="FF0000"/>
                </a:solidFill>
                <a:latin typeface="Comic Sans MS" pitchFamily="66" charset="0"/>
                <a:ea typeface="Calibri" pitchFamily="34" charset="0"/>
                <a:cs typeface="Times New Roman" pitchFamily="18" charset="0"/>
              </a:rPr>
              <a:t> : </a:t>
            </a:r>
            <a:endParaRPr lang="fr-FR" sz="2400" b="1" dirty="0" smtClean="0">
              <a:solidFill>
                <a:srgbClr val="FF0000"/>
              </a:solidFill>
              <a:latin typeface="Arial" pitchFamily="34" charset="0"/>
              <a:cs typeface="Arial" pitchFamily="34" charset="0"/>
            </a:endParaRPr>
          </a:p>
          <a:p>
            <a:pPr lvl="0" algn="just" eaLnBrk="0" fontAlgn="base" hangingPunct="0">
              <a:lnSpc>
                <a:spcPct val="150000"/>
              </a:lnSpc>
              <a:spcBef>
                <a:spcPct val="0"/>
              </a:spcBef>
              <a:spcAft>
                <a:spcPct val="0"/>
              </a:spcAft>
            </a:pPr>
            <a:r>
              <a:rPr lang="fr-FR" b="1" dirty="0" smtClean="0">
                <a:solidFill>
                  <a:schemeClr val="bg1"/>
                </a:solidFill>
                <a:latin typeface="Comic Sans MS" pitchFamily="66" charset="0"/>
                <a:ea typeface="Calibri" pitchFamily="34" charset="0"/>
                <a:cs typeface="Times New Roman" pitchFamily="18" charset="0"/>
              </a:rPr>
              <a:t>ils sont ajoutés pour améliorer l’aspect ou pour éviter des confusions entre comprimés différents. Le colorant est introduit dans le mélange de poudres soit à l’état sec, soit en solution aqueuse ou alcoolique. </a:t>
            </a:r>
            <a:endParaRPr lang="fr-FR" b="1" dirty="0" smtClean="0">
              <a:solidFill>
                <a:schemeClr val="bg1"/>
              </a:solidFill>
              <a:latin typeface="Arial" pitchFamily="34" charset="0"/>
              <a:cs typeface="Arial" pitchFamily="34" charset="0"/>
            </a:endParaRPr>
          </a:p>
          <a:p>
            <a:pPr lvl="0" algn="just" eaLnBrk="0" fontAlgn="base" hangingPunct="0">
              <a:lnSpc>
                <a:spcPct val="150000"/>
              </a:lnSpc>
              <a:spcBef>
                <a:spcPct val="0"/>
              </a:spcBef>
              <a:spcAft>
                <a:spcPct val="0"/>
              </a:spcAft>
            </a:pPr>
            <a:r>
              <a:rPr lang="fr-FR" sz="2400" b="1" dirty="0" smtClean="0">
                <a:solidFill>
                  <a:srgbClr val="FF0000"/>
                </a:solidFill>
                <a:latin typeface="Comic Sans MS" pitchFamily="66" charset="0"/>
                <a:ea typeface="Calibri" pitchFamily="34" charset="0"/>
                <a:cs typeface="Times New Roman" pitchFamily="18" charset="0"/>
              </a:rPr>
              <a:t>Aromatisants : </a:t>
            </a:r>
          </a:p>
          <a:p>
            <a:pPr lvl="0" algn="just" eaLnBrk="0" fontAlgn="base" hangingPunct="0">
              <a:lnSpc>
                <a:spcPct val="150000"/>
              </a:lnSpc>
              <a:spcBef>
                <a:spcPct val="0"/>
              </a:spcBef>
              <a:spcAft>
                <a:spcPct val="0"/>
              </a:spcAft>
            </a:pPr>
            <a:r>
              <a:rPr lang="fr-FR" b="1" dirty="0" smtClean="0">
                <a:solidFill>
                  <a:schemeClr val="bg1"/>
                </a:solidFill>
                <a:latin typeface="Comic Sans MS" pitchFamily="66" charset="0"/>
                <a:ea typeface="Calibri" pitchFamily="34" charset="0"/>
                <a:cs typeface="Times New Roman" pitchFamily="18" charset="0"/>
              </a:rPr>
              <a:t>leur rôle est d’atténuer les saveurs désagréables. </a:t>
            </a:r>
          </a:p>
          <a:p>
            <a:pPr lvl="0" algn="just" eaLnBrk="0" fontAlgn="base" hangingPunct="0">
              <a:lnSpc>
                <a:spcPct val="150000"/>
              </a:lnSpc>
              <a:spcBef>
                <a:spcPct val="0"/>
              </a:spcBef>
              <a:spcAft>
                <a:spcPct val="0"/>
              </a:spcAft>
            </a:pPr>
            <a:r>
              <a:rPr lang="fr-FR" b="1" dirty="0" smtClean="0">
                <a:solidFill>
                  <a:schemeClr val="bg1"/>
                </a:solidFill>
                <a:latin typeface="Comic Sans MS" pitchFamily="66" charset="0"/>
                <a:cs typeface="Times New Roman" pitchFamily="18" charset="0"/>
              </a:rPr>
              <a:t>On distingue : substances naturelles végétales telle que les extrait de fruits. </a:t>
            </a:r>
            <a:endParaRPr lang="fr-FR" b="1" dirty="0" smtClean="0">
              <a:solidFill>
                <a:schemeClr val="bg1"/>
              </a:solidFill>
              <a:latin typeface="Arial" pitchFamily="34" charset="0"/>
              <a:cs typeface="Arial" pitchFamily="34" charset="0"/>
            </a:endParaRPr>
          </a:p>
          <a:p>
            <a:pPr lvl="0" algn="just" eaLnBrk="0" fontAlgn="base" hangingPunct="0">
              <a:lnSpc>
                <a:spcPct val="150000"/>
              </a:lnSpc>
              <a:spcBef>
                <a:spcPct val="0"/>
              </a:spcBef>
              <a:spcAft>
                <a:spcPct val="0"/>
              </a:spcAft>
            </a:pPr>
            <a:endParaRPr lang="fr-FR" sz="2400" b="1" dirty="0" smtClean="0">
              <a:solidFill>
                <a:srgbClr val="FF0000"/>
              </a:solidFill>
              <a:latin typeface="Comic Sans MS" pitchFamily="66" charset="0"/>
              <a:ea typeface="Calibri" pitchFamily="34" charset="0"/>
              <a:cs typeface="Times New Roman" pitchFamily="18" charset="0"/>
            </a:endParaRPr>
          </a:p>
          <a:p>
            <a:pPr lvl="0" algn="just" eaLnBrk="0" fontAlgn="base" hangingPunct="0">
              <a:lnSpc>
                <a:spcPct val="150000"/>
              </a:lnSpc>
              <a:spcBef>
                <a:spcPct val="0"/>
              </a:spcBef>
              <a:spcAft>
                <a:spcPct val="0"/>
              </a:spcAft>
            </a:pPr>
            <a:r>
              <a:rPr lang="fr-FR" sz="2400" b="1" dirty="0" smtClean="0">
                <a:solidFill>
                  <a:srgbClr val="FF0000"/>
                </a:solidFill>
                <a:latin typeface="Comic Sans MS" pitchFamily="66" charset="0"/>
                <a:ea typeface="Calibri" pitchFamily="34" charset="0"/>
                <a:cs typeface="Times New Roman" pitchFamily="18" charset="0"/>
              </a:rPr>
              <a:t>Absorbants et adsorbants :</a:t>
            </a:r>
          </a:p>
          <a:p>
            <a:pPr lvl="0" algn="just" eaLnBrk="0" fontAlgn="base" hangingPunct="0">
              <a:lnSpc>
                <a:spcPct val="150000"/>
              </a:lnSpc>
              <a:spcBef>
                <a:spcPct val="0"/>
              </a:spcBef>
              <a:spcAft>
                <a:spcPct val="0"/>
              </a:spcAft>
            </a:pPr>
            <a:r>
              <a:rPr lang="fr-FR" b="1" dirty="0" smtClean="0">
                <a:solidFill>
                  <a:srgbClr val="CCFF33"/>
                </a:solidFill>
                <a:latin typeface="Comic Sans MS" pitchFamily="66" charset="0"/>
                <a:ea typeface="Calibri" pitchFamily="34" charset="0"/>
                <a:cs typeface="Times New Roman" pitchFamily="18" charset="0"/>
              </a:rPr>
              <a:t> </a:t>
            </a:r>
            <a:r>
              <a:rPr lang="fr-FR" b="1" dirty="0" smtClean="0">
                <a:solidFill>
                  <a:schemeClr val="bg1"/>
                </a:solidFill>
                <a:latin typeface="Comic Sans MS" pitchFamily="66" charset="0"/>
                <a:ea typeface="Calibri" pitchFamily="34" charset="0"/>
                <a:cs typeface="Times New Roman" pitchFamily="18" charset="0"/>
              </a:rPr>
              <a:t>pour retenir certains principes actifs volatils.</a:t>
            </a:r>
          </a:p>
          <a:p>
            <a:pPr lvl="0" algn="just" eaLnBrk="0" fontAlgn="base" hangingPunct="0">
              <a:lnSpc>
                <a:spcPct val="150000"/>
              </a:lnSpc>
              <a:spcBef>
                <a:spcPct val="0"/>
              </a:spcBef>
              <a:spcAft>
                <a:spcPct val="0"/>
              </a:spcAft>
            </a:pPr>
            <a:endParaRPr lang="fr-FR" b="1" dirty="0" smtClean="0">
              <a:solidFill>
                <a:schemeClr val="bg1"/>
              </a:solidFill>
              <a:latin typeface="Comic Sans MS" pitchFamily="66" charset="0"/>
              <a:cs typeface="Times New Roman" pitchFamily="18" charset="0"/>
            </a:endParaRPr>
          </a:p>
          <a:p>
            <a:pPr lvl="0" algn="just" eaLnBrk="0" fontAlgn="base" hangingPunct="0">
              <a:lnSpc>
                <a:spcPct val="150000"/>
              </a:lnSpc>
              <a:spcBef>
                <a:spcPct val="0"/>
              </a:spcBef>
              <a:spcAft>
                <a:spcPct val="0"/>
              </a:spcAft>
            </a:pPr>
            <a:r>
              <a:rPr lang="fr-FR" sz="2400" b="1" dirty="0" smtClean="0">
                <a:solidFill>
                  <a:srgbClr val="FF0000"/>
                </a:solidFill>
                <a:latin typeface="Comic Sans MS" pitchFamily="66" charset="0"/>
                <a:cs typeface="Times New Roman" pitchFamily="18" charset="0"/>
              </a:rPr>
              <a:t>Les antioxydants:</a:t>
            </a:r>
          </a:p>
          <a:p>
            <a:pPr lvl="0" algn="just" eaLnBrk="0" fontAlgn="base" hangingPunct="0">
              <a:lnSpc>
                <a:spcPct val="150000"/>
              </a:lnSpc>
              <a:spcBef>
                <a:spcPct val="0"/>
              </a:spcBef>
              <a:spcAft>
                <a:spcPct val="0"/>
              </a:spcAft>
            </a:pPr>
            <a:r>
              <a:rPr lang="fr-FR" b="1" dirty="0" smtClean="0">
                <a:solidFill>
                  <a:schemeClr val="bg1"/>
                </a:solidFill>
                <a:latin typeface="Comic Sans MS" pitchFamily="66" charset="0"/>
                <a:cs typeface="Times New Roman" pitchFamily="18" charset="0"/>
              </a:rPr>
              <a:t>Tels que les vitamines C et E.</a:t>
            </a:r>
          </a:p>
          <a:p>
            <a:pPr lvl="0" algn="just" eaLnBrk="0" fontAlgn="base" hangingPunct="0">
              <a:lnSpc>
                <a:spcPct val="150000"/>
              </a:lnSpc>
              <a:spcBef>
                <a:spcPct val="0"/>
              </a:spcBef>
              <a:spcAft>
                <a:spcPct val="0"/>
              </a:spcAft>
            </a:pPr>
            <a:endParaRPr lang="fr-FR" b="1" dirty="0" smtClean="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71406" y="722761"/>
          <a:ext cx="8929750" cy="4878667"/>
        </p:xfrm>
        <a:graphic>
          <a:graphicData uri="http://schemas.openxmlformats.org/drawingml/2006/table">
            <a:tbl>
              <a:tblPr/>
              <a:tblGrid>
                <a:gridCol w="2668538"/>
                <a:gridCol w="3045833"/>
                <a:gridCol w="3215379"/>
              </a:tblGrid>
              <a:tr h="1016007">
                <a:tc>
                  <a:txBody>
                    <a:bodyPr/>
                    <a:lstStyle/>
                    <a:p>
                      <a:pPr>
                        <a:lnSpc>
                          <a:spcPct val="115000"/>
                        </a:lnSpc>
                        <a:spcAft>
                          <a:spcPts val="0"/>
                        </a:spcAft>
                      </a:pPr>
                      <a:r>
                        <a:rPr lang="fr-FR" sz="2400" b="1" dirty="0">
                          <a:solidFill>
                            <a:srgbClr val="000000"/>
                          </a:solidFill>
                          <a:latin typeface="Times New Roman"/>
                          <a:ea typeface="Times New Roman"/>
                          <a:cs typeface="Arial"/>
                        </a:rPr>
                        <a:t>Ingrédient</a:t>
                      </a:r>
                      <a:endParaRPr lang="fr-FR" sz="2400" b="1" dirty="0">
                        <a:solidFill>
                          <a:srgbClr val="000000"/>
                        </a:solidFill>
                        <a:latin typeface="Calibri"/>
                        <a:ea typeface="Times New Roman"/>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400" b="1">
                          <a:solidFill>
                            <a:srgbClr val="000000"/>
                          </a:solidFill>
                          <a:latin typeface="Times New Roman"/>
                          <a:ea typeface="Times New Roman"/>
                          <a:cs typeface="Arial"/>
                        </a:rPr>
                        <a:t>Quantité par comprimé (mg)</a:t>
                      </a:r>
                      <a:endParaRPr lang="fr-FR" sz="2400" b="1">
                        <a:solidFill>
                          <a:srgbClr val="000000"/>
                        </a:solidFill>
                        <a:latin typeface="Calibri"/>
                        <a:ea typeface="Times New Roman"/>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400" b="1">
                          <a:solidFill>
                            <a:srgbClr val="000000"/>
                          </a:solidFill>
                          <a:latin typeface="Times New Roman"/>
                          <a:ea typeface="Times New Roman"/>
                          <a:cs typeface="Arial"/>
                        </a:rPr>
                        <a:t>Utilisation</a:t>
                      </a:r>
                      <a:endParaRPr lang="fr-FR" sz="2400" b="1">
                        <a:solidFill>
                          <a:srgbClr val="000000"/>
                        </a:solidFill>
                        <a:latin typeface="Calibri"/>
                        <a:ea typeface="Times New Roman"/>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8003">
                <a:tc>
                  <a:txBody>
                    <a:bodyPr/>
                    <a:lstStyle/>
                    <a:p>
                      <a:pPr>
                        <a:lnSpc>
                          <a:spcPct val="115000"/>
                        </a:lnSpc>
                        <a:spcAft>
                          <a:spcPts val="0"/>
                        </a:spcAft>
                      </a:pPr>
                      <a:r>
                        <a:rPr lang="fr-FR" sz="2400" b="1" dirty="0" err="1">
                          <a:solidFill>
                            <a:srgbClr val="000000"/>
                          </a:solidFill>
                          <a:latin typeface="Times New Roman"/>
                          <a:ea typeface="Times New Roman"/>
                          <a:cs typeface="Arial"/>
                        </a:rPr>
                        <a:t>Acétaminophène</a:t>
                      </a:r>
                      <a:endParaRPr lang="fr-FR" sz="2400" b="1" dirty="0">
                        <a:solidFill>
                          <a:srgbClr val="000000"/>
                        </a:solidFill>
                        <a:latin typeface="Calibri"/>
                        <a:ea typeface="Times New Roman"/>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fr-FR" sz="2400" b="1">
                          <a:solidFill>
                            <a:srgbClr val="000000"/>
                          </a:solidFill>
                          <a:latin typeface="Times New Roman"/>
                          <a:ea typeface="Times New Roman"/>
                          <a:cs typeface="Arial"/>
                        </a:rPr>
                        <a:t>325</a:t>
                      </a:r>
                      <a:endParaRPr lang="fr-FR" sz="2400" b="1">
                        <a:solidFill>
                          <a:srgbClr val="000000"/>
                        </a:solidFill>
                        <a:latin typeface="Calibri"/>
                        <a:ea typeface="Times New Roman"/>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fr-FR" sz="2400" b="1">
                          <a:solidFill>
                            <a:srgbClr val="000000"/>
                          </a:solidFill>
                          <a:latin typeface="Times New Roman"/>
                          <a:ea typeface="Times New Roman"/>
                          <a:cs typeface="Arial"/>
                        </a:rPr>
                        <a:t>Principe actif </a:t>
                      </a:r>
                      <a:endParaRPr lang="fr-FR" sz="2400" b="1">
                        <a:solidFill>
                          <a:srgbClr val="000000"/>
                        </a:solidFill>
                        <a:latin typeface="Calibri"/>
                        <a:ea typeface="Times New Roman"/>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508003">
                <a:tc>
                  <a:txBody>
                    <a:bodyPr/>
                    <a:lstStyle/>
                    <a:p>
                      <a:pPr>
                        <a:lnSpc>
                          <a:spcPct val="115000"/>
                        </a:lnSpc>
                        <a:spcAft>
                          <a:spcPts val="0"/>
                        </a:spcAft>
                      </a:pPr>
                      <a:r>
                        <a:rPr lang="fr-FR" sz="2400" b="1">
                          <a:solidFill>
                            <a:srgbClr val="000000"/>
                          </a:solidFill>
                          <a:latin typeface="Times New Roman"/>
                          <a:ea typeface="Times New Roman"/>
                          <a:cs typeface="Arial"/>
                        </a:rPr>
                        <a:t>Saccharose</a:t>
                      </a:r>
                      <a:endParaRPr lang="fr-FR" sz="2400" b="1">
                        <a:solidFill>
                          <a:srgbClr val="000000"/>
                        </a:solidFill>
                        <a:latin typeface="Calibri"/>
                        <a:ea typeface="Times New Roman"/>
                        <a:cs typeface="Arial"/>
                      </a:endParaRPr>
                    </a:p>
                  </a:txBody>
                  <a:tcPr marL="68580" marR="68580" marT="0" marB="0">
                    <a:lnL>
                      <a:noFill/>
                    </a:lnL>
                    <a:lnR>
                      <a:noFill/>
                    </a:lnR>
                    <a:lnT>
                      <a:noFill/>
                    </a:lnT>
                    <a:lnB>
                      <a:noFill/>
                    </a:lnB>
                  </a:tcPr>
                </a:tc>
                <a:tc>
                  <a:txBody>
                    <a:bodyPr/>
                    <a:lstStyle/>
                    <a:p>
                      <a:pPr algn="ctr">
                        <a:lnSpc>
                          <a:spcPct val="115000"/>
                        </a:lnSpc>
                        <a:spcAft>
                          <a:spcPts val="0"/>
                        </a:spcAft>
                      </a:pPr>
                      <a:r>
                        <a:rPr lang="fr-FR" sz="2400" b="1">
                          <a:solidFill>
                            <a:srgbClr val="000000"/>
                          </a:solidFill>
                          <a:latin typeface="Times New Roman"/>
                          <a:ea typeface="Times New Roman"/>
                          <a:cs typeface="Arial"/>
                        </a:rPr>
                        <a:t>60</a:t>
                      </a:r>
                      <a:endParaRPr lang="fr-FR" sz="2400" b="1">
                        <a:solidFill>
                          <a:srgbClr val="000000"/>
                        </a:solidFill>
                        <a:latin typeface="Calibri"/>
                        <a:ea typeface="Times New Roman"/>
                        <a:cs typeface="Arial"/>
                      </a:endParaRPr>
                    </a:p>
                  </a:txBody>
                  <a:tcPr marL="68580" marR="68580" marT="0" marB="0">
                    <a:lnL>
                      <a:noFill/>
                    </a:lnL>
                    <a:lnR>
                      <a:noFill/>
                    </a:lnR>
                    <a:lnT>
                      <a:noFill/>
                    </a:lnT>
                    <a:lnB>
                      <a:noFill/>
                    </a:lnB>
                  </a:tcPr>
                </a:tc>
                <a:tc>
                  <a:txBody>
                    <a:bodyPr/>
                    <a:lstStyle/>
                    <a:p>
                      <a:pPr>
                        <a:lnSpc>
                          <a:spcPct val="115000"/>
                        </a:lnSpc>
                        <a:spcAft>
                          <a:spcPts val="0"/>
                        </a:spcAft>
                      </a:pPr>
                      <a:r>
                        <a:rPr lang="fr-FR" sz="2400" b="1">
                          <a:solidFill>
                            <a:srgbClr val="000000"/>
                          </a:solidFill>
                          <a:latin typeface="Times New Roman"/>
                          <a:ea typeface="Times New Roman"/>
                          <a:cs typeface="Arial"/>
                        </a:rPr>
                        <a:t>Remplissage</a:t>
                      </a:r>
                      <a:endParaRPr lang="fr-FR" sz="2400" b="1">
                        <a:solidFill>
                          <a:srgbClr val="000000"/>
                        </a:solidFill>
                        <a:latin typeface="Calibri"/>
                        <a:ea typeface="Times New Roman"/>
                        <a:cs typeface="Arial"/>
                      </a:endParaRPr>
                    </a:p>
                  </a:txBody>
                  <a:tcPr marL="68580" marR="68580" marT="0" marB="0">
                    <a:lnL>
                      <a:noFill/>
                    </a:lnL>
                    <a:lnR>
                      <a:noFill/>
                    </a:lnR>
                    <a:lnT>
                      <a:noFill/>
                    </a:lnT>
                    <a:lnB>
                      <a:noFill/>
                    </a:lnB>
                  </a:tcPr>
                </a:tc>
              </a:tr>
              <a:tr h="508003">
                <a:tc>
                  <a:txBody>
                    <a:bodyPr/>
                    <a:lstStyle/>
                    <a:p>
                      <a:pPr>
                        <a:lnSpc>
                          <a:spcPct val="115000"/>
                        </a:lnSpc>
                        <a:spcAft>
                          <a:spcPts val="0"/>
                        </a:spcAft>
                      </a:pPr>
                      <a:r>
                        <a:rPr lang="fr-FR" sz="2400" b="1">
                          <a:solidFill>
                            <a:srgbClr val="000000"/>
                          </a:solidFill>
                          <a:latin typeface="Times New Roman"/>
                          <a:ea typeface="Times New Roman"/>
                          <a:cs typeface="Arial"/>
                        </a:rPr>
                        <a:t>PVP 10% dans l’alcool</a:t>
                      </a:r>
                      <a:endParaRPr lang="fr-FR" sz="2400" b="1">
                        <a:solidFill>
                          <a:srgbClr val="000000"/>
                        </a:solidFill>
                        <a:latin typeface="Calibri"/>
                        <a:ea typeface="Times New Roman"/>
                        <a:cs typeface="Arial"/>
                      </a:endParaRPr>
                    </a:p>
                  </a:txBody>
                  <a:tcPr marL="68580" marR="68580" marT="0" marB="0">
                    <a:lnL>
                      <a:noFill/>
                    </a:lnL>
                    <a:lnR>
                      <a:noFill/>
                    </a:lnR>
                    <a:lnT>
                      <a:noFill/>
                    </a:lnT>
                    <a:lnB>
                      <a:noFill/>
                    </a:lnB>
                  </a:tcPr>
                </a:tc>
                <a:tc>
                  <a:txBody>
                    <a:bodyPr/>
                    <a:lstStyle/>
                    <a:p>
                      <a:pPr algn="ctr">
                        <a:lnSpc>
                          <a:spcPct val="115000"/>
                        </a:lnSpc>
                        <a:spcAft>
                          <a:spcPts val="0"/>
                        </a:spcAft>
                      </a:pPr>
                      <a:r>
                        <a:rPr lang="fr-FR" sz="2400" b="1">
                          <a:solidFill>
                            <a:srgbClr val="000000"/>
                          </a:solidFill>
                          <a:latin typeface="Times New Roman"/>
                          <a:ea typeface="Times New Roman"/>
                          <a:cs typeface="Arial"/>
                        </a:rPr>
                        <a:t>-</a:t>
                      </a:r>
                      <a:endParaRPr lang="fr-FR" sz="2400" b="1">
                        <a:solidFill>
                          <a:srgbClr val="000000"/>
                        </a:solidFill>
                        <a:latin typeface="Calibri"/>
                        <a:ea typeface="Times New Roman"/>
                        <a:cs typeface="Arial"/>
                      </a:endParaRPr>
                    </a:p>
                  </a:txBody>
                  <a:tcPr marL="68580" marR="68580" marT="0" marB="0">
                    <a:lnL>
                      <a:noFill/>
                    </a:lnL>
                    <a:lnR>
                      <a:noFill/>
                    </a:lnR>
                    <a:lnT>
                      <a:noFill/>
                    </a:lnT>
                    <a:lnB>
                      <a:noFill/>
                    </a:lnB>
                  </a:tcPr>
                </a:tc>
                <a:tc>
                  <a:txBody>
                    <a:bodyPr/>
                    <a:lstStyle/>
                    <a:p>
                      <a:pPr>
                        <a:lnSpc>
                          <a:spcPct val="115000"/>
                        </a:lnSpc>
                        <a:spcAft>
                          <a:spcPts val="0"/>
                        </a:spcAft>
                      </a:pPr>
                      <a:r>
                        <a:rPr lang="fr-FR" sz="2400" b="1">
                          <a:solidFill>
                            <a:srgbClr val="000000"/>
                          </a:solidFill>
                          <a:latin typeface="Times New Roman"/>
                          <a:ea typeface="Times New Roman"/>
                          <a:cs typeface="Arial"/>
                        </a:rPr>
                        <a:t>Liant</a:t>
                      </a:r>
                      <a:endParaRPr lang="fr-FR" sz="2400" b="1">
                        <a:solidFill>
                          <a:srgbClr val="000000"/>
                        </a:solidFill>
                        <a:latin typeface="Calibri"/>
                        <a:ea typeface="Times New Roman"/>
                        <a:cs typeface="Arial"/>
                      </a:endParaRPr>
                    </a:p>
                  </a:txBody>
                  <a:tcPr marL="68580" marR="68580" marT="0" marB="0">
                    <a:lnL>
                      <a:noFill/>
                    </a:lnL>
                    <a:lnR>
                      <a:noFill/>
                    </a:lnR>
                    <a:lnT>
                      <a:noFill/>
                    </a:lnT>
                    <a:lnB>
                      <a:noFill/>
                    </a:lnB>
                  </a:tcPr>
                </a:tc>
              </a:tr>
              <a:tr h="508003">
                <a:tc>
                  <a:txBody>
                    <a:bodyPr/>
                    <a:lstStyle/>
                    <a:p>
                      <a:pPr>
                        <a:lnSpc>
                          <a:spcPct val="115000"/>
                        </a:lnSpc>
                        <a:spcAft>
                          <a:spcPts val="0"/>
                        </a:spcAft>
                      </a:pPr>
                      <a:r>
                        <a:rPr lang="fr-FR" sz="2400" b="1">
                          <a:solidFill>
                            <a:srgbClr val="000000"/>
                          </a:solidFill>
                          <a:latin typeface="Times New Roman"/>
                          <a:ea typeface="Times New Roman"/>
                          <a:cs typeface="Arial"/>
                        </a:rPr>
                        <a:t>Acide stéarique</a:t>
                      </a:r>
                      <a:endParaRPr lang="fr-FR" sz="2400" b="1">
                        <a:solidFill>
                          <a:srgbClr val="000000"/>
                        </a:solidFill>
                        <a:latin typeface="Calibri"/>
                        <a:ea typeface="Times New Roman"/>
                        <a:cs typeface="Arial"/>
                      </a:endParaRPr>
                    </a:p>
                  </a:txBody>
                  <a:tcPr marL="68580" marR="68580" marT="0" marB="0">
                    <a:lnL>
                      <a:noFill/>
                    </a:lnL>
                    <a:lnR>
                      <a:noFill/>
                    </a:lnR>
                    <a:lnT>
                      <a:noFill/>
                    </a:lnT>
                    <a:lnB>
                      <a:noFill/>
                    </a:lnB>
                  </a:tcPr>
                </a:tc>
                <a:tc>
                  <a:txBody>
                    <a:bodyPr/>
                    <a:lstStyle/>
                    <a:p>
                      <a:pPr algn="ctr">
                        <a:lnSpc>
                          <a:spcPct val="115000"/>
                        </a:lnSpc>
                        <a:spcAft>
                          <a:spcPts val="0"/>
                        </a:spcAft>
                      </a:pPr>
                      <a:r>
                        <a:rPr lang="fr-FR" sz="2400" b="1">
                          <a:solidFill>
                            <a:srgbClr val="000000"/>
                          </a:solidFill>
                          <a:latin typeface="Times New Roman"/>
                          <a:ea typeface="Times New Roman"/>
                          <a:cs typeface="Arial"/>
                        </a:rPr>
                        <a:t>6</a:t>
                      </a:r>
                      <a:endParaRPr lang="fr-FR" sz="2400" b="1">
                        <a:solidFill>
                          <a:srgbClr val="000000"/>
                        </a:solidFill>
                        <a:latin typeface="Calibri"/>
                        <a:ea typeface="Times New Roman"/>
                        <a:cs typeface="Arial"/>
                      </a:endParaRPr>
                    </a:p>
                  </a:txBody>
                  <a:tcPr marL="68580" marR="68580" marT="0" marB="0">
                    <a:lnL>
                      <a:noFill/>
                    </a:lnL>
                    <a:lnR>
                      <a:noFill/>
                    </a:lnR>
                    <a:lnT>
                      <a:noFill/>
                    </a:lnT>
                    <a:lnB>
                      <a:noFill/>
                    </a:lnB>
                  </a:tcPr>
                </a:tc>
                <a:tc>
                  <a:txBody>
                    <a:bodyPr/>
                    <a:lstStyle/>
                    <a:p>
                      <a:pPr>
                        <a:lnSpc>
                          <a:spcPct val="115000"/>
                        </a:lnSpc>
                        <a:spcAft>
                          <a:spcPts val="0"/>
                        </a:spcAft>
                      </a:pPr>
                      <a:r>
                        <a:rPr lang="fr-FR" sz="2400" b="1">
                          <a:solidFill>
                            <a:srgbClr val="000000"/>
                          </a:solidFill>
                          <a:latin typeface="Times New Roman"/>
                          <a:ea typeface="Times New Roman"/>
                          <a:cs typeface="Arial"/>
                        </a:rPr>
                        <a:t>Lubrifiant</a:t>
                      </a:r>
                      <a:endParaRPr lang="fr-FR" sz="2400" b="1">
                        <a:solidFill>
                          <a:srgbClr val="000000"/>
                        </a:solidFill>
                        <a:latin typeface="Calibri"/>
                        <a:ea typeface="Times New Roman"/>
                        <a:cs typeface="Arial"/>
                      </a:endParaRPr>
                    </a:p>
                  </a:txBody>
                  <a:tcPr marL="68580" marR="68580" marT="0" marB="0">
                    <a:lnL>
                      <a:noFill/>
                    </a:lnL>
                    <a:lnR>
                      <a:noFill/>
                    </a:lnR>
                    <a:lnT>
                      <a:noFill/>
                    </a:lnT>
                    <a:lnB>
                      <a:noFill/>
                    </a:lnB>
                  </a:tcPr>
                </a:tc>
              </a:tr>
              <a:tr h="508003">
                <a:tc>
                  <a:txBody>
                    <a:bodyPr/>
                    <a:lstStyle/>
                    <a:p>
                      <a:pPr>
                        <a:lnSpc>
                          <a:spcPct val="115000"/>
                        </a:lnSpc>
                        <a:spcAft>
                          <a:spcPts val="0"/>
                        </a:spcAft>
                      </a:pPr>
                      <a:r>
                        <a:rPr lang="fr-FR" sz="2400" b="1">
                          <a:solidFill>
                            <a:srgbClr val="000000"/>
                          </a:solidFill>
                          <a:latin typeface="Times New Roman"/>
                          <a:ea typeface="Times New Roman"/>
                          <a:cs typeface="Arial"/>
                        </a:rPr>
                        <a:t>Talc</a:t>
                      </a:r>
                      <a:endParaRPr lang="fr-FR" sz="2400" b="1">
                        <a:solidFill>
                          <a:srgbClr val="000000"/>
                        </a:solidFill>
                        <a:latin typeface="Calibri"/>
                        <a:ea typeface="Times New Roman"/>
                        <a:cs typeface="Arial"/>
                      </a:endParaRPr>
                    </a:p>
                  </a:txBody>
                  <a:tcPr marL="68580" marR="68580" marT="0" marB="0">
                    <a:lnL>
                      <a:noFill/>
                    </a:lnL>
                    <a:lnR>
                      <a:noFill/>
                    </a:lnR>
                    <a:lnT>
                      <a:noFill/>
                    </a:lnT>
                    <a:lnB>
                      <a:noFill/>
                    </a:lnB>
                  </a:tcPr>
                </a:tc>
                <a:tc>
                  <a:txBody>
                    <a:bodyPr/>
                    <a:lstStyle/>
                    <a:p>
                      <a:pPr algn="ctr">
                        <a:lnSpc>
                          <a:spcPct val="115000"/>
                        </a:lnSpc>
                        <a:spcAft>
                          <a:spcPts val="0"/>
                        </a:spcAft>
                      </a:pPr>
                      <a:r>
                        <a:rPr lang="fr-FR" sz="2400" b="1">
                          <a:solidFill>
                            <a:srgbClr val="000000"/>
                          </a:solidFill>
                          <a:latin typeface="Times New Roman"/>
                          <a:ea typeface="Times New Roman"/>
                          <a:cs typeface="Arial"/>
                        </a:rPr>
                        <a:t>15</a:t>
                      </a:r>
                      <a:endParaRPr lang="fr-FR" sz="2400" b="1">
                        <a:solidFill>
                          <a:srgbClr val="000000"/>
                        </a:solidFill>
                        <a:latin typeface="Calibri"/>
                        <a:ea typeface="Times New Roman"/>
                        <a:cs typeface="Arial"/>
                      </a:endParaRPr>
                    </a:p>
                  </a:txBody>
                  <a:tcPr marL="68580" marR="68580" marT="0" marB="0">
                    <a:lnL>
                      <a:noFill/>
                    </a:lnL>
                    <a:lnR>
                      <a:noFill/>
                    </a:lnR>
                    <a:lnT>
                      <a:noFill/>
                    </a:lnT>
                    <a:lnB>
                      <a:noFill/>
                    </a:lnB>
                  </a:tcPr>
                </a:tc>
                <a:tc>
                  <a:txBody>
                    <a:bodyPr/>
                    <a:lstStyle/>
                    <a:p>
                      <a:pPr>
                        <a:lnSpc>
                          <a:spcPct val="115000"/>
                        </a:lnSpc>
                        <a:spcAft>
                          <a:spcPts val="0"/>
                        </a:spcAft>
                      </a:pPr>
                      <a:r>
                        <a:rPr lang="fr-FR" sz="2400" b="1">
                          <a:solidFill>
                            <a:srgbClr val="000000"/>
                          </a:solidFill>
                          <a:latin typeface="Times New Roman"/>
                          <a:ea typeface="Times New Roman"/>
                          <a:cs typeface="Arial"/>
                        </a:rPr>
                        <a:t>Lubrifiant +</a:t>
                      </a:r>
                      <a:r>
                        <a:rPr lang="fr-FR" sz="2400" b="1">
                          <a:solidFill>
                            <a:srgbClr val="000000"/>
                          </a:solidFill>
                          <a:latin typeface="Calibri"/>
                          <a:ea typeface="Times New Roman"/>
                          <a:cs typeface="Arial"/>
                        </a:rPr>
                        <a:t> </a:t>
                      </a:r>
                      <a:r>
                        <a:rPr lang="fr-FR" sz="2400" b="1">
                          <a:solidFill>
                            <a:srgbClr val="000000"/>
                          </a:solidFill>
                          <a:latin typeface="Times New Roman"/>
                          <a:ea typeface="Times New Roman"/>
                          <a:cs typeface="Arial"/>
                        </a:rPr>
                        <a:t>glissant</a:t>
                      </a:r>
                      <a:endParaRPr lang="fr-FR" sz="2400" b="1">
                        <a:solidFill>
                          <a:srgbClr val="000000"/>
                        </a:solidFill>
                        <a:latin typeface="Calibri"/>
                        <a:ea typeface="Times New Roman"/>
                        <a:cs typeface="Arial"/>
                      </a:endParaRPr>
                    </a:p>
                  </a:txBody>
                  <a:tcPr marL="68580" marR="68580" marT="0" marB="0">
                    <a:lnL>
                      <a:noFill/>
                    </a:lnL>
                    <a:lnR>
                      <a:noFill/>
                    </a:lnR>
                    <a:lnT>
                      <a:noFill/>
                    </a:lnT>
                    <a:lnB>
                      <a:noFill/>
                    </a:lnB>
                  </a:tcPr>
                </a:tc>
              </a:tr>
              <a:tr h="508003">
                <a:tc>
                  <a:txBody>
                    <a:bodyPr/>
                    <a:lstStyle/>
                    <a:p>
                      <a:pPr>
                        <a:lnSpc>
                          <a:spcPct val="115000"/>
                        </a:lnSpc>
                        <a:spcAft>
                          <a:spcPts val="0"/>
                        </a:spcAft>
                      </a:pPr>
                      <a:r>
                        <a:rPr lang="fr-FR" sz="2400" b="1">
                          <a:solidFill>
                            <a:srgbClr val="000000"/>
                          </a:solidFill>
                          <a:latin typeface="Times New Roman"/>
                          <a:ea typeface="Times New Roman"/>
                          <a:cs typeface="Arial"/>
                        </a:rPr>
                        <a:t>Amidon de maïs</a:t>
                      </a:r>
                      <a:endParaRPr lang="fr-FR" sz="2400" b="1">
                        <a:solidFill>
                          <a:srgbClr val="000000"/>
                        </a:solidFill>
                        <a:latin typeface="Calibri"/>
                        <a:ea typeface="Times New Roman"/>
                        <a:cs typeface="Arial"/>
                      </a:endParaRPr>
                    </a:p>
                  </a:txBody>
                  <a:tcPr marL="68580" marR="68580" marT="0" marB="0">
                    <a:lnL>
                      <a:noFill/>
                    </a:lnL>
                    <a:lnR>
                      <a:noFill/>
                    </a:lnR>
                    <a:lnT>
                      <a:noFill/>
                    </a:lnT>
                    <a:lnB>
                      <a:noFill/>
                    </a:lnB>
                  </a:tcPr>
                </a:tc>
                <a:tc>
                  <a:txBody>
                    <a:bodyPr/>
                    <a:lstStyle/>
                    <a:p>
                      <a:pPr algn="ctr">
                        <a:lnSpc>
                          <a:spcPct val="115000"/>
                        </a:lnSpc>
                        <a:spcAft>
                          <a:spcPts val="0"/>
                        </a:spcAft>
                      </a:pPr>
                      <a:r>
                        <a:rPr lang="fr-FR" sz="2400" b="1">
                          <a:solidFill>
                            <a:srgbClr val="000000"/>
                          </a:solidFill>
                          <a:latin typeface="Times New Roman"/>
                          <a:ea typeface="Times New Roman"/>
                          <a:cs typeface="Arial"/>
                        </a:rPr>
                        <a:t>30</a:t>
                      </a:r>
                      <a:endParaRPr lang="fr-FR" sz="2400" b="1">
                        <a:solidFill>
                          <a:srgbClr val="000000"/>
                        </a:solidFill>
                        <a:latin typeface="Calibri"/>
                        <a:ea typeface="Times New Roman"/>
                        <a:cs typeface="Arial"/>
                      </a:endParaRPr>
                    </a:p>
                  </a:txBody>
                  <a:tcPr marL="68580" marR="68580" marT="0" marB="0">
                    <a:lnL>
                      <a:noFill/>
                    </a:lnL>
                    <a:lnR>
                      <a:noFill/>
                    </a:lnR>
                    <a:lnT>
                      <a:noFill/>
                    </a:lnT>
                    <a:lnB>
                      <a:noFill/>
                    </a:lnB>
                  </a:tcPr>
                </a:tc>
                <a:tc>
                  <a:txBody>
                    <a:bodyPr/>
                    <a:lstStyle/>
                    <a:p>
                      <a:pPr>
                        <a:lnSpc>
                          <a:spcPct val="115000"/>
                        </a:lnSpc>
                        <a:spcAft>
                          <a:spcPts val="0"/>
                        </a:spcAft>
                      </a:pPr>
                      <a:r>
                        <a:rPr lang="fr-FR" sz="2400" b="1" dirty="0">
                          <a:solidFill>
                            <a:srgbClr val="000000"/>
                          </a:solidFill>
                          <a:latin typeface="Times New Roman"/>
                          <a:ea typeface="Times New Roman"/>
                          <a:cs typeface="Arial"/>
                        </a:rPr>
                        <a:t>Désintégrant</a:t>
                      </a:r>
                      <a:endParaRPr lang="fr-FR" sz="2400" b="1" dirty="0">
                        <a:solidFill>
                          <a:srgbClr val="000000"/>
                        </a:solidFill>
                        <a:latin typeface="Calibri"/>
                        <a:ea typeface="Times New Roman"/>
                        <a:cs typeface="Arial"/>
                      </a:endParaRPr>
                    </a:p>
                  </a:txBody>
                  <a:tcPr marL="68580" marR="68580" marT="0" marB="0">
                    <a:lnL>
                      <a:noFill/>
                    </a:lnL>
                    <a:lnR>
                      <a:noFill/>
                    </a:lnR>
                    <a:lnT>
                      <a:noFill/>
                    </a:lnT>
                    <a:lnB>
                      <a:noFill/>
                    </a:lnB>
                  </a:tcPr>
                </a:tc>
              </a:tr>
              <a:tr h="508003">
                <a:tc>
                  <a:txBody>
                    <a:bodyPr/>
                    <a:lstStyle/>
                    <a:p>
                      <a:pPr>
                        <a:lnSpc>
                          <a:spcPct val="115000"/>
                        </a:lnSpc>
                        <a:spcAft>
                          <a:spcPts val="0"/>
                        </a:spcAft>
                      </a:pPr>
                      <a:r>
                        <a:rPr lang="fr-FR" sz="2400" b="1" dirty="0">
                          <a:solidFill>
                            <a:srgbClr val="000000"/>
                          </a:solidFill>
                          <a:latin typeface="Times New Roman"/>
                          <a:ea typeface="Times New Roman"/>
                          <a:cs typeface="Arial"/>
                        </a:rPr>
                        <a:t>Acide alginique</a:t>
                      </a:r>
                      <a:endParaRPr lang="fr-FR" sz="2400" b="1" dirty="0">
                        <a:solidFill>
                          <a:srgbClr val="000000"/>
                        </a:solidFill>
                        <a:latin typeface="Calibri"/>
                        <a:ea typeface="Times New Roman"/>
                        <a:cs typeface="Arial"/>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400" b="1">
                          <a:solidFill>
                            <a:srgbClr val="000000"/>
                          </a:solidFill>
                          <a:latin typeface="Times New Roman"/>
                          <a:ea typeface="Times New Roman"/>
                          <a:cs typeface="Arial"/>
                        </a:rPr>
                        <a:t>20</a:t>
                      </a:r>
                      <a:endParaRPr lang="fr-FR" sz="2400" b="1">
                        <a:solidFill>
                          <a:srgbClr val="000000"/>
                        </a:solidFill>
                        <a:latin typeface="Calibri"/>
                        <a:ea typeface="Times New Roman"/>
                        <a:cs typeface="Arial"/>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400" b="1" dirty="0">
                          <a:solidFill>
                            <a:srgbClr val="000000"/>
                          </a:solidFill>
                          <a:latin typeface="Times New Roman"/>
                          <a:ea typeface="Times New Roman"/>
                          <a:cs typeface="Arial"/>
                        </a:rPr>
                        <a:t>Désintégrant</a:t>
                      </a:r>
                      <a:endParaRPr lang="fr-FR" sz="2400" b="1" dirty="0">
                        <a:solidFill>
                          <a:srgbClr val="000000"/>
                        </a:solidFill>
                        <a:latin typeface="Calibri"/>
                        <a:ea typeface="Times New Roman"/>
                        <a:cs typeface="Arial"/>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214290"/>
            <a:ext cx="6523196"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Exemple de formulations de comprim</a:t>
            </a:r>
            <a:r>
              <a:rPr kumimoji="0" lang="fr-FR" sz="2000" b="1" i="0" u="none" strike="noStrike" cap="none" normalizeH="0" baseline="0" dirty="0" smtClean="0">
                <a:ln>
                  <a:noFill/>
                </a:ln>
                <a:solidFill>
                  <a:schemeClr val="bg1"/>
                </a:solidFill>
                <a:effectLst/>
                <a:latin typeface="Calibri"/>
                <a:ea typeface="Times New Roman" pitchFamily="18" charset="0"/>
                <a:cs typeface="Times New Roman" pitchFamily="18" charset="0"/>
              </a:rPr>
              <a:t>é</a:t>
            </a:r>
            <a:r>
              <a:rPr kumimoji="0" lang="fr-FR"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s </a:t>
            </a:r>
            <a:r>
              <a:rPr kumimoji="0" lang="fr-FR" sz="20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Ac</a:t>
            </a:r>
            <a:r>
              <a:rPr kumimoji="0" lang="fr-FR" sz="2000" b="1" i="0" u="none" strike="noStrike" cap="none" normalizeH="0" baseline="0" dirty="0" err="1" smtClean="0">
                <a:ln>
                  <a:noFill/>
                </a:ln>
                <a:solidFill>
                  <a:schemeClr val="bg1"/>
                </a:solidFill>
                <a:effectLst/>
                <a:latin typeface="Calibri"/>
                <a:ea typeface="Times New Roman" pitchFamily="18" charset="0"/>
                <a:cs typeface="Times New Roman" pitchFamily="18" charset="0"/>
              </a:rPr>
              <a:t>é</a:t>
            </a:r>
            <a:r>
              <a:rPr kumimoji="0" lang="fr-FR" sz="20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taminoph</a:t>
            </a:r>
            <a:r>
              <a:rPr kumimoji="0" lang="fr-FR" sz="2000" b="1" i="0" u="none" strike="noStrike" cap="none" normalizeH="0" baseline="0" dirty="0" err="1" smtClean="0">
                <a:ln>
                  <a:noFill/>
                </a:ln>
                <a:solidFill>
                  <a:schemeClr val="bg1"/>
                </a:solidFill>
                <a:effectLst/>
                <a:latin typeface="Calibri"/>
                <a:ea typeface="Times New Roman" pitchFamily="18" charset="0"/>
                <a:cs typeface="Times New Roman" pitchFamily="18" charset="0"/>
              </a:rPr>
              <a:t>è</a:t>
            </a:r>
            <a:r>
              <a:rPr kumimoji="0" lang="fr-FR" sz="20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ne</a:t>
            </a:r>
            <a:r>
              <a:rPr kumimoji="0" lang="fr-FR"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643050"/>
            <a:ext cx="9001156" cy="2677656"/>
          </a:xfrm>
          <a:prstGeom prst="rect">
            <a:avLst/>
          </a:prstGeom>
        </p:spPr>
        <p:txBody>
          <a:bodyPr wrap="square">
            <a:spAutoFit/>
          </a:bodyPr>
          <a:lstStyle/>
          <a:p>
            <a:pPr lvl="0" algn="just" eaLnBrk="0" fontAlgn="base" hangingPunct="0">
              <a:spcBef>
                <a:spcPct val="0"/>
              </a:spcBef>
              <a:spcAft>
                <a:spcPct val="0"/>
              </a:spcAft>
            </a:pPr>
            <a:r>
              <a:rPr lang="fr-FR" sz="2800" b="1" dirty="0" smtClean="0">
                <a:solidFill>
                  <a:schemeClr val="bg1"/>
                </a:solidFill>
                <a:latin typeface="Comic Sans MS" pitchFamily="66" charset="0"/>
                <a:ea typeface="Calibri" pitchFamily="34" charset="0"/>
                <a:cs typeface="Times New Roman" pitchFamily="18" charset="0"/>
              </a:rPr>
              <a:t>Définition comprimés: Pharmacopée</a:t>
            </a:r>
            <a:endParaRPr lang="fr-FR" sz="2800" b="1" dirty="0" smtClean="0">
              <a:solidFill>
                <a:schemeClr val="bg1"/>
              </a:solidFill>
              <a:latin typeface="Arial" pitchFamily="34" charset="0"/>
              <a:cs typeface="Arial" pitchFamily="34" charset="0"/>
            </a:endParaRPr>
          </a:p>
          <a:p>
            <a:pPr lvl="0" algn="just" eaLnBrk="0" fontAlgn="base" hangingPunct="0">
              <a:spcBef>
                <a:spcPct val="0"/>
              </a:spcBef>
              <a:spcAft>
                <a:spcPct val="0"/>
              </a:spcAft>
            </a:pPr>
            <a:r>
              <a:rPr lang="fr-FR" sz="2800" b="1" dirty="0" smtClean="0">
                <a:solidFill>
                  <a:schemeClr val="bg1"/>
                </a:solidFill>
                <a:latin typeface="Comic Sans MS" pitchFamily="66" charset="0"/>
                <a:ea typeface="Calibri" pitchFamily="34" charset="0"/>
                <a:cs typeface="Times New Roman" pitchFamily="18" charset="0"/>
              </a:rPr>
              <a:t>Les comprimés sont des préparations solides contenant une unité de prise d’une ou plusieurs substances actives.  </a:t>
            </a:r>
            <a:endParaRPr lang="fr-FR" sz="2800" b="1" dirty="0" smtClean="0">
              <a:solidFill>
                <a:schemeClr val="bg1"/>
              </a:solidFill>
              <a:latin typeface="Arial" pitchFamily="34" charset="0"/>
              <a:cs typeface="Arial" pitchFamily="34" charset="0"/>
            </a:endParaRPr>
          </a:p>
          <a:p>
            <a:pPr lvl="0" algn="just" eaLnBrk="0" fontAlgn="base" hangingPunct="0">
              <a:spcBef>
                <a:spcPct val="0"/>
              </a:spcBef>
              <a:spcAft>
                <a:spcPct val="0"/>
              </a:spcAft>
              <a:buFontTx/>
              <a:buChar char="•"/>
            </a:pPr>
            <a:r>
              <a:rPr lang="fr-FR" sz="2800" b="1" dirty="0" smtClean="0">
                <a:solidFill>
                  <a:schemeClr val="bg1"/>
                </a:solidFill>
                <a:latin typeface="Comic Sans MS" pitchFamily="66" charset="0"/>
                <a:ea typeface="Calibri" pitchFamily="34" charset="0"/>
                <a:cs typeface="Times New Roman" pitchFamily="18" charset="0"/>
              </a:rPr>
              <a:t>Ils sont généralement obtenus en agglomérant par compression un volume constant de particules. </a:t>
            </a:r>
            <a:endParaRPr lang="fr-FR" sz="2800" b="1" dirty="0" smtClean="0">
              <a:solidFill>
                <a:schemeClr val="bg1"/>
              </a:solidFill>
              <a:latin typeface="Arial" pitchFamily="34" charset="0"/>
              <a:cs typeface="Arial" pitchFamily="34" charset="0"/>
            </a:endParaRPr>
          </a:p>
        </p:txBody>
      </p:sp>
      <p:sp>
        <p:nvSpPr>
          <p:cNvPr id="6" name="Rectangle 5"/>
          <p:cNvSpPr/>
          <p:nvPr/>
        </p:nvSpPr>
        <p:spPr>
          <a:xfrm>
            <a:off x="2357422" y="500042"/>
            <a:ext cx="3132589" cy="461665"/>
          </a:xfrm>
          <a:prstGeom prst="rect">
            <a:avLst/>
          </a:prstGeom>
        </p:spPr>
        <p:txBody>
          <a:bodyPr wrap="none">
            <a:spAutoFit/>
            <a:scene3d>
              <a:camera prst="orthographicFront"/>
              <a:lightRig rig="soft" dir="t">
                <a:rot lat="0" lon="0" rev="10800000"/>
              </a:lightRig>
            </a:scene3d>
            <a:sp3d>
              <a:bevelT w="27940" h="12700"/>
              <a:contourClr>
                <a:srgbClr val="DDDDDD"/>
              </a:contourClr>
            </a:sp3d>
          </a:bodyPr>
          <a:lstStyle/>
          <a:p>
            <a:pPr lvl="0" algn="just" fontAlgn="base">
              <a:spcBef>
                <a:spcPct val="0"/>
              </a:spcBef>
              <a:spcAft>
                <a:spcPct val="0"/>
              </a:spcAft>
            </a:pPr>
            <a:r>
              <a:rPr lang="fr-FR" sz="2400" b="1" spc="150" dirty="0" smtClean="0">
                <a:ln w="11430"/>
                <a:solidFill>
                  <a:srgbClr val="FFC000"/>
                </a:solidFill>
                <a:effectLst>
                  <a:outerShdw blurRad="25400" algn="tl" rotWithShape="0">
                    <a:srgbClr val="000000">
                      <a:alpha val="43000"/>
                    </a:srgbClr>
                  </a:outerShdw>
                </a:effectLst>
                <a:latin typeface="Comic Sans MS" pitchFamily="66" charset="0"/>
                <a:ea typeface="Calibri" pitchFamily="34" charset="0"/>
                <a:cs typeface="Times New Roman" pitchFamily="18" charset="0"/>
              </a:rPr>
              <a:t>1. GÉNÉRALITÉS</a:t>
            </a:r>
            <a:endParaRPr lang="fr-FR" sz="2400" b="1" spc="150" dirty="0" smtClean="0">
              <a:ln w="11430"/>
              <a:solidFill>
                <a:srgbClr val="FFC000"/>
              </a:solidFill>
              <a:effectLst>
                <a:outerShdw blurRad="25400" algn="tl" rotWithShape="0">
                  <a:srgbClr val="000000">
                    <a:alpha val="43000"/>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Groupe 32"/>
          <p:cNvGrpSpPr/>
          <p:nvPr/>
        </p:nvGrpSpPr>
        <p:grpSpPr>
          <a:xfrm>
            <a:off x="142876" y="1285860"/>
            <a:ext cx="8858280" cy="4286280"/>
            <a:chOff x="285720" y="642918"/>
            <a:chExt cx="8858280" cy="4286280"/>
          </a:xfrm>
        </p:grpSpPr>
        <p:sp>
          <p:nvSpPr>
            <p:cNvPr id="4" name="Ellipse 3"/>
            <p:cNvSpPr/>
            <p:nvPr/>
          </p:nvSpPr>
          <p:spPr>
            <a:xfrm>
              <a:off x="2714612" y="2143116"/>
              <a:ext cx="3429024" cy="1000132"/>
            </a:xfrm>
            <a:prstGeom prst="ellipse">
              <a:avLst/>
            </a:prstGeom>
            <a:gradFill flip="none" rotWithShape="1">
              <a:gsLst>
                <a:gs pos="0">
                  <a:srgbClr val="003399">
                    <a:tint val="66000"/>
                    <a:satMod val="160000"/>
                  </a:srgbClr>
                </a:gs>
                <a:gs pos="50000">
                  <a:srgbClr val="003399">
                    <a:tint val="44500"/>
                    <a:satMod val="160000"/>
                  </a:srgbClr>
                </a:gs>
                <a:gs pos="100000">
                  <a:srgbClr val="003399">
                    <a:tint val="23500"/>
                    <a:satMod val="160000"/>
                  </a:srgbClr>
                </a:gs>
              </a:gsLst>
              <a:lin ang="5400000" scaled="1"/>
              <a:tileRect/>
            </a:gradFill>
          </p:spPr>
          <p:style>
            <a:lnRef idx="1">
              <a:schemeClr val="accent3"/>
            </a:lnRef>
            <a:fillRef idx="3">
              <a:schemeClr val="accent3"/>
            </a:fillRef>
            <a:effectRef idx="2">
              <a:schemeClr val="accent3"/>
            </a:effectRef>
            <a:fontRef idx="minor">
              <a:schemeClr val="lt1"/>
            </a:fontRef>
          </p:style>
          <p:txBody>
            <a:bodyPr rtlCol="0" anchor="ctr"/>
            <a:lstStyle/>
            <a:p>
              <a:pPr lvl="0" algn="ctr"/>
              <a:endParaRPr lang="fr-FR" b="1" dirty="0" smtClean="0">
                <a:solidFill>
                  <a:schemeClr val="tx1"/>
                </a:solidFill>
                <a:latin typeface="Comic Sans MS" pitchFamily="66" charset="0"/>
                <a:ea typeface="Calibri" pitchFamily="34" charset="0"/>
                <a:cs typeface="Times New Roman" pitchFamily="18" charset="0"/>
              </a:endParaRPr>
            </a:p>
            <a:p>
              <a:pPr lvl="0" algn="ctr"/>
              <a:r>
                <a:rPr lang="fr-FR" b="1" dirty="0" smtClean="0">
                  <a:solidFill>
                    <a:schemeClr val="bg1"/>
                  </a:solidFill>
                  <a:latin typeface="Comic Sans MS" pitchFamily="66" charset="0"/>
                  <a:ea typeface="Calibri" pitchFamily="34" charset="0"/>
                  <a:cs typeface="Times New Roman" pitchFamily="18" charset="0"/>
                </a:rPr>
                <a:t>Avantages des comprimés </a:t>
              </a:r>
              <a:endParaRPr lang="fr-FR" sz="3200" dirty="0" smtClean="0">
                <a:solidFill>
                  <a:schemeClr val="bg1"/>
                </a:solidFill>
                <a:latin typeface="Arial" pitchFamily="34" charset="0"/>
                <a:cs typeface="Arial" pitchFamily="34" charset="0"/>
              </a:endParaRPr>
            </a:p>
            <a:p>
              <a:pPr algn="ctr"/>
              <a:endParaRPr lang="fr-FR" dirty="0"/>
            </a:p>
          </p:txBody>
        </p:sp>
        <p:cxnSp>
          <p:nvCxnSpPr>
            <p:cNvPr id="7" name="Connecteur droit avec flèche 6"/>
            <p:cNvCxnSpPr>
              <a:endCxn id="22" idx="4"/>
            </p:cNvCxnSpPr>
            <p:nvPr/>
          </p:nvCxnSpPr>
          <p:spPr>
            <a:xfrm flipV="1">
              <a:off x="6000760" y="1785926"/>
              <a:ext cx="928694" cy="642942"/>
            </a:xfrm>
            <a:prstGeom prst="straightConnector1">
              <a:avLst/>
            </a:prstGeom>
            <a:ln>
              <a:solidFill>
                <a:srgbClr val="C00000"/>
              </a:solidFill>
              <a:tailEnd type="arrow"/>
            </a:ln>
          </p:spPr>
          <p:style>
            <a:lnRef idx="3">
              <a:schemeClr val="accent3"/>
            </a:lnRef>
            <a:fillRef idx="0">
              <a:schemeClr val="accent3"/>
            </a:fillRef>
            <a:effectRef idx="2">
              <a:schemeClr val="accent3"/>
            </a:effectRef>
            <a:fontRef idx="minor">
              <a:schemeClr val="tx1"/>
            </a:fontRef>
          </p:style>
        </p:cxnSp>
        <p:cxnSp>
          <p:nvCxnSpPr>
            <p:cNvPr id="11" name="Connecteur droit avec flèche 10"/>
            <p:cNvCxnSpPr>
              <a:endCxn id="20" idx="4"/>
            </p:cNvCxnSpPr>
            <p:nvPr/>
          </p:nvCxnSpPr>
          <p:spPr>
            <a:xfrm rot="10800000">
              <a:off x="2000233" y="1785926"/>
              <a:ext cx="785827" cy="714380"/>
            </a:xfrm>
            <a:prstGeom prst="straightConnector1">
              <a:avLst/>
            </a:prstGeom>
            <a:ln>
              <a:solidFill>
                <a:srgbClr val="C00000"/>
              </a:solidFill>
              <a:tailEnd type="arrow"/>
            </a:ln>
          </p:spPr>
          <p:style>
            <a:lnRef idx="3">
              <a:schemeClr val="accent3"/>
            </a:lnRef>
            <a:fillRef idx="0">
              <a:schemeClr val="accent3"/>
            </a:fillRef>
            <a:effectRef idx="2">
              <a:schemeClr val="accent3"/>
            </a:effectRef>
            <a:fontRef idx="minor">
              <a:schemeClr val="tx1"/>
            </a:fontRef>
          </p:style>
        </p:cxnSp>
        <p:cxnSp>
          <p:nvCxnSpPr>
            <p:cNvPr id="12" name="Connecteur droit avec flèche 11"/>
            <p:cNvCxnSpPr>
              <a:endCxn id="23" idx="0"/>
            </p:cNvCxnSpPr>
            <p:nvPr/>
          </p:nvCxnSpPr>
          <p:spPr>
            <a:xfrm>
              <a:off x="6000760" y="2857496"/>
              <a:ext cx="1178695" cy="571504"/>
            </a:xfrm>
            <a:prstGeom prst="straightConnector1">
              <a:avLst/>
            </a:prstGeom>
            <a:ln>
              <a:solidFill>
                <a:srgbClr val="C00000"/>
              </a:solidFill>
              <a:tailEnd type="arrow"/>
            </a:ln>
          </p:spPr>
          <p:style>
            <a:lnRef idx="3">
              <a:schemeClr val="accent3"/>
            </a:lnRef>
            <a:fillRef idx="0">
              <a:schemeClr val="accent3"/>
            </a:fillRef>
            <a:effectRef idx="2">
              <a:schemeClr val="accent3"/>
            </a:effectRef>
            <a:fontRef idx="minor">
              <a:schemeClr val="tx1"/>
            </a:fontRef>
          </p:style>
        </p:cxnSp>
        <p:cxnSp>
          <p:nvCxnSpPr>
            <p:cNvPr id="13" name="Connecteur droit avec flèche 12"/>
            <p:cNvCxnSpPr>
              <a:endCxn id="21" idx="0"/>
            </p:cNvCxnSpPr>
            <p:nvPr/>
          </p:nvCxnSpPr>
          <p:spPr>
            <a:xfrm rot="5400000">
              <a:off x="2250257" y="2893207"/>
              <a:ext cx="714380" cy="642958"/>
            </a:xfrm>
            <a:prstGeom prst="straightConnector1">
              <a:avLst/>
            </a:prstGeom>
            <a:ln>
              <a:solidFill>
                <a:srgbClr val="C00000"/>
              </a:solidFill>
              <a:tailEnd type="arrow"/>
            </a:ln>
          </p:spPr>
          <p:style>
            <a:lnRef idx="3">
              <a:schemeClr val="accent3"/>
            </a:lnRef>
            <a:fillRef idx="0">
              <a:schemeClr val="accent3"/>
            </a:fillRef>
            <a:effectRef idx="2">
              <a:schemeClr val="accent3"/>
            </a:effectRef>
            <a:fontRef idx="minor">
              <a:schemeClr val="tx1"/>
            </a:fontRef>
          </p:style>
        </p:cxnSp>
        <p:sp>
          <p:nvSpPr>
            <p:cNvPr id="20" name="Ellipse 19"/>
            <p:cNvSpPr/>
            <p:nvPr/>
          </p:nvSpPr>
          <p:spPr>
            <a:xfrm>
              <a:off x="285720" y="642918"/>
              <a:ext cx="3429024" cy="1143008"/>
            </a:xfrm>
            <a:prstGeom prst="ellipse">
              <a:avLst/>
            </a:prstGeom>
            <a:solidFill>
              <a:srgbClr val="002060"/>
            </a:solidFill>
          </p:spPr>
          <p:style>
            <a:lnRef idx="1">
              <a:schemeClr val="accent3"/>
            </a:lnRef>
            <a:fillRef idx="3">
              <a:schemeClr val="accent3"/>
            </a:fillRef>
            <a:effectRef idx="2">
              <a:schemeClr val="accent3"/>
            </a:effectRef>
            <a:fontRef idx="minor">
              <a:schemeClr val="lt1"/>
            </a:fontRef>
          </p:style>
          <p:txBody>
            <a:bodyPr rtlCol="0" anchor="ctr"/>
            <a:lstStyle/>
            <a:p>
              <a:pPr lvl="0" algn="ctr"/>
              <a:endParaRPr lang="fr-FR" b="1" dirty="0" smtClean="0">
                <a:solidFill>
                  <a:schemeClr val="tx1"/>
                </a:solidFill>
                <a:latin typeface="Comic Sans MS" pitchFamily="66" charset="0"/>
                <a:ea typeface="Calibri" pitchFamily="34" charset="0"/>
                <a:cs typeface="Times New Roman" pitchFamily="18" charset="0"/>
              </a:endParaRPr>
            </a:p>
            <a:p>
              <a:pPr lvl="0"/>
              <a:r>
                <a:rPr lang="fr-FR" b="1" dirty="0" smtClean="0">
                  <a:solidFill>
                    <a:schemeClr val="tx1"/>
                  </a:solidFill>
                  <a:latin typeface="Comic Sans MS" pitchFamily="66" charset="0"/>
                </a:rPr>
                <a:t>1. Dosage précis et </a:t>
              </a:r>
            </a:p>
            <a:p>
              <a:pPr lvl="0"/>
              <a:r>
                <a:rPr lang="fr-FR" b="1" dirty="0" smtClean="0">
                  <a:solidFill>
                    <a:schemeClr val="tx1"/>
                  </a:solidFill>
                  <a:latin typeface="Comic Sans MS" pitchFamily="66" charset="0"/>
                </a:rPr>
                <a:t>Manipulation aisée</a:t>
              </a:r>
            </a:p>
            <a:p>
              <a:pPr algn="ctr"/>
              <a:endParaRPr lang="fr-FR" dirty="0"/>
            </a:p>
          </p:txBody>
        </p:sp>
        <p:sp>
          <p:nvSpPr>
            <p:cNvPr id="21" name="Ellipse 20"/>
            <p:cNvSpPr/>
            <p:nvPr/>
          </p:nvSpPr>
          <p:spPr>
            <a:xfrm>
              <a:off x="428596" y="3571876"/>
              <a:ext cx="3714744" cy="1285884"/>
            </a:xfrm>
            <a:prstGeom prst="ellipse">
              <a:avLst/>
            </a:prstGeom>
            <a:solidFill>
              <a:srgbClr val="002060"/>
            </a:solidFill>
          </p:spPr>
          <p:style>
            <a:lnRef idx="1">
              <a:schemeClr val="accent3"/>
            </a:lnRef>
            <a:fillRef idx="3">
              <a:schemeClr val="accent3"/>
            </a:fillRef>
            <a:effectRef idx="2">
              <a:schemeClr val="accent3"/>
            </a:effectRef>
            <a:fontRef idx="minor">
              <a:schemeClr val="lt1"/>
            </a:fontRef>
          </p:style>
          <p:txBody>
            <a:bodyPr rtlCol="0" anchor="ctr"/>
            <a:lstStyle/>
            <a:p>
              <a:pPr lvl="0" algn="ctr"/>
              <a:endParaRPr lang="fr-FR" b="1" dirty="0" smtClean="0">
                <a:solidFill>
                  <a:schemeClr val="tx1"/>
                </a:solidFill>
                <a:latin typeface="Comic Sans MS" pitchFamily="66" charset="0"/>
                <a:ea typeface="Calibri" pitchFamily="34" charset="0"/>
                <a:cs typeface="Times New Roman" pitchFamily="18" charset="0"/>
              </a:endParaRPr>
            </a:p>
            <a:p>
              <a:pPr lvl="0" algn="ctr"/>
              <a:r>
                <a:rPr lang="fr-FR" b="1" dirty="0" smtClean="0">
                  <a:solidFill>
                    <a:schemeClr val="tx1"/>
                  </a:solidFill>
                  <a:latin typeface="Comic Sans MS" pitchFamily="66" charset="0"/>
                  <a:ea typeface="Calibri" pitchFamily="34" charset="0"/>
                  <a:cs typeface="Times New Roman" pitchFamily="18" charset="0"/>
                </a:rPr>
                <a:t>4. Milieu sec favorable à la stabilité des principes actifs</a:t>
              </a:r>
            </a:p>
            <a:p>
              <a:pPr algn="ctr"/>
              <a:endParaRPr lang="fr-FR" dirty="0"/>
            </a:p>
          </p:txBody>
        </p:sp>
        <p:sp>
          <p:nvSpPr>
            <p:cNvPr id="22" name="Ellipse 21"/>
            <p:cNvSpPr/>
            <p:nvPr/>
          </p:nvSpPr>
          <p:spPr>
            <a:xfrm>
              <a:off x="5214942" y="642918"/>
              <a:ext cx="3429024" cy="1143008"/>
            </a:xfrm>
            <a:prstGeom prst="ellipse">
              <a:avLst/>
            </a:prstGeom>
            <a:solidFill>
              <a:srgbClr val="002060"/>
            </a:solidFill>
          </p:spPr>
          <p:style>
            <a:lnRef idx="1">
              <a:schemeClr val="accent3"/>
            </a:lnRef>
            <a:fillRef idx="3">
              <a:schemeClr val="accent3"/>
            </a:fillRef>
            <a:effectRef idx="2">
              <a:schemeClr val="accent3"/>
            </a:effectRef>
            <a:fontRef idx="minor">
              <a:schemeClr val="lt1"/>
            </a:fontRef>
          </p:style>
          <p:txBody>
            <a:bodyPr rtlCol="0" anchor="ctr"/>
            <a:lstStyle/>
            <a:p>
              <a:pPr lvl="0" algn="ctr"/>
              <a:endParaRPr lang="fr-FR" b="1" dirty="0" smtClean="0">
                <a:solidFill>
                  <a:schemeClr val="tx1"/>
                </a:solidFill>
                <a:latin typeface="Comic Sans MS" pitchFamily="66" charset="0"/>
                <a:ea typeface="Calibri" pitchFamily="34" charset="0"/>
                <a:cs typeface="Times New Roman" pitchFamily="18" charset="0"/>
              </a:endParaRPr>
            </a:p>
            <a:p>
              <a:pPr lvl="0" algn="ctr"/>
              <a:r>
                <a:rPr lang="fr-FR" b="1" dirty="0" smtClean="0">
                  <a:solidFill>
                    <a:schemeClr val="tx1"/>
                  </a:solidFill>
                  <a:latin typeface="Comic Sans MS" pitchFamily="66" charset="0"/>
                  <a:ea typeface="Calibri" pitchFamily="34" charset="0"/>
                  <a:cs typeface="Times New Roman" pitchFamily="18" charset="0"/>
                </a:rPr>
                <a:t>2. Fabrication rapide et peu coûteuse</a:t>
              </a:r>
            </a:p>
            <a:p>
              <a:pPr algn="ctr"/>
              <a:endParaRPr lang="fr-FR" dirty="0"/>
            </a:p>
          </p:txBody>
        </p:sp>
        <p:sp>
          <p:nvSpPr>
            <p:cNvPr id="23" name="Ellipse 22"/>
            <p:cNvSpPr/>
            <p:nvPr/>
          </p:nvSpPr>
          <p:spPr>
            <a:xfrm>
              <a:off x="5214910" y="3429000"/>
              <a:ext cx="3929090" cy="1500198"/>
            </a:xfrm>
            <a:prstGeom prst="ellipse">
              <a:avLst/>
            </a:prstGeom>
            <a:solidFill>
              <a:srgbClr val="002060"/>
            </a:solidFill>
          </p:spPr>
          <p:style>
            <a:lnRef idx="1">
              <a:schemeClr val="accent3"/>
            </a:lnRef>
            <a:fillRef idx="3">
              <a:schemeClr val="accent3"/>
            </a:fillRef>
            <a:effectRef idx="2">
              <a:schemeClr val="accent3"/>
            </a:effectRef>
            <a:fontRef idx="minor">
              <a:schemeClr val="lt1"/>
            </a:fontRef>
          </p:style>
          <p:txBody>
            <a:bodyPr rtlCol="0" anchor="ctr"/>
            <a:lstStyle/>
            <a:p>
              <a:pPr lvl="0" algn="ctr"/>
              <a:endParaRPr lang="fr-FR" b="1" dirty="0" smtClean="0">
                <a:solidFill>
                  <a:schemeClr val="tx1"/>
                </a:solidFill>
                <a:latin typeface="Comic Sans MS" pitchFamily="66" charset="0"/>
                <a:ea typeface="Calibri" pitchFamily="34" charset="0"/>
                <a:cs typeface="Times New Roman" pitchFamily="18" charset="0"/>
              </a:endParaRPr>
            </a:p>
            <a:p>
              <a:pPr lvl="0" algn="ctr"/>
              <a:r>
                <a:rPr lang="fr-FR" b="1" dirty="0" smtClean="0">
                  <a:solidFill>
                    <a:schemeClr val="tx1"/>
                  </a:solidFill>
                  <a:latin typeface="Comic Sans MS" pitchFamily="66" charset="0"/>
                  <a:ea typeface="Calibri" pitchFamily="34" charset="0"/>
                  <a:cs typeface="Times New Roman" pitchFamily="18" charset="0"/>
                </a:rPr>
                <a:t>3. Possibilité de masquer par un enrobage une odeur ou saveur désagréable</a:t>
              </a:r>
            </a:p>
            <a:p>
              <a:pPr algn="ctr"/>
              <a:endParaRPr lang="fr-FR" dirty="0"/>
            </a:p>
          </p:txBody>
        </p:sp>
      </p:grpSp>
      <p:sp>
        <p:nvSpPr>
          <p:cNvPr id="14338" name="Rectangle 2"/>
          <p:cNvSpPr>
            <a:spLocks noChangeArrowheads="1"/>
          </p:cNvSpPr>
          <p:nvPr/>
        </p:nvSpPr>
        <p:spPr bwMode="auto">
          <a:xfrm>
            <a:off x="1071538" y="285728"/>
            <a:ext cx="6535764"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justLow" fontAlgn="base">
              <a:spcBef>
                <a:spcPct val="0"/>
              </a:spcBef>
              <a:spcAft>
                <a:spcPct val="0"/>
              </a:spcAft>
            </a:pPr>
            <a:r>
              <a:rPr kumimoji="0" lang="fr-FR" sz="2400" i="0" u="none" strike="noStrike" normalizeH="0" baseline="0" dirty="0" smtClean="0">
                <a:ln w="18415" cmpd="sng">
                  <a:solidFill>
                    <a:srgbClr val="00B0F0"/>
                  </a:solidFill>
                  <a:prstDash val="solid"/>
                </a:ln>
                <a:solidFill>
                  <a:srgbClr val="002060"/>
                </a:solidFill>
                <a:effectLst>
                  <a:outerShdw blurRad="63500" dir="3600000" algn="tl" rotWithShape="0">
                    <a:srgbClr val="000000">
                      <a:alpha val="70000"/>
                    </a:srgbClr>
                  </a:outerShdw>
                </a:effectLst>
                <a:latin typeface="Comic Sans MS" pitchFamily="66" charset="0"/>
                <a:ea typeface="Calibri" pitchFamily="34" charset="0"/>
                <a:cs typeface="Times New Roman" pitchFamily="18" charset="0"/>
              </a:rPr>
              <a:t>Avantages  </a:t>
            </a:r>
            <a:r>
              <a:rPr lang="fr-FR" sz="2400" dirty="0" smtClean="0">
                <a:ln w="18415" cmpd="sng">
                  <a:solidFill>
                    <a:srgbClr val="00B0F0"/>
                  </a:solidFill>
                  <a:prstDash val="solid"/>
                </a:ln>
                <a:solidFill>
                  <a:srgbClr val="002060"/>
                </a:solidFill>
                <a:effectLst>
                  <a:outerShdw blurRad="63500" dir="3600000" algn="tl" rotWithShape="0">
                    <a:srgbClr val="000000">
                      <a:alpha val="70000"/>
                    </a:srgbClr>
                  </a:outerShdw>
                </a:effectLst>
                <a:latin typeface="Comic Sans MS" pitchFamily="66" charset="0"/>
                <a:ea typeface="Calibri" pitchFamily="34" charset="0"/>
                <a:cs typeface="Times New Roman" pitchFamily="18" charset="0"/>
              </a:rPr>
              <a:t>et Inconvénients des </a:t>
            </a:r>
            <a:r>
              <a:rPr kumimoji="0" lang="fr-FR" sz="2400" i="0" u="none" strike="noStrike" normalizeH="0" baseline="0" dirty="0" smtClean="0">
                <a:ln w="18415" cmpd="sng">
                  <a:solidFill>
                    <a:srgbClr val="00B0F0"/>
                  </a:solidFill>
                  <a:prstDash val="solid"/>
                </a:ln>
                <a:solidFill>
                  <a:srgbClr val="002060"/>
                </a:solidFill>
                <a:effectLst>
                  <a:outerShdw blurRad="63500" dir="3600000" algn="tl" rotWithShape="0">
                    <a:srgbClr val="000000">
                      <a:alpha val="70000"/>
                    </a:srgbClr>
                  </a:outerShdw>
                </a:effectLst>
                <a:latin typeface="Comic Sans MS" pitchFamily="66" charset="0"/>
                <a:ea typeface="Calibri" pitchFamily="34" charset="0"/>
                <a:cs typeface="Times New Roman" pitchFamily="18" charset="0"/>
              </a:rPr>
              <a:t>comprimés </a:t>
            </a:r>
            <a:endParaRPr kumimoji="0" lang="fr-FR" sz="2400" i="0" u="none" strike="noStrike" normalizeH="0" baseline="0" dirty="0" smtClean="0">
              <a:ln w="18415" cmpd="sng">
                <a:solidFill>
                  <a:srgbClr val="00B0F0"/>
                </a:solidFill>
                <a:prstDash val="solid"/>
              </a:ln>
              <a:solidFill>
                <a:srgbClr val="002060"/>
              </a:solidFill>
              <a:effectLst>
                <a:outerShdw blurRad="63500" dir="3600000" algn="tl" rotWithShape="0">
                  <a:srgbClr val="000000">
                    <a:alpha val="70000"/>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142876" y="285728"/>
            <a:ext cx="9001124" cy="5715040"/>
            <a:chOff x="285720" y="-357214"/>
            <a:chExt cx="9001124" cy="5715040"/>
          </a:xfrm>
        </p:grpSpPr>
        <p:sp>
          <p:nvSpPr>
            <p:cNvPr id="5" name="Ellipse 4"/>
            <p:cNvSpPr/>
            <p:nvPr/>
          </p:nvSpPr>
          <p:spPr>
            <a:xfrm>
              <a:off x="2714612" y="2143116"/>
              <a:ext cx="3429024" cy="1000132"/>
            </a:xfrm>
            <a:prstGeom prst="ellipse">
              <a:avLst/>
            </a:prstGeom>
            <a:gradFill flip="none" rotWithShape="1">
              <a:gsLst>
                <a:gs pos="0">
                  <a:srgbClr val="003399">
                    <a:tint val="66000"/>
                    <a:satMod val="160000"/>
                  </a:srgbClr>
                </a:gs>
                <a:gs pos="50000">
                  <a:srgbClr val="003399">
                    <a:tint val="44500"/>
                    <a:satMod val="160000"/>
                  </a:srgbClr>
                </a:gs>
                <a:gs pos="100000">
                  <a:srgbClr val="003399">
                    <a:tint val="23500"/>
                    <a:satMod val="160000"/>
                  </a:srgbClr>
                </a:gs>
              </a:gsLst>
              <a:lin ang="5400000" scaled="1"/>
              <a:tileRect/>
            </a:gradFill>
          </p:spPr>
          <p:style>
            <a:lnRef idx="1">
              <a:schemeClr val="accent3"/>
            </a:lnRef>
            <a:fillRef idx="3">
              <a:schemeClr val="accent3"/>
            </a:fillRef>
            <a:effectRef idx="2">
              <a:schemeClr val="accent3"/>
            </a:effectRef>
            <a:fontRef idx="minor">
              <a:schemeClr val="lt1"/>
            </a:fontRef>
          </p:style>
          <p:txBody>
            <a:bodyPr rtlCol="0" anchor="ctr"/>
            <a:lstStyle/>
            <a:p>
              <a:pPr lvl="0" algn="ctr"/>
              <a:endParaRPr lang="fr-FR" b="1" dirty="0" smtClean="0">
                <a:solidFill>
                  <a:schemeClr val="tx1"/>
                </a:solidFill>
                <a:latin typeface="Comic Sans MS" pitchFamily="66" charset="0"/>
                <a:ea typeface="Calibri" pitchFamily="34" charset="0"/>
                <a:cs typeface="Times New Roman" pitchFamily="18" charset="0"/>
              </a:endParaRPr>
            </a:p>
            <a:p>
              <a:pPr algn="ctr"/>
              <a:r>
                <a:rPr lang="fr-FR" b="1" dirty="0" smtClean="0">
                  <a:solidFill>
                    <a:schemeClr val="bg1"/>
                  </a:solidFill>
                  <a:latin typeface="Comic Sans MS" pitchFamily="66" charset="0"/>
                  <a:ea typeface="Calibri" pitchFamily="34" charset="0"/>
                  <a:cs typeface="Times New Roman" pitchFamily="18" charset="0"/>
                </a:rPr>
                <a:t>Inconvénients des comprimés </a:t>
              </a:r>
              <a:endParaRPr lang="fr-FR" sz="3200" dirty="0" smtClean="0">
                <a:solidFill>
                  <a:schemeClr val="bg1"/>
                </a:solidFill>
                <a:latin typeface="Arial" pitchFamily="34" charset="0"/>
                <a:cs typeface="Arial" pitchFamily="34" charset="0"/>
              </a:endParaRPr>
            </a:p>
            <a:p>
              <a:pPr algn="ctr"/>
              <a:endParaRPr lang="fr-FR" dirty="0"/>
            </a:p>
          </p:txBody>
        </p:sp>
        <p:cxnSp>
          <p:nvCxnSpPr>
            <p:cNvPr id="6" name="Connecteur droit avec flèche 5"/>
            <p:cNvCxnSpPr>
              <a:stCxn id="5" idx="7"/>
            </p:cNvCxnSpPr>
            <p:nvPr/>
          </p:nvCxnSpPr>
          <p:spPr>
            <a:xfrm rot="5400000" flipH="1" flipV="1">
              <a:off x="5569270" y="1429495"/>
              <a:ext cx="932284" cy="787891"/>
            </a:xfrm>
            <a:prstGeom prst="straightConnector1">
              <a:avLst/>
            </a:prstGeom>
            <a:ln>
              <a:solidFill>
                <a:srgbClr val="C00000"/>
              </a:solidFill>
              <a:tailEnd type="arrow"/>
            </a:ln>
          </p:spPr>
          <p:style>
            <a:lnRef idx="3">
              <a:schemeClr val="accent3"/>
            </a:lnRef>
            <a:fillRef idx="0">
              <a:schemeClr val="accent3"/>
            </a:fillRef>
            <a:effectRef idx="2">
              <a:schemeClr val="accent3"/>
            </a:effectRef>
            <a:fontRef idx="minor">
              <a:schemeClr val="tx1"/>
            </a:fontRef>
          </p:style>
        </p:cxnSp>
        <p:cxnSp>
          <p:nvCxnSpPr>
            <p:cNvPr id="7" name="Connecteur droit avec flèche 6"/>
            <p:cNvCxnSpPr>
              <a:stCxn id="5" idx="1"/>
              <a:endCxn id="10" idx="4"/>
            </p:cNvCxnSpPr>
            <p:nvPr/>
          </p:nvCxnSpPr>
          <p:spPr>
            <a:xfrm rot="16200000" flipV="1">
              <a:off x="2499547" y="1572347"/>
              <a:ext cx="717970" cy="716499"/>
            </a:xfrm>
            <a:prstGeom prst="straightConnector1">
              <a:avLst/>
            </a:prstGeom>
            <a:ln>
              <a:solidFill>
                <a:srgbClr val="C00000"/>
              </a:solidFill>
              <a:tailEnd type="arrow"/>
            </a:ln>
          </p:spPr>
          <p:style>
            <a:lnRef idx="3">
              <a:schemeClr val="accent3"/>
            </a:lnRef>
            <a:fillRef idx="0">
              <a:schemeClr val="accent3"/>
            </a:fillRef>
            <a:effectRef idx="2">
              <a:schemeClr val="accent3"/>
            </a:effectRef>
            <a:fontRef idx="minor">
              <a:schemeClr val="tx1"/>
            </a:fontRef>
          </p:style>
        </p:cxnSp>
        <p:cxnSp>
          <p:nvCxnSpPr>
            <p:cNvPr id="8" name="Connecteur droit avec flèche 7"/>
            <p:cNvCxnSpPr>
              <a:stCxn id="5" idx="5"/>
              <a:endCxn id="13" idx="0"/>
            </p:cNvCxnSpPr>
            <p:nvPr/>
          </p:nvCxnSpPr>
          <p:spPr>
            <a:xfrm rot="16200000" flipH="1">
              <a:off x="5997897" y="2640351"/>
              <a:ext cx="575094" cy="1287955"/>
            </a:xfrm>
            <a:prstGeom prst="straightConnector1">
              <a:avLst/>
            </a:prstGeom>
            <a:ln>
              <a:solidFill>
                <a:srgbClr val="C00000"/>
              </a:solidFill>
              <a:tailEnd type="arrow"/>
            </a:ln>
          </p:spPr>
          <p:style>
            <a:lnRef idx="3">
              <a:schemeClr val="accent3"/>
            </a:lnRef>
            <a:fillRef idx="0">
              <a:schemeClr val="accent3"/>
            </a:fillRef>
            <a:effectRef idx="2">
              <a:schemeClr val="accent3"/>
            </a:effectRef>
            <a:fontRef idx="minor">
              <a:schemeClr val="tx1"/>
            </a:fontRef>
          </p:style>
        </p:cxnSp>
        <p:cxnSp>
          <p:nvCxnSpPr>
            <p:cNvPr id="9" name="Connecteur droit avec flèche 8"/>
            <p:cNvCxnSpPr>
              <a:stCxn id="5" idx="3"/>
              <a:endCxn id="11" idx="0"/>
            </p:cNvCxnSpPr>
            <p:nvPr/>
          </p:nvCxnSpPr>
          <p:spPr>
            <a:xfrm rot="5400000">
              <a:off x="2445968" y="2943939"/>
              <a:ext cx="717970" cy="823656"/>
            </a:xfrm>
            <a:prstGeom prst="straightConnector1">
              <a:avLst/>
            </a:prstGeom>
            <a:ln>
              <a:solidFill>
                <a:srgbClr val="C00000"/>
              </a:solidFill>
              <a:tailEnd type="arrow"/>
            </a:ln>
          </p:spPr>
          <p:style>
            <a:lnRef idx="3">
              <a:schemeClr val="accent3"/>
            </a:lnRef>
            <a:fillRef idx="0">
              <a:schemeClr val="accent3"/>
            </a:fillRef>
            <a:effectRef idx="2">
              <a:schemeClr val="accent3"/>
            </a:effectRef>
            <a:fontRef idx="minor">
              <a:schemeClr val="tx1"/>
            </a:fontRef>
          </p:style>
        </p:cxnSp>
        <p:sp>
          <p:nvSpPr>
            <p:cNvPr id="10" name="Ellipse 9"/>
            <p:cNvSpPr/>
            <p:nvPr/>
          </p:nvSpPr>
          <p:spPr>
            <a:xfrm>
              <a:off x="285720" y="-357214"/>
              <a:ext cx="4429124" cy="1928826"/>
            </a:xfrm>
            <a:prstGeom prst="ellipse">
              <a:avLst/>
            </a:prstGeom>
            <a:solidFill>
              <a:srgbClr val="002060"/>
            </a:solidFill>
          </p:spPr>
          <p:style>
            <a:lnRef idx="1">
              <a:schemeClr val="accent3"/>
            </a:lnRef>
            <a:fillRef idx="3">
              <a:schemeClr val="accent3"/>
            </a:fillRef>
            <a:effectRef idx="2">
              <a:schemeClr val="accent3"/>
            </a:effectRef>
            <a:fontRef idx="minor">
              <a:schemeClr val="lt1"/>
            </a:fontRef>
          </p:style>
          <p:txBody>
            <a:bodyPr rtlCol="0" anchor="ctr"/>
            <a:lstStyle/>
            <a:p>
              <a:pPr lvl="0" algn="ctr"/>
              <a:endParaRPr lang="fr-FR" b="1" dirty="0" smtClean="0">
                <a:solidFill>
                  <a:schemeClr val="tx1"/>
                </a:solidFill>
                <a:latin typeface="Comic Sans MS" pitchFamily="66" charset="0"/>
                <a:ea typeface="Calibri" pitchFamily="34" charset="0"/>
                <a:cs typeface="Times New Roman" pitchFamily="18" charset="0"/>
              </a:endParaRPr>
            </a:p>
            <a:p>
              <a:pPr marL="342900" lvl="0" indent="-342900" algn="ctr">
                <a:buAutoNum type="arabicPeriod"/>
              </a:pPr>
              <a:r>
                <a:rPr lang="fr-FR" b="1" dirty="0" smtClean="0">
                  <a:solidFill>
                    <a:schemeClr val="tx1"/>
                  </a:solidFill>
                  <a:latin typeface="Comic Sans MS" pitchFamily="66" charset="0"/>
                </a:rPr>
                <a:t>Fabrication souvent par voie humide (granulation préalable), </a:t>
              </a:r>
              <a:r>
                <a:rPr lang="fr-FR" b="1" dirty="0" smtClean="0">
                  <a:solidFill>
                    <a:schemeClr val="tx1"/>
                  </a:solidFill>
                  <a:latin typeface="Comic Sans MS" pitchFamily="66" charset="0"/>
                  <a:cs typeface="Times New Roman" pitchFamily="18" charset="0"/>
                </a:rPr>
                <a:t>m</a:t>
              </a:r>
              <a:r>
                <a:rPr lang="fr-FR" b="1" dirty="0" smtClean="0">
                  <a:solidFill>
                    <a:schemeClr val="tx1"/>
                  </a:solidFill>
                  <a:latin typeface="Comic Sans MS" pitchFamily="66" charset="0"/>
                  <a:ea typeface="Calibri" pitchFamily="34" charset="0"/>
                  <a:cs typeface="Times New Roman" pitchFamily="18" charset="0"/>
                </a:rPr>
                <a:t>ise au point délicate</a:t>
              </a:r>
            </a:p>
            <a:p>
              <a:pPr marL="342900" lvl="0" indent="-342900" algn="ctr"/>
              <a:endParaRPr lang="fr-FR" b="1" dirty="0" smtClean="0">
                <a:solidFill>
                  <a:schemeClr val="tx1"/>
                </a:solidFill>
                <a:latin typeface="Comic Sans MS" pitchFamily="66" charset="0"/>
              </a:endParaRPr>
            </a:p>
            <a:p>
              <a:pPr algn="ctr"/>
              <a:endParaRPr lang="fr-FR" dirty="0"/>
            </a:p>
          </p:txBody>
        </p:sp>
        <p:sp>
          <p:nvSpPr>
            <p:cNvPr id="11" name="Ellipse 10"/>
            <p:cNvSpPr/>
            <p:nvPr/>
          </p:nvSpPr>
          <p:spPr>
            <a:xfrm>
              <a:off x="428596" y="3714752"/>
              <a:ext cx="3929058" cy="1571636"/>
            </a:xfrm>
            <a:prstGeom prst="ellipse">
              <a:avLst/>
            </a:prstGeom>
            <a:solidFill>
              <a:srgbClr val="002060"/>
            </a:solidFill>
          </p:spPr>
          <p:style>
            <a:lnRef idx="1">
              <a:schemeClr val="accent3"/>
            </a:lnRef>
            <a:fillRef idx="3">
              <a:schemeClr val="accent3"/>
            </a:fillRef>
            <a:effectRef idx="2">
              <a:schemeClr val="accent3"/>
            </a:effectRef>
            <a:fontRef idx="minor">
              <a:schemeClr val="lt1"/>
            </a:fontRef>
          </p:style>
          <p:txBody>
            <a:bodyPr rtlCol="0" anchor="ctr"/>
            <a:lstStyle/>
            <a:p>
              <a:pPr lvl="0" algn="ctr"/>
              <a:r>
                <a:rPr lang="fr-FR" b="1" dirty="0" smtClean="0">
                  <a:solidFill>
                    <a:schemeClr val="tx1"/>
                  </a:solidFill>
                  <a:latin typeface="Comic Sans MS" pitchFamily="66" charset="0"/>
                  <a:ea typeface="Calibri" pitchFamily="34" charset="0"/>
                  <a:cs typeface="Times New Roman" pitchFamily="18" charset="0"/>
                </a:rPr>
                <a:t>3. Pas du principe actif liquide </a:t>
              </a:r>
            </a:p>
            <a:p>
              <a:pPr algn="ctr"/>
              <a:endParaRPr lang="fr-FR" dirty="0"/>
            </a:p>
          </p:txBody>
        </p:sp>
        <p:sp>
          <p:nvSpPr>
            <p:cNvPr id="12" name="Ellipse 11"/>
            <p:cNvSpPr/>
            <p:nvPr/>
          </p:nvSpPr>
          <p:spPr>
            <a:xfrm>
              <a:off x="5143472" y="-357214"/>
              <a:ext cx="4143372" cy="1857388"/>
            </a:xfrm>
            <a:prstGeom prst="ellipse">
              <a:avLst/>
            </a:prstGeom>
            <a:solidFill>
              <a:srgbClr val="002060"/>
            </a:solidFill>
          </p:spPr>
          <p:style>
            <a:lnRef idx="1">
              <a:schemeClr val="accent3"/>
            </a:lnRef>
            <a:fillRef idx="3">
              <a:schemeClr val="accent3"/>
            </a:fillRef>
            <a:effectRef idx="2">
              <a:schemeClr val="accent3"/>
            </a:effectRef>
            <a:fontRef idx="minor">
              <a:schemeClr val="lt1"/>
            </a:fontRef>
          </p:style>
          <p:txBody>
            <a:bodyPr rtlCol="0" anchor="ctr"/>
            <a:lstStyle/>
            <a:p>
              <a:pPr lvl="0" algn="ctr"/>
              <a:r>
                <a:rPr lang="fr-FR" b="1" dirty="0" smtClean="0">
                  <a:solidFill>
                    <a:schemeClr val="tx1"/>
                  </a:solidFill>
                  <a:latin typeface="Comic Sans MS" pitchFamily="66" charset="0"/>
                  <a:ea typeface="Calibri" pitchFamily="34" charset="0"/>
                  <a:cs typeface="Times New Roman" pitchFamily="18" charset="0"/>
                </a:rPr>
                <a:t>2. Grandes variété de poudres pharmaceutiques pouvant être utilisées</a:t>
              </a:r>
            </a:p>
            <a:p>
              <a:pPr algn="ctr"/>
              <a:endParaRPr lang="fr-FR" dirty="0"/>
            </a:p>
          </p:txBody>
        </p:sp>
        <p:sp>
          <p:nvSpPr>
            <p:cNvPr id="13" name="Ellipse 12"/>
            <p:cNvSpPr/>
            <p:nvPr/>
          </p:nvSpPr>
          <p:spPr>
            <a:xfrm>
              <a:off x="4714844" y="3571876"/>
              <a:ext cx="4429156" cy="1785950"/>
            </a:xfrm>
            <a:prstGeom prst="ellipse">
              <a:avLst/>
            </a:prstGeom>
            <a:solidFill>
              <a:srgbClr val="002060"/>
            </a:solidFill>
          </p:spPr>
          <p:style>
            <a:lnRef idx="1">
              <a:schemeClr val="accent3"/>
            </a:lnRef>
            <a:fillRef idx="3">
              <a:schemeClr val="accent3"/>
            </a:fillRef>
            <a:effectRef idx="2">
              <a:schemeClr val="accent3"/>
            </a:effectRef>
            <a:fontRef idx="minor">
              <a:schemeClr val="lt1"/>
            </a:fontRef>
          </p:style>
          <p:txBody>
            <a:bodyPr rtlCol="0" anchor="ctr"/>
            <a:lstStyle/>
            <a:p>
              <a:pPr lvl="0" algn="ctr"/>
              <a:r>
                <a:rPr lang="fr-FR" b="1" dirty="0" smtClean="0">
                  <a:solidFill>
                    <a:schemeClr val="tx1"/>
                  </a:solidFill>
                  <a:latin typeface="Comic Sans MS" pitchFamily="66" charset="0"/>
                  <a:ea typeface="Calibri" pitchFamily="34" charset="0"/>
                  <a:cs typeface="Times New Roman" pitchFamily="18" charset="0"/>
                </a:rPr>
                <a:t>4.Nécessite l’utilisation de nombreux excipients qui peuvent présenter des effets secondaires </a:t>
              </a:r>
            </a:p>
            <a:p>
              <a:pPr algn="ctr"/>
              <a:endParaRPr lang="fr-FR" dirty="0"/>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1000100" y="857232"/>
            <a:ext cx="7281160"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i="0" u="none" strike="noStrike" normalizeH="0" baseline="0" dirty="0" smtClean="0">
                <a:ln w="18415" cmpd="sng">
                  <a:solidFill>
                    <a:srgbClr val="92D050"/>
                  </a:solidFill>
                  <a:prstDash val="solid"/>
                </a:ln>
                <a:solidFill>
                  <a:srgbClr val="CCFF33"/>
                </a:solidFill>
                <a:effectLst>
                  <a:outerShdw blurRad="63500" dir="3600000" algn="tl" rotWithShape="0">
                    <a:srgbClr val="000000">
                      <a:alpha val="70000"/>
                    </a:srgbClr>
                  </a:outerShdw>
                </a:effectLst>
                <a:latin typeface="Comic Sans MS" pitchFamily="66" charset="0"/>
                <a:ea typeface="Calibri" pitchFamily="34" charset="0"/>
                <a:cs typeface="Times New Roman" pitchFamily="18" charset="0"/>
              </a:rPr>
              <a:t>2.  PRINCIPAUX AGENTS (ADJUVANTS)</a:t>
            </a:r>
            <a:endParaRPr kumimoji="0" lang="fr-FR" sz="2800" i="0" u="none" strike="noStrike" normalizeH="0" baseline="0" dirty="0" smtClean="0">
              <a:ln w="18415" cmpd="sng">
                <a:solidFill>
                  <a:srgbClr val="92D050"/>
                </a:solidFill>
                <a:prstDash val="solid"/>
              </a:ln>
              <a:solidFill>
                <a:srgbClr val="CCFF33"/>
              </a:solidFill>
              <a:effectLst>
                <a:outerShdw blurRad="63500" dir="3600000" algn="tl" rotWithShape="0">
                  <a:srgbClr val="000000">
                    <a:alpha val="70000"/>
                  </a:srgbClr>
                </a:outerShdw>
              </a:effectLst>
              <a:latin typeface="Arial" pitchFamily="34" charset="0"/>
              <a:cs typeface="Arial" pitchFamily="34" charset="0"/>
            </a:endParaRPr>
          </a:p>
        </p:txBody>
      </p:sp>
      <p:sp>
        <p:nvSpPr>
          <p:cNvPr id="28674" name="Rectangle 2"/>
          <p:cNvSpPr>
            <a:spLocks noChangeArrowheads="1"/>
          </p:cNvSpPr>
          <p:nvPr/>
        </p:nvSpPr>
        <p:spPr bwMode="auto">
          <a:xfrm>
            <a:off x="0" y="1643050"/>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4 types principaux : désagrégeants, liants, diluants, lubrifiants.</a:t>
            </a:r>
            <a:endParaRPr kumimoji="0" lang="fr-FR" sz="2400" b="1" i="0" u="none" strike="noStrike" cap="none" normalizeH="0" baseline="0" dirty="0" smtClean="0">
              <a:ln>
                <a:noFill/>
              </a:ln>
              <a:solidFill>
                <a:schemeClr val="bg1"/>
              </a:solidFill>
              <a:effectLst/>
              <a:latin typeface="Comic Sans MS" pitchFamily="66" charset="0"/>
              <a:cs typeface="Arial" pitchFamily="34" charset="0"/>
            </a:endParaRPr>
          </a:p>
          <a:p>
            <a:pPr marL="0" marR="0" lvl="0" indent="0" algn="justLow" defTabSz="914400" rtl="0" eaLnBrk="0" fontAlgn="base" latinLnBrk="0" hangingPunct="0">
              <a:lnSpc>
                <a:spcPct val="15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Autres</a:t>
            </a:r>
            <a:r>
              <a:rPr kumimoji="0" lang="fr-FR" sz="2400" b="1" i="0" u="none" strike="noStrike" cap="none" normalizeH="0" dirty="0" smtClean="0">
                <a:ln>
                  <a:noFill/>
                </a:ln>
                <a:solidFill>
                  <a:schemeClr val="bg1"/>
                </a:solidFill>
                <a:effectLst/>
                <a:latin typeface="Comic Sans MS" pitchFamily="66"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adjuvants de compression dans les </a:t>
            </a:r>
            <a:r>
              <a:rPr kumimoji="0" lang="fr-FR" sz="2400"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cpr</a:t>
            </a:r>
            <a:r>
              <a:rPr kumimoji="0" lang="fr-FR" sz="24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:colorants, tensioactifs, adsorbants, aromatisants, substances tampons</a:t>
            </a:r>
            <a:endParaRPr kumimoji="0" lang="fr-FR" sz="2400" b="1" i="0" u="none" strike="noStrike" cap="none" normalizeH="0" baseline="0" dirty="0" smtClean="0">
              <a:ln>
                <a:noFill/>
              </a:ln>
              <a:solidFill>
                <a:schemeClr val="bg1"/>
              </a:solidFill>
              <a:effectLst/>
              <a:latin typeface="Comic Sans MS" pitchFamily="66" charset="0"/>
              <a:cs typeface="Arial" pitchFamily="34" charset="0"/>
            </a:endParaRPr>
          </a:p>
        </p:txBody>
      </p:sp>
      <p:sp>
        <p:nvSpPr>
          <p:cNvPr id="28677" name="Rectangle 5"/>
          <p:cNvSpPr>
            <a:spLocks noChangeArrowheads="1"/>
          </p:cNvSpPr>
          <p:nvPr/>
        </p:nvSpPr>
        <p:spPr bwMode="auto">
          <a:xfrm>
            <a:off x="715963" y="1949291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Un diluant est un excipient qu’il faut ajouter au principe actif pour obtenir une masse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78" name="Rectangle 6"/>
          <p:cNvSpPr>
            <a:spLocks noChangeArrowheads="1"/>
          </p:cNvSpPr>
          <p:nvPr/>
        </p:nvSpPr>
        <p:spPr bwMode="auto">
          <a:xfrm>
            <a:off x="715963" y="197072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susceptible de donner naissance à des comprimés de poids déterminé, ils jouent un rôle de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79" name="Rectangle 7"/>
          <p:cNvSpPr>
            <a:spLocks noChangeArrowheads="1"/>
          </p:cNvSpPr>
          <p:nvPr/>
        </p:nvSpPr>
        <p:spPr bwMode="auto">
          <a:xfrm>
            <a:off x="715963" y="1991360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remplissage</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0" name="Rectangle 8"/>
          <p:cNvSpPr>
            <a:spLocks noChangeArrowheads="1"/>
          </p:cNvSpPr>
          <p:nvPr/>
        </p:nvSpPr>
        <p:spPr bwMode="auto">
          <a:xfrm>
            <a:off x="715963" y="1949291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Un diluant est un excipient qu’il faut ajouter au principe actif pour obtenir une masse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1" name="Rectangle 9"/>
          <p:cNvSpPr>
            <a:spLocks noChangeArrowheads="1"/>
          </p:cNvSpPr>
          <p:nvPr/>
        </p:nvSpPr>
        <p:spPr bwMode="auto">
          <a:xfrm>
            <a:off x="715963" y="197072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susceptible de donner naissance à des comprimés de poids déterminé, ils jouent un rôle de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2" name="Rectangle 10"/>
          <p:cNvSpPr>
            <a:spLocks noChangeArrowheads="1"/>
          </p:cNvSpPr>
          <p:nvPr/>
        </p:nvSpPr>
        <p:spPr bwMode="auto">
          <a:xfrm>
            <a:off x="715963" y="1991360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remplissage</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3" name="Rectangle 11"/>
          <p:cNvSpPr>
            <a:spLocks noChangeArrowheads="1"/>
          </p:cNvSpPr>
          <p:nvPr/>
        </p:nvSpPr>
        <p:spPr bwMode="auto">
          <a:xfrm>
            <a:off x="715963" y="1949291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Un diluant est un excipient qu’il faut ajouter au principe actif pour obtenir une masse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4" name="Rectangle 12"/>
          <p:cNvSpPr>
            <a:spLocks noChangeArrowheads="1"/>
          </p:cNvSpPr>
          <p:nvPr/>
        </p:nvSpPr>
        <p:spPr bwMode="auto">
          <a:xfrm>
            <a:off x="715963" y="197072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susceptible de donner naissance à des comprimés de poids déterminé, ils jouent un rôle de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5" name="Rectangle 13"/>
          <p:cNvSpPr>
            <a:spLocks noChangeArrowheads="1"/>
          </p:cNvSpPr>
          <p:nvPr/>
        </p:nvSpPr>
        <p:spPr bwMode="auto">
          <a:xfrm>
            <a:off x="715963" y="1991360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remplissage</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6" name="Rectangle 14"/>
          <p:cNvSpPr>
            <a:spLocks noChangeArrowheads="1"/>
          </p:cNvSpPr>
          <p:nvPr/>
        </p:nvSpPr>
        <p:spPr bwMode="auto">
          <a:xfrm>
            <a:off x="715963" y="1949291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Un diluant est un excipient qu’il faut ajouter au principe actif pour obtenir une masse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7" name="Rectangle 15"/>
          <p:cNvSpPr>
            <a:spLocks noChangeArrowheads="1"/>
          </p:cNvSpPr>
          <p:nvPr/>
        </p:nvSpPr>
        <p:spPr bwMode="auto">
          <a:xfrm>
            <a:off x="715963" y="197072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susceptible de donner naissance à des comprimés de poids déterminé, ils jouent un rôle de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8" name="Rectangle 16"/>
          <p:cNvSpPr>
            <a:spLocks noChangeArrowheads="1"/>
          </p:cNvSpPr>
          <p:nvPr/>
        </p:nvSpPr>
        <p:spPr bwMode="auto">
          <a:xfrm>
            <a:off x="715963" y="1991360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remplissage</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9" name="Rectangle 17"/>
          <p:cNvSpPr>
            <a:spLocks noChangeArrowheads="1"/>
          </p:cNvSpPr>
          <p:nvPr/>
        </p:nvSpPr>
        <p:spPr bwMode="auto">
          <a:xfrm>
            <a:off x="715963" y="1949291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Un diluant est un excipient qu’il faut ajouter au principe actif pour obtenir une masse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90" name="Rectangle 18"/>
          <p:cNvSpPr>
            <a:spLocks noChangeArrowheads="1"/>
          </p:cNvSpPr>
          <p:nvPr/>
        </p:nvSpPr>
        <p:spPr bwMode="auto">
          <a:xfrm>
            <a:off x="715963" y="197072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susceptible de donner naissance à des comprimés de poids déterminé, ils jouent un rôle de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91" name="Rectangle 19"/>
          <p:cNvSpPr>
            <a:spLocks noChangeArrowheads="1"/>
          </p:cNvSpPr>
          <p:nvPr/>
        </p:nvSpPr>
        <p:spPr bwMode="auto">
          <a:xfrm>
            <a:off x="715963" y="1991360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remplissage</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0"/>
          <p:cNvSpPr>
            <a:spLocks noChangeArrowheads="1"/>
          </p:cNvSpPr>
          <p:nvPr/>
        </p:nvSpPr>
        <p:spPr bwMode="auto">
          <a:xfrm>
            <a:off x="0" y="1428736"/>
            <a:ext cx="9144000" cy="27938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Un diluant est un excipient qu’il faut ajouter au principe actif pour obtenir une masse susceptible de donner naissance à des comprimés de poids déterminé, ils jouent un rôle de remplissage.</a:t>
            </a:r>
          </a:p>
          <a:p>
            <a:pPr marL="0" marR="0" lvl="0" indent="0" algn="justLow" defTabSz="914400" rtl="0" eaLnBrk="1" fontAlgn="base" latinLnBrk="0" hangingPunct="1">
              <a:lnSpc>
                <a:spcPct val="150000"/>
              </a:lnSpc>
              <a:spcBef>
                <a:spcPct val="0"/>
              </a:spcBef>
              <a:spcAft>
                <a:spcPct val="0"/>
              </a:spcAft>
              <a:buClrTx/>
              <a:buSzTx/>
              <a:buFontTx/>
              <a:buNone/>
              <a:tabLst/>
            </a:pP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3"/>
          <p:cNvSpPr>
            <a:spLocks noChangeArrowheads="1"/>
          </p:cNvSpPr>
          <p:nvPr/>
        </p:nvSpPr>
        <p:spPr bwMode="auto">
          <a:xfrm>
            <a:off x="857224" y="642918"/>
            <a:ext cx="7391767"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E0EDC"/>
                </a:solidFill>
                <a:effectLst/>
                <a:latin typeface="Comic Sans MS" pitchFamily="66" charset="0"/>
                <a:ea typeface="Calibri" pitchFamily="34" charset="0"/>
                <a:cs typeface="Times New Roman" pitchFamily="18" charset="0"/>
              </a:rPr>
              <a:t>2.1  Les diluants (agents de remplissage)</a:t>
            </a:r>
            <a:endParaRPr kumimoji="0" lang="fr-FR" sz="2800" b="1" i="0" u="none" strike="noStrike" cap="none" normalizeH="0" baseline="0" dirty="0" smtClean="0">
              <a:ln>
                <a:noFill/>
              </a:ln>
              <a:solidFill>
                <a:srgbClr val="FE0EDC"/>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0" y="214290"/>
            <a:ext cx="9144000" cy="52168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b="1" i="0" u="sng" strike="noStrike" cap="none" normalizeH="0" baseline="0" dirty="0" smtClean="0">
                <a:ln>
                  <a:noFill/>
                </a:ln>
                <a:solidFill>
                  <a:srgbClr val="FFFF00"/>
                </a:solidFill>
                <a:effectLst/>
                <a:latin typeface="Comic Sans MS" pitchFamily="66" charset="0"/>
                <a:ea typeface="Calibri" pitchFamily="34" charset="0"/>
                <a:cs typeface="Times New Roman" pitchFamily="18" charset="0"/>
              </a:rPr>
              <a:t>Classification :</a:t>
            </a:r>
            <a:r>
              <a:rPr kumimoji="0" lang="fr-FR" b="1" i="0" u="none" strike="noStrike" cap="none" normalizeH="0" baseline="0" dirty="0" smtClean="0">
                <a:ln>
                  <a:noFill/>
                </a:ln>
                <a:solidFill>
                  <a:srgbClr val="FFFF00"/>
                </a:solidFill>
                <a:effectLst/>
                <a:latin typeface="Comic Sans MS" pitchFamily="66" charset="0"/>
                <a:ea typeface="Calibri" pitchFamily="34" charset="0"/>
                <a:cs typeface="Times New Roman" pitchFamily="18" charset="0"/>
              </a:rPr>
              <a:t> </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ceux habituellement utilisés en granulation humide</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fr-FR"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Solubles :</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fr-FR"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fr-FR" b="1" i="0" u="none" strike="noStrike" cap="none" normalizeH="0" baseline="0" dirty="0" smtClean="0">
                <a:ln>
                  <a:noFill/>
                </a:ln>
                <a:solidFill>
                  <a:srgbClr val="006600"/>
                </a:solidFill>
                <a:effectLst/>
                <a:latin typeface="Comic Sans MS" pitchFamily="66" charset="0"/>
                <a:ea typeface="Calibri" pitchFamily="34" charset="0"/>
                <a:cs typeface="Times New Roman" pitchFamily="18" charset="0"/>
              </a:rPr>
              <a:t>Lactose monohydraté : </a:t>
            </a:r>
          </a:p>
          <a:p>
            <a:pPr marL="0" marR="0" lvl="0" indent="0" algn="just" defTabSz="914400" rtl="0" eaLnBrk="0" fontAlgn="base" latinLnBrk="0" hangingPunct="0">
              <a:lnSpc>
                <a:spcPct val="150000"/>
              </a:lnSpc>
              <a:spcBef>
                <a:spcPct val="0"/>
              </a:spcBef>
              <a:spcAft>
                <a:spcPct val="0"/>
              </a:spcAft>
              <a:buClrTx/>
              <a:buSzTx/>
              <a:buFontTx/>
              <a:buChar char="•"/>
              <a:tabLst/>
            </a:pPr>
            <a:endParaRPr kumimoji="0" lang="fr-FR" b="1" i="0" u="none" strike="noStrike" cap="none" normalizeH="0" baseline="0" dirty="0" smtClean="0">
              <a:ln>
                <a:noFill/>
              </a:ln>
              <a:solidFill>
                <a:schemeClr val="bg1"/>
              </a:solidFill>
              <a:effectLst/>
              <a:latin typeface="Arial" pitchFamily="34" charset="0"/>
              <a:cs typeface="Arial" pitchFamily="34" charset="0"/>
            </a:endParaRPr>
          </a:p>
          <a:p>
            <a:pPr marL="457200" marR="0" lvl="1" indent="0" algn="just" defTabSz="914400" rtl="0" eaLnBrk="0" fontAlgn="base" latinLnBrk="0" hangingPunct="0">
              <a:lnSpc>
                <a:spcPct val="150000"/>
              </a:lnSpc>
              <a:spcBef>
                <a:spcPct val="0"/>
              </a:spcBef>
              <a:spcAft>
                <a:spcPct val="0"/>
              </a:spcAft>
              <a:buClrTx/>
              <a:buSzTx/>
              <a:buFont typeface="Symbol" pitchFamily="18" charset="2"/>
              <a:buChar char=""/>
              <a:tabLst/>
            </a:pP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non hygroscopique, réducteur, incompatible avec les oxydants, les acides et les bases, favorise la dissolution.  </a:t>
            </a:r>
            <a:endParaRPr kumimoji="0" lang="fr-FR"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fr-FR"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fr-FR" b="1" i="0" u="none" strike="noStrike" cap="none" normalizeH="0" baseline="0" dirty="0" smtClean="0">
                <a:ln>
                  <a:noFill/>
                </a:ln>
                <a:solidFill>
                  <a:srgbClr val="006600"/>
                </a:solidFill>
                <a:effectLst/>
                <a:latin typeface="Comic Sans MS" pitchFamily="66" charset="0"/>
                <a:ea typeface="Calibri" pitchFamily="34" charset="0"/>
                <a:cs typeface="Times New Roman" pitchFamily="18" charset="0"/>
              </a:rPr>
              <a:t>Saccharose</a:t>
            </a:r>
            <a:r>
              <a:rPr kumimoji="0" lang="fr-FR" b="1" i="0" u="none" strike="noStrike" cap="none" normalizeH="0" baseline="0" dirty="0" smtClean="0">
                <a:ln>
                  <a:noFill/>
                </a:ln>
                <a:solidFill>
                  <a:srgbClr val="CCFF33"/>
                </a:solidFill>
                <a:effectLst/>
                <a:latin typeface="Comic Sans MS" pitchFamily="66" charset="0"/>
                <a:ea typeface="Calibri" pitchFamily="34" charset="0"/>
                <a:cs typeface="Times New Roman" pitchFamily="18" charset="0"/>
              </a:rPr>
              <a:t> </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réducteur, très soluble, légèrement hygroscopique</a:t>
            </a:r>
          </a:p>
          <a:p>
            <a:pPr marL="0" marR="0" lvl="0" indent="0" algn="just" defTabSz="914400" rtl="0" eaLnBrk="0" fontAlgn="base" latinLnBrk="0" hangingPunct="0">
              <a:lnSpc>
                <a:spcPct val="150000"/>
              </a:lnSpc>
              <a:spcBef>
                <a:spcPct val="0"/>
              </a:spcBef>
              <a:spcAft>
                <a:spcPct val="0"/>
              </a:spcAft>
              <a:buClrTx/>
              <a:buSzTx/>
              <a:buFontTx/>
              <a:buChar char="•"/>
              <a:tabLst/>
            </a:pPr>
            <a:endParaRPr kumimoji="0" lang="fr-FR"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fr-FR" b="1" i="0" u="none" strike="noStrike" cap="none" normalizeH="0" baseline="0" dirty="0" smtClean="0">
                <a:ln>
                  <a:noFill/>
                </a:ln>
                <a:solidFill>
                  <a:srgbClr val="006600"/>
                </a:solidFill>
                <a:effectLst/>
                <a:latin typeface="Comic Sans MS" pitchFamily="66" charset="0"/>
                <a:ea typeface="Calibri" pitchFamily="34" charset="0"/>
                <a:cs typeface="Times New Roman" pitchFamily="18" charset="0"/>
              </a:rPr>
              <a:t>Glucose monohydraté : </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réducteur très soluble</a:t>
            </a:r>
            <a:endParaRPr kumimoji="0" lang="fr-FR"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1214422"/>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200000"/>
              </a:lnSpc>
              <a:spcBef>
                <a:spcPct val="0"/>
              </a:spcBef>
              <a:spcAft>
                <a:spcPct val="0"/>
              </a:spcAft>
              <a:buClrTx/>
              <a:buSzTx/>
              <a:buFontTx/>
              <a:buChar char="•"/>
              <a:tabLst/>
            </a:pPr>
            <a:r>
              <a:rPr kumimoji="0" lang="fr-FR" sz="2000" b="1" i="0" u="none" strike="noStrike" cap="none" normalizeH="0" baseline="0" dirty="0" err="1" smtClean="0">
                <a:ln>
                  <a:noFill/>
                </a:ln>
                <a:solidFill>
                  <a:srgbClr val="C00000"/>
                </a:solidFill>
                <a:effectLst/>
                <a:latin typeface="Comic Sans MS" pitchFamily="66" charset="0"/>
                <a:ea typeface="Calibri" pitchFamily="34" charset="0"/>
                <a:cs typeface="Times New Roman" pitchFamily="18" charset="0"/>
              </a:rPr>
              <a:t>Monohydrogénophosphate</a:t>
            </a:r>
            <a:r>
              <a:rPr kumimoji="0" lang="fr-FR" sz="20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 de calcium </a:t>
            </a:r>
            <a:r>
              <a:rPr kumimoji="0" lang="fr-FR" sz="2000" b="1" i="0" u="none" strike="noStrike" cap="none" normalizeH="0" baseline="0" dirty="0" err="1" smtClean="0">
                <a:ln>
                  <a:noFill/>
                </a:ln>
                <a:solidFill>
                  <a:srgbClr val="C00000"/>
                </a:solidFill>
                <a:effectLst/>
                <a:latin typeface="Comic Sans MS" pitchFamily="66" charset="0"/>
                <a:ea typeface="Calibri" pitchFamily="34" charset="0"/>
                <a:cs typeface="Times New Roman" pitchFamily="18" charset="0"/>
              </a:rPr>
              <a:t>dihydraté</a:t>
            </a:r>
            <a:r>
              <a:rPr kumimoji="0" lang="fr-FR" sz="20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 : </a:t>
            </a:r>
            <a:r>
              <a:rPr kumimoji="0" lang="fr-FR" sz="20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solubles dans les acides dilués</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fr-FR" sz="20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Phosphate tricalcique : </a:t>
            </a:r>
            <a:r>
              <a:rPr kumimoji="0" lang="fr-FR" sz="20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présence de calcium, libération d’alcalis</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fr-FR" sz="20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Carbonate de calcium : </a:t>
            </a:r>
            <a:r>
              <a:rPr kumimoji="0" lang="fr-FR" sz="20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présence de calcium, libération d’alcalis</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fr-FR" sz="20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Sulfate de calcium </a:t>
            </a:r>
            <a:r>
              <a:rPr kumimoji="0" lang="fr-FR" sz="2000" b="1" i="0" u="none" strike="noStrike" cap="none" normalizeH="0" baseline="0" dirty="0" err="1" smtClean="0">
                <a:ln>
                  <a:noFill/>
                </a:ln>
                <a:solidFill>
                  <a:srgbClr val="C00000"/>
                </a:solidFill>
                <a:effectLst/>
                <a:latin typeface="Comic Sans MS" pitchFamily="66" charset="0"/>
                <a:ea typeface="Calibri" pitchFamily="34" charset="0"/>
                <a:cs typeface="Times New Roman" pitchFamily="18" charset="0"/>
              </a:rPr>
              <a:t>dihydraté</a:t>
            </a:r>
            <a:r>
              <a:rPr kumimoji="0" lang="fr-FR" sz="20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 : </a:t>
            </a:r>
            <a:r>
              <a:rPr kumimoji="0" lang="fr-FR" sz="20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légèrement soluble dans l’eau, soluble acides</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fr-FR" sz="20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Autres : </a:t>
            </a:r>
            <a:r>
              <a:rPr kumimoji="0" lang="fr-FR" sz="20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cellulose, Kaolin, Amidons</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4"/>
          <p:cNvSpPr/>
          <p:nvPr/>
        </p:nvSpPr>
        <p:spPr>
          <a:xfrm>
            <a:off x="357158" y="285728"/>
            <a:ext cx="1925527" cy="722121"/>
          </a:xfrm>
          <a:prstGeom prst="rect">
            <a:avLst/>
          </a:prstGeom>
        </p:spPr>
        <p:txBody>
          <a:bodyPr wrap="none">
            <a:spAutoFit/>
          </a:bodyPr>
          <a:lstStyle/>
          <a:p>
            <a:pPr lvl="0" algn="just" fontAlgn="base">
              <a:lnSpc>
                <a:spcPct val="200000"/>
              </a:lnSpc>
              <a:spcBef>
                <a:spcPct val="0"/>
              </a:spcBef>
              <a:spcAft>
                <a:spcPct val="0"/>
              </a:spcAft>
            </a:pPr>
            <a:r>
              <a:rPr lang="fr-FR" sz="2400" b="1" dirty="0" smtClean="0">
                <a:solidFill>
                  <a:srgbClr val="FF0000"/>
                </a:solidFill>
                <a:latin typeface="Comic Sans MS" pitchFamily="66" charset="0"/>
                <a:ea typeface="Calibri" pitchFamily="34" charset="0"/>
                <a:cs typeface="Times New Roman" pitchFamily="18" charset="0"/>
              </a:rPr>
              <a:t>Insolubles :</a:t>
            </a:r>
            <a:endParaRPr lang="fr-FR" sz="24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715963" y="5890895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Leur rôle est de </a:t>
            </a:r>
            <a:r>
              <a:rPr kumimoji="0" lang="fr-FR" sz="1200" b="0" i="1" u="none" strike="noStrike" cap="none" normalizeH="0" baseline="0" smtClean="0">
                <a:ln>
                  <a:noFill/>
                </a:ln>
                <a:solidFill>
                  <a:srgbClr val="000000"/>
                </a:solidFill>
                <a:effectLst/>
                <a:latin typeface="Times"/>
                <a:cs typeface="Arial" pitchFamily="34" charset="0"/>
              </a:rPr>
              <a:t>lier entre elles les particules </a:t>
            </a:r>
            <a:r>
              <a:rPr kumimoji="0" lang="fr-FR" sz="1200" b="0" i="0" u="none" strike="noStrike" cap="none" normalizeH="0" baseline="0" smtClean="0">
                <a:ln>
                  <a:noFill/>
                </a:ln>
                <a:solidFill>
                  <a:srgbClr val="000000"/>
                </a:solidFill>
                <a:effectLst/>
                <a:latin typeface="Times"/>
                <a:cs typeface="Arial" pitchFamily="34" charset="0"/>
              </a:rPr>
              <a:t>qui ne peuvent l’être sous la seule action de la</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42" name="Rectangle 2"/>
          <p:cNvSpPr>
            <a:spLocks noChangeArrowheads="1"/>
          </p:cNvSpPr>
          <p:nvPr/>
        </p:nvSpPr>
        <p:spPr bwMode="auto">
          <a:xfrm>
            <a:off x="715963" y="5912326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pression. Leur présence permet de réduire la force de compression. Ils sont utilisés soit à l’état</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43" name="Rectangle 3"/>
          <p:cNvSpPr>
            <a:spLocks noChangeArrowheads="1"/>
          </p:cNvSpPr>
          <p:nvPr/>
        </p:nvSpPr>
        <p:spPr bwMode="auto">
          <a:xfrm>
            <a:off x="715963" y="5933757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sec, soit, le plus souvent, en solutions (ou pseudo solutions) aqueuses ou alcooliques. En</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44" name="Rectangle 4"/>
          <p:cNvSpPr>
            <a:spLocks noChangeArrowheads="1"/>
          </p:cNvSpPr>
          <p:nvPr/>
        </p:nvSpPr>
        <p:spPr bwMode="auto">
          <a:xfrm>
            <a:off x="715963" y="5954395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solution, les liants sont mieux répartis dans la masse et plus efficaces.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45" name="Rectangle 5"/>
          <p:cNvSpPr>
            <a:spLocks noChangeArrowheads="1"/>
          </p:cNvSpPr>
          <p:nvPr/>
        </p:nvSpPr>
        <p:spPr bwMode="auto">
          <a:xfrm>
            <a:off x="715963" y="5989161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La quantité de liants à ajouter est variable selon la nature du liant et du principe actif. Le plus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46" name="Rectangle 6"/>
          <p:cNvSpPr>
            <a:spLocks noChangeArrowheads="1"/>
          </p:cNvSpPr>
          <p:nvPr/>
        </p:nvSpPr>
        <p:spPr bwMode="auto">
          <a:xfrm>
            <a:off x="715963" y="601059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souvent, le pourcentage de liant sec par rapport à la masse du comprimé est de l’ordre de </a:t>
            </a:r>
            <a:r>
              <a:rPr kumimoji="0" lang="fr-FR" sz="1200" b="0" i="1" u="none" strike="noStrike" cap="none" normalizeH="0" baseline="0" smtClean="0">
                <a:ln>
                  <a:noFill/>
                </a:ln>
                <a:solidFill>
                  <a:srgbClr val="000000"/>
                </a:solidFill>
                <a:effectLst/>
                <a:latin typeface="Times"/>
                <a:cs typeface="Arial" pitchFamily="34" charset="0"/>
              </a:rPr>
              <a:t>2 à</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47" name="Rectangle 7"/>
          <p:cNvSpPr>
            <a:spLocks noChangeArrowheads="1"/>
          </p:cNvSpPr>
          <p:nvPr/>
        </p:nvSpPr>
        <p:spPr bwMode="auto">
          <a:xfrm>
            <a:off x="715963" y="60320238"/>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1" u="none" strike="noStrike" cap="none" normalizeH="0" baseline="0" smtClean="0">
                <a:ln>
                  <a:noFill/>
                </a:ln>
                <a:solidFill>
                  <a:srgbClr val="000000"/>
                </a:solidFill>
                <a:effectLst/>
                <a:latin typeface="Times"/>
                <a:cs typeface="Arial" pitchFamily="34" charset="0"/>
              </a:rPr>
              <a:t>10%.</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48" name="Rectangle 8"/>
          <p:cNvSpPr>
            <a:spLocks noChangeArrowheads="1"/>
          </p:cNvSpPr>
          <p:nvPr/>
        </p:nvSpPr>
        <p:spPr bwMode="auto">
          <a:xfrm>
            <a:off x="715963" y="6065996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Comme liants on peut citer la plupart des </a:t>
            </a:r>
            <a:r>
              <a:rPr kumimoji="0" lang="fr-FR" sz="1200" b="0" i="1" u="none" strike="noStrike" cap="none" normalizeH="0" baseline="0" smtClean="0">
                <a:ln>
                  <a:noFill/>
                </a:ln>
                <a:solidFill>
                  <a:srgbClr val="000000"/>
                </a:solidFill>
                <a:effectLst/>
                <a:latin typeface="Times"/>
                <a:cs typeface="Arial" pitchFamily="34" charset="0"/>
              </a:rPr>
              <a:t>excipients hydrophiles </a:t>
            </a:r>
            <a:r>
              <a:rPr kumimoji="0" lang="fr-FR" sz="1200" b="0" i="0" u="none" strike="noStrike" cap="none" normalizeH="0" baseline="0" smtClean="0">
                <a:ln>
                  <a:noFill/>
                </a:ln>
                <a:solidFill>
                  <a:srgbClr val="000000"/>
                </a:solidFill>
                <a:effectLst/>
                <a:latin typeface="Times"/>
                <a:cs typeface="Arial" pitchFamily="34" charset="0"/>
              </a:rPr>
              <a:t>qui donnent des solutions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49" name="Rectangle 9"/>
          <p:cNvSpPr>
            <a:spLocks noChangeArrowheads="1"/>
          </p:cNvSpPr>
          <p:nvPr/>
        </p:nvSpPr>
        <p:spPr bwMode="auto">
          <a:xfrm>
            <a:off x="715963" y="6087427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visqueuses : gomme arabique et adragante, méthyl cellulose et carboxy méthyl cellulose,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0" name="Rectangle 10"/>
          <p:cNvSpPr>
            <a:spLocks noChangeArrowheads="1"/>
          </p:cNvSpPr>
          <p:nvPr/>
        </p:nvSpPr>
        <p:spPr bwMode="auto">
          <a:xfrm>
            <a:off x="715963" y="61088588"/>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gélatine, amidons, PEG 4000 et 6000, povidone en solution aqueuse ou alcoolique et aussi des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1" name="Rectangle 11"/>
          <p:cNvSpPr>
            <a:spLocks noChangeArrowheads="1"/>
          </p:cNvSpPr>
          <p:nvPr/>
        </p:nvSpPr>
        <p:spPr bwMode="auto">
          <a:xfrm>
            <a:off x="715963" y="6130290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solutions de saccharose, de glucose ou de sorbitol</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2" name="Rectangle 12"/>
          <p:cNvSpPr>
            <a:spLocks noChangeArrowheads="1"/>
          </p:cNvSpPr>
          <p:nvPr/>
        </p:nvSpPr>
        <p:spPr bwMode="auto">
          <a:xfrm>
            <a:off x="715963" y="5890895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Leur rôle est de </a:t>
            </a:r>
            <a:r>
              <a:rPr kumimoji="0" lang="fr-FR" sz="1200" b="0" i="1" u="none" strike="noStrike" cap="none" normalizeH="0" baseline="0" smtClean="0">
                <a:ln>
                  <a:noFill/>
                </a:ln>
                <a:solidFill>
                  <a:srgbClr val="000000"/>
                </a:solidFill>
                <a:effectLst/>
                <a:latin typeface="Times"/>
                <a:cs typeface="Arial" pitchFamily="34" charset="0"/>
              </a:rPr>
              <a:t>lier entre elles les particules </a:t>
            </a:r>
            <a:r>
              <a:rPr kumimoji="0" lang="fr-FR" sz="1200" b="0" i="0" u="none" strike="noStrike" cap="none" normalizeH="0" baseline="0" smtClean="0">
                <a:ln>
                  <a:noFill/>
                </a:ln>
                <a:solidFill>
                  <a:srgbClr val="000000"/>
                </a:solidFill>
                <a:effectLst/>
                <a:latin typeface="Times"/>
                <a:cs typeface="Arial" pitchFamily="34" charset="0"/>
              </a:rPr>
              <a:t>qui ne peuvent l’être sous la seule action de la</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3" name="Rectangle 13"/>
          <p:cNvSpPr>
            <a:spLocks noChangeArrowheads="1"/>
          </p:cNvSpPr>
          <p:nvPr/>
        </p:nvSpPr>
        <p:spPr bwMode="auto">
          <a:xfrm>
            <a:off x="715963" y="5912326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pression. Leur présence permet de réduire la force de compression. Ils sont utilisés soit à l’état</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4" name="Rectangle 14"/>
          <p:cNvSpPr>
            <a:spLocks noChangeArrowheads="1"/>
          </p:cNvSpPr>
          <p:nvPr/>
        </p:nvSpPr>
        <p:spPr bwMode="auto">
          <a:xfrm>
            <a:off x="715963" y="5933757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sec, soit, le plus souvent, en solutions (ou pseudo solutions) aqueuses ou alcooliques. En</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5" name="Rectangle 15"/>
          <p:cNvSpPr>
            <a:spLocks noChangeArrowheads="1"/>
          </p:cNvSpPr>
          <p:nvPr/>
        </p:nvSpPr>
        <p:spPr bwMode="auto">
          <a:xfrm>
            <a:off x="715963" y="5954395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solution, les liants sont mieux répartis dans la masse et plus efficaces.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6" name="Rectangle 16"/>
          <p:cNvSpPr>
            <a:spLocks noChangeArrowheads="1"/>
          </p:cNvSpPr>
          <p:nvPr/>
        </p:nvSpPr>
        <p:spPr bwMode="auto">
          <a:xfrm>
            <a:off x="715963" y="5989161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La quantité de liants à ajouter est variable selon la nature du liant et du principe actif. Le plus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7" name="Rectangle 17"/>
          <p:cNvSpPr>
            <a:spLocks noChangeArrowheads="1"/>
          </p:cNvSpPr>
          <p:nvPr/>
        </p:nvSpPr>
        <p:spPr bwMode="auto">
          <a:xfrm>
            <a:off x="715963" y="601059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souvent, le pourcentage de liant sec par rapport à la masse du comprimé est de l’ordre de </a:t>
            </a:r>
            <a:r>
              <a:rPr kumimoji="0" lang="fr-FR" sz="1200" b="0" i="1" u="none" strike="noStrike" cap="none" normalizeH="0" baseline="0" smtClean="0">
                <a:ln>
                  <a:noFill/>
                </a:ln>
                <a:solidFill>
                  <a:srgbClr val="000000"/>
                </a:solidFill>
                <a:effectLst/>
                <a:latin typeface="Times"/>
                <a:cs typeface="Arial" pitchFamily="34" charset="0"/>
              </a:rPr>
              <a:t>2 à</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8" name="Rectangle 18"/>
          <p:cNvSpPr>
            <a:spLocks noChangeArrowheads="1"/>
          </p:cNvSpPr>
          <p:nvPr/>
        </p:nvSpPr>
        <p:spPr bwMode="auto">
          <a:xfrm>
            <a:off x="715963" y="60320238"/>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1" u="none" strike="noStrike" cap="none" normalizeH="0" baseline="0" smtClean="0">
                <a:ln>
                  <a:noFill/>
                </a:ln>
                <a:solidFill>
                  <a:srgbClr val="000000"/>
                </a:solidFill>
                <a:effectLst/>
                <a:latin typeface="Times"/>
                <a:cs typeface="Arial" pitchFamily="34" charset="0"/>
              </a:rPr>
              <a:t>10%.</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9" name="Rectangle 19"/>
          <p:cNvSpPr>
            <a:spLocks noChangeArrowheads="1"/>
          </p:cNvSpPr>
          <p:nvPr/>
        </p:nvSpPr>
        <p:spPr bwMode="auto">
          <a:xfrm>
            <a:off x="715963" y="6065996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Comme liants on peut citer la plupart des </a:t>
            </a:r>
            <a:r>
              <a:rPr kumimoji="0" lang="fr-FR" sz="1200" b="0" i="1" u="none" strike="noStrike" cap="none" normalizeH="0" baseline="0" smtClean="0">
                <a:ln>
                  <a:noFill/>
                </a:ln>
                <a:solidFill>
                  <a:srgbClr val="000000"/>
                </a:solidFill>
                <a:effectLst/>
                <a:latin typeface="Times"/>
                <a:cs typeface="Arial" pitchFamily="34" charset="0"/>
              </a:rPr>
              <a:t>excipients hydrophiles </a:t>
            </a:r>
            <a:r>
              <a:rPr kumimoji="0" lang="fr-FR" sz="1200" b="0" i="0" u="none" strike="noStrike" cap="none" normalizeH="0" baseline="0" smtClean="0">
                <a:ln>
                  <a:noFill/>
                </a:ln>
                <a:solidFill>
                  <a:srgbClr val="000000"/>
                </a:solidFill>
                <a:effectLst/>
                <a:latin typeface="Times"/>
                <a:cs typeface="Arial" pitchFamily="34" charset="0"/>
              </a:rPr>
              <a:t>qui donnent des solutions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60" name="Rectangle 20"/>
          <p:cNvSpPr>
            <a:spLocks noChangeArrowheads="1"/>
          </p:cNvSpPr>
          <p:nvPr/>
        </p:nvSpPr>
        <p:spPr bwMode="auto">
          <a:xfrm>
            <a:off x="715963" y="6087427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visqueuses : gomme arabique et adragante, méthyl cellulose et carboxy méthyl cellulose,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61" name="Rectangle 21"/>
          <p:cNvSpPr>
            <a:spLocks noChangeArrowheads="1"/>
          </p:cNvSpPr>
          <p:nvPr/>
        </p:nvSpPr>
        <p:spPr bwMode="auto">
          <a:xfrm>
            <a:off x="715963" y="61088588"/>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gélatine, amidons, PEG 4000 et 6000, povidone en solution aqueuse ou alcoolique et aussi des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62" name="Rectangle 22"/>
          <p:cNvSpPr>
            <a:spLocks noChangeArrowheads="1"/>
          </p:cNvSpPr>
          <p:nvPr/>
        </p:nvSpPr>
        <p:spPr bwMode="auto">
          <a:xfrm>
            <a:off x="715963" y="6130290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solutions de saccharose, de glucose ou de sorbitol</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63" name="Rectangle 23"/>
          <p:cNvSpPr>
            <a:spLocks noChangeArrowheads="1"/>
          </p:cNvSpPr>
          <p:nvPr/>
        </p:nvSpPr>
        <p:spPr bwMode="auto">
          <a:xfrm>
            <a:off x="0" y="1357298"/>
            <a:ext cx="9144000" cy="57708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b="1" i="0" u="none" strike="noStrike" cap="none" normalizeH="0" baseline="0" dirty="0" smtClean="0">
                <a:ln>
                  <a:noFill/>
                </a:ln>
                <a:solidFill>
                  <a:schemeClr val="bg1"/>
                </a:solidFill>
                <a:effectLst/>
                <a:latin typeface="Calibri" pitchFamily="34" charset="0"/>
                <a:ea typeface="Times New Roman" pitchFamily="18" charset="0"/>
                <a:cs typeface="Calibri" pitchFamily="34" charset="0"/>
              </a:rPr>
              <a:t>Leur rôle est de </a:t>
            </a:r>
            <a:r>
              <a:rPr kumimoji="0" lang="fr-FR" b="1" i="1" u="none" strike="noStrike" cap="none" normalizeH="0" baseline="0" dirty="0" smtClean="0">
                <a:ln>
                  <a:noFill/>
                </a:ln>
                <a:solidFill>
                  <a:schemeClr val="bg1"/>
                </a:solidFill>
                <a:effectLst/>
                <a:latin typeface="Calibri" pitchFamily="34" charset="0"/>
                <a:ea typeface="Times New Roman" pitchFamily="18" charset="0"/>
                <a:cs typeface="Calibri" pitchFamily="34" charset="0"/>
              </a:rPr>
              <a:t>lier entre elles les différents particules du mélange.</a:t>
            </a:r>
            <a:endParaRPr kumimoji="0" lang="fr-FR" b="1" i="0" u="none" strike="noStrike" cap="none" normalizeH="0" baseline="0" dirty="0" smtClean="0">
              <a:ln>
                <a:noFill/>
              </a:ln>
              <a:solidFill>
                <a:schemeClr val="bg1"/>
              </a:solidFill>
              <a:effectLst/>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200000"/>
              </a:lnSpc>
              <a:spcBef>
                <a:spcPct val="0"/>
              </a:spcBef>
              <a:spcAft>
                <a:spcPct val="0"/>
              </a:spcAft>
              <a:buClrTx/>
              <a:buSzTx/>
              <a:buFontTx/>
              <a:buNone/>
              <a:tabLst/>
            </a:pPr>
            <a:r>
              <a:rPr lang="fr-FR" b="1" dirty="0" smtClean="0">
                <a:solidFill>
                  <a:schemeClr val="bg1"/>
                </a:solidFill>
                <a:latin typeface="Calibri" pitchFamily="34" charset="0"/>
                <a:ea typeface="Times New Roman" pitchFamily="18" charset="0"/>
                <a:cs typeface="Calibri" pitchFamily="34" charset="0"/>
              </a:rPr>
              <a:t>En outre terme, les liants susceptibles d’exercer simultanément la fonction de diluant , ont en outre la propriétés de renforcer ou favoriser les liaisons inter particulaires et l</a:t>
            </a:r>
            <a:r>
              <a:rPr kumimoji="0" lang="fr-FR" b="1" i="0" u="none" strike="noStrike" cap="none" normalizeH="0" baseline="0" dirty="0" smtClean="0">
                <a:ln>
                  <a:noFill/>
                </a:ln>
                <a:solidFill>
                  <a:schemeClr val="bg1"/>
                </a:solidFill>
                <a:effectLst/>
                <a:latin typeface="Calibri" pitchFamily="34" charset="0"/>
                <a:ea typeface="Times New Roman" pitchFamily="18" charset="0"/>
                <a:cs typeface="Calibri" pitchFamily="34" charset="0"/>
              </a:rPr>
              <a:t>eur présence permet de réduire la force de compression. Ils sont utilisés soit à l’état</a:t>
            </a:r>
            <a:r>
              <a:rPr lang="fr-FR" b="1" dirty="0" smtClean="0">
                <a:solidFill>
                  <a:schemeClr val="bg1"/>
                </a:solidFill>
                <a:latin typeface="Calibri" pitchFamily="34" charset="0"/>
                <a:ea typeface="Times New Roman" pitchFamily="18" charset="0"/>
                <a:cs typeface="Calibri" pitchFamily="34" charset="0"/>
              </a:rPr>
              <a:t> </a:t>
            </a:r>
            <a:r>
              <a:rPr kumimoji="0" lang="fr-FR" b="1" i="0" u="none" strike="noStrike" cap="none" normalizeH="0" baseline="0" dirty="0" smtClean="0">
                <a:ln>
                  <a:noFill/>
                </a:ln>
                <a:solidFill>
                  <a:schemeClr val="bg1"/>
                </a:solidFill>
                <a:effectLst/>
                <a:latin typeface="Calibri" pitchFamily="34" charset="0"/>
                <a:ea typeface="Times New Roman" pitchFamily="18" charset="0"/>
                <a:cs typeface="Calibri" pitchFamily="34" charset="0"/>
              </a:rPr>
              <a:t>sec, soit, le plus souvent, en solutions (ou pseudo solutions) aqueuses ou alcooliques. En</a:t>
            </a:r>
            <a:r>
              <a:rPr lang="fr-FR" b="1" dirty="0" smtClean="0">
                <a:solidFill>
                  <a:schemeClr val="bg1"/>
                </a:solidFill>
                <a:latin typeface="Calibri" pitchFamily="34" charset="0"/>
                <a:ea typeface="Times New Roman" pitchFamily="18" charset="0"/>
                <a:cs typeface="Calibri" pitchFamily="34" charset="0"/>
              </a:rPr>
              <a:t> </a:t>
            </a:r>
            <a:r>
              <a:rPr kumimoji="0" lang="fr-FR" b="1" i="0" u="none" strike="noStrike" cap="none" normalizeH="0" baseline="0" dirty="0" smtClean="0">
                <a:ln>
                  <a:noFill/>
                </a:ln>
                <a:solidFill>
                  <a:schemeClr val="bg1"/>
                </a:solidFill>
                <a:effectLst/>
                <a:latin typeface="Calibri" pitchFamily="34" charset="0"/>
                <a:ea typeface="Times New Roman" pitchFamily="18" charset="0"/>
                <a:cs typeface="Calibri" pitchFamily="34" charset="0"/>
              </a:rPr>
              <a:t>solution, les liants sont mieux répartis dans la masse et plus efficaces.</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fr-FR" b="1" i="0" u="none" strike="noStrike" cap="none" normalizeH="0" baseline="0" dirty="0" smtClean="0">
              <a:ln>
                <a:noFill/>
              </a:ln>
              <a:effectLst/>
              <a:latin typeface="Comic Sans MS" pitchFamily="66"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None/>
              <a:tabLst/>
            </a:pPr>
            <a:r>
              <a:rPr kumimoji="0" lang="fr-FR" b="1" i="0" u="none" strike="noStrike" cap="none" normalizeH="0" baseline="0" dirty="0" smtClean="0">
                <a:ln>
                  <a:noFill/>
                </a:ln>
                <a:solidFill>
                  <a:schemeClr val="bg1"/>
                </a:solidFill>
                <a:effectLst/>
                <a:latin typeface="Calibri" pitchFamily="34" charset="0"/>
                <a:ea typeface="Times New Roman" pitchFamily="18" charset="0"/>
                <a:cs typeface="Calibri" pitchFamily="34" charset="0"/>
              </a:rPr>
              <a:t>La quantité de liants à ajouter est variable selon la nature du liant et du principe actif. Le plus</a:t>
            </a:r>
            <a:r>
              <a:rPr lang="fr-FR" b="1" dirty="0" smtClean="0">
                <a:solidFill>
                  <a:schemeClr val="bg1"/>
                </a:solidFill>
                <a:latin typeface="Calibri" pitchFamily="34" charset="0"/>
                <a:ea typeface="Times New Roman" pitchFamily="18" charset="0"/>
                <a:cs typeface="Calibri" pitchFamily="34" charset="0"/>
              </a:rPr>
              <a:t> </a:t>
            </a:r>
            <a:r>
              <a:rPr kumimoji="0" lang="fr-FR" b="1" i="0" u="none" strike="noStrike" cap="none" normalizeH="0" baseline="0" dirty="0" smtClean="0">
                <a:ln>
                  <a:noFill/>
                </a:ln>
                <a:solidFill>
                  <a:schemeClr val="bg1"/>
                </a:solidFill>
                <a:effectLst/>
                <a:latin typeface="Calibri" pitchFamily="34" charset="0"/>
                <a:ea typeface="Times New Roman" pitchFamily="18" charset="0"/>
                <a:cs typeface="Calibri" pitchFamily="34" charset="0"/>
              </a:rPr>
              <a:t>souvent, le pourcentage de liant sec par rapport à la masse du comprimé est de l’ordre de </a:t>
            </a:r>
            <a:r>
              <a:rPr kumimoji="0" lang="fr-FR" b="1" i="1" u="none" strike="noStrike" cap="none" normalizeH="0" baseline="0" dirty="0" smtClean="0">
                <a:ln>
                  <a:noFill/>
                </a:ln>
                <a:solidFill>
                  <a:schemeClr val="bg1"/>
                </a:solidFill>
                <a:effectLst/>
                <a:latin typeface="Calibri" pitchFamily="34" charset="0"/>
                <a:ea typeface="Times New Roman" pitchFamily="18" charset="0"/>
                <a:cs typeface="Calibri" pitchFamily="34" charset="0"/>
              </a:rPr>
              <a:t>2 à</a:t>
            </a:r>
            <a:r>
              <a:rPr lang="fr-FR" b="1" dirty="0" smtClean="0">
                <a:solidFill>
                  <a:schemeClr val="bg1"/>
                </a:solidFill>
                <a:latin typeface="Calibri" pitchFamily="34" charset="0"/>
                <a:ea typeface="Times New Roman" pitchFamily="18" charset="0"/>
                <a:cs typeface="Calibri" pitchFamily="34" charset="0"/>
              </a:rPr>
              <a:t> </a:t>
            </a:r>
            <a:r>
              <a:rPr kumimoji="0" lang="fr-FR" b="1" i="1" u="none" strike="noStrike" cap="none" normalizeH="0" baseline="0" dirty="0" smtClean="0">
                <a:ln>
                  <a:noFill/>
                </a:ln>
                <a:solidFill>
                  <a:schemeClr val="bg1"/>
                </a:solidFill>
                <a:effectLst/>
                <a:latin typeface="Calibri" pitchFamily="34" charset="0"/>
                <a:ea typeface="Times New Roman" pitchFamily="18" charset="0"/>
                <a:cs typeface="Calibri" pitchFamily="34" charset="0"/>
              </a:rPr>
              <a:t>10%.</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fr-FR" b="1" i="0" u="none" strike="noStrike" cap="none" normalizeH="0" baseline="0" dirty="0" smtClean="0">
              <a:ln>
                <a:noFill/>
              </a:ln>
              <a:solidFill>
                <a:srgbClr val="CCFF33"/>
              </a:solidFill>
              <a:effectLst/>
              <a:latin typeface="Comic Sans MS" pitchFamily="66" charset="0"/>
              <a:cs typeface="Arial" pitchFamily="34" charset="0"/>
            </a:endParaRPr>
          </a:p>
        </p:txBody>
      </p:sp>
      <p:sp>
        <p:nvSpPr>
          <p:cNvPr id="27" name="Rectangle 3"/>
          <p:cNvSpPr>
            <a:spLocks noChangeArrowheads="1"/>
          </p:cNvSpPr>
          <p:nvPr/>
        </p:nvSpPr>
        <p:spPr bwMode="auto">
          <a:xfrm>
            <a:off x="2643174" y="500042"/>
            <a:ext cx="3116559"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3200" b="1" i="0" u="none" strike="noStrike" cap="none" normalizeH="0" baseline="0" dirty="0" smtClean="0">
                <a:ln>
                  <a:noFill/>
                </a:ln>
                <a:solidFill>
                  <a:srgbClr val="FE0EDC"/>
                </a:solidFill>
                <a:effectLst/>
                <a:latin typeface="Comic Sans MS" pitchFamily="66" charset="0"/>
                <a:ea typeface="Calibri" pitchFamily="34" charset="0"/>
                <a:cs typeface="Times New Roman" pitchFamily="18" charset="0"/>
              </a:rPr>
              <a:t>2.2  Les</a:t>
            </a:r>
            <a:r>
              <a:rPr kumimoji="0" lang="fr-FR" sz="3200" b="1" i="0" u="none" strike="noStrike" cap="none" normalizeH="0" dirty="0" smtClean="0">
                <a:ln>
                  <a:noFill/>
                </a:ln>
                <a:solidFill>
                  <a:srgbClr val="FE0EDC"/>
                </a:solidFill>
                <a:effectLst/>
                <a:latin typeface="Comic Sans MS" pitchFamily="66" charset="0"/>
                <a:ea typeface="Calibri" pitchFamily="34" charset="0"/>
                <a:cs typeface="Times New Roman" pitchFamily="18" charset="0"/>
              </a:rPr>
              <a:t> liants</a:t>
            </a:r>
            <a:endParaRPr kumimoji="0" lang="fr-FR" sz="3200" b="1" i="0" u="none" strike="noStrike" cap="none" normalizeH="0" baseline="0" dirty="0" smtClean="0">
              <a:ln>
                <a:noFill/>
              </a:ln>
              <a:solidFill>
                <a:srgbClr val="FE0EDC"/>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ersonnalisé 1">
      <a:dk1>
        <a:sysClr val="windowText" lastClr="000000"/>
      </a:dk1>
      <a:lt1>
        <a:sysClr val="window" lastClr="FFFFFF"/>
      </a:lt1>
      <a:dk2>
        <a:srgbClr val="D8D8D8"/>
      </a:dk2>
      <a:lt2>
        <a:srgbClr val="FFFFFF"/>
      </a:lt2>
      <a:accent1>
        <a:srgbClr val="D8D8D8"/>
      </a:accent1>
      <a:accent2>
        <a:srgbClr val="FFFFFF"/>
      </a:accent2>
      <a:accent3>
        <a:srgbClr val="BFBFBF"/>
      </a:accent3>
      <a:accent4>
        <a:srgbClr val="D8D8D8"/>
      </a:accent4>
      <a:accent5>
        <a:srgbClr val="FFFFFF"/>
      </a:accent5>
      <a:accent6>
        <a:srgbClr val="A5A5A5"/>
      </a:accent6>
      <a:hlink>
        <a:srgbClr val="BFBFBF"/>
      </a:hlink>
      <a:folHlink>
        <a:srgbClr val="7F7F7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8098</TotalTime>
  <Words>1356</Words>
  <PresentationFormat>Affichage à l'écran (4:3)</PresentationFormat>
  <Paragraphs>181</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Papier</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aci</dc:creator>
  <cp:lastModifiedBy>aci</cp:lastModifiedBy>
  <cp:revision>81</cp:revision>
  <dcterms:created xsi:type="dcterms:W3CDTF">2019-02-24T16:43:39Z</dcterms:created>
  <dcterms:modified xsi:type="dcterms:W3CDTF">2022-03-11T19:18:29Z</dcterms:modified>
</cp:coreProperties>
</file>