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57" r:id="rId3"/>
    <p:sldId id="259" r:id="rId4"/>
    <p:sldId id="263" r:id="rId5"/>
    <p:sldId id="260" r:id="rId6"/>
    <p:sldId id="261" r:id="rId7"/>
    <p:sldId id="270" r:id="rId8"/>
    <p:sldId id="294" r:id="rId9"/>
    <p:sldId id="293" r:id="rId10"/>
    <p:sldId id="296" r:id="rId11"/>
    <p:sldId id="297" r:id="rId12"/>
    <p:sldId id="264" r:id="rId13"/>
    <p:sldId id="265" r:id="rId14"/>
    <p:sldId id="266" r:id="rId15"/>
    <p:sldId id="267" r:id="rId16"/>
    <p:sldId id="268" r:id="rId17"/>
    <p:sldId id="269" r:id="rId18"/>
    <p:sldId id="271" r:id="rId19"/>
    <p:sldId id="272" r:id="rId20"/>
    <p:sldId id="273" r:id="rId21"/>
    <p:sldId id="274" r:id="rId22"/>
    <p:sldId id="277" r:id="rId23"/>
    <p:sldId id="27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5" r:id="rId39"/>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971" autoAdjust="0"/>
    <p:restoredTop sz="62186" autoAdjust="0"/>
  </p:normalViewPr>
  <p:slideViewPr>
    <p:cSldViewPr>
      <p:cViewPr>
        <p:scale>
          <a:sx n="60" d="100"/>
          <a:sy n="60" d="100"/>
        </p:scale>
        <p:origin x="-1488"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1C716-FD81-4471-8DF2-A679F033C1CF}" type="doc">
      <dgm:prSet loTypeId="urn:microsoft.com/office/officeart/2005/8/layout/pyramid2" loCatId="list" qsTypeId="urn:microsoft.com/office/officeart/2005/8/quickstyle/3d3" qsCatId="3D" csTypeId="urn:microsoft.com/office/officeart/2005/8/colors/accent4_3" csCatId="accent4" phldr="1"/>
      <dgm:spPr/>
      <dgm:t>
        <a:bodyPr/>
        <a:lstStyle/>
        <a:p>
          <a:endParaRPr lang="fr-FR"/>
        </a:p>
      </dgm:t>
    </dgm:pt>
    <dgm:pt modelId="{78FB88DB-E5E1-4A8E-BAF8-915EC7C0B78D}">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2800" b="1" dirty="0" smtClean="0">
              <a:latin typeface="Times New Roman" pitchFamily="18" charset="0"/>
              <a:cs typeface="Times New Roman" pitchFamily="18" charset="0"/>
            </a:rPr>
            <a:t>Acid-base </a:t>
          </a:r>
          <a:r>
            <a:rPr lang="fr-FR" sz="2800" b="1" dirty="0" err="1" smtClean="0">
              <a:latin typeface="Times New Roman" pitchFamily="18" charset="0"/>
              <a:cs typeface="Times New Roman" pitchFamily="18" charset="0"/>
            </a:rPr>
            <a:t>titration</a:t>
          </a:r>
          <a:r>
            <a:rPr lang="fr-FR" sz="28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dgm:t>
    </dgm:pt>
    <dgm:pt modelId="{26DF47D2-313F-4FA9-A5FE-A19C46474192}" type="parTrans" cxnId="{3038C883-E212-4D1C-9F79-5358A684095D}">
      <dgm:prSet/>
      <dgm:spPr/>
      <dgm:t>
        <a:bodyPr/>
        <a:lstStyle/>
        <a:p>
          <a:endParaRPr lang="fr-FR"/>
        </a:p>
      </dgm:t>
    </dgm:pt>
    <dgm:pt modelId="{07C43F31-4902-4C0A-A6C4-23D71411107C}" type="sibTrans" cxnId="{3038C883-E212-4D1C-9F79-5358A684095D}">
      <dgm:prSet/>
      <dgm:spPr/>
      <dgm:t>
        <a:bodyPr/>
        <a:lstStyle/>
        <a:p>
          <a:endParaRPr lang="fr-FR"/>
        </a:p>
      </dgm:t>
    </dgm:pt>
    <dgm:pt modelId="{0AB84C7B-45B3-4F7A-B244-FF6755258D52}">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800" b="1" dirty="0" smtClean="0">
              <a:latin typeface="Times New Roman" pitchFamily="18" charset="0"/>
              <a:cs typeface="Times New Roman" pitchFamily="18" charset="0"/>
            </a:rPr>
            <a:t>Redox </a:t>
          </a:r>
          <a:r>
            <a:rPr lang="fr-FR" sz="2800" b="1" dirty="0" err="1" smtClean="0">
              <a:latin typeface="Times New Roman" pitchFamily="18" charset="0"/>
              <a:cs typeface="Times New Roman" pitchFamily="18" charset="0"/>
            </a:rPr>
            <a:t>titration</a:t>
          </a:r>
          <a:endParaRPr lang="fr-FR" sz="2800" b="1" dirty="0">
            <a:latin typeface="Times New Roman" pitchFamily="18" charset="0"/>
            <a:cs typeface="Times New Roman" pitchFamily="18" charset="0"/>
          </a:endParaRPr>
        </a:p>
      </dgm:t>
    </dgm:pt>
    <dgm:pt modelId="{9E02DB4C-1C61-4326-AD4B-7033ADDDA32F}" type="parTrans" cxnId="{7673C625-1383-49C1-92F0-5C6401D8CA6E}">
      <dgm:prSet/>
      <dgm:spPr/>
      <dgm:t>
        <a:bodyPr/>
        <a:lstStyle/>
        <a:p>
          <a:endParaRPr lang="fr-FR"/>
        </a:p>
      </dgm:t>
    </dgm:pt>
    <dgm:pt modelId="{24D2B7E9-2545-4637-8BCF-A40DAF75BAF2}" type="sibTrans" cxnId="{7673C625-1383-49C1-92F0-5C6401D8CA6E}">
      <dgm:prSet/>
      <dgm:spPr/>
      <dgm:t>
        <a:bodyPr/>
        <a:lstStyle/>
        <a:p>
          <a:endParaRPr lang="fr-FR"/>
        </a:p>
      </dgm:t>
    </dgm:pt>
    <dgm:pt modelId="{B7016149-14CF-4F6D-82D8-537793A6AC3A}">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2800" b="1" dirty="0" err="1" smtClean="0">
              <a:latin typeface="Times New Roman" pitchFamily="18" charset="0"/>
              <a:cs typeface="Times New Roman" pitchFamily="18" charset="0"/>
            </a:rPr>
            <a:t>Precipitation</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titration</a:t>
          </a:r>
          <a:endParaRPr lang="fr-FR" sz="2800" b="1" dirty="0">
            <a:latin typeface="Times New Roman" pitchFamily="18" charset="0"/>
            <a:cs typeface="Times New Roman" pitchFamily="18" charset="0"/>
          </a:endParaRPr>
        </a:p>
      </dgm:t>
    </dgm:pt>
    <dgm:pt modelId="{FEBD48A9-CCC8-4BBB-B61A-C32C4DF86342}" type="parTrans" cxnId="{E2DB1D86-83A0-49E5-83D3-DDB079F5A9D6}">
      <dgm:prSet/>
      <dgm:spPr/>
      <dgm:t>
        <a:bodyPr/>
        <a:lstStyle/>
        <a:p>
          <a:endParaRPr lang="fr-FR"/>
        </a:p>
      </dgm:t>
    </dgm:pt>
    <dgm:pt modelId="{B975C802-4B3D-4856-9844-45C85735E982}" type="sibTrans" cxnId="{E2DB1D86-83A0-49E5-83D3-DDB079F5A9D6}">
      <dgm:prSet/>
      <dgm:spPr/>
      <dgm:t>
        <a:bodyPr/>
        <a:lstStyle/>
        <a:p>
          <a:endParaRPr lang="fr-FR"/>
        </a:p>
      </dgm:t>
    </dgm:pt>
    <dgm:pt modelId="{8E225BFD-511D-456C-B7C4-CDB3473E64B9}">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800" b="1" dirty="0" err="1" smtClean="0">
              <a:latin typeface="Times New Roman" pitchFamily="18" charset="0"/>
              <a:cs typeface="Times New Roman" pitchFamily="18" charset="0"/>
            </a:rPr>
            <a:t>Complexometric</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titration</a:t>
          </a:r>
          <a:endParaRPr lang="fr-FR" sz="2800" b="1" dirty="0">
            <a:latin typeface="Times New Roman" pitchFamily="18" charset="0"/>
            <a:cs typeface="Times New Roman" pitchFamily="18" charset="0"/>
          </a:endParaRPr>
        </a:p>
      </dgm:t>
    </dgm:pt>
    <dgm:pt modelId="{D337DA7C-4C0F-4C12-A2FC-DA9D821175E2}" type="parTrans" cxnId="{DB703D6E-974E-4076-AF7B-5937D032E673}">
      <dgm:prSet/>
      <dgm:spPr/>
      <dgm:t>
        <a:bodyPr/>
        <a:lstStyle/>
        <a:p>
          <a:endParaRPr lang="fr-FR"/>
        </a:p>
      </dgm:t>
    </dgm:pt>
    <dgm:pt modelId="{61BCEB9A-380E-42E4-A59F-0301B9FC2C83}" type="sibTrans" cxnId="{DB703D6E-974E-4076-AF7B-5937D032E673}">
      <dgm:prSet/>
      <dgm:spPr/>
      <dgm:t>
        <a:bodyPr/>
        <a:lstStyle/>
        <a:p>
          <a:endParaRPr lang="fr-FR"/>
        </a:p>
      </dgm:t>
    </dgm:pt>
    <dgm:pt modelId="{8DE494BB-98EB-433F-83A2-FAB7B4EE9D31}">
      <dgm:prSet/>
      <dgm:spPr>
        <a:noFill/>
        <a:ln>
          <a:noFill/>
        </a:ln>
      </dgm:spPr>
      <dgm:t>
        <a:bodyPr/>
        <a:lstStyle/>
        <a:p>
          <a:r>
            <a:rPr lang="en-US" b="1" dirty="0" smtClean="0">
              <a:latin typeface="Times New Roman" pitchFamily="18" charset="0"/>
              <a:cs typeface="Times New Roman" pitchFamily="18" charset="0"/>
            </a:rPr>
            <a:t>Volumetric analysis </a:t>
          </a:r>
          <a:endParaRPr lang="fr-FR" dirty="0"/>
        </a:p>
      </dgm:t>
    </dgm:pt>
    <dgm:pt modelId="{14E1A2FC-08BE-4C63-AA1E-002D91137813}" type="parTrans" cxnId="{E30CDB49-E1B6-4D95-9A4E-E45D5B59FE96}">
      <dgm:prSet/>
      <dgm:spPr/>
      <dgm:t>
        <a:bodyPr/>
        <a:lstStyle/>
        <a:p>
          <a:endParaRPr lang="fr-FR"/>
        </a:p>
      </dgm:t>
    </dgm:pt>
    <dgm:pt modelId="{10C119F4-D65A-423E-8446-5B71A5AF9523}" type="sibTrans" cxnId="{E30CDB49-E1B6-4D95-9A4E-E45D5B59FE96}">
      <dgm:prSet/>
      <dgm:spPr/>
      <dgm:t>
        <a:bodyPr/>
        <a:lstStyle/>
        <a:p>
          <a:endParaRPr lang="fr-FR"/>
        </a:p>
      </dgm:t>
    </dgm:pt>
    <dgm:pt modelId="{7C5BA620-3095-4A90-906F-6EF20C52908E}" type="pres">
      <dgm:prSet presAssocID="{76C1C716-FD81-4471-8DF2-A679F033C1CF}" presName="compositeShape" presStyleCnt="0">
        <dgm:presLayoutVars>
          <dgm:dir/>
          <dgm:resizeHandles/>
        </dgm:presLayoutVars>
      </dgm:prSet>
      <dgm:spPr/>
      <dgm:t>
        <a:bodyPr/>
        <a:lstStyle/>
        <a:p>
          <a:endParaRPr lang="fr-FR"/>
        </a:p>
      </dgm:t>
    </dgm:pt>
    <dgm:pt modelId="{36FA707E-2584-4FF5-8B11-7A37C3B8B62E}" type="pres">
      <dgm:prSet presAssocID="{76C1C716-FD81-4471-8DF2-A679F033C1CF}" presName="pyramid" presStyleLbl="node1" presStyleIdx="0" presStyleCnt="1" custLinFactNeighborX="-942" custLinFactNeighborY="0"/>
      <dgm:spPr>
        <a:ln>
          <a:noFill/>
        </a:ln>
      </dgm:spPr>
    </dgm:pt>
    <dgm:pt modelId="{D36735EF-4C13-4FA6-B9D8-86F3C044622B}" type="pres">
      <dgm:prSet presAssocID="{76C1C716-FD81-4471-8DF2-A679F033C1CF}" presName="theList" presStyleCnt="0"/>
      <dgm:spPr/>
    </dgm:pt>
    <dgm:pt modelId="{AFC4E7D0-0A62-4EBB-BBF8-B2C60C3606DB}" type="pres">
      <dgm:prSet presAssocID="{78FB88DB-E5E1-4A8E-BAF8-915EC7C0B78D}" presName="aNode" presStyleLbl="fgAcc1" presStyleIdx="0" presStyleCnt="5" custLinFactY="33858" custLinFactNeighborY="100000">
        <dgm:presLayoutVars>
          <dgm:bulletEnabled val="1"/>
        </dgm:presLayoutVars>
      </dgm:prSet>
      <dgm:spPr/>
      <dgm:t>
        <a:bodyPr/>
        <a:lstStyle/>
        <a:p>
          <a:endParaRPr lang="fr-FR"/>
        </a:p>
      </dgm:t>
    </dgm:pt>
    <dgm:pt modelId="{B65AC9E7-6BD8-487B-979A-599B32245C9E}" type="pres">
      <dgm:prSet presAssocID="{78FB88DB-E5E1-4A8E-BAF8-915EC7C0B78D}" presName="aSpace" presStyleCnt="0"/>
      <dgm:spPr/>
    </dgm:pt>
    <dgm:pt modelId="{24501C97-21F3-4C62-9DB7-5E887C57A787}" type="pres">
      <dgm:prSet presAssocID="{0AB84C7B-45B3-4F7A-B244-FF6755258D52}" presName="aNode" presStyleLbl="fgAcc1" presStyleIdx="1" presStyleCnt="5" custLinFactY="33858" custLinFactNeighborY="100000">
        <dgm:presLayoutVars>
          <dgm:bulletEnabled val="1"/>
        </dgm:presLayoutVars>
      </dgm:prSet>
      <dgm:spPr/>
      <dgm:t>
        <a:bodyPr/>
        <a:lstStyle/>
        <a:p>
          <a:endParaRPr lang="fr-FR"/>
        </a:p>
      </dgm:t>
    </dgm:pt>
    <dgm:pt modelId="{689763CD-5AC6-4DA2-9F09-68891BB0937B}" type="pres">
      <dgm:prSet presAssocID="{0AB84C7B-45B3-4F7A-B244-FF6755258D52}" presName="aSpace" presStyleCnt="0"/>
      <dgm:spPr/>
    </dgm:pt>
    <dgm:pt modelId="{0824A254-BC1A-4CCE-9208-4289A78123A7}" type="pres">
      <dgm:prSet presAssocID="{B7016149-14CF-4F6D-82D8-537793A6AC3A}" presName="aNode" presStyleLbl="fgAcc1" presStyleIdx="2" presStyleCnt="5" custLinFactY="33858" custLinFactNeighborY="100000">
        <dgm:presLayoutVars>
          <dgm:bulletEnabled val="1"/>
        </dgm:presLayoutVars>
      </dgm:prSet>
      <dgm:spPr/>
      <dgm:t>
        <a:bodyPr/>
        <a:lstStyle/>
        <a:p>
          <a:endParaRPr lang="fr-FR"/>
        </a:p>
      </dgm:t>
    </dgm:pt>
    <dgm:pt modelId="{CD748F08-4D91-4BB8-9DFA-8F1FAA9A983C}" type="pres">
      <dgm:prSet presAssocID="{B7016149-14CF-4F6D-82D8-537793A6AC3A}" presName="aSpace" presStyleCnt="0"/>
      <dgm:spPr/>
    </dgm:pt>
    <dgm:pt modelId="{4DBC9871-036E-49FF-A219-9233443EF9FB}" type="pres">
      <dgm:prSet presAssocID="{8E225BFD-511D-456C-B7C4-CDB3473E64B9}" presName="aNode" presStyleLbl="fgAcc1" presStyleIdx="3" presStyleCnt="5" custLinFactY="33858" custLinFactNeighborY="100000">
        <dgm:presLayoutVars>
          <dgm:bulletEnabled val="1"/>
        </dgm:presLayoutVars>
      </dgm:prSet>
      <dgm:spPr/>
      <dgm:t>
        <a:bodyPr/>
        <a:lstStyle/>
        <a:p>
          <a:endParaRPr lang="fr-FR"/>
        </a:p>
      </dgm:t>
    </dgm:pt>
    <dgm:pt modelId="{F537916A-45BB-412C-973D-9520D8E38711}" type="pres">
      <dgm:prSet presAssocID="{8E225BFD-511D-456C-B7C4-CDB3473E64B9}" presName="aSpace" presStyleCnt="0"/>
      <dgm:spPr/>
    </dgm:pt>
    <dgm:pt modelId="{4278E041-C3FD-4BEF-9E56-F6741409CF3B}" type="pres">
      <dgm:prSet presAssocID="{8DE494BB-98EB-433F-83A2-FAB7B4EE9D31}" presName="aNode" presStyleLbl="fgAcc1" presStyleIdx="4" presStyleCnt="5" custLinFactY="53642" custLinFactNeighborX="-50661" custLinFactNeighborY="100000">
        <dgm:presLayoutVars>
          <dgm:bulletEnabled val="1"/>
        </dgm:presLayoutVars>
      </dgm:prSet>
      <dgm:spPr/>
      <dgm:t>
        <a:bodyPr/>
        <a:lstStyle/>
        <a:p>
          <a:endParaRPr lang="fr-FR"/>
        </a:p>
      </dgm:t>
    </dgm:pt>
    <dgm:pt modelId="{0FD4CC08-D71E-430A-835F-21C428777C08}" type="pres">
      <dgm:prSet presAssocID="{8DE494BB-98EB-433F-83A2-FAB7B4EE9D31}" presName="aSpace" presStyleCnt="0"/>
      <dgm:spPr/>
    </dgm:pt>
  </dgm:ptLst>
  <dgm:cxnLst>
    <dgm:cxn modelId="{3038C883-E212-4D1C-9F79-5358A684095D}" srcId="{76C1C716-FD81-4471-8DF2-A679F033C1CF}" destId="{78FB88DB-E5E1-4A8E-BAF8-915EC7C0B78D}" srcOrd="0" destOrd="0" parTransId="{26DF47D2-313F-4FA9-A5FE-A19C46474192}" sibTransId="{07C43F31-4902-4C0A-A6C4-23D71411107C}"/>
    <dgm:cxn modelId="{1354D02B-A153-4ABD-A45F-A890CCEB604F}" type="presOf" srcId="{76C1C716-FD81-4471-8DF2-A679F033C1CF}" destId="{7C5BA620-3095-4A90-906F-6EF20C52908E}" srcOrd="0" destOrd="0" presId="urn:microsoft.com/office/officeart/2005/8/layout/pyramid2"/>
    <dgm:cxn modelId="{43FBF371-F7BD-4663-B2D8-EA4C2E2066C1}" type="presOf" srcId="{8E225BFD-511D-456C-B7C4-CDB3473E64B9}" destId="{4DBC9871-036E-49FF-A219-9233443EF9FB}" srcOrd="0" destOrd="0" presId="urn:microsoft.com/office/officeart/2005/8/layout/pyramid2"/>
    <dgm:cxn modelId="{E31F9C3A-C0D8-4E48-8016-13D866CAE88E}" type="presOf" srcId="{0AB84C7B-45B3-4F7A-B244-FF6755258D52}" destId="{24501C97-21F3-4C62-9DB7-5E887C57A787}" srcOrd="0" destOrd="0" presId="urn:microsoft.com/office/officeart/2005/8/layout/pyramid2"/>
    <dgm:cxn modelId="{D4E431D1-F41C-4E9B-AF1C-8EC2B3A62674}" type="presOf" srcId="{8DE494BB-98EB-433F-83A2-FAB7B4EE9D31}" destId="{4278E041-C3FD-4BEF-9E56-F6741409CF3B}" srcOrd="0" destOrd="0" presId="urn:microsoft.com/office/officeart/2005/8/layout/pyramid2"/>
    <dgm:cxn modelId="{E2DB1D86-83A0-49E5-83D3-DDB079F5A9D6}" srcId="{76C1C716-FD81-4471-8DF2-A679F033C1CF}" destId="{B7016149-14CF-4F6D-82D8-537793A6AC3A}" srcOrd="2" destOrd="0" parTransId="{FEBD48A9-CCC8-4BBB-B61A-C32C4DF86342}" sibTransId="{B975C802-4B3D-4856-9844-45C85735E982}"/>
    <dgm:cxn modelId="{EFCAD72E-9BB3-46E2-8B7A-4617C369BDE5}" type="presOf" srcId="{78FB88DB-E5E1-4A8E-BAF8-915EC7C0B78D}" destId="{AFC4E7D0-0A62-4EBB-BBF8-B2C60C3606DB}" srcOrd="0" destOrd="0" presId="urn:microsoft.com/office/officeart/2005/8/layout/pyramid2"/>
    <dgm:cxn modelId="{DB703D6E-974E-4076-AF7B-5937D032E673}" srcId="{76C1C716-FD81-4471-8DF2-A679F033C1CF}" destId="{8E225BFD-511D-456C-B7C4-CDB3473E64B9}" srcOrd="3" destOrd="0" parTransId="{D337DA7C-4C0F-4C12-A2FC-DA9D821175E2}" sibTransId="{61BCEB9A-380E-42E4-A59F-0301B9FC2C83}"/>
    <dgm:cxn modelId="{1633FDCF-1F45-4D37-A888-69E09D0B3CE3}" type="presOf" srcId="{B7016149-14CF-4F6D-82D8-537793A6AC3A}" destId="{0824A254-BC1A-4CCE-9208-4289A78123A7}" srcOrd="0" destOrd="0" presId="urn:microsoft.com/office/officeart/2005/8/layout/pyramid2"/>
    <dgm:cxn modelId="{E30CDB49-E1B6-4D95-9A4E-E45D5B59FE96}" srcId="{76C1C716-FD81-4471-8DF2-A679F033C1CF}" destId="{8DE494BB-98EB-433F-83A2-FAB7B4EE9D31}" srcOrd="4" destOrd="0" parTransId="{14E1A2FC-08BE-4C63-AA1E-002D91137813}" sibTransId="{10C119F4-D65A-423E-8446-5B71A5AF9523}"/>
    <dgm:cxn modelId="{7673C625-1383-49C1-92F0-5C6401D8CA6E}" srcId="{76C1C716-FD81-4471-8DF2-A679F033C1CF}" destId="{0AB84C7B-45B3-4F7A-B244-FF6755258D52}" srcOrd="1" destOrd="0" parTransId="{9E02DB4C-1C61-4326-AD4B-7033ADDDA32F}" sibTransId="{24D2B7E9-2545-4637-8BCF-A40DAF75BAF2}"/>
    <dgm:cxn modelId="{29019C16-9E5C-446E-94CD-5100CE30C5FD}" type="presParOf" srcId="{7C5BA620-3095-4A90-906F-6EF20C52908E}" destId="{36FA707E-2584-4FF5-8B11-7A37C3B8B62E}" srcOrd="0" destOrd="0" presId="urn:microsoft.com/office/officeart/2005/8/layout/pyramid2"/>
    <dgm:cxn modelId="{F0D37484-7B89-42C3-B2D1-1E1B9AB4D138}" type="presParOf" srcId="{7C5BA620-3095-4A90-906F-6EF20C52908E}" destId="{D36735EF-4C13-4FA6-B9D8-86F3C044622B}" srcOrd="1" destOrd="0" presId="urn:microsoft.com/office/officeart/2005/8/layout/pyramid2"/>
    <dgm:cxn modelId="{E604948E-BB8C-4323-BC51-6EF3689D7313}" type="presParOf" srcId="{D36735EF-4C13-4FA6-B9D8-86F3C044622B}" destId="{AFC4E7D0-0A62-4EBB-BBF8-B2C60C3606DB}" srcOrd="0" destOrd="0" presId="urn:microsoft.com/office/officeart/2005/8/layout/pyramid2"/>
    <dgm:cxn modelId="{E577B4D9-CD42-4D4B-9AD4-6DADFAF636C4}" type="presParOf" srcId="{D36735EF-4C13-4FA6-B9D8-86F3C044622B}" destId="{B65AC9E7-6BD8-487B-979A-599B32245C9E}" srcOrd="1" destOrd="0" presId="urn:microsoft.com/office/officeart/2005/8/layout/pyramid2"/>
    <dgm:cxn modelId="{17348F0E-AC0F-4B41-AF46-57C4A1D6F936}" type="presParOf" srcId="{D36735EF-4C13-4FA6-B9D8-86F3C044622B}" destId="{24501C97-21F3-4C62-9DB7-5E887C57A787}" srcOrd="2" destOrd="0" presId="urn:microsoft.com/office/officeart/2005/8/layout/pyramid2"/>
    <dgm:cxn modelId="{4E311888-750A-47D1-8A1F-7D44AA69CD5D}" type="presParOf" srcId="{D36735EF-4C13-4FA6-B9D8-86F3C044622B}" destId="{689763CD-5AC6-4DA2-9F09-68891BB0937B}" srcOrd="3" destOrd="0" presId="urn:microsoft.com/office/officeart/2005/8/layout/pyramid2"/>
    <dgm:cxn modelId="{A01501D6-0433-44E9-96CF-9BBD26D226B9}" type="presParOf" srcId="{D36735EF-4C13-4FA6-B9D8-86F3C044622B}" destId="{0824A254-BC1A-4CCE-9208-4289A78123A7}" srcOrd="4" destOrd="0" presId="urn:microsoft.com/office/officeart/2005/8/layout/pyramid2"/>
    <dgm:cxn modelId="{D3B7808B-07D1-4C75-9256-A04B0B6C599B}" type="presParOf" srcId="{D36735EF-4C13-4FA6-B9D8-86F3C044622B}" destId="{CD748F08-4D91-4BB8-9DFA-8F1FAA9A983C}" srcOrd="5" destOrd="0" presId="urn:microsoft.com/office/officeart/2005/8/layout/pyramid2"/>
    <dgm:cxn modelId="{6E4B973C-D790-45F2-B5F1-0E56C99E5836}" type="presParOf" srcId="{D36735EF-4C13-4FA6-B9D8-86F3C044622B}" destId="{4DBC9871-036E-49FF-A219-9233443EF9FB}" srcOrd="6" destOrd="0" presId="urn:microsoft.com/office/officeart/2005/8/layout/pyramid2"/>
    <dgm:cxn modelId="{9C6FA4ED-A0C3-4DF4-BECE-F1782046BE3B}" type="presParOf" srcId="{D36735EF-4C13-4FA6-B9D8-86F3C044622B}" destId="{F537916A-45BB-412C-973D-9520D8E38711}" srcOrd="7" destOrd="0" presId="urn:microsoft.com/office/officeart/2005/8/layout/pyramid2"/>
    <dgm:cxn modelId="{DAC3C65D-EBBB-4333-AA0F-8FD8DA429BCF}" type="presParOf" srcId="{D36735EF-4C13-4FA6-B9D8-86F3C044622B}" destId="{4278E041-C3FD-4BEF-9E56-F6741409CF3B}" srcOrd="8" destOrd="0" presId="urn:microsoft.com/office/officeart/2005/8/layout/pyramid2"/>
    <dgm:cxn modelId="{8E853A95-AF5A-4ECE-A511-62DAEA3B3F79}" type="presParOf" srcId="{D36735EF-4C13-4FA6-B9D8-86F3C044622B}" destId="{0FD4CC08-D71E-430A-835F-21C428777C08}" srcOrd="9"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fr-FR"/>
          </a:p>
        </p:txBody>
      </p:sp>
      <p:sp>
        <p:nvSpPr>
          <p:cNvPr id="3" name="Espace réservé de la date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A66BAFE9-51EA-4B75-97F3-BE7E4EB43516}" type="datetimeFigureOut">
              <a:rPr lang="fr-FR" smtClean="0"/>
              <a:pPr/>
              <a:t>28/10/2025</a:t>
            </a:fld>
            <a:endParaRPr lang="fr-FR"/>
          </a:p>
        </p:txBody>
      </p:sp>
      <p:sp>
        <p:nvSpPr>
          <p:cNvPr id="4" name="Espace réservé de l'image des diapositives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fr-FR"/>
          </a:p>
        </p:txBody>
      </p:sp>
      <p:sp>
        <p:nvSpPr>
          <p:cNvPr id="5" name="Espace réservé des commentaires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1FA33F81-FA72-4BAD-BC81-74E940D1CAF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18</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27</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28</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30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31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32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33</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35</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36</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37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19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23</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FA33F81-FA72-4BAD-BC81-74E940D1CAF7}" type="slidenum">
              <a:rPr lang="fr-FR" smtClean="0"/>
              <a:pPr/>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28/10/2025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28/10/2025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C:\Users\aci\Desktop\IMG-1532.jpg"/>
          <p:cNvPicPr>
            <a:picLocks noChangeAspect="1" noChangeArrowheads="1"/>
          </p:cNvPicPr>
          <p:nvPr/>
        </p:nvPicPr>
        <p:blipFill>
          <a:blip r:embed="rId2"/>
          <a:srcRect/>
          <a:stretch>
            <a:fillRect/>
          </a:stretch>
        </p:blipFill>
        <p:spPr bwMode="auto">
          <a:xfrm>
            <a:off x="0" y="2928934"/>
            <a:ext cx="9144000" cy="3929066"/>
          </a:xfrm>
          <a:prstGeom prst="rect">
            <a:avLst/>
          </a:prstGeom>
          <a:noFill/>
        </p:spPr>
      </p:pic>
      <p:sp>
        <p:nvSpPr>
          <p:cNvPr id="2" name="Titre 1"/>
          <p:cNvSpPr>
            <a:spLocks noGrp="1"/>
          </p:cNvSpPr>
          <p:nvPr>
            <p:ph type="ctrTitle"/>
          </p:nvPr>
        </p:nvSpPr>
        <p:spPr>
          <a:xfrm>
            <a:off x="0" y="1357298"/>
            <a:ext cx="9144000" cy="1470025"/>
          </a:xfrm>
        </p:spPr>
        <p:txBody>
          <a:bodyPr>
            <a:normAutofit fontScale="9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Chapter VI. Chemical analysis for medicines quality control.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Sous-titre 2"/>
          <p:cNvSpPr>
            <a:spLocks noGrp="1"/>
          </p:cNvSpPr>
          <p:nvPr>
            <p:ph type="subTitle" idx="1"/>
          </p:nvPr>
        </p:nvSpPr>
        <p:spPr>
          <a:xfrm>
            <a:off x="0" y="5105400"/>
            <a:ext cx="9144000" cy="1752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Course.01 Pharmacopoeial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titrimetric</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methods </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698" name="AutoShape 2" descr="optical-techniques-sims-2021-3-32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9700" name="AutoShape 4" descr="optical-techniques-sims-2021-3-204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1643042" y="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Master 2: Pharmaceutical Chemistry</a:t>
            </a:r>
            <a:endParaRPr lang="fr-FR" sz="2000" b="1" dirty="0" smtClean="0">
              <a:latin typeface="Times New Roman" pitchFamily="18" charset="0"/>
              <a:cs typeface="Times New Roman" pitchFamily="18" charset="0"/>
            </a:endParaRPr>
          </a:p>
        </p:txBody>
      </p:sp>
      <p:sp>
        <p:nvSpPr>
          <p:cNvPr id="8" name="Rectangle 7"/>
          <p:cNvSpPr/>
          <p:nvPr/>
        </p:nvSpPr>
        <p:spPr>
          <a:xfrm>
            <a:off x="2071670" y="428604"/>
            <a:ext cx="4900572"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Module: Drug Analysis and Control</a:t>
            </a:r>
          </a:p>
        </p:txBody>
      </p:sp>
      <p:sp>
        <p:nvSpPr>
          <p:cNvPr id="10" name="Rectangle 9"/>
          <p:cNvSpPr/>
          <p:nvPr/>
        </p:nvSpPr>
        <p:spPr>
          <a:xfrm>
            <a:off x="6664923" y="6000768"/>
            <a:ext cx="2479077" cy="400110"/>
          </a:xfrm>
          <a:prstGeom prst="rect">
            <a:avLst/>
          </a:prstGeom>
        </p:spPr>
        <p:txBody>
          <a:bodyPr wrap="none">
            <a:spAutoFit/>
          </a:bodyPr>
          <a:lstStyle/>
          <a:p>
            <a:r>
              <a:rPr lang="fr-FR" sz="2000" b="1" dirty="0" smtClean="0">
                <a:solidFill>
                  <a:schemeClr val="bg1"/>
                </a:solidFill>
                <a:latin typeface="Times New Roman" pitchFamily="18" charset="0"/>
                <a:cs typeface="Times New Roman" pitchFamily="18" charset="0"/>
              </a:rPr>
              <a:t>Dr. FIZIR MERIEM</a:t>
            </a:r>
            <a:endParaRPr lang="fr-FR" sz="2000" b="1" dirty="0">
              <a:solidFill>
                <a:schemeClr val="bg1"/>
              </a:solidFill>
              <a:latin typeface="Times New Roman" pitchFamily="18" charset="0"/>
              <a:cs typeface="Times New Roman" pitchFamily="18" charset="0"/>
            </a:endParaRPr>
          </a:p>
        </p:txBody>
      </p:sp>
      <p:sp>
        <p:nvSpPr>
          <p:cNvPr id="11" name="Rectangle 10"/>
          <p:cNvSpPr/>
          <p:nvPr/>
        </p:nvSpPr>
        <p:spPr>
          <a:xfrm>
            <a:off x="4000496" y="6457890"/>
            <a:ext cx="1281120" cy="400110"/>
          </a:xfrm>
          <a:prstGeom prst="rect">
            <a:avLst/>
          </a:prstGeom>
        </p:spPr>
        <p:txBody>
          <a:bodyPr wrap="none">
            <a:spAutoFit/>
          </a:bodyPr>
          <a:lstStyle/>
          <a:p>
            <a:r>
              <a:rPr lang="fr-FR" sz="2000" b="1" dirty="0" smtClean="0">
                <a:solidFill>
                  <a:schemeClr val="bg1"/>
                </a:solidFill>
                <a:latin typeface="Times New Roman" pitchFamily="18" charset="0"/>
                <a:cs typeface="Times New Roman" pitchFamily="18" charset="0"/>
              </a:rPr>
              <a:t>2023/2024</a:t>
            </a:r>
            <a:endParaRPr lang="fr-FR" sz="2000" b="1" dirty="0">
              <a:solidFill>
                <a:schemeClr val="bg1"/>
              </a:solidFill>
              <a:latin typeface="Times New Roman" pitchFamily="18" charset="0"/>
              <a:cs typeface="Times New Roman" pitchFamily="18" charset="0"/>
            </a:endParaRPr>
          </a:p>
        </p:txBody>
      </p:sp>
      <p:sp>
        <p:nvSpPr>
          <p:cNvPr id="56322" name="AutoShape 2" descr="chemistry-laboratory-titrimetric-analysis-solution-chemical-test-chemical-laboratory-hand-flask-titrimetric-14956896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3214678" cy="500042"/>
          </a:xfrm>
        </p:spPr>
        <p:txBody>
          <a:bodyPr>
            <a:noAutofit/>
          </a:bodyPr>
          <a:lstStyle/>
          <a:p>
            <a:r>
              <a:rPr lang="en-US" sz="3200" b="1" dirty="0" smtClean="0">
                <a:solidFill>
                  <a:srgbClr val="FF0000"/>
                </a:solidFill>
                <a:latin typeface="Times New Roman" pitchFamily="18" charset="0"/>
                <a:cs typeface="Times New Roman" pitchFamily="18" charset="0"/>
              </a:rPr>
              <a:t>Direct titration</a:t>
            </a:r>
            <a:endParaRPr lang="fr-FR" sz="3200" dirty="0"/>
          </a:p>
        </p:txBody>
      </p:sp>
      <p:sp>
        <p:nvSpPr>
          <p:cNvPr id="3" name="Espace réservé du contenu 2"/>
          <p:cNvSpPr>
            <a:spLocks noGrp="1"/>
          </p:cNvSpPr>
          <p:nvPr>
            <p:ph idx="1"/>
          </p:nvPr>
        </p:nvSpPr>
        <p:spPr>
          <a:xfrm>
            <a:off x="0" y="1000108"/>
            <a:ext cx="9144000" cy="4525963"/>
          </a:xfrm>
        </p:spPr>
        <p:txBody>
          <a:bodyPr>
            <a:normAutofit/>
          </a:bodyPr>
          <a:lstStyle/>
          <a:p>
            <a:pPr algn="just">
              <a:buNone/>
            </a:pPr>
            <a:r>
              <a:rPr lang="en-US" sz="2400" u="sng" dirty="0" smtClean="0">
                <a:solidFill>
                  <a:srgbClr val="0070C0"/>
                </a:solidFill>
                <a:latin typeface="Times New Roman" pitchFamily="18" charset="0"/>
                <a:cs typeface="Times New Roman" pitchFamily="18" charset="0"/>
              </a:rPr>
              <a:t>Example: </a:t>
            </a:r>
            <a:r>
              <a:rPr lang="en-US" sz="2400" dirty="0" smtClean="0">
                <a:latin typeface="Times New Roman" pitchFamily="18" charset="0"/>
                <a:cs typeface="Times New Roman" pitchFamily="18" charset="0"/>
              </a:rPr>
              <a:t>alkalimetric determination  of aspirin. Indicator phenolphthalein changes its color (pink color appearance) at the endpoint. </a:t>
            </a:r>
          </a:p>
          <a:p>
            <a:pPr algn="just"/>
            <a:r>
              <a:rPr lang="en-US" sz="2400" dirty="0" smtClean="0">
                <a:latin typeface="Times New Roman" pitchFamily="18" charset="0"/>
                <a:cs typeface="Times New Roman" pitchFamily="18" charset="0"/>
              </a:rPr>
              <a:t>At the equivalence point products (salt – sodium acetylsalicylate and water) are formed:</a:t>
            </a:r>
          </a:p>
          <a:p>
            <a:pPr algn="just"/>
            <a:endParaRPr lang="fr-FR" sz="24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l="30477" t="41038" r="28702" b="27394"/>
          <a:stretch>
            <a:fillRect/>
          </a:stretch>
        </p:blipFill>
        <p:spPr bwMode="auto">
          <a:xfrm>
            <a:off x="1285852" y="2987948"/>
            <a:ext cx="6858048" cy="2298440"/>
          </a:xfrm>
          <a:prstGeom prst="rect">
            <a:avLst/>
          </a:prstGeom>
          <a:noFill/>
          <a:ln w="9525">
            <a:noFill/>
            <a:miter lim="800000"/>
            <a:headEnd/>
            <a:tailEnd/>
          </a:ln>
          <a:effectLst/>
        </p:spPr>
      </p:pic>
      <p:sp>
        <p:nvSpPr>
          <p:cNvPr id="6" name="Rectangle 5"/>
          <p:cNvSpPr/>
          <p:nvPr/>
        </p:nvSpPr>
        <p:spPr>
          <a:xfrm>
            <a:off x="0" y="5226808"/>
            <a:ext cx="9144000" cy="1631216"/>
          </a:xfrm>
          <a:prstGeom prst="rect">
            <a:avLst/>
          </a:prstGeom>
        </p:spPr>
        <p:txBody>
          <a:bodyPr wrap="square">
            <a:spAutoFit/>
          </a:bodyPr>
          <a:lstStyle/>
          <a:p>
            <a:r>
              <a:rPr lang="en-US" sz="2000" dirty="0" smtClean="0">
                <a:latin typeface="Times New Roman" pitchFamily="18" charset="0"/>
                <a:cs typeface="Times New Roman" pitchFamily="18" charset="0"/>
              </a:rPr>
              <a:t>Analyte reacts directly with the titrant and in accordance  with the equivalents law, equivalence factor 1/z = 1: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n(NaOH) = n(aspirin); </a:t>
            </a:r>
          </a:p>
          <a:p>
            <a:r>
              <a:rPr lang="en-US" sz="2000" dirty="0" smtClean="0">
                <a:latin typeface="Times New Roman" pitchFamily="18" charset="0"/>
                <a:cs typeface="Times New Roman" pitchFamily="18" charset="0"/>
              </a:rPr>
              <a:t>                                               n(aspirin) = С(NaOH)·V(NaOH).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3214678" cy="500042"/>
          </a:xfrm>
        </p:spPr>
        <p:txBody>
          <a:bodyPr>
            <a:noAutofit/>
          </a:bodyPr>
          <a:lstStyle/>
          <a:p>
            <a:r>
              <a:rPr lang="en-US" sz="3200" b="1" dirty="0" smtClean="0">
                <a:solidFill>
                  <a:srgbClr val="FF0000"/>
                </a:solidFill>
                <a:latin typeface="Times New Roman" pitchFamily="18" charset="0"/>
                <a:cs typeface="Times New Roman" pitchFamily="18" charset="0"/>
              </a:rPr>
              <a:t>Back titration</a:t>
            </a:r>
            <a:endParaRPr lang="fr-FR" sz="3200" dirty="0"/>
          </a:p>
        </p:txBody>
      </p:sp>
      <p:sp>
        <p:nvSpPr>
          <p:cNvPr id="3" name="Espace réservé du contenu 2"/>
          <p:cNvSpPr>
            <a:spLocks noGrp="1"/>
          </p:cNvSpPr>
          <p:nvPr>
            <p:ph idx="1"/>
          </p:nvPr>
        </p:nvSpPr>
        <p:spPr>
          <a:xfrm>
            <a:off x="0" y="1000108"/>
            <a:ext cx="9144000" cy="4525963"/>
          </a:xfrm>
        </p:spPr>
        <p:txBody>
          <a:bodyPr>
            <a:normAutofit/>
          </a:bodyPr>
          <a:lstStyle/>
          <a:p>
            <a:pPr algn="just">
              <a:buNone/>
            </a:pPr>
            <a:r>
              <a:rPr lang="en-US" sz="2400" u="sng" dirty="0" smtClean="0">
                <a:solidFill>
                  <a:srgbClr val="0070C0"/>
                </a:solidFill>
                <a:latin typeface="Times New Roman" pitchFamily="18" charset="0"/>
                <a:cs typeface="Times New Roman" pitchFamily="18" charset="0"/>
              </a:rPr>
              <a:t>Example: acidimetric determination of lithium carbonate: </a:t>
            </a:r>
            <a:endParaRPr lang="fr-FR" sz="2400" dirty="0">
              <a:latin typeface="Times New Roman" pitchFamily="18" charset="0"/>
              <a:cs typeface="Times New Roman" pitchFamily="18" charset="0"/>
            </a:endParaRPr>
          </a:p>
        </p:txBody>
      </p:sp>
      <p:pic>
        <p:nvPicPr>
          <p:cNvPr id="71682" name="Picture 2"/>
          <p:cNvPicPr>
            <a:picLocks noChangeAspect="1" noChangeArrowheads="1"/>
          </p:cNvPicPr>
          <p:nvPr/>
        </p:nvPicPr>
        <p:blipFill>
          <a:blip r:embed="rId2"/>
          <a:srcRect l="32394" t="36133" r="29722" b="45312"/>
          <a:stretch>
            <a:fillRect/>
          </a:stretch>
        </p:blipFill>
        <p:spPr bwMode="auto">
          <a:xfrm>
            <a:off x="214282" y="1643049"/>
            <a:ext cx="8429684" cy="1868789"/>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32394" t="59570" r="29722" b="19922"/>
          <a:stretch>
            <a:fillRect/>
          </a:stretch>
        </p:blipFill>
        <p:spPr bwMode="auto">
          <a:xfrm>
            <a:off x="142876" y="4572008"/>
            <a:ext cx="8858280" cy="2065494"/>
          </a:xfrm>
          <a:prstGeom prst="rect">
            <a:avLst/>
          </a:prstGeom>
          <a:noFill/>
          <a:ln w="9525">
            <a:noFill/>
            <a:miter lim="800000"/>
            <a:headEnd/>
            <a:tailEnd/>
          </a:ln>
          <a:effectLst/>
        </p:spPr>
      </p:pic>
      <p:sp>
        <p:nvSpPr>
          <p:cNvPr id="8" name="Rectangle 7"/>
          <p:cNvSpPr/>
          <p:nvPr/>
        </p:nvSpPr>
        <p:spPr>
          <a:xfrm>
            <a:off x="428596" y="3786190"/>
            <a:ext cx="9501222" cy="461665"/>
          </a:xfrm>
          <a:prstGeom prst="rect">
            <a:avLst/>
          </a:prstGeom>
        </p:spPr>
        <p:txBody>
          <a:bodyPr wrap="square">
            <a:spAutoFit/>
          </a:bodyPr>
          <a:lstStyle/>
          <a:p>
            <a:r>
              <a:rPr lang="en-US" sz="2400" dirty="0" smtClean="0">
                <a:latin typeface="Times New Roman" pitchFamily="18" charset="0"/>
                <a:cs typeface="Times New Roman" pitchFamily="18" charset="0"/>
              </a:rPr>
              <a:t>In the back titration in accordance with the equivalents law:</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2852"/>
            <a:ext cx="8394221" cy="584775"/>
          </a:xfrm>
          <a:prstGeom prst="rect">
            <a:avLst/>
          </a:prstGeom>
        </p:spPr>
        <p:txBody>
          <a:bodyPr wrap="none">
            <a:spAutoFit/>
          </a:bodyPr>
          <a:lstStyle/>
          <a:p>
            <a:r>
              <a:rPr lang="en-US"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Classification of reaction in </a:t>
            </a:r>
            <a:r>
              <a:rPr lang="en-US"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titrimetric</a:t>
            </a:r>
            <a:r>
              <a:rPr lang="en-US"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analysis</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5" name="Diagramme 4"/>
          <p:cNvGraphicFramePr/>
          <p:nvPr/>
        </p:nvGraphicFramePr>
        <p:xfrm>
          <a:off x="0" y="928670"/>
          <a:ext cx="91440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5078313"/>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An acid  base titration is the determination of the concentration of an acid or base by  exactly neutralizing the acid or base with an acid or base of known concentration. This  allows for quantitative analysis of the concentration of an unknown acid or base solution.  its also known as Neutralization titration.</a:t>
            </a:r>
          </a:p>
          <a:p>
            <a:pPr algn="just">
              <a:lnSpc>
                <a:spcPct val="200000"/>
              </a:lnSpc>
            </a:pPr>
            <a:r>
              <a:rPr lang="en-US" b="1" dirty="0" smtClean="0">
                <a:solidFill>
                  <a:srgbClr val="FF0000"/>
                </a:solidFill>
                <a:latin typeface="Times New Roman" pitchFamily="18" charset="0"/>
                <a:cs typeface="Times New Roman" pitchFamily="18" charset="0"/>
              </a:rPr>
              <a:t>Example:</a:t>
            </a:r>
          </a:p>
          <a:p>
            <a:pPr algn="just">
              <a:lnSpc>
                <a:spcPct val="200000"/>
              </a:lnSpc>
            </a:pPr>
            <a:r>
              <a:rPr lang="en-US" b="1" dirty="0" smtClean="0">
                <a:latin typeface="Times New Roman" pitchFamily="18" charset="0"/>
                <a:cs typeface="Times New Roman" pitchFamily="18" charset="0"/>
              </a:rPr>
              <a:t>HCl + NaOH          NaCl + H2O</a:t>
            </a:r>
          </a:p>
          <a:p>
            <a:pPr algn="just">
              <a:lnSpc>
                <a:spcPct val="200000"/>
              </a:lnSpc>
            </a:pPr>
            <a:r>
              <a:rPr lang="en-US" b="1" dirty="0" smtClean="0">
                <a:latin typeface="Times New Roman" pitchFamily="18" charset="0"/>
                <a:cs typeface="Times New Roman" pitchFamily="18" charset="0"/>
              </a:rPr>
              <a:t>CH3COOH + NaOH          CH3COONa + H2O </a:t>
            </a:r>
          </a:p>
          <a:p>
            <a:pPr algn="just">
              <a:lnSpc>
                <a:spcPct val="200000"/>
              </a:lnSpc>
              <a:buFont typeface="Wingdings" pitchFamily="2" charset="2"/>
              <a:buChar char="v"/>
            </a:pPr>
            <a:r>
              <a:rPr lang="en-US" b="1" dirty="0" smtClean="0">
                <a:latin typeface="Times New Roman" pitchFamily="18" charset="0"/>
                <a:cs typeface="Times New Roman" pitchFamily="18" charset="0"/>
              </a:rPr>
              <a:t>The objective of carry out acid base titration is to determine equivalent quantity of other </a:t>
            </a:r>
          </a:p>
          <a:p>
            <a:pPr algn="just">
              <a:lnSpc>
                <a:spcPct val="200000"/>
              </a:lnSpc>
            </a:pPr>
            <a:r>
              <a:rPr lang="en-US" b="1" dirty="0" smtClean="0">
                <a:latin typeface="Times New Roman" pitchFamily="18" charset="0"/>
                <a:cs typeface="Times New Roman" pitchFamily="18" charset="0"/>
              </a:rPr>
              <a:t>substance required for neutralization.</a:t>
            </a:r>
          </a:p>
        </p:txBody>
      </p:sp>
      <p:sp>
        <p:nvSpPr>
          <p:cNvPr id="7" name="Rectangle 6"/>
          <p:cNvSpPr/>
          <p:nvPr/>
        </p:nvSpPr>
        <p:spPr>
          <a:xfrm>
            <a:off x="0" y="142852"/>
            <a:ext cx="3579826" cy="584775"/>
          </a:xfrm>
          <a:prstGeom prst="rect">
            <a:avLst/>
          </a:prstGeom>
        </p:spPr>
        <p:txBody>
          <a:bodyPr wrap="none">
            <a:spAutoFit/>
          </a:bodyPr>
          <a:lstStyle/>
          <a:p>
            <a:pPr lvl="0"/>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Acid-base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endParaRPr lang="fr-F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cxnSp>
        <p:nvCxnSpPr>
          <p:cNvPr id="6" name="Connecteur droit avec flèche 5"/>
          <p:cNvCxnSpPr/>
          <p:nvPr/>
        </p:nvCxnSpPr>
        <p:spPr>
          <a:xfrm>
            <a:off x="1428728" y="400050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214546" y="457200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4401205"/>
          </a:xfrm>
          <a:prstGeom prst="rect">
            <a:avLst/>
          </a:prstGeom>
        </p:spPr>
        <p:txBody>
          <a:bodyPr wrap="square">
            <a:spAutoFit/>
          </a:bodyPr>
          <a:lstStyle/>
          <a:p>
            <a:pPr algn="just">
              <a:lnSpc>
                <a:spcPct val="200000"/>
              </a:lnSpc>
            </a:pPr>
            <a:r>
              <a:rPr lang="en-US" sz="2000" b="1" dirty="0" smtClean="0">
                <a:solidFill>
                  <a:srgbClr val="FF0000"/>
                </a:solidFill>
                <a:latin typeface="Times New Roman" pitchFamily="18" charset="0"/>
                <a:cs typeface="Times New Roman" pitchFamily="18" charset="0"/>
              </a:rPr>
              <a:t>Definitions </a:t>
            </a:r>
          </a:p>
          <a:p>
            <a:pPr algn="just">
              <a:lnSpc>
                <a:spcPct val="200000"/>
              </a:lnSpc>
              <a:buFont typeface="Arial" pitchFamily="34" charset="0"/>
              <a:buChar char="•"/>
            </a:pPr>
            <a:r>
              <a:rPr lang="en-US" sz="2000" b="1" dirty="0" smtClean="0">
                <a:solidFill>
                  <a:srgbClr val="FF0000"/>
                </a:solidFill>
                <a:latin typeface="Times New Roman" pitchFamily="18" charset="0"/>
                <a:cs typeface="Times New Roman" pitchFamily="18" charset="0"/>
              </a:rPr>
              <a:t>Oxidation: </a:t>
            </a:r>
            <a:r>
              <a:rPr lang="en-US" sz="2000" b="1" dirty="0" smtClean="0">
                <a:latin typeface="Times New Roman" pitchFamily="18" charset="0"/>
                <a:cs typeface="Times New Roman" pitchFamily="18" charset="0"/>
              </a:rPr>
              <a:t>It can be defined as loss of electrons or increase in oxygen content.</a:t>
            </a:r>
          </a:p>
          <a:p>
            <a:pPr algn="just">
              <a:lnSpc>
                <a:spcPct val="200000"/>
              </a:lnSpc>
            </a:pPr>
            <a:r>
              <a:rPr lang="en-US" sz="2000" b="1" dirty="0" smtClean="0">
                <a:solidFill>
                  <a:srgbClr val="0070C0"/>
                </a:solidFill>
                <a:latin typeface="Times New Roman" pitchFamily="18" charset="0"/>
                <a:cs typeface="Times New Roman" pitchFamily="18" charset="0"/>
              </a:rPr>
              <a:t>• Reduction:</a:t>
            </a:r>
            <a:r>
              <a:rPr lang="en-US" sz="2000" b="1" dirty="0" smtClean="0">
                <a:solidFill>
                  <a:srgbClr val="FF000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It can be defined as gain of electrons or increase of hydrogen content.</a:t>
            </a:r>
          </a:p>
          <a:p>
            <a:pPr algn="just">
              <a:lnSpc>
                <a:spcPct val="200000"/>
              </a:lnSpc>
            </a:pPr>
            <a:r>
              <a:rPr lang="en-US" sz="2000" b="1" dirty="0" smtClean="0">
                <a:solidFill>
                  <a:srgbClr val="FF0000"/>
                </a:solidFill>
                <a:latin typeface="Times New Roman" pitchFamily="18" charset="0"/>
                <a:cs typeface="Times New Roman" pitchFamily="18" charset="0"/>
              </a:rPr>
              <a:t>• Oxidizing agent: </a:t>
            </a:r>
            <a:r>
              <a:rPr lang="en-US" sz="2000" b="1" dirty="0" smtClean="0">
                <a:latin typeface="Times New Roman" pitchFamily="18" charset="0"/>
                <a:cs typeface="Times New Roman" pitchFamily="18" charset="0"/>
              </a:rPr>
              <a:t>substance which get reduced.</a:t>
            </a:r>
          </a:p>
          <a:p>
            <a:pPr algn="just">
              <a:lnSpc>
                <a:spcPct val="200000"/>
              </a:lnSpc>
            </a:pPr>
            <a:r>
              <a:rPr lang="en-US" sz="2000" b="1" dirty="0" smtClean="0">
                <a:solidFill>
                  <a:srgbClr val="0070C0"/>
                </a:solidFill>
                <a:latin typeface="Times New Roman" pitchFamily="18" charset="0"/>
                <a:cs typeface="Times New Roman" pitchFamily="18" charset="0"/>
              </a:rPr>
              <a:t>• Reducing agent:</a:t>
            </a:r>
            <a:r>
              <a:rPr lang="en-US" sz="2000" b="1" dirty="0" smtClean="0">
                <a:latin typeface="Times New Roman" pitchFamily="18" charset="0"/>
                <a:cs typeface="Times New Roman" pitchFamily="18" charset="0"/>
              </a:rPr>
              <a:t> substance which get oxidized.</a:t>
            </a:r>
          </a:p>
          <a:p>
            <a:pPr algn="just">
              <a:lnSpc>
                <a:spcPct val="200000"/>
              </a:lnSpc>
            </a:pPr>
            <a:r>
              <a:rPr lang="en-US" sz="2000" b="1" dirty="0" smtClean="0">
                <a:latin typeface="Times New Roman" pitchFamily="18" charset="0"/>
                <a:cs typeface="Times New Roman" pitchFamily="18" charset="0"/>
              </a:rPr>
              <a:t>• Both processes are combined and occur together so we combine them in one word as REDOX reaction.</a:t>
            </a:r>
          </a:p>
        </p:txBody>
      </p:sp>
      <p:sp>
        <p:nvSpPr>
          <p:cNvPr id="7" name="Rectangle 6"/>
          <p:cNvSpPr/>
          <p:nvPr/>
        </p:nvSpPr>
        <p:spPr>
          <a:xfrm>
            <a:off x="0" y="142852"/>
            <a:ext cx="2861681" cy="584775"/>
          </a:xfrm>
          <a:prstGeom prst="rect">
            <a:avLst/>
          </a:prstGeom>
        </p:spPr>
        <p:txBody>
          <a:bodyPr wrap="none">
            <a:spAutoFit/>
          </a:bodyPr>
          <a:lstStyle/>
          <a:p>
            <a:pPr lvl="0"/>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Redox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1323439"/>
          </a:xfrm>
          <a:prstGeom prst="rect">
            <a:avLst/>
          </a:prstGeom>
        </p:spPr>
        <p:txBody>
          <a:bodyPr wrap="square">
            <a:spAutoFit/>
          </a:bodyPr>
          <a:lstStyle/>
          <a:p>
            <a:pPr algn="just">
              <a:lnSpc>
                <a:spcPct val="200000"/>
              </a:lnSpc>
            </a:pPr>
            <a:r>
              <a:rPr lang="en-US" sz="2000" b="1" dirty="0" smtClean="0">
                <a:solidFill>
                  <a:srgbClr val="FF0000"/>
                </a:solidFill>
                <a:latin typeface="Times New Roman" pitchFamily="18" charset="0"/>
                <a:cs typeface="Times New Roman" pitchFamily="18" charset="0"/>
              </a:rPr>
              <a:t>Reaction of ferrous ion with </a:t>
            </a:r>
            <a:r>
              <a:rPr lang="en-US" sz="2000" b="1" dirty="0" err="1" smtClean="0">
                <a:solidFill>
                  <a:srgbClr val="FF0000"/>
                </a:solidFill>
                <a:latin typeface="Times New Roman" pitchFamily="18" charset="0"/>
                <a:cs typeface="Times New Roman" pitchFamily="18" charset="0"/>
              </a:rPr>
              <a:t>ceric</a:t>
            </a:r>
            <a:r>
              <a:rPr lang="en-US" sz="2000" b="1" dirty="0" smtClean="0">
                <a:solidFill>
                  <a:srgbClr val="FF0000"/>
                </a:solidFill>
                <a:latin typeface="Times New Roman" pitchFamily="18" charset="0"/>
                <a:cs typeface="Times New Roman" pitchFamily="18" charset="0"/>
              </a:rPr>
              <a:t> ion</a:t>
            </a:r>
          </a:p>
          <a:p>
            <a:pPr algn="just">
              <a:lnSpc>
                <a:spcPct val="200000"/>
              </a:lnSpc>
            </a:pPr>
            <a:r>
              <a:rPr lang="fr-FR" sz="2000" b="1" dirty="0" smtClean="0">
                <a:latin typeface="Times New Roman" pitchFamily="18" charset="0"/>
                <a:cs typeface="Times New Roman" pitchFamily="18" charset="0"/>
              </a:rPr>
              <a:t>                          Fe2+     +     Ce4+                    Fe3+    +    Ce3+</a:t>
            </a:r>
            <a:endParaRPr lang="en-US" sz="2000" b="1" dirty="0" smtClean="0">
              <a:latin typeface="Times New Roman" pitchFamily="18" charset="0"/>
              <a:cs typeface="Times New Roman" pitchFamily="18" charset="0"/>
            </a:endParaRPr>
          </a:p>
        </p:txBody>
      </p:sp>
      <p:sp>
        <p:nvSpPr>
          <p:cNvPr id="7" name="Rectangle 6"/>
          <p:cNvSpPr/>
          <p:nvPr/>
        </p:nvSpPr>
        <p:spPr>
          <a:xfrm>
            <a:off x="0" y="142852"/>
            <a:ext cx="2861681" cy="584775"/>
          </a:xfrm>
          <a:prstGeom prst="rect">
            <a:avLst/>
          </a:prstGeom>
        </p:spPr>
        <p:txBody>
          <a:bodyPr wrap="none">
            <a:spAutoFit/>
          </a:bodyPr>
          <a:lstStyle/>
          <a:p>
            <a:pPr lvl="0"/>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Redox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cxnSp>
        <p:nvCxnSpPr>
          <p:cNvPr id="6" name="Connecteur droit avec flèche 5"/>
          <p:cNvCxnSpPr/>
          <p:nvPr/>
        </p:nvCxnSpPr>
        <p:spPr>
          <a:xfrm>
            <a:off x="4000496" y="192880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srcRect l="22511" t="48828" r="16544" b="33594"/>
          <a:stretch>
            <a:fillRect/>
          </a:stretch>
        </p:blipFill>
        <p:spPr bwMode="auto">
          <a:xfrm>
            <a:off x="714348" y="2643182"/>
            <a:ext cx="7929618" cy="1285884"/>
          </a:xfrm>
          <a:prstGeom prst="rect">
            <a:avLst/>
          </a:prstGeom>
          <a:noFill/>
          <a:ln w="9525">
            <a:noFill/>
            <a:miter lim="800000"/>
            <a:headEnd/>
            <a:tailEnd/>
          </a:ln>
          <a:effectLst/>
        </p:spPr>
      </p:pic>
      <p:sp>
        <p:nvSpPr>
          <p:cNvPr id="9" name="Rectangle 8"/>
          <p:cNvSpPr/>
          <p:nvPr/>
        </p:nvSpPr>
        <p:spPr>
          <a:xfrm>
            <a:off x="0" y="4500570"/>
            <a:ext cx="9144000" cy="1687963"/>
          </a:xfrm>
          <a:prstGeom prst="rect">
            <a:avLst/>
          </a:prstGeom>
        </p:spPr>
        <p:txBody>
          <a:bodyPr wrap="square">
            <a:spAutoFit/>
          </a:bodyPr>
          <a:lstStyle/>
          <a:p>
            <a:pPr algn="just">
              <a:lnSpc>
                <a:spcPct val="150000"/>
              </a:lnSpc>
              <a:buFont typeface="Arial" pitchFamily="34" charset="0"/>
              <a:buChar char="•"/>
            </a:pPr>
            <a:r>
              <a:rPr lang="en-US" sz="2400" b="1" dirty="0" smtClean="0">
                <a:latin typeface="Times New Roman" pitchFamily="18" charset="0"/>
                <a:cs typeface="Times New Roman" pitchFamily="18" charset="0"/>
              </a:rPr>
              <a:t>In every redox reaction, both reduction and oxidation must occur.</a:t>
            </a:r>
          </a:p>
          <a:p>
            <a:pPr algn="just">
              <a:lnSpc>
                <a:spcPct val="150000"/>
              </a:lnSpc>
              <a:buFont typeface="Arial" pitchFamily="34" charset="0"/>
              <a:buChar char="•"/>
            </a:pPr>
            <a:r>
              <a:rPr lang="en-US" sz="2400" b="1" dirty="0" smtClean="0">
                <a:latin typeface="Times New Roman" pitchFamily="18" charset="0"/>
                <a:cs typeface="Times New Roman" pitchFamily="18" charset="0"/>
              </a:rPr>
              <a:t>Substance that gives electrons is the reducing agent or </a:t>
            </a:r>
            <a:r>
              <a:rPr lang="en-US" sz="2400" b="1" dirty="0" err="1" smtClean="0">
                <a:latin typeface="Times New Roman" pitchFamily="18" charset="0"/>
                <a:cs typeface="Times New Roman" pitchFamily="18" charset="0"/>
              </a:rPr>
              <a:t>reductant</a:t>
            </a:r>
            <a:r>
              <a:rPr lang="en-US" sz="2400" b="1" dirty="0" smtClean="0">
                <a:latin typeface="Times New Roman" pitchFamily="18" charset="0"/>
                <a:cs typeface="Times New Roman" pitchFamily="18" charset="0"/>
              </a:rPr>
              <a:t>.</a:t>
            </a:r>
          </a:p>
          <a:p>
            <a:pPr algn="just">
              <a:lnSpc>
                <a:spcPct val="150000"/>
              </a:lnSpc>
              <a:buFont typeface="Arial" pitchFamily="34" charset="0"/>
              <a:buChar char="•"/>
            </a:pPr>
            <a:r>
              <a:rPr lang="en-US" sz="2400" b="1" dirty="0" smtClean="0">
                <a:latin typeface="Times New Roman" pitchFamily="18" charset="0"/>
                <a:cs typeface="Times New Roman" pitchFamily="18" charset="0"/>
              </a:rPr>
              <a:t>Substance that accepts electrons is the oxidizing agent or oxidant.</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144000" cy="3076291"/>
          </a:xfrm>
          <a:prstGeom prst="rect">
            <a:avLst/>
          </a:prstGeom>
        </p:spPr>
        <p:txBody>
          <a:bodyPr wrap="square">
            <a:spAutoFit/>
          </a:bodyPr>
          <a:lstStyle/>
          <a:p>
            <a:pPr algn="just">
              <a:lnSpc>
                <a:spcPct val="200000"/>
              </a:lnSpc>
              <a:buFont typeface="Wingdings" pitchFamily="2" charset="2"/>
              <a:buChar char="v"/>
            </a:pPr>
            <a:endParaRPr lang="en-US" sz="2000" b="1" dirty="0" smtClean="0">
              <a:solidFill>
                <a:srgbClr val="FF0000"/>
              </a:solidFill>
              <a:latin typeface="Times New Roman" pitchFamily="18" charset="0"/>
              <a:cs typeface="Times New Roman" pitchFamily="18" charset="0"/>
            </a:endParaRPr>
          </a:p>
          <a:p>
            <a:pPr algn="just">
              <a:lnSpc>
                <a:spcPct val="200000"/>
              </a:lnSpc>
              <a:buFont typeface="Wingdings" pitchFamily="2" charset="2"/>
              <a:buChar char="v"/>
            </a:pPr>
            <a:r>
              <a:rPr lang="en-US" sz="2000" b="1" dirty="0" smtClean="0">
                <a:solidFill>
                  <a:srgbClr val="FF0000"/>
                </a:solidFill>
                <a:latin typeface="Times New Roman" pitchFamily="18" charset="0"/>
                <a:cs typeface="Times New Roman" pitchFamily="18" charset="0"/>
              </a:rPr>
              <a:t>Precipitation</a:t>
            </a:r>
            <a:r>
              <a:rPr lang="en-US" sz="2000" b="1" dirty="0" smtClean="0">
                <a:latin typeface="Times New Roman" pitchFamily="18" charset="0"/>
                <a:cs typeface="Times New Roman" pitchFamily="18" charset="0"/>
              </a:rPr>
              <a:t> is the formation of a solid in a solution </a:t>
            </a:r>
          </a:p>
          <a:p>
            <a:pPr algn="just">
              <a:lnSpc>
                <a:spcPct val="200000"/>
              </a:lnSpc>
              <a:buFont typeface="Wingdings" pitchFamily="2" charset="2"/>
              <a:buChar char="v"/>
            </a:pPr>
            <a:r>
              <a:rPr lang="en-US" sz="2000" b="1" dirty="0" smtClean="0">
                <a:latin typeface="Times New Roman" pitchFamily="18" charset="0"/>
                <a:cs typeface="Times New Roman" pitchFamily="18" charset="0"/>
              </a:rPr>
              <a:t>solid formed is called the </a:t>
            </a:r>
            <a:r>
              <a:rPr lang="en-US" sz="2000" b="1" dirty="0" smtClean="0">
                <a:solidFill>
                  <a:srgbClr val="FF0000"/>
                </a:solidFill>
                <a:latin typeface="Times New Roman" pitchFamily="18" charset="0"/>
                <a:cs typeface="Times New Roman" pitchFamily="18" charset="0"/>
              </a:rPr>
              <a:t>precipitate .</a:t>
            </a:r>
          </a:p>
          <a:p>
            <a:pPr algn="just">
              <a:lnSpc>
                <a:spcPct val="200000"/>
              </a:lnSpc>
              <a:buFont typeface="Wingdings" pitchFamily="2" charset="2"/>
              <a:buChar char="v"/>
            </a:pPr>
            <a:r>
              <a:rPr lang="en-US" sz="2000" b="1" dirty="0" smtClean="0">
                <a:latin typeface="Times New Roman" pitchFamily="18" charset="0"/>
                <a:cs typeface="Times New Roman" pitchFamily="18" charset="0"/>
              </a:rPr>
              <a:t>A </a:t>
            </a:r>
            <a:r>
              <a:rPr lang="en-US" sz="2000" b="1" dirty="0" smtClean="0">
                <a:solidFill>
                  <a:srgbClr val="FF0000"/>
                </a:solidFill>
                <a:latin typeface="Times New Roman" pitchFamily="18" charset="0"/>
                <a:cs typeface="Times New Roman" pitchFamily="18" charset="0"/>
              </a:rPr>
              <a:t>precipitation reaction </a:t>
            </a:r>
            <a:r>
              <a:rPr lang="en-US" sz="2000" b="1" dirty="0" smtClean="0">
                <a:latin typeface="Times New Roman" pitchFamily="18" charset="0"/>
                <a:cs typeface="Times New Roman" pitchFamily="18" charset="0"/>
              </a:rPr>
              <a:t>occurs when water solutions of two different ionic compounds are mixed and an insoluble solid separates out of solution</a:t>
            </a:r>
            <a:r>
              <a:rPr lang="en-US" sz="2000" b="1" dirty="0" smtClean="0">
                <a:solidFill>
                  <a:srgbClr val="FF0000"/>
                </a:solidFill>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p:txBody>
      </p:sp>
      <p:sp>
        <p:nvSpPr>
          <p:cNvPr id="7" name="Rectangle 6"/>
          <p:cNvSpPr/>
          <p:nvPr/>
        </p:nvSpPr>
        <p:spPr>
          <a:xfrm>
            <a:off x="0" y="0"/>
            <a:ext cx="4014817"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Precipitation</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Rectangle 8"/>
          <p:cNvSpPr/>
          <p:nvPr/>
        </p:nvSpPr>
        <p:spPr>
          <a:xfrm>
            <a:off x="0" y="5897672"/>
            <a:ext cx="9144000" cy="960328"/>
          </a:xfrm>
          <a:prstGeom prst="rect">
            <a:avLst/>
          </a:prstGeom>
        </p:spPr>
        <p:txBody>
          <a:bodyPr wrap="square">
            <a:spAutoFit/>
          </a:bodyPr>
          <a:lstStyle/>
          <a:p>
            <a:pPr algn="just">
              <a:lnSpc>
                <a:spcPct val="150000"/>
              </a:lnSpc>
              <a:buFont typeface="Wingdings" pitchFamily="2" charset="2"/>
              <a:buChar char="v"/>
            </a:pPr>
            <a:r>
              <a:rPr lang="en-US" sz="2000" b="1" dirty="0" smtClean="0">
                <a:latin typeface="Times New Roman" pitchFamily="18" charset="0"/>
                <a:cs typeface="Times New Roman" pitchFamily="18" charset="0"/>
              </a:rPr>
              <a:t>The precipitate is itself ionic; the cation comes from one solution and the anion from another</a:t>
            </a:r>
            <a:endParaRPr lang="fr-FR" sz="2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lum contrast="40000"/>
          </a:blip>
          <a:srcRect l="43924" t="48828" r="7210" b="23828"/>
          <a:stretch>
            <a:fillRect/>
          </a:stretch>
        </p:blipFill>
        <p:spPr bwMode="auto">
          <a:xfrm>
            <a:off x="0" y="3714752"/>
            <a:ext cx="9144000" cy="2000264"/>
          </a:xfrm>
          <a:prstGeom prst="rect">
            <a:avLst/>
          </a:prstGeom>
          <a:noFill/>
          <a:ln w="9525">
            <a:noFill/>
            <a:miter lim="800000"/>
            <a:headEnd/>
            <a:tailEnd/>
          </a:ln>
          <a:effectLst/>
        </p:spPr>
      </p:pic>
      <p:sp>
        <p:nvSpPr>
          <p:cNvPr id="8" name="Rectangle 7"/>
          <p:cNvSpPr/>
          <p:nvPr/>
        </p:nvSpPr>
        <p:spPr>
          <a:xfrm>
            <a:off x="0" y="714356"/>
            <a:ext cx="3245632" cy="461665"/>
          </a:xfrm>
          <a:prstGeom prst="rect">
            <a:avLst/>
          </a:prstGeom>
        </p:spPr>
        <p:txBody>
          <a:bodyPr wrap="none">
            <a:spAutoFit/>
          </a:bodyPr>
          <a:lstStyle/>
          <a:p>
            <a:r>
              <a:rPr lang="fr-FR" sz="2400" b="1" dirty="0" err="1" smtClean="0">
                <a:solidFill>
                  <a:srgbClr val="FF0000"/>
                </a:solidFill>
                <a:latin typeface="Times New Roman" pitchFamily="18" charset="0"/>
                <a:cs typeface="Times New Roman" pitchFamily="18" charset="0"/>
              </a:rPr>
              <a:t>Precipitation</a:t>
            </a:r>
            <a:r>
              <a:rPr lang="fr-FR" sz="2400" b="1" dirty="0" smtClean="0">
                <a:solidFill>
                  <a:srgbClr val="FF0000"/>
                </a:solidFill>
                <a:latin typeface="Times New Roman" pitchFamily="18" charset="0"/>
                <a:cs typeface="Times New Roman" pitchFamily="18" charset="0"/>
              </a:rPr>
              <a:t> </a:t>
            </a:r>
            <a:r>
              <a:rPr lang="fr-FR" sz="2400" b="1" dirty="0" err="1" smtClean="0">
                <a:solidFill>
                  <a:srgbClr val="FF0000"/>
                </a:solidFill>
                <a:latin typeface="Times New Roman" pitchFamily="18" charset="0"/>
                <a:cs typeface="Times New Roman" pitchFamily="18" charset="0"/>
              </a:rPr>
              <a:t>Reactions</a:t>
            </a:r>
            <a:endParaRPr lang="fr-FR"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3323987"/>
          </a:xfrm>
          <a:prstGeom prst="rect">
            <a:avLst/>
          </a:prstGeom>
        </p:spPr>
        <p:txBody>
          <a:bodyPr wrap="square">
            <a:spAutoFit/>
          </a:bodyPr>
          <a:lstStyle/>
          <a:p>
            <a:pPr algn="just">
              <a:lnSpc>
                <a:spcPct val="150000"/>
              </a:lnSpc>
            </a:pPr>
            <a:r>
              <a:rPr lang="en-US" sz="2000" b="1" dirty="0" smtClean="0">
                <a:solidFill>
                  <a:srgbClr val="FF0000"/>
                </a:solidFill>
                <a:latin typeface="Times New Roman" pitchFamily="18" charset="0"/>
                <a:cs typeface="Times New Roman" pitchFamily="18" charset="0"/>
              </a:rPr>
              <a:t>Precipitation titration </a:t>
            </a:r>
            <a:r>
              <a:rPr lang="en-US" sz="2000" b="1" dirty="0" smtClean="0">
                <a:latin typeface="Times New Roman" pitchFamily="18" charset="0"/>
                <a:cs typeface="Times New Roman" pitchFamily="18" charset="0"/>
              </a:rPr>
              <a:t>is a titration method based on the formation of precipitate, which is slightly soluble </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 The basic requirements are: </a:t>
            </a:r>
          </a:p>
          <a:p>
            <a:pPr algn="just">
              <a:lnSpc>
                <a:spcPct val="150000"/>
              </a:lnSpc>
            </a:pPr>
            <a:r>
              <a:rPr lang="en-US" sz="2000" b="1" dirty="0" smtClean="0">
                <a:latin typeface="Times New Roman" pitchFamily="18" charset="0"/>
                <a:cs typeface="Times New Roman" pitchFamily="18" charset="0"/>
              </a:rPr>
              <a:t>• The reaction must be sufficiently rapid and complete, lead to a product of reproducible composition and of low solubility. </a:t>
            </a:r>
          </a:p>
          <a:p>
            <a:pPr algn="just">
              <a:lnSpc>
                <a:spcPct val="150000"/>
              </a:lnSpc>
            </a:pPr>
            <a:r>
              <a:rPr lang="en-US" sz="2000" b="1" dirty="0" smtClean="0">
                <a:latin typeface="Times New Roman" pitchFamily="18" charset="0"/>
                <a:cs typeface="Times New Roman" pitchFamily="18" charset="0"/>
              </a:rPr>
              <a:t>• And a method must exist to locate the end point.</a:t>
            </a:r>
            <a:endParaRPr lang="fr-FR" sz="2000" b="1" dirty="0">
              <a:latin typeface="Times New Roman" pitchFamily="18" charset="0"/>
              <a:cs typeface="Times New Roman" pitchFamily="18" charset="0"/>
            </a:endParaRPr>
          </a:p>
        </p:txBody>
      </p:sp>
      <p:sp>
        <p:nvSpPr>
          <p:cNvPr id="5" name="Rectangle 4"/>
          <p:cNvSpPr/>
          <p:nvPr/>
        </p:nvSpPr>
        <p:spPr>
          <a:xfrm>
            <a:off x="0" y="0"/>
            <a:ext cx="4014817"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Precipitation</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3995702"/>
            <a:ext cx="9144000" cy="2862322"/>
          </a:xfrm>
          <a:prstGeom prst="rect">
            <a:avLst/>
          </a:prstGeom>
        </p:spPr>
        <p:txBody>
          <a:bodyPr wrap="square">
            <a:spAutoFit/>
          </a:bodyPr>
          <a:lstStyle/>
          <a:p>
            <a:pPr algn="just"/>
            <a:r>
              <a:rPr lang="en-US" sz="2000" b="1" dirty="0" err="1" smtClean="0">
                <a:solidFill>
                  <a:srgbClr val="FF0000"/>
                </a:solidFill>
                <a:latin typeface="Times New Roman" pitchFamily="18" charset="0"/>
                <a:cs typeface="Times New Roman" pitchFamily="18" charset="0"/>
              </a:rPr>
              <a:t>Argentometric</a:t>
            </a:r>
            <a:r>
              <a:rPr lang="en-US" sz="2000" b="1" dirty="0" smtClean="0">
                <a:solidFill>
                  <a:srgbClr val="FF0000"/>
                </a:solidFill>
                <a:latin typeface="Times New Roman" pitchFamily="18" charset="0"/>
                <a:cs typeface="Times New Roman" pitchFamily="18" charset="0"/>
              </a:rPr>
              <a:t> titration:</a:t>
            </a:r>
          </a:p>
          <a:p>
            <a:pPr algn="just"/>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 Titrations involving silver are termed </a:t>
            </a:r>
            <a:r>
              <a:rPr lang="en-US" sz="2000" b="1" dirty="0" err="1" smtClean="0">
                <a:latin typeface="Times New Roman" pitchFamily="18" charset="0"/>
                <a:cs typeface="Times New Roman" pitchFamily="18" charset="0"/>
              </a:rPr>
              <a:t>argentometric</a:t>
            </a:r>
            <a:r>
              <a:rPr lang="en-US" sz="2000" b="1" dirty="0" smtClean="0">
                <a:latin typeface="Times New Roman" pitchFamily="18" charset="0"/>
                <a:cs typeface="Times New Roman" pitchFamily="18" charset="0"/>
              </a:rPr>
              <a:t>, from the Latin name for silver, </a:t>
            </a:r>
            <a:r>
              <a:rPr lang="en-US" sz="2000" b="1" dirty="0" err="1" smtClean="0">
                <a:latin typeface="Times New Roman" pitchFamily="18" charset="0"/>
                <a:cs typeface="Times New Roman" pitchFamily="18" charset="0"/>
              </a:rPr>
              <a:t>argentum</a:t>
            </a:r>
            <a:r>
              <a:rPr lang="en-US" sz="2000" b="1" dirty="0" smtClean="0">
                <a:latin typeface="Times New Roman" pitchFamily="18" charset="0"/>
                <a:cs typeface="Times New Roman" pitchFamily="18" charset="0"/>
              </a:rPr>
              <a:t>. </a:t>
            </a:r>
          </a:p>
          <a:p>
            <a:pPr algn="just"/>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 The major precipitation reaction used is that of silver with a range of anions. These anions include: </a:t>
            </a:r>
          </a:p>
          <a:p>
            <a:pPr algn="just"/>
            <a:r>
              <a:rPr lang="en-US" sz="2000" b="1" dirty="0" smtClean="0">
                <a:latin typeface="Times New Roman" pitchFamily="18" charset="0"/>
                <a:cs typeface="Times New Roman" pitchFamily="18" charset="0"/>
              </a:rPr>
              <a:t>• Halides (Cl- , Br- , I- ) </a:t>
            </a:r>
          </a:p>
          <a:p>
            <a:pPr algn="just"/>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Pseudohalides</a:t>
            </a:r>
            <a:r>
              <a:rPr lang="en-US" sz="2000" b="1" dirty="0" smtClean="0">
                <a:latin typeface="Times New Roman" pitchFamily="18" charset="0"/>
                <a:cs typeface="Times New Roman" pitchFamily="18" charset="0"/>
              </a:rPr>
              <a:t> (S 2- , HS- , CN- , SCN- )</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fr-FR"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Complex</a:t>
            </a:r>
            <a:r>
              <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(Coordination Compound)</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1357298"/>
            <a:ext cx="9144000" cy="332398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Compound  results  from  the  combination  of  </a:t>
            </a:r>
            <a:r>
              <a:rPr lang="en-US" sz="2000" b="1" u="sng" dirty="0" smtClean="0">
                <a:latin typeface="Times New Roman" pitchFamily="18" charset="0"/>
                <a:cs typeface="Times New Roman" pitchFamily="18" charset="0"/>
              </a:rPr>
              <a:t>metal </a:t>
            </a:r>
            <a:r>
              <a:rPr lang="en-US" sz="2000" b="1" u="sng" dirty="0" smtClean="0">
                <a:latin typeface="Times New Roman" pitchFamily="18" charset="0"/>
                <a:cs typeface="Times New Roman" pitchFamily="18" charset="0"/>
              </a:rPr>
              <a:t>ion  </a:t>
            </a:r>
            <a:r>
              <a:rPr lang="en-US" sz="2000" b="1" dirty="0" smtClean="0">
                <a:latin typeface="Times New Roman" pitchFamily="18" charset="0"/>
                <a:cs typeface="Times New Roman" pitchFamily="18" charset="0"/>
              </a:rPr>
              <a:t>as (acceptor)  with  donor  molecules  (ligand)  through  coordinated  bond (</a:t>
            </a:r>
            <a:r>
              <a:rPr lang="en-US" sz="2000" b="1" dirty="0" smtClean="0">
                <a:solidFill>
                  <a:srgbClr val="C00000"/>
                </a:solidFill>
                <a:latin typeface="Times New Roman" pitchFamily="18" charset="0"/>
                <a:cs typeface="Times New Roman" pitchFamily="18" charset="0"/>
              </a:rPr>
              <a:t>donor→ acceptor</a:t>
            </a:r>
            <a:r>
              <a:rPr lang="en-US" sz="2000" b="1" dirty="0" smtClean="0">
                <a:latin typeface="Times New Roman" pitchFamily="18" charset="0"/>
                <a:cs typeface="Times New Roman" pitchFamily="18" charset="0"/>
              </a:rPr>
              <a:t>)</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Metal ion + Ligand→ Coordination compound (complex) </a:t>
            </a:r>
          </a:p>
          <a:p>
            <a:pPr algn="just">
              <a:lnSpc>
                <a:spcPct val="150000"/>
              </a:lnSpc>
            </a:pPr>
            <a:r>
              <a:rPr lang="en-US" sz="2000" b="1" dirty="0" smtClean="0">
                <a:latin typeface="Times New Roman" pitchFamily="18" charset="0"/>
                <a:cs typeface="Times New Roman" pitchFamily="18" charset="0"/>
              </a:rPr>
              <a:t>(Lewis acid)  (Lewis base)</a:t>
            </a:r>
          </a:p>
          <a:p>
            <a:pPr algn="just"/>
            <a:endParaRPr lang="en-US" sz="2000" b="1" dirty="0" smtClean="0">
              <a:latin typeface="Times New Roman" pitchFamily="18" charset="0"/>
              <a:cs typeface="Times New Roman" pitchFamily="18" charset="0"/>
            </a:endParaRPr>
          </a:p>
          <a:p>
            <a:pPr algn="just"/>
            <a:r>
              <a:rPr lang="en-US" sz="2000" b="1" dirty="0" smtClean="0">
                <a:solidFill>
                  <a:srgbClr val="C00000"/>
                </a:solidFill>
                <a:latin typeface="Times New Roman" pitchFamily="18" charset="0"/>
                <a:cs typeface="Times New Roman" pitchFamily="18" charset="0"/>
              </a:rPr>
              <a:t>Examples: </a:t>
            </a:r>
          </a:p>
          <a:p>
            <a:pPr algn="just"/>
            <a:endParaRPr lang="fr-FR"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l="34041" t="57618" r="22035" b="18945"/>
          <a:stretch>
            <a:fillRect/>
          </a:stretch>
        </p:blipFill>
        <p:spPr bwMode="auto">
          <a:xfrm>
            <a:off x="714348" y="5357826"/>
            <a:ext cx="7643866" cy="15001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1449" t="44141" r="18704" b="42188"/>
          <a:stretch>
            <a:fillRect/>
          </a:stretch>
        </p:blipFill>
        <p:spPr bwMode="auto">
          <a:xfrm>
            <a:off x="571472" y="4357694"/>
            <a:ext cx="7786742"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fr-FR"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Complex</a:t>
            </a:r>
            <a:r>
              <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(Coordination Compound)</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928670"/>
            <a:ext cx="9144000" cy="4708981"/>
          </a:xfrm>
          <a:prstGeom prst="rect">
            <a:avLst/>
          </a:prstGeom>
        </p:spPr>
        <p:txBody>
          <a:bodyPr wrap="square">
            <a:spAutoFit/>
          </a:bodyPr>
          <a:lstStyle/>
          <a:p>
            <a:pPr algn="just">
              <a:lnSpc>
                <a:spcPct val="200000"/>
              </a:lnSpc>
            </a:pPr>
            <a:r>
              <a:rPr lang="en-US" sz="2000" b="1" dirty="0" smtClean="0">
                <a:solidFill>
                  <a:srgbClr val="C00000"/>
                </a:solidFill>
                <a:latin typeface="Times New Roman" pitchFamily="18" charset="0"/>
                <a:cs typeface="Times New Roman" pitchFamily="18" charset="0"/>
              </a:rPr>
              <a:t>Complex Ion </a:t>
            </a:r>
            <a:r>
              <a:rPr lang="en-US" sz="2000" b="1" dirty="0" smtClean="0">
                <a:latin typeface="Times New Roman" pitchFamily="18" charset="0"/>
                <a:cs typeface="Times New Roman" pitchFamily="18" charset="0"/>
              </a:rPr>
              <a:t>= Transition Metal Cation Surrounded by Ligands </a:t>
            </a:r>
          </a:p>
          <a:p>
            <a:pPr algn="just">
              <a:lnSpc>
                <a:spcPct val="200000"/>
              </a:lnSpc>
            </a:pPr>
            <a:r>
              <a:rPr lang="en-US" sz="2000" b="1" dirty="0" smtClean="0">
                <a:solidFill>
                  <a:srgbClr val="C00000"/>
                </a:solidFill>
                <a:latin typeface="Times New Roman" pitchFamily="18" charset="0"/>
                <a:cs typeface="Times New Roman" pitchFamily="18" charset="0"/>
              </a:rPr>
              <a:t>Ligand</a:t>
            </a:r>
            <a:r>
              <a:rPr lang="en-US" sz="2000" b="1" dirty="0" smtClean="0">
                <a:latin typeface="Times New Roman" pitchFamily="18" charset="0"/>
                <a:cs typeface="Times New Roman" pitchFamily="18" charset="0"/>
              </a:rPr>
              <a:t> = Molecule or Ions of Nonbonding Electron Pairs</a:t>
            </a:r>
          </a:p>
          <a:p>
            <a:pPr algn="just">
              <a:lnSpc>
                <a:spcPct val="200000"/>
              </a:lnSpc>
            </a:pPr>
            <a:r>
              <a:rPr lang="en-US" sz="2000" b="1" dirty="0" smtClean="0">
                <a:solidFill>
                  <a:srgbClr val="C00000"/>
                </a:solidFill>
                <a:latin typeface="Times New Roman" pitchFamily="18" charset="0"/>
                <a:cs typeface="Times New Roman" pitchFamily="18" charset="0"/>
              </a:rPr>
              <a:t>Bonding</a:t>
            </a:r>
            <a:r>
              <a:rPr lang="en-US" sz="2000" b="1" dirty="0" smtClean="0">
                <a:latin typeface="Times New Roman" pitchFamily="18" charset="0"/>
                <a:cs typeface="Times New Roman" pitchFamily="18" charset="0"/>
              </a:rPr>
              <a:t> is Called “Coordination”</a:t>
            </a:r>
          </a:p>
          <a:p>
            <a:pPr algn="just">
              <a:lnSpc>
                <a:spcPct val="200000"/>
              </a:lnSpc>
            </a:pPr>
            <a:r>
              <a:rPr lang="en-US" sz="2000" b="1" dirty="0" smtClean="0">
                <a:solidFill>
                  <a:srgbClr val="C00000"/>
                </a:solidFill>
                <a:latin typeface="Times New Roman" pitchFamily="18" charset="0"/>
                <a:cs typeface="Times New Roman" pitchFamily="18" charset="0"/>
              </a:rPr>
              <a:t>Examples: </a:t>
            </a:r>
          </a:p>
          <a:p>
            <a:pPr algn="just">
              <a:lnSpc>
                <a:spcPct val="200000"/>
              </a:lnSpc>
            </a:pPr>
            <a:r>
              <a:rPr lang="en-US" sz="2000" b="1" dirty="0" smtClean="0">
                <a:solidFill>
                  <a:srgbClr val="C00000"/>
                </a:solidFill>
                <a:latin typeface="Times New Roman" pitchFamily="18" charset="0"/>
                <a:cs typeface="Times New Roman" pitchFamily="18" charset="0"/>
              </a:rPr>
              <a:t>For the complex  [Co(NH3)6]3+   </a:t>
            </a:r>
          </a:p>
          <a:p>
            <a:pPr algn="just">
              <a:lnSpc>
                <a:spcPct val="200000"/>
              </a:lnSpc>
            </a:pPr>
            <a:r>
              <a:rPr lang="en-US" sz="2000" b="1" dirty="0" smtClean="0">
                <a:latin typeface="Times New Roman" pitchFamily="18" charset="0"/>
                <a:cs typeface="Times New Roman" pitchFamily="18" charset="0"/>
              </a:rPr>
              <a:t>Co3+ is the electron acceptor and shares a pair of electrons with each of N-atom in NH3</a:t>
            </a:r>
          </a:p>
          <a:p>
            <a:pPr algn="just"/>
            <a:endParaRPr lang="fr-FR" sz="2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l="26903" t="41992" r="26976" b="25781"/>
          <a:stretch>
            <a:fillRect/>
          </a:stretch>
        </p:blipFill>
        <p:spPr bwMode="auto">
          <a:xfrm>
            <a:off x="1500166" y="4714884"/>
            <a:ext cx="6000792" cy="214311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D:\analyse et controle des medicaments 2019\cours enligne analyse et controle des medicaments\Fotolia_94772650_S.jpg_page.jpg"/>
          <p:cNvPicPr>
            <a:picLocks noChangeAspect="1" noChangeArrowheads="1"/>
          </p:cNvPicPr>
          <p:nvPr/>
        </p:nvPicPr>
        <p:blipFill>
          <a:blip r:embed="rId2"/>
          <a:srcRect/>
          <a:stretch>
            <a:fillRect/>
          </a:stretch>
        </p:blipFill>
        <p:spPr bwMode="auto">
          <a:xfrm>
            <a:off x="0" y="119462"/>
            <a:ext cx="9144000" cy="6738538"/>
          </a:xfrm>
          <a:prstGeom prst="rect">
            <a:avLst/>
          </a:prstGeom>
          <a:noFill/>
        </p:spPr>
      </p:pic>
      <p:sp>
        <p:nvSpPr>
          <p:cNvPr id="2" name="Titre 1"/>
          <p:cNvSpPr>
            <a:spLocks noGrp="1"/>
          </p:cNvSpPr>
          <p:nvPr>
            <p:ph type="title"/>
          </p:nvPr>
        </p:nvSpPr>
        <p:spPr>
          <a:xfrm>
            <a:off x="0" y="0"/>
            <a:ext cx="91440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Pharmacopoeial</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titrimetric</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methods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0" y="3000372"/>
            <a:ext cx="9144000" cy="1133965"/>
          </a:xfrm>
          <a:prstGeom prst="rect">
            <a:avLst/>
          </a:prstGeom>
        </p:spPr>
        <p:txBody>
          <a:bodyPr wrap="square">
            <a:spAutoFit/>
          </a:bodyPr>
          <a:lstStyle/>
          <a:p>
            <a:pPr algn="ctr">
              <a:lnSpc>
                <a:spcPct val="150000"/>
              </a:lnSpc>
            </a:pPr>
            <a:r>
              <a:rPr lang="en-US" sz="2400" b="1" dirty="0" smtClean="0">
                <a:latin typeface="Times New Roman" pitchFamily="18" charset="0"/>
                <a:cs typeface="Times New Roman" pitchFamily="18" charset="0"/>
              </a:rPr>
              <a:t>Form a system of knowledge about the </a:t>
            </a:r>
            <a:r>
              <a:rPr lang="en-US" sz="2400" b="1" dirty="0" err="1" smtClean="0">
                <a:latin typeface="Times New Roman" pitchFamily="18" charset="0"/>
                <a:cs typeface="Times New Roman" pitchFamily="18" charset="0"/>
              </a:rPr>
              <a:t>titrimetric</a:t>
            </a:r>
            <a:r>
              <a:rPr lang="en-US" sz="2400" b="1" dirty="0" smtClean="0">
                <a:latin typeface="Times New Roman" pitchFamily="18" charset="0"/>
                <a:cs typeface="Times New Roman" pitchFamily="18" charset="0"/>
              </a:rPr>
              <a:t> </a:t>
            </a:r>
          </a:p>
          <a:p>
            <a:pPr algn="ctr">
              <a:lnSpc>
                <a:spcPct val="150000"/>
              </a:lnSpc>
            </a:pPr>
            <a:r>
              <a:rPr lang="en-US" sz="2400" b="1" dirty="0" err="1" smtClean="0">
                <a:latin typeface="Times New Roman" pitchFamily="18" charset="0"/>
                <a:cs typeface="Times New Roman" pitchFamily="18" charset="0"/>
              </a:rPr>
              <a:t>pharmacopoeial</a:t>
            </a:r>
            <a:r>
              <a:rPr lang="en-US" sz="2400" b="1" dirty="0" smtClean="0">
                <a:latin typeface="Times New Roman" pitchFamily="18" charset="0"/>
                <a:cs typeface="Times New Roman" pitchFamily="18" charset="0"/>
              </a:rPr>
              <a:t> methods for drugs quality control.</a:t>
            </a:r>
            <a:endParaRPr lang="fr-FR" sz="2400" b="1" dirty="0">
              <a:latin typeface="Times New Roman" pitchFamily="18" charset="0"/>
              <a:cs typeface="Times New Roman" pitchFamily="18" charset="0"/>
            </a:endParaRPr>
          </a:p>
        </p:txBody>
      </p:sp>
      <p:sp>
        <p:nvSpPr>
          <p:cNvPr id="5" name="Rectangle 4"/>
          <p:cNvSpPr/>
          <p:nvPr/>
        </p:nvSpPr>
        <p:spPr>
          <a:xfrm>
            <a:off x="1000100" y="857232"/>
            <a:ext cx="2967479" cy="646331"/>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Objective </a:t>
            </a:r>
            <a:endParaRPr lang="fr-F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8674" name="AutoShape 2" descr="Fotolia_94772650_S.jpg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676" name="AutoShape 4" descr="Fotolia_94772650_S.jpg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678" name="AutoShape 6" descr="Fotolia_94772650_S.jpg_pa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290"/>
            <a:ext cx="9144000"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fr-FR"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Complexometry</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14290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500042"/>
            <a:ext cx="9144000" cy="4401205"/>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A  volumetric  titration  involves  the  formation  of  soluble complex  between  metal  ion  (</a:t>
            </a:r>
            <a:r>
              <a:rPr lang="en-US" sz="2000" b="1" dirty="0" smtClean="0">
                <a:solidFill>
                  <a:srgbClr val="FF0000"/>
                </a:solidFill>
                <a:latin typeface="Times New Roman" pitchFamily="18" charset="0"/>
                <a:cs typeface="Times New Roman" pitchFamily="18" charset="0"/>
              </a:rPr>
              <a:t>as  acceptor</a:t>
            </a:r>
            <a:r>
              <a:rPr lang="en-US" sz="2000" b="1" dirty="0" smtClean="0">
                <a:latin typeface="Times New Roman" pitchFamily="18" charset="0"/>
                <a:cs typeface="Times New Roman" pitchFamily="18" charset="0"/>
              </a:rPr>
              <a:t>)  and  ligand  (</a:t>
            </a:r>
            <a:r>
              <a:rPr lang="en-US" sz="2000" b="1" dirty="0" smtClean="0">
                <a:solidFill>
                  <a:srgbClr val="FF0000"/>
                </a:solidFill>
                <a:latin typeface="Times New Roman" pitchFamily="18" charset="0"/>
                <a:cs typeface="Times New Roman" pitchFamily="18" charset="0"/>
              </a:rPr>
              <a:t>as donor) </a:t>
            </a:r>
            <a:r>
              <a:rPr lang="en-US" sz="2000" b="1" dirty="0" smtClean="0">
                <a:latin typeface="Times New Roman" pitchFamily="18" charset="0"/>
                <a:cs typeface="Times New Roman" pitchFamily="18" charset="0"/>
              </a:rPr>
              <a:t>to form coordination bonds.</a:t>
            </a:r>
          </a:p>
          <a:p>
            <a:pPr algn="just">
              <a:lnSpc>
                <a:spcPct val="200000"/>
              </a:lnSpc>
            </a:pPr>
            <a:r>
              <a:rPr lang="en-US" sz="2000" b="1" dirty="0" smtClean="0">
                <a:latin typeface="Times New Roman" pitchFamily="18" charset="0"/>
                <a:cs typeface="Times New Roman" pitchFamily="18" charset="0"/>
              </a:rPr>
              <a:t>(A titration based on the formation of a coordination complex is known  as a </a:t>
            </a:r>
            <a:r>
              <a:rPr lang="en-US" sz="2000" b="1" dirty="0" err="1" smtClean="0">
                <a:latin typeface="Times New Roman" pitchFamily="18" charset="0"/>
                <a:cs typeface="Times New Roman" pitchFamily="18" charset="0"/>
              </a:rPr>
              <a:t>complexometric</a:t>
            </a:r>
            <a:r>
              <a:rPr lang="en-US" sz="2000" b="1" dirty="0" smtClean="0">
                <a:latin typeface="Times New Roman" pitchFamily="18" charset="0"/>
                <a:cs typeface="Times New Roman" pitchFamily="18" charset="0"/>
              </a:rPr>
              <a:t> titration). </a:t>
            </a:r>
            <a:r>
              <a:rPr lang="en-US" sz="2000" b="1" dirty="0" err="1" smtClean="0">
                <a:latin typeface="Times New Roman" pitchFamily="18" charset="0"/>
                <a:cs typeface="Times New Roman" pitchFamily="18" charset="0"/>
              </a:rPr>
              <a:t>Complexometric</a:t>
            </a:r>
            <a:r>
              <a:rPr lang="en-US" sz="2000" b="1" dirty="0" smtClean="0">
                <a:latin typeface="Times New Roman" pitchFamily="18" charset="0"/>
                <a:cs typeface="Times New Roman" pitchFamily="18" charset="0"/>
              </a:rPr>
              <a:t> titrations are particularly useful for the  determination of a mixture of different </a:t>
            </a:r>
            <a:r>
              <a:rPr lang="en-US" sz="2000" b="1" u="sng" dirty="0" smtClean="0">
                <a:latin typeface="Times New Roman" pitchFamily="18" charset="0"/>
                <a:cs typeface="Times New Roman" pitchFamily="18" charset="0"/>
              </a:rPr>
              <a:t>metal ions </a:t>
            </a:r>
            <a:r>
              <a:rPr lang="en-US" sz="2000" b="1" dirty="0" smtClean="0">
                <a:latin typeface="Times New Roman" pitchFamily="18" charset="0"/>
                <a:cs typeface="Times New Roman" pitchFamily="18" charset="0"/>
              </a:rPr>
              <a:t>in solution</a:t>
            </a:r>
          </a:p>
          <a:p>
            <a:pPr algn="just"/>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The metal ion is known as </a:t>
            </a:r>
            <a:r>
              <a:rPr lang="en-US" sz="2000" b="1" dirty="0" smtClean="0">
                <a:solidFill>
                  <a:srgbClr val="FF0000"/>
                </a:solidFill>
                <a:latin typeface="Times New Roman" pitchFamily="18" charset="0"/>
                <a:cs typeface="Times New Roman" pitchFamily="18" charset="0"/>
              </a:rPr>
              <a:t>Central metal atom</a:t>
            </a:r>
            <a:r>
              <a:rPr lang="en-US" sz="2000" b="1" dirty="0" smtClean="0">
                <a:latin typeface="Times New Roman" pitchFamily="18" charset="0"/>
                <a:cs typeface="Times New Roman" pitchFamily="18" charset="0"/>
              </a:rPr>
              <a:t>.</a:t>
            </a:r>
          </a:p>
          <a:p>
            <a:pPr algn="just"/>
            <a:endParaRPr lang="en-US" sz="2000" b="1"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The anion or neutral molecule is known as </a:t>
            </a:r>
            <a:r>
              <a:rPr lang="en-US" sz="2000" b="1" dirty="0" smtClean="0">
                <a:solidFill>
                  <a:srgbClr val="FF0000"/>
                </a:solidFill>
                <a:latin typeface="Times New Roman" pitchFamily="18" charset="0"/>
                <a:cs typeface="Times New Roman" pitchFamily="18" charset="0"/>
              </a:rPr>
              <a:t>Ligand (L)</a:t>
            </a:r>
            <a:endParaRPr lang="fr-FR" sz="20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l="22511" t="39062" r="19290" b="27734"/>
          <a:stretch>
            <a:fillRect/>
          </a:stretch>
        </p:blipFill>
        <p:spPr bwMode="auto">
          <a:xfrm>
            <a:off x="642910" y="4857760"/>
            <a:ext cx="7572428" cy="200024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55399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Nature of  The Acceptor Atom (Metal Ion)</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1142984"/>
            <a:ext cx="9144000" cy="5016758"/>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The metallic ion (atom) has stable electronic configuration. It  forms  additional  completed  shells  by  accepting  electron pairs from donor atoms.</a:t>
            </a:r>
          </a:p>
          <a:p>
            <a:pPr algn="just">
              <a:lnSpc>
                <a:spcPct val="200000"/>
              </a:lnSpc>
            </a:pPr>
            <a:r>
              <a:rPr lang="fr-FR" sz="2000" b="1" dirty="0" smtClean="0">
                <a:solidFill>
                  <a:srgbClr val="FF0000"/>
                </a:solidFill>
                <a:latin typeface="Times New Roman" pitchFamily="18" charset="0"/>
                <a:cs typeface="Times New Roman" pitchFamily="18" charset="0"/>
              </a:rPr>
              <a:t>Coordination </a:t>
            </a:r>
            <a:r>
              <a:rPr lang="fr-FR" sz="2000" b="1" dirty="0" err="1" smtClean="0">
                <a:solidFill>
                  <a:srgbClr val="FF0000"/>
                </a:solidFill>
                <a:latin typeface="Times New Roman" pitchFamily="18" charset="0"/>
                <a:cs typeface="Times New Roman" pitchFamily="18" charset="0"/>
              </a:rPr>
              <a:t>Number</a:t>
            </a:r>
            <a:r>
              <a:rPr lang="fr-FR" sz="2000" b="1" dirty="0" smtClean="0">
                <a:solidFill>
                  <a:srgbClr val="FF0000"/>
                </a:solidFill>
                <a:latin typeface="Times New Roman" pitchFamily="18" charset="0"/>
                <a:cs typeface="Times New Roman" pitchFamily="18" charset="0"/>
              </a:rPr>
              <a:t>:</a:t>
            </a:r>
          </a:p>
          <a:p>
            <a:pPr marL="457200" indent="-457200" algn="just">
              <a:lnSpc>
                <a:spcPct val="200000"/>
              </a:lnSpc>
              <a:buFont typeface="+mj-lt"/>
              <a:buAutoNum type="arabicPeriod"/>
            </a:pPr>
            <a:r>
              <a:rPr lang="en-US" sz="2000" b="1" dirty="0" smtClean="0">
                <a:latin typeface="Times New Roman" pitchFamily="18" charset="0"/>
                <a:cs typeface="Times New Roman" pitchFamily="18" charset="0"/>
              </a:rPr>
              <a:t>The  no.  of  coordinate  bonds  formed  to  a  metal  ion  by  their ligands (The number of covalent bonds that a cation tends to form with electron donors is called coordination number).</a:t>
            </a:r>
          </a:p>
          <a:p>
            <a:pPr marL="457200" indent="-457200" algn="just">
              <a:lnSpc>
                <a:spcPct val="200000"/>
              </a:lnSpc>
              <a:buFont typeface="+mj-lt"/>
              <a:buAutoNum type="arabicPeriod"/>
            </a:pPr>
            <a:r>
              <a:rPr lang="en-US" sz="2000" b="1" dirty="0" smtClean="0">
                <a:latin typeface="Times New Roman" pitchFamily="18" charset="0"/>
                <a:cs typeface="Times New Roman" pitchFamily="18" charset="0"/>
              </a:rPr>
              <a:t>It  could  be  2,  4,  6,  depending  on  the  metal  ion  and  its  oxidation number.</a:t>
            </a:r>
            <a:endParaRPr lang="fr-FR" sz="20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55399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Nature of  The Acceptor Atom (Metal Ion)</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2643182"/>
            <a:ext cx="5357818" cy="1323439"/>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The geometries of the ligands about the  central atom are as shown</a:t>
            </a:r>
            <a:endParaRPr lang="fr-FR"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l="60944" t="17578" r="18192" b="11133"/>
          <a:stretch>
            <a:fillRect/>
          </a:stretch>
        </p:blipFill>
        <p:spPr bwMode="auto">
          <a:xfrm>
            <a:off x="5857884" y="1142984"/>
            <a:ext cx="3286116" cy="5715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Nature of  The Donor Atom</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928670"/>
            <a:ext cx="9144000" cy="614079"/>
          </a:xfrm>
          <a:prstGeom prst="rect">
            <a:avLst/>
          </a:prstGeom>
        </p:spPr>
        <p:txBody>
          <a:bodyPr wrap="square">
            <a:spAutoFit/>
          </a:bodyPr>
          <a:lstStyle/>
          <a:p>
            <a:pPr algn="just">
              <a:lnSpc>
                <a:spcPct val="200000"/>
              </a:lnSpc>
            </a:pPr>
            <a:endParaRPr lang="fr-FR" sz="2000" b="1" dirty="0">
              <a:latin typeface="Times New Roman" pitchFamily="18" charset="0"/>
              <a:cs typeface="Times New Roman" pitchFamily="18" charset="0"/>
            </a:endParaRPr>
          </a:p>
        </p:txBody>
      </p:sp>
      <p:sp>
        <p:nvSpPr>
          <p:cNvPr id="7" name="Rectangle 6"/>
          <p:cNvSpPr/>
          <p:nvPr/>
        </p:nvSpPr>
        <p:spPr>
          <a:xfrm>
            <a:off x="0" y="1071546"/>
            <a:ext cx="9144000" cy="707886"/>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In aqueous solution, donors are nonmetallic elements  </a:t>
            </a:r>
            <a:r>
              <a:rPr lang="en-US" sz="2000" b="1" dirty="0" smtClean="0">
                <a:solidFill>
                  <a:srgbClr val="FF0000"/>
                </a:solidFill>
                <a:latin typeface="Times New Roman" pitchFamily="18" charset="0"/>
                <a:cs typeface="Times New Roman" pitchFamily="18" charset="0"/>
              </a:rPr>
              <a:t>N, O, and S</a:t>
            </a:r>
            <a:r>
              <a:rPr lang="en-US" sz="2000" b="1"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l="25805" t="28320" r="29722" b="20898"/>
          <a:stretch>
            <a:fillRect/>
          </a:stretch>
        </p:blipFill>
        <p:spPr bwMode="auto">
          <a:xfrm>
            <a:off x="1500166" y="2000240"/>
            <a:ext cx="5786446" cy="371477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Type of </a:t>
            </a: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complexing</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agents (ligands)</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928670"/>
            <a:ext cx="9144000" cy="614079"/>
          </a:xfrm>
          <a:prstGeom prst="rect">
            <a:avLst/>
          </a:prstGeom>
        </p:spPr>
        <p:txBody>
          <a:bodyPr wrap="square">
            <a:spAutoFit/>
          </a:bodyPr>
          <a:lstStyle/>
          <a:p>
            <a:pPr algn="just">
              <a:lnSpc>
                <a:spcPct val="200000"/>
              </a:lnSpc>
            </a:pPr>
            <a:endParaRPr lang="fr-FR" sz="2000" b="1" dirty="0">
              <a:latin typeface="Times New Roman" pitchFamily="18" charset="0"/>
              <a:cs typeface="Times New Roman" pitchFamily="18" charset="0"/>
            </a:endParaRPr>
          </a:p>
        </p:txBody>
      </p:sp>
      <p:sp>
        <p:nvSpPr>
          <p:cNvPr id="7" name="Rectangle 6"/>
          <p:cNvSpPr/>
          <p:nvPr/>
        </p:nvSpPr>
        <p:spPr>
          <a:xfrm>
            <a:off x="0" y="1071546"/>
            <a:ext cx="9144000" cy="2554545"/>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This  classification  is  according  to  the  no.  of  sites  attached to the metal ion </a:t>
            </a:r>
          </a:p>
          <a:p>
            <a:pPr algn="just">
              <a:lnSpc>
                <a:spcPct val="200000"/>
              </a:lnSpc>
            </a:pPr>
            <a:r>
              <a:rPr lang="en-US" sz="2000" b="1" dirty="0" smtClean="0">
                <a:latin typeface="Times New Roman" pitchFamily="18" charset="0"/>
                <a:cs typeface="Times New Roman" pitchFamily="18" charset="0"/>
              </a:rPr>
              <a:t>1. </a:t>
            </a:r>
            <a:r>
              <a:rPr lang="en-US" sz="2000" b="1" dirty="0" err="1" smtClean="0">
                <a:solidFill>
                  <a:srgbClr val="FF0000"/>
                </a:solidFill>
                <a:latin typeface="Times New Roman" pitchFamily="18" charset="0"/>
                <a:cs typeface="Times New Roman" pitchFamily="18" charset="0"/>
              </a:rPr>
              <a:t>Unidentate</a:t>
            </a:r>
            <a:r>
              <a:rPr lang="en-US" sz="2000" b="1" dirty="0" smtClean="0">
                <a:solidFill>
                  <a:srgbClr val="FF000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Monodentate</a:t>
            </a:r>
            <a:r>
              <a:rPr lang="en-US" sz="2000" b="1" dirty="0" smtClean="0">
                <a:latin typeface="Times New Roman" pitchFamily="18" charset="0"/>
                <a:cs typeface="Times New Roman" pitchFamily="18" charset="0"/>
              </a:rPr>
              <a:t>) Ligand or "</a:t>
            </a:r>
            <a:r>
              <a:rPr lang="en-US" sz="2000" b="1" dirty="0" smtClean="0">
                <a:solidFill>
                  <a:srgbClr val="FF0000"/>
                </a:solidFill>
                <a:latin typeface="Times New Roman" pitchFamily="18" charset="0"/>
                <a:cs typeface="Times New Roman" pitchFamily="18" charset="0"/>
              </a:rPr>
              <a:t>Simple Ligand“ </a:t>
            </a:r>
            <a:r>
              <a:rPr lang="en-US" sz="2000" b="1" dirty="0" smtClean="0">
                <a:latin typeface="Times New Roman" pitchFamily="18" charset="0"/>
                <a:cs typeface="Times New Roman" pitchFamily="18" charset="0"/>
              </a:rPr>
              <a:t>The ligand attached to  metal  at one site e.g. </a:t>
            </a:r>
            <a:r>
              <a:rPr lang="en-US" sz="2000" b="1" dirty="0" smtClean="0">
                <a:solidFill>
                  <a:srgbClr val="FF0000"/>
                </a:solidFill>
                <a:latin typeface="Times New Roman" pitchFamily="18" charset="0"/>
                <a:cs typeface="Times New Roman" pitchFamily="18" charset="0"/>
              </a:rPr>
              <a:t>H2O, NH3, CN-,  Cl-,  I-,  Br-</a:t>
            </a:r>
            <a:r>
              <a:rPr lang="en-US" sz="2000" b="1" dirty="0" smtClean="0">
                <a:latin typeface="Times New Roman" pitchFamily="18" charset="0"/>
                <a:cs typeface="Times New Roman" pitchFamily="18" charset="0"/>
              </a:rPr>
              <a:t>(i.e.  forming  one  coordinate  bond,  or  capable of donating one unshared  pair of electrons)</a:t>
            </a:r>
            <a:endParaRPr lang="fr-FR" sz="20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l="27452" t="53711" r="23682" b="25781"/>
          <a:stretch>
            <a:fillRect/>
          </a:stretch>
        </p:blipFill>
        <p:spPr bwMode="auto">
          <a:xfrm>
            <a:off x="1571604" y="4500570"/>
            <a:ext cx="6357982" cy="150019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Type of </a:t>
            </a: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complexing</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agents (ligands)</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928670"/>
            <a:ext cx="9144000" cy="614079"/>
          </a:xfrm>
          <a:prstGeom prst="rect">
            <a:avLst/>
          </a:prstGeom>
        </p:spPr>
        <p:txBody>
          <a:bodyPr wrap="square">
            <a:spAutoFit/>
          </a:bodyPr>
          <a:lstStyle/>
          <a:p>
            <a:pPr algn="just">
              <a:lnSpc>
                <a:spcPct val="200000"/>
              </a:lnSpc>
            </a:pPr>
            <a:endParaRPr lang="fr-FR" sz="2000" b="1" dirty="0">
              <a:latin typeface="Times New Roman" pitchFamily="18" charset="0"/>
              <a:cs typeface="Times New Roman" pitchFamily="18" charset="0"/>
            </a:endParaRPr>
          </a:p>
        </p:txBody>
      </p:sp>
      <p:sp>
        <p:nvSpPr>
          <p:cNvPr id="7" name="Rectangle 6"/>
          <p:cNvSpPr/>
          <p:nvPr/>
        </p:nvSpPr>
        <p:spPr>
          <a:xfrm>
            <a:off x="0" y="1071546"/>
            <a:ext cx="9144000" cy="1323439"/>
          </a:xfrm>
          <a:prstGeom prst="rect">
            <a:avLst/>
          </a:prstGeom>
        </p:spPr>
        <p:txBody>
          <a:bodyPr wrap="square">
            <a:spAutoFit/>
          </a:bodyPr>
          <a:lstStyle/>
          <a:p>
            <a:pPr algn="just">
              <a:lnSpc>
                <a:spcPct val="200000"/>
              </a:lnSpc>
            </a:pPr>
            <a:r>
              <a:rPr lang="en-US" sz="2000" b="1" dirty="0" smtClean="0">
                <a:solidFill>
                  <a:srgbClr val="FF0000"/>
                </a:solidFill>
                <a:latin typeface="Times New Roman" pitchFamily="18" charset="0"/>
                <a:cs typeface="Times New Roman" pitchFamily="18" charset="0"/>
              </a:rPr>
              <a:t>2. </a:t>
            </a:r>
            <a:r>
              <a:rPr lang="en-US" sz="2000" b="1" dirty="0" err="1" smtClean="0">
                <a:solidFill>
                  <a:srgbClr val="FF0000"/>
                </a:solidFill>
                <a:latin typeface="Times New Roman" pitchFamily="18" charset="0"/>
                <a:cs typeface="Times New Roman" pitchFamily="18" charset="0"/>
              </a:rPr>
              <a:t>Bidentate</a:t>
            </a:r>
            <a:r>
              <a:rPr lang="en-US" sz="2000" b="1" dirty="0" smtClean="0">
                <a:solidFill>
                  <a:srgbClr val="FF0000"/>
                </a:solidFill>
                <a:latin typeface="Times New Roman" pitchFamily="18" charset="0"/>
                <a:cs typeface="Times New Roman" pitchFamily="18" charset="0"/>
              </a:rPr>
              <a:t> Ligand</a:t>
            </a:r>
          </a:p>
          <a:p>
            <a:pPr algn="just">
              <a:lnSpc>
                <a:spcPct val="200000"/>
              </a:lnSpc>
            </a:pPr>
            <a:r>
              <a:rPr lang="en-US" sz="2000" b="1" dirty="0" smtClean="0">
                <a:latin typeface="Times New Roman" pitchFamily="18" charset="0"/>
                <a:cs typeface="Times New Roman" pitchFamily="18" charset="0"/>
              </a:rPr>
              <a:t>The ligand attached to metal at two sites.</a:t>
            </a:r>
            <a:endParaRPr lang="fr-FR" sz="20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l="21962" t="33203" r="23682" b="28711"/>
          <a:stretch>
            <a:fillRect/>
          </a:stretch>
        </p:blipFill>
        <p:spPr bwMode="auto">
          <a:xfrm>
            <a:off x="1285852" y="2857496"/>
            <a:ext cx="7072362" cy="278608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Type of </a:t>
            </a: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complexing</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agents (ligands)</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928670"/>
            <a:ext cx="9144000" cy="614079"/>
          </a:xfrm>
          <a:prstGeom prst="rect">
            <a:avLst/>
          </a:prstGeom>
        </p:spPr>
        <p:txBody>
          <a:bodyPr wrap="square">
            <a:spAutoFit/>
          </a:bodyPr>
          <a:lstStyle/>
          <a:p>
            <a:pPr algn="just">
              <a:lnSpc>
                <a:spcPct val="200000"/>
              </a:lnSpc>
            </a:pPr>
            <a:endParaRPr lang="fr-FR" sz="2000" b="1" dirty="0">
              <a:latin typeface="Times New Roman" pitchFamily="18" charset="0"/>
              <a:cs typeface="Times New Roman" pitchFamily="18" charset="0"/>
            </a:endParaRPr>
          </a:p>
        </p:txBody>
      </p:sp>
      <p:sp>
        <p:nvSpPr>
          <p:cNvPr id="7" name="Rectangle 6"/>
          <p:cNvSpPr/>
          <p:nvPr/>
        </p:nvSpPr>
        <p:spPr>
          <a:xfrm>
            <a:off x="0" y="928670"/>
            <a:ext cx="9144000" cy="4401205"/>
          </a:xfrm>
          <a:prstGeom prst="rect">
            <a:avLst/>
          </a:prstGeom>
        </p:spPr>
        <p:txBody>
          <a:bodyPr wrap="square">
            <a:spAutoFit/>
          </a:bodyPr>
          <a:lstStyle/>
          <a:p>
            <a:pPr algn="just">
              <a:lnSpc>
                <a:spcPct val="200000"/>
              </a:lnSpc>
            </a:pPr>
            <a:r>
              <a:rPr lang="en-US" sz="2000" b="1" dirty="0" smtClean="0">
                <a:solidFill>
                  <a:srgbClr val="FF0000"/>
                </a:solidFill>
                <a:latin typeface="Times New Roman" pitchFamily="18" charset="0"/>
                <a:cs typeface="Times New Roman" pitchFamily="18" charset="0"/>
              </a:rPr>
              <a:t>3. Tridentate Ligands</a:t>
            </a:r>
          </a:p>
          <a:p>
            <a:pPr algn="just">
              <a:lnSpc>
                <a:spcPct val="200000"/>
              </a:lnSpc>
            </a:pPr>
            <a:r>
              <a:rPr lang="en-US" sz="2000" b="1" dirty="0" smtClean="0">
                <a:latin typeface="Times New Roman" pitchFamily="18" charset="0"/>
                <a:cs typeface="Times New Roman" pitchFamily="18" charset="0"/>
              </a:rPr>
              <a:t>The Ligand attached to metal at 3 sites</a:t>
            </a:r>
          </a:p>
          <a:p>
            <a:pPr algn="just">
              <a:lnSpc>
                <a:spcPct val="200000"/>
              </a:lnSpc>
            </a:pPr>
            <a:endParaRPr lang="en-US" sz="2000" b="1" dirty="0" smtClean="0">
              <a:latin typeface="Times New Roman" pitchFamily="18" charset="0"/>
              <a:cs typeface="Times New Roman" pitchFamily="18" charset="0"/>
            </a:endParaRPr>
          </a:p>
          <a:p>
            <a:pPr algn="just">
              <a:lnSpc>
                <a:spcPct val="200000"/>
              </a:lnSpc>
            </a:pPr>
            <a:endParaRPr lang="en-US" sz="2000" b="1" dirty="0" smtClean="0">
              <a:solidFill>
                <a:srgbClr val="FF0000"/>
              </a:solidFill>
              <a:latin typeface="Times New Roman" pitchFamily="18" charset="0"/>
              <a:cs typeface="Times New Roman" pitchFamily="18" charset="0"/>
            </a:endParaRPr>
          </a:p>
          <a:p>
            <a:pPr algn="just">
              <a:lnSpc>
                <a:spcPct val="200000"/>
              </a:lnSpc>
            </a:pPr>
            <a:endParaRPr lang="en-US" sz="2000" b="1" dirty="0" smtClean="0">
              <a:solidFill>
                <a:srgbClr val="FF0000"/>
              </a:solidFill>
              <a:latin typeface="Times New Roman" pitchFamily="18" charset="0"/>
              <a:cs typeface="Times New Roman" pitchFamily="18" charset="0"/>
            </a:endParaRPr>
          </a:p>
          <a:p>
            <a:pPr algn="just">
              <a:lnSpc>
                <a:spcPct val="200000"/>
              </a:lnSpc>
            </a:pPr>
            <a:r>
              <a:rPr lang="en-US" sz="2000" b="1" dirty="0" smtClean="0">
                <a:solidFill>
                  <a:srgbClr val="FF0000"/>
                </a:solidFill>
                <a:latin typeface="Times New Roman" pitchFamily="18" charset="0"/>
                <a:cs typeface="Times New Roman" pitchFamily="18" charset="0"/>
              </a:rPr>
              <a:t>4. </a:t>
            </a:r>
            <a:r>
              <a:rPr lang="en-US" sz="2000" b="1" dirty="0" err="1" smtClean="0">
                <a:solidFill>
                  <a:srgbClr val="FF0000"/>
                </a:solidFill>
                <a:latin typeface="Times New Roman" pitchFamily="18" charset="0"/>
                <a:cs typeface="Times New Roman" pitchFamily="18" charset="0"/>
              </a:rPr>
              <a:t>Tetradentate</a:t>
            </a:r>
            <a:r>
              <a:rPr lang="en-US" sz="2000" b="1" dirty="0" smtClean="0">
                <a:solidFill>
                  <a:srgbClr val="FF0000"/>
                </a:solidFill>
                <a:latin typeface="Times New Roman" pitchFamily="18" charset="0"/>
                <a:cs typeface="Times New Roman" pitchFamily="18" charset="0"/>
              </a:rPr>
              <a:t> Ligands</a:t>
            </a:r>
          </a:p>
          <a:p>
            <a:pPr algn="just">
              <a:lnSpc>
                <a:spcPct val="200000"/>
              </a:lnSpc>
            </a:pPr>
            <a:r>
              <a:rPr lang="en-US" sz="2000" b="1" dirty="0" smtClean="0">
                <a:latin typeface="Times New Roman" pitchFamily="18" charset="0"/>
                <a:cs typeface="Times New Roman" pitchFamily="18" charset="0"/>
              </a:rPr>
              <a:t>The Ligand attached to metal at 4 sites</a:t>
            </a:r>
            <a:endParaRPr lang="fr-FR" sz="20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l="37335" t="37109" r="22584" b="39063"/>
          <a:stretch>
            <a:fillRect/>
          </a:stretch>
        </p:blipFill>
        <p:spPr bwMode="auto">
          <a:xfrm>
            <a:off x="1500166" y="2214554"/>
            <a:ext cx="4714908" cy="1857388"/>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l="29136" t="58789" r="21449" b="18750"/>
          <a:stretch>
            <a:fillRect/>
          </a:stretch>
        </p:blipFill>
        <p:spPr bwMode="auto">
          <a:xfrm>
            <a:off x="1500166" y="5214950"/>
            <a:ext cx="4643470" cy="1643074"/>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Type of </a:t>
            </a: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complexing</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agents (ligands)</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928670"/>
            <a:ext cx="9144000" cy="614079"/>
          </a:xfrm>
          <a:prstGeom prst="rect">
            <a:avLst/>
          </a:prstGeom>
        </p:spPr>
        <p:txBody>
          <a:bodyPr wrap="square">
            <a:spAutoFit/>
          </a:bodyPr>
          <a:lstStyle/>
          <a:p>
            <a:pPr algn="just">
              <a:lnSpc>
                <a:spcPct val="200000"/>
              </a:lnSpc>
            </a:pPr>
            <a:endParaRPr lang="fr-FR" sz="2000" b="1" dirty="0">
              <a:latin typeface="Times New Roman" pitchFamily="18" charset="0"/>
              <a:cs typeface="Times New Roman" pitchFamily="18" charset="0"/>
            </a:endParaRPr>
          </a:p>
        </p:txBody>
      </p:sp>
      <p:sp>
        <p:nvSpPr>
          <p:cNvPr id="7" name="Rectangle 6"/>
          <p:cNvSpPr/>
          <p:nvPr/>
        </p:nvSpPr>
        <p:spPr>
          <a:xfrm>
            <a:off x="0" y="928670"/>
            <a:ext cx="9144000" cy="3170099"/>
          </a:xfrm>
          <a:prstGeom prst="rect">
            <a:avLst/>
          </a:prstGeom>
        </p:spPr>
        <p:txBody>
          <a:bodyPr wrap="square">
            <a:spAutoFit/>
          </a:bodyPr>
          <a:lstStyle/>
          <a:p>
            <a:pPr algn="just">
              <a:lnSpc>
                <a:spcPct val="200000"/>
              </a:lnSpc>
            </a:pPr>
            <a:r>
              <a:rPr lang="en-US" sz="2000" b="1" dirty="0" smtClean="0">
                <a:solidFill>
                  <a:srgbClr val="FF0000"/>
                </a:solidFill>
                <a:latin typeface="Times New Roman" pitchFamily="18" charset="0"/>
                <a:cs typeface="Times New Roman" pitchFamily="18" charset="0"/>
              </a:rPr>
              <a:t>5. </a:t>
            </a:r>
            <a:r>
              <a:rPr lang="en-US" sz="2000" b="1" dirty="0" err="1" smtClean="0">
                <a:solidFill>
                  <a:srgbClr val="FF0000"/>
                </a:solidFill>
                <a:latin typeface="Times New Roman" pitchFamily="18" charset="0"/>
                <a:cs typeface="Times New Roman" pitchFamily="18" charset="0"/>
              </a:rPr>
              <a:t>Multidenate</a:t>
            </a:r>
            <a:r>
              <a:rPr lang="en-US" sz="2000" b="1" dirty="0" smtClean="0">
                <a:solidFill>
                  <a:srgbClr val="FF0000"/>
                </a:solidFill>
                <a:latin typeface="Times New Roman" pitchFamily="18" charset="0"/>
                <a:cs typeface="Times New Roman" pitchFamily="18" charset="0"/>
              </a:rPr>
              <a:t> Ligands (Chelating Agent)</a:t>
            </a:r>
          </a:p>
          <a:p>
            <a:pPr algn="just">
              <a:lnSpc>
                <a:spcPct val="200000"/>
              </a:lnSpc>
            </a:pPr>
            <a:r>
              <a:rPr lang="en-US" sz="2000" b="1" dirty="0" smtClean="0">
                <a:latin typeface="Times New Roman" pitchFamily="18" charset="0"/>
                <a:cs typeface="Times New Roman" pitchFamily="18" charset="0"/>
              </a:rPr>
              <a:t>Substance  with  multiple  sites  available  for  coordination bonding  with  metal  ions.  Such  bonding  typically  results  in the formation of five or six </a:t>
            </a:r>
            <a:r>
              <a:rPr lang="en-US" sz="2000" b="1" dirty="0" err="1" smtClean="0">
                <a:latin typeface="Times New Roman" pitchFamily="18" charset="0"/>
                <a:cs typeface="Times New Roman" pitchFamily="18" charset="0"/>
              </a:rPr>
              <a:t>membered</a:t>
            </a:r>
            <a:r>
              <a:rPr lang="en-US" sz="2000" b="1" dirty="0" smtClean="0">
                <a:latin typeface="Times New Roman" pitchFamily="18" charset="0"/>
                <a:cs typeface="Times New Roman" pitchFamily="18" charset="0"/>
              </a:rPr>
              <a:t> rings.</a:t>
            </a:r>
          </a:p>
          <a:p>
            <a:pPr algn="just">
              <a:lnSpc>
                <a:spcPct val="200000"/>
              </a:lnSpc>
            </a:pPr>
            <a:endParaRPr lang="en-US" sz="2000" b="1" dirty="0" smtClean="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srcRect l="19765" t="23437" r="19290" b="30664"/>
          <a:stretch>
            <a:fillRect/>
          </a:stretch>
        </p:blipFill>
        <p:spPr bwMode="auto">
          <a:xfrm>
            <a:off x="0" y="3500438"/>
            <a:ext cx="9144000" cy="335758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Chelation</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0" y="928670"/>
            <a:ext cx="9144000" cy="614079"/>
          </a:xfrm>
          <a:prstGeom prst="rect">
            <a:avLst/>
          </a:prstGeom>
        </p:spPr>
        <p:txBody>
          <a:bodyPr wrap="square">
            <a:spAutoFit/>
          </a:bodyPr>
          <a:lstStyle/>
          <a:p>
            <a:pPr algn="just">
              <a:lnSpc>
                <a:spcPct val="200000"/>
              </a:lnSpc>
            </a:pPr>
            <a:endParaRPr lang="fr-FR" sz="2000" b="1" dirty="0">
              <a:latin typeface="Times New Roman" pitchFamily="18" charset="0"/>
              <a:cs typeface="Times New Roman" pitchFamily="18" charset="0"/>
            </a:endParaRPr>
          </a:p>
        </p:txBody>
      </p:sp>
      <p:sp>
        <p:nvSpPr>
          <p:cNvPr id="7" name="Rectangle 6"/>
          <p:cNvSpPr/>
          <p:nvPr/>
        </p:nvSpPr>
        <p:spPr>
          <a:xfrm>
            <a:off x="0" y="928670"/>
            <a:ext cx="9144000" cy="3785652"/>
          </a:xfrm>
          <a:prstGeom prst="rect">
            <a:avLst/>
          </a:prstGeom>
        </p:spPr>
        <p:txBody>
          <a:bodyPr wrap="square">
            <a:spAutoFit/>
          </a:bodyPr>
          <a:lstStyle/>
          <a:p>
            <a:pPr algn="just">
              <a:lnSpc>
                <a:spcPct val="200000"/>
              </a:lnSpc>
            </a:pPr>
            <a:r>
              <a:rPr lang="en-US" sz="2000" b="1" dirty="0" err="1" smtClean="0">
                <a:solidFill>
                  <a:srgbClr val="FF0000"/>
                </a:solidFill>
                <a:latin typeface="Times New Roman" pitchFamily="18" charset="0"/>
                <a:cs typeface="Times New Roman" pitchFamily="18" charset="0"/>
              </a:rPr>
              <a:t>Chelate</a:t>
            </a:r>
            <a:r>
              <a:rPr lang="en-US" sz="2000" b="1" dirty="0" smtClean="0">
                <a:solidFill>
                  <a:srgbClr val="FF000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A  complex formed between the ligand containing two or more  donor  atoms  and  a  metal,  forming  ring  structure (heterocyclic rings or </a:t>
            </a:r>
            <a:r>
              <a:rPr lang="en-US" sz="2000" b="1" dirty="0" err="1" smtClean="0">
                <a:latin typeface="Times New Roman" pitchFamily="18" charset="0"/>
                <a:cs typeface="Times New Roman" pitchFamily="18" charset="0"/>
              </a:rPr>
              <a:t>chelate</a:t>
            </a:r>
            <a:r>
              <a:rPr lang="en-US" sz="2000" b="1" dirty="0" smtClean="0">
                <a:latin typeface="Times New Roman" pitchFamily="18" charset="0"/>
                <a:cs typeface="Times New Roman" pitchFamily="18" charset="0"/>
              </a:rPr>
              <a:t> rings). </a:t>
            </a:r>
          </a:p>
          <a:p>
            <a:pPr algn="just">
              <a:lnSpc>
                <a:spcPct val="200000"/>
              </a:lnSpc>
            </a:pPr>
            <a:r>
              <a:rPr lang="en-US" sz="2000" b="1" dirty="0" smtClean="0">
                <a:solidFill>
                  <a:srgbClr val="FF0000"/>
                </a:solidFill>
                <a:latin typeface="Times New Roman" pitchFamily="18" charset="0"/>
                <a:cs typeface="Times New Roman" pitchFamily="18" charset="0"/>
              </a:rPr>
              <a:t>Chelating  agents:  </a:t>
            </a:r>
            <a:r>
              <a:rPr lang="en-US" sz="2000" b="1" dirty="0" smtClean="0">
                <a:latin typeface="Times New Roman" pitchFamily="18" charset="0"/>
                <a:cs typeface="Times New Roman" pitchFamily="18" charset="0"/>
              </a:rPr>
              <a:t>organic  molecules  containing  two  or  more  donor groups that combine with metal to form a complex of ring structure.</a:t>
            </a:r>
          </a:p>
          <a:p>
            <a:pPr algn="just">
              <a:lnSpc>
                <a:spcPct val="200000"/>
              </a:lnSpc>
            </a:pPr>
            <a:r>
              <a:rPr lang="en-US" sz="2000" b="1" dirty="0" err="1" smtClean="0">
                <a:solidFill>
                  <a:srgbClr val="FF0000"/>
                </a:solidFill>
                <a:latin typeface="Times New Roman" pitchFamily="18" charset="0"/>
                <a:cs typeface="Times New Roman" pitchFamily="18" charset="0"/>
              </a:rPr>
              <a:t>Chelate</a:t>
            </a:r>
            <a:r>
              <a:rPr lang="en-US" sz="2000" b="1" dirty="0" smtClean="0">
                <a:solidFill>
                  <a:srgbClr val="FF0000"/>
                </a:solidFill>
                <a:latin typeface="Times New Roman" pitchFamily="18" charset="0"/>
                <a:cs typeface="Times New Roman" pitchFamily="18" charset="0"/>
              </a:rPr>
              <a:t> effect;</a:t>
            </a:r>
          </a:p>
          <a:p>
            <a:pPr algn="just">
              <a:lnSpc>
                <a:spcPct val="200000"/>
              </a:lnSpc>
            </a:pPr>
            <a:r>
              <a:rPr lang="en-US" sz="2000" b="1" dirty="0" smtClean="0">
                <a:latin typeface="Times New Roman" pitchFamily="18" charset="0"/>
                <a:cs typeface="Times New Roman" pitchFamily="18" charset="0"/>
              </a:rPr>
              <a:t>Enhancing  the  stability  of  </a:t>
            </a:r>
            <a:r>
              <a:rPr lang="en-US" sz="2000" b="1" dirty="0" err="1" smtClean="0">
                <a:latin typeface="Times New Roman" pitchFamily="18" charset="0"/>
                <a:cs typeface="Times New Roman" pitchFamily="18" charset="0"/>
              </a:rPr>
              <a:t>multidentate</a:t>
            </a:r>
            <a:r>
              <a:rPr lang="en-US" sz="2000" b="1" dirty="0" smtClean="0">
                <a:latin typeface="Times New Roman" pitchFamily="18" charset="0"/>
                <a:cs typeface="Times New Roman" pitchFamily="18" charset="0"/>
              </a:rPr>
              <a:t>  complexes  than  </a:t>
            </a:r>
            <a:r>
              <a:rPr lang="en-US" sz="2000" b="1" dirty="0" err="1" smtClean="0">
                <a:latin typeface="Times New Roman" pitchFamily="18" charset="0"/>
                <a:cs typeface="Times New Roman" pitchFamily="18" charset="0"/>
              </a:rPr>
              <a:t>unidentate</a:t>
            </a:r>
            <a:r>
              <a:rPr lang="en-US" sz="2000" b="1" dirty="0" smtClean="0">
                <a:latin typeface="Times New Roman" pitchFamily="18" charset="0"/>
                <a:cs typeface="Times New Roman" pitchFamily="18" charset="0"/>
              </a:rPr>
              <a:t> complexes.</a:t>
            </a:r>
          </a:p>
        </p:txBody>
      </p:sp>
      <p:pic>
        <p:nvPicPr>
          <p:cNvPr id="8" name="Picture 2"/>
          <p:cNvPicPr>
            <a:picLocks noChangeAspect="1" noChangeArrowheads="1"/>
          </p:cNvPicPr>
          <p:nvPr/>
        </p:nvPicPr>
        <p:blipFill>
          <a:blip r:embed="rId3"/>
          <a:srcRect l="21962" t="33203" r="23682" b="38232"/>
          <a:stretch>
            <a:fillRect/>
          </a:stretch>
        </p:blipFill>
        <p:spPr bwMode="auto">
          <a:xfrm>
            <a:off x="714348" y="4643446"/>
            <a:ext cx="7072362" cy="1500198"/>
          </a:xfrm>
          <a:prstGeom prst="rect">
            <a:avLst/>
          </a:prstGeom>
          <a:noFill/>
          <a:ln w="9525">
            <a:noFill/>
            <a:miter lim="800000"/>
            <a:headEnd/>
            <a:tailEnd/>
          </a:ln>
          <a:effectLst/>
        </p:spPr>
      </p:pic>
      <p:sp>
        <p:nvSpPr>
          <p:cNvPr id="9" name="Rectangle 8"/>
          <p:cNvSpPr/>
          <p:nvPr/>
        </p:nvSpPr>
        <p:spPr>
          <a:xfrm>
            <a:off x="4286248" y="6000768"/>
            <a:ext cx="3236784" cy="646331"/>
          </a:xfrm>
          <a:prstGeom prst="rect">
            <a:avLst/>
          </a:prstGeom>
        </p:spPr>
        <p:txBody>
          <a:bodyPr wrap="none">
            <a:spAutoFit/>
          </a:bodyPr>
          <a:lstStyle/>
          <a:p>
            <a:pPr algn="just">
              <a:lnSpc>
                <a:spcPct val="200000"/>
              </a:lnSpc>
            </a:pPr>
            <a:r>
              <a:rPr lang="en-US" b="1" dirty="0" smtClean="0">
                <a:latin typeface="Times New Roman" pitchFamily="18" charset="0"/>
                <a:cs typeface="Times New Roman" pitchFamily="18" charset="0"/>
              </a:rPr>
              <a:t>Cu(II) ethylenediamine </a:t>
            </a:r>
            <a:r>
              <a:rPr lang="en-US" b="1" dirty="0" err="1" smtClean="0">
                <a:latin typeface="Times New Roman" pitchFamily="18" charset="0"/>
                <a:cs typeface="Times New Roman" pitchFamily="18" charset="0"/>
              </a:rPr>
              <a:t>chelate</a:t>
            </a:r>
            <a:endParaRPr lang="en-US" b="1" dirty="0" smtClean="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10144164" cy="1015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Titration With </a:t>
            </a: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Multidentate</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Complexers</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(Chelating </a:t>
            </a:r>
          </a:p>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Agents)</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Rectangle 5"/>
          <p:cNvSpPr/>
          <p:nvPr/>
        </p:nvSpPr>
        <p:spPr>
          <a:xfrm>
            <a:off x="-142908" y="928670"/>
            <a:ext cx="9144000" cy="614079"/>
          </a:xfrm>
          <a:prstGeom prst="rect">
            <a:avLst/>
          </a:prstGeom>
        </p:spPr>
        <p:txBody>
          <a:bodyPr wrap="square">
            <a:spAutoFit/>
          </a:bodyPr>
          <a:lstStyle/>
          <a:p>
            <a:pPr algn="just">
              <a:lnSpc>
                <a:spcPct val="200000"/>
              </a:lnSpc>
            </a:pPr>
            <a:endParaRPr lang="fr-FR" sz="2000" b="1" dirty="0">
              <a:latin typeface="Times New Roman" pitchFamily="18" charset="0"/>
              <a:cs typeface="Times New Roman" pitchFamily="18" charset="0"/>
            </a:endParaRPr>
          </a:p>
        </p:txBody>
      </p:sp>
      <p:sp>
        <p:nvSpPr>
          <p:cNvPr id="7" name="Rectangle 6"/>
          <p:cNvSpPr/>
          <p:nvPr/>
        </p:nvSpPr>
        <p:spPr>
          <a:xfrm>
            <a:off x="0" y="1571612"/>
            <a:ext cx="9144000" cy="5016758"/>
          </a:xfrm>
          <a:prstGeom prst="rect">
            <a:avLst/>
          </a:prstGeom>
        </p:spPr>
        <p:txBody>
          <a:bodyPr wrap="square">
            <a:spAutoFit/>
          </a:bodyPr>
          <a:lstStyle/>
          <a:p>
            <a:pPr algn="just">
              <a:lnSpc>
                <a:spcPct val="200000"/>
              </a:lnSpc>
            </a:pPr>
            <a:r>
              <a:rPr lang="en-US" sz="2000" b="1" dirty="0" smtClean="0">
                <a:solidFill>
                  <a:srgbClr val="FF0000"/>
                </a:solidFill>
                <a:latin typeface="Times New Roman" pitchFamily="18" charset="0"/>
                <a:cs typeface="Times New Roman" pitchFamily="18" charset="0"/>
              </a:rPr>
              <a:t>Chelating  agent:  </a:t>
            </a:r>
            <a:r>
              <a:rPr lang="en-US" sz="2000" b="1" dirty="0" smtClean="0">
                <a:latin typeface="Times New Roman" pitchFamily="18" charset="0"/>
                <a:cs typeface="Times New Roman" pitchFamily="18" charset="0"/>
              </a:rPr>
              <a:t>Ethylene  </a:t>
            </a:r>
            <a:r>
              <a:rPr lang="en-US" sz="2000" b="1" dirty="0" err="1" smtClean="0">
                <a:latin typeface="Times New Roman" pitchFamily="18" charset="0"/>
                <a:cs typeface="Times New Roman" pitchFamily="18" charset="0"/>
              </a:rPr>
              <a:t>diamine</a:t>
            </a:r>
            <a:r>
              <a:rPr lang="en-US" sz="2000" b="1" dirty="0" smtClean="0">
                <a:latin typeface="Times New Roman" pitchFamily="18" charset="0"/>
                <a:cs typeface="Times New Roman" pitchFamily="18" charset="0"/>
              </a:rPr>
              <a:t>  tetra  acetic  acid  (EDTA) possess  enough  donor  atoms  to  fill  the  whole  coordination sphere of metal ions in one step. </a:t>
            </a:r>
          </a:p>
          <a:p>
            <a:pPr algn="just">
              <a:lnSpc>
                <a:spcPct val="200000"/>
              </a:lnSpc>
            </a:pPr>
            <a:endParaRPr lang="en-US" sz="2000" b="1" dirty="0" smtClean="0">
              <a:latin typeface="Times New Roman" pitchFamily="18" charset="0"/>
              <a:cs typeface="Times New Roman" pitchFamily="18" charset="0"/>
            </a:endParaRPr>
          </a:p>
          <a:p>
            <a:pPr algn="just">
              <a:lnSpc>
                <a:spcPct val="200000"/>
              </a:lnSpc>
            </a:pPr>
            <a:endParaRPr lang="en-US" sz="2000" b="1" dirty="0" smtClean="0">
              <a:latin typeface="Times New Roman" pitchFamily="18" charset="0"/>
              <a:cs typeface="Times New Roman" pitchFamily="18" charset="0"/>
            </a:endParaRPr>
          </a:p>
          <a:p>
            <a:pPr algn="just">
              <a:lnSpc>
                <a:spcPct val="200000"/>
              </a:lnSpc>
            </a:pPr>
            <a:endParaRPr lang="en-US" sz="2000" b="1" dirty="0" smtClean="0">
              <a:latin typeface="Times New Roman" pitchFamily="18" charset="0"/>
              <a:cs typeface="Times New Roman" pitchFamily="18" charset="0"/>
            </a:endParaRPr>
          </a:p>
          <a:p>
            <a:pPr algn="just">
              <a:lnSpc>
                <a:spcPct val="200000"/>
              </a:lnSpc>
            </a:pPr>
            <a:endParaRPr lang="en-US" sz="2000" b="1" dirty="0" smtClean="0">
              <a:latin typeface="Times New Roman" pitchFamily="18" charset="0"/>
              <a:cs typeface="Times New Roman" pitchFamily="18" charset="0"/>
            </a:endParaRPr>
          </a:p>
          <a:p>
            <a:pPr algn="just">
              <a:lnSpc>
                <a:spcPct val="200000"/>
              </a:lnSpc>
            </a:pPr>
            <a:endParaRPr lang="en-US" sz="2000" b="1" dirty="0" smtClean="0">
              <a:latin typeface="Times New Roman" pitchFamily="18" charset="0"/>
              <a:cs typeface="Times New Roman" pitchFamily="18" charset="0"/>
            </a:endParaRPr>
          </a:p>
          <a:p>
            <a:pPr algn="just">
              <a:lnSpc>
                <a:spcPct val="200000"/>
              </a:lnSpc>
            </a:pPr>
            <a:r>
              <a:rPr lang="en-US" sz="2000" b="1" dirty="0" smtClean="0">
                <a:latin typeface="Times New Roman" pitchFamily="18" charset="0"/>
                <a:cs typeface="Times New Roman" pitchFamily="18" charset="0"/>
              </a:rPr>
              <a:t>The  three-dimensional  structure  of  the  1:1  metal-EDTA </a:t>
            </a:r>
            <a:r>
              <a:rPr lang="en-US" sz="2000" b="1" dirty="0" err="1" smtClean="0">
                <a:latin typeface="Times New Roman" pitchFamily="18" charset="0"/>
                <a:cs typeface="Times New Roman" pitchFamily="18" charset="0"/>
              </a:rPr>
              <a:t>chelate</a:t>
            </a:r>
            <a:r>
              <a:rPr lang="en-US" sz="2000" b="1" dirty="0" smtClean="0">
                <a:latin typeface="Times New Roman" pitchFamily="18" charset="0"/>
                <a:cs typeface="Times New Roman" pitchFamily="18" charset="0"/>
              </a:rPr>
              <a:t> with Mn2+.</a:t>
            </a:r>
          </a:p>
        </p:txBody>
      </p:sp>
      <p:pic>
        <p:nvPicPr>
          <p:cNvPr id="7170" name="Picture 2"/>
          <p:cNvPicPr>
            <a:picLocks noChangeAspect="1" noChangeArrowheads="1"/>
          </p:cNvPicPr>
          <p:nvPr/>
        </p:nvPicPr>
        <p:blipFill>
          <a:blip r:embed="rId3"/>
          <a:srcRect l="21413" t="34282" r="19290" b="25781"/>
          <a:stretch>
            <a:fillRect/>
          </a:stretch>
        </p:blipFill>
        <p:spPr bwMode="auto">
          <a:xfrm>
            <a:off x="0" y="3143248"/>
            <a:ext cx="9144000" cy="264320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4524315"/>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The term </a:t>
            </a:r>
            <a:r>
              <a:rPr lang="en-US" b="1" dirty="0" err="1" smtClean="0">
                <a:latin typeface="Times New Roman" pitchFamily="18" charset="0"/>
                <a:cs typeface="Times New Roman" pitchFamily="18" charset="0"/>
              </a:rPr>
              <a:t>titrimetric</a:t>
            </a:r>
            <a:r>
              <a:rPr lang="en-US" b="1" dirty="0" smtClean="0">
                <a:latin typeface="Times New Roman" pitchFamily="18" charset="0"/>
                <a:cs typeface="Times New Roman" pitchFamily="18" charset="0"/>
              </a:rPr>
              <a:t> analysis refers to quantitative chemical analysis carried out by determining the volume of a solution of accurately known concentration which is required to react quantitatively with a measured volume of a solution of a substance to be determined. The solution of accurately known concentration is called standard solution.</a:t>
            </a:r>
          </a:p>
          <a:p>
            <a:pPr algn="just">
              <a:lnSpc>
                <a:spcPct val="200000"/>
              </a:lnSpc>
            </a:pPr>
            <a:endParaRPr lang="en-US" b="1" dirty="0" smtClean="0">
              <a:latin typeface="Times New Roman" pitchFamily="18" charset="0"/>
              <a:cs typeface="Times New Roman" pitchFamily="18" charset="0"/>
            </a:endParaRPr>
          </a:p>
          <a:p>
            <a:pPr algn="just">
              <a:lnSpc>
                <a:spcPct val="200000"/>
              </a:lnSpc>
            </a:pPr>
            <a:r>
              <a:rPr lang="en-US" b="1" dirty="0" smtClean="0">
                <a:latin typeface="Times New Roman" pitchFamily="18" charset="0"/>
                <a:cs typeface="Times New Roman" pitchFamily="18" charset="0"/>
              </a:rPr>
              <a:t>The term volumetric analysis was used for this form of quantitative  determination but it has now been replaced by </a:t>
            </a:r>
            <a:r>
              <a:rPr lang="en-US" b="1" dirty="0" err="1" smtClean="0">
                <a:latin typeface="Times New Roman" pitchFamily="18" charset="0"/>
                <a:cs typeface="Times New Roman" pitchFamily="18" charset="0"/>
              </a:rPr>
              <a:t>titrimetric</a:t>
            </a:r>
            <a:r>
              <a:rPr lang="en-US" b="1" dirty="0" smtClean="0">
                <a:latin typeface="Times New Roman" pitchFamily="18" charset="0"/>
                <a:cs typeface="Times New Roman" pitchFamily="18" charset="0"/>
              </a:rPr>
              <a:t> analysis. In </a:t>
            </a:r>
            <a:r>
              <a:rPr lang="en-US" b="1" dirty="0" err="1" smtClean="0">
                <a:latin typeface="Times New Roman" pitchFamily="18" charset="0"/>
                <a:cs typeface="Times New Roman" pitchFamily="18" charset="0"/>
              </a:rPr>
              <a:t>titrimetric</a:t>
            </a:r>
            <a:r>
              <a:rPr lang="en-US" b="1" dirty="0" smtClean="0">
                <a:latin typeface="Times New Roman" pitchFamily="18" charset="0"/>
                <a:cs typeface="Times New Roman" pitchFamily="18" charset="0"/>
              </a:rPr>
              <a:t>  analysis the reagent of known concentration is called </a:t>
            </a:r>
            <a:r>
              <a:rPr lang="en-US" b="1" dirty="0" smtClean="0">
                <a:solidFill>
                  <a:srgbClr val="FF0000"/>
                </a:solidFill>
                <a:latin typeface="Times New Roman" pitchFamily="18" charset="0"/>
                <a:cs typeface="Times New Roman" pitchFamily="18" charset="0"/>
              </a:rPr>
              <a:t>titrant </a:t>
            </a:r>
            <a:r>
              <a:rPr lang="en-US" b="1" dirty="0" smtClean="0">
                <a:latin typeface="Times New Roman" pitchFamily="18" charset="0"/>
                <a:cs typeface="Times New Roman" pitchFamily="18" charset="0"/>
              </a:rPr>
              <a:t>and the substance being titrated is termed the </a:t>
            </a:r>
            <a:r>
              <a:rPr lang="en-US" b="1" dirty="0" err="1" smtClean="0">
                <a:solidFill>
                  <a:srgbClr val="FF0000"/>
                </a:solidFill>
                <a:latin typeface="Times New Roman" pitchFamily="18" charset="0"/>
                <a:cs typeface="Times New Roman" pitchFamily="18" charset="0"/>
              </a:rPr>
              <a:t>titrand</a:t>
            </a:r>
            <a:r>
              <a:rPr lang="en-US" b="1" dirty="0" smtClean="0">
                <a:solidFill>
                  <a:srgbClr val="FF0000"/>
                </a:solidFill>
                <a:latin typeface="Times New Roman" pitchFamily="18" charset="0"/>
                <a:cs typeface="Times New Roman" pitchFamily="18" charset="0"/>
              </a:rPr>
              <a:t>.</a:t>
            </a:r>
          </a:p>
        </p:txBody>
      </p:sp>
      <p:sp>
        <p:nvSpPr>
          <p:cNvPr id="7" name="Rectangle 6"/>
          <p:cNvSpPr/>
          <p:nvPr/>
        </p:nvSpPr>
        <p:spPr>
          <a:xfrm>
            <a:off x="0" y="142852"/>
            <a:ext cx="2053767"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Generality</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46" y="571480"/>
            <a:ext cx="10144164"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Advantages of EDTA or H4Y</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6"/>
          <p:cNvSpPr/>
          <p:nvPr/>
        </p:nvSpPr>
        <p:spPr>
          <a:xfrm>
            <a:off x="0" y="1285860"/>
            <a:ext cx="9144000" cy="5016758"/>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1.It  forms  very  stable  and  soluble  </a:t>
            </a:r>
            <a:r>
              <a:rPr lang="en-US" sz="2000" b="1" dirty="0" err="1" smtClean="0">
                <a:latin typeface="Times New Roman" pitchFamily="18" charset="0"/>
                <a:cs typeface="Times New Roman" pitchFamily="18" charset="0"/>
              </a:rPr>
              <a:t>stoichiometric</a:t>
            </a:r>
            <a:r>
              <a:rPr lang="en-US" sz="2000" b="1" dirty="0" smtClean="0">
                <a:latin typeface="Times New Roman" pitchFamily="18" charset="0"/>
                <a:cs typeface="Times New Roman" pitchFamily="18" charset="0"/>
              </a:rPr>
              <a:t>,  1:1  complexes with many metal ions.</a:t>
            </a:r>
          </a:p>
          <a:p>
            <a:pPr algn="just">
              <a:lnSpc>
                <a:spcPct val="200000"/>
              </a:lnSpc>
            </a:pPr>
            <a:r>
              <a:rPr lang="en-US" sz="2000" b="1" dirty="0" smtClean="0">
                <a:latin typeface="Times New Roman" pitchFamily="18" charset="0"/>
                <a:cs typeface="Times New Roman" pitchFamily="18" charset="0"/>
              </a:rPr>
              <a:t>3.The  disodium  salt  of  EDTA is  an  acceptable primary standard and commercially available. </a:t>
            </a:r>
          </a:p>
          <a:p>
            <a:pPr algn="just">
              <a:lnSpc>
                <a:spcPct val="200000"/>
              </a:lnSpc>
            </a:pPr>
            <a:r>
              <a:rPr lang="en-US" sz="2000" b="1" dirty="0" smtClean="0">
                <a:latin typeface="Times New Roman" pitchFamily="18" charset="0"/>
                <a:cs typeface="Times New Roman" pitchFamily="18" charset="0"/>
              </a:rPr>
              <a:t>4.Since  the  metal  complexes  are  soluble,  co precipitation  errors are absent.</a:t>
            </a:r>
          </a:p>
          <a:p>
            <a:pPr algn="just">
              <a:lnSpc>
                <a:spcPct val="200000"/>
              </a:lnSpc>
            </a:pPr>
            <a:r>
              <a:rPr lang="en-US" sz="2000" b="1" dirty="0" smtClean="0">
                <a:latin typeface="Times New Roman" pitchFamily="18" charset="0"/>
                <a:cs typeface="Times New Roman" pitchFamily="18" charset="0"/>
              </a:rPr>
              <a:t>5.The  end  point  could  be  easily  achieved  using  metal  ion indicators.</a:t>
            </a:r>
          </a:p>
          <a:p>
            <a:pPr algn="just">
              <a:lnSpc>
                <a:spcPct val="200000"/>
              </a:lnSpc>
            </a:pPr>
            <a:r>
              <a:rPr lang="en-US" sz="2000" b="1" dirty="0" smtClean="0">
                <a:latin typeface="Times New Roman" pitchFamily="18" charset="0"/>
                <a:cs typeface="Times New Roman" pitchFamily="18" charset="0"/>
              </a:rPr>
              <a:t>2.It  offers  some  selectivity  against  specific  metal  ions  by controlling the pH at which titration is performed.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46" y="571480"/>
            <a:ext cx="10144164"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Detection of End Point: use Metal Ion Indicators</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6"/>
          <p:cNvSpPr/>
          <p:nvPr/>
        </p:nvSpPr>
        <p:spPr>
          <a:xfrm>
            <a:off x="0" y="1285860"/>
            <a:ext cx="9144000" cy="5016758"/>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 Indicator is a dye which is capable of acting as a chelating agent to  give a </a:t>
            </a:r>
            <a:r>
              <a:rPr lang="en-US" sz="2000" b="1" dirty="0" smtClean="0">
                <a:solidFill>
                  <a:srgbClr val="FF0000"/>
                </a:solidFill>
                <a:latin typeface="Times New Roman" pitchFamily="18" charset="0"/>
                <a:cs typeface="Times New Roman" pitchFamily="18" charset="0"/>
              </a:rPr>
              <a:t>dye-metal complex.</a:t>
            </a:r>
          </a:p>
          <a:p>
            <a:pPr algn="just">
              <a:lnSpc>
                <a:spcPct val="200000"/>
              </a:lnSpc>
            </a:pPr>
            <a:r>
              <a:rPr lang="en-US" sz="2000" b="1" dirty="0" smtClean="0">
                <a:latin typeface="Times New Roman" pitchFamily="18" charset="0"/>
                <a:cs typeface="Times New Roman" pitchFamily="18" charset="0"/>
              </a:rPr>
              <a:t>• The latter is different in </a:t>
            </a:r>
            <a:r>
              <a:rPr lang="en-US" sz="2000" b="1" dirty="0" err="1" smtClean="0">
                <a:latin typeface="Times New Roman" pitchFamily="18" charset="0"/>
                <a:cs typeface="Times New Roman" pitchFamily="18" charset="0"/>
              </a:rPr>
              <a:t>colour</a:t>
            </a:r>
            <a:r>
              <a:rPr lang="en-US" sz="2000" b="1" dirty="0" smtClean="0">
                <a:latin typeface="Times New Roman" pitchFamily="18" charset="0"/>
                <a:cs typeface="Times New Roman" pitchFamily="18" charset="0"/>
              </a:rPr>
              <a:t> from the dye itself and also has a low stability constant than the </a:t>
            </a:r>
            <a:r>
              <a:rPr lang="en-US" sz="2000" b="1" dirty="0" err="1" smtClean="0">
                <a:latin typeface="Times New Roman" pitchFamily="18" charset="0"/>
                <a:cs typeface="Times New Roman" pitchFamily="18" charset="0"/>
              </a:rPr>
              <a:t>chelate</a:t>
            </a:r>
            <a:r>
              <a:rPr lang="en-US" sz="2000" b="1" dirty="0" smtClean="0">
                <a:latin typeface="Times New Roman" pitchFamily="18" charset="0"/>
                <a:cs typeface="Times New Roman" pitchFamily="18" charset="0"/>
              </a:rPr>
              <a:t>-metal complex. </a:t>
            </a:r>
          </a:p>
          <a:p>
            <a:pPr algn="just">
              <a:lnSpc>
                <a:spcPct val="200000"/>
              </a:lnSpc>
            </a:pPr>
            <a:r>
              <a:rPr lang="en-US" sz="2000" b="1" dirty="0" smtClean="0">
                <a:latin typeface="Times New Roman" pitchFamily="18" charset="0"/>
                <a:cs typeface="Times New Roman" pitchFamily="18" charset="0"/>
              </a:rPr>
              <a:t>• The </a:t>
            </a:r>
            <a:r>
              <a:rPr lang="en-US" sz="2000" b="1" dirty="0" err="1" smtClean="0">
                <a:latin typeface="Times New Roman" pitchFamily="18" charset="0"/>
                <a:cs typeface="Times New Roman" pitchFamily="18" charset="0"/>
              </a:rPr>
              <a:t>colour</a:t>
            </a:r>
            <a:r>
              <a:rPr lang="en-US" sz="2000" b="1" dirty="0" smtClean="0">
                <a:latin typeface="Times New Roman" pitchFamily="18" charset="0"/>
                <a:cs typeface="Times New Roman" pitchFamily="18" charset="0"/>
              </a:rPr>
              <a:t> of the solution, therefore, remains that of the dye complex until the end point, when an equivalent amount of sodium EDTA has  been added. </a:t>
            </a:r>
          </a:p>
          <a:p>
            <a:pPr algn="just">
              <a:lnSpc>
                <a:spcPct val="200000"/>
              </a:lnSpc>
            </a:pPr>
            <a:r>
              <a:rPr lang="en-US" sz="2000" b="1" dirty="0" smtClean="0">
                <a:latin typeface="Times New Roman" pitchFamily="18" charset="0"/>
                <a:cs typeface="Times New Roman" pitchFamily="18" charset="0"/>
              </a:rPr>
              <a:t>• As soon as there is the slightest excess of EDTA, the metal-dye complex decomposes to produce free dye; this is accomplished by a change in </a:t>
            </a:r>
            <a:r>
              <a:rPr lang="en-US" sz="2000" b="1" dirty="0" err="1" smtClean="0">
                <a:latin typeface="Times New Roman" pitchFamily="18" charset="0"/>
                <a:cs typeface="Times New Roman" pitchFamily="18" charset="0"/>
              </a:rPr>
              <a:t>colour</a:t>
            </a:r>
            <a:r>
              <a:rPr lang="en-US" sz="2000" b="1" dirty="0" smtClean="0">
                <a:latin typeface="Times New Roman" pitchFamily="18" charset="0"/>
                <a:cs typeface="Times New Roman" pitchFamily="18"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46" y="571480"/>
            <a:ext cx="10144164"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Detection of End Point: use Metal Ion Indicators</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6"/>
          <p:cNvSpPr/>
          <p:nvPr/>
        </p:nvSpPr>
        <p:spPr>
          <a:xfrm>
            <a:off x="0" y="1285860"/>
            <a:ext cx="9144000" cy="5016758"/>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Metal indicators must comply with the following requirements:</a:t>
            </a:r>
          </a:p>
          <a:p>
            <a:pPr algn="just">
              <a:lnSpc>
                <a:spcPct val="200000"/>
              </a:lnSpc>
            </a:pPr>
            <a:r>
              <a:rPr lang="en-US" sz="2000" b="1" dirty="0" smtClean="0">
                <a:latin typeface="Times New Roman" pitchFamily="18" charset="0"/>
                <a:cs typeface="Times New Roman" pitchFamily="18" charset="0"/>
              </a:rPr>
              <a:t>• Metal-indicator complex must be less stable than the metal-EDTA complex.</a:t>
            </a:r>
          </a:p>
          <a:p>
            <a:pPr algn="just">
              <a:lnSpc>
                <a:spcPct val="200000"/>
              </a:lnSpc>
            </a:pPr>
            <a:r>
              <a:rPr lang="en-US" sz="2000" b="1" dirty="0" smtClean="0">
                <a:latin typeface="Times New Roman" pitchFamily="18" charset="0"/>
                <a:cs typeface="Times New Roman" pitchFamily="18" charset="0"/>
              </a:rPr>
              <a:t>• Binding between metal and indicator must not be too weak. It has to avoid EDTA replacing at the beginning of the titration.</a:t>
            </a:r>
          </a:p>
          <a:p>
            <a:pPr algn="just">
              <a:lnSpc>
                <a:spcPct val="200000"/>
              </a:lnSpc>
            </a:pPr>
            <a:r>
              <a:rPr lang="en-US" sz="2000" b="1" dirty="0" smtClean="0">
                <a:latin typeface="Times New Roman" pitchFamily="18" charset="0"/>
                <a:cs typeface="Times New Roman" pitchFamily="18" charset="0"/>
              </a:rPr>
              <a:t>• In general, the metal-indicator complex should be 10 to 100 times less stable than the metal-titrant complex.</a:t>
            </a:r>
          </a:p>
          <a:p>
            <a:pPr algn="just">
              <a:lnSpc>
                <a:spcPct val="200000"/>
              </a:lnSpc>
            </a:pP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Colour</a:t>
            </a:r>
            <a:r>
              <a:rPr lang="en-US" sz="2000" b="1" dirty="0" smtClean="0">
                <a:latin typeface="Times New Roman" pitchFamily="18" charset="0"/>
                <a:cs typeface="Times New Roman" pitchFamily="18" charset="0"/>
              </a:rPr>
              <a:t> of the indicator and the metal complexed indicator must be sufficiently different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46" y="571480"/>
            <a:ext cx="10144164"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Examples of Metal Ion Indicators </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6"/>
          <p:cNvSpPr/>
          <p:nvPr/>
        </p:nvSpPr>
        <p:spPr>
          <a:xfrm>
            <a:off x="0" y="1285860"/>
            <a:ext cx="5429256" cy="2554545"/>
          </a:xfrm>
          <a:prstGeom prst="rect">
            <a:avLst/>
          </a:prstGeom>
        </p:spPr>
        <p:txBody>
          <a:bodyPr wrap="square">
            <a:spAutoFit/>
          </a:bodyPr>
          <a:lstStyle/>
          <a:p>
            <a:pPr marL="457200" indent="-457200" algn="just">
              <a:lnSpc>
                <a:spcPct val="200000"/>
              </a:lnSpc>
              <a:buAutoNum type="arabicPeriod"/>
            </a:pPr>
            <a:r>
              <a:rPr lang="en-US" sz="2000" b="1" dirty="0" err="1" smtClean="0">
                <a:solidFill>
                  <a:srgbClr val="FF0000"/>
                </a:solidFill>
                <a:latin typeface="Times New Roman" pitchFamily="18" charset="0"/>
                <a:cs typeface="Times New Roman" pitchFamily="18" charset="0"/>
              </a:rPr>
              <a:t>Eriochrome</a:t>
            </a:r>
            <a:r>
              <a:rPr lang="en-US" sz="2000" b="1" dirty="0" smtClean="0">
                <a:solidFill>
                  <a:srgbClr val="FF0000"/>
                </a:solidFill>
                <a:latin typeface="Times New Roman" pitchFamily="18" charset="0"/>
                <a:cs typeface="Times New Roman" pitchFamily="18" charset="0"/>
              </a:rPr>
              <a:t> black T (EBT) </a:t>
            </a:r>
          </a:p>
          <a:p>
            <a:pPr marL="457200" indent="-457200" algn="just">
              <a:lnSpc>
                <a:spcPct val="200000"/>
              </a:lnSpc>
            </a:pPr>
            <a:r>
              <a:rPr lang="en-US" sz="2000" b="1" dirty="0" smtClean="0">
                <a:latin typeface="Times New Roman" pitchFamily="18" charset="0"/>
                <a:cs typeface="Times New Roman" pitchFamily="18" charset="0"/>
              </a:rPr>
              <a:t>It can be represented by H2In The  color  of Indicator  change with the change of pH</a:t>
            </a:r>
          </a:p>
          <a:p>
            <a:pPr marL="457200" indent="-457200" algn="just">
              <a:lnSpc>
                <a:spcPct val="200000"/>
              </a:lnSpc>
            </a:pPr>
            <a:r>
              <a:rPr lang="en-US" sz="2000" b="1" dirty="0" smtClean="0">
                <a:latin typeface="Times New Roman" pitchFamily="18" charset="0"/>
                <a:cs typeface="Times New Roman" pitchFamily="18" charset="0"/>
              </a:rPr>
              <a:t>EBT contains 2 replaceable phenolic hydrogen.</a:t>
            </a:r>
          </a:p>
        </p:txBody>
      </p:sp>
      <p:pic>
        <p:nvPicPr>
          <p:cNvPr id="9218" name="Picture 2"/>
          <p:cNvPicPr>
            <a:picLocks noChangeAspect="1" noChangeArrowheads="1"/>
          </p:cNvPicPr>
          <p:nvPr/>
        </p:nvPicPr>
        <p:blipFill>
          <a:blip r:embed="rId3"/>
          <a:srcRect l="56003" t="15625" r="18740" b="10156"/>
          <a:stretch>
            <a:fillRect/>
          </a:stretch>
        </p:blipFill>
        <p:spPr bwMode="auto">
          <a:xfrm>
            <a:off x="5643570" y="1071546"/>
            <a:ext cx="3286148" cy="578645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contrast="40000"/>
          </a:blip>
          <a:srcRect l="18118" t="19531" r="18192" b="1601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46" y="571480"/>
            <a:ext cx="10144164" cy="498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Examples of Metal Ion Indicators </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6"/>
          <p:cNvSpPr/>
          <p:nvPr/>
        </p:nvSpPr>
        <p:spPr>
          <a:xfrm>
            <a:off x="0" y="928670"/>
            <a:ext cx="5429256" cy="3785652"/>
          </a:xfrm>
          <a:prstGeom prst="rect">
            <a:avLst/>
          </a:prstGeom>
        </p:spPr>
        <p:txBody>
          <a:bodyPr wrap="square">
            <a:spAutoFit/>
          </a:bodyPr>
          <a:lstStyle/>
          <a:p>
            <a:pPr marL="457200" indent="-457200" algn="just">
              <a:lnSpc>
                <a:spcPct val="200000"/>
              </a:lnSpc>
            </a:pPr>
            <a:r>
              <a:rPr lang="en-US" sz="2000" b="1" dirty="0" smtClean="0">
                <a:solidFill>
                  <a:srgbClr val="FF0000"/>
                </a:solidFill>
                <a:latin typeface="Times New Roman" pitchFamily="18" charset="0"/>
                <a:cs typeface="Times New Roman" pitchFamily="18" charset="0"/>
              </a:rPr>
              <a:t>2. </a:t>
            </a:r>
            <a:r>
              <a:rPr lang="en-US" sz="2000" b="1" dirty="0" err="1" smtClean="0">
                <a:solidFill>
                  <a:srgbClr val="FF0000"/>
                </a:solidFill>
                <a:latin typeface="Times New Roman" pitchFamily="18" charset="0"/>
                <a:cs typeface="Times New Roman" pitchFamily="18" charset="0"/>
              </a:rPr>
              <a:t>Murexide</a:t>
            </a:r>
            <a:endParaRPr lang="en-US" sz="2000" b="1" dirty="0" smtClean="0">
              <a:solidFill>
                <a:srgbClr val="FF0000"/>
              </a:solidFill>
              <a:latin typeface="Times New Roman" pitchFamily="18" charset="0"/>
              <a:cs typeface="Times New Roman" pitchFamily="18" charset="0"/>
            </a:endParaRPr>
          </a:p>
          <a:p>
            <a:pPr marL="457200" indent="-457200" algn="just">
              <a:lnSpc>
                <a:spcPct val="200000"/>
              </a:lnSpc>
            </a:pPr>
            <a:r>
              <a:rPr lang="en-US" sz="2000" b="1" dirty="0" smtClean="0">
                <a:latin typeface="Times New Roman" pitchFamily="18" charset="0"/>
                <a:cs typeface="Times New Roman" pitchFamily="18" charset="0"/>
              </a:rPr>
              <a:t>Ammonium  salt  of  </a:t>
            </a:r>
            <a:r>
              <a:rPr lang="en-US" sz="2000" b="1" dirty="0" err="1" smtClean="0">
                <a:latin typeface="Times New Roman" pitchFamily="18" charset="0"/>
                <a:cs typeface="Times New Roman" pitchFamily="18" charset="0"/>
              </a:rPr>
              <a:t>purpuric</a:t>
            </a:r>
            <a:r>
              <a:rPr lang="en-US" sz="2000" b="1" dirty="0" smtClean="0">
                <a:latin typeface="Times New Roman" pitchFamily="18" charset="0"/>
                <a:cs typeface="Times New Roman" pitchFamily="18" charset="0"/>
              </a:rPr>
              <a:t>  acid and  its </a:t>
            </a:r>
          </a:p>
          <a:p>
            <a:pPr marL="457200" indent="-457200" algn="just">
              <a:lnSpc>
                <a:spcPct val="200000"/>
              </a:lnSpc>
            </a:pPr>
            <a:r>
              <a:rPr lang="en-US" sz="2000" b="1" dirty="0" smtClean="0">
                <a:latin typeface="Times New Roman" pitchFamily="18" charset="0"/>
                <a:cs typeface="Times New Roman" pitchFamily="18" charset="0"/>
              </a:rPr>
              <a:t>anion  has  the  following structure.</a:t>
            </a:r>
          </a:p>
          <a:p>
            <a:pPr marL="457200" indent="-457200" algn="just">
              <a:lnSpc>
                <a:spcPct val="200000"/>
              </a:lnSpc>
            </a:pP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Murexide</a:t>
            </a:r>
            <a:r>
              <a:rPr lang="en-US" sz="2000" b="1" dirty="0" smtClean="0">
                <a:latin typeface="Times New Roman" pitchFamily="18" charset="0"/>
                <a:cs typeface="Times New Roman" pitchFamily="18" charset="0"/>
              </a:rPr>
              <a:t>  is  used  for  the  direct  titration  of calcium  at  pH=10,  the end point changes from pink to violet.</a:t>
            </a:r>
          </a:p>
        </p:txBody>
      </p:sp>
      <p:pic>
        <p:nvPicPr>
          <p:cNvPr id="11266" name="Picture 2"/>
          <p:cNvPicPr>
            <a:picLocks noChangeAspect="1" noChangeArrowheads="1"/>
          </p:cNvPicPr>
          <p:nvPr/>
        </p:nvPicPr>
        <p:blipFill>
          <a:blip r:embed="rId3"/>
          <a:srcRect l="51611" t="36133" r="19289" b="33593"/>
          <a:stretch>
            <a:fillRect/>
          </a:stretch>
        </p:blipFill>
        <p:spPr bwMode="auto">
          <a:xfrm>
            <a:off x="5000628" y="1785926"/>
            <a:ext cx="3786214" cy="221457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l="25256" t="47852" r="27525" b="21875"/>
          <a:stretch>
            <a:fillRect/>
          </a:stretch>
        </p:blipFill>
        <p:spPr bwMode="auto">
          <a:xfrm>
            <a:off x="1928794" y="4643446"/>
            <a:ext cx="6143668" cy="221455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46" y="571480"/>
            <a:ext cx="10144164" cy="1015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Examples : Direct Determination of Water </a:t>
            </a: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Hardnessof</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Metal Ion Indicators </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6"/>
          <p:cNvSpPr/>
          <p:nvPr/>
        </p:nvSpPr>
        <p:spPr>
          <a:xfrm>
            <a:off x="0" y="2428868"/>
            <a:ext cx="9144000" cy="2554545"/>
          </a:xfrm>
          <a:prstGeom prst="rect">
            <a:avLst/>
          </a:prstGeom>
        </p:spPr>
        <p:txBody>
          <a:bodyPr wrap="square">
            <a:spAutoFit/>
          </a:bodyPr>
          <a:lstStyle/>
          <a:p>
            <a:pPr marL="457200" indent="-457200" algn="just">
              <a:lnSpc>
                <a:spcPct val="200000"/>
              </a:lnSpc>
            </a:pPr>
            <a:r>
              <a:rPr lang="en-US" sz="2000" b="1" dirty="0" smtClean="0">
                <a:latin typeface="Times New Roman" pitchFamily="18" charset="0"/>
                <a:cs typeface="Times New Roman" pitchFamily="18" charset="0"/>
              </a:rPr>
              <a:t>•Water hardness is due to the presence of Ca2+ &amp; Mg2+salts.</a:t>
            </a:r>
          </a:p>
          <a:p>
            <a:pPr marL="457200" indent="-457200" algn="just">
              <a:lnSpc>
                <a:spcPct val="200000"/>
              </a:lnSpc>
            </a:pPr>
            <a:r>
              <a:rPr lang="en-US" sz="2000" b="1" dirty="0" smtClean="0">
                <a:latin typeface="Times New Roman" pitchFamily="18" charset="0"/>
                <a:cs typeface="Times New Roman" pitchFamily="18" charset="0"/>
              </a:rPr>
              <a:t>•EDTA forms complex with Ca2+&amp; Mg2+</a:t>
            </a:r>
          </a:p>
          <a:p>
            <a:pPr marL="457200" indent="-457200" algn="just">
              <a:lnSpc>
                <a:spcPct val="200000"/>
              </a:lnSpc>
            </a:pPr>
            <a:r>
              <a:rPr lang="en-US" sz="2000" b="1" dirty="0" smtClean="0">
                <a:latin typeface="Times New Roman" pitchFamily="18" charset="0"/>
                <a:cs typeface="Times New Roman" pitchFamily="18" charset="0"/>
              </a:rPr>
              <a:t>•Ca-EDTA complex is more stable than Mg-EDTA complex.</a:t>
            </a:r>
          </a:p>
          <a:p>
            <a:pPr marL="457200" indent="-457200" algn="just">
              <a:lnSpc>
                <a:spcPct val="200000"/>
              </a:lnSpc>
            </a:pPr>
            <a:r>
              <a:rPr lang="en-US" sz="2000" b="1" dirty="0" smtClean="0">
                <a:latin typeface="Times New Roman" pitchFamily="18" charset="0"/>
                <a:cs typeface="Times New Roman" pitchFamily="18" charset="0"/>
              </a:rPr>
              <a:t>•At pH 12 EDTA forms complex with Ca2+ only.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64" cy="1015663"/>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Examples : Direct Determination of Water </a:t>
            </a: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Hardnessof</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Metal Ion Indicators </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Rectangle 4"/>
          <p:cNvSpPr/>
          <p:nvPr/>
        </p:nvSpPr>
        <p:spPr>
          <a:xfrm>
            <a:off x="0" y="0"/>
            <a:ext cx="4661854" cy="584775"/>
          </a:xfrm>
          <a:prstGeom prst="rect">
            <a:avLst/>
          </a:prstGeom>
        </p:spPr>
        <p:txBody>
          <a:bodyPr wrap="none">
            <a:spAutoFit/>
          </a:bodyPr>
          <a:lstStyle/>
          <a:p>
            <a:pPr lvl="0"/>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Complexometric</a:t>
            </a:r>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titration</a:t>
            </a:r>
            <a:endPar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Rectangle 6"/>
          <p:cNvSpPr/>
          <p:nvPr/>
        </p:nvSpPr>
        <p:spPr>
          <a:xfrm>
            <a:off x="0" y="3687901"/>
            <a:ext cx="9286844" cy="3170099"/>
          </a:xfrm>
          <a:prstGeom prst="rect">
            <a:avLst/>
          </a:prstGeom>
        </p:spPr>
        <p:txBody>
          <a:bodyPr wrap="square">
            <a:spAutoFit/>
          </a:bodyPr>
          <a:lstStyle/>
          <a:p>
            <a:pPr marL="457200" indent="-457200" algn="just">
              <a:lnSpc>
                <a:spcPct val="200000"/>
              </a:lnSpc>
            </a:pPr>
            <a:r>
              <a:rPr lang="en-US" sz="2000" b="1" dirty="0" smtClean="0">
                <a:solidFill>
                  <a:srgbClr val="FF0000"/>
                </a:solidFill>
                <a:latin typeface="Times New Roman" pitchFamily="18" charset="0"/>
                <a:cs typeface="Times New Roman" pitchFamily="18" charset="0"/>
              </a:rPr>
              <a:t>For Ca2+ Only </a:t>
            </a:r>
          </a:p>
          <a:p>
            <a:pPr marL="457200" indent="-457200" algn="just">
              <a:lnSpc>
                <a:spcPct val="200000"/>
              </a:lnSpc>
            </a:pPr>
            <a:r>
              <a:rPr lang="en-US" sz="2000" b="1" dirty="0" smtClean="0">
                <a:latin typeface="Times New Roman" pitchFamily="18" charset="0"/>
                <a:cs typeface="Times New Roman" pitchFamily="18" charset="0"/>
              </a:rPr>
              <a:t>Direct titration with EDTA at pH 12 using 8% NaOH and </a:t>
            </a:r>
            <a:r>
              <a:rPr lang="en-US" sz="2000" b="1" dirty="0" err="1" smtClean="0">
                <a:latin typeface="Times New Roman" pitchFamily="18" charset="0"/>
                <a:cs typeface="Times New Roman" pitchFamily="18" charset="0"/>
              </a:rPr>
              <a:t>Murexide</a:t>
            </a:r>
            <a:r>
              <a:rPr lang="en-US" sz="2000" b="1" dirty="0" smtClean="0">
                <a:latin typeface="Times New Roman" pitchFamily="18" charset="0"/>
                <a:cs typeface="Times New Roman" pitchFamily="18" charset="0"/>
              </a:rPr>
              <a:t>. </a:t>
            </a:r>
          </a:p>
          <a:p>
            <a:pPr marL="457200" indent="-457200" algn="just">
              <a:lnSpc>
                <a:spcPct val="200000"/>
              </a:lnSpc>
            </a:pPr>
            <a:r>
              <a:rPr lang="en-US" sz="2000" b="1" dirty="0" smtClean="0">
                <a:latin typeface="Times New Roman" pitchFamily="18" charset="0"/>
                <a:cs typeface="Times New Roman" pitchFamily="18" charset="0"/>
              </a:rPr>
              <a:t>Mg2+ is  precipitated  as  Mg(OH)2leaving  Ca2+to  be  titrated  </a:t>
            </a:r>
            <a:r>
              <a:rPr lang="en-US" sz="2000" b="1" dirty="0" err="1" smtClean="0">
                <a:latin typeface="Times New Roman" pitchFamily="18" charset="0"/>
                <a:cs typeface="Times New Roman" pitchFamily="18" charset="0"/>
              </a:rPr>
              <a:t>withEDTA</a:t>
            </a:r>
            <a:r>
              <a:rPr lang="en-US" sz="2000" b="1" dirty="0" smtClean="0">
                <a:latin typeface="Times New Roman" pitchFamily="18" charset="0"/>
                <a:cs typeface="Times New Roman" pitchFamily="18" charset="0"/>
              </a:rPr>
              <a:t>  </a:t>
            </a:r>
          </a:p>
          <a:p>
            <a:pPr marL="457200" indent="-457200" algn="just">
              <a:lnSpc>
                <a:spcPct val="200000"/>
              </a:lnSpc>
            </a:pPr>
            <a:r>
              <a:rPr lang="en-US" sz="2000" b="1" dirty="0" smtClean="0">
                <a:solidFill>
                  <a:srgbClr val="FF0000"/>
                </a:solidFill>
                <a:latin typeface="Times New Roman" pitchFamily="18" charset="0"/>
                <a:cs typeface="Times New Roman" pitchFamily="18" charset="0"/>
              </a:rPr>
              <a:t>For Mg 2+</a:t>
            </a:r>
          </a:p>
          <a:p>
            <a:pPr marL="457200" indent="-457200" algn="just">
              <a:lnSpc>
                <a:spcPct val="200000"/>
              </a:lnSpc>
            </a:pPr>
            <a:r>
              <a:rPr lang="en-US" sz="2000" b="1" dirty="0" smtClean="0">
                <a:latin typeface="Times New Roman" pitchFamily="18" charset="0"/>
                <a:cs typeface="Times New Roman" pitchFamily="18" charset="0"/>
              </a:rPr>
              <a:t>Total – Ca2+= Mg2+</a:t>
            </a:r>
          </a:p>
        </p:txBody>
      </p:sp>
      <p:sp>
        <p:nvSpPr>
          <p:cNvPr id="6" name="Rectangle 5"/>
          <p:cNvSpPr/>
          <p:nvPr/>
        </p:nvSpPr>
        <p:spPr>
          <a:xfrm>
            <a:off x="0" y="1357298"/>
            <a:ext cx="9144000" cy="2308324"/>
          </a:xfrm>
          <a:prstGeom prst="rect">
            <a:avLst/>
          </a:prstGeom>
        </p:spPr>
        <p:txBody>
          <a:bodyPr wrap="square">
            <a:spAutoFit/>
          </a:bodyPr>
          <a:lstStyle/>
          <a:p>
            <a:pPr marL="457200" indent="-457200" algn="just">
              <a:lnSpc>
                <a:spcPct val="200000"/>
              </a:lnSpc>
            </a:pPr>
            <a:r>
              <a:rPr lang="en-US" b="1" dirty="0" smtClean="0">
                <a:solidFill>
                  <a:srgbClr val="FF0000"/>
                </a:solidFill>
                <a:latin typeface="Times New Roman" pitchFamily="18" charset="0"/>
                <a:cs typeface="Times New Roman" pitchFamily="18" charset="0"/>
              </a:rPr>
              <a:t>Total Ca2+&amp; Mg2+</a:t>
            </a:r>
          </a:p>
          <a:p>
            <a:pPr marL="457200" indent="-457200" algn="just">
              <a:lnSpc>
                <a:spcPct val="200000"/>
              </a:lnSpc>
            </a:pPr>
            <a:r>
              <a:rPr lang="en-US" b="1" dirty="0" smtClean="0">
                <a:latin typeface="Times New Roman" pitchFamily="18" charset="0"/>
                <a:cs typeface="Times New Roman" pitchFamily="18" charset="0"/>
              </a:rPr>
              <a:t>•Total  Ca2+ and  Mg2+ determined  by  titration  with  EDTA  at  pH  10 using ammonia </a:t>
            </a:r>
          </a:p>
          <a:p>
            <a:pPr marL="457200" indent="-457200" algn="just">
              <a:lnSpc>
                <a:spcPct val="200000"/>
              </a:lnSpc>
            </a:pPr>
            <a:r>
              <a:rPr lang="en-US" b="1" dirty="0" smtClean="0">
                <a:latin typeface="Times New Roman" pitchFamily="18" charset="0"/>
                <a:cs typeface="Times New Roman" pitchFamily="18" charset="0"/>
              </a:rPr>
              <a:t>buffer and EBT as indicator </a:t>
            </a:r>
          </a:p>
          <a:p>
            <a:pPr marL="457200" indent="-457200" algn="just">
              <a:lnSpc>
                <a:spcPct val="200000"/>
              </a:lnSpc>
            </a:pPr>
            <a:r>
              <a:rPr lang="en-US" b="1" dirty="0" smtClean="0">
                <a:latin typeface="Times New Roman" pitchFamily="18" charset="0"/>
                <a:cs typeface="Times New Roman" pitchFamily="18" charset="0"/>
              </a:rPr>
              <a:t>Upon titration with EDTA, Ca2+ will be </a:t>
            </a:r>
            <a:r>
              <a:rPr lang="en-US" b="1" dirty="0" err="1" smtClean="0">
                <a:latin typeface="Times New Roman" pitchFamily="18" charset="0"/>
                <a:cs typeface="Times New Roman" pitchFamily="18" charset="0"/>
              </a:rPr>
              <a:t>chelated</a:t>
            </a:r>
            <a:r>
              <a:rPr lang="en-US" b="1" dirty="0" smtClean="0">
                <a:latin typeface="Times New Roman" pitchFamily="18" charset="0"/>
                <a:cs typeface="Times New Roman" pitchFamily="18" charset="0"/>
              </a:rPr>
              <a:t> first, then Mg2+.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Advantages of </a:t>
            </a: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titrimetric</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methods</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0" y="1600200"/>
            <a:ext cx="9144000" cy="4525963"/>
          </a:xfrm>
        </p:spPr>
        <p:txBody>
          <a:bodyPr>
            <a:normAutofit/>
          </a:bodyPr>
          <a:lstStyle/>
          <a:p>
            <a:pPr algn="just">
              <a:lnSpc>
                <a:spcPct val="200000"/>
              </a:lnSpc>
            </a:pPr>
            <a:r>
              <a:rPr lang="en-US" sz="2000" b="1" dirty="0" smtClean="0">
                <a:latin typeface="Times New Roman" pitchFamily="18" charset="0"/>
                <a:cs typeface="Times New Roman" pitchFamily="18" charset="0"/>
              </a:rPr>
              <a:t>High Rate Of Analysis; </a:t>
            </a:r>
          </a:p>
          <a:p>
            <a:pPr algn="just">
              <a:lnSpc>
                <a:spcPct val="200000"/>
              </a:lnSpc>
            </a:pPr>
            <a:r>
              <a:rPr lang="en-US" sz="2000" b="1" dirty="0" smtClean="0">
                <a:latin typeface="Times New Roman" pitchFamily="18" charset="0"/>
                <a:cs typeface="Times New Roman" pitchFamily="18" charset="0"/>
              </a:rPr>
              <a:t> Equipment Simplicity; </a:t>
            </a:r>
          </a:p>
          <a:p>
            <a:pPr algn="just">
              <a:lnSpc>
                <a:spcPct val="200000"/>
              </a:lnSpc>
            </a:pPr>
            <a:r>
              <a:rPr lang="en-US" sz="2000" b="1" dirty="0" smtClean="0">
                <a:latin typeface="Times New Roman" pitchFamily="18" charset="0"/>
                <a:cs typeface="Times New Roman" pitchFamily="18" charset="0"/>
              </a:rPr>
              <a:t>Ability For Analysis Automation; </a:t>
            </a:r>
          </a:p>
          <a:p>
            <a:pPr algn="just">
              <a:lnSpc>
                <a:spcPct val="200000"/>
              </a:lnSpc>
            </a:pPr>
            <a:r>
              <a:rPr lang="en-US" sz="2000" b="1" dirty="0" smtClean="0">
                <a:latin typeface="Times New Roman" pitchFamily="18" charset="0"/>
                <a:cs typeface="Times New Roman" pitchFamily="18" charset="0"/>
              </a:rPr>
              <a:t> High Accuracy And Reproducibility.</a:t>
            </a:r>
            <a:endParaRPr lang="fr-FR" sz="20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5632311"/>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Chemical reactions used for titration methods should meet  following requirements: </a:t>
            </a:r>
          </a:p>
          <a:p>
            <a:pPr algn="just">
              <a:lnSpc>
                <a:spcPct val="200000"/>
              </a:lnSpc>
            </a:pPr>
            <a:r>
              <a:rPr lang="en-US" b="1" dirty="0" smtClean="0">
                <a:latin typeface="Times New Roman" pitchFamily="18" charset="0"/>
                <a:cs typeface="Times New Roman" pitchFamily="18" charset="0"/>
              </a:rPr>
              <a:t>– There must be a simple reaction which can be expressed by a chemical equation; the substance to be determined should react completely with the reagent in </a:t>
            </a:r>
            <a:r>
              <a:rPr lang="en-US" b="1" dirty="0" err="1" smtClean="0">
                <a:latin typeface="Times New Roman" pitchFamily="18" charset="0"/>
                <a:cs typeface="Times New Roman" pitchFamily="18" charset="0"/>
              </a:rPr>
              <a:t>stoichiometric</a:t>
            </a:r>
            <a:r>
              <a:rPr lang="en-US" b="1" dirty="0" smtClean="0">
                <a:latin typeface="Times New Roman" pitchFamily="18" charset="0"/>
                <a:cs typeface="Times New Roman" pitchFamily="18" charset="0"/>
              </a:rPr>
              <a:t> or equivalent properties.</a:t>
            </a:r>
          </a:p>
          <a:p>
            <a:pPr algn="just">
              <a:lnSpc>
                <a:spcPct val="200000"/>
              </a:lnSpc>
            </a:pPr>
            <a:r>
              <a:rPr lang="en-US" b="1" dirty="0" smtClean="0">
                <a:latin typeface="Times New Roman" pitchFamily="18" charset="0"/>
                <a:cs typeface="Times New Roman" pitchFamily="18" charset="0"/>
              </a:rPr>
              <a:t>2- The reaction should be relatively fast. (Most ionic reaction satisfy this condition.) In some cases the addition of a catalyst may be necessary to increase the speed of a reaction.</a:t>
            </a:r>
          </a:p>
          <a:p>
            <a:pPr algn="just">
              <a:lnSpc>
                <a:spcPct val="200000"/>
              </a:lnSpc>
            </a:pPr>
            <a:r>
              <a:rPr lang="en-US" b="1" dirty="0" smtClean="0">
                <a:latin typeface="Times New Roman" pitchFamily="18" charset="0"/>
                <a:cs typeface="Times New Roman" pitchFamily="18" charset="0"/>
              </a:rPr>
              <a:t>3- There must be an alteration in some physical or chemical property of the solution at the equivalence point.</a:t>
            </a:r>
          </a:p>
          <a:p>
            <a:pPr algn="just">
              <a:lnSpc>
                <a:spcPct val="200000"/>
              </a:lnSpc>
            </a:pPr>
            <a:r>
              <a:rPr lang="en-US" b="1" dirty="0" smtClean="0">
                <a:latin typeface="Times New Roman" pitchFamily="18" charset="0"/>
                <a:cs typeface="Times New Roman" pitchFamily="18" charset="0"/>
              </a:rPr>
              <a:t>4- An indicator should be available which, by a change in physical properties (color or formation of a precipitate), should sharply define the end point of the reaction.</a:t>
            </a:r>
            <a:endParaRPr lang="en-US" b="1" dirty="0" smtClean="0">
              <a:solidFill>
                <a:srgbClr val="FF0000"/>
              </a:solidFill>
              <a:latin typeface="Times New Roman" pitchFamily="18" charset="0"/>
              <a:cs typeface="Times New Roman" pitchFamily="18" charset="0"/>
            </a:endParaRPr>
          </a:p>
        </p:txBody>
      </p:sp>
      <p:sp>
        <p:nvSpPr>
          <p:cNvPr id="7" name="Rectangle 6"/>
          <p:cNvSpPr/>
          <p:nvPr/>
        </p:nvSpPr>
        <p:spPr>
          <a:xfrm>
            <a:off x="0" y="142852"/>
            <a:ext cx="2053767"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Generality</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6186309"/>
          </a:xfrm>
          <a:prstGeom prst="rect">
            <a:avLst/>
          </a:prstGeom>
        </p:spPr>
        <p:txBody>
          <a:bodyPr wrap="square">
            <a:spAutoFit/>
          </a:bodyPr>
          <a:lstStyle/>
          <a:p>
            <a:pPr algn="just">
              <a:lnSpc>
                <a:spcPct val="200000"/>
              </a:lnSpc>
            </a:pPr>
            <a:r>
              <a:rPr lang="en-US" b="1" dirty="0" smtClean="0">
                <a:solidFill>
                  <a:srgbClr val="FF0000"/>
                </a:solidFill>
                <a:latin typeface="Times New Roman" pitchFamily="18" charset="0"/>
                <a:cs typeface="Times New Roman" pitchFamily="18" charset="0"/>
              </a:rPr>
              <a:t>Titration</a:t>
            </a:r>
          </a:p>
          <a:p>
            <a:pPr algn="just">
              <a:lnSpc>
                <a:spcPct val="200000"/>
              </a:lnSpc>
            </a:pPr>
            <a:r>
              <a:rPr lang="en-US" b="1" dirty="0" smtClean="0">
                <a:latin typeface="Times New Roman" pitchFamily="18" charset="0"/>
                <a:cs typeface="Times New Roman" pitchFamily="18" charset="0"/>
              </a:rPr>
              <a:t>Titration is the process in which the standard reagent is added to a solution of an analyte until the reaction between the analyte and reagent is complete.</a:t>
            </a:r>
          </a:p>
          <a:p>
            <a:pPr algn="just">
              <a:lnSpc>
                <a:spcPct val="200000"/>
              </a:lnSpc>
            </a:pPr>
            <a:r>
              <a:rPr lang="en-US" b="1" dirty="0" smtClean="0">
                <a:solidFill>
                  <a:srgbClr val="FF0000"/>
                </a:solidFill>
                <a:latin typeface="Times New Roman" pitchFamily="18" charset="0"/>
                <a:cs typeface="Times New Roman" pitchFamily="18" charset="0"/>
              </a:rPr>
              <a:t>Equivalence point and End point</a:t>
            </a:r>
          </a:p>
          <a:p>
            <a:pPr algn="just">
              <a:lnSpc>
                <a:spcPct val="200000"/>
              </a:lnSpc>
            </a:pPr>
            <a:r>
              <a:rPr lang="en-US" b="1" dirty="0" smtClean="0">
                <a:latin typeface="Times New Roman" pitchFamily="18" charset="0"/>
                <a:cs typeface="Times New Roman" pitchFamily="18" charset="0"/>
              </a:rPr>
              <a:t>The equivalence point of a titration is a theoretical point that can not be determined experimentally. Instead, we can only estimate its position by observing some physical change associated with the condition of equivalence. This change is called the end point for titration.</a:t>
            </a:r>
          </a:p>
          <a:p>
            <a:pPr algn="just">
              <a:lnSpc>
                <a:spcPct val="200000"/>
              </a:lnSpc>
            </a:pPr>
            <a:r>
              <a:rPr lang="en-US" b="1" dirty="0" smtClean="0">
                <a:solidFill>
                  <a:srgbClr val="FF0000"/>
                </a:solidFill>
                <a:latin typeface="Times New Roman" pitchFamily="18" charset="0"/>
                <a:cs typeface="Times New Roman" pitchFamily="18" charset="0"/>
              </a:rPr>
              <a:t>Titration error</a:t>
            </a:r>
          </a:p>
          <a:p>
            <a:pPr algn="just">
              <a:lnSpc>
                <a:spcPct val="200000"/>
              </a:lnSpc>
            </a:pPr>
            <a:r>
              <a:rPr lang="en-US" b="1" dirty="0" smtClean="0">
                <a:latin typeface="Times New Roman" pitchFamily="18" charset="0"/>
                <a:cs typeface="Times New Roman" pitchFamily="18" charset="0"/>
              </a:rPr>
              <a:t>The difference between the observed end point and the true equivalence point in a titration.</a:t>
            </a:r>
          </a:p>
          <a:p>
            <a:pPr algn="just">
              <a:lnSpc>
                <a:spcPct val="200000"/>
              </a:lnSpc>
            </a:pPr>
            <a:r>
              <a:rPr lang="en-US" b="1" dirty="0" smtClean="0">
                <a:latin typeface="Times New Roman" pitchFamily="18" charset="0"/>
                <a:cs typeface="Times New Roman" pitchFamily="18" charset="0"/>
              </a:rPr>
              <a:t>TE = V </a:t>
            </a:r>
            <a:r>
              <a:rPr lang="en-US" b="1" dirty="0" err="1" smtClean="0">
                <a:latin typeface="Times New Roman" pitchFamily="18" charset="0"/>
                <a:cs typeface="Times New Roman" pitchFamily="18" charset="0"/>
              </a:rPr>
              <a:t>ep</a:t>
            </a:r>
            <a:r>
              <a:rPr lang="en-US" b="1" dirty="0" smtClean="0">
                <a:latin typeface="Times New Roman" pitchFamily="18" charset="0"/>
                <a:cs typeface="Times New Roman" pitchFamily="18" charset="0"/>
              </a:rPr>
              <a:t> − V </a:t>
            </a:r>
            <a:r>
              <a:rPr lang="en-US" b="1" dirty="0" err="1" smtClean="0">
                <a:latin typeface="Times New Roman" pitchFamily="18" charset="0"/>
                <a:cs typeface="Times New Roman" pitchFamily="18" charset="0"/>
              </a:rPr>
              <a:t>eq</a:t>
            </a:r>
            <a:r>
              <a:rPr lang="en-US" b="1" dirty="0" smtClean="0">
                <a:latin typeface="Times New Roman" pitchFamily="18" charset="0"/>
                <a:cs typeface="Times New Roman" pitchFamily="18" charset="0"/>
              </a:rPr>
              <a:t>   </a:t>
            </a:r>
          </a:p>
        </p:txBody>
      </p:sp>
      <p:sp>
        <p:nvSpPr>
          <p:cNvPr id="7" name="Rectangle 6"/>
          <p:cNvSpPr/>
          <p:nvPr/>
        </p:nvSpPr>
        <p:spPr>
          <a:xfrm>
            <a:off x="0" y="-71462"/>
            <a:ext cx="4480714"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Definition</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of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some</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terms</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5909310"/>
          </a:xfrm>
          <a:prstGeom prst="rect">
            <a:avLst/>
          </a:prstGeom>
        </p:spPr>
        <p:txBody>
          <a:bodyPr wrap="square">
            <a:spAutoFit/>
          </a:bodyPr>
          <a:lstStyle/>
          <a:p>
            <a:pPr algn="just">
              <a:lnSpc>
                <a:spcPct val="150000"/>
              </a:lnSpc>
            </a:pPr>
            <a:r>
              <a:rPr lang="en-US" b="1" dirty="0" smtClean="0">
                <a:solidFill>
                  <a:srgbClr val="FF0000"/>
                </a:solidFill>
                <a:latin typeface="Times New Roman" pitchFamily="18" charset="0"/>
                <a:cs typeface="Times New Roman" pitchFamily="18" charset="0"/>
              </a:rPr>
              <a:t>Indicators</a:t>
            </a:r>
          </a:p>
          <a:p>
            <a:pPr algn="just">
              <a:lnSpc>
                <a:spcPct val="150000"/>
              </a:lnSpc>
            </a:pPr>
            <a:r>
              <a:rPr lang="en-US" b="1" dirty="0" smtClean="0">
                <a:latin typeface="Times New Roman" pitchFamily="18" charset="0"/>
                <a:cs typeface="Times New Roman" pitchFamily="18" charset="0"/>
              </a:rPr>
              <a:t>Indicators are often added to analyte solution in order to give an observable physical change (end point) at or near the equivalence point. In other wards indicator is a compound having a physical property (usually color) that changes abruptly near the equivalence point of a chemical reaction.</a:t>
            </a:r>
          </a:p>
          <a:p>
            <a:pPr algn="just">
              <a:lnSpc>
                <a:spcPct val="150000"/>
              </a:lnSpc>
            </a:pPr>
            <a:endParaRPr lang="en-US"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Indicator selection also depends on the type of reaction: </a:t>
            </a:r>
          </a:p>
          <a:p>
            <a:pPr algn="just">
              <a:lnSpc>
                <a:spcPct val="150000"/>
              </a:lnSpc>
            </a:pPr>
            <a:endParaRPr lang="en-US"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acid-base indicators – phenolphthalein, methyl red, methyl orange, phenol red, and others; starch solution is used in </a:t>
            </a:r>
            <a:r>
              <a:rPr lang="en-US" b="1" dirty="0" err="1" smtClean="0">
                <a:latin typeface="Times New Roman" pitchFamily="18" charset="0"/>
                <a:cs typeface="Times New Roman" pitchFamily="18" charset="0"/>
              </a:rPr>
              <a:t>iodometric</a:t>
            </a:r>
            <a:r>
              <a:rPr lang="en-US" b="1" dirty="0" smtClean="0">
                <a:latin typeface="Times New Roman" pitchFamily="18" charset="0"/>
                <a:cs typeface="Times New Roman" pitchFamily="18" charset="0"/>
              </a:rPr>
              <a:t> titrations, </a:t>
            </a:r>
            <a:r>
              <a:rPr lang="en-US" b="1" dirty="0" err="1" smtClean="0">
                <a:latin typeface="Times New Roman" pitchFamily="18" charset="0"/>
                <a:cs typeface="Times New Roman" pitchFamily="18" charset="0"/>
              </a:rPr>
              <a:t>tropeolin</a:t>
            </a:r>
            <a:r>
              <a:rPr lang="en-US" b="1" dirty="0" smtClean="0">
                <a:latin typeface="Times New Roman" pitchFamily="18" charset="0"/>
                <a:cs typeface="Times New Roman" pitchFamily="18" charset="0"/>
              </a:rPr>
              <a:t> </a:t>
            </a:r>
            <a:r>
              <a:rPr lang="az-Cyrl-AZ" b="1" dirty="0" smtClean="0">
                <a:latin typeface="Times New Roman" pitchFamily="18" charset="0"/>
                <a:cs typeface="Times New Roman" pitchFamily="18" charset="0"/>
              </a:rPr>
              <a:t>ОО</a:t>
            </a:r>
            <a:r>
              <a:rPr lang="fr-FR"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for </a:t>
            </a:r>
            <a:r>
              <a:rPr lang="en-US" b="1" dirty="0" err="1" smtClean="0">
                <a:latin typeface="Times New Roman" pitchFamily="18" charset="0"/>
                <a:cs typeface="Times New Roman" pitchFamily="18" charset="0"/>
              </a:rPr>
              <a:t>diazotisation</a:t>
            </a:r>
            <a:r>
              <a:rPr lang="en-US" b="1" dirty="0" smtClean="0">
                <a:latin typeface="Times New Roman" pitchFamily="18" charset="0"/>
                <a:cs typeface="Times New Roman" pitchFamily="18" charset="0"/>
              </a:rPr>
              <a:t> titrations, in </a:t>
            </a:r>
            <a:r>
              <a:rPr lang="en-US" b="1" dirty="0" err="1" smtClean="0">
                <a:latin typeface="Times New Roman" pitchFamily="18" charset="0"/>
                <a:cs typeface="Times New Roman" pitchFamily="18" charset="0"/>
              </a:rPr>
              <a:t>argentimetric</a:t>
            </a:r>
            <a:r>
              <a:rPr lang="en-US" b="1" dirty="0" smtClean="0">
                <a:latin typeface="Times New Roman" pitchFamily="18" charset="0"/>
                <a:cs typeface="Times New Roman" pitchFamily="18" charset="0"/>
              </a:rPr>
              <a:t> titrations solutions K2CrO4, FeSO4, etc. are used; </a:t>
            </a:r>
            <a:r>
              <a:rPr lang="en-US" b="1" dirty="0" err="1" smtClean="0">
                <a:latin typeface="Times New Roman" pitchFamily="18" charset="0"/>
                <a:cs typeface="Times New Roman" pitchFamily="18" charset="0"/>
              </a:rPr>
              <a:t>murexide</a:t>
            </a:r>
            <a:r>
              <a:rPr lang="en-US" b="1" dirty="0" smtClean="0">
                <a:latin typeface="Times New Roman" pitchFamily="18" charset="0"/>
                <a:cs typeface="Times New Roman" pitchFamily="18" charset="0"/>
              </a:rPr>
              <a:t> is applied in </a:t>
            </a:r>
            <a:r>
              <a:rPr lang="en-US" b="1" dirty="0" err="1" smtClean="0">
                <a:latin typeface="Times New Roman" pitchFamily="18" charset="0"/>
                <a:cs typeface="Times New Roman" pitchFamily="18" charset="0"/>
              </a:rPr>
              <a:t>complexometric</a:t>
            </a:r>
            <a:r>
              <a:rPr lang="en-US" b="1" dirty="0" smtClean="0">
                <a:latin typeface="Times New Roman" pitchFamily="18" charset="0"/>
                <a:cs typeface="Times New Roman" pitchFamily="18" charset="0"/>
              </a:rPr>
              <a:t> titrations.</a:t>
            </a:r>
          </a:p>
          <a:p>
            <a:pPr algn="just">
              <a:lnSpc>
                <a:spcPct val="150000"/>
              </a:lnSpc>
            </a:pPr>
            <a:endParaRPr lang="en-US" b="1" dirty="0" smtClean="0">
              <a:latin typeface="Times New Roman" pitchFamily="18" charset="0"/>
              <a:cs typeface="Times New Roman" pitchFamily="18" charset="0"/>
            </a:endParaRPr>
          </a:p>
          <a:p>
            <a:pPr algn="just">
              <a:lnSpc>
                <a:spcPct val="150000"/>
              </a:lnSpc>
            </a:pPr>
            <a:endParaRPr lang="en-US" b="1" dirty="0" smtClean="0">
              <a:latin typeface="Times New Roman" pitchFamily="18" charset="0"/>
              <a:cs typeface="Times New Roman" pitchFamily="18" charset="0"/>
            </a:endParaRPr>
          </a:p>
        </p:txBody>
      </p:sp>
      <p:sp>
        <p:nvSpPr>
          <p:cNvPr id="5" name="Rectangle 4"/>
          <p:cNvSpPr/>
          <p:nvPr/>
        </p:nvSpPr>
        <p:spPr>
          <a:xfrm>
            <a:off x="0" y="0"/>
            <a:ext cx="4480714"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Definition</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of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some</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terms</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56073"/>
            <a:ext cx="9144000" cy="6101927"/>
          </a:xfrm>
          <a:prstGeom prst="rect">
            <a:avLst/>
          </a:prstGeom>
        </p:spPr>
        <p:txBody>
          <a:bodyPr wrap="square">
            <a:spAutoFit/>
          </a:bodyPr>
          <a:lstStyle/>
          <a:p>
            <a:pPr algn="just">
              <a:lnSpc>
                <a:spcPct val="200000"/>
              </a:lnSpc>
            </a:pPr>
            <a:r>
              <a:rPr lang="en-US" b="1" dirty="0" smtClean="0">
                <a:solidFill>
                  <a:srgbClr val="FF0000"/>
                </a:solidFill>
                <a:latin typeface="Times New Roman" pitchFamily="18" charset="0"/>
                <a:cs typeface="Times New Roman" pitchFamily="18" charset="0"/>
              </a:rPr>
              <a:t>End Points in Volumetric Analysis</a:t>
            </a:r>
          </a:p>
          <a:p>
            <a:pPr algn="just">
              <a:lnSpc>
                <a:spcPct val="200000"/>
              </a:lnSpc>
            </a:pPr>
            <a:r>
              <a:rPr lang="en-US" b="1" dirty="0" smtClean="0">
                <a:latin typeface="Times New Roman" pitchFamily="18" charset="0"/>
                <a:cs typeface="Times New Roman" pitchFamily="18" charset="0"/>
              </a:rPr>
              <a:t>Detection of an end point involves the observation of some property of the solution that change in a characteristic way at or near the equivalent point. The properties that have been used for this purpose are numerous and varied; they include:</a:t>
            </a:r>
          </a:p>
          <a:p>
            <a:pPr algn="just">
              <a:lnSpc>
                <a:spcPct val="200000"/>
              </a:lnSpc>
            </a:pPr>
            <a:r>
              <a:rPr lang="en-US" b="1" dirty="0" smtClean="0">
                <a:solidFill>
                  <a:srgbClr val="FF0000"/>
                </a:solidFill>
                <a:latin typeface="Times New Roman" pitchFamily="18" charset="0"/>
                <a:cs typeface="Times New Roman" pitchFamily="18" charset="0"/>
              </a:rPr>
              <a:t>1. Color due to the reagent, the substance being determined, or an indicator substance.</a:t>
            </a:r>
          </a:p>
          <a:p>
            <a:pPr algn="just">
              <a:lnSpc>
                <a:spcPct val="200000"/>
              </a:lnSpc>
            </a:pPr>
            <a:r>
              <a:rPr lang="en-US" b="1" dirty="0" smtClean="0">
                <a:solidFill>
                  <a:srgbClr val="FF0000"/>
                </a:solidFill>
                <a:latin typeface="Times New Roman" pitchFamily="18" charset="0"/>
                <a:cs typeface="Times New Roman" pitchFamily="18" charset="0"/>
              </a:rPr>
              <a:t>2. Turbidity changes resulting from the formation or disappearance of solid phase.</a:t>
            </a:r>
          </a:p>
          <a:p>
            <a:pPr algn="just">
              <a:lnSpc>
                <a:spcPct val="200000"/>
              </a:lnSpc>
            </a:pPr>
            <a:r>
              <a:rPr lang="en-US" b="1" dirty="0" smtClean="0">
                <a:solidFill>
                  <a:srgbClr val="FF0000"/>
                </a:solidFill>
                <a:latin typeface="Times New Roman" pitchFamily="18" charset="0"/>
                <a:cs typeface="Times New Roman" pitchFamily="18" charset="0"/>
              </a:rPr>
              <a:t>3. Electric conductivity of the solution.</a:t>
            </a:r>
          </a:p>
          <a:p>
            <a:pPr algn="just">
              <a:lnSpc>
                <a:spcPct val="200000"/>
              </a:lnSpc>
            </a:pPr>
            <a:r>
              <a:rPr lang="en-US" b="1" dirty="0" smtClean="0">
                <a:solidFill>
                  <a:srgbClr val="FF0000"/>
                </a:solidFill>
                <a:latin typeface="Times New Roman" pitchFamily="18" charset="0"/>
                <a:cs typeface="Times New Roman" pitchFamily="18" charset="0"/>
              </a:rPr>
              <a:t>4. Electric potential between a pair of electrodes immersed in the solution.</a:t>
            </a:r>
          </a:p>
          <a:p>
            <a:pPr algn="just">
              <a:lnSpc>
                <a:spcPct val="200000"/>
              </a:lnSpc>
            </a:pPr>
            <a:r>
              <a:rPr lang="en-US" b="1" dirty="0" smtClean="0">
                <a:solidFill>
                  <a:srgbClr val="FF0000"/>
                </a:solidFill>
                <a:latin typeface="Times New Roman" pitchFamily="18" charset="0"/>
                <a:cs typeface="Times New Roman" pitchFamily="18" charset="0"/>
              </a:rPr>
              <a:t>5. Refractive index of the solution.</a:t>
            </a:r>
          </a:p>
          <a:p>
            <a:pPr algn="just">
              <a:lnSpc>
                <a:spcPct val="200000"/>
              </a:lnSpc>
            </a:pPr>
            <a:r>
              <a:rPr lang="en-US" b="1" dirty="0" smtClean="0">
                <a:solidFill>
                  <a:srgbClr val="FF0000"/>
                </a:solidFill>
                <a:latin typeface="Times New Roman" pitchFamily="18" charset="0"/>
                <a:cs typeface="Times New Roman" pitchFamily="18" charset="0"/>
              </a:rPr>
              <a:t>6. Temperature of the solution.</a:t>
            </a:r>
          </a:p>
          <a:p>
            <a:pPr algn="just">
              <a:lnSpc>
                <a:spcPct val="200000"/>
              </a:lnSpc>
            </a:pPr>
            <a:r>
              <a:rPr lang="en-US" b="1" dirty="0" smtClean="0">
                <a:solidFill>
                  <a:srgbClr val="FF0000"/>
                </a:solidFill>
                <a:latin typeface="Times New Roman" pitchFamily="18" charset="0"/>
                <a:cs typeface="Times New Roman" pitchFamily="18" charset="0"/>
              </a:rPr>
              <a:t>7. Electric current passing through the solution</a:t>
            </a:r>
          </a:p>
        </p:txBody>
      </p:sp>
      <p:sp>
        <p:nvSpPr>
          <p:cNvPr id="5" name="Rectangle 4"/>
          <p:cNvSpPr/>
          <p:nvPr/>
        </p:nvSpPr>
        <p:spPr>
          <a:xfrm>
            <a:off x="0" y="0"/>
            <a:ext cx="4480714"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Definition</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of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some</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terms</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14275" t="10742" r="19290" b="16992"/>
          <a:stretch>
            <a:fillRect/>
          </a:stretch>
        </p:blipFill>
        <p:spPr bwMode="auto">
          <a:xfrm>
            <a:off x="214282" y="642918"/>
            <a:ext cx="8643998"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56073"/>
            <a:ext cx="9144000" cy="6186309"/>
          </a:xfrm>
          <a:prstGeom prst="rect">
            <a:avLst/>
          </a:prstGeom>
        </p:spPr>
        <p:txBody>
          <a:bodyPr wrap="square">
            <a:spAutoFit/>
          </a:bodyPr>
          <a:lstStyle/>
          <a:p>
            <a:pPr algn="just">
              <a:lnSpc>
                <a:spcPct val="200000"/>
              </a:lnSpc>
            </a:pPr>
            <a:r>
              <a:rPr lang="en-US" b="1" dirty="0" smtClean="0">
                <a:solidFill>
                  <a:srgbClr val="FF0000"/>
                </a:solidFill>
                <a:latin typeface="Times New Roman" pitchFamily="18" charset="0"/>
                <a:cs typeface="Times New Roman" pitchFamily="18" charset="0"/>
              </a:rPr>
              <a:t>Types of titration used in pharmaceutical analysis :</a:t>
            </a:r>
          </a:p>
          <a:p>
            <a:pPr algn="just">
              <a:lnSpc>
                <a:spcPct val="200000"/>
              </a:lnSpc>
            </a:pPr>
            <a:r>
              <a:rPr lang="en-US" b="1" dirty="0" smtClean="0">
                <a:solidFill>
                  <a:srgbClr val="FF0000"/>
                </a:solidFill>
                <a:latin typeface="Times New Roman" pitchFamily="18" charset="0"/>
                <a:cs typeface="Times New Roman" pitchFamily="18" charset="0"/>
              </a:rPr>
              <a:t>Direct titration and back titration </a:t>
            </a:r>
          </a:p>
          <a:p>
            <a:pPr algn="just">
              <a:lnSpc>
                <a:spcPct val="200000"/>
              </a:lnSpc>
            </a:pPr>
            <a:endParaRPr lang="en-US" b="1" dirty="0" smtClean="0">
              <a:solidFill>
                <a:srgbClr val="FF0000"/>
              </a:solidFill>
              <a:latin typeface="Times New Roman" pitchFamily="18" charset="0"/>
              <a:cs typeface="Times New Roman" pitchFamily="18" charset="0"/>
            </a:endParaRPr>
          </a:p>
          <a:p>
            <a:pPr algn="just">
              <a:lnSpc>
                <a:spcPct val="200000"/>
              </a:lnSpc>
            </a:pPr>
            <a:r>
              <a:rPr lang="en-US" b="1" dirty="0" smtClean="0">
                <a:latin typeface="Times New Roman" pitchFamily="18" charset="0"/>
                <a:cs typeface="Times New Roman" pitchFamily="18" charset="0"/>
              </a:rPr>
              <a:t>When a titrant reacts directly with an analyte, the procedure is termed  a </a:t>
            </a:r>
            <a:r>
              <a:rPr lang="en-US" b="1" u="sng" dirty="0" smtClean="0">
                <a:latin typeface="Times New Roman" pitchFamily="18" charset="0"/>
                <a:cs typeface="Times New Roman" pitchFamily="18" charset="0"/>
              </a:rPr>
              <a:t>direct titration</a:t>
            </a:r>
            <a:r>
              <a:rPr lang="en-US" b="1" dirty="0" smtClean="0">
                <a:latin typeface="Times New Roman" pitchFamily="18" charset="0"/>
                <a:cs typeface="Times New Roman" pitchFamily="18" charset="0"/>
              </a:rPr>
              <a:t>. It is some times necessary to add an excess of standard  titrant and then determine the excess amount by back titration with a second  standard titrant. In other wards back titration is a process in which the excess of standard solution used to react with an analyte is determined by titration with a second standard solution. </a:t>
            </a:r>
          </a:p>
          <a:p>
            <a:pPr algn="just">
              <a:lnSpc>
                <a:spcPct val="200000"/>
              </a:lnSpc>
            </a:pPr>
            <a:endParaRPr lang="en-US" b="1" dirty="0" smtClean="0">
              <a:latin typeface="Times New Roman" pitchFamily="18" charset="0"/>
              <a:cs typeface="Times New Roman" pitchFamily="18" charset="0"/>
            </a:endParaRPr>
          </a:p>
          <a:p>
            <a:pPr algn="just">
              <a:lnSpc>
                <a:spcPct val="200000"/>
              </a:lnSpc>
            </a:pPr>
            <a:r>
              <a:rPr lang="en-US" b="1" dirty="0" smtClean="0">
                <a:latin typeface="Times New Roman" pitchFamily="18" charset="0"/>
                <a:cs typeface="Times New Roman" pitchFamily="18" charset="0"/>
              </a:rPr>
              <a:t>Back – titration are often required when the  rate of reaction between the analyte and reagent is slow or when the standard  solution lacks stability. </a:t>
            </a:r>
            <a:endParaRPr lang="en-US" b="1" dirty="0" smtClean="0">
              <a:solidFill>
                <a:srgbClr val="FF0000"/>
              </a:solidFill>
              <a:latin typeface="Times New Roman" pitchFamily="18" charset="0"/>
              <a:cs typeface="Times New Roman" pitchFamily="18" charset="0"/>
            </a:endParaRPr>
          </a:p>
        </p:txBody>
      </p:sp>
      <p:sp>
        <p:nvSpPr>
          <p:cNvPr id="5" name="Rectangle 4"/>
          <p:cNvSpPr/>
          <p:nvPr/>
        </p:nvSpPr>
        <p:spPr>
          <a:xfrm>
            <a:off x="0" y="0"/>
            <a:ext cx="4480714" cy="584775"/>
          </a:xfrm>
          <a:prstGeom prst="rect">
            <a:avLst/>
          </a:prstGeom>
        </p:spPr>
        <p:txBody>
          <a:bodyPr wrap="none">
            <a:spAutoFit/>
          </a:bodyPr>
          <a:lstStyle/>
          <a:p>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Definition</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of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some</a:t>
            </a:r>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32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terms</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2437</Words>
  <PresentationFormat>Affichage à l'écran (4:3)</PresentationFormat>
  <Paragraphs>254</Paragraphs>
  <Slides>38</Slides>
  <Notes>19</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  Chapter VI. Chemical analysis for medicines quality control.   </vt:lpstr>
      <vt:lpstr>Pharmacopoeial titrimetric methods  </vt:lpstr>
      <vt:lpstr>Diapositive 3</vt:lpstr>
      <vt:lpstr>Diapositive 4</vt:lpstr>
      <vt:lpstr>Diapositive 5</vt:lpstr>
      <vt:lpstr>Diapositive 6</vt:lpstr>
      <vt:lpstr>Diapositive 7</vt:lpstr>
      <vt:lpstr>Diapositive 8</vt:lpstr>
      <vt:lpstr>Diapositive 9</vt:lpstr>
      <vt:lpstr>Direct titration</vt:lpstr>
      <vt:lpstr>Back titration</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Advantages of titrimetric methods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V. Chemical analysis for medicines quality control.   </dc:title>
  <dc:creator>aci</dc:creator>
  <cp:lastModifiedBy>aci</cp:lastModifiedBy>
  <cp:revision>80</cp:revision>
  <dcterms:created xsi:type="dcterms:W3CDTF">2023-10-08T09:51:22Z</dcterms:created>
  <dcterms:modified xsi:type="dcterms:W3CDTF">2025-10-28T12:03:14Z</dcterms:modified>
</cp:coreProperties>
</file>