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0" r:id="rId3"/>
    <p:sldId id="261" r:id="rId4"/>
    <p:sldId id="258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ADFFF-44B9-408D-9735-DB1219747FFB}" type="datetimeFigureOut">
              <a:rPr lang="fr-DZ" smtClean="0"/>
              <a:t>01/12/2025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1AE95B7-B0A1-41A6-9959-F59131663912}" type="slidenum">
              <a:rPr lang="fr-DZ" smtClean="0"/>
              <a:t>‹N°›</a:t>
            </a:fld>
            <a:endParaRPr lang="fr-DZ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1459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ADFFF-44B9-408D-9735-DB1219747FFB}" type="datetimeFigureOut">
              <a:rPr lang="fr-DZ" smtClean="0"/>
              <a:t>01/12/2025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E95B7-B0A1-41A6-9959-F59131663912}" type="slidenum">
              <a:rPr lang="fr-DZ" smtClean="0"/>
              <a:t>‹N°›</a:t>
            </a:fld>
            <a:endParaRPr lang="fr-DZ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0703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ADFFF-44B9-408D-9735-DB1219747FFB}" type="datetimeFigureOut">
              <a:rPr lang="fr-DZ" smtClean="0"/>
              <a:t>01/12/2025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E95B7-B0A1-41A6-9959-F59131663912}" type="slidenum">
              <a:rPr lang="fr-DZ" smtClean="0"/>
              <a:t>‹N°›</a:t>
            </a:fld>
            <a:endParaRPr lang="fr-DZ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297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ADFFF-44B9-408D-9735-DB1219747FFB}" type="datetimeFigureOut">
              <a:rPr lang="fr-DZ" smtClean="0"/>
              <a:t>01/12/2025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E95B7-B0A1-41A6-9959-F59131663912}" type="slidenum">
              <a:rPr lang="fr-DZ" smtClean="0"/>
              <a:t>‹N°›</a:t>
            </a:fld>
            <a:endParaRPr lang="fr-DZ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3055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ADFFF-44B9-408D-9735-DB1219747FFB}" type="datetimeFigureOut">
              <a:rPr lang="fr-DZ" smtClean="0"/>
              <a:t>01/12/2025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E95B7-B0A1-41A6-9959-F59131663912}" type="slidenum">
              <a:rPr lang="fr-DZ" smtClean="0"/>
              <a:t>‹N°›</a:t>
            </a:fld>
            <a:endParaRPr lang="fr-DZ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882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ADFFF-44B9-408D-9735-DB1219747FFB}" type="datetimeFigureOut">
              <a:rPr lang="fr-DZ" smtClean="0"/>
              <a:t>01/12/2025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E95B7-B0A1-41A6-9959-F59131663912}" type="slidenum">
              <a:rPr lang="fr-DZ" smtClean="0"/>
              <a:t>‹N°›</a:t>
            </a:fld>
            <a:endParaRPr lang="fr-DZ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364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ADFFF-44B9-408D-9735-DB1219747FFB}" type="datetimeFigureOut">
              <a:rPr lang="fr-DZ" smtClean="0"/>
              <a:t>01/12/2025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E95B7-B0A1-41A6-9959-F59131663912}" type="slidenum">
              <a:rPr lang="fr-DZ" smtClean="0"/>
              <a:t>‹N°›</a:t>
            </a:fld>
            <a:endParaRPr lang="fr-DZ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453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ADFFF-44B9-408D-9735-DB1219747FFB}" type="datetimeFigureOut">
              <a:rPr lang="fr-DZ" smtClean="0"/>
              <a:t>01/12/2025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E95B7-B0A1-41A6-9959-F59131663912}" type="slidenum">
              <a:rPr lang="fr-DZ" smtClean="0"/>
              <a:t>‹N°›</a:t>
            </a:fld>
            <a:endParaRPr lang="fr-DZ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268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ADFFF-44B9-408D-9735-DB1219747FFB}" type="datetimeFigureOut">
              <a:rPr lang="fr-DZ" smtClean="0"/>
              <a:t>01/12/2025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E95B7-B0A1-41A6-9959-F59131663912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267207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ADFFF-44B9-408D-9735-DB1219747FFB}" type="datetimeFigureOut">
              <a:rPr lang="fr-DZ" smtClean="0"/>
              <a:t>01/12/2025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E95B7-B0A1-41A6-9959-F59131663912}" type="slidenum">
              <a:rPr lang="fr-DZ" smtClean="0"/>
              <a:t>‹N°›</a:t>
            </a:fld>
            <a:endParaRPr lang="fr-DZ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2071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94ADFFF-44B9-408D-9735-DB1219747FFB}" type="datetimeFigureOut">
              <a:rPr lang="fr-DZ" smtClean="0"/>
              <a:t>01/12/2025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E95B7-B0A1-41A6-9959-F59131663912}" type="slidenum">
              <a:rPr lang="fr-DZ" smtClean="0"/>
              <a:t>‹N°›</a:t>
            </a:fld>
            <a:endParaRPr lang="fr-DZ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782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ADFFF-44B9-408D-9735-DB1219747FFB}" type="datetimeFigureOut">
              <a:rPr lang="fr-DZ" smtClean="0"/>
              <a:t>01/12/2025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1AE95B7-B0A1-41A6-9959-F59131663912}" type="slidenum">
              <a:rPr lang="fr-DZ" smtClean="0"/>
              <a:t>‹N°›</a:t>
            </a:fld>
            <a:endParaRPr lang="fr-DZ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3752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149489-7CA9-7ACB-648D-0E4A796BA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33600"/>
            <a:ext cx="5257800" cy="752022"/>
          </a:xfrm>
        </p:spPr>
        <p:txBody>
          <a:bodyPr>
            <a:normAutofit/>
          </a:bodyPr>
          <a:lstStyle/>
          <a:p>
            <a:r>
              <a:rPr lang="fr-FR" sz="4000" b="1" dirty="0"/>
              <a:t>Introduction:</a:t>
            </a:r>
            <a:endParaRPr lang="fr-DZ" sz="4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18D358-C5B5-F3D7-7C1C-A2EC14429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816225"/>
            <a:ext cx="10515600" cy="3410404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/>
              <a:t>After the decline of the feudal system in Europe, a new economic system emerged, which came to be known as the capitalist economic system. It appeared and flourished in Western Europe, radically changing the face of the world within a short period, unlike previous economic systems which lasted for long durations.</a:t>
            </a:r>
            <a:endParaRPr lang="fr-DZ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1DF1E8F8-8822-2CAC-EC35-A7C153E6785B}"/>
              </a:ext>
            </a:extLst>
          </p:cNvPr>
          <p:cNvSpPr txBox="1">
            <a:spLocks/>
          </p:cNvSpPr>
          <p:nvPr/>
        </p:nvSpPr>
        <p:spPr>
          <a:xfrm>
            <a:off x="838200" y="23449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DZ" b="1" dirty="0"/>
              <a:t>Topic five: The </a:t>
            </a:r>
            <a:r>
              <a:rPr lang="fr-DZ" b="1" dirty="0" err="1"/>
              <a:t>Capitalist</a:t>
            </a:r>
            <a:r>
              <a:rPr lang="fr-DZ" b="1" dirty="0"/>
              <a:t> </a:t>
            </a:r>
            <a:r>
              <a:rPr lang="fr-DZ" b="1" dirty="0" err="1"/>
              <a:t>Economic</a:t>
            </a:r>
            <a:r>
              <a:rPr lang="fr-DZ" b="1" dirty="0"/>
              <a:t> System</a:t>
            </a:r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233147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3D768A-6B1D-529D-72EC-17012E9A5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65125"/>
            <a:ext cx="10972800" cy="1325563"/>
          </a:xfrm>
        </p:spPr>
        <p:txBody>
          <a:bodyPr>
            <a:normAutofit/>
          </a:bodyPr>
          <a:lstStyle/>
          <a:p>
            <a:r>
              <a:rPr lang="fr-DZ" b="1" dirty="0"/>
              <a:t>First: </a:t>
            </a:r>
            <a:r>
              <a:rPr lang="fr-DZ" b="1" dirty="0" err="1"/>
              <a:t>Definition</a:t>
            </a:r>
            <a:r>
              <a:rPr lang="fr-DZ" b="1" dirty="0"/>
              <a:t>, Objectives, and </a:t>
            </a:r>
            <a:r>
              <a:rPr lang="fr-DZ" b="1" dirty="0" err="1"/>
              <a:t>Characteristics</a:t>
            </a:r>
            <a:endParaRPr lang="fr-DZ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F5134D-1AFE-5728-0CE5-1B13882A0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76114" cy="4030889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50000"/>
              </a:lnSpc>
            </a:pPr>
            <a:r>
              <a:rPr lang="fr-FR" sz="2400" b="1" dirty="0"/>
              <a:t>1- </a:t>
            </a:r>
            <a:r>
              <a:rPr lang="fr-DZ" sz="2400" b="1" dirty="0" err="1"/>
              <a:t>Definition</a:t>
            </a:r>
            <a:r>
              <a:rPr lang="fr-DZ" sz="2400" b="1" dirty="0"/>
              <a:t>:</a:t>
            </a:r>
            <a:r>
              <a:rPr lang="fr-DZ" sz="2400" dirty="0"/>
              <a:t> An </a:t>
            </a:r>
            <a:r>
              <a:rPr lang="fr-DZ" sz="2400" dirty="0" err="1"/>
              <a:t>economic</a:t>
            </a:r>
            <a:r>
              <a:rPr lang="fr-DZ" sz="2400" dirty="0"/>
              <a:t> system </a:t>
            </a:r>
            <a:r>
              <a:rPr lang="fr-DZ" sz="2400" dirty="0" err="1"/>
              <a:t>based</a:t>
            </a:r>
            <a:r>
              <a:rPr lang="fr-DZ" sz="2400" dirty="0"/>
              <a:t> on </a:t>
            </a:r>
            <a:r>
              <a:rPr lang="fr-DZ" sz="2400" b="1" dirty="0" err="1"/>
              <a:t>economic</a:t>
            </a:r>
            <a:r>
              <a:rPr lang="fr-DZ" sz="2400" b="1" dirty="0"/>
              <a:t> </a:t>
            </a:r>
            <a:r>
              <a:rPr lang="fr-DZ" sz="2400" b="1" dirty="0" err="1"/>
              <a:t>freedom</a:t>
            </a:r>
            <a:r>
              <a:rPr lang="fr-DZ" sz="2400" dirty="0"/>
              <a:t> (</a:t>
            </a:r>
            <a:r>
              <a:rPr lang="fr-DZ" sz="2400" dirty="0" err="1"/>
              <a:t>freedom</a:t>
            </a:r>
            <a:r>
              <a:rPr lang="fr-DZ" sz="2400" dirty="0"/>
              <a:t> of </a:t>
            </a:r>
            <a:r>
              <a:rPr lang="fr-DZ" sz="2400" dirty="0" err="1"/>
              <a:t>ownership</a:t>
            </a:r>
            <a:r>
              <a:rPr lang="fr-DZ" sz="2400" dirty="0"/>
              <a:t>, </a:t>
            </a:r>
            <a:r>
              <a:rPr lang="fr-DZ" sz="2400" dirty="0" err="1"/>
              <a:t>contract</a:t>
            </a:r>
            <a:r>
              <a:rPr lang="fr-DZ" sz="2400" dirty="0"/>
              <a:t>, production, </a:t>
            </a:r>
            <a:r>
              <a:rPr lang="fr-DZ" sz="2400" dirty="0" err="1"/>
              <a:t>pricing</a:t>
            </a:r>
            <a:r>
              <a:rPr lang="fr-DZ" sz="2400" dirty="0"/>
              <a:t>, </a:t>
            </a:r>
            <a:r>
              <a:rPr lang="fr-DZ" sz="2400" dirty="0" err="1"/>
              <a:t>consumption</a:t>
            </a:r>
            <a:r>
              <a:rPr lang="fr-DZ" sz="2400" dirty="0"/>
              <a:t>) </a:t>
            </a:r>
            <a:r>
              <a:rPr lang="fr-DZ" sz="2400" dirty="0" err="1"/>
              <a:t>which</a:t>
            </a:r>
            <a:r>
              <a:rPr lang="fr-DZ" sz="2400" dirty="0"/>
              <a:t> </a:t>
            </a:r>
            <a:r>
              <a:rPr lang="fr-DZ" sz="2400" dirty="0" err="1"/>
              <a:t>makes</a:t>
            </a:r>
            <a:r>
              <a:rPr lang="fr-DZ" sz="2400" dirty="0"/>
              <a:t> </a:t>
            </a:r>
            <a:r>
              <a:rPr lang="fr-DZ" sz="2400" dirty="0" err="1"/>
              <a:t>its</a:t>
            </a:r>
            <a:r>
              <a:rPr lang="fr-DZ" sz="2400" dirty="0"/>
              <a:t> </a:t>
            </a:r>
            <a:r>
              <a:rPr lang="fr-DZ" sz="2400" dirty="0" err="1"/>
              <a:t>decisions</a:t>
            </a:r>
            <a:r>
              <a:rPr lang="fr-DZ" sz="2400" dirty="0"/>
              <a:t> </a:t>
            </a:r>
            <a:r>
              <a:rPr lang="fr-DZ" sz="2400" dirty="0" err="1"/>
              <a:t>through</a:t>
            </a:r>
            <a:r>
              <a:rPr lang="fr-DZ" sz="2400" dirty="0"/>
              <a:t> the </a:t>
            </a:r>
            <a:r>
              <a:rPr lang="fr-DZ" sz="2400" b="1" dirty="0" err="1"/>
              <a:t>mechanism</a:t>
            </a:r>
            <a:r>
              <a:rPr lang="fr-DZ" sz="2400" b="1" dirty="0"/>
              <a:t> of the free </a:t>
            </a:r>
            <a:r>
              <a:rPr lang="fr-DZ" sz="2400" b="1" dirty="0" err="1"/>
              <a:t>market</a:t>
            </a:r>
            <a:r>
              <a:rPr lang="fr-DZ" sz="2400" dirty="0"/>
              <a:t>, </a:t>
            </a:r>
            <a:r>
              <a:rPr lang="fr-DZ" sz="2400" dirty="0" err="1"/>
              <a:t>aiming</a:t>
            </a:r>
            <a:r>
              <a:rPr lang="fr-DZ" sz="2400" dirty="0"/>
              <a:t> to </a:t>
            </a:r>
            <a:r>
              <a:rPr lang="fr-DZ" sz="2400" dirty="0" err="1"/>
              <a:t>achieve</a:t>
            </a:r>
            <a:r>
              <a:rPr lang="fr-DZ" sz="2400" dirty="0"/>
              <a:t> the </a:t>
            </a:r>
            <a:r>
              <a:rPr lang="fr-DZ" sz="2400" b="1" dirty="0" err="1"/>
              <a:t>greatest</a:t>
            </a:r>
            <a:r>
              <a:rPr lang="fr-DZ" sz="2400" b="1" dirty="0"/>
              <a:t> possible </a:t>
            </a:r>
            <a:r>
              <a:rPr lang="fr-DZ" sz="2400" b="1" dirty="0" err="1"/>
              <a:t>material</a:t>
            </a:r>
            <a:r>
              <a:rPr lang="fr-DZ" sz="2400" b="1" dirty="0"/>
              <a:t> return</a:t>
            </a:r>
            <a:r>
              <a:rPr lang="fr-DZ" sz="2400" dirty="0"/>
              <a:t> for </a:t>
            </a:r>
            <a:r>
              <a:rPr lang="fr-DZ" sz="2400" dirty="0" err="1"/>
              <a:t>individuals</a:t>
            </a:r>
            <a:r>
              <a:rPr lang="fr-DZ" sz="2400" dirty="0"/>
              <a:t>.</a:t>
            </a:r>
          </a:p>
          <a:p>
            <a:pPr lvl="0" algn="just">
              <a:lnSpc>
                <a:spcPct val="150000"/>
              </a:lnSpc>
            </a:pPr>
            <a:r>
              <a:rPr lang="fr-FR" sz="2400" b="1" dirty="0"/>
              <a:t>2- </a:t>
            </a:r>
            <a:r>
              <a:rPr lang="fr-DZ" sz="2400" b="1" dirty="0" err="1"/>
              <a:t>Primary</a:t>
            </a:r>
            <a:r>
              <a:rPr lang="fr-DZ" sz="2400" b="1" dirty="0"/>
              <a:t> Goal:</a:t>
            </a:r>
            <a:r>
              <a:rPr lang="fr-DZ" sz="2400" dirty="0"/>
              <a:t> </a:t>
            </a:r>
            <a:r>
              <a:rPr lang="fr-DZ" sz="2400" dirty="0" err="1"/>
              <a:t>Achieving</a:t>
            </a:r>
            <a:r>
              <a:rPr lang="fr-DZ" sz="2400" dirty="0"/>
              <a:t> the </a:t>
            </a:r>
            <a:r>
              <a:rPr lang="fr-DZ" sz="2400" b="1" dirty="0"/>
              <a:t>self-</a:t>
            </a:r>
            <a:r>
              <a:rPr lang="fr-DZ" sz="2400" b="1" dirty="0" err="1"/>
              <a:t>interest</a:t>
            </a:r>
            <a:r>
              <a:rPr lang="fr-DZ" sz="2400" dirty="0"/>
              <a:t> of the </a:t>
            </a:r>
            <a:r>
              <a:rPr lang="fr-DZ" sz="2400" dirty="0" err="1"/>
              <a:t>individual</a:t>
            </a:r>
            <a:r>
              <a:rPr lang="fr-DZ" sz="2400" dirty="0"/>
              <a:t>. </a:t>
            </a:r>
            <a:r>
              <a:rPr lang="fr-DZ" sz="2400" dirty="0" err="1"/>
              <a:t>According</a:t>
            </a:r>
            <a:r>
              <a:rPr lang="fr-DZ" sz="2400" dirty="0"/>
              <a:t> to the </a:t>
            </a:r>
            <a:r>
              <a:rPr lang="fr-DZ" sz="2400" dirty="0" err="1"/>
              <a:t>theory</a:t>
            </a:r>
            <a:r>
              <a:rPr lang="fr-DZ" sz="2400" dirty="0"/>
              <a:t>, </a:t>
            </a:r>
            <a:r>
              <a:rPr lang="fr-DZ" sz="2400" dirty="0" err="1"/>
              <a:t>each</a:t>
            </a:r>
            <a:r>
              <a:rPr lang="fr-DZ" sz="2400" dirty="0"/>
              <a:t> </a:t>
            </a:r>
            <a:r>
              <a:rPr lang="fr-DZ" sz="2400" dirty="0" err="1"/>
              <a:t>individual's</a:t>
            </a:r>
            <a:r>
              <a:rPr lang="fr-DZ" sz="2400" dirty="0"/>
              <a:t> </a:t>
            </a:r>
            <a:r>
              <a:rPr lang="fr-DZ" sz="2400" dirty="0" err="1"/>
              <a:t>pursuit</a:t>
            </a:r>
            <a:r>
              <a:rPr lang="fr-DZ" sz="2400" dirty="0"/>
              <a:t> of </a:t>
            </a:r>
            <a:r>
              <a:rPr lang="fr-DZ" sz="2400" dirty="0" err="1"/>
              <a:t>their</a:t>
            </a:r>
            <a:r>
              <a:rPr lang="fr-DZ" sz="2400" dirty="0"/>
              <a:t> </a:t>
            </a:r>
            <a:r>
              <a:rPr lang="fr-DZ" sz="2400" dirty="0" err="1"/>
              <a:t>own</a:t>
            </a:r>
            <a:r>
              <a:rPr lang="fr-DZ" sz="2400" dirty="0"/>
              <a:t> </a:t>
            </a:r>
            <a:r>
              <a:rPr lang="fr-DZ" sz="2400" dirty="0" err="1"/>
              <a:t>interest</a:t>
            </a:r>
            <a:r>
              <a:rPr lang="fr-DZ" sz="2400" dirty="0"/>
              <a:t> </a:t>
            </a:r>
            <a:r>
              <a:rPr lang="fr-DZ" sz="2400" dirty="0" err="1"/>
              <a:t>automatically</a:t>
            </a:r>
            <a:r>
              <a:rPr lang="fr-DZ" sz="2400" dirty="0"/>
              <a:t> leads to the </a:t>
            </a:r>
            <a:r>
              <a:rPr lang="fr-DZ" sz="2400" dirty="0" err="1"/>
              <a:t>benefit</a:t>
            </a:r>
            <a:r>
              <a:rPr lang="fr-DZ" sz="2400" dirty="0"/>
              <a:t> of society as a </a:t>
            </a:r>
            <a:r>
              <a:rPr lang="fr-DZ" sz="2400" dirty="0" err="1"/>
              <a:t>whole</a:t>
            </a:r>
            <a:r>
              <a:rPr lang="fr-DZ" sz="2400" dirty="0"/>
              <a:t>.</a:t>
            </a:r>
          </a:p>
          <a:p>
            <a:pPr>
              <a:lnSpc>
                <a:spcPct val="150000"/>
              </a:lnSpc>
            </a:pPr>
            <a:endParaRPr lang="fr-DZ" sz="2400" dirty="0"/>
          </a:p>
        </p:txBody>
      </p:sp>
    </p:spTree>
    <p:extLst>
      <p:ext uri="{BB962C8B-B14F-4D97-AF65-F5344CB8AC3E}">
        <p14:creationId xmlns:p14="http://schemas.microsoft.com/office/powerpoint/2010/main" val="343225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289119-47FB-07D6-2A8D-684DEDFCB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926BEA-6EA4-FD49-8083-E1A73FFE9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342420"/>
            <a:ext cx="10728283" cy="1049235"/>
          </a:xfrm>
        </p:spPr>
        <p:txBody>
          <a:bodyPr>
            <a:normAutofit fontScale="90000"/>
          </a:bodyPr>
          <a:lstStyle/>
          <a:p>
            <a:r>
              <a:rPr lang="fr-DZ" sz="4000" b="1" dirty="0"/>
              <a:t>First: </a:t>
            </a:r>
            <a:r>
              <a:rPr lang="fr-DZ" sz="4000" b="1" dirty="0" err="1"/>
              <a:t>Definition</a:t>
            </a:r>
            <a:r>
              <a:rPr lang="fr-DZ" sz="4000" b="1" dirty="0"/>
              <a:t>, Objectives, and </a:t>
            </a:r>
            <a:r>
              <a:rPr lang="fr-DZ" sz="4000" b="1" dirty="0" err="1"/>
              <a:t>Characteristics</a:t>
            </a:r>
            <a:r>
              <a:rPr lang="fr-FR" sz="4000" b="1" dirty="0"/>
              <a:t> .. 2</a:t>
            </a:r>
            <a:endParaRPr lang="fr-DZ" sz="4000" b="1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12E77E74-2812-18E5-1407-39261176A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703693"/>
            <a:ext cx="11549742" cy="4283450"/>
          </a:xfrm>
        </p:spPr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r>
              <a:rPr lang="fr-FR" sz="2800" b="1" dirty="0"/>
              <a:t>3- </a:t>
            </a:r>
            <a:r>
              <a:rPr lang="fr-DZ" sz="2800" b="1" dirty="0"/>
              <a:t>Key </a:t>
            </a:r>
            <a:r>
              <a:rPr lang="fr-DZ" sz="2800" b="1" dirty="0" err="1"/>
              <a:t>Characteristics</a:t>
            </a:r>
            <a:r>
              <a:rPr lang="fr-DZ" sz="2800" b="1" dirty="0"/>
              <a:t>:</a:t>
            </a:r>
            <a:endParaRPr lang="fr-FR" sz="2800" b="1" dirty="0"/>
          </a:p>
          <a:p>
            <a:pPr lvl="1"/>
            <a:r>
              <a:rPr lang="fr-DZ" b="1" dirty="0" err="1"/>
              <a:t>Private</a:t>
            </a:r>
            <a:r>
              <a:rPr lang="fr-DZ" b="1" dirty="0"/>
              <a:t> </a:t>
            </a:r>
            <a:r>
              <a:rPr lang="fr-DZ" b="1" dirty="0" err="1"/>
              <a:t>Property</a:t>
            </a:r>
            <a:r>
              <a:rPr lang="fr-DZ" b="1" dirty="0"/>
              <a:t>:</a:t>
            </a:r>
            <a:r>
              <a:rPr lang="fr-DZ" dirty="0"/>
              <a:t> The right of </a:t>
            </a:r>
            <a:r>
              <a:rPr lang="fr-DZ" dirty="0" err="1"/>
              <a:t>individuals</a:t>
            </a:r>
            <a:r>
              <a:rPr lang="fr-DZ" dirty="0"/>
              <a:t> to </a:t>
            </a:r>
            <a:r>
              <a:rPr lang="fr-DZ" dirty="0" err="1"/>
              <a:t>own</a:t>
            </a:r>
            <a:r>
              <a:rPr lang="fr-DZ" dirty="0"/>
              <a:t> </a:t>
            </a:r>
            <a:r>
              <a:rPr lang="fr-DZ" dirty="0" err="1"/>
              <a:t>economic</a:t>
            </a:r>
            <a:r>
              <a:rPr lang="fr-DZ" dirty="0"/>
              <a:t> </a:t>
            </a:r>
            <a:r>
              <a:rPr lang="fr-DZ" dirty="0" err="1"/>
              <a:t>resources</a:t>
            </a:r>
            <a:r>
              <a:rPr lang="fr-DZ" dirty="0"/>
              <a:t> and dispose of </a:t>
            </a:r>
            <a:r>
              <a:rPr lang="fr-DZ" dirty="0" err="1"/>
              <a:t>them</a:t>
            </a:r>
            <a:r>
              <a:rPr lang="fr-DZ" dirty="0"/>
              <a:t>, </a:t>
            </a:r>
            <a:r>
              <a:rPr lang="fr-DZ" dirty="0" err="1"/>
              <a:t>leading</a:t>
            </a:r>
            <a:r>
              <a:rPr lang="fr-DZ" dirty="0"/>
              <a:t> to </a:t>
            </a:r>
            <a:r>
              <a:rPr lang="fr-DZ" b="1" dirty="0" err="1"/>
              <a:t>decentralized</a:t>
            </a:r>
            <a:r>
              <a:rPr lang="fr-DZ" b="1" dirty="0"/>
              <a:t> </a:t>
            </a:r>
            <a:r>
              <a:rPr lang="fr-DZ" b="1" dirty="0" err="1"/>
              <a:t>decision-making</a:t>
            </a:r>
            <a:r>
              <a:rPr lang="fr-DZ" dirty="0"/>
              <a:t>.</a:t>
            </a:r>
            <a:endParaRPr lang="fr-DZ" sz="2000" dirty="0"/>
          </a:p>
          <a:p>
            <a:pPr lvl="1"/>
            <a:r>
              <a:rPr lang="fr-DZ" b="1" dirty="0" err="1"/>
              <a:t>Economic</a:t>
            </a:r>
            <a:r>
              <a:rPr lang="fr-DZ" b="1" dirty="0"/>
              <a:t> Freedom:</a:t>
            </a:r>
            <a:r>
              <a:rPr lang="fr-DZ" dirty="0"/>
              <a:t> The </a:t>
            </a:r>
            <a:r>
              <a:rPr lang="fr-DZ" dirty="0" err="1"/>
              <a:t>freedom</a:t>
            </a:r>
            <a:r>
              <a:rPr lang="fr-DZ" dirty="0"/>
              <a:t> for </a:t>
            </a:r>
            <a:r>
              <a:rPr lang="fr-DZ" dirty="0" err="1"/>
              <a:t>individuals</a:t>
            </a:r>
            <a:r>
              <a:rPr lang="fr-DZ" dirty="0"/>
              <a:t> to direct </a:t>
            </a:r>
            <a:r>
              <a:rPr lang="fr-DZ" dirty="0" err="1"/>
              <a:t>their</a:t>
            </a:r>
            <a:r>
              <a:rPr lang="fr-DZ" dirty="0"/>
              <a:t> </a:t>
            </a:r>
            <a:r>
              <a:rPr lang="fr-DZ" dirty="0" err="1"/>
              <a:t>resources</a:t>
            </a:r>
            <a:r>
              <a:rPr lang="fr-DZ" dirty="0"/>
              <a:t> to the </a:t>
            </a:r>
            <a:r>
              <a:rPr lang="fr-DZ" dirty="0" err="1"/>
              <a:t>economic</a:t>
            </a:r>
            <a:r>
              <a:rPr lang="fr-DZ" dirty="0"/>
              <a:t> </a:t>
            </a:r>
            <a:r>
              <a:rPr lang="fr-DZ" dirty="0" err="1"/>
              <a:t>activity</a:t>
            </a:r>
            <a:r>
              <a:rPr lang="fr-DZ" dirty="0"/>
              <a:t> </a:t>
            </a:r>
            <a:r>
              <a:rPr lang="fr-DZ" dirty="0" err="1"/>
              <a:t>they</a:t>
            </a:r>
            <a:r>
              <a:rPr lang="fr-DZ" dirty="0"/>
              <a:t> </a:t>
            </a:r>
            <a:r>
              <a:rPr lang="fr-DZ" dirty="0" err="1"/>
              <a:t>prefer</a:t>
            </a:r>
            <a:r>
              <a:rPr lang="fr-DZ" dirty="0"/>
              <a:t> </a:t>
            </a:r>
            <a:r>
              <a:rPr lang="fr-DZ" dirty="0" err="1"/>
              <a:t>without</a:t>
            </a:r>
            <a:r>
              <a:rPr lang="fr-DZ" dirty="0"/>
              <a:t> restrictions.</a:t>
            </a:r>
            <a:endParaRPr lang="fr-DZ" sz="2000" dirty="0"/>
          </a:p>
          <a:p>
            <a:pPr lvl="1"/>
            <a:r>
              <a:rPr lang="fr-DZ" b="1" dirty="0"/>
              <a:t>Profit Motive:</a:t>
            </a:r>
            <a:r>
              <a:rPr lang="fr-DZ" dirty="0"/>
              <a:t> The </a:t>
            </a:r>
            <a:r>
              <a:rPr lang="fr-DZ" b="1" dirty="0"/>
              <a:t>main driver</a:t>
            </a:r>
            <a:r>
              <a:rPr lang="fr-DZ" dirty="0"/>
              <a:t> for </a:t>
            </a:r>
            <a:r>
              <a:rPr lang="fr-DZ" dirty="0" err="1"/>
              <a:t>increasing</a:t>
            </a:r>
            <a:r>
              <a:rPr lang="fr-DZ" dirty="0"/>
              <a:t> production and </a:t>
            </a:r>
            <a:r>
              <a:rPr lang="fr-DZ" dirty="0" err="1"/>
              <a:t>making</a:t>
            </a:r>
            <a:r>
              <a:rPr lang="fr-DZ" dirty="0"/>
              <a:t> </a:t>
            </a:r>
            <a:r>
              <a:rPr lang="fr-DZ" dirty="0" err="1"/>
              <a:t>economic</a:t>
            </a:r>
            <a:r>
              <a:rPr lang="fr-DZ" dirty="0"/>
              <a:t> </a:t>
            </a:r>
            <a:r>
              <a:rPr lang="fr-DZ" dirty="0" err="1"/>
              <a:t>decisions</a:t>
            </a:r>
            <a:r>
              <a:rPr lang="fr-DZ" dirty="0"/>
              <a:t>.</a:t>
            </a:r>
            <a:endParaRPr lang="fr-DZ" sz="2000" dirty="0"/>
          </a:p>
          <a:p>
            <a:pPr lvl="1"/>
            <a:r>
              <a:rPr lang="fr-DZ" b="1" dirty="0"/>
              <a:t>Consumer </a:t>
            </a:r>
            <a:r>
              <a:rPr lang="fr-DZ" b="1" dirty="0" err="1"/>
              <a:t>Sovereignty</a:t>
            </a:r>
            <a:r>
              <a:rPr lang="fr-DZ" b="1" dirty="0"/>
              <a:t>:</a:t>
            </a:r>
            <a:r>
              <a:rPr lang="fr-DZ" dirty="0"/>
              <a:t> </a:t>
            </a:r>
            <a:r>
              <a:rPr lang="fr-DZ" dirty="0" err="1"/>
              <a:t>Producers</a:t>
            </a:r>
            <a:r>
              <a:rPr lang="fr-DZ" dirty="0"/>
              <a:t> direct </a:t>
            </a:r>
            <a:r>
              <a:rPr lang="fr-DZ" dirty="0" err="1"/>
              <a:t>their</a:t>
            </a:r>
            <a:r>
              <a:rPr lang="fr-DZ" dirty="0"/>
              <a:t> production </a:t>
            </a:r>
            <a:r>
              <a:rPr lang="fr-DZ" dirty="0" err="1"/>
              <a:t>towards</a:t>
            </a:r>
            <a:r>
              <a:rPr lang="fr-DZ" dirty="0"/>
              <a:t> </a:t>
            </a:r>
            <a:r>
              <a:rPr lang="fr-DZ" dirty="0" err="1"/>
              <a:t>goods</a:t>
            </a:r>
            <a:r>
              <a:rPr lang="fr-DZ" dirty="0"/>
              <a:t> </a:t>
            </a:r>
            <a:r>
              <a:rPr lang="fr-DZ" dirty="0" err="1"/>
              <a:t>demanded</a:t>
            </a:r>
            <a:r>
              <a:rPr lang="fr-DZ" dirty="0"/>
              <a:t> by </a:t>
            </a:r>
            <a:r>
              <a:rPr lang="fr-DZ" dirty="0" err="1"/>
              <a:t>consumers</a:t>
            </a:r>
            <a:r>
              <a:rPr lang="fr-DZ" dirty="0"/>
              <a:t> to </a:t>
            </a:r>
            <a:r>
              <a:rPr lang="fr-DZ" dirty="0" err="1"/>
              <a:t>achieve</a:t>
            </a:r>
            <a:r>
              <a:rPr lang="fr-DZ" dirty="0"/>
              <a:t> the </a:t>
            </a:r>
            <a:r>
              <a:rPr lang="fr-DZ" dirty="0" err="1"/>
              <a:t>highest</a:t>
            </a:r>
            <a:r>
              <a:rPr lang="fr-DZ" dirty="0"/>
              <a:t> profit.</a:t>
            </a:r>
            <a:endParaRPr lang="fr-DZ" sz="2000" dirty="0"/>
          </a:p>
          <a:p>
            <a:pPr lvl="1"/>
            <a:r>
              <a:rPr lang="fr-DZ" b="1" dirty="0" err="1"/>
              <a:t>Unequal</a:t>
            </a:r>
            <a:r>
              <a:rPr lang="fr-DZ" b="1" dirty="0"/>
              <a:t> Distribution of </a:t>
            </a:r>
            <a:r>
              <a:rPr lang="fr-DZ" b="1" dirty="0" err="1"/>
              <a:t>Income</a:t>
            </a:r>
            <a:r>
              <a:rPr lang="fr-DZ" b="1" dirty="0"/>
              <a:t>:</a:t>
            </a:r>
            <a:r>
              <a:rPr lang="fr-DZ" dirty="0"/>
              <a:t> The class </a:t>
            </a:r>
            <a:r>
              <a:rPr lang="fr-DZ" dirty="0" err="1"/>
              <a:t>that</a:t>
            </a:r>
            <a:r>
              <a:rPr lang="fr-DZ" dirty="0"/>
              <a:t> </a:t>
            </a:r>
            <a:r>
              <a:rPr lang="fr-DZ" dirty="0" err="1"/>
              <a:t>owns</a:t>
            </a:r>
            <a:r>
              <a:rPr lang="fr-DZ" dirty="0"/>
              <a:t> the </a:t>
            </a:r>
            <a:r>
              <a:rPr lang="fr-DZ" dirty="0" err="1"/>
              <a:t>means</a:t>
            </a:r>
            <a:r>
              <a:rPr lang="fr-DZ" dirty="0"/>
              <a:t> of production </a:t>
            </a:r>
            <a:r>
              <a:rPr lang="fr-DZ" dirty="0" err="1"/>
              <a:t>receives</a:t>
            </a:r>
            <a:r>
              <a:rPr lang="fr-DZ" dirty="0"/>
              <a:t> the </a:t>
            </a:r>
            <a:r>
              <a:rPr lang="fr-DZ" dirty="0" err="1"/>
              <a:t>largest</a:t>
            </a:r>
            <a:r>
              <a:rPr lang="fr-DZ" dirty="0"/>
              <a:t> </a:t>
            </a:r>
            <a:r>
              <a:rPr lang="fr-DZ" dirty="0" err="1"/>
              <a:t>share</a:t>
            </a:r>
            <a:r>
              <a:rPr lang="fr-DZ" dirty="0"/>
              <a:t> of the output (profits), </a:t>
            </a:r>
            <a:r>
              <a:rPr lang="fr-DZ" dirty="0" err="1"/>
              <a:t>while</a:t>
            </a:r>
            <a:r>
              <a:rPr lang="fr-DZ" dirty="0"/>
              <a:t> the </a:t>
            </a:r>
            <a:r>
              <a:rPr lang="fr-DZ" dirty="0" err="1"/>
              <a:t>working</a:t>
            </a:r>
            <a:r>
              <a:rPr lang="fr-DZ" dirty="0"/>
              <a:t> class </a:t>
            </a:r>
            <a:r>
              <a:rPr lang="fr-DZ" dirty="0" err="1"/>
              <a:t>receives</a:t>
            </a:r>
            <a:r>
              <a:rPr lang="fr-DZ" dirty="0"/>
              <a:t> a </a:t>
            </a:r>
            <a:r>
              <a:rPr lang="fr-DZ" dirty="0" err="1"/>
              <a:t>small</a:t>
            </a:r>
            <a:r>
              <a:rPr lang="fr-DZ" dirty="0"/>
              <a:t> portion (</a:t>
            </a:r>
            <a:r>
              <a:rPr lang="fr-DZ" dirty="0" err="1"/>
              <a:t>wages</a:t>
            </a:r>
            <a:r>
              <a:rPr lang="fr-DZ" dirty="0"/>
              <a:t>).</a:t>
            </a:r>
            <a:endParaRPr lang="fr-DZ" sz="2000" dirty="0"/>
          </a:p>
          <a:p>
            <a:pPr lvl="1"/>
            <a:r>
              <a:rPr lang="fr-DZ" b="1" dirty="0"/>
              <a:t>Reliance on </a:t>
            </a:r>
            <a:r>
              <a:rPr lang="fr-DZ" b="1" dirty="0" err="1"/>
              <a:t>Industry</a:t>
            </a:r>
            <a:r>
              <a:rPr lang="fr-DZ" dirty="0"/>
              <a:t> and the </a:t>
            </a:r>
            <a:r>
              <a:rPr lang="fr-DZ" dirty="0" err="1"/>
              <a:t>emergence</a:t>
            </a:r>
            <a:r>
              <a:rPr lang="fr-DZ" dirty="0"/>
              <a:t> of the </a:t>
            </a:r>
            <a:r>
              <a:rPr lang="fr-DZ" b="1" dirty="0"/>
              <a:t>social division of </a:t>
            </a:r>
            <a:r>
              <a:rPr lang="fr-DZ" b="1" dirty="0" err="1"/>
              <a:t>labor</a:t>
            </a:r>
            <a:r>
              <a:rPr lang="fr-DZ" dirty="0"/>
              <a:t>, </a:t>
            </a:r>
            <a:r>
              <a:rPr lang="fr-DZ" dirty="0" err="1"/>
              <a:t>where</a:t>
            </a:r>
            <a:r>
              <a:rPr lang="fr-DZ" dirty="0"/>
              <a:t> </a:t>
            </a:r>
            <a:r>
              <a:rPr lang="fr-DZ" dirty="0" err="1"/>
              <a:t>labor</a:t>
            </a:r>
            <a:r>
              <a:rPr lang="fr-DZ" dirty="0"/>
              <a:t> </a:t>
            </a:r>
            <a:r>
              <a:rPr lang="fr-DZ" dirty="0" err="1"/>
              <a:t>itself</a:t>
            </a:r>
            <a:r>
              <a:rPr lang="fr-DZ" dirty="0"/>
              <a:t> </a:t>
            </a:r>
            <a:r>
              <a:rPr lang="fr-DZ" dirty="0" err="1"/>
              <a:t>becomes</a:t>
            </a:r>
            <a:r>
              <a:rPr lang="fr-DZ" dirty="0"/>
              <a:t> a </a:t>
            </a:r>
            <a:r>
              <a:rPr lang="fr-DZ" b="1" dirty="0" err="1"/>
              <a:t>commodity</a:t>
            </a:r>
            <a:r>
              <a:rPr lang="fr-DZ" dirty="0"/>
              <a:t> </a:t>
            </a:r>
            <a:r>
              <a:rPr lang="fr-DZ" dirty="0" err="1"/>
              <a:t>bought</a:t>
            </a:r>
            <a:r>
              <a:rPr lang="fr-DZ" dirty="0"/>
              <a:t> and </a:t>
            </a:r>
            <a:r>
              <a:rPr lang="fr-DZ" dirty="0" err="1"/>
              <a:t>sold</a:t>
            </a:r>
            <a:r>
              <a:rPr lang="fr-DZ" dirty="0"/>
              <a:t> in the </a:t>
            </a:r>
            <a:r>
              <a:rPr lang="fr-DZ" dirty="0" err="1"/>
              <a:t>market</a:t>
            </a:r>
            <a:r>
              <a:rPr lang="fr-DZ" dirty="0"/>
              <a:t>.</a:t>
            </a:r>
            <a:endParaRPr lang="fr-DZ" sz="2000" dirty="0"/>
          </a:p>
          <a:p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374773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922EB7-B9F6-E43A-6C72-3A8AA3D5F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DZ" b="1" dirty="0"/>
              <a:t>Second: </a:t>
            </a:r>
            <a:r>
              <a:rPr lang="fr-DZ" b="1" dirty="0" err="1"/>
              <a:t>Factors</a:t>
            </a:r>
            <a:r>
              <a:rPr lang="fr-DZ" b="1" dirty="0"/>
              <a:t> </a:t>
            </a:r>
            <a:r>
              <a:rPr lang="fr-DZ" b="1" dirty="0" err="1"/>
              <a:t>that</a:t>
            </a:r>
            <a:r>
              <a:rPr lang="fr-DZ" b="1" dirty="0"/>
              <a:t> </a:t>
            </a:r>
            <a:r>
              <a:rPr lang="fr-DZ" b="1" dirty="0" err="1"/>
              <a:t>Contributed</a:t>
            </a:r>
            <a:r>
              <a:rPr lang="fr-DZ" b="1" dirty="0"/>
              <a:t> to the </a:t>
            </a:r>
            <a:r>
              <a:rPr lang="fr-DZ" b="1" dirty="0" err="1"/>
              <a:t>Emergence</a:t>
            </a:r>
            <a:r>
              <a:rPr lang="fr-DZ" b="1" dirty="0"/>
              <a:t> of the </a:t>
            </a:r>
            <a:r>
              <a:rPr lang="fr-DZ" b="1" dirty="0" err="1"/>
              <a:t>Capitalist</a:t>
            </a:r>
            <a:r>
              <a:rPr lang="fr-DZ" b="1" dirty="0"/>
              <a:t> System</a:t>
            </a:r>
            <a:endParaRPr lang="fr-DZ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D580C1-FBD5-9FBB-1415-4215DE4C3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DZ" dirty="0" err="1"/>
              <a:t>Several</a:t>
            </a:r>
            <a:r>
              <a:rPr lang="fr-DZ" dirty="0"/>
              <a:t> </a:t>
            </a:r>
            <a:r>
              <a:rPr lang="fr-DZ" dirty="0" err="1"/>
              <a:t>factors</a:t>
            </a:r>
            <a:r>
              <a:rPr lang="fr-DZ" dirty="0"/>
              <a:t> </a:t>
            </a:r>
            <a:r>
              <a:rPr lang="fr-DZ" dirty="0" err="1"/>
              <a:t>contributed</a:t>
            </a:r>
            <a:r>
              <a:rPr lang="fr-DZ" dirty="0"/>
              <a:t> to the </a:t>
            </a:r>
            <a:r>
              <a:rPr lang="fr-DZ" dirty="0" err="1"/>
              <a:t>decline</a:t>
            </a:r>
            <a:r>
              <a:rPr lang="fr-DZ" dirty="0"/>
              <a:t> of the feudal system and the </a:t>
            </a:r>
            <a:r>
              <a:rPr lang="fr-DZ" dirty="0" err="1"/>
              <a:t>rise</a:t>
            </a:r>
            <a:r>
              <a:rPr lang="fr-DZ" dirty="0"/>
              <a:t> of </a:t>
            </a:r>
            <a:r>
              <a:rPr lang="fr-DZ" dirty="0" err="1"/>
              <a:t>capitalism</a:t>
            </a:r>
            <a:r>
              <a:rPr lang="fr-DZ" dirty="0"/>
              <a:t>:</a:t>
            </a:r>
          </a:p>
          <a:p>
            <a:pPr lvl="0"/>
            <a:r>
              <a:rPr lang="fr-DZ" b="1" dirty="0"/>
              <a:t>The Rise of the Nation-State:</a:t>
            </a:r>
            <a:r>
              <a:rPr lang="fr-DZ" dirty="0"/>
              <a:t> Kings </a:t>
            </a:r>
            <a:r>
              <a:rPr lang="fr-DZ" dirty="0" err="1"/>
              <a:t>allied</a:t>
            </a:r>
            <a:r>
              <a:rPr lang="fr-DZ" dirty="0"/>
              <a:t> </a:t>
            </a:r>
            <a:r>
              <a:rPr lang="fr-DZ" dirty="0" err="1"/>
              <a:t>with</a:t>
            </a:r>
            <a:r>
              <a:rPr lang="fr-DZ" dirty="0"/>
              <a:t> city </a:t>
            </a:r>
            <a:r>
              <a:rPr lang="fr-DZ" dirty="0" err="1"/>
              <a:t>merchants</a:t>
            </a:r>
            <a:r>
              <a:rPr lang="fr-DZ" dirty="0"/>
              <a:t> to </a:t>
            </a:r>
            <a:r>
              <a:rPr lang="fr-DZ" dirty="0" err="1"/>
              <a:t>eliminate</a:t>
            </a:r>
            <a:r>
              <a:rPr lang="fr-DZ" dirty="0"/>
              <a:t> </a:t>
            </a:r>
            <a:r>
              <a:rPr lang="fr-DZ" dirty="0" err="1"/>
              <a:t>feudalism</a:t>
            </a:r>
            <a:r>
              <a:rPr lang="fr-DZ" dirty="0"/>
              <a:t>, </a:t>
            </a:r>
            <a:r>
              <a:rPr lang="fr-DZ" dirty="0" err="1"/>
              <a:t>leading</a:t>
            </a:r>
            <a:r>
              <a:rPr lang="fr-DZ" dirty="0"/>
              <a:t> to the </a:t>
            </a:r>
            <a:r>
              <a:rPr lang="fr-DZ" dirty="0" err="1"/>
              <a:t>emergence</a:t>
            </a:r>
            <a:r>
              <a:rPr lang="fr-DZ" dirty="0"/>
              <a:t> of nation-states </a:t>
            </a:r>
            <a:r>
              <a:rPr lang="fr-DZ" dirty="0" err="1"/>
              <a:t>with</a:t>
            </a:r>
            <a:r>
              <a:rPr lang="fr-DZ" dirty="0"/>
              <a:t> </a:t>
            </a:r>
            <a:r>
              <a:rPr lang="fr-DZ" dirty="0" err="1"/>
              <a:t>strong</a:t>
            </a:r>
            <a:r>
              <a:rPr lang="fr-DZ" dirty="0"/>
              <a:t> central </a:t>
            </a:r>
            <a:r>
              <a:rPr lang="fr-DZ" dirty="0" err="1"/>
              <a:t>authority</a:t>
            </a:r>
            <a:r>
              <a:rPr lang="fr-DZ" dirty="0"/>
              <a:t>.</a:t>
            </a:r>
          </a:p>
          <a:p>
            <a:pPr lvl="0"/>
            <a:r>
              <a:rPr lang="fr-DZ" b="1" dirty="0"/>
              <a:t>Population </a:t>
            </a:r>
            <a:r>
              <a:rPr lang="fr-DZ" b="1" dirty="0" err="1"/>
              <a:t>Growth</a:t>
            </a:r>
            <a:r>
              <a:rPr lang="fr-DZ" b="1" dirty="0"/>
              <a:t>:</a:t>
            </a:r>
            <a:r>
              <a:rPr lang="fr-DZ" dirty="0"/>
              <a:t> </a:t>
            </a:r>
            <a:r>
              <a:rPr lang="fr-DZ" dirty="0" err="1"/>
              <a:t>Led</a:t>
            </a:r>
            <a:r>
              <a:rPr lang="fr-DZ" dirty="0"/>
              <a:t> to </a:t>
            </a:r>
            <a:r>
              <a:rPr lang="fr-DZ" dirty="0" err="1"/>
              <a:t>increased</a:t>
            </a:r>
            <a:r>
              <a:rPr lang="fr-DZ" dirty="0"/>
              <a:t> </a:t>
            </a:r>
            <a:r>
              <a:rPr lang="fr-DZ" dirty="0" err="1"/>
              <a:t>demand</a:t>
            </a:r>
            <a:r>
              <a:rPr lang="fr-DZ" dirty="0"/>
              <a:t>, </a:t>
            </a:r>
            <a:r>
              <a:rPr lang="fr-DZ" dirty="0" err="1"/>
              <a:t>shifting</a:t>
            </a:r>
            <a:r>
              <a:rPr lang="fr-DZ" dirty="0"/>
              <a:t> agriculture </a:t>
            </a:r>
            <a:r>
              <a:rPr lang="fr-DZ" dirty="0" err="1"/>
              <a:t>from</a:t>
            </a:r>
            <a:r>
              <a:rPr lang="fr-DZ" dirty="0"/>
              <a:t> self-</a:t>
            </a:r>
            <a:r>
              <a:rPr lang="fr-DZ" dirty="0" err="1"/>
              <a:t>sufficiency</a:t>
            </a:r>
            <a:r>
              <a:rPr lang="fr-DZ" dirty="0"/>
              <a:t> to </a:t>
            </a:r>
            <a:r>
              <a:rPr lang="fr-DZ" b="1" dirty="0"/>
              <a:t>commercial agriculture</a:t>
            </a:r>
            <a:r>
              <a:rPr lang="fr-DZ" dirty="0"/>
              <a:t> </a:t>
            </a:r>
            <a:r>
              <a:rPr lang="fr-DZ" dirty="0" err="1"/>
              <a:t>aimed</a:t>
            </a:r>
            <a:r>
              <a:rPr lang="fr-DZ" dirty="0"/>
              <a:t> at sale and profit.</a:t>
            </a:r>
          </a:p>
          <a:p>
            <a:pPr lvl="0"/>
            <a:r>
              <a:rPr lang="fr-DZ" b="1" dirty="0" err="1"/>
              <a:t>Geographical</a:t>
            </a:r>
            <a:r>
              <a:rPr lang="fr-DZ" b="1" dirty="0"/>
              <a:t> </a:t>
            </a:r>
            <a:r>
              <a:rPr lang="fr-DZ" b="1" dirty="0" err="1"/>
              <a:t>Discoveries</a:t>
            </a:r>
            <a:r>
              <a:rPr lang="fr-DZ" b="1" dirty="0"/>
              <a:t>:</a:t>
            </a:r>
            <a:r>
              <a:rPr lang="fr-DZ" dirty="0"/>
              <a:t> </a:t>
            </a:r>
            <a:r>
              <a:rPr lang="fr-DZ" dirty="0" err="1"/>
              <a:t>Led</a:t>
            </a:r>
            <a:r>
              <a:rPr lang="fr-DZ" dirty="0"/>
              <a:t> to </a:t>
            </a:r>
            <a:r>
              <a:rPr lang="fr-DZ" dirty="0" err="1"/>
              <a:t>market</a:t>
            </a:r>
            <a:r>
              <a:rPr lang="fr-DZ" dirty="0"/>
              <a:t> expansion, a massive influx of gold and silver </a:t>
            </a:r>
            <a:r>
              <a:rPr lang="fr-DZ" dirty="0" err="1"/>
              <a:t>from</a:t>
            </a:r>
            <a:r>
              <a:rPr lang="fr-DZ" dirty="0"/>
              <a:t> colonies, and the </a:t>
            </a:r>
            <a:r>
              <a:rPr lang="fr-DZ" dirty="0" err="1"/>
              <a:t>development</a:t>
            </a:r>
            <a:r>
              <a:rPr lang="fr-DZ" dirty="0"/>
              <a:t> of production.</a:t>
            </a:r>
          </a:p>
          <a:p>
            <a:pPr lvl="0"/>
            <a:r>
              <a:rPr lang="fr-DZ" b="1" dirty="0" err="1"/>
              <a:t>Intellectual</a:t>
            </a:r>
            <a:r>
              <a:rPr lang="fr-DZ" b="1" dirty="0"/>
              <a:t> </a:t>
            </a:r>
            <a:r>
              <a:rPr lang="fr-DZ" b="1" dirty="0" err="1"/>
              <a:t>Development</a:t>
            </a:r>
            <a:r>
              <a:rPr lang="fr-DZ" b="1" dirty="0"/>
              <a:t> and </a:t>
            </a:r>
            <a:r>
              <a:rPr lang="fr-DZ" b="1" dirty="0" err="1"/>
              <a:t>Religious</a:t>
            </a:r>
            <a:r>
              <a:rPr lang="fr-DZ" b="1" dirty="0"/>
              <a:t> Reformation:</a:t>
            </a:r>
            <a:r>
              <a:rPr lang="fr-DZ" dirty="0"/>
              <a:t> </a:t>
            </a:r>
            <a:r>
              <a:rPr lang="fr-DZ" dirty="0" err="1"/>
              <a:t>Views</a:t>
            </a:r>
            <a:r>
              <a:rPr lang="fr-DZ" dirty="0"/>
              <a:t> on </a:t>
            </a:r>
            <a:r>
              <a:rPr lang="fr-DZ" dirty="0" err="1"/>
              <a:t>economic</a:t>
            </a:r>
            <a:r>
              <a:rPr lang="fr-DZ" dirty="0"/>
              <a:t> </a:t>
            </a:r>
            <a:r>
              <a:rPr lang="fr-DZ" dirty="0" err="1"/>
              <a:t>activities</a:t>
            </a:r>
            <a:r>
              <a:rPr lang="fr-DZ" dirty="0"/>
              <a:t> </a:t>
            </a:r>
            <a:r>
              <a:rPr lang="fr-DZ" dirty="0" err="1"/>
              <a:t>changed</a:t>
            </a:r>
            <a:r>
              <a:rPr lang="fr-DZ" dirty="0"/>
              <a:t>, and </a:t>
            </a:r>
            <a:r>
              <a:rPr lang="fr-DZ" dirty="0" err="1"/>
              <a:t>work</a:t>
            </a:r>
            <a:r>
              <a:rPr lang="fr-DZ" dirty="0"/>
              <a:t> and profit </a:t>
            </a:r>
            <a:r>
              <a:rPr lang="fr-DZ" dirty="0" err="1"/>
              <a:t>became</a:t>
            </a:r>
            <a:r>
              <a:rPr lang="fr-DZ" dirty="0"/>
              <a:t> </a:t>
            </a:r>
            <a:r>
              <a:rPr lang="fr-DZ" dirty="0" err="1"/>
              <a:t>seen</a:t>
            </a:r>
            <a:r>
              <a:rPr lang="fr-DZ" dirty="0"/>
              <a:t> as positive.</a:t>
            </a:r>
          </a:p>
          <a:p>
            <a:pPr lvl="0"/>
            <a:r>
              <a:rPr lang="fr-DZ" b="1" dirty="0" err="1"/>
              <a:t>Development</a:t>
            </a:r>
            <a:r>
              <a:rPr lang="fr-DZ" b="1" dirty="0"/>
              <a:t> of </a:t>
            </a:r>
            <a:r>
              <a:rPr lang="fr-DZ" b="1" dirty="0" err="1"/>
              <a:t>Monetary</a:t>
            </a:r>
            <a:r>
              <a:rPr lang="fr-DZ" b="1" dirty="0"/>
              <a:t> </a:t>
            </a:r>
            <a:r>
              <a:rPr lang="fr-DZ" b="1" dirty="0" err="1"/>
              <a:t>Systems</a:t>
            </a:r>
            <a:r>
              <a:rPr lang="fr-DZ" b="1" dirty="0"/>
              <a:t>:</a:t>
            </a:r>
            <a:r>
              <a:rPr lang="fr-DZ" dirty="0"/>
              <a:t> Banks </a:t>
            </a:r>
            <a:r>
              <a:rPr lang="fr-DZ" dirty="0" err="1"/>
              <a:t>helped</a:t>
            </a:r>
            <a:r>
              <a:rPr lang="fr-DZ" dirty="0"/>
              <a:t> </a:t>
            </a:r>
            <a:r>
              <a:rPr lang="fr-DZ" dirty="0" err="1"/>
              <a:t>gather</a:t>
            </a:r>
            <a:r>
              <a:rPr lang="fr-DZ" dirty="0"/>
              <a:t> </a:t>
            </a:r>
            <a:r>
              <a:rPr lang="fr-DZ" dirty="0" err="1"/>
              <a:t>savings</a:t>
            </a:r>
            <a:r>
              <a:rPr lang="fr-DZ" dirty="0"/>
              <a:t> and </a:t>
            </a:r>
            <a:r>
              <a:rPr lang="fr-DZ" dirty="0" err="1"/>
              <a:t>provide</a:t>
            </a:r>
            <a:r>
              <a:rPr lang="fr-DZ" dirty="0"/>
              <a:t> the capital </a:t>
            </a:r>
            <a:r>
              <a:rPr lang="fr-DZ" dirty="0" err="1"/>
              <a:t>necessary</a:t>
            </a:r>
            <a:r>
              <a:rPr lang="fr-DZ" dirty="0"/>
              <a:t> for </a:t>
            </a:r>
            <a:r>
              <a:rPr lang="fr-DZ" dirty="0" err="1"/>
              <a:t>investment</a:t>
            </a:r>
            <a:r>
              <a:rPr lang="fr-DZ" dirty="0"/>
              <a:t>.</a:t>
            </a:r>
          </a:p>
          <a:p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434550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1BA599-8698-7430-1C00-817F3B2E9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DZ" sz="4000" b="1" dirty="0" err="1"/>
              <a:t>Third</a:t>
            </a:r>
            <a:r>
              <a:rPr lang="fr-DZ" sz="4000" b="1" dirty="0"/>
              <a:t>: Stages of the </a:t>
            </a:r>
            <a:r>
              <a:rPr lang="fr-DZ" sz="4000" b="1" dirty="0" err="1"/>
              <a:t>Capitalist</a:t>
            </a:r>
            <a:r>
              <a:rPr lang="fr-DZ" sz="4000" b="1" dirty="0"/>
              <a:t> System</a:t>
            </a:r>
            <a:r>
              <a:rPr lang="fr-FR" sz="4000" b="1" dirty="0"/>
              <a:t> </a:t>
            </a:r>
            <a:r>
              <a:rPr lang="fr-DZ" sz="4000" b="1" dirty="0" err="1"/>
              <a:t>Development</a:t>
            </a:r>
            <a:r>
              <a:rPr lang="fr-FR" sz="4000" b="1" dirty="0"/>
              <a:t> </a:t>
            </a:r>
            <a:endParaRPr lang="fr-DZ" sz="4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620670-99E1-E9A8-A0FF-1C9A6821F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6139"/>
            <a:ext cx="10515600" cy="477111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DZ" b="1" dirty="0"/>
              <a:t>1. Stages of </a:t>
            </a:r>
            <a:r>
              <a:rPr lang="fr-DZ" b="1" dirty="0" err="1"/>
              <a:t>Development</a:t>
            </a:r>
            <a:r>
              <a:rPr lang="fr-DZ" b="1" dirty="0"/>
              <a:t>:</a:t>
            </a:r>
            <a:endParaRPr lang="fr-DZ" sz="2400" dirty="0"/>
          </a:p>
          <a:p>
            <a:pPr lvl="0"/>
            <a:r>
              <a:rPr lang="fr-DZ" b="1" dirty="0"/>
              <a:t>A. Commercial </a:t>
            </a:r>
            <a:r>
              <a:rPr lang="fr-DZ" b="1" dirty="0" err="1"/>
              <a:t>Capitalism</a:t>
            </a:r>
            <a:r>
              <a:rPr lang="fr-DZ" b="1" dirty="0"/>
              <a:t> (</a:t>
            </a:r>
            <a:r>
              <a:rPr lang="fr-DZ" b="1" dirty="0" err="1"/>
              <a:t>Mercantilism</a:t>
            </a:r>
            <a:r>
              <a:rPr lang="fr-DZ" b="1" dirty="0"/>
              <a:t>) (1450-1750):</a:t>
            </a:r>
            <a:endParaRPr lang="fr-DZ" sz="2400" dirty="0"/>
          </a:p>
          <a:p>
            <a:pPr lvl="1"/>
            <a:r>
              <a:rPr lang="fr-DZ" b="1" dirty="0"/>
              <a:t>Main </a:t>
            </a:r>
            <a:r>
              <a:rPr lang="fr-DZ" b="1" dirty="0" err="1"/>
              <a:t>Feature</a:t>
            </a:r>
            <a:r>
              <a:rPr lang="fr-DZ" b="1" dirty="0"/>
              <a:t>:</a:t>
            </a:r>
            <a:r>
              <a:rPr lang="fr-DZ" dirty="0"/>
              <a:t> Accumulation of </a:t>
            </a:r>
            <a:r>
              <a:rPr lang="fr-DZ" dirty="0" err="1"/>
              <a:t>wealth</a:t>
            </a:r>
            <a:r>
              <a:rPr lang="fr-DZ" dirty="0"/>
              <a:t> (gold and silver) as the basis of state power.</a:t>
            </a:r>
            <a:endParaRPr lang="fr-DZ" sz="2000" dirty="0"/>
          </a:p>
          <a:p>
            <a:pPr lvl="1"/>
            <a:r>
              <a:rPr lang="fr-DZ" b="1" dirty="0"/>
              <a:t>Forms of </a:t>
            </a:r>
            <a:r>
              <a:rPr lang="fr-DZ" b="1" dirty="0" err="1"/>
              <a:t>Mercantilist</a:t>
            </a:r>
            <a:r>
              <a:rPr lang="fr-DZ" b="1" dirty="0"/>
              <a:t> Policy:</a:t>
            </a:r>
            <a:endParaRPr lang="fr-DZ" sz="2000" dirty="0"/>
          </a:p>
          <a:p>
            <a:pPr lvl="2"/>
            <a:r>
              <a:rPr lang="fr-DZ" b="1" dirty="0"/>
              <a:t>In Spain (</a:t>
            </a:r>
            <a:r>
              <a:rPr lang="fr-DZ" b="1" dirty="0" err="1"/>
              <a:t>Bullionism</a:t>
            </a:r>
            <a:r>
              <a:rPr lang="fr-DZ" b="1" dirty="0"/>
              <a:t>):</a:t>
            </a:r>
            <a:r>
              <a:rPr lang="fr-DZ" dirty="0"/>
              <a:t> Focus on </a:t>
            </a:r>
            <a:r>
              <a:rPr lang="fr-DZ" dirty="0" err="1"/>
              <a:t>preventing</a:t>
            </a:r>
            <a:r>
              <a:rPr lang="fr-DZ" dirty="0"/>
              <a:t> gold and silver </a:t>
            </a:r>
            <a:r>
              <a:rPr lang="fr-DZ" dirty="0" err="1"/>
              <a:t>from</a:t>
            </a:r>
            <a:r>
              <a:rPr lang="fr-DZ" dirty="0"/>
              <a:t> </a:t>
            </a:r>
            <a:r>
              <a:rPr lang="fr-DZ" dirty="0" err="1"/>
              <a:t>leaving</a:t>
            </a:r>
            <a:r>
              <a:rPr lang="fr-DZ" dirty="0"/>
              <a:t> the country.</a:t>
            </a:r>
            <a:endParaRPr lang="fr-DZ" sz="1800" dirty="0"/>
          </a:p>
          <a:p>
            <a:pPr lvl="2"/>
            <a:r>
              <a:rPr lang="fr-DZ" b="1" dirty="0"/>
              <a:t>In France (</a:t>
            </a:r>
            <a:r>
              <a:rPr lang="fr-DZ" b="1" dirty="0" err="1"/>
              <a:t>Industrial</a:t>
            </a:r>
            <a:r>
              <a:rPr lang="fr-DZ" b="1" dirty="0"/>
              <a:t> Policy):</a:t>
            </a:r>
            <a:r>
              <a:rPr lang="fr-DZ" dirty="0"/>
              <a:t> Focus on building a </a:t>
            </a:r>
            <a:r>
              <a:rPr lang="fr-DZ" dirty="0" err="1"/>
              <a:t>strong</a:t>
            </a:r>
            <a:r>
              <a:rPr lang="fr-DZ" dirty="0"/>
              <a:t> </a:t>
            </a:r>
            <a:r>
              <a:rPr lang="fr-DZ" dirty="0" err="1"/>
              <a:t>industrial</a:t>
            </a:r>
            <a:r>
              <a:rPr lang="fr-DZ" dirty="0"/>
              <a:t> base to </a:t>
            </a:r>
            <a:r>
              <a:rPr lang="fr-DZ" dirty="0" err="1"/>
              <a:t>achieve</a:t>
            </a:r>
            <a:r>
              <a:rPr lang="fr-DZ" dirty="0"/>
              <a:t> a </a:t>
            </a:r>
            <a:r>
              <a:rPr lang="fr-DZ" dirty="0" err="1"/>
              <a:t>trade</a:t>
            </a:r>
            <a:r>
              <a:rPr lang="fr-DZ" dirty="0"/>
              <a:t> surplus, </a:t>
            </a:r>
            <a:r>
              <a:rPr lang="fr-DZ" dirty="0" err="1"/>
              <a:t>led</a:t>
            </a:r>
            <a:r>
              <a:rPr lang="fr-DZ" dirty="0"/>
              <a:t> by "Colbert".</a:t>
            </a:r>
            <a:endParaRPr lang="fr-DZ" sz="1800" dirty="0"/>
          </a:p>
          <a:p>
            <a:pPr lvl="2"/>
            <a:r>
              <a:rPr lang="fr-DZ" b="1" dirty="0"/>
              <a:t>In </a:t>
            </a:r>
            <a:r>
              <a:rPr lang="fr-DZ" b="1" dirty="0" err="1"/>
              <a:t>England</a:t>
            </a:r>
            <a:r>
              <a:rPr lang="fr-DZ" b="1" dirty="0"/>
              <a:t> (Commercial Policy):</a:t>
            </a:r>
            <a:r>
              <a:rPr lang="fr-DZ" dirty="0"/>
              <a:t> Focus on maritime </a:t>
            </a:r>
            <a:r>
              <a:rPr lang="fr-DZ" dirty="0" err="1"/>
              <a:t>trade</a:t>
            </a:r>
            <a:r>
              <a:rPr lang="fr-DZ" dirty="0"/>
              <a:t> and </a:t>
            </a:r>
            <a:r>
              <a:rPr lang="fr-DZ" dirty="0" err="1"/>
              <a:t>opening</a:t>
            </a:r>
            <a:r>
              <a:rPr lang="fr-DZ" dirty="0"/>
              <a:t> </a:t>
            </a:r>
            <a:r>
              <a:rPr lang="fr-DZ" dirty="0" err="1"/>
              <a:t>foreign</a:t>
            </a:r>
            <a:r>
              <a:rPr lang="fr-DZ" dirty="0"/>
              <a:t> </a:t>
            </a:r>
            <a:r>
              <a:rPr lang="fr-DZ" dirty="0" err="1"/>
              <a:t>markets</a:t>
            </a:r>
            <a:r>
              <a:rPr lang="fr-DZ" dirty="0"/>
              <a:t>.</a:t>
            </a:r>
            <a:endParaRPr lang="fr-DZ" sz="1800" dirty="0"/>
          </a:p>
          <a:p>
            <a:pPr lvl="0"/>
            <a:r>
              <a:rPr lang="fr-DZ" b="1" dirty="0"/>
              <a:t>B. </a:t>
            </a:r>
            <a:r>
              <a:rPr lang="fr-DZ" b="1" dirty="0" err="1"/>
              <a:t>Industrial</a:t>
            </a:r>
            <a:r>
              <a:rPr lang="fr-DZ" b="1" dirty="0"/>
              <a:t> </a:t>
            </a:r>
            <a:r>
              <a:rPr lang="fr-DZ" b="1" dirty="0" err="1"/>
              <a:t>Capitalism</a:t>
            </a:r>
            <a:r>
              <a:rPr lang="fr-DZ" b="1" dirty="0"/>
              <a:t> (1750 - </a:t>
            </a:r>
            <a:r>
              <a:rPr lang="fr-DZ" b="1" dirty="0" err="1"/>
              <a:t>late</a:t>
            </a:r>
            <a:r>
              <a:rPr lang="fr-DZ" b="1" dirty="0"/>
              <a:t> 19th century):</a:t>
            </a:r>
            <a:endParaRPr lang="fr-DZ" sz="2400" dirty="0"/>
          </a:p>
          <a:p>
            <a:pPr lvl="1"/>
            <a:r>
              <a:rPr lang="fr-DZ" b="1" dirty="0"/>
              <a:t>Main </a:t>
            </a:r>
            <a:r>
              <a:rPr lang="fr-DZ" b="1" dirty="0" err="1"/>
              <a:t>Feature</a:t>
            </a:r>
            <a:r>
              <a:rPr lang="fr-DZ" b="1" dirty="0"/>
              <a:t>:</a:t>
            </a:r>
            <a:r>
              <a:rPr lang="fr-DZ" dirty="0"/>
              <a:t> The </a:t>
            </a:r>
            <a:r>
              <a:rPr lang="fr-DZ" b="1" dirty="0" err="1"/>
              <a:t>Industrial</a:t>
            </a:r>
            <a:r>
              <a:rPr lang="fr-DZ" b="1" dirty="0"/>
              <a:t> Revolution</a:t>
            </a:r>
            <a:r>
              <a:rPr lang="fr-DZ" dirty="0"/>
              <a:t>, </a:t>
            </a:r>
            <a:r>
              <a:rPr lang="fr-DZ" dirty="0" err="1"/>
              <a:t>widespread</a:t>
            </a:r>
            <a:r>
              <a:rPr lang="fr-DZ" dirty="0"/>
              <a:t> use of </a:t>
            </a:r>
            <a:r>
              <a:rPr lang="fr-DZ" dirty="0" err="1"/>
              <a:t>machinery</a:t>
            </a:r>
            <a:r>
              <a:rPr lang="fr-DZ" dirty="0"/>
              <a:t>, and the shift of the </a:t>
            </a:r>
            <a:r>
              <a:rPr lang="fr-DZ" dirty="0" err="1"/>
              <a:t>economic</a:t>
            </a:r>
            <a:r>
              <a:rPr lang="fr-DZ" dirty="0"/>
              <a:t> center </a:t>
            </a:r>
            <a:r>
              <a:rPr lang="fr-DZ" dirty="0" err="1"/>
              <a:t>from</a:t>
            </a:r>
            <a:r>
              <a:rPr lang="fr-DZ" dirty="0"/>
              <a:t> </a:t>
            </a:r>
            <a:r>
              <a:rPr lang="fr-DZ" dirty="0" err="1"/>
              <a:t>trade</a:t>
            </a:r>
            <a:r>
              <a:rPr lang="fr-DZ" dirty="0"/>
              <a:t> to </a:t>
            </a:r>
            <a:r>
              <a:rPr lang="fr-DZ" b="1" dirty="0" err="1"/>
              <a:t>industry</a:t>
            </a:r>
            <a:r>
              <a:rPr lang="fr-DZ" dirty="0"/>
              <a:t>.</a:t>
            </a:r>
            <a:endParaRPr lang="fr-DZ" sz="2000" dirty="0"/>
          </a:p>
          <a:p>
            <a:pPr lvl="1"/>
            <a:r>
              <a:rPr lang="fr-DZ" b="1" dirty="0" err="1"/>
              <a:t>Result</a:t>
            </a:r>
            <a:r>
              <a:rPr lang="fr-DZ" b="1" dirty="0"/>
              <a:t>:</a:t>
            </a:r>
            <a:r>
              <a:rPr lang="fr-DZ" dirty="0"/>
              <a:t> Free </a:t>
            </a:r>
            <a:r>
              <a:rPr lang="fr-DZ" dirty="0" err="1"/>
              <a:t>competition</a:t>
            </a:r>
            <a:r>
              <a:rPr lang="fr-DZ" dirty="0"/>
              <a:t> </a:t>
            </a:r>
            <a:r>
              <a:rPr lang="fr-DZ" dirty="0" err="1"/>
              <a:t>transformed</a:t>
            </a:r>
            <a:r>
              <a:rPr lang="fr-DZ" dirty="0"/>
              <a:t> </a:t>
            </a:r>
            <a:r>
              <a:rPr lang="fr-DZ" dirty="0" err="1"/>
              <a:t>into</a:t>
            </a:r>
            <a:r>
              <a:rPr lang="fr-DZ" dirty="0"/>
              <a:t> major </a:t>
            </a:r>
            <a:r>
              <a:rPr lang="fr-DZ" b="1" dirty="0" err="1"/>
              <a:t>monopolies</a:t>
            </a:r>
            <a:r>
              <a:rPr lang="fr-DZ" dirty="0"/>
              <a:t> </a:t>
            </a:r>
            <a:r>
              <a:rPr lang="fr-DZ" dirty="0" err="1"/>
              <a:t>that</a:t>
            </a:r>
            <a:r>
              <a:rPr lang="fr-DZ" dirty="0"/>
              <a:t> </a:t>
            </a:r>
            <a:r>
              <a:rPr lang="fr-DZ" dirty="0" err="1"/>
              <a:t>controlled</a:t>
            </a:r>
            <a:r>
              <a:rPr lang="fr-DZ" dirty="0"/>
              <a:t> </a:t>
            </a:r>
            <a:r>
              <a:rPr lang="fr-DZ" dirty="0" err="1"/>
              <a:t>markets</a:t>
            </a:r>
            <a:r>
              <a:rPr lang="fr-DZ" dirty="0"/>
              <a:t> </a:t>
            </a:r>
            <a:r>
              <a:rPr lang="fr-DZ" dirty="0" err="1"/>
              <a:t>locally</a:t>
            </a:r>
            <a:r>
              <a:rPr lang="fr-DZ" dirty="0"/>
              <a:t> and </a:t>
            </a:r>
            <a:r>
              <a:rPr lang="fr-DZ" dirty="0" err="1"/>
              <a:t>globally</a:t>
            </a:r>
            <a:r>
              <a:rPr lang="fr-DZ" dirty="0"/>
              <a:t>.</a:t>
            </a:r>
            <a:endParaRPr lang="fr-DZ" sz="2000" dirty="0"/>
          </a:p>
          <a:p>
            <a:pPr lvl="0"/>
            <a:r>
              <a:rPr lang="fr-DZ" b="1" dirty="0"/>
              <a:t>C. Financial </a:t>
            </a:r>
            <a:r>
              <a:rPr lang="fr-DZ" b="1" dirty="0" err="1"/>
              <a:t>Capitalism</a:t>
            </a:r>
            <a:r>
              <a:rPr lang="fr-DZ" b="1" dirty="0"/>
              <a:t> (</a:t>
            </a:r>
            <a:r>
              <a:rPr lang="fr-DZ" b="1" dirty="0" err="1"/>
              <a:t>late</a:t>
            </a:r>
            <a:r>
              <a:rPr lang="fr-DZ" b="1" dirty="0"/>
              <a:t> 19th century - </a:t>
            </a:r>
            <a:r>
              <a:rPr lang="fr-DZ" b="1" dirty="0" err="1"/>
              <a:t>present</a:t>
            </a:r>
            <a:r>
              <a:rPr lang="fr-DZ" b="1" dirty="0"/>
              <a:t>):</a:t>
            </a:r>
            <a:endParaRPr lang="fr-DZ" sz="2400" dirty="0"/>
          </a:p>
          <a:p>
            <a:pPr lvl="1"/>
            <a:r>
              <a:rPr lang="fr-DZ" b="1" dirty="0"/>
              <a:t>Main </a:t>
            </a:r>
            <a:r>
              <a:rPr lang="fr-DZ" b="1" dirty="0" err="1"/>
              <a:t>Feature</a:t>
            </a:r>
            <a:r>
              <a:rPr lang="fr-DZ" b="1" dirty="0"/>
              <a:t>:</a:t>
            </a:r>
            <a:r>
              <a:rPr lang="fr-DZ" dirty="0"/>
              <a:t> The dominance of </a:t>
            </a:r>
            <a:r>
              <a:rPr lang="fr-DZ" b="1" dirty="0" err="1"/>
              <a:t>banks</a:t>
            </a:r>
            <a:r>
              <a:rPr lang="fr-DZ" dirty="0"/>
              <a:t> and </a:t>
            </a:r>
            <a:r>
              <a:rPr lang="fr-DZ" dirty="0" err="1"/>
              <a:t>financial</a:t>
            </a:r>
            <a:r>
              <a:rPr lang="fr-DZ" dirty="0"/>
              <a:t> institutions over </a:t>
            </a:r>
            <a:r>
              <a:rPr lang="fr-DZ" dirty="0" err="1"/>
              <a:t>industrial</a:t>
            </a:r>
            <a:r>
              <a:rPr lang="fr-DZ" dirty="0"/>
              <a:t> </a:t>
            </a:r>
            <a:r>
              <a:rPr lang="fr-DZ" dirty="0" err="1"/>
              <a:t>activity</a:t>
            </a:r>
            <a:r>
              <a:rPr lang="fr-DZ" dirty="0"/>
              <a:t> </a:t>
            </a:r>
            <a:r>
              <a:rPr lang="fr-DZ" dirty="0" err="1"/>
              <a:t>through</a:t>
            </a:r>
            <a:r>
              <a:rPr lang="fr-DZ" dirty="0"/>
              <a:t> </a:t>
            </a:r>
            <a:r>
              <a:rPr lang="fr-DZ" dirty="0" err="1"/>
              <a:t>financing</a:t>
            </a:r>
            <a:r>
              <a:rPr lang="fr-DZ" dirty="0"/>
              <a:t> major </a:t>
            </a:r>
            <a:r>
              <a:rPr lang="fr-DZ" dirty="0" err="1"/>
              <a:t>projects</a:t>
            </a:r>
            <a:r>
              <a:rPr lang="fr-DZ" dirty="0"/>
              <a:t> and direct </a:t>
            </a:r>
            <a:r>
              <a:rPr lang="fr-DZ" dirty="0" err="1"/>
              <a:t>investment</a:t>
            </a:r>
            <a:r>
              <a:rPr lang="fr-DZ" dirty="0"/>
              <a:t>, and the </a:t>
            </a:r>
            <a:r>
              <a:rPr lang="fr-DZ" dirty="0" err="1"/>
              <a:t>emergence</a:t>
            </a:r>
            <a:r>
              <a:rPr lang="fr-DZ" dirty="0"/>
              <a:t> of large </a:t>
            </a:r>
            <a:r>
              <a:rPr lang="fr-DZ" dirty="0" err="1"/>
              <a:t>entities</a:t>
            </a:r>
            <a:r>
              <a:rPr lang="fr-DZ" dirty="0"/>
              <a:t> like </a:t>
            </a:r>
            <a:r>
              <a:rPr lang="fr-DZ" b="1" dirty="0"/>
              <a:t>joint-stock </a:t>
            </a:r>
            <a:r>
              <a:rPr lang="fr-DZ" b="1" dirty="0" err="1"/>
              <a:t>companies</a:t>
            </a:r>
            <a:r>
              <a:rPr lang="fr-DZ" dirty="0"/>
              <a:t> and </a:t>
            </a:r>
            <a:r>
              <a:rPr lang="fr-DZ" b="1" dirty="0" err="1"/>
              <a:t>financial</a:t>
            </a:r>
            <a:r>
              <a:rPr lang="fr-DZ" b="1" dirty="0"/>
              <a:t> concentration (holding </a:t>
            </a:r>
            <a:r>
              <a:rPr lang="fr-DZ" b="1" dirty="0" err="1"/>
              <a:t>companies</a:t>
            </a:r>
            <a:r>
              <a:rPr lang="fr-DZ" b="1" dirty="0"/>
              <a:t>)</a:t>
            </a:r>
            <a:r>
              <a:rPr lang="fr-DZ" dirty="0"/>
              <a:t>.</a:t>
            </a:r>
            <a:endParaRPr lang="fr-DZ" sz="2000" dirty="0"/>
          </a:p>
          <a:p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3271588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792B57-075E-B297-5B34-F634252F8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DZ" b="1" dirty="0" err="1"/>
              <a:t>Third</a:t>
            </a:r>
            <a:r>
              <a:rPr lang="fr-DZ" b="1" dirty="0"/>
              <a:t>: </a:t>
            </a:r>
            <a:r>
              <a:rPr lang="fr-FR" b="1" dirty="0"/>
              <a:t>The </a:t>
            </a:r>
            <a:r>
              <a:rPr lang="fr-DZ" b="1" dirty="0" err="1"/>
              <a:t>Evaluation</a:t>
            </a:r>
            <a:r>
              <a:rPr lang="fr-DZ" b="1" dirty="0"/>
              <a:t> of the </a:t>
            </a:r>
            <a:r>
              <a:rPr lang="fr-DZ" b="1" dirty="0" err="1"/>
              <a:t>Capitalist</a:t>
            </a:r>
            <a:r>
              <a:rPr lang="fr-DZ" b="1" dirty="0"/>
              <a:t> System</a:t>
            </a:r>
            <a:endParaRPr lang="fr-DZ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3945C5-C5ED-9299-53C2-0E2BABEB6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r-DZ" b="1" dirty="0" err="1"/>
              <a:t>Advantages</a:t>
            </a:r>
            <a:r>
              <a:rPr lang="fr-DZ" b="1" dirty="0"/>
              <a:t>:</a:t>
            </a:r>
            <a:endParaRPr lang="fr-DZ" sz="2400" dirty="0"/>
          </a:p>
          <a:p>
            <a:pPr lvl="1"/>
            <a:r>
              <a:rPr lang="fr-DZ" dirty="0"/>
              <a:t>Meeting </a:t>
            </a:r>
            <a:r>
              <a:rPr lang="fr-DZ" dirty="0" err="1"/>
              <a:t>individual</a:t>
            </a:r>
            <a:r>
              <a:rPr lang="fr-DZ" dirty="0"/>
              <a:t> </a:t>
            </a:r>
            <a:r>
              <a:rPr lang="fr-DZ" dirty="0" err="1"/>
              <a:t>desires</a:t>
            </a:r>
            <a:r>
              <a:rPr lang="fr-DZ" dirty="0"/>
              <a:t> </a:t>
            </a:r>
            <a:r>
              <a:rPr lang="fr-DZ" dirty="0" err="1"/>
              <a:t>thanks</a:t>
            </a:r>
            <a:r>
              <a:rPr lang="fr-DZ" dirty="0"/>
              <a:t> to </a:t>
            </a:r>
            <a:r>
              <a:rPr lang="fr-DZ" dirty="0" err="1"/>
              <a:t>freedom</a:t>
            </a:r>
            <a:r>
              <a:rPr lang="fr-DZ" dirty="0"/>
              <a:t> and the profit motive.</a:t>
            </a:r>
            <a:endParaRPr lang="fr-DZ" sz="2000" dirty="0"/>
          </a:p>
          <a:p>
            <a:pPr lvl="1"/>
            <a:r>
              <a:rPr lang="fr-DZ" dirty="0" err="1"/>
              <a:t>Improving</a:t>
            </a:r>
            <a:r>
              <a:rPr lang="fr-DZ" dirty="0"/>
              <a:t> </a:t>
            </a:r>
            <a:r>
              <a:rPr lang="fr-DZ" dirty="0" err="1"/>
              <a:t>methods</a:t>
            </a:r>
            <a:r>
              <a:rPr lang="fr-DZ" dirty="0"/>
              <a:t> and </a:t>
            </a:r>
            <a:r>
              <a:rPr lang="fr-DZ" dirty="0" err="1"/>
              <a:t>quantities</a:t>
            </a:r>
            <a:r>
              <a:rPr lang="fr-DZ" dirty="0"/>
              <a:t> of production.</a:t>
            </a:r>
            <a:endParaRPr lang="fr-DZ" sz="2000" dirty="0"/>
          </a:p>
          <a:p>
            <a:pPr lvl="1"/>
            <a:r>
              <a:rPr lang="fr-DZ" dirty="0" err="1"/>
              <a:t>Achieving</a:t>
            </a:r>
            <a:r>
              <a:rPr lang="fr-DZ" dirty="0"/>
              <a:t> </a:t>
            </a:r>
            <a:r>
              <a:rPr lang="fr-DZ" dirty="0" err="1"/>
              <a:t>abundance</a:t>
            </a:r>
            <a:r>
              <a:rPr lang="fr-DZ" dirty="0"/>
              <a:t> in production and </a:t>
            </a:r>
            <a:r>
              <a:rPr lang="fr-DZ" dirty="0" err="1"/>
              <a:t>creating</a:t>
            </a:r>
            <a:r>
              <a:rPr lang="fr-DZ" dirty="0"/>
              <a:t> a </a:t>
            </a:r>
            <a:r>
              <a:rPr lang="fr-DZ" dirty="0" err="1"/>
              <a:t>suitable</a:t>
            </a:r>
            <a:r>
              <a:rPr lang="fr-DZ" dirty="0"/>
              <a:t> </a:t>
            </a:r>
            <a:r>
              <a:rPr lang="fr-DZ" dirty="0" err="1"/>
              <a:t>environment</a:t>
            </a:r>
            <a:r>
              <a:rPr lang="fr-DZ" dirty="0"/>
              <a:t> for the </a:t>
            </a:r>
            <a:r>
              <a:rPr lang="fr-DZ" dirty="0" err="1"/>
              <a:t>Industrial</a:t>
            </a:r>
            <a:r>
              <a:rPr lang="fr-DZ" dirty="0"/>
              <a:t> Revolution.</a:t>
            </a:r>
            <a:endParaRPr lang="fr-DZ" sz="2000" dirty="0"/>
          </a:p>
          <a:p>
            <a:pPr lvl="0"/>
            <a:r>
              <a:rPr lang="fr-DZ" b="1" dirty="0" err="1"/>
              <a:t>Disadvantages</a:t>
            </a:r>
            <a:r>
              <a:rPr lang="fr-DZ" b="1" dirty="0"/>
              <a:t>:</a:t>
            </a:r>
            <a:endParaRPr lang="fr-DZ" sz="2400" dirty="0"/>
          </a:p>
          <a:p>
            <a:pPr lvl="1"/>
            <a:r>
              <a:rPr lang="fr-DZ" dirty="0"/>
              <a:t>The </a:t>
            </a:r>
            <a:r>
              <a:rPr lang="fr-DZ" dirty="0" err="1"/>
              <a:t>emergence</a:t>
            </a:r>
            <a:r>
              <a:rPr lang="fr-DZ" dirty="0"/>
              <a:t> of </a:t>
            </a:r>
            <a:r>
              <a:rPr lang="fr-DZ" b="1" dirty="0" err="1"/>
              <a:t>monopolies</a:t>
            </a:r>
            <a:r>
              <a:rPr lang="fr-DZ" dirty="0"/>
              <a:t> and a </a:t>
            </a:r>
            <a:r>
              <a:rPr lang="fr-DZ" dirty="0" err="1"/>
              <a:t>widening</a:t>
            </a:r>
            <a:r>
              <a:rPr lang="fr-DZ" dirty="0"/>
              <a:t> gap </a:t>
            </a:r>
            <a:r>
              <a:rPr lang="fr-DZ" dirty="0" err="1"/>
              <a:t>between</a:t>
            </a:r>
            <a:r>
              <a:rPr lang="fr-DZ" dirty="0"/>
              <a:t> </a:t>
            </a:r>
            <a:r>
              <a:rPr lang="fr-DZ" dirty="0" err="1"/>
              <a:t>rich</a:t>
            </a:r>
            <a:r>
              <a:rPr lang="fr-DZ" dirty="0"/>
              <a:t> and </a:t>
            </a:r>
            <a:r>
              <a:rPr lang="fr-DZ" dirty="0" err="1"/>
              <a:t>poor</a:t>
            </a:r>
            <a:r>
              <a:rPr lang="fr-DZ" dirty="0"/>
              <a:t>.</a:t>
            </a:r>
            <a:endParaRPr lang="fr-DZ" sz="2000" dirty="0"/>
          </a:p>
          <a:p>
            <a:pPr lvl="1"/>
            <a:r>
              <a:rPr lang="fr-DZ" dirty="0"/>
              <a:t>The spread of </a:t>
            </a:r>
            <a:r>
              <a:rPr lang="fr-DZ" b="1" dirty="0" err="1"/>
              <a:t>unemployment</a:t>
            </a:r>
            <a:r>
              <a:rPr lang="fr-DZ" dirty="0"/>
              <a:t> and </a:t>
            </a:r>
            <a:r>
              <a:rPr lang="fr-DZ" dirty="0" err="1"/>
              <a:t>periodic</a:t>
            </a:r>
            <a:r>
              <a:rPr lang="fr-DZ" dirty="0"/>
              <a:t> </a:t>
            </a:r>
            <a:r>
              <a:rPr lang="fr-DZ" dirty="0" err="1"/>
              <a:t>economic</a:t>
            </a:r>
            <a:r>
              <a:rPr lang="fr-DZ" dirty="0"/>
              <a:t> crises.</a:t>
            </a:r>
            <a:endParaRPr lang="fr-DZ" sz="2000" dirty="0"/>
          </a:p>
          <a:p>
            <a:pPr lvl="1"/>
            <a:r>
              <a:rPr lang="fr-DZ" dirty="0"/>
              <a:t>Exploitation of </a:t>
            </a:r>
            <a:r>
              <a:rPr lang="fr-DZ" dirty="0" err="1"/>
              <a:t>workers</a:t>
            </a:r>
            <a:r>
              <a:rPr lang="fr-DZ" dirty="0"/>
              <a:t> and </a:t>
            </a:r>
            <a:r>
              <a:rPr lang="fr-DZ" dirty="0" err="1"/>
              <a:t>inhumane</a:t>
            </a:r>
            <a:r>
              <a:rPr lang="fr-DZ" dirty="0"/>
              <a:t> </a:t>
            </a:r>
            <a:r>
              <a:rPr lang="fr-DZ" dirty="0" err="1"/>
              <a:t>working</a:t>
            </a:r>
            <a:r>
              <a:rPr lang="fr-DZ" dirty="0"/>
              <a:t> conditions.</a:t>
            </a:r>
            <a:endParaRPr lang="fr-DZ" sz="2000" dirty="0"/>
          </a:p>
          <a:p>
            <a:pPr lvl="1"/>
            <a:r>
              <a:rPr lang="fr-DZ" dirty="0" err="1"/>
              <a:t>Frequent</a:t>
            </a:r>
            <a:r>
              <a:rPr lang="fr-DZ" dirty="0"/>
              <a:t> </a:t>
            </a:r>
            <a:r>
              <a:rPr lang="fr-DZ" dirty="0" err="1"/>
              <a:t>conflict</a:t>
            </a:r>
            <a:r>
              <a:rPr lang="fr-DZ" dirty="0"/>
              <a:t> </a:t>
            </a:r>
            <a:r>
              <a:rPr lang="fr-DZ" dirty="0" err="1"/>
              <a:t>between</a:t>
            </a:r>
            <a:r>
              <a:rPr lang="fr-DZ" dirty="0"/>
              <a:t> </a:t>
            </a:r>
            <a:r>
              <a:rPr lang="fr-DZ" dirty="0" err="1"/>
              <a:t>private</a:t>
            </a:r>
            <a:r>
              <a:rPr lang="fr-DZ" dirty="0"/>
              <a:t> </a:t>
            </a:r>
            <a:r>
              <a:rPr lang="fr-DZ" dirty="0" err="1"/>
              <a:t>interest</a:t>
            </a:r>
            <a:r>
              <a:rPr lang="fr-DZ" dirty="0"/>
              <a:t> and the public </a:t>
            </a:r>
            <a:r>
              <a:rPr lang="fr-DZ" dirty="0" err="1"/>
              <a:t>interest</a:t>
            </a:r>
            <a:r>
              <a:rPr lang="fr-DZ" dirty="0"/>
              <a:t>.</a:t>
            </a:r>
            <a:endParaRPr lang="fr-DZ" sz="2000" dirty="0"/>
          </a:p>
        </p:txBody>
      </p:sp>
    </p:spTree>
    <p:extLst>
      <p:ext uri="{BB962C8B-B14F-4D97-AF65-F5344CB8AC3E}">
        <p14:creationId xmlns:p14="http://schemas.microsoft.com/office/powerpoint/2010/main" val="4002494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1EEBA0-CADF-DF22-354C-F46188517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DZ" b="1" dirty="0"/>
              <a:t>Conclusion</a:t>
            </a:r>
            <a:endParaRPr lang="fr-DZ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66356A-6DC4-136B-6F8C-1240E6ADD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fr-DZ" sz="2400" dirty="0"/>
              <a:t>The </a:t>
            </a:r>
            <a:r>
              <a:rPr lang="fr-DZ" sz="2400" dirty="0" err="1"/>
              <a:t>capitalist</a:t>
            </a:r>
            <a:r>
              <a:rPr lang="fr-DZ" sz="2400" dirty="0"/>
              <a:t> system </a:t>
            </a:r>
            <a:r>
              <a:rPr lang="fr-DZ" sz="2400" dirty="0" err="1"/>
              <a:t>was</a:t>
            </a:r>
            <a:r>
              <a:rPr lang="fr-DZ" sz="2400" dirty="0"/>
              <a:t> </a:t>
            </a:r>
            <a:r>
              <a:rPr lang="fr-DZ" sz="2400" dirty="0" err="1"/>
              <a:t>unable</a:t>
            </a:r>
            <a:r>
              <a:rPr lang="fr-DZ" sz="2400" dirty="0"/>
              <a:t> to </a:t>
            </a:r>
            <a:r>
              <a:rPr lang="fr-DZ" sz="2400" dirty="0" err="1"/>
              <a:t>address</a:t>
            </a:r>
            <a:r>
              <a:rPr lang="fr-DZ" sz="2400" dirty="0"/>
              <a:t> </a:t>
            </a:r>
            <a:r>
              <a:rPr lang="fr-DZ" sz="2400" dirty="0" err="1"/>
              <a:t>its</a:t>
            </a:r>
            <a:r>
              <a:rPr lang="fr-DZ" sz="2400" dirty="0"/>
              <a:t> </a:t>
            </a:r>
            <a:r>
              <a:rPr lang="fr-DZ" sz="2400" dirty="0" err="1"/>
              <a:t>own</a:t>
            </a:r>
            <a:r>
              <a:rPr lang="fr-DZ" sz="2400" dirty="0"/>
              <a:t> drawbacks (</a:t>
            </a:r>
            <a:r>
              <a:rPr lang="fr-DZ" sz="2400" dirty="0" err="1"/>
              <a:t>economic</a:t>
            </a:r>
            <a:r>
              <a:rPr lang="fr-DZ" sz="2400" dirty="0"/>
              <a:t>, social, and </a:t>
            </a:r>
            <a:r>
              <a:rPr lang="fr-DZ" sz="2400" dirty="0" err="1"/>
              <a:t>environmental</a:t>
            </a:r>
            <a:r>
              <a:rPr lang="fr-DZ" sz="2400" dirty="0"/>
              <a:t>) by </a:t>
            </a:r>
            <a:r>
              <a:rPr lang="fr-DZ" sz="2400" dirty="0" err="1"/>
              <a:t>itself</a:t>
            </a:r>
            <a:r>
              <a:rPr lang="fr-DZ" sz="2400" dirty="0"/>
              <a:t>.</a:t>
            </a:r>
            <a:r>
              <a:rPr lang="fr-FR" sz="2400" dirty="0"/>
              <a:t> </a:t>
            </a:r>
            <a:r>
              <a:rPr lang="fr-DZ" sz="2400" dirty="0" err="1"/>
              <a:t>Therefore</a:t>
            </a:r>
            <a:r>
              <a:rPr lang="fr-DZ" sz="2400" dirty="0"/>
              <a:t>, </a:t>
            </a:r>
            <a:r>
              <a:rPr lang="fr-FR" sz="2400" dirty="0"/>
              <a:t> </a:t>
            </a:r>
            <a:r>
              <a:rPr lang="fr-DZ" sz="2400" b="1" dirty="0" err="1"/>
              <a:t>government</a:t>
            </a:r>
            <a:r>
              <a:rPr lang="fr-DZ" sz="2400" b="1" dirty="0"/>
              <a:t> intervention</a:t>
            </a:r>
            <a:r>
              <a:rPr lang="fr-DZ" sz="2400" dirty="0"/>
              <a:t> </a:t>
            </a:r>
            <a:r>
              <a:rPr lang="fr-DZ" sz="2400" dirty="0" err="1"/>
              <a:t>through</a:t>
            </a:r>
            <a:r>
              <a:rPr lang="fr-DZ" sz="2400" dirty="0"/>
              <a:t> fiscal, </a:t>
            </a:r>
            <a:r>
              <a:rPr lang="fr-DZ" sz="2400" dirty="0" err="1"/>
              <a:t>monetary</a:t>
            </a:r>
            <a:r>
              <a:rPr lang="fr-DZ" sz="2400" dirty="0"/>
              <a:t>, and commercial </a:t>
            </a:r>
            <a:r>
              <a:rPr lang="fr-DZ" sz="2400" dirty="0" err="1"/>
              <a:t>policies</a:t>
            </a:r>
            <a:r>
              <a:rPr lang="fr-DZ" sz="2400" dirty="0"/>
              <a:t> </a:t>
            </a:r>
            <a:r>
              <a:rPr lang="fr-DZ" sz="2400" dirty="0" err="1"/>
              <a:t>became</a:t>
            </a:r>
            <a:r>
              <a:rPr lang="fr-DZ" sz="2400" dirty="0"/>
              <a:t> a constant </a:t>
            </a:r>
            <a:r>
              <a:rPr lang="fr-DZ" sz="2400" dirty="0" err="1"/>
              <a:t>feature</a:t>
            </a:r>
            <a:r>
              <a:rPr lang="fr-DZ" sz="2400" dirty="0"/>
              <a:t>. </a:t>
            </a:r>
            <a:r>
              <a:rPr lang="fr-DZ" sz="2400" b="1" dirty="0"/>
              <a:t>This intervention </a:t>
            </a:r>
            <a:r>
              <a:rPr lang="fr-DZ" sz="2400" b="1" dirty="0" err="1"/>
              <a:t>is</a:t>
            </a:r>
            <a:r>
              <a:rPr lang="fr-DZ" sz="2400" b="1" dirty="0"/>
              <a:t> </a:t>
            </a:r>
            <a:r>
              <a:rPr lang="fr-DZ" sz="2400" b="1" dirty="0" err="1"/>
              <a:t>what</a:t>
            </a:r>
            <a:r>
              <a:rPr lang="fr-DZ" sz="2400" b="1" dirty="0"/>
              <a:t> </a:t>
            </a:r>
            <a:r>
              <a:rPr lang="fr-DZ" sz="2400" b="1" dirty="0" err="1"/>
              <a:t>guaranteed</a:t>
            </a:r>
            <a:r>
              <a:rPr lang="fr-DZ" sz="2400" b="1" dirty="0"/>
              <a:t> the </a:t>
            </a:r>
            <a:r>
              <a:rPr lang="fr-DZ" sz="2400" b="1" dirty="0" err="1"/>
              <a:t>survival</a:t>
            </a:r>
            <a:r>
              <a:rPr lang="fr-DZ" sz="2400" b="1" dirty="0"/>
              <a:t> of the </a:t>
            </a:r>
            <a:r>
              <a:rPr lang="fr-DZ" sz="2400" b="1" dirty="0" err="1"/>
              <a:t>capitalist</a:t>
            </a:r>
            <a:r>
              <a:rPr lang="fr-DZ" sz="2400" b="1" dirty="0"/>
              <a:t> system</a:t>
            </a:r>
            <a:r>
              <a:rPr lang="fr-DZ" sz="2400" dirty="0"/>
              <a:t> to the </a:t>
            </a:r>
            <a:r>
              <a:rPr lang="fr-DZ" sz="2400" dirty="0" err="1"/>
              <a:t>present</a:t>
            </a:r>
            <a:r>
              <a:rPr lang="fr-DZ" sz="2400" dirty="0"/>
              <a:t> </a:t>
            </a:r>
            <a:r>
              <a:rPr lang="fr-DZ" sz="2400" dirty="0" err="1"/>
              <a:t>day</a:t>
            </a:r>
            <a:r>
              <a:rPr lang="fr-DZ" sz="2400" dirty="0"/>
              <a:t> by </a:t>
            </a:r>
            <a:r>
              <a:rPr lang="fr-DZ" sz="2400" dirty="0" err="1"/>
              <a:t>modifying</a:t>
            </a:r>
            <a:r>
              <a:rPr lang="fr-DZ" sz="2400" dirty="0"/>
              <a:t> </a:t>
            </a:r>
            <a:r>
              <a:rPr lang="fr-DZ" sz="2400" dirty="0" err="1"/>
              <a:t>its</a:t>
            </a:r>
            <a:r>
              <a:rPr lang="fr-DZ" sz="2400" dirty="0"/>
              <a:t> original </a:t>
            </a:r>
            <a:r>
              <a:rPr lang="fr-DZ" sz="2400" dirty="0" err="1"/>
              <a:t>principles</a:t>
            </a:r>
            <a:r>
              <a:rPr lang="fr-DZ" sz="2400" dirty="0"/>
              <a:t>.</a:t>
            </a:r>
          </a:p>
          <a:p>
            <a:pPr marL="0" indent="0">
              <a:buNone/>
            </a:pPr>
            <a:endParaRPr lang="fr-DZ" sz="2400" dirty="0"/>
          </a:p>
        </p:txBody>
      </p:sp>
    </p:spTree>
    <p:extLst>
      <p:ext uri="{BB962C8B-B14F-4D97-AF65-F5344CB8AC3E}">
        <p14:creationId xmlns:p14="http://schemas.microsoft.com/office/powerpoint/2010/main" val="40053276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26</TotalTime>
  <Words>782</Words>
  <Application>Microsoft Office PowerPoint</Application>
  <PresentationFormat>Grand écran</PresentationFormat>
  <Paragraphs>46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Galerie</vt:lpstr>
      <vt:lpstr>Introduction:</vt:lpstr>
      <vt:lpstr>First: Definition, Objectives, and Characteristics</vt:lpstr>
      <vt:lpstr>First: Definition, Objectives, and Characteristics .. 2</vt:lpstr>
      <vt:lpstr>Second: Factors that Contributed to the Emergence of the Capitalist System</vt:lpstr>
      <vt:lpstr>Third: Stages of the Capitalist System Development </vt:lpstr>
      <vt:lpstr>Third: The Evaluation of the Capitalist System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manal Boulefa</dc:creator>
  <cp:lastModifiedBy>manal Boulefa</cp:lastModifiedBy>
  <cp:revision>10</cp:revision>
  <dcterms:created xsi:type="dcterms:W3CDTF">2025-11-30T23:00:22Z</dcterms:created>
  <dcterms:modified xsi:type="dcterms:W3CDTF">2025-11-30T23:27:15Z</dcterms:modified>
</cp:coreProperties>
</file>