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8" r:id="rId3"/>
    <p:sldId id="259" r:id="rId4"/>
    <p:sldId id="260" r:id="rId5"/>
    <p:sldId id="262" r:id="rId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8" name="Espace réservé de la date 27"/>
          <p:cNvSpPr>
            <a:spLocks noGrp="1"/>
          </p:cNvSpPr>
          <p:nvPr>
            <p:ph type="dt" sz="half" idx="10"/>
          </p:nvPr>
        </p:nvSpPr>
        <p:spPr/>
        <p:txBody>
          <a:bodyPr/>
          <a:lstStyle>
            <a:extLst/>
          </a:lstStyle>
          <a:p>
            <a:fld id="{248E66C7-E7A5-44E3-AFDD-4EE9CDFE92DB}" type="datetimeFigureOut">
              <a:rPr lang="fr-FR" smtClean="0"/>
              <a:t>20/11/2023</a:t>
            </a:fld>
            <a:endParaRPr lang="fr-FR"/>
          </a:p>
        </p:txBody>
      </p:sp>
      <p:sp>
        <p:nvSpPr>
          <p:cNvPr id="17" name="Espace réservé du pied de page 16"/>
          <p:cNvSpPr>
            <a:spLocks noGrp="1"/>
          </p:cNvSpPr>
          <p:nvPr>
            <p:ph type="ftr" sz="quarter" idx="11"/>
          </p:nvPr>
        </p:nvSpPr>
        <p:spPr/>
        <p:txBody>
          <a:bodyPr/>
          <a:lstStyle>
            <a:extLst/>
          </a:lstStyle>
          <a:p>
            <a:endParaRPr lang="fr-FR"/>
          </a:p>
        </p:txBody>
      </p:sp>
      <p:sp>
        <p:nvSpPr>
          <p:cNvPr id="29" name="Espace réservé du numéro de diapositive 28"/>
          <p:cNvSpPr>
            <a:spLocks noGrp="1"/>
          </p:cNvSpPr>
          <p:nvPr>
            <p:ph type="sldNum" sz="quarter" idx="12"/>
          </p:nvPr>
        </p:nvSpPr>
        <p:spPr/>
        <p:txBody>
          <a:bodyPr/>
          <a:lstStyle>
            <a:extLst/>
          </a:lstStyle>
          <a:p>
            <a:fld id="{FCC0088C-2572-47F5-8B4A-3A69F2854C8E}" type="slidenum">
              <a:rPr lang="fr-FR" smtClean="0"/>
              <a:t>‹N°›</a:t>
            </a:fld>
            <a:endParaRPr lang="fr-FR"/>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r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fr-FR" smtClean="0"/>
              <a:t>Cliquez pour modifier le style du titre</a:t>
            </a:r>
            <a:endParaRPr kumimoji="0" lang="en-US"/>
          </a:p>
        </p:txBody>
      </p:sp>
      <p:sp>
        <p:nvSpPr>
          <p:cNvPr id="9" name="Sous-titr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248E66C7-E7A5-44E3-AFDD-4EE9CDFE92DB}" type="datetimeFigureOut">
              <a:rPr lang="fr-FR" smtClean="0"/>
              <a:t>20/11/2023</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FCC0088C-2572-47F5-8B4A-3A69F2854C8E}"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981200" cy="5851525"/>
          </a:xfrm>
        </p:spPr>
        <p:txBody>
          <a:bodyPr vert="eaVert" anchor="ct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600" y="274639"/>
            <a:ext cx="58674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248E66C7-E7A5-44E3-AFDD-4EE9CDFE92DB}" type="datetimeFigureOut">
              <a:rPr lang="fr-FR" smtClean="0"/>
              <a:t>20/11/2023</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FCC0088C-2572-47F5-8B4A-3A69F2854C8E}"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248E66C7-E7A5-44E3-AFDD-4EE9CDFE92DB}" type="datetimeFigureOut">
              <a:rPr lang="fr-FR" smtClean="0"/>
              <a:t>20/11/2023</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FCC0088C-2572-47F5-8B4A-3A69F2854C8E}"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14" name="Forme libre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orme libre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orme libre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orme libre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orme libre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orme libre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orme libre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orme libre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orme libre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orme libre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orme libre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orme libre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orme libre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orme libre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orme libre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Espace réservé du texte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248E66C7-E7A5-44E3-AFDD-4EE9CDFE92DB}" type="datetimeFigureOut">
              <a:rPr lang="fr-FR" smtClean="0"/>
              <a:t>20/11/2023</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FCC0088C-2572-47F5-8B4A-3A69F2854C8E}" type="slidenum">
              <a:rPr lang="fr-FR" smtClean="0"/>
              <a:t>‹N°›</a:t>
            </a:fld>
            <a:endParaRPr lang="fr-FR"/>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fr-FR" smtClean="0"/>
              <a:t>Cliquez pour modifier le style du titre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512064"/>
            <a:ext cx="8229600" cy="9144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248E66C7-E7A5-44E3-AFDD-4EE9CDFE92DB}" type="datetimeFigureOut">
              <a:rPr lang="fr-FR" smtClean="0"/>
              <a:t>20/11/2023</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FCC0088C-2572-47F5-8B4A-3A69F2854C8E}"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504824" y="512064"/>
            <a:ext cx="7772400" cy="914400"/>
          </a:xfrm>
        </p:spPr>
        <p:txBody>
          <a:bodyPr anchor="t"/>
          <a:lstStyle>
            <a:lvl1pPr>
              <a:defRPr sz="400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248E66C7-E7A5-44E3-AFDD-4EE9CDFE92DB}" type="datetimeFigureOut">
              <a:rPr lang="fr-FR" smtClean="0"/>
              <a:t>20/11/2023</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FCC0088C-2572-47F5-8B4A-3A69F2854C8E}" type="slidenum">
              <a:rPr lang="fr-FR" smtClean="0"/>
              <a:t>‹N°›</a:t>
            </a:fld>
            <a:endParaRPr lang="fr-FR"/>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914400" y="512064"/>
            <a:ext cx="7772400" cy="914400"/>
          </a:xfrm>
        </p:spPr>
        <p:txBody>
          <a:bodyPr/>
          <a:lstStyle>
            <a:lvl1pPr>
              <a:defRPr sz="4000" cap="none" baseline="0"/>
            </a:lvl1pPr>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248E66C7-E7A5-44E3-AFDD-4EE9CDFE92DB}" type="datetimeFigureOut">
              <a:rPr lang="fr-FR" smtClean="0"/>
              <a:t>20/11/2023</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FCC0088C-2572-47F5-8B4A-3A69F2854C8E}"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248E66C7-E7A5-44E3-AFDD-4EE9CDFE92DB}" type="datetimeFigureOut">
              <a:rPr lang="fr-FR" smtClean="0"/>
              <a:t>20/11/2023</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FCC0088C-2572-47F5-8B4A-3A69F2854C8E}"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273050"/>
            <a:ext cx="8229600" cy="1162050"/>
          </a:xfrm>
        </p:spPr>
        <p:txBody>
          <a:bodyPr anchor="ctr"/>
          <a:lstStyle>
            <a:lvl1pPr algn="l">
              <a:buNone/>
              <a:defRPr sz="3600" b="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248E66C7-E7A5-44E3-AFDD-4EE9CDFE92DB}" type="datetimeFigureOut">
              <a:rPr lang="fr-FR" smtClean="0"/>
              <a:t>20/11/2023</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FCC0088C-2572-47F5-8B4A-3A69F2854C8E}"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Connecteur droit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e 9"/>
          <p:cNvGrpSpPr/>
          <p:nvPr/>
        </p:nvGrpSpPr>
        <p:grpSpPr>
          <a:xfrm rot="5400000">
            <a:off x="8514581" y="1219200"/>
            <a:ext cx="132763" cy="128466"/>
            <a:chOff x="6668087" y="1297746"/>
            <a:chExt cx="161840" cy="156602"/>
          </a:xfrm>
        </p:grpSpPr>
        <p:cxnSp>
          <p:nvCxnSpPr>
            <p:cNvPr id="15" name="Connecteur droit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r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fr-FR" smtClean="0"/>
              <a:t>Cliquez sur l'icône pour ajouter une image</a:t>
            </a:r>
            <a:endParaRPr kumimoji="0" lang="en-US"/>
          </a:p>
        </p:txBody>
      </p:sp>
      <p:sp>
        <p:nvSpPr>
          <p:cNvPr id="4" name="Espace réservé du texte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grpSp>
        <p:nvGrpSpPr>
          <p:cNvPr id="14" name="Groupe 13"/>
          <p:cNvGrpSpPr/>
          <p:nvPr/>
        </p:nvGrpSpPr>
        <p:grpSpPr>
          <a:xfrm rot="5400000">
            <a:off x="8666981" y="1371600"/>
            <a:ext cx="132763" cy="128466"/>
            <a:chOff x="6668087" y="1297746"/>
            <a:chExt cx="161840" cy="156602"/>
          </a:xfrm>
        </p:grpSpPr>
        <p:cxnSp>
          <p:nvCxnSpPr>
            <p:cNvPr id="11" name="Connecteur droit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e 17"/>
          <p:cNvGrpSpPr/>
          <p:nvPr/>
        </p:nvGrpSpPr>
        <p:grpSpPr>
          <a:xfrm rot="5400000">
            <a:off x="8320088" y="1474763"/>
            <a:ext cx="132763" cy="128466"/>
            <a:chOff x="6668087" y="1297746"/>
            <a:chExt cx="161840" cy="156602"/>
          </a:xfrm>
        </p:grpSpPr>
        <p:cxnSp>
          <p:nvCxnSpPr>
            <p:cNvPr id="19" name="Connecteur droit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Connecteur droit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Espace réservé de la date 4"/>
          <p:cNvSpPr>
            <a:spLocks noGrp="1"/>
          </p:cNvSpPr>
          <p:nvPr>
            <p:ph type="dt" sz="half" idx="10"/>
          </p:nvPr>
        </p:nvSpPr>
        <p:spPr>
          <a:xfrm>
            <a:off x="6477000" y="55499"/>
            <a:ext cx="2133600" cy="365125"/>
          </a:xfrm>
        </p:spPr>
        <p:txBody>
          <a:bodyPr/>
          <a:lstStyle>
            <a:extLst/>
          </a:lstStyle>
          <a:p>
            <a:fld id="{248E66C7-E7A5-44E3-AFDD-4EE9CDFE92DB}" type="datetimeFigureOut">
              <a:rPr lang="fr-FR" smtClean="0"/>
              <a:t>20/11/2023</a:t>
            </a:fld>
            <a:endParaRPr lang="fr-FR"/>
          </a:p>
        </p:txBody>
      </p:sp>
      <p:sp>
        <p:nvSpPr>
          <p:cNvPr id="6" name="Espace réservé du pied de page 5"/>
          <p:cNvSpPr>
            <a:spLocks noGrp="1"/>
          </p:cNvSpPr>
          <p:nvPr>
            <p:ph type="ftr" sz="quarter" idx="11"/>
          </p:nvPr>
        </p:nvSpPr>
        <p:spPr>
          <a:xfrm>
            <a:off x="914400" y="55499"/>
            <a:ext cx="5562600" cy="365125"/>
          </a:xfrm>
        </p:spPr>
        <p:txBody>
          <a:bodyPr/>
          <a:lstStyle>
            <a:extLst/>
          </a:lstStyle>
          <a:p>
            <a:endParaRPr lang="fr-FR"/>
          </a:p>
        </p:txBody>
      </p:sp>
      <p:sp>
        <p:nvSpPr>
          <p:cNvPr id="7" name="Espace réservé du numéro de diapositive 6"/>
          <p:cNvSpPr>
            <a:spLocks noGrp="1"/>
          </p:cNvSpPr>
          <p:nvPr>
            <p:ph type="sldNum" sz="quarter" idx="12"/>
          </p:nvPr>
        </p:nvSpPr>
        <p:spPr>
          <a:xfrm>
            <a:off x="8610600" y="55499"/>
            <a:ext cx="457200" cy="365125"/>
          </a:xfrm>
        </p:spPr>
        <p:txBody>
          <a:bodyPr/>
          <a:lstStyle>
            <a:extLst/>
          </a:lstStyle>
          <a:p>
            <a:fld id="{FCC0088C-2572-47F5-8B4A-3A69F2854C8E}"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Espace réservé du titre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248E66C7-E7A5-44E3-AFDD-4EE9CDFE92DB}" type="datetimeFigureOut">
              <a:rPr lang="fr-FR" smtClean="0"/>
              <a:t>20/11/2023</a:t>
            </a:fld>
            <a:endParaRPr lang="fr-FR"/>
          </a:p>
        </p:txBody>
      </p:sp>
      <p:sp>
        <p:nvSpPr>
          <p:cNvPr id="3" name="Espace réservé du pied de page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fr-FR"/>
          </a:p>
        </p:txBody>
      </p:sp>
      <p:sp>
        <p:nvSpPr>
          <p:cNvPr id="23" name="Espace réservé du numéro de diapositive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FCC0088C-2572-47F5-8B4A-3A69F2854C8E}" type="slidenum">
              <a:rPr lang="fr-FR" smtClean="0"/>
              <a:t>‹N°›</a:t>
            </a:fld>
            <a:endParaRPr lang="fr-FR"/>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dirty="0" smtClean="0"/>
              <a:t>Introduction to information </a:t>
            </a:r>
            <a:r>
              <a:rPr lang="fr-FR" dirty="0" err="1" smtClean="0"/>
              <a:t>technology</a:t>
            </a:r>
            <a:r>
              <a:rPr lang="fr-FR" dirty="0" smtClean="0"/>
              <a:t> </a:t>
            </a:r>
            <a:endParaRPr lang="fr-FR" dirty="0"/>
          </a:p>
        </p:txBody>
      </p:sp>
      <p:sp>
        <p:nvSpPr>
          <p:cNvPr id="3" name="Sous-titre 2"/>
          <p:cNvSpPr>
            <a:spLocks noGrp="1"/>
          </p:cNvSpPr>
          <p:nvPr>
            <p:ph type="subTitle" idx="1"/>
          </p:nvPr>
        </p:nvSpPr>
        <p:spPr/>
        <p:txBody>
          <a:bodyPr/>
          <a:lstStyle/>
          <a:p>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Definition</a:t>
            </a:r>
            <a:endParaRPr lang="fr-FR" dirty="0"/>
          </a:p>
        </p:txBody>
      </p:sp>
      <p:sp>
        <p:nvSpPr>
          <p:cNvPr id="3" name="Espace réservé du contenu 2"/>
          <p:cNvSpPr>
            <a:spLocks noGrp="1"/>
          </p:cNvSpPr>
          <p:nvPr>
            <p:ph idx="1"/>
          </p:nvPr>
        </p:nvSpPr>
        <p:spPr/>
        <p:txBody>
          <a:bodyPr/>
          <a:lstStyle/>
          <a:p>
            <a:r>
              <a:rPr lang="en-US" dirty="0" smtClean="0"/>
              <a:t>The term `Information Technology' (IT) has varying interpretations. Macmillan Dictionary of Information Technology defines IT as "the acquisition, </a:t>
            </a:r>
            <a:r>
              <a:rPr lang="en-US" dirty="0" err="1" smtClean="0"/>
              <a:t>processing,storage</a:t>
            </a:r>
            <a:r>
              <a:rPr lang="en-US" dirty="0" smtClean="0"/>
              <a:t> and dissemination of vocal, pictorial, textual and numerical information by a micro-electronics-based combination of computing and telecommunications</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l"/>
            <a:r>
              <a:rPr lang="en-US" dirty="0" smtClean="0"/>
              <a:t/>
            </a:r>
            <a:br>
              <a:rPr lang="en-US" dirty="0" smtClean="0"/>
            </a:br>
            <a:r>
              <a:rPr lang="en-US" sz="3100" b="1" dirty="0" smtClean="0"/>
              <a:t>Two points are worth consideration about this definition:</a:t>
            </a:r>
            <a:endParaRPr lang="fr-FR" sz="3100" dirty="0"/>
          </a:p>
        </p:txBody>
      </p:sp>
      <p:sp>
        <p:nvSpPr>
          <p:cNvPr id="3" name="Espace réservé du contenu 2"/>
          <p:cNvSpPr>
            <a:spLocks noGrp="1"/>
          </p:cNvSpPr>
          <p:nvPr>
            <p:ph idx="1"/>
          </p:nvPr>
        </p:nvSpPr>
        <p:spPr/>
        <p:txBody>
          <a:bodyPr>
            <a:normAutofit/>
          </a:bodyPr>
          <a:lstStyle/>
          <a:p>
            <a:pPr algn="just">
              <a:lnSpc>
                <a:spcPct val="150000"/>
              </a:lnSpc>
            </a:pPr>
            <a:r>
              <a:rPr lang="en-US" dirty="0" smtClean="0"/>
              <a:t>1) </a:t>
            </a:r>
            <a:r>
              <a:rPr lang="en-US" sz="2400" dirty="0" smtClean="0">
                <a:latin typeface="Arial" pitchFamily="34" charset="0"/>
                <a:cs typeface="Arial" pitchFamily="34" charset="0"/>
              </a:rPr>
              <a:t>The new information technology is seen as involving the formulating, recording and processing and not just transmitting of, information. These are elements in the communication process which can be separated (both analytically and in practice) but in the context of human communication they tend to be intertwined.</a:t>
            </a:r>
          </a:p>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000108"/>
            <a:ext cx="8229600" cy="5126055"/>
          </a:xfrm>
        </p:spPr>
        <p:txBody>
          <a:bodyPr/>
          <a:lstStyle/>
          <a:p>
            <a:pPr algn="justLow">
              <a:lnSpc>
                <a:spcPct val="150000"/>
              </a:lnSpc>
            </a:pPr>
            <a:r>
              <a:rPr lang="en-US" dirty="0" smtClean="0"/>
              <a:t>2) </a:t>
            </a:r>
            <a:r>
              <a:rPr lang="en-US" sz="2400" dirty="0" smtClean="0">
                <a:latin typeface="Arial" pitchFamily="34" charset="0"/>
                <a:cs typeface="Arial" pitchFamily="34" charset="0"/>
              </a:rPr>
              <a:t>Modem information technology deals with a wide variety of ways of representing information. It covers not only the textual (i.e., cognitive, propositional and </a:t>
            </a:r>
            <a:r>
              <a:rPr lang="en-US" sz="2400" dirty="0" err="1" smtClean="0">
                <a:latin typeface="Arial" pitchFamily="34" charset="0"/>
                <a:cs typeface="Arial" pitchFamily="34" charset="0"/>
              </a:rPr>
              <a:t>verbalised</a:t>
            </a:r>
            <a:r>
              <a:rPr lang="en-US" sz="2400" dirty="0" smtClean="0">
                <a:latin typeface="Arial" pitchFamily="34" charset="0"/>
                <a:cs typeface="Arial" pitchFamily="34" charset="0"/>
              </a:rPr>
              <a:t> forms, we often think under the head information), but also numerical, visual, and auditory representations.</a:t>
            </a:r>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just">
              <a:lnSpc>
                <a:spcPct val="150000"/>
              </a:lnSpc>
            </a:pPr>
            <a:r>
              <a:rPr lang="en-US" sz="2400" b="1" dirty="0" smtClean="0">
                <a:latin typeface="Arial" pitchFamily="34" charset="0"/>
                <a:cs typeface="Arial" pitchFamily="34" charset="0"/>
              </a:rPr>
              <a:t>UNESCO</a:t>
            </a:r>
            <a:r>
              <a:rPr lang="en-US" sz="2400" dirty="0" smtClean="0">
                <a:latin typeface="Arial" pitchFamily="34" charset="0"/>
                <a:cs typeface="Arial" pitchFamily="34" charset="0"/>
              </a:rPr>
              <a:t> defines Information Technology as "scientific, technological and engineering disciplines and the management techniques used in information handling processing information, their applications; computers and their interaction with man and machine and associated social, economic and cultural matters".</a:t>
            </a:r>
            <a:endParaRPr lang="fr-FR" sz="2400" dirty="0" smtClean="0">
              <a:latin typeface="Arial" pitchFamily="34" charset="0"/>
              <a:cs typeface="Arial" pitchFamily="34" charset="0"/>
            </a:endParaRPr>
          </a:p>
          <a:p>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étro">
  <a:themeElements>
    <a:clrScheme name="Mé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é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é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11</TotalTime>
  <Words>198</Words>
  <Application>Microsoft Office PowerPoint</Application>
  <PresentationFormat>Affichage à l'écran (4:3)</PresentationFormat>
  <Paragraphs>7</Paragraphs>
  <Slides>5</Slides>
  <Notes>0</Notes>
  <HiddenSlides>0</HiddenSlides>
  <MMClips>0</MMClips>
  <ScaleCrop>false</ScaleCrop>
  <HeadingPairs>
    <vt:vector size="4" baseType="variant">
      <vt:variant>
        <vt:lpstr>Thème</vt:lpstr>
      </vt:variant>
      <vt:variant>
        <vt:i4>1</vt:i4>
      </vt:variant>
      <vt:variant>
        <vt:lpstr>Titres des diapositives</vt:lpstr>
      </vt:variant>
      <vt:variant>
        <vt:i4>5</vt:i4>
      </vt:variant>
    </vt:vector>
  </HeadingPairs>
  <TitlesOfParts>
    <vt:vector size="6" baseType="lpstr">
      <vt:lpstr>Métro</vt:lpstr>
      <vt:lpstr>Introduction to information technology </vt:lpstr>
      <vt:lpstr>Definition</vt:lpstr>
      <vt:lpstr> Two points are worth consideration about this definition:</vt:lpstr>
      <vt:lpstr>Diapositive 4</vt:lpstr>
      <vt:lpstr>Diapositive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information technology</dc:title>
  <dc:creator>Octet Plus</dc:creator>
  <cp:lastModifiedBy>Octet Plus</cp:lastModifiedBy>
  <cp:revision>2</cp:revision>
  <dcterms:created xsi:type="dcterms:W3CDTF">2023-11-20T12:32:29Z</dcterms:created>
  <dcterms:modified xsi:type="dcterms:W3CDTF">2023-11-20T12:43:52Z</dcterms:modified>
</cp:coreProperties>
</file>