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66" r:id="rId3"/>
    <p:sldId id="268" r:id="rId4"/>
    <p:sldId id="269" r:id="rId5"/>
    <p:sldId id="270" r:id="rId6"/>
    <p:sldId id="257" r:id="rId7"/>
    <p:sldId id="258" r:id="rId8"/>
    <p:sldId id="263" r:id="rId9"/>
    <p:sldId id="264" r:id="rId10"/>
    <p:sldId id="259" r:id="rId11"/>
    <p:sldId id="291" r:id="rId12"/>
    <p:sldId id="265" r:id="rId13"/>
    <p:sldId id="290" r:id="rId14"/>
    <p:sldId id="292" r:id="rId15"/>
    <p:sldId id="260" r:id="rId16"/>
    <p:sldId id="261" r:id="rId17"/>
    <p:sldId id="262"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9" r:id="rId36"/>
    <p:sldId id="293" r:id="rId37"/>
    <p:sldId id="294" r:id="rId38"/>
    <p:sldId id="295" r:id="rId39"/>
    <p:sldId id="296" r:id="rId40"/>
    <p:sldId id="297" r:id="rId41"/>
  </p:sldIdLst>
  <p:sldSz cx="9144000" cy="6858000" type="screen4x3"/>
  <p:notesSz cx="7102475" cy="102330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88889" autoAdjust="0"/>
  </p:normalViewPr>
  <p:slideViewPr>
    <p:cSldViewPr>
      <p:cViewPr>
        <p:scale>
          <a:sx n="70" d="100"/>
          <a:sy n="70" d="100"/>
        </p:scale>
        <p:origin x="-1410" y="-168"/>
      </p:cViewPr>
      <p:guideLst>
        <p:guide orient="horz" pos="2160"/>
        <p:guide pos="2880"/>
      </p:guideLst>
    </p:cSldViewPr>
  </p:slideViewPr>
  <p:outlineViewPr>
    <p:cViewPr>
      <p:scale>
        <a:sx n="33" d="100"/>
        <a:sy n="33" d="100"/>
      </p:scale>
      <p:origin x="0" y="1005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7739" cy="511651"/>
          </a:xfrm>
          <a:prstGeom prst="rect">
            <a:avLst/>
          </a:prstGeom>
        </p:spPr>
        <p:txBody>
          <a:bodyPr vert="horz" lIns="99057" tIns="49528" rIns="99057" bIns="49528" rtlCol="0"/>
          <a:lstStyle>
            <a:lvl1pPr algn="l">
              <a:defRPr sz="1300"/>
            </a:lvl1pPr>
          </a:lstStyle>
          <a:p>
            <a:endParaRPr lang="fr-FR"/>
          </a:p>
        </p:txBody>
      </p:sp>
      <p:sp>
        <p:nvSpPr>
          <p:cNvPr id="3" name="Espace réservé de la date 2"/>
          <p:cNvSpPr>
            <a:spLocks noGrp="1"/>
          </p:cNvSpPr>
          <p:nvPr>
            <p:ph type="dt" idx="1"/>
          </p:nvPr>
        </p:nvSpPr>
        <p:spPr>
          <a:xfrm>
            <a:off x="4023092" y="0"/>
            <a:ext cx="3077739" cy="511651"/>
          </a:xfrm>
          <a:prstGeom prst="rect">
            <a:avLst/>
          </a:prstGeom>
        </p:spPr>
        <p:txBody>
          <a:bodyPr vert="horz" lIns="99057" tIns="49528" rIns="99057" bIns="49528" rtlCol="0"/>
          <a:lstStyle>
            <a:lvl1pPr algn="r">
              <a:defRPr sz="1300"/>
            </a:lvl1pPr>
          </a:lstStyle>
          <a:p>
            <a:fld id="{442D2483-FE06-4FED-8A9A-479F43F05741}" type="datetimeFigureOut">
              <a:rPr lang="fr-FR" smtClean="0"/>
              <a:pPr/>
              <a:t>01/01/2015</a:t>
            </a:fld>
            <a:endParaRPr lang="fr-FR"/>
          </a:p>
        </p:txBody>
      </p:sp>
      <p:sp>
        <p:nvSpPr>
          <p:cNvPr id="4" name="Espace réservé de l'image des diapositives 3"/>
          <p:cNvSpPr>
            <a:spLocks noGrp="1" noRot="1" noChangeAspect="1"/>
          </p:cNvSpPr>
          <p:nvPr>
            <p:ph type="sldImg" idx="2"/>
          </p:nvPr>
        </p:nvSpPr>
        <p:spPr>
          <a:xfrm>
            <a:off x="992188" y="766763"/>
            <a:ext cx="5118100" cy="3838575"/>
          </a:xfrm>
          <a:prstGeom prst="rect">
            <a:avLst/>
          </a:prstGeom>
          <a:noFill/>
          <a:ln w="12700">
            <a:solidFill>
              <a:prstClr val="black"/>
            </a:solidFill>
          </a:ln>
        </p:spPr>
        <p:txBody>
          <a:bodyPr vert="horz" lIns="99057" tIns="49528" rIns="99057" bIns="49528" rtlCol="0" anchor="ctr"/>
          <a:lstStyle/>
          <a:p>
            <a:endParaRPr lang="fr-FR"/>
          </a:p>
        </p:txBody>
      </p:sp>
      <p:sp>
        <p:nvSpPr>
          <p:cNvPr id="5" name="Espace réservé des commentaires 4"/>
          <p:cNvSpPr>
            <a:spLocks noGrp="1"/>
          </p:cNvSpPr>
          <p:nvPr>
            <p:ph type="body" sz="quarter" idx="3"/>
          </p:nvPr>
        </p:nvSpPr>
        <p:spPr>
          <a:xfrm>
            <a:off x="710248" y="4860687"/>
            <a:ext cx="5681980" cy="4604861"/>
          </a:xfrm>
          <a:prstGeom prst="rect">
            <a:avLst/>
          </a:prstGeom>
        </p:spPr>
        <p:txBody>
          <a:bodyPr vert="horz" lIns="99057" tIns="49528" rIns="99057" bIns="49528"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19598"/>
            <a:ext cx="3077739" cy="511651"/>
          </a:xfrm>
          <a:prstGeom prst="rect">
            <a:avLst/>
          </a:prstGeom>
        </p:spPr>
        <p:txBody>
          <a:bodyPr vert="horz" lIns="99057" tIns="49528" rIns="99057" bIns="4952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092" y="9719598"/>
            <a:ext cx="3077739" cy="511651"/>
          </a:xfrm>
          <a:prstGeom prst="rect">
            <a:avLst/>
          </a:prstGeom>
        </p:spPr>
        <p:txBody>
          <a:bodyPr vert="horz" lIns="99057" tIns="49528" rIns="99057" bIns="49528" rtlCol="0" anchor="b"/>
          <a:lstStyle>
            <a:lvl1pPr algn="r">
              <a:defRPr sz="1300"/>
            </a:lvl1pPr>
          </a:lstStyle>
          <a:p>
            <a:fld id="{3A0B10FC-6907-431F-BCFF-37FAACC7A2B3}"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A0B10FC-6907-431F-BCFF-37FAACC7A2B3}" type="slidenum">
              <a:rPr lang="fr-FR" smtClean="0"/>
              <a:pPr/>
              <a:t>18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01/01/2015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01/01/2015</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571612"/>
            <a:ext cx="8646854" cy="523220"/>
          </a:xfrm>
          <a:prstGeom prst="rect">
            <a:avLst/>
          </a:prstGeom>
        </p:spPr>
        <p:txBody>
          <a:bodyPr wrap="none">
            <a:spAutoFit/>
          </a:bodyPr>
          <a:lstStyle/>
          <a:p>
            <a:r>
              <a:rPr lang="fr-FR" sz="2800" b="1" dirty="0" smtClean="0">
                <a:latin typeface="Times New Roman" pitchFamily="18" charset="0"/>
                <a:cs typeface="Times New Roman" pitchFamily="18" charset="0"/>
              </a:rPr>
              <a:t>CHAPTER II - </a:t>
            </a:r>
            <a:r>
              <a:rPr lang="en-US" sz="2800" b="1" dirty="0" smtClean="0">
                <a:latin typeface="Times New Roman" pitchFamily="18" charset="0"/>
                <a:cs typeface="Times New Roman" pitchFamily="18" charset="0"/>
              </a:rPr>
              <a:t>Quality control of drugs in pharmacies</a:t>
            </a:r>
            <a:endParaRPr lang="fr-FR" sz="2800" b="1" dirty="0">
              <a:latin typeface="Times New Roman" pitchFamily="18" charset="0"/>
              <a:cs typeface="Times New Roman" pitchFamily="18" charset="0"/>
            </a:endParaRPr>
          </a:p>
        </p:txBody>
      </p:sp>
      <p:sp>
        <p:nvSpPr>
          <p:cNvPr id="37890" name="AutoShape 2" descr="importance-of-quality-control-during-drug-development-368119-640x36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7892" name="AutoShape 4" descr="importance-of-quality-control-during-drug-development-368119-640x36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7893" name="Picture 5" descr="D:\analyse et controle des medicaments 2019\cours enligne analyse et controle des medicaments\qukQAAAABJRU5ErkJggg==.png"/>
          <p:cNvPicPr>
            <a:picLocks noChangeAspect="1" noChangeArrowheads="1"/>
          </p:cNvPicPr>
          <p:nvPr/>
        </p:nvPicPr>
        <p:blipFill>
          <a:blip r:embed="rId2"/>
          <a:srcRect/>
          <a:stretch>
            <a:fillRect/>
          </a:stretch>
        </p:blipFill>
        <p:spPr bwMode="auto">
          <a:xfrm>
            <a:off x="1500166" y="2071678"/>
            <a:ext cx="5616560" cy="3500462"/>
          </a:xfrm>
          <a:prstGeom prst="rect">
            <a:avLst/>
          </a:prstGeom>
          <a:noFill/>
        </p:spPr>
      </p:pic>
      <p:sp>
        <p:nvSpPr>
          <p:cNvPr id="6" name="Rectangle 5"/>
          <p:cNvSpPr/>
          <p:nvPr/>
        </p:nvSpPr>
        <p:spPr>
          <a:xfrm>
            <a:off x="1643042" y="0"/>
            <a:ext cx="6215106" cy="400110"/>
          </a:xfrm>
          <a:prstGeom prst="rect">
            <a:avLst/>
          </a:prstGeom>
        </p:spPr>
        <p:txBody>
          <a:bodyPr wrap="square">
            <a:spAutoFit/>
          </a:bodyPr>
          <a:lstStyle/>
          <a:p>
            <a:pPr algn="ctr"/>
            <a:r>
              <a:rPr lang="en-US" sz="2000" b="1" dirty="0" smtClean="0">
                <a:latin typeface="Times New Roman" pitchFamily="18" charset="0"/>
                <a:cs typeface="Times New Roman" pitchFamily="18" charset="0"/>
              </a:rPr>
              <a:t>Master 2: Pharmaceutical Chemistry</a:t>
            </a:r>
            <a:endParaRPr lang="fr-FR" sz="2000" b="1" dirty="0" smtClean="0">
              <a:latin typeface="Times New Roman" pitchFamily="18" charset="0"/>
              <a:cs typeface="Times New Roman" pitchFamily="18" charset="0"/>
            </a:endParaRPr>
          </a:p>
        </p:txBody>
      </p:sp>
      <p:sp>
        <p:nvSpPr>
          <p:cNvPr id="7" name="Rectangle 6"/>
          <p:cNvSpPr/>
          <p:nvPr/>
        </p:nvSpPr>
        <p:spPr>
          <a:xfrm>
            <a:off x="2071670" y="785794"/>
            <a:ext cx="4900572" cy="461665"/>
          </a:xfrm>
          <a:prstGeom prst="rect">
            <a:avLst/>
          </a:prstGeom>
        </p:spPr>
        <p:txBody>
          <a:bodyPr wrap="none">
            <a:spAutoFit/>
          </a:bodyPr>
          <a:lstStyle/>
          <a:p>
            <a:pPr algn="ctr"/>
            <a:r>
              <a:rPr lang="en-US" sz="2400" b="1" dirty="0" smtClean="0">
                <a:latin typeface="Times New Roman" pitchFamily="18" charset="0"/>
                <a:cs typeface="Times New Roman" pitchFamily="18" charset="0"/>
              </a:rPr>
              <a:t>Module: Drug Analysis and Control</a:t>
            </a:r>
          </a:p>
        </p:txBody>
      </p:sp>
      <p:sp>
        <p:nvSpPr>
          <p:cNvPr id="8" name="Rectangle 7"/>
          <p:cNvSpPr/>
          <p:nvPr/>
        </p:nvSpPr>
        <p:spPr>
          <a:xfrm>
            <a:off x="1357290" y="6457890"/>
            <a:ext cx="6215106" cy="400110"/>
          </a:xfrm>
          <a:prstGeom prst="rect">
            <a:avLst/>
          </a:prstGeom>
        </p:spPr>
        <p:txBody>
          <a:bodyPr wrap="square">
            <a:spAutoFit/>
          </a:bodyPr>
          <a:lstStyle/>
          <a:p>
            <a:pPr algn="ctr"/>
            <a:r>
              <a:rPr lang="en-US" sz="2000" b="1" dirty="0" smtClean="0">
                <a:latin typeface="Times New Roman" pitchFamily="18" charset="0"/>
                <a:cs typeface="Times New Roman" pitchFamily="18" charset="0"/>
              </a:rPr>
              <a:t>2023/2024</a:t>
            </a:r>
            <a:endParaRPr lang="fr-FR" sz="2000" b="1" dirty="0" smtClean="0">
              <a:latin typeface="Times New Roman" pitchFamily="18" charset="0"/>
              <a:cs typeface="Times New Roman" pitchFamily="18" charset="0"/>
            </a:endParaRPr>
          </a:p>
        </p:txBody>
      </p:sp>
      <p:sp>
        <p:nvSpPr>
          <p:cNvPr id="9" name="Rectangle 8"/>
          <p:cNvSpPr/>
          <p:nvPr/>
        </p:nvSpPr>
        <p:spPr>
          <a:xfrm>
            <a:off x="5857884" y="5643578"/>
            <a:ext cx="3643338" cy="400110"/>
          </a:xfrm>
          <a:prstGeom prst="rect">
            <a:avLst/>
          </a:prstGeom>
        </p:spPr>
        <p:txBody>
          <a:bodyPr wrap="square">
            <a:spAutoFit/>
          </a:bodyPr>
          <a:lstStyle/>
          <a:p>
            <a:pPr algn="ctr"/>
            <a:r>
              <a:rPr lang="en-US" sz="2000" b="1" dirty="0" smtClean="0">
                <a:latin typeface="Times New Roman" pitchFamily="18" charset="0"/>
                <a:cs typeface="Times New Roman" pitchFamily="18" charset="0"/>
              </a:rPr>
              <a:t>Dr. FIZIR MERIEM</a:t>
            </a:r>
            <a:endParaRPr lang="fr-FR" sz="2000" b="1" dirty="0" smtClean="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b="1" dirty="0" smtClean="0">
                <a:latin typeface="Times New Roman" pitchFamily="18" charset="0"/>
                <a:cs typeface="Times New Roman" pitchFamily="18" charset="0"/>
              </a:rPr>
              <a:t>QUALITY RELATIONSHIPS</a:t>
            </a:r>
            <a:endParaRPr lang="fr-FR"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1357298"/>
            <a:ext cx="9144000" cy="5500702"/>
          </a:xfrm>
        </p:spPr>
        <p:txBody>
          <a:bodyPr>
            <a:noAutofit/>
          </a:bodyPr>
          <a:lstStyle/>
          <a:p>
            <a:pPr algn="just">
              <a:lnSpc>
                <a:spcPct val="150000"/>
              </a:lnSpc>
              <a:buNone/>
            </a:pPr>
            <a:r>
              <a:rPr lang="en-US" sz="2000" b="1" dirty="0" smtClean="0">
                <a:solidFill>
                  <a:srgbClr val="FF0000"/>
                </a:solidFill>
                <a:latin typeface="Times New Roman" pitchFamily="18" charset="0"/>
                <a:cs typeface="Times New Roman" pitchFamily="18" charset="0"/>
              </a:rPr>
              <a:t>Quality Assurance</a:t>
            </a:r>
          </a:p>
          <a:p>
            <a:pPr algn="just">
              <a:lnSpc>
                <a:spcPct val="150000"/>
              </a:lnSpc>
              <a:buNone/>
            </a:pP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 wide-ranging concept which covers all matters which individually or collectively influence the quality of a </a:t>
            </a:r>
            <a:r>
              <a:rPr lang="en-US" sz="2000" dirty="0" smtClean="0">
                <a:latin typeface="Times New Roman" pitchFamily="18" charset="0"/>
                <a:cs typeface="Times New Roman" pitchFamily="18" charset="0"/>
              </a:rPr>
              <a:t>product.</a:t>
            </a:r>
            <a:endParaRPr lang="en-US" sz="2000" dirty="0" smtClean="0">
              <a:latin typeface="Times New Roman" pitchFamily="18" charset="0"/>
              <a:cs typeface="Times New Roman" pitchFamily="18" charset="0"/>
            </a:endParaRPr>
          </a:p>
          <a:p>
            <a:pPr algn="just">
              <a:lnSpc>
                <a:spcPct val="150000"/>
              </a:lnSpc>
              <a:buNone/>
            </a:pPr>
            <a:r>
              <a:rPr lang="en-US" sz="2000" dirty="0" smtClean="0">
                <a:latin typeface="Times New Roman" pitchFamily="18" charset="0"/>
                <a:cs typeface="Times New Roman" pitchFamily="18" charset="0"/>
              </a:rPr>
              <a:t>− Appropriate infrastructure or “ quality system” consists of organisation structure, procedures, </a:t>
            </a:r>
            <a:r>
              <a:rPr lang="en-US" sz="2000" dirty="0" err="1" smtClean="0">
                <a:latin typeface="Times New Roman" pitchFamily="18" charset="0"/>
                <a:cs typeface="Times New Roman" pitchFamily="18" charset="0"/>
              </a:rPr>
              <a:t>processess</a:t>
            </a:r>
            <a:r>
              <a:rPr lang="en-US" sz="2000" dirty="0" smtClean="0">
                <a:latin typeface="Times New Roman" pitchFamily="18" charset="0"/>
                <a:cs typeface="Times New Roman" pitchFamily="18" charset="0"/>
              </a:rPr>
              <a:t> and </a:t>
            </a:r>
            <a:r>
              <a:rPr lang="en-US" sz="2000" dirty="0" smtClean="0">
                <a:latin typeface="Times New Roman" pitchFamily="18" charset="0"/>
                <a:cs typeface="Times New Roman" pitchFamily="18" charset="0"/>
              </a:rPr>
              <a:t>resources.</a:t>
            </a:r>
            <a:endParaRPr lang="en-US" sz="2000" dirty="0" smtClean="0">
              <a:latin typeface="Times New Roman" pitchFamily="18" charset="0"/>
              <a:cs typeface="Times New Roman" pitchFamily="18" charset="0"/>
            </a:endParaRPr>
          </a:p>
          <a:p>
            <a:pPr algn="just">
              <a:lnSpc>
                <a:spcPct val="150000"/>
              </a:lnSpc>
              <a:buNone/>
            </a:pPr>
            <a:r>
              <a:rPr lang="en-US" sz="2000" dirty="0" smtClean="0">
                <a:latin typeface="Times New Roman" pitchFamily="18" charset="0"/>
                <a:cs typeface="Times New Roman" pitchFamily="18" charset="0"/>
              </a:rPr>
              <a:t>− The sum total of the organized arrangements to ensure that the products are of the quality required for their intended use.</a:t>
            </a:r>
          </a:p>
          <a:p>
            <a:pPr algn="just">
              <a:lnSpc>
                <a:spcPct val="150000"/>
              </a:lnSpc>
              <a:buNone/>
            </a:pPr>
            <a:r>
              <a:rPr lang="en-US" sz="2000" dirty="0" smtClean="0">
                <a:latin typeface="Times New Roman" pitchFamily="18" charset="0"/>
                <a:cs typeface="Times New Roman" pitchFamily="18" charset="0"/>
              </a:rPr>
              <a:t>− Quality Assurance therefore incorporates Good Manufacturing Practice plus other factors outside the scope of these Guidelines, such as product design and </a:t>
            </a:r>
            <a:r>
              <a:rPr lang="en-US" sz="2000" dirty="0" smtClean="0">
                <a:latin typeface="Times New Roman" pitchFamily="18" charset="0"/>
                <a:cs typeface="Times New Roman" pitchFamily="18" charset="0"/>
              </a:rPr>
              <a:t>development.</a:t>
            </a:r>
            <a:endParaRPr lang="fr-FR"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000108"/>
            <a:ext cx="8643998" cy="52149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250000"/>
              </a:lnSpc>
            </a:pPr>
            <a:r>
              <a:rPr lang="fr-FR" sz="2800" b="1" dirty="0" smtClean="0">
                <a:latin typeface="Times New Roman" pitchFamily="18" charset="0"/>
                <a:cs typeface="Times New Roman" pitchFamily="18" charset="0"/>
              </a:rPr>
              <a:t>According to ISO 9000: QA is a part of </a:t>
            </a:r>
            <a:r>
              <a:rPr lang="fr-FR" sz="2800" b="1" dirty="0" err="1" smtClean="0">
                <a:latin typeface="Times New Roman" pitchFamily="18" charset="0"/>
                <a:cs typeface="Times New Roman" pitchFamily="18" charset="0"/>
              </a:rPr>
              <a:t>quality</a:t>
            </a:r>
            <a:r>
              <a:rPr lang="fr-FR" sz="2800" b="1" dirty="0" smtClean="0">
                <a:latin typeface="Times New Roman" pitchFamily="18" charset="0"/>
                <a:cs typeface="Times New Roman" pitchFamily="18" charset="0"/>
              </a:rPr>
              <a:t> management </a:t>
            </a:r>
            <a:r>
              <a:rPr lang="fr-FR" sz="2800" b="1" dirty="0" err="1" smtClean="0">
                <a:latin typeface="Times New Roman" pitchFamily="18" charset="0"/>
                <a:cs typeface="Times New Roman" pitchFamily="18" charset="0"/>
              </a:rPr>
              <a:t>focused</a:t>
            </a:r>
            <a:r>
              <a:rPr lang="fr-FR" sz="2800" b="1" dirty="0" smtClean="0">
                <a:latin typeface="Times New Roman" pitchFamily="18" charset="0"/>
                <a:cs typeface="Times New Roman" pitchFamily="18" charset="0"/>
              </a:rPr>
              <a:t> on </a:t>
            </a:r>
            <a:r>
              <a:rPr lang="fr-FR" sz="2800" b="1" dirty="0" err="1" smtClean="0">
                <a:latin typeface="Times New Roman" pitchFamily="18" charset="0"/>
                <a:cs typeface="Times New Roman" pitchFamily="18" charset="0"/>
              </a:rPr>
              <a:t>providing</a:t>
            </a:r>
            <a:r>
              <a:rPr lang="fr-FR" sz="2800" b="1" dirty="0" smtClean="0">
                <a:latin typeface="Times New Roman" pitchFamily="18" charset="0"/>
                <a:cs typeface="Times New Roman" pitchFamily="18" charset="0"/>
              </a:rPr>
              <a:t> confidence that </a:t>
            </a:r>
            <a:r>
              <a:rPr lang="fr-FR" sz="2800" b="1" dirty="0" err="1" smtClean="0">
                <a:latin typeface="Times New Roman" pitchFamily="18" charset="0"/>
                <a:cs typeface="Times New Roman" pitchFamily="18" charset="0"/>
              </a:rPr>
              <a:t>quality</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requirements</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will</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be</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fulfilled</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Whereas</a:t>
            </a:r>
            <a:r>
              <a:rPr lang="fr-FR" sz="2800" b="1" dirty="0" smtClean="0">
                <a:latin typeface="Times New Roman" pitchFamily="18" charset="0"/>
                <a:cs typeface="Times New Roman" pitchFamily="18" charset="0"/>
              </a:rPr>
              <a:t>, QC is a part of </a:t>
            </a:r>
            <a:r>
              <a:rPr lang="fr-FR" sz="2800" b="1" dirty="0" err="1" smtClean="0">
                <a:latin typeface="Times New Roman" pitchFamily="18" charset="0"/>
                <a:cs typeface="Times New Roman" pitchFamily="18" charset="0"/>
              </a:rPr>
              <a:t>quality</a:t>
            </a:r>
            <a:r>
              <a:rPr lang="fr-FR" sz="2800" b="1" dirty="0" smtClean="0">
                <a:latin typeface="Times New Roman" pitchFamily="18" charset="0"/>
                <a:cs typeface="Times New Roman" pitchFamily="18" charset="0"/>
              </a:rPr>
              <a:t> management </a:t>
            </a:r>
            <a:r>
              <a:rPr lang="fr-FR" sz="2800" b="1" dirty="0" err="1" smtClean="0">
                <a:latin typeface="Times New Roman" pitchFamily="18" charset="0"/>
                <a:cs typeface="Times New Roman" pitchFamily="18" charset="0"/>
              </a:rPr>
              <a:t>focused</a:t>
            </a:r>
            <a:r>
              <a:rPr lang="fr-FR" sz="2800" b="1" dirty="0" smtClean="0">
                <a:latin typeface="Times New Roman" pitchFamily="18" charset="0"/>
                <a:cs typeface="Times New Roman" pitchFamily="18" charset="0"/>
              </a:rPr>
              <a:t> on </a:t>
            </a:r>
            <a:r>
              <a:rPr lang="fr-FR" sz="2800" b="1" dirty="0" err="1" smtClean="0">
                <a:latin typeface="Times New Roman" pitchFamily="18" charset="0"/>
                <a:cs typeface="Times New Roman" pitchFamily="18" charset="0"/>
              </a:rPr>
              <a:t>fulfilling</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quality</a:t>
            </a:r>
            <a:r>
              <a:rPr lang="fr-FR" sz="2800" b="1" dirty="0" smtClean="0">
                <a:latin typeface="Times New Roman" pitchFamily="18" charset="0"/>
                <a:cs typeface="Times New Roman" pitchFamily="18" charset="0"/>
              </a:rPr>
              <a:t> requirement.</a:t>
            </a:r>
            <a:endParaRPr lang="fr-FR" sz="2800" b="1"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algn="just">
              <a:lnSpc>
                <a:spcPct val="160000"/>
              </a:lnSpc>
            </a:pPr>
            <a:r>
              <a:rPr lang="en-US" sz="2400" dirty="0" smtClean="0">
                <a:latin typeface="Times New Roman" pitchFamily="18" charset="0"/>
                <a:cs typeface="Times New Roman" pitchFamily="18" charset="0"/>
              </a:rPr>
              <a:t>Within an organization, </a:t>
            </a:r>
            <a:r>
              <a:rPr lang="en-US" sz="2400" dirty="0" smtClean="0">
                <a:solidFill>
                  <a:srgbClr val="FF0000"/>
                </a:solidFill>
                <a:latin typeface="Times New Roman" pitchFamily="18" charset="0"/>
                <a:cs typeface="Times New Roman" pitchFamily="18" charset="0"/>
              </a:rPr>
              <a:t>quality assurance serves as a management tool</a:t>
            </a:r>
            <a:r>
              <a:rPr lang="en-US" sz="2400" dirty="0" smtClean="0">
                <a:latin typeface="Times New Roman" pitchFamily="18" charset="0"/>
                <a:cs typeface="Times New Roman" pitchFamily="18" charset="0"/>
              </a:rPr>
              <a:t>. In  contractual situations, quality assurance also serves to generate confidence in the supplier. The concepts of quality assurance, GMP and quality control are interrelated aspects of quality management. They are described here in order to emphasize their relationship and their fundamental importance to the production and control of pharmaceutical products</a:t>
            </a:r>
            <a:endParaRPr lang="fr-FR" sz="2400" dirty="0">
              <a:latin typeface="Times New Roman" pitchFamily="18" charset="0"/>
              <a:cs typeface="Times New Roman" pitchFamily="18" charset="0"/>
            </a:endParaRPr>
          </a:p>
        </p:txBody>
      </p:sp>
      <p:sp>
        <p:nvSpPr>
          <p:cNvPr id="4" name="Titre 1"/>
          <p:cNvSpPr>
            <a:spLocks noGrp="1"/>
          </p:cNvSpPr>
          <p:nvPr>
            <p:ph type="title"/>
          </p:nvPr>
        </p:nvSpPr>
        <p:spPr/>
        <p:txBody>
          <a:bodyPr/>
          <a:lstStyle/>
          <a:p>
            <a:r>
              <a:rPr lang="fr-FR" b="1" dirty="0" smtClean="0">
                <a:latin typeface="Times New Roman" pitchFamily="18" charset="0"/>
                <a:cs typeface="Times New Roman" pitchFamily="18" charset="0"/>
              </a:rPr>
              <a:t>QUALITY RELATIONSHIPS</a:t>
            </a:r>
            <a:endParaRPr lang="fr-FR" b="1"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en-US" b="1" dirty="0" smtClean="0">
                <a:latin typeface="Times New Roman" pitchFamily="18" charset="0"/>
                <a:cs typeface="Times New Roman" pitchFamily="18" charset="0"/>
              </a:rPr>
              <a:t>Quality Control</a:t>
            </a:r>
            <a:endParaRPr lang="fr-FR" dirty="0"/>
          </a:p>
        </p:txBody>
      </p:sp>
      <p:sp>
        <p:nvSpPr>
          <p:cNvPr id="3" name="Espace réservé du contenu 2"/>
          <p:cNvSpPr>
            <a:spLocks noGrp="1"/>
          </p:cNvSpPr>
          <p:nvPr>
            <p:ph idx="1"/>
          </p:nvPr>
        </p:nvSpPr>
        <p:spPr/>
        <p:txBody>
          <a:bodyPr/>
          <a:lstStyle/>
          <a:p>
            <a:pPr>
              <a:buNone/>
            </a:pPr>
            <a:r>
              <a:rPr lang="fr-FR" b="1" dirty="0" err="1" smtClean="0">
                <a:solidFill>
                  <a:srgbClr val="FF0000"/>
                </a:solidFill>
                <a:latin typeface="Times New Roman" pitchFamily="18" charset="0"/>
                <a:cs typeface="Times New Roman" pitchFamily="18" charset="0"/>
              </a:rPr>
              <a:t>Responsibilities</a:t>
            </a:r>
            <a:r>
              <a:rPr lang="fr-FR" b="1" dirty="0" smtClean="0">
                <a:solidFill>
                  <a:srgbClr val="FF0000"/>
                </a:solidFill>
                <a:latin typeface="Times New Roman" pitchFamily="18" charset="0"/>
                <a:cs typeface="Times New Roman" pitchFamily="18" charset="0"/>
              </a:rPr>
              <a:t>:</a:t>
            </a:r>
          </a:p>
          <a:p>
            <a:r>
              <a:rPr lang="fr-FR" dirty="0" err="1" smtClean="0">
                <a:latin typeface="Times New Roman" pitchFamily="18" charset="0"/>
                <a:cs typeface="Times New Roman" pitchFamily="18" charset="0"/>
              </a:rPr>
              <a:t>Perform</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testing</a:t>
            </a:r>
            <a:r>
              <a:rPr lang="fr-FR" dirty="0" smtClean="0">
                <a:latin typeface="Times New Roman" pitchFamily="18" charset="0"/>
                <a:cs typeface="Times New Roman" pitchFamily="18" charset="0"/>
              </a:rPr>
              <a:t> of </a:t>
            </a:r>
            <a:r>
              <a:rPr lang="fr-FR" dirty="0" err="1" smtClean="0">
                <a:latin typeface="Times New Roman" pitchFamily="18" charset="0"/>
                <a:cs typeface="Times New Roman" pitchFamily="18" charset="0"/>
              </a:rPr>
              <a:t>finished</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product</a:t>
            </a:r>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Control of </a:t>
            </a:r>
            <a:r>
              <a:rPr lang="fr-FR" dirty="0" err="1" smtClean="0">
                <a:latin typeface="Times New Roman" pitchFamily="18" charset="0"/>
                <a:cs typeface="Times New Roman" pitchFamily="18" charset="0"/>
              </a:rPr>
              <a:t>quality</a:t>
            </a:r>
            <a:r>
              <a:rPr lang="fr-FR" dirty="0" smtClean="0">
                <a:latin typeface="Times New Roman" pitchFamily="18" charset="0"/>
                <a:cs typeface="Times New Roman" pitchFamily="18" charset="0"/>
              </a:rPr>
              <a:t> of the </a:t>
            </a:r>
            <a:r>
              <a:rPr lang="fr-FR" dirty="0" err="1" smtClean="0">
                <a:latin typeface="Times New Roman" pitchFamily="18" charset="0"/>
                <a:cs typeface="Times New Roman" pitchFamily="18" charset="0"/>
              </a:rPr>
              <a:t>product</a:t>
            </a:r>
            <a:r>
              <a:rPr lang="fr-FR" dirty="0" smtClean="0">
                <a:latin typeface="Times New Roman" pitchFamily="18" charset="0"/>
                <a:cs typeface="Times New Roman" pitchFamily="18" charset="0"/>
              </a:rPr>
              <a:t> on a </a:t>
            </a:r>
            <a:r>
              <a:rPr lang="fr-FR" dirty="0" err="1" smtClean="0">
                <a:latin typeface="Times New Roman" pitchFamily="18" charset="0"/>
                <a:cs typeface="Times New Roman" pitchFamily="18" charset="0"/>
              </a:rPr>
              <a:t>daily</a:t>
            </a:r>
            <a:r>
              <a:rPr lang="fr-FR" dirty="0" smtClean="0">
                <a:latin typeface="Times New Roman" pitchFamily="18" charset="0"/>
                <a:cs typeface="Times New Roman" pitchFamily="18" charset="0"/>
              </a:rPr>
              <a:t> basis </a:t>
            </a:r>
            <a:r>
              <a:rPr lang="fr-FR" dirty="0" err="1" smtClean="0">
                <a:latin typeface="Times New Roman" pitchFamily="18" charset="0"/>
                <a:cs typeface="Times New Roman" pitchFamily="18" charset="0"/>
              </a:rPr>
              <a:t>at</a:t>
            </a:r>
            <a:r>
              <a:rPr lang="fr-FR" dirty="0" smtClean="0">
                <a:latin typeface="Times New Roman" pitchFamily="18" charset="0"/>
                <a:cs typeface="Times New Roman" pitchFamily="18" charset="0"/>
              </a:rPr>
              <a:t> the </a:t>
            </a:r>
            <a:r>
              <a:rPr lang="fr-FR" dirty="0" err="1" smtClean="0">
                <a:latin typeface="Times New Roman" pitchFamily="18" charset="0"/>
                <a:cs typeface="Times New Roman" pitchFamily="18" charset="0"/>
              </a:rPr>
              <a:t>company</a:t>
            </a:r>
            <a:endParaRPr lang="fr-FR" dirty="0" smtClean="0">
              <a:latin typeface="Times New Roman" pitchFamily="18" charset="0"/>
              <a:cs typeface="Times New Roman" pitchFamily="18" charset="0"/>
            </a:endParaRPr>
          </a:p>
          <a:p>
            <a:endParaRPr lang="fr-FR" b="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latin typeface="Times New Roman" pitchFamily="18" charset="0"/>
                <a:cs typeface="Times New Roman" pitchFamily="18" charset="0"/>
              </a:rPr>
              <a:t>Quality Assurance</a:t>
            </a:r>
            <a:endParaRPr lang="fr-FR" dirty="0"/>
          </a:p>
        </p:txBody>
      </p:sp>
      <p:sp>
        <p:nvSpPr>
          <p:cNvPr id="3" name="Espace réservé du contenu 2"/>
          <p:cNvSpPr>
            <a:spLocks noGrp="1"/>
          </p:cNvSpPr>
          <p:nvPr>
            <p:ph idx="1"/>
          </p:nvPr>
        </p:nvSpPr>
        <p:spPr>
          <a:xfrm>
            <a:off x="0" y="1600200"/>
            <a:ext cx="9144000" cy="4525963"/>
          </a:xfrm>
        </p:spPr>
        <p:txBody>
          <a:bodyPr>
            <a:normAutofit fontScale="92500" lnSpcReduction="10000"/>
          </a:bodyPr>
          <a:lstStyle/>
          <a:p>
            <a:pPr algn="just">
              <a:buNone/>
            </a:pPr>
            <a:r>
              <a:rPr lang="fr-FR" b="1" dirty="0" err="1" smtClean="0">
                <a:solidFill>
                  <a:srgbClr val="FF0000"/>
                </a:solidFill>
                <a:latin typeface="Times New Roman" pitchFamily="18" charset="0"/>
                <a:cs typeface="Times New Roman" pitchFamily="18" charset="0"/>
              </a:rPr>
              <a:t>Responsibilities</a:t>
            </a:r>
            <a:r>
              <a:rPr lang="fr-FR" b="1" dirty="0" smtClean="0">
                <a:solidFill>
                  <a:srgbClr val="FF0000"/>
                </a:solidFill>
                <a:latin typeface="Times New Roman" pitchFamily="18" charset="0"/>
                <a:cs typeface="Times New Roman" pitchFamily="18" charset="0"/>
              </a:rPr>
              <a:t>:</a:t>
            </a:r>
          </a:p>
          <a:p>
            <a:pPr algn="just"/>
            <a:r>
              <a:rPr lang="fr-FR" dirty="0" err="1" smtClean="0">
                <a:latin typeface="Times New Roman" pitchFamily="18" charset="0"/>
                <a:cs typeface="Times New Roman" pitchFamily="18" charset="0"/>
              </a:rPr>
              <a:t>Define</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quality</a:t>
            </a:r>
            <a:r>
              <a:rPr lang="fr-FR" dirty="0" smtClean="0">
                <a:latin typeface="Times New Roman" pitchFamily="18" charset="0"/>
                <a:cs typeface="Times New Roman" pitchFamily="18" charset="0"/>
              </a:rPr>
              <a:t> standards and </a:t>
            </a:r>
            <a:r>
              <a:rPr lang="fr-FR" dirty="0" err="1" smtClean="0">
                <a:latin typeface="Times New Roman" pitchFamily="18" charset="0"/>
                <a:cs typeface="Times New Roman" pitchFamily="18" charset="0"/>
              </a:rPr>
              <a:t>metrics</a:t>
            </a:r>
            <a:endParaRPr lang="fr-FR" dirty="0" smtClean="0">
              <a:latin typeface="Times New Roman" pitchFamily="18" charset="0"/>
              <a:cs typeface="Times New Roman" pitchFamily="18" charset="0"/>
            </a:endParaRPr>
          </a:p>
          <a:p>
            <a:pPr algn="just"/>
            <a:r>
              <a:rPr lang="fr-FR" dirty="0" err="1" smtClean="0">
                <a:latin typeface="Times New Roman" pitchFamily="18" charset="0"/>
                <a:cs typeface="Times New Roman" pitchFamily="18" charset="0"/>
              </a:rPr>
              <a:t>Review</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quality</a:t>
            </a:r>
            <a:r>
              <a:rPr lang="fr-FR" dirty="0" smtClean="0">
                <a:latin typeface="Times New Roman" pitchFamily="18" charset="0"/>
                <a:cs typeface="Times New Roman" pitchFamily="18" charset="0"/>
              </a:rPr>
              <a:t> standards and </a:t>
            </a:r>
            <a:r>
              <a:rPr lang="fr-FR" dirty="0" err="1" smtClean="0">
                <a:latin typeface="Times New Roman" pitchFamily="18" charset="0"/>
                <a:cs typeface="Times New Roman" pitchFamily="18" charset="0"/>
              </a:rPr>
              <a:t>metrics</a:t>
            </a:r>
            <a:r>
              <a:rPr lang="fr-FR" dirty="0" smtClean="0">
                <a:latin typeface="Times New Roman" pitchFamily="18" charset="0"/>
                <a:cs typeface="Times New Roman" pitchFamily="18" charset="0"/>
              </a:rPr>
              <a:t> by </a:t>
            </a:r>
            <a:r>
              <a:rPr lang="fr-FR" dirty="0" err="1" smtClean="0">
                <a:latin typeface="Times New Roman" pitchFamily="18" charset="0"/>
                <a:cs typeface="Times New Roman" pitchFamily="18" charset="0"/>
              </a:rPr>
              <a:t>working</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closely</a:t>
            </a:r>
            <a:r>
              <a:rPr lang="fr-FR" dirty="0" smtClean="0">
                <a:latin typeface="Times New Roman" pitchFamily="18" charset="0"/>
                <a:cs typeface="Times New Roman" pitchFamily="18" charset="0"/>
              </a:rPr>
              <a:t> with all </a:t>
            </a:r>
            <a:r>
              <a:rPr lang="fr-FR" dirty="0" err="1" smtClean="0">
                <a:latin typeface="Times New Roman" pitchFamily="18" charset="0"/>
                <a:cs typeface="Times New Roman" pitchFamily="18" charset="0"/>
              </a:rPr>
              <a:t>departements</a:t>
            </a:r>
            <a:endParaRPr lang="fr-FR" dirty="0" smtClean="0">
              <a:latin typeface="Times New Roman" pitchFamily="18" charset="0"/>
              <a:cs typeface="Times New Roman" pitchFamily="18" charset="0"/>
            </a:endParaRPr>
          </a:p>
          <a:p>
            <a:pPr algn="just"/>
            <a:r>
              <a:rPr lang="fr-FR" dirty="0" err="1" smtClean="0">
                <a:latin typeface="Times New Roman" pitchFamily="18" charset="0"/>
                <a:cs typeface="Times New Roman" pitchFamily="18" charset="0"/>
              </a:rPr>
              <a:t>Perform</a:t>
            </a:r>
            <a:r>
              <a:rPr lang="fr-FR" dirty="0" smtClean="0">
                <a:latin typeface="Times New Roman" pitchFamily="18" charset="0"/>
                <a:cs typeface="Times New Roman" pitchFamily="18" charset="0"/>
              </a:rPr>
              <a:t> in-process </a:t>
            </a:r>
            <a:r>
              <a:rPr lang="fr-FR" dirty="0" err="1" smtClean="0">
                <a:latin typeface="Times New Roman" pitchFamily="18" charset="0"/>
                <a:cs typeface="Times New Roman" pitchFamily="18" charset="0"/>
              </a:rPr>
              <a:t>checks</a:t>
            </a: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Help in the </a:t>
            </a:r>
            <a:r>
              <a:rPr lang="fr-FR" dirty="0" err="1" smtClean="0">
                <a:latin typeface="Times New Roman" pitchFamily="18" charset="0"/>
                <a:cs typeface="Times New Roman" pitchFamily="18" charset="0"/>
              </a:rPr>
              <a:t>prevention</a:t>
            </a:r>
            <a:r>
              <a:rPr lang="fr-FR" dirty="0" smtClean="0">
                <a:latin typeface="Times New Roman" pitchFamily="18" charset="0"/>
                <a:cs typeface="Times New Roman" pitchFamily="18" charset="0"/>
              </a:rPr>
              <a:t> of </a:t>
            </a:r>
            <a:r>
              <a:rPr lang="fr-FR" dirty="0" err="1" smtClean="0">
                <a:latin typeface="Times New Roman" pitchFamily="18" charset="0"/>
                <a:cs typeface="Times New Roman" pitchFamily="18" charset="0"/>
              </a:rPr>
              <a:t>defects</a:t>
            </a:r>
            <a:endParaRPr lang="fr-FR" dirty="0" smtClean="0">
              <a:latin typeface="Times New Roman" pitchFamily="18" charset="0"/>
              <a:cs typeface="Times New Roman" pitchFamily="18" charset="0"/>
            </a:endParaRPr>
          </a:p>
          <a:p>
            <a:pPr algn="just"/>
            <a:r>
              <a:rPr lang="fr-FR" dirty="0" err="1" smtClean="0">
                <a:latin typeface="Times New Roman" pitchFamily="18" charset="0"/>
                <a:cs typeface="Times New Roman" pitchFamily="18" charset="0"/>
              </a:rPr>
              <a:t>Perform</a:t>
            </a:r>
            <a:r>
              <a:rPr lang="fr-FR" dirty="0" smtClean="0">
                <a:latin typeface="Times New Roman" pitchFamily="18" charset="0"/>
                <a:cs typeface="Times New Roman" pitchFamily="18" charset="0"/>
              </a:rPr>
              <a:t> self-inspection</a:t>
            </a:r>
          </a:p>
          <a:p>
            <a:pPr algn="just"/>
            <a:r>
              <a:rPr lang="fr-FR" dirty="0" err="1" smtClean="0">
                <a:latin typeface="Times New Roman" pitchFamily="18" charset="0"/>
                <a:cs typeface="Times New Roman" pitchFamily="18" charset="0"/>
              </a:rPr>
              <a:t>Prepare</a:t>
            </a:r>
            <a:r>
              <a:rPr lang="fr-FR" dirty="0" smtClean="0">
                <a:latin typeface="Times New Roman" pitchFamily="18" charset="0"/>
                <a:cs typeface="Times New Roman" pitchFamily="18" charset="0"/>
              </a:rPr>
              <a:t> documents</a:t>
            </a:r>
          </a:p>
          <a:p>
            <a:pPr algn="just"/>
            <a:r>
              <a:rPr lang="fr-FR" dirty="0" smtClean="0">
                <a:latin typeface="Times New Roman" pitchFamily="18" charset="0"/>
                <a:cs typeface="Times New Roman" pitchFamily="18" charset="0"/>
              </a:rPr>
              <a:t>Help in </a:t>
            </a:r>
            <a:r>
              <a:rPr lang="fr-FR" dirty="0" err="1" smtClean="0">
                <a:latin typeface="Times New Roman" pitchFamily="18" charset="0"/>
                <a:cs typeface="Times New Roman" pitchFamily="18" charset="0"/>
              </a:rPr>
              <a:t>preparing</a:t>
            </a:r>
            <a:r>
              <a:rPr lang="fr-FR" dirty="0" smtClean="0">
                <a:latin typeface="Times New Roman" pitchFamily="18" charset="0"/>
                <a:cs typeface="Times New Roman" pitchFamily="18" charset="0"/>
              </a:rPr>
              <a:t> a </a:t>
            </a:r>
            <a:r>
              <a:rPr lang="fr-FR" dirty="0" err="1" smtClean="0">
                <a:latin typeface="Times New Roman" pitchFamily="18" charset="0"/>
                <a:cs typeface="Times New Roman" pitchFamily="18" charset="0"/>
              </a:rPr>
              <a:t>quality</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improvement</a:t>
            </a:r>
            <a:r>
              <a:rPr lang="fr-FR" dirty="0" smtClean="0">
                <a:latin typeface="Times New Roman" pitchFamily="18" charset="0"/>
                <a:cs typeface="Times New Roman" pitchFamily="18" charset="0"/>
              </a:rPr>
              <a:t> plan</a:t>
            </a:r>
          </a:p>
          <a:p>
            <a:pPr algn="just"/>
            <a:endParaRPr lang="fr-FR" b="1"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latin typeface="Times New Roman" pitchFamily="18" charset="0"/>
                <a:cs typeface="Times New Roman" pitchFamily="18" charset="0"/>
              </a:rPr>
              <a:t>Differences</a:t>
            </a:r>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Between</a:t>
            </a:r>
            <a:r>
              <a:rPr lang="fr-FR" b="1" dirty="0" smtClean="0">
                <a:latin typeface="Times New Roman" pitchFamily="18" charset="0"/>
                <a:cs typeface="Times New Roman" pitchFamily="18" charset="0"/>
              </a:rPr>
              <a:t> QC – QA</a:t>
            </a:r>
            <a:endParaRPr lang="fr-FR" b="1" dirty="0">
              <a:latin typeface="Times New Roman" pitchFamily="18" charset="0"/>
              <a:cs typeface="Times New Roman" pitchFamily="18" charset="0"/>
            </a:endParaRPr>
          </a:p>
        </p:txBody>
      </p:sp>
      <p:grpSp>
        <p:nvGrpSpPr>
          <p:cNvPr id="12" name="Groupe 11"/>
          <p:cNvGrpSpPr/>
          <p:nvPr/>
        </p:nvGrpSpPr>
        <p:grpSpPr>
          <a:xfrm>
            <a:off x="-142908" y="1714488"/>
            <a:ext cx="9001156" cy="3500462"/>
            <a:chOff x="-142908" y="1714488"/>
            <a:chExt cx="9001156" cy="3500462"/>
          </a:xfrm>
        </p:grpSpPr>
        <p:pic>
          <p:nvPicPr>
            <p:cNvPr id="1026" name="Picture 2"/>
            <p:cNvPicPr>
              <a:picLocks noChangeAspect="1" noChangeArrowheads="1"/>
            </p:cNvPicPr>
            <p:nvPr/>
          </p:nvPicPr>
          <p:blipFill>
            <a:blip r:embed="rId2"/>
            <a:srcRect l="16471" t="30273" r="20388" b="21875"/>
            <a:stretch>
              <a:fillRect/>
            </a:stretch>
          </p:blipFill>
          <p:spPr bwMode="auto">
            <a:xfrm>
              <a:off x="1714480" y="1714488"/>
              <a:ext cx="7143768" cy="3500462"/>
            </a:xfrm>
            <a:prstGeom prst="rect">
              <a:avLst/>
            </a:prstGeom>
            <a:noFill/>
            <a:ln w="9525">
              <a:noFill/>
              <a:miter lim="800000"/>
              <a:headEnd/>
              <a:tailEnd/>
            </a:ln>
            <a:effectLst/>
          </p:spPr>
        </p:pic>
        <p:sp>
          <p:nvSpPr>
            <p:cNvPr id="4" name="Titre 1"/>
            <p:cNvSpPr txBox="1">
              <a:spLocks/>
            </p:cNvSpPr>
            <p:nvPr/>
          </p:nvSpPr>
          <p:spPr>
            <a:xfrm>
              <a:off x="-142908" y="2928934"/>
              <a:ext cx="1000132" cy="428628"/>
            </a:xfrm>
            <a:prstGeom prst="rect">
              <a:avLst/>
            </a:prstGeom>
          </p:spPr>
          <p:txBody>
            <a:bodyPr vert="horz" lIns="91440" tIns="45720" rIns="91440" bIns="45720" rtlCol="0" anchor="ctr">
              <a:normAutofit fontScale="5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Goal</a:t>
              </a:r>
              <a:endParaRPr kumimoji="0" lang="fr-FR" sz="44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
          <p:nvSpPr>
            <p:cNvPr id="5" name="Titre 1"/>
            <p:cNvSpPr txBox="1">
              <a:spLocks/>
            </p:cNvSpPr>
            <p:nvPr/>
          </p:nvSpPr>
          <p:spPr>
            <a:xfrm>
              <a:off x="0" y="4500570"/>
              <a:ext cx="1000132" cy="428628"/>
            </a:xfrm>
            <a:prstGeom prst="rect">
              <a:avLst/>
            </a:prstGeom>
          </p:spPr>
          <p:txBody>
            <a:bodyPr vert="horz" lIns="91440" tIns="45720" rIns="91440" bIns="45720" rtlCol="0" anchor="ctr">
              <a:normAutofit fontScale="5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Focus</a:t>
              </a:r>
              <a:endParaRPr kumimoji="0" lang="fr-FR" sz="44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
          <p:nvSpPr>
            <p:cNvPr id="6" name="Titre 1"/>
            <p:cNvSpPr txBox="1">
              <a:spLocks/>
            </p:cNvSpPr>
            <p:nvPr/>
          </p:nvSpPr>
          <p:spPr>
            <a:xfrm>
              <a:off x="-71470" y="2428868"/>
              <a:ext cx="1714480" cy="42862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Orientation</a:t>
              </a:r>
              <a:endParaRPr kumimoji="0" lang="fr-FR" sz="24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cxnSp>
          <p:nvCxnSpPr>
            <p:cNvPr id="8" name="Connecteur droit avec flèche 7"/>
            <p:cNvCxnSpPr>
              <a:stCxn id="5" idx="3"/>
            </p:cNvCxnSpPr>
            <p:nvPr/>
          </p:nvCxnSpPr>
          <p:spPr>
            <a:xfrm flipV="1">
              <a:off x="1000132" y="4143380"/>
              <a:ext cx="714348"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a:stCxn id="5" idx="3"/>
            </p:cNvCxnSpPr>
            <p:nvPr/>
          </p:nvCxnSpPr>
          <p:spPr>
            <a:xfrm>
              <a:off x="1000132" y="4714884"/>
              <a:ext cx="785786"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itre 1"/>
            <p:cNvSpPr txBox="1">
              <a:spLocks/>
            </p:cNvSpPr>
            <p:nvPr/>
          </p:nvSpPr>
          <p:spPr>
            <a:xfrm>
              <a:off x="2643174" y="2857496"/>
              <a:ext cx="1714512" cy="42862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0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approach</a:t>
              </a:r>
              <a:endParaRPr kumimoji="0" lang="fr-FR"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grpSp>
      <p:cxnSp>
        <p:nvCxnSpPr>
          <p:cNvPr id="13" name="Connecteur droit avec flèche 12"/>
          <p:cNvCxnSpPr>
            <a:stCxn id="5" idx="3"/>
          </p:cNvCxnSpPr>
          <p:nvPr/>
        </p:nvCxnSpPr>
        <p:spPr>
          <a:xfrm flipV="1">
            <a:off x="1000132" y="3500438"/>
            <a:ext cx="785754" cy="1214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1143000"/>
          </a:xfrm>
        </p:spPr>
        <p:txBody>
          <a:bodyPr>
            <a:noAutofit/>
          </a:bodyPr>
          <a:lstStyle/>
          <a:p>
            <a:r>
              <a:rPr lang="en-US" sz="2800" b="1" dirty="0" smtClean="0">
                <a:latin typeface="Times New Roman" pitchFamily="18" charset="0"/>
                <a:cs typeface="Times New Roman" pitchFamily="18" charset="0"/>
              </a:rPr>
              <a:t>BASIC PRINCIPLES OF GOOD </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QUALITY CONTROL LABORATORY </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PRACTICES</a:t>
            </a:r>
            <a:endParaRPr lang="fr-FR" sz="2800"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srcRect l="30747" t="15625" r="25878" b="22851"/>
          <a:stretch>
            <a:fillRect/>
          </a:stretch>
        </p:blipFill>
        <p:spPr bwMode="auto">
          <a:xfrm>
            <a:off x="1338013" y="1571612"/>
            <a:ext cx="6091507" cy="4857784"/>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85926"/>
            <a:ext cx="9144000" cy="4525963"/>
          </a:xfrm>
        </p:spPr>
        <p:txBody>
          <a:bodyPr>
            <a:normAutofit/>
          </a:bodyPr>
          <a:lstStyle/>
          <a:p>
            <a:pPr algn="just"/>
            <a:r>
              <a:rPr lang="en-US" sz="2400" b="1" dirty="0" smtClean="0">
                <a:solidFill>
                  <a:srgbClr val="FF0000"/>
                </a:solidFill>
                <a:latin typeface="Times New Roman" pitchFamily="18" charset="0"/>
                <a:cs typeface="Times New Roman" pitchFamily="18" charset="0"/>
              </a:rPr>
              <a:t>Personnel</a:t>
            </a:r>
          </a:p>
          <a:p>
            <a:pPr algn="just">
              <a:buNone/>
            </a:pPr>
            <a:r>
              <a:rPr lang="en-US" sz="2400" b="1" dirty="0" smtClean="0">
                <a:latin typeface="Times New Roman" pitchFamily="18" charset="0"/>
                <a:cs typeface="Times New Roman" pitchFamily="18" charset="0"/>
              </a:rPr>
              <a:t>QC Personnel shall comply with requirements as stipulated in Chapter 2 – Personnel:</a:t>
            </a:r>
          </a:p>
          <a:p>
            <a:pPr algn="just">
              <a:buNone/>
            </a:pPr>
            <a:r>
              <a:rPr lang="en-US" sz="2400" b="1" dirty="0" smtClean="0">
                <a:latin typeface="Times New Roman" pitchFamily="18" charset="0"/>
                <a:cs typeface="Times New Roman" pitchFamily="18" charset="0"/>
              </a:rPr>
              <a:t>– Qualification and competency of QC Personnel</a:t>
            </a:r>
          </a:p>
          <a:p>
            <a:pPr algn="just">
              <a:buNone/>
            </a:pPr>
            <a:r>
              <a:rPr lang="en-US" sz="2400" b="1" dirty="0" smtClean="0">
                <a:latin typeface="Times New Roman" pitchFamily="18" charset="0"/>
                <a:cs typeface="Times New Roman" pitchFamily="18" charset="0"/>
              </a:rPr>
              <a:t>– Responsibilities</a:t>
            </a:r>
          </a:p>
          <a:p>
            <a:pPr algn="just">
              <a:buNone/>
            </a:pPr>
            <a:r>
              <a:rPr lang="en-US" sz="2400" b="1" dirty="0" smtClean="0">
                <a:latin typeface="Times New Roman" pitchFamily="18" charset="0"/>
                <a:cs typeface="Times New Roman" pitchFamily="18" charset="0"/>
              </a:rPr>
              <a:t>– Joint responsibility of the Heads of Production and QC department</a:t>
            </a:r>
            <a:endParaRPr lang="fr-FR" sz="2400" b="1" dirty="0">
              <a:latin typeface="Times New Roman" pitchFamily="18" charset="0"/>
              <a:cs typeface="Times New Roman" pitchFamily="18" charset="0"/>
            </a:endParaRPr>
          </a:p>
        </p:txBody>
      </p:sp>
      <p:sp>
        <p:nvSpPr>
          <p:cNvPr id="6" name="Titre 1"/>
          <p:cNvSpPr>
            <a:spLocks noGrp="1"/>
          </p:cNvSpPr>
          <p:nvPr>
            <p:ph type="title"/>
          </p:nvPr>
        </p:nvSpPr>
        <p:spPr>
          <a:xfrm>
            <a:off x="457200" y="-24"/>
            <a:ext cx="8229600" cy="1143000"/>
          </a:xfrm>
        </p:spPr>
        <p:txBody>
          <a:bodyPr>
            <a:noAutofit/>
          </a:bodyPr>
          <a:lstStyle/>
          <a:p>
            <a:r>
              <a:rPr lang="en-US" sz="2800" b="1" dirty="0" smtClean="0">
                <a:latin typeface="Times New Roman" pitchFamily="18" charset="0"/>
                <a:cs typeface="Times New Roman" pitchFamily="18" charset="0"/>
              </a:rPr>
              <a:t>BASIC PRINCIPLES OF GOOD </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QUALITY CONTROL LABORATORY </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PRACTICES</a:t>
            </a:r>
            <a:endParaRPr lang="fr-FR" sz="2800" b="1"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00042"/>
            <a:ext cx="8929718" cy="4525963"/>
          </a:xfrm>
        </p:spPr>
        <p:txBody>
          <a:bodyPr>
            <a:noAutofit/>
          </a:bodyPr>
          <a:lstStyle/>
          <a:p>
            <a:pPr algn="just">
              <a:lnSpc>
                <a:spcPct val="220000"/>
              </a:lnSpc>
              <a:buNone/>
            </a:pPr>
            <a:r>
              <a:rPr lang="en-US" sz="2000" b="1" dirty="0" smtClean="0">
                <a:latin typeface="Times New Roman" pitchFamily="18" charset="0"/>
                <a:cs typeface="Times New Roman" pitchFamily="18" charset="0"/>
              </a:rPr>
              <a:t>Qualification and competency of QC personnel</a:t>
            </a:r>
          </a:p>
          <a:p>
            <a:pPr algn="just">
              <a:lnSpc>
                <a:spcPct val="220000"/>
              </a:lnSpc>
            </a:pPr>
            <a:r>
              <a:rPr lang="en-US" sz="2000" dirty="0" smtClean="0">
                <a:latin typeface="Times New Roman" pitchFamily="18" charset="0"/>
                <a:cs typeface="Times New Roman" pitchFamily="18" charset="0"/>
              </a:rPr>
              <a:t>Quality Control personnel shall have particular expertise in products, in order,</a:t>
            </a:r>
          </a:p>
          <a:p>
            <a:pPr algn="just">
              <a:lnSpc>
                <a:spcPct val="220000"/>
              </a:lnSpc>
              <a:buNone/>
            </a:pPr>
            <a:r>
              <a:rPr lang="en-US" sz="2000" dirty="0" smtClean="0">
                <a:latin typeface="Times New Roman" pitchFamily="18" charset="0"/>
                <a:cs typeface="Times New Roman" pitchFamily="18" charset="0"/>
              </a:rPr>
              <a:t>− to be able to carry out identification tests and</a:t>
            </a:r>
          </a:p>
          <a:p>
            <a:pPr algn="just">
              <a:lnSpc>
                <a:spcPct val="220000"/>
              </a:lnSpc>
              <a:buNone/>
            </a:pPr>
            <a:r>
              <a:rPr lang="en-US" sz="2000" dirty="0" smtClean="0">
                <a:latin typeface="Times New Roman" pitchFamily="18" charset="0"/>
                <a:cs typeface="Times New Roman" pitchFamily="18" charset="0"/>
              </a:rPr>
              <a:t>− to detect adulteration,</a:t>
            </a:r>
          </a:p>
          <a:p>
            <a:pPr algn="just">
              <a:lnSpc>
                <a:spcPct val="220000"/>
              </a:lnSpc>
              <a:buNone/>
            </a:pPr>
            <a:r>
              <a:rPr lang="en-US" sz="2000" dirty="0" smtClean="0">
                <a:latin typeface="Times New Roman" pitchFamily="18" charset="0"/>
                <a:cs typeface="Times New Roman" pitchFamily="18" charset="0"/>
              </a:rPr>
              <a:t>− to detect the presence of fungal growth, infestations, and</a:t>
            </a:r>
          </a:p>
          <a:p>
            <a:pPr algn="just">
              <a:lnSpc>
                <a:spcPct val="220000"/>
              </a:lnSpc>
              <a:buNone/>
            </a:pPr>
            <a:r>
              <a:rPr lang="en-US" sz="2000" dirty="0" smtClean="0">
                <a:latin typeface="Times New Roman" pitchFamily="18" charset="0"/>
                <a:cs typeface="Times New Roman" pitchFamily="18" charset="0"/>
              </a:rPr>
              <a:t>− to identify non-uniformity when receiving and checking crude materials</a:t>
            </a:r>
          </a:p>
          <a:p>
            <a:pPr algn="just">
              <a:lnSpc>
                <a:spcPct val="220000"/>
              </a:lnSpc>
              <a:buNone/>
            </a:pPr>
            <a:r>
              <a:rPr lang="en-US" sz="2000" dirty="0" smtClean="0">
                <a:latin typeface="Times New Roman" pitchFamily="18" charset="0"/>
                <a:cs typeface="Times New Roman" pitchFamily="18" charset="0"/>
              </a:rPr>
              <a:t>Competent personnel with specific expertise on natural products should be an advantage, since crude material can be an aggregate of an individual natural material which contain an element of heterogeneity</a:t>
            </a:r>
            <a:endParaRPr lang="fr-FR" sz="2000" dirty="0">
              <a:latin typeface="Times New Roman" pitchFamily="18" charset="0"/>
              <a:cs typeface="Times New Roman" pitchFamily="18" charset="0"/>
            </a:endParaRPr>
          </a:p>
        </p:txBody>
      </p:sp>
      <p:sp>
        <p:nvSpPr>
          <p:cNvPr id="4" name="Rectangle 3"/>
          <p:cNvSpPr/>
          <p:nvPr/>
        </p:nvSpPr>
        <p:spPr>
          <a:xfrm>
            <a:off x="0" y="0"/>
            <a:ext cx="1483098" cy="461665"/>
          </a:xfrm>
          <a:prstGeom prst="rect">
            <a:avLst/>
          </a:prstGeom>
        </p:spPr>
        <p:txBody>
          <a:bodyPr wrap="none">
            <a:spAutoFit/>
          </a:bodyPr>
          <a:lstStyle/>
          <a:p>
            <a:r>
              <a:rPr lang="en-US" sz="2400" b="1" dirty="0" smtClean="0">
                <a:solidFill>
                  <a:srgbClr val="FF0000"/>
                </a:solidFill>
                <a:latin typeface="Times New Roman" pitchFamily="18" charset="0"/>
                <a:cs typeface="Times New Roman" pitchFamily="18" charset="0"/>
              </a:rPr>
              <a:t>Personnel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928670"/>
            <a:ext cx="9001156" cy="4525963"/>
          </a:xfrm>
        </p:spPr>
        <p:txBody>
          <a:bodyPr>
            <a:normAutofit fontScale="62500" lnSpcReduction="20000"/>
          </a:bodyPr>
          <a:lstStyle/>
          <a:p>
            <a:pPr algn="just">
              <a:lnSpc>
                <a:spcPct val="170000"/>
              </a:lnSpc>
              <a:buNone/>
            </a:pPr>
            <a:r>
              <a:rPr lang="en-US" b="1" dirty="0" smtClean="0">
                <a:latin typeface="Times New Roman" pitchFamily="18" charset="0"/>
                <a:cs typeface="Times New Roman" pitchFamily="18" charset="0"/>
              </a:rPr>
              <a:t>Qualification and competency of Microbiology Analyst :</a:t>
            </a:r>
          </a:p>
          <a:p>
            <a:pPr algn="just">
              <a:lnSpc>
                <a:spcPct val="170000"/>
              </a:lnSpc>
              <a:buNone/>
            </a:pPr>
            <a:r>
              <a:rPr lang="en-US" dirty="0" smtClean="0">
                <a:latin typeface="Times New Roman" pitchFamily="18" charset="0"/>
                <a:cs typeface="Times New Roman" pitchFamily="18" charset="0"/>
              </a:rPr>
              <a:t>• Microbiological testing shall be performed and supervised by an experienced person, qualified in microbiology or equivalent.</a:t>
            </a:r>
          </a:p>
          <a:p>
            <a:pPr algn="just">
              <a:lnSpc>
                <a:spcPct val="170000"/>
              </a:lnSpc>
              <a:buNone/>
            </a:pPr>
            <a:r>
              <a:rPr lang="en-US" dirty="0" smtClean="0">
                <a:latin typeface="Times New Roman" pitchFamily="18" charset="0"/>
                <a:cs typeface="Times New Roman" pitchFamily="18" charset="0"/>
              </a:rPr>
              <a:t>• Analyst should have basic training in microbiology and relevant practical experience before being allowed to perform work covered by the scope of testing</a:t>
            </a:r>
          </a:p>
          <a:p>
            <a:pPr algn="just">
              <a:lnSpc>
                <a:spcPct val="170000"/>
              </a:lnSpc>
              <a:buNone/>
            </a:pPr>
            <a:r>
              <a:rPr lang="en-US" dirty="0" smtClean="0">
                <a:latin typeface="Times New Roman" pitchFamily="18" charset="0"/>
                <a:cs typeface="Times New Roman" pitchFamily="18" charset="0"/>
              </a:rPr>
              <a:t>• Shall understand :</a:t>
            </a:r>
          </a:p>
          <a:p>
            <a:pPr algn="just">
              <a:lnSpc>
                <a:spcPct val="170000"/>
              </a:lnSpc>
              <a:buNone/>
            </a:pPr>
            <a:r>
              <a:rPr lang="en-US" dirty="0" smtClean="0">
                <a:latin typeface="Times New Roman" pitchFamily="18" charset="0"/>
                <a:cs typeface="Times New Roman" pitchFamily="18" charset="0"/>
              </a:rPr>
              <a:t>– procedures for containment of microorganisms within the laboratory facility</a:t>
            </a:r>
          </a:p>
          <a:p>
            <a:pPr algn="just">
              <a:lnSpc>
                <a:spcPct val="170000"/>
              </a:lnSpc>
              <a:buNone/>
            </a:pPr>
            <a:r>
              <a:rPr lang="en-US" dirty="0" smtClean="0">
                <a:latin typeface="Times New Roman" pitchFamily="18" charset="0"/>
                <a:cs typeface="Times New Roman" pitchFamily="18" charset="0"/>
              </a:rPr>
              <a:t>– In safe handling of microorganisms</a:t>
            </a:r>
            <a:endParaRPr lang="fr-FR" dirty="0">
              <a:latin typeface="Times New Roman" pitchFamily="18" charset="0"/>
              <a:cs typeface="Times New Roman" pitchFamily="18" charset="0"/>
            </a:endParaRPr>
          </a:p>
        </p:txBody>
      </p:sp>
      <p:sp>
        <p:nvSpPr>
          <p:cNvPr id="4" name="Rectangle 3"/>
          <p:cNvSpPr/>
          <p:nvPr/>
        </p:nvSpPr>
        <p:spPr>
          <a:xfrm>
            <a:off x="0" y="0"/>
            <a:ext cx="1483098" cy="461665"/>
          </a:xfrm>
          <a:prstGeom prst="rect">
            <a:avLst/>
          </a:prstGeom>
        </p:spPr>
        <p:txBody>
          <a:bodyPr wrap="none">
            <a:spAutoFit/>
          </a:bodyPr>
          <a:lstStyle/>
          <a:p>
            <a:r>
              <a:rPr lang="en-US" sz="2400" b="1" dirty="0" smtClean="0">
                <a:solidFill>
                  <a:srgbClr val="FF0000"/>
                </a:solidFill>
                <a:latin typeface="Times New Roman" pitchFamily="18" charset="0"/>
                <a:cs typeface="Times New Roman" pitchFamily="18" charset="0"/>
              </a:rPr>
              <a:t>Personnel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714356"/>
            <a:ext cx="9144000" cy="4929222"/>
          </a:xfrm>
        </p:spPr>
        <p:txBody>
          <a:bodyPr>
            <a:noAutofit/>
          </a:bodyPr>
          <a:lstStyle/>
          <a:p>
            <a:pPr algn="l">
              <a:lnSpc>
                <a:spcPct val="150000"/>
              </a:lnSpc>
            </a:pPr>
            <a:r>
              <a:rPr lang="en-US" sz="2400" b="1" dirty="0" smtClean="0">
                <a:solidFill>
                  <a:srgbClr val="FF0000"/>
                </a:solidFill>
                <a:latin typeface="Times New Roman" pitchFamily="18" charset="0"/>
                <a:cs typeface="Times New Roman" pitchFamily="18" charset="0"/>
              </a:rPr>
              <a:t>Quality</a:t>
            </a: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Quality means standard of something when compared to one that already exists, or degree of excellence of something</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Quality of any product can be assured by 3 ways :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1. By setting guidelines.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2. By setting up an effective control quality system.</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3. By developing a culture in the organisation of improving quality.</a:t>
            </a:r>
            <a:endParaRPr lang="fr-FR" sz="2400" b="1" dirty="0">
              <a:latin typeface="Times New Roman" pitchFamily="18" charset="0"/>
              <a:cs typeface="Times New Roman" pitchFamily="18" charset="0"/>
            </a:endParaRPr>
          </a:p>
        </p:txBody>
      </p:sp>
      <p:sp>
        <p:nvSpPr>
          <p:cNvPr id="4" name="Rectangle 3"/>
          <p:cNvSpPr/>
          <p:nvPr/>
        </p:nvSpPr>
        <p:spPr>
          <a:xfrm>
            <a:off x="3214678" y="0"/>
            <a:ext cx="2975495" cy="769441"/>
          </a:xfrm>
          <a:prstGeom prst="rect">
            <a:avLst/>
          </a:prstGeom>
        </p:spPr>
        <p:txBody>
          <a:bodyPr wrap="none">
            <a:spAutoFit/>
          </a:bodyPr>
          <a:lstStyle/>
          <a:p>
            <a:r>
              <a:rPr lang="fr-FR" sz="4400" b="1" dirty="0" smtClean="0">
                <a:latin typeface="Times New Roman" pitchFamily="18" charset="0"/>
                <a:cs typeface="Times New Roman" pitchFamily="18" charset="0"/>
              </a:rPr>
              <a:t>GENERAL</a:t>
            </a:r>
            <a:endParaRPr lang="fr-FR" sz="4400" b="1"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03301"/>
            <a:ext cx="9144000" cy="4525963"/>
          </a:xfrm>
        </p:spPr>
        <p:txBody>
          <a:bodyPr>
            <a:noAutofit/>
          </a:bodyPr>
          <a:lstStyle/>
          <a:p>
            <a:pPr>
              <a:buNone/>
            </a:pPr>
            <a:r>
              <a:rPr lang="en-US" sz="2400" b="1" dirty="0" smtClean="0">
                <a:latin typeface="Times New Roman" pitchFamily="18" charset="0"/>
                <a:cs typeface="Times New Roman" pitchFamily="18" charset="0"/>
              </a:rPr>
              <a:t>Training for Microbiology Analyst shall cover :</a:t>
            </a:r>
          </a:p>
          <a:p>
            <a:pPr>
              <a:buNone/>
            </a:pPr>
            <a:r>
              <a:rPr lang="en-US" sz="2400" u="sng" dirty="0" smtClean="0">
                <a:latin typeface="Times New Roman" pitchFamily="18" charset="0"/>
                <a:cs typeface="Times New Roman" pitchFamily="18" charset="0"/>
              </a:rPr>
              <a:t>• basic tehnique of :</a:t>
            </a:r>
          </a:p>
          <a:p>
            <a:pPr>
              <a:buNone/>
            </a:pPr>
            <a:r>
              <a:rPr lang="en-US" sz="2400" dirty="0" smtClean="0">
                <a:latin typeface="Times New Roman" pitchFamily="18" charset="0"/>
                <a:cs typeface="Times New Roman" pitchFamily="18" charset="0"/>
              </a:rPr>
              <a:t>– plate pouring,</a:t>
            </a:r>
          </a:p>
          <a:p>
            <a:pPr>
              <a:buNone/>
            </a:pPr>
            <a:r>
              <a:rPr lang="en-US" sz="2400" dirty="0" smtClean="0">
                <a:latin typeface="Times New Roman" pitchFamily="18" charset="0"/>
                <a:cs typeface="Times New Roman" pitchFamily="18" charset="0"/>
              </a:rPr>
              <a:t>– counting of colonies,</a:t>
            </a:r>
          </a:p>
          <a:p>
            <a:pPr>
              <a:buNone/>
            </a:pPr>
            <a:r>
              <a:rPr lang="en-US" sz="2400" dirty="0" smtClean="0">
                <a:latin typeface="Times New Roman" pitchFamily="18" charset="0"/>
                <a:cs typeface="Times New Roman" pitchFamily="18" charset="0"/>
              </a:rPr>
              <a:t>– aseptic technique,</a:t>
            </a:r>
          </a:p>
          <a:p>
            <a:pPr>
              <a:buNone/>
            </a:pPr>
            <a:r>
              <a:rPr lang="en-US" sz="2400" dirty="0" smtClean="0">
                <a:latin typeface="Times New Roman" pitchFamily="18" charset="0"/>
                <a:cs typeface="Times New Roman" pitchFamily="18" charset="0"/>
              </a:rPr>
              <a:t>– media preparation,</a:t>
            </a:r>
          </a:p>
          <a:p>
            <a:pPr>
              <a:buNone/>
            </a:pPr>
            <a:r>
              <a:rPr lang="en-US" sz="2400" dirty="0" smtClean="0">
                <a:latin typeface="Times New Roman" pitchFamily="18" charset="0"/>
                <a:cs typeface="Times New Roman" pitchFamily="18" charset="0"/>
              </a:rPr>
              <a:t>– serial dilutions, and</a:t>
            </a:r>
          </a:p>
          <a:p>
            <a:pPr>
              <a:buNone/>
            </a:pPr>
            <a:r>
              <a:rPr lang="en-US" sz="2400" dirty="0" smtClean="0">
                <a:latin typeface="Times New Roman" pitchFamily="18" charset="0"/>
                <a:cs typeface="Times New Roman" pitchFamily="18" charset="0"/>
              </a:rPr>
              <a:t>– techniques in identification, with acceptability determined using objective criteria where relevant.</a:t>
            </a:r>
          </a:p>
          <a:p>
            <a:pPr>
              <a:buNone/>
            </a:pPr>
            <a:r>
              <a:rPr lang="en-US" sz="2400" dirty="0" smtClean="0">
                <a:latin typeface="Times New Roman" pitchFamily="18" charset="0"/>
                <a:cs typeface="Times New Roman" pitchFamily="18" charset="0"/>
              </a:rPr>
              <a:t>– procedures for containment of microorganisms</a:t>
            </a:r>
          </a:p>
          <a:p>
            <a:pPr>
              <a:buNone/>
            </a:pPr>
            <a:r>
              <a:rPr lang="en-US" sz="2400" dirty="0" smtClean="0">
                <a:latin typeface="Times New Roman" pitchFamily="18" charset="0"/>
                <a:cs typeface="Times New Roman" pitchFamily="18" charset="0"/>
              </a:rPr>
              <a:t>– safe handling of microorganisms</a:t>
            </a:r>
          </a:p>
          <a:p>
            <a:pPr>
              <a:buNone/>
            </a:pPr>
            <a:r>
              <a:rPr lang="en-US" sz="2400" dirty="0" smtClean="0">
                <a:latin typeface="Times New Roman" pitchFamily="18" charset="0"/>
                <a:cs typeface="Times New Roman" pitchFamily="18" charset="0"/>
              </a:rPr>
              <a:t>• interpretations of test results</a:t>
            </a:r>
            <a:endParaRPr lang="fr-FR" sz="2400" dirty="0">
              <a:latin typeface="Times New Roman" pitchFamily="18" charset="0"/>
              <a:cs typeface="Times New Roman" pitchFamily="18" charset="0"/>
            </a:endParaRPr>
          </a:p>
        </p:txBody>
      </p:sp>
      <p:sp>
        <p:nvSpPr>
          <p:cNvPr id="4" name="Rectangle 3"/>
          <p:cNvSpPr/>
          <p:nvPr/>
        </p:nvSpPr>
        <p:spPr>
          <a:xfrm>
            <a:off x="0" y="0"/>
            <a:ext cx="1483098" cy="461665"/>
          </a:xfrm>
          <a:prstGeom prst="rect">
            <a:avLst/>
          </a:prstGeom>
        </p:spPr>
        <p:txBody>
          <a:bodyPr wrap="none">
            <a:spAutoFit/>
          </a:bodyPr>
          <a:lstStyle/>
          <a:p>
            <a:r>
              <a:rPr lang="en-US" sz="2400" b="1" dirty="0" smtClean="0">
                <a:solidFill>
                  <a:srgbClr val="FF0000"/>
                </a:solidFill>
                <a:latin typeface="Times New Roman" pitchFamily="18" charset="0"/>
                <a:cs typeface="Times New Roman" pitchFamily="18" charset="0"/>
              </a:rPr>
              <a:t>Personnel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785794"/>
            <a:ext cx="8229600" cy="4525963"/>
          </a:xfrm>
        </p:spPr>
        <p:txBody>
          <a:bodyPr>
            <a:normAutofit lnSpcReduction="10000"/>
          </a:bodyPr>
          <a:lstStyle/>
          <a:p>
            <a:pPr algn="just">
              <a:lnSpc>
                <a:spcPct val="200000"/>
              </a:lnSpc>
              <a:buNone/>
            </a:pPr>
            <a:r>
              <a:rPr lang="en-US" sz="2400" dirty="0" smtClean="0">
                <a:latin typeface="Times New Roman" pitchFamily="18" charset="0"/>
                <a:cs typeface="Times New Roman" pitchFamily="18" charset="0"/>
              </a:rPr>
              <a:t>Training</a:t>
            </a:r>
          </a:p>
          <a:p>
            <a:pPr algn="just">
              <a:lnSpc>
                <a:spcPct val="200000"/>
              </a:lnSpc>
              <a:buNone/>
            </a:pPr>
            <a:r>
              <a:rPr lang="en-US" sz="2400" dirty="0" smtClean="0">
                <a:latin typeface="Times New Roman" pitchFamily="18" charset="0"/>
                <a:cs typeface="Times New Roman" pitchFamily="18" charset="0"/>
              </a:rPr>
              <a:t>• The head of Quality Control Department shall have adequate training (such as knowledge of Good Quality Control Laboratory Practice and TM/HS analysis) and practical experience, which can enable the person to perform the functions effectively</a:t>
            </a:r>
            <a:endParaRPr lang="fr-FR" sz="2400" dirty="0">
              <a:latin typeface="Times New Roman" pitchFamily="18" charset="0"/>
              <a:cs typeface="Times New Roman" pitchFamily="18" charset="0"/>
            </a:endParaRPr>
          </a:p>
        </p:txBody>
      </p:sp>
      <p:sp>
        <p:nvSpPr>
          <p:cNvPr id="4" name="Rectangle 3"/>
          <p:cNvSpPr/>
          <p:nvPr/>
        </p:nvSpPr>
        <p:spPr>
          <a:xfrm>
            <a:off x="0" y="0"/>
            <a:ext cx="1483098" cy="461665"/>
          </a:xfrm>
          <a:prstGeom prst="rect">
            <a:avLst/>
          </a:prstGeom>
        </p:spPr>
        <p:txBody>
          <a:bodyPr wrap="none">
            <a:spAutoFit/>
          </a:bodyPr>
          <a:lstStyle/>
          <a:p>
            <a:r>
              <a:rPr lang="en-US" sz="2400" b="1" dirty="0" smtClean="0">
                <a:solidFill>
                  <a:srgbClr val="FF0000"/>
                </a:solidFill>
                <a:latin typeface="Times New Roman" pitchFamily="18" charset="0"/>
                <a:cs typeface="Times New Roman" pitchFamily="18" charset="0"/>
              </a:rPr>
              <a:t>Personnel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28604"/>
            <a:ext cx="2114536" cy="214314"/>
          </a:xfrm>
        </p:spPr>
        <p:txBody>
          <a:bodyPr>
            <a:normAutofit fontScale="90000"/>
          </a:bodyPr>
          <a:lstStyle/>
          <a:p>
            <a:r>
              <a:rPr lang="en-US" dirty="0" smtClean="0">
                <a:solidFill>
                  <a:srgbClr val="FF0000"/>
                </a:solidFill>
              </a:rPr>
              <a:t>Premises</a:t>
            </a:r>
            <a:br>
              <a:rPr lang="en-US"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0" y="928670"/>
            <a:ext cx="9144000" cy="4525963"/>
          </a:xfrm>
        </p:spPr>
        <p:txBody>
          <a:bodyPr>
            <a:normAutofit fontScale="92500"/>
          </a:bodyPr>
          <a:lstStyle/>
          <a:p>
            <a:pPr algn="just">
              <a:lnSpc>
                <a:spcPct val="250000"/>
              </a:lnSpc>
              <a:buNone/>
            </a:pPr>
            <a:r>
              <a:rPr lang="en-US" sz="2400" b="1" dirty="0" smtClean="0">
                <a:latin typeface="Times New Roman" pitchFamily="18" charset="0"/>
                <a:cs typeface="Times New Roman" pitchFamily="18" charset="0"/>
              </a:rPr>
              <a:t>The Quality Control Department shall have a designated area with sufficient to perform any required analysis before, during and after manufacture. </a:t>
            </a:r>
          </a:p>
          <a:p>
            <a:pPr algn="just">
              <a:lnSpc>
                <a:spcPct val="250000"/>
              </a:lnSpc>
              <a:buNone/>
            </a:pPr>
            <a:r>
              <a:rPr lang="en-US" sz="2400" b="1" dirty="0" smtClean="0">
                <a:latin typeface="Times New Roman" pitchFamily="18" charset="0"/>
                <a:cs typeface="Times New Roman" pitchFamily="18" charset="0"/>
              </a:rPr>
              <a:t>Quality Control Laboratory/Premises shall comply with requirements as stipulated in Chapter 3 – Premises and Equipment.</a:t>
            </a:r>
            <a:endParaRPr lang="fr-FR" sz="2400" b="1"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71546"/>
            <a:ext cx="8858280" cy="4525963"/>
          </a:xfrm>
        </p:spPr>
        <p:txBody>
          <a:bodyPr>
            <a:normAutofit/>
          </a:bodyPr>
          <a:lstStyle/>
          <a:p>
            <a:pPr algn="just">
              <a:buNone/>
            </a:pPr>
            <a:r>
              <a:rPr lang="en-US" sz="2400" dirty="0" smtClean="0">
                <a:latin typeface="Times New Roman" pitchFamily="18" charset="0"/>
                <a:cs typeface="Times New Roman" pitchFamily="18" charset="0"/>
              </a:rPr>
              <a:t>• Availability of QC equipment shall be based on testing methods :</a:t>
            </a:r>
          </a:p>
          <a:p>
            <a:pPr algn="just">
              <a:buNone/>
            </a:pPr>
            <a:r>
              <a:rPr lang="en-US" sz="2400" dirty="0" smtClean="0">
                <a:latin typeface="Times New Roman" pitchFamily="18" charset="0"/>
                <a:cs typeface="Times New Roman" pitchFamily="18" charset="0"/>
              </a:rPr>
              <a:t>1.  Balances</a:t>
            </a:r>
          </a:p>
          <a:p>
            <a:pPr algn="just">
              <a:buNone/>
            </a:pPr>
            <a:r>
              <a:rPr lang="en-US" sz="2400" dirty="0" smtClean="0">
                <a:latin typeface="Times New Roman" pitchFamily="18" charset="0"/>
                <a:cs typeface="Times New Roman" pitchFamily="18" charset="0"/>
              </a:rPr>
              <a:t>2. Measuring equipment of an appropriate range and precision shall be available for analytical test</a:t>
            </a:r>
          </a:p>
          <a:p>
            <a:pPr algn="just">
              <a:buNone/>
            </a:pPr>
            <a:r>
              <a:rPr lang="en-US" sz="2400" dirty="0" smtClean="0">
                <a:latin typeface="Times New Roman" pitchFamily="18" charset="0"/>
                <a:cs typeface="Times New Roman" pitchFamily="18" charset="0"/>
              </a:rPr>
              <a:t>3. Glassware</a:t>
            </a:r>
          </a:p>
          <a:p>
            <a:pPr algn="just">
              <a:buNone/>
            </a:pPr>
            <a:r>
              <a:rPr lang="en-US" sz="2400" dirty="0" smtClean="0">
                <a:latin typeface="Times New Roman" pitchFamily="18" charset="0"/>
                <a:cs typeface="Times New Roman" pitchFamily="18" charset="0"/>
              </a:rPr>
              <a:t>4. Analytical instrument/equipment</a:t>
            </a:r>
          </a:p>
          <a:p>
            <a:pPr algn="just">
              <a:buNone/>
            </a:pPr>
            <a:endParaRPr lang="en-US" sz="2400" dirty="0" smtClean="0">
              <a:latin typeface="Times New Roman" pitchFamily="18" charset="0"/>
              <a:cs typeface="Times New Roman" pitchFamily="18" charset="0"/>
            </a:endParaRPr>
          </a:p>
          <a:p>
            <a:pPr algn="just">
              <a:buNone/>
            </a:pPr>
            <a:r>
              <a:rPr lang="en-US" sz="2400" dirty="0" smtClean="0">
                <a:latin typeface="Times New Roman" pitchFamily="18" charset="0"/>
                <a:cs typeface="Times New Roman" pitchFamily="18" charset="0"/>
              </a:rPr>
              <a:t>• For calibration and documentation regarding QC equipment refer to Chapter 3 – Premises and Equipment and Chapter 5 - Documentation</a:t>
            </a:r>
            <a:endParaRPr lang="fr-FR" sz="2400" dirty="0">
              <a:latin typeface="Times New Roman" pitchFamily="18" charset="0"/>
              <a:cs typeface="Times New Roman" pitchFamily="18" charset="0"/>
            </a:endParaRPr>
          </a:p>
        </p:txBody>
      </p:sp>
      <p:sp>
        <p:nvSpPr>
          <p:cNvPr id="4" name="Rectangle 3"/>
          <p:cNvSpPr/>
          <p:nvPr/>
        </p:nvSpPr>
        <p:spPr>
          <a:xfrm>
            <a:off x="0" y="0"/>
            <a:ext cx="1903085" cy="523220"/>
          </a:xfrm>
          <a:prstGeom prst="rect">
            <a:avLst/>
          </a:prstGeom>
        </p:spPr>
        <p:txBody>
          <a:bodyPr wrap="none">
            <a:spAutoFit/>
          </a:bodyPr>
          <a:lstStyle/>
          <a:p>
            <a:r>
              <a:rPr lang="en-US" sz="2800" b="1" dirty="0" smtClean="0">
                <a:solidFill>
                  <a:srgbClr val="FF0000"/>
                </a:solidFill>
                <a:latin typeface="Times New Roman" pitchFamily="18" charset="0"/>
                <a:cs typeface="Times New Roman" pitchFamily="18" charset="0"/>
              </a:rPr>
              <a:t>Equipment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 y="71422"/>
            <a:ext cx="8229600" cy="1143000"/>
          </a:xfrm>
        </p:spPr>
        <p:txBody>
          <a:bodyPr>
            <a:normAutofit/>
          </a:bodyPr>
          <a:lstStyle/>
          <a:p>
            <a:pPr algn="l"/>
            <a:r>
              <a:rPr lang="en-US" sz="2800" b="1" dirty="0" smtClean="0">
                <a:solidFill>
                  <a:srgbClr val="FF0000"/>
                </a:solidFill>
                <a:latin typeface="Times New Roman" pitchFamily="18" charset="0"/>
                <a:cs typeface="Times New Roman" pitchFamily="18" charset="0"/>
              </a:rPr>
              <a:t>Equipment</a:t>
            </a:r>
            <a:br>
              <a:rPr lang="en-US" sz="2800" b="1" dirty="0" smtClean="0">
                <a:solidFill>
                  <a:srgbClr val="FF0000"/>
                </a:solidFill>
                <a:latin typeface="Times New Roman" pitchFamily="18" charset="0"/>
                <a:cs typeface="Times New Roman" pitchFamily="18" charset="0"/>
              </a:rPr>
            </a:br>
            <a:endParaRPr lang="fr-FR" sz="28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71438" y="1571612"/>
            <a:ext cx="8929718" cy="4525963"/>
          </a:xfrm>
        </p:spPr>
        <p:txBody>
          <a:bodyPr>
            <a:normAutofit/>
          </a:bodyPr>
          <a:lstStyle/>
          <a:p>
            <a:pPr algn="just">
              <a:buNone/>
            </a:pPr>
            <a:r>
              <a:rPr lang="en-US" sz="2400" dirty="0" smtClean="0">
                <a:latin typeface="Times New Roman" pitchFamily="18" charset="0"/>
                <a:cs typeface="Times New Roman" pitchFamily="18" charset="0"/>
              </a:rPr>
              <a:t>• Verification of equipment</a:t>
            </a:r>
          </a:p>
          <a:p>
            <a:pPr algn="just">
              <a:buFont typeface="Wingdings" pitchFamily="2" charset="2"/>
              <a:buChar char="Ø"/>
            </a:pPr>
            <a:r>
              <a:rPr lang="en-US" sz="2400" dirty="0" smtClean="0">
                <a:latin typeface="Times New Roman" pitchFamily="18" charset="0"/>
                <a:cs typeface="Times New Roman" pitchFamily="18" charset="0"/>
              </a:rPr>
              <a:t>Equipment shall be verified to determine if they are still operating in a valid state</a:t>
            </a:r>
          </a:p>
          <a:p>
            <a:pPr algn="just">
              <a:buFont typeface="Wingdings" pitchFamily="2" charset="2"/>
              <a:buChar char="Ø"/>
            </a:pPr>
            <a:r>
              <a:rPr lang="en-US" sz="2400" dirty="0" smtClean="0">
                <a:latin typeface="Times New Roman" pitchFamily="18" charset="0"/>
                <a:cs typeface="Times New Roman" pitchFamily="18" charset="0"/>
              </a:rPr>
              <a:t>Verification of equipment should be done prior to the testing method verification</a:t>
            </a:r>
          </a:p>
          <a:p>
            <a:pPr algn="just">
              <a:buFont typeface="Wingdings" pitchFamily="2" charset="2"/>
              <a:buChar char="Ø"/>
            </a:pPr>
            <a:r>
              <a:rPr lang="en-US" sz="2400" dirty="0" smtClean="0">
                <a:latin typeface="Times New Roman" pitchFamily="18" charset="0"/>
                <a:cs typeface="Times New Roman" pitchFamily="18" charset="0"/>
              </a:rPr>
              <a:t>For details, refer to Appendix 2- Verification</a:t>
            </a:r>
            <a:endParaRPr lang="fr-FR" sz="24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 y="-24"/>
            <a:ext cx="8229600" cy="1143000"/>
          </a:xfrm>
        </p:spPr>
        <p:txBody>
          <a:bodyPr>
            <a:normAutofit/>
          </a:bodyPr>
          <a:lstStyle/>
          <a:p>
            <a:pPr algn="l"/>
            <a:r>
              <a:rPr lang="en-US" sz="2800" b="1" dirty="0" smtClean="0">
                <a:solidFill>
                  <a:srgbClr val="FF0000"/>
                </a:solidFill>
                <a:latin typeface="Times New Roman" pitchFamily="18" charset="0"/>
                <a:cs typeface="Times New Roman" pitchFamily="18" charset="0"/>
              </a:rPr>
              <a:t>Materials</a:t>
            </a:r>
            <a:br>
              <a:rPr lang="en-US" sz="2800" b="1" dirty="0" smtClean="0">
                <a:solidFill>
                  <a:srgbClr val="FF0000"/>
                </a:solidFill>
                <a:latin typeface="Times New Roman" pitchFamily="18" charset="0"/>
                <a:cs typeface="Times New Roman" pitchFamily="18" charset="0"/>
              </a:rPr>
            </a:br>
            <a:endParaRPr lang="fr-FR" sz="28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0" y="1000108"/>
            <a:ext cx="9144000" cy="4525963"/>
          </a:xfrm>
        </p:spPr>
        <p:txBody>
          <a:bodyPr>
            <a:normAutofit lnSpcReduction="10000"/>
          </a:bodyPr>
          <a:lstStyle/>
          <a:p>
            <a:pPr algn="just">
              <a:lnSpc>
                <a:spcPct val="200000"/>
              </a:lnSpc>
              <a:buNone/>
            </a:pPr>
            <a:r>
              <a:rPr lang="en-US" sz="2400" dirty="0" smtClean="0">
                <a:latin typeface="Times New Roman" pitchFamily="18" charset="0"/>
                <a:cs typeface="Times New Roman" pitchFamily="18" charset="0"/>
              </a:rPr>
              <a:t>General Principles</a:t>
            </a:r>
          </a:p>
          <a:p>
            <a:pPr algn="just">
              <a:lnSpc>
                <a:spcPct val="200000"/>
              </a:lnSpc>
              <a:buNone/>
            </a:pPr>
            <a:r>
              <a:rPr lang="en-US" sz="2400" dirty="0" smtClean="0">
                <a:latin typeface="Times New Roman" pitchFamily="18" charset="0"/>
                <a:cs typeface="Times New Roman" pitchFamily="18" charset="0"/>
              </a:rPr>
              <a:t>– Reagent, media culture, reference of substances, materials and culture used in tests and assays – of appropriate quality and should be accompanied by</a:t>
            </a:r>
          </a:p>
          <a:p>
            <a:pPr algn="just">
              <a:lnSpc>
                <a:spcPct val="200000"/>
              </a:lnSpc>
              <a:buNone/>
            </a:pPr>
            <a:r>
              <a:rPr lang="en-US" sz="2400" dirty="0" smtClean="0">
                <a:latin typeface="Times New Roman" pitchFamily="18" charset="0"/>
                <a:cs typeface="Times New Roman" pitchFamily="18" charset="0"/>
              </a:rPr>
              <a:t>• the certificate of analysis, and</a:t>
            </a:r>
          </a:p>
          <a:p>
            <a:pPr algn="just">
              <a:lnSpc>
                <a:spcPct val="200000"/>
              </a:lnSpc>
              <a:buNone/>
            </a:pPr>
            <a:r>
              <a:rPr lang="en-US" sz="2400" dirty="0" smtClean="0">
                <a:latin typeface="Times New Roman" pitchFamily="18" charset="0"/>
                <a:cs typeface="Times New Roman" pitchFamily="18" charset="0"/>
              </a:rPr>
              <a:t>• the material safety data sheet, if required.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Materials</a:t>
            </a:r>
            <a:endParaRPr lang="fr-FR" dirty="0"/>
          </a:p>
        </p:txBody>
      </p:sp>
      <p:sp>
        <p:nvSpPr>
          <p:cNvPr id="3" name="Espace réservé du contenu 2"/>
          <p:cNvSpPr>
            <a:spLocks noGrp="1"/>
          </p:cNvSpPr>
          <p:nvPr>
            <p:ph idx="1"/>
          </p:nvPr>
        </p:nvSpPr>
        <p:spPr>
          <a:xfrm>
            <a:off x="357158" y="1357298"/>
            <a:ext cx="8786842" cy="4525963"/>
          </a:xfrm>
        </p:spPr>
        <p:txBody>
          <a:bodyPr>
            <a:normAutofit/>
          </a:bodyPr>
          <a:lstStyle/>
          <a:p>
            <a:pPr>
              <a:buNone/>
            </a:pPr>
            <a:r>
              <a:rPr lang="en-US" b="1" dirty="0" smtClean="0">
                <a:solidFill>
                  <a:srgbClr val="FF0000"/>
                </a:solidFill>
              </a:rPr>
              <a:t>• Chemical testing</a:t>
            </a:r>
          </a:p>
          <a:p>
            <a:pPr>
              <a:buNone/>
            </a:pPr>
            <a:r>
              <a:rPr lang="en-US" dirty="0" smtClean="0"/>
              <a:t>• Reagents</a:t>
            </a:r>
          </a:p>
          <a:p>
            <a:pPr>
              <a:buNone/>
            </a:pPr>
            <a:r>
              <a:rPr lang="en-US" dirty="0" smtClean="0"/>
              <a:t>• Reference substances and reference materials</a:t>
            </a:r>
          </a:p>
          <a:p>
            <a:pPr>
              <a:buNone/>
            </a:pPr>
            <a:r>
              <a:rPr lang="en-US" b="1" dirty="0" smtClean="0">
                <a:solidFill>
                  <a:srgbClr val="FF0000"/>
                </a:solidFill>
              </a:rPr>
              <a:t>• Microbiological testing</a:t>
            </a:r>
          </a:p>
          <a:p>
            <a:pPr>
              <a:buNone/>
            </a:pPr>
            <a:r>
              <a:rPr lang="en-US" dirty="0" smtClean="0"/>
              <a:t>• Culture Media</a:t>
            </a:r>
          </a:p>
          <a:p>
            <a:pPr>
              <a:buNone/>
            </a:pPr>
            <a:r>
              <a:rPr lang="en-US" dirty="0" smtClean="0"/>
              <a:t>• Reference cultures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19186" t="25762" r="17642" b="25781"/>
          <a:stretch>
            <a:fillRect/>
          </a:stretch>
        </p:blipFill>
        <p:spPr bwMode="auto">
          <a:xfrm>
            <a:off x="0" y="928670"/>
            <a:ext cx="9144000" cy="5929330"/>
          </a:xfrm>
          <a:prstGeom prst="rect">
            <a:avLst/>
          </a:prstGeom>
          <a:noFill/>
          <a:ln w="9525">
            <a:noFill/>
            <a:miter lim="800000"/>
            <a:headEnd/>
            <a:tailEnd/>
          </a:ln>
          <a:effectLst/>
        </p:spPr>
      </p:pic>
      <p:sp>
        <p:nvSpPr>
          <p:cNvPr id="3" name="Titre 1"/>
          <p:cNvSpPr>
            <a:spLocks noGrp="1"/>
          </p:cNvSpPr>
          <p:nvPr>
            <p:ph type="title"/>
          </p:nvPr>
        </p:nvSpPr>
        <p:spPr>
          <a:xfrm>
            <a:off x="0" y="0"/>
            <a:ext cx="8229600" cy="714356"/>
          </a:xfrm>
        </p:spPr>
        <p:txBody>
          <a:bodyPr>
            <a:normAutofit/>
          </a:bodyPr>
          <a:lstStyle/>
          <a:p>
            <a:pPr algn="l"/>
            <a:r>
              <a:rPr lang="en-US" sz="3600" b="1" dirty="0" smtClean="0">
                <a:solidFill>
                  <a:srgbClr val="FF0000"/>
                </a:solidFill>
                <a:latin typeface="Times New Roman" pitchFamily="18" charset="0"/>
                <a:cs typeface="Times New Roman" pitchFamily="18" charset="0"/>
              </a:rPr>
              <a:t>Materials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229600" cy="714356"/>
          </a:xfrm>
        </p:spPr>
        <p:txBody>
          <a:bodyPr>
            <a:normAutofit/>
          </a:bodyPr>
          <a:lstStyle/>
          <a:p>
            <a:pPr algn="l"/>
            <a:r>
              <a:rPr lang="en-US" sz="3600" b="1" dirty="0" smtClean="0">
                <a:solidFill>
                  <a:srgbClr val="FF0000"/>
                </a:solidFill>
                <a:latin typeface="Times New Roman" pitchFamily="18" charset="0"/>
                <a:cs typeface="Times New Roman" pitchFamily="18" charset="0"/>
              </a:rPr>
              <a:t>Materials</a:t>
            </a:r>
          </a:p>
        </p:txBody>
      </p:sp>
      <p:sp>
        <p:nvSpPr>
          <p:cNvPr id="3" name="Espace réservé du contenu 2"/>
          <p:cNvSpPr>
            <a:spLocks noGrp="1"/>
          </p:cNvSpPr>
          <p:nvPr>
            <p:ph idx="1"/>
          </p:nvPr>
        </p:nvSpPr>
        <p:spPr>
          <a:xfrm>
            <a:off x="0" y="1000108"/>
            <a:ext cx="8729634" cy="4900634"/>
          </a:xfrm>
        </p:spPr>
        <p:txBody>
          <a:bodyPr>
            <a:noAutofit/>
          </a:bodyPr>
          <a:lstStyle/>
          <a:p>
            <a:pPr>
              <a:buNone/>
            </a:pPr>
            <a:r>
              <a:rPr lang="en-US" sz="2400" b="1" dirty="0" smtClean="0">
                <a:solidFill>
                  <a:srgbClr val="FF0000"/>
                </a:solidFill>
                <a:latin typeface="Times New Roman" pitchFamily="18" charset="0"/>
                <a:cs typeface="Times New Roman" pitchFamily="18" charset="0"/>
              </a:rPr>
              <a:t>Reagents</a:t>
            </a:r>
            <a:endParaRPr lang="en-US" sz="2400" b="1" dirty="0" smtClean="0">
              <a:solidFill>
                <a:srgbClr val="FF0000"/>
              </a:solidFill>
              <a:latin typeface="Times New Roman" pitchFamily="18" charset="0"/>
              <a:cs typeface="Times New Roman" pitchFamily="18" charset="0"/>
            </a:endParaRPr>
          </a:p>
          <a:p>
            <a:pPr>
              <a:buNone/>
            </a:pPr>
            <a:r>
              <a:rPr lang="en-US" sz="2400" b="1" u="sng" dirty="0" smtClean="0">
                <a:latin typeface="Times New Roman" pitchFamily="18" charset="0"/>
                <a:cs typeface="Times New Roman" pitchFamily="18" charset="0"/>
              </a:rPr>
              <a:t>Type </a:t>
            </a:r>
            <a:r>
              <a:rPr lang="en-US" sz="2400" b="1" u="sng" dirty="0" smtClean="0">
                <a:latin typeface="Times New Roman" pitchFamily="18" charset="0"/>
                <a:cs typeface="Times New Roman" pitchFamily="18" charset="0"/>
              </a:rPr>
              <a:t>of reagents :</a:t>
            </a:r>
          </a:p>
          <a:p>
            <a:pPr>
              <a:buNone/>
            </a:pPr>
            <a:r>
              <a:rPr lang="en-US" sz="2400" dirty="0" smtClean="0">
                <a:latin typeface="Times New Roman" pitchFamily="18" charset="0"/>
                <a:cs typeface="Times New Roman" pitchFamily="18" charset="0"/>
              </a:rPr>
              <a:t>− Directly used</a:t>
            </a:r>
          </a:p>
          <a:p>
            <a:pPr>
              <a:buNone/>
            </a:pPr>
            <a:r>
              <a:rPr lang="en-US" sz="2400" dirty="0" smtClean="0">
                <a:latin typeface="Times New Roman" pitchFamily="18" charset="0"/>
                <a:cs typeface="Times New Roman" pitchFamily="18" charset="0"/>
              </a:rPr>
              <a:t>− Prepared in laboratory :</a:t>
            </a:r>
          </a:p>
          <a:p>
            <a:pPr>
              <a:buNone/>
            </a:pPr>
            <a:r>
              <a:rPr lang="en-US" sz="2400" dirty="0" smtClean="0">
                <a:latin typeface="Times New Roman" pitchFamily="18" charset="0"/>
                <a:cs typeface="Times New Roman" pitchFamily="18" charset="0"/>
              </a:rPr>
              <a:t>Chemical substance, buffer solution, volumetric solution, solvent</a:t>
            </a:r>
          </a:p>
          <a:p>
            <a:pPr>
              <a:buNone/>
            </a:pPr>
            <a:r>
              <a:rPr lang="en-US" sz="2400" b="1" u="sng" dirty="0" smtClean="0">
                <a:latin typeface="Times New Roman" pitchFamily="18" charset="0"/>
                <a:cs typeface="Times New Roman" pitchFamily="18" charset="0"/>
              </a:rPr>
              <a:t>Grade </a:t>
            </a:r>
            <a:r>
              <a:rPr lang="en-US" sz="2400" b="1" u="sng" dirty="0" smtClean="0">
                <a:latin typeface="Times New Roman" pitchFamily="18" charset="0"/>
                <a:cs typeface="Times New Roman" pitchFamily="18" charset="0"/>
              </a:rPr>
              <a:t>of reagent :</a:t>
            </a:r>
          </a:p>
          <a:p>
            <a:pPr>
              <a:buNone/>
            </a:pPr>
            <a:r>
              <a:rPr lang="en-US" sz="2400" dirty="0" smtClean="0">
                <a:latin typeface="Times New Roman" pitchFamily="18" charset="0"/>
                <a:cs typeface="Times New Roman" pitchFamily="18" charset="0"/>
              </a:rPr>
              <a:t>(purity) should be appropriate for use as indicated in the testing procedure</a:t>
            </a:r>
          </a:p>
          <a:p>
            <a:pPr>
              <a:buNone/>
            </a:pPr>
            <a:r>
              <a:rPr lang="en-US" sz="2400" dirty="0" smtClean="0">
                <a:latin typeface="Times New Roman" pitchFamily="18" charset="0"/>
                <a:cs typeface="Times New Roman" pitchFamily="18" charset="0"/>
              </a:rPr>
              <a:t>− Analytical</a:t>
            </a:r>
          </a:p>
          <a:p>
            <a:pPr>
              <a:buNone/>
            </a:pPr>
            <a:r>
              <a:rPr lang="en-US" sz="2400" dirty="0" smtClean="0">
                <a:latin typeface="Times New Roman" pitchFamily="18" charset="0"/>
                <a:cs typeface="Times New Roman" pitchFamily="18" charset="0"/>
              </a:rPr>
              <a:t>− HPLC</a:t>
            </a:r>
            <a:endParaRPr lang="fr-FR" sz="24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l="20411" t="32358" r="18357" b="16344"/>
          <a:stretch>
            <a:fillRect/>
          </a:stretch>
        </p:blipFill>
        <p:spPr bwMode="auto">
          <a:xfrm>
            <a:off x="0" y="1714488"/>
            <a:ext cx="9100102" cy="4286280"/>
          </a:xfrm>
          <a:prstGeom prst="rect">
            <a:avLst/>
          </a:prstGeom>
          <a:noFill/>
          <a:ln w="9525">
            <a:noFill/>
            <a:miter lim="800000"/>
            <a:headEnd/>
            <a:tailEnd/>
          </a:ln>
          <a:effectLst/>
        </p:spPr>
      </p:pic>
      <p:sp>
        <p:nvSpPr>
          <p:cNvPr id="3" name="Titre 1"/>
          <p:cNvSpPr>
            <a:spLocks noGrp="1"/>
          </p:cNvSpPr>
          <p:nvPr>
            <p:ph type="title"/>
          </p:nvPr>
        </p:nvSpPr>
        <p:spPr>
          <a:xfrm>
            <a:off x="0" y="0"/>
            <a:ext cx="8229600" cy="714356"/>
          </a:xfrm>
        </p:spPr>
        <p:txBody>
          <a:bodyPr>
            <a:normAutofit/>
          </a:bodyPr>
          <a:lstStyle/>
          <a:p>
            <a:pPr algn="l"/>
            <a:r>
              <a:rPr lang="en-US" sz="3600" b="1" dirty="0" smtClean="0">
                <a:solidFill>
                  <a:srgbClr val="FF0000"/>
                </a:solidFill>
                <a:latin typeface="Times New Roman" pitchFamily="18" charset="0"/>
                <a:cs typeface="Times New Roman" pitchFamily="18" charset="0"/>
              </a:rPr>
              <a:t>Materials</a:t>
            </a:r>
          </a:p>
        </p:txBody>
      </p:sp>
      <p:sp>
        <p:nvSpPr>
          <p:cNvPr id="4" name="Rectangle 3"/>
          <p:cNvSpPr/>
          <p:nvPr/>
        </p:nvSpPr>
        <p:spPr>
          <a:xfrm>
            <a:off x="0" y="785794"/>
            <a:ext cx="2285984" cy="461665"/>
          </a:xfrm>
          <a:prstGeom prst="rect">
            <a:avLst/>
          </a:prstGeom>
        </p:spPr>
        <p:txBody>
          <a:bodyPr wrap="square">
            <a:spAutoFit/>
          </a:bodyPr>
          <a:lstStyle/>
          <a:p>
            <a:pPr>
              <a:buNone/>
            </a:pPr>
            <a:r>
              <a:rPr lang="en-US" sz="2400" b="1" dirty="0" smtClean="0">
                <a:solidFill>
                  <a:srgbClr val="FF0000"/>
                </a:solidFill>
                <a:latin typeface="Times New Roman" pitchFamily="18" charset="0"/>
                <a:cs typeface="Times New Roman" pitchFamily="18" charset="0"/>
              </a:rPr>
              <a:t>Reagents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42984"/>
            <a:ext cx="9144000" cy="4929222"/>
          </a:xfrm>
        </p:spPr>
        <p:txBody>
          <a:bodyPr>
            <a:noAutofit/>
          </a:bodyPr>
          <a:lstStyle/>
          <a:p>
            <a:pPr algn="l">
              <a:lnSpc>
                <a:spcPct val="150000"/>
              </a:lnSpc>
            </a:pPr>
            <a:r>
              <a:rPr lang="en-US" sz="2400" b="1" dirty="0" smtClean="0">
                <a:solidFill>
                  <a:srgbClr val="FF0000"/>
                </a:solidFill>
                <a:latin typeface="Times New Roman" pitchFamily="18" charset="0"/>
                <a:cs typeface="Times New Roman" pitchFamily="18" charset="0"/>
              </a:rPr>
              <a:t>Importance Of Quality</a:t>
            </a: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The Building Of Reputation In The Market.</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Meet The Customer Expectation</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Manage Cost Effectively</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Competing Effectively At Global Level</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Keeping Workers Motivated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Profit Generation</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Setting A Standard In The Market</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Lowering The Cost Of The Production By Reducing The Reworking Costs.</a:t>
            </a:r>
            <a:br>
              <a:rPr lang="en-US" sz="2400" b="1" dirty="0" smtClean="0">
                <a:latin typeface="Times New Roman" pitchFamily="18" charset="0"/>
                <a:cs typeface="Times New Roman" pitchFamily="18" charset="0"/>
              </a:rPr>
            </a:br>
            <a:endParaRPr lang="fr-FR" sz="2400" b="1" dirty="0">
              <a:latin typeface="Times New Roman" pitchFamily="18" charset="0"/>
              <a:cs typeface="Times New Roman" pitchFamily="18" charset="0"/>
            </a:endParaRPr>
          </a:p>
        </p:txBody>
      </p:sp>
      <p:sp>
        <p:nvSpPr>
          <p:cNvPr id="4" name="Rectangle 3"/>
          <p:cNvSpPr/>
          <p:nvPr/>
        </p:nvSpPr>
        <p:spPr>
          <a:xfrm>
            <a:off x="3214678" y="0"/>
            <a:ext cx="2975495" cy="769441"/>
          </a:xfrm>
          <a:prstGeom prst="rect">
            <a:avLst/>
          </a:prstGeom>
        </p:spPr>
        <p:txBody>
          <a:bodyPr wrap="none">
            <a:spAutoFit/>
          </a:bodyPr>
          <a:lstStyle/>
          <a:p>
            <a:r>
              <a:rPr lang="fr-FR" sz="4400" b="1" dirty="0" smtClean="0">
                <a:latin typeface="Times New Roman" pitchFamily="18" charset="0"/>
                <a:cs typeface="Times New Roman" pitchFamily="18" charset="0"/>
              </a:rPr>
              <a:t>GENERAL</a:t>
            </a:r>
            <a:endParaRPr lang="fr-FR" sz="4400" b="1"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00108"/>
            <a:ext cx="9001156" cy="4525963"/>
          </a:xfrm>
        </p:spPr>
        <p:txBody>
          <a:bodyPr>
            <a:normAutofit lnSpcReduction="10000"/>
          </a:bodyPr>
          <a:lstStyle/>
          <a:p>
            <a:pPr algn="just">
              <a:lnSpc>
                <a:spcPct val="200000"/>
              </a:lnSpc>
              <a:buNone/>
            </a:pPr>
            <a:r>
              <a:rPr lang="en-US" sz="2400" b="1" dirty="0" smtClean="0">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Reagents</a:t>
            </a:r>
          </a:p>
          <a:p>
            <a:pPr algn="just">
              <a:lnSpc>
                <a:spcPct val="200000"/>
              </a:lnSpc>
              <a:buNone/>
            </a:pPr>
            <a:r>
              <a:rPr lang="en-US" sz="2400" dirty="0" smtClean="0">
                <a:latin typeface="Times New Roman" pitchFamily="18" charset="0"/>
                <a:cs typeface="Times New Roman" pitchFamily="18" charset="0"/>
              </a:rPr>
              <a:t>Preparation of reagent :</a:t>
            </a:r>
          </a:p>
          <a:p>
            <a:pPr algn="just">
              <a:lnSpc>
                <a:spcPct val="200000"/>
              </a:lnSpc>
              <a:buNone/>
            </a:pPr>
            <a:r>
              <a:rPr lang="en-US" sz="2400" dirty="0" smtClean="0">
                <a:latin typeface="Times New Roman" pitchFamily="18" charset="0"/>
                <a:cs typeface="Times New Roman" pitchFamily="18" charset="0"/>
              </a:rPr>
              <a:t>− Responsibility for this task should be assigned clearly specified in the job description of the assigned</a:t>
            </a:r>
          </a:p>
          <a:p>
            <a:pPr algn="just">
              <a:lnSpc>
                <a:spcPct val="200000"/>
              </a:lnSpc>
              <a:buNone/>
            </a:pPr>
            <a:r>
              <a:rPr lang="en-US" sz="2400" dirty="0" smtClean="0">
                <a:latin typeface="Times New Roman" pitchFamily="18" charset="0"/>
                <a:cs typeface="Times New Roman" pitchFamily="18" charset="0"/>
              </a:rPr>
              <a:t>− Prescribed procedures should be used which are in accordance with published pharmacopoeia or valid internal method/instruction</a:t>
            </a:r>
            <a:endParaRPr lang="fr-FR" sz="2400" dirty="0">
              <a:latin typeface="Times New Roman" pitchFamily="18" charset="0"/>
              <a:cs typeface="Times New Roman" pitchFamily="18" charset="0"/>
            </a:endParaRPr>
          </a:p>
        </p:txBody>
      </p:sp>
      <p:sp>
        <p:nvSpPr>
          <p:cNvPr id="5" name="Titre 1"/>
          <p:cNvSpPr>
            <a:spLocks noGrp="1"/>
          </p:cNvSpPr>
          <p:nvPr>
            <p:ph type="title"/>
          </p:nvPr>
        </p:nvSpPr>
        <p:spPr>
          <a:xfrm>
            <a:off x="0" y="0"/>
            <a:ext cx="8229600" cy="714356"/>
          </a:xfrm>
        </p:spPr>
        <p:txBody>
          <a:bodyPr>
            <a:normAutofit/>
          </a:bodyPr>
          <a:lstStyle/>
          <a:p>
            <a:pPr algn="l"/>
            <a:r>
              <a:rPr lang="en-US" sz="3600" b="1" dirty="0" smtClean="0">
                <a:solidFill>
                  <a:srgbClr val="FF0000"/>
                </a:solidFill>
                <a:latin typeface="Times New Roman" pitchFamily="18" charset="0"/>
                <a:cs typeface="Times New Roman" pitchFamily="18" charset="0"/>
              </a:rPr>
              <a:t>Materials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28670"/>
            <a:ext cx="9144000" cy="4525963"/>
          </a:xfrm>
        </p:spPr>
        <p:txBody>
          <a:bodyPr>
            <a:normAutofit/>
          </a:bodyPr>
          <a:lstStyle/>
          <a:p>
            <a:pPr algn="just">
              <a:lnSpc>
                <a:spcPct val="200000"/>
              </a:lnSpc>
              <a:buNone/>
            </a:pPr>
            <a:r>
              <a:rPr lang="en-US" sz="2400" b="1" dirty="0" smtClean="0">
                <a:solidFill>
                  <a:srgbClr val="FF0000"/>
                </a:solidFill>
                <a:latin typeface="Times New Roman" pitchFamily="18" charset="0"/>
                <a:cs typeface="Times New Roman" pitchFamily="18" charset="0"/>
              </a:rPr>
              <a:t>Reagents </a:t>
            </a:r>
            <a:endParaRPr lang="en-US" sz="2400" b="1" dirty="0" smtClean="0">
              <a:solidFill>
                <a:srgbClr val="FF0000"/>
              </a:solidFill>
              <a:latin typeface="Times New Roman" pitchFamily="18" charset="0"/>
              <a:cs typeface="Times New Roman" pitchFamily="18" charset="0"/>
            </a:endParaRPr>
          </a:p>
          <a:p>
            <a:pPr algn="just">
              <a:lnSpc>
                <a:spcPct val="200000"/>
              </a:lnSpc>
              <a:buNone/>
            </a:pPr>
            <a:r>
              <a:rPr lang="en-US" sz="2400" dirty="0" smtClean="0">
                <a:latin typeface="Times New Roman" pitchFamily="18" charset="0"/>
                <a:cs typeface="Times New Roman" pitchFamily="18" charset="0"/>
              </a:rPr>
              <a:t>     Preparation </a:t>
            </a:r>
            <a:r>
              <a:rPr lang="en-US" sz="2400" dirty="0" smtClean="0">
                <a:latin typeface="Times New Roman" pitchFamily="18" charset="0"/>
                <a:cs typeface="Times New Roman" pitchFamily="18" charset="0"/>
              </a:rPr>
              <a:t>of reagent :</a:t>
            </a:r>
          </a:p>
          <a:p>
            <a:pPr algn="just">
              <a:lnSpc>
                <a:spcPct val="200000"/>
              </a:lnSpc>
              <a:buNone/>
            </a:pPr>
            <a:r>
              <a:rPr lang="en-US" sz="2400" dirty="0" smtClean="0">
                <a:latin typeface="Times New Roman" pitchFamily="18" charset="0"/>
                <a:cs typeface="Times New Roman" pitchFamily="18" charset="0"/>
              </a:rPr>
              <a:t>− Records such as log-book should be kept of the preparation and standardization of reagent/volumetric solutions.</a:t>
            </a:r>
            <a:endParaRPr lang="fr-FR" sz="24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srcRect l="24707" t="40039" r="20388" b="29687"/>
          <a:stretch>
            <a:fillRect/>
          </a:stretch>
        </p:blipFill>
        <p:spPr bwMode="auto">
          <a:xfrm>
            <a:off x="0" y="4214818"/>
            <a:ext cx="9144000" cy="2643182"/>
          </a:xfrm>
          <a:prstGeom prst="rect">
            <a:avLst/>
          </a:prstGeom>
          <a:noFill/>
          <a:ln w="9525">
            <a:noFill/>
            <a:miter lim="800000"/>
            <a:headEnd/>
            <a:tailEnd/>
          </a:ln>
          <a:effectLst/>
        </p:spPr>
      </p:pic>
      <p:sp>
        <p:nvSpPr>
          <p:cNvPr id="6" name="Titre 1"/>
          <p:cNvSpPr>
            <a:spLocks noGrp="1"/>
          </p:cNvSpPr>
          <p:nvPr>
            <p:ph type="title"/>
          </p:nvPr>
        </p:nvSpPr>
        <p:spPr>
          <a:xfrm>
            <a:off x="0" y="0"/>
            <a:ext cx="8229600" cy="714356"/>
          </a:xfrm>
        </p:spPr>
        <p:txBody>
          <a:bodyPr>
            <a:normAutofit/>
          </a:bodyPr>
          <a:lstStyle/>
          <a:p>
            <a:pPr algn="l"/>
            <a:r>
              <a:rPr lang="en-US" sz="3600" b="1" dirty="0" smtClean="0">
                <a:solidFill>
                  <a:srgbClr val="FF0000"/>
                </a:solidFill>
                <a:latin typeface="Times New Roman" pitchFamily="18" charset="0"/>
                <a:cs typeface="Times New Roman" pitchFamily="18" charset="0"/>
              </a:rPr>
              <a:t>Materials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928670"/>
            <a:ext cx="9001156" cy="4525963"/>
          </a:xfrm>
        </p:spPr>
        <p:txBody>
          <a:bodyPr>
            <a:normAutofit fontScale="92500"/>
          </a:bodyPr>
          <a:lstStyle/>
          <a:p>
            <a:pPr algn="just">
              <a:lnSpc>
                <a:spcPct val="150000"/>
              </a:lnSpc>
              <a:buNone/>
            </a:pPr>
            <a:r>
              <a:rPr lang="en-US" sz="2400" b="1" dirty="0" smtClean="0">
                <a:solidFill>
                  <a:srgbClr val="FF0000"/>
                </a:solidFill>
                <a:latin typeface="Times New Roman" pitchFamily="18" charset="0"/>
                <a:cs typeface="Times New Roman" pitchFamily="18" charset="0"/>
              </a:rPr>
              <a:t>Reagents</a:t>
            </a:r>
            <a:endParaRPr lang="en-US" sz="2400" b="1" dirty="0" smtClean="0">
              <a:solidFill>
                <a:srgbClr val="FF0000"/>
              </a:solidFill>
              <a:latin typeface="Times New Roman" pitchFamily="18" charset="0"/>
              <a:cs typeface="Times New Roman" pitchFamily="18" charset="0"/>
            </a:endParaRPr>
          </a:p>
          <a:p>
            <a:pPr algn="just">
              <a:lnSpc>
                <a:spcPct val="150000"/>
              </a:lnSpc>
              <a:buNone/>
            </a:pPr>
            <a:r>
              <a:rPr lang="en-US" sz="2400" u="sng" dirty="0" smtClean="0">
                <a:latin typeface="Times New Roman" pitchFamily="18" charset="0"/>
                <a:cs typeface="Times New Roman" pitchFamily="18" charset="0"/>
              </a:rPr>
              <a:t>• Visual inspection</a:t>
            </a:r>
          </a:p>
          <a:p>
            <a:pPr algn="just">
              <a:lnSpc>
                <a:spcPct val="150000"/>
              </a:lnSpc>
              <a:buNone/>
            </a:pPr>
            <a:r>
              <a:rPr lang="en-US" sz="2400" dirty="0" smtClean="0">
                <a:latin typeface="Times New Roman" pitchFamily="18" charset="0"/>
                <a:cs typeface="Times New Roman" pitchFamily="18" charset="0"/>
              </a:rPr>
              <a:t>− Delivered reagent containers should be visually inspected to ensure that the seals are intact.</a:t>
            </a:r>
          </a:p>
          <a:p>
            <a:pPr algn="just">
              <a:lnSpc>
                <a:spcPct val="150000"/>
              </a:lnSpc>
              <a:buNone/>
            </a:pPr>
            <a:r>
              <a:rPr lang="en-US" sz="2400" u="sng" dirty="0" smtClean="0">
                <a:latin typeface="Times New Roman" pitchFamily="18" charset="0"/>
                <a:cs typeface="Times New Roman" pitchFamily="18" charset="0"/>
              </a:rPr>
              <a:t>• Water as reagent</a:t>
            </a:r>
          </a:p>
          <a:p>
            <a:pPr algn="just">
              <a:lnSpc>
                <a:spcPct val="150000"/>
              </a:lnSpc>
              <a:buNone/>
            </a:pPr>
            <a:r>
              <a:rPr lang="en-US" sz="2400" dirty="0" smtClean="0">
                <a:latin typeface="Times New Roman" pitchFamily="18" charset="0"/>
                <a:cs typeface="Times New Roman" pitchFamily="18" charset="0"/>
              </a:rPr>
              <a:t>− The appropriate grade for testing as described in the pharmacopoeias</a:t>
            </a:r>
          </a:p>
          <a:p>
            <a:pPr algn="just">
              <a:lnSpc>
                <a:spcPct val="150000"/>
              </a:lnSpc>
              <a:buNone/>
            </a:pPr>
            <a:r>
              <a:rPr lang="en-US" sz="2400" dirty="0" smtClean="0">
                <a:latin typeface="Times New Roman" pitchFamily="18" charset="0"/>
                <a:cs typeface="Times New Roman" pitchFamily="18" charset="0"/>
              </a:rPr>
              <a:t>− The quality of the water should be verified regularly to ensure that water meet the specifications.</a:t>
            </a:r>
            <a:endParaRPr lang="fr-FR" sz="2400" dirty="0">
              <a:latin typeface="Times New Roman" pitchFamily="18" charset="0"/>
              <a:cs typeface="Times New Roman" pitchFamily="18" charset="0"/>
            </a:endParaRPr>
          </a:p>
        </p:txBody>
      </p:sp>
      <p:sp>
        <p:nvSpPr>
          <p:cNvPr id="5" name="Titre 1"/>
          <p:cNvSpPr>
            <a:spLocks noGrp="1"/>
          </p:cNvSpPr>
          <p:nvPr>
            <p:ph type="title"/>
          </p:nvPr>
        </p:nvSpPr>
        <p:spPr>
          <a:xfrm>
            <a:off x="0" y="0"/>
            <a:ext cx="8229600" cy="714356"/>
          </a:xfrm>
        </p:spPr>
        <p:txBody>
          <a:bodyPr>
            <a:normAutofit/>
          </a:bodyPr>
          <a:lstStyle/>
          <a:p>
            <a:pPr algn="l"/>
            <a:r>
              <a:rPr lang="en-US" sz="3600" b="1" dirty="0" smtClean="0">
                <a:solidFill>
                  <a:srgbClr val="FF0000"/>
                </a:solidFill>
                <a:latin typeface="Times New Roman" pitchFamily="18" charset="0"/>
                <a:cs typeface="Times New Roman" pitchFamily="18" charset="0"/>
              </a:rPr>
              <a:t>Materials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214422"/>
            <a:ext cx="6286512" cy="4525963"/>
          </a:xfrm>
        </p:spPr>
        <p:txBody>
          <a:bodyPr>
            <a:normAutofit fontScale="55000" lnSpcReduction="20000"/>
          </a:bodyPr>
          <a:lstStyle/>
          <a:p>
            <a:pPr algn="just">
              <a:lnSpc>
                <a:spcPct val="170000"/>
              </a:lnSpc>
              <a:buNone/>
            </a:pPr>
            <a:r>
              <a:rPr lang="en-US" b="1" dirty="0" smtClean="0">
                <a:solidFill>
                  <a:srgbClr val="FF0000"/>
                </a:solidFill>
                <a:latin typeface="Times New Roman" pitchFamily="18" charset="0"/>
                <a:cs typeface="Times New Roman" pitchFamily="18" charset="0"/>
              </a:rPr>
              <a:t>Reagents</a:t>
            </a:r>
            <a:endParaRPr lang="en-US" b="1" dirty="0" smtClean="0">
              <a:solidFill>
                <a:srgbClr val="FF0000"/>
              </a:solidFill>
              <a:latin typeface="Times New Roman" pitchFamily="18" charset="0"/>
              <a:cs typeface="Times New Roman" pitchFamily="18" charset="0"/>
            </a:endParaRPr>
          </a:p>
          <a:p>
            <a:pPr algn="just">
              <a:lnSpc>
                <a:spcPct val="170000"/>
              </a:lnSpc>
              <a:buNone/>
            </a:pPr>
            <a:r>
              <a:rPr lang="en-US" dirty="0" smtClean="0">
                <a:latin typeface="Times New Roman" pitchFamily="18" charset="0"/>
                <a:cs typeface="Times New Roman" pitchFamily="18" charset="0"/>
              </a:rPr>
              <a:t>• Storage</a:t>
            </a:r>
          </a:p>
          <a:p>
            <a:pPr algn="just">
              <a:lnSpc>
                <a:spcPct val="170000"/>
              </a:lnSpc>
              <a:buNone/>
            </a:pPr>
            <a:r>
              <a:rPr lang="en-US" dirty="0" smtClean="0">
                <a:latin typeface="Times New Roman" pitchFamily="18" charset="0"/>
                <a:cs typeface="Times New Roman" pitchFamily="18" charset="0"/>
              </a:rPr>
              <a:t>− reagent/volumetric solution should be kept in reagent bottle and put it on the shelf.</a:t>
            </a:r>
          </a:p>
          <a:p>
            <a:pPr algn="just">
              <a:lnSpc>
                <a:spcPct val="170000"/>
              </a:lnSpc>
              <a:buNone/>
            </a:pPr>
            <a:r>
              <a:rPr lang="en-US" dirty="0" smtClean="0">
                <a:latin typeface="Times New Roman" pitchFamily="18" charset="0"/>
                <a:cs typeface="Times New Roman" pitchFamily="18" charset="0"/>
              </a:rPr>
              <a:t>− stored under the designated storage conditions (ambient temperature, under refrigeration, with proper </a:t>
            </a:r>
            <a:r>
              <a:rPr lang="en-US" dirty="0" err="1" smtClean="0">
                <a:latin typeface="Times New Roman" pitchFamily="18" charset="0"/>
                <a:cs typeface="Times New Roman" pitchFamily="18" charset="0"/>
              </a:rPr>
              <a:t>dessication</a:t>
            </a:r>
            <a:r>
              <a:rPr lang="en-US" dirty="0" smtClean="0">
                <a:latin typeface="Times New Roman" pitchFamily="18" charset="0"/>
                <a:cs typeface="Times New Roman" pitchFamily="18" charset="0"/>
              </a:rPr>
              <a:t>).</a:t>
            </a:r>
          </a:p>
          <a:p>
            <a:pPr algn="just">
              <a:lnSpc>
                <a:spcPct val="170000"/>
              </a:lnSpc>
              <a:buNone/>
            </a:pPr>
            <a:r>
              <a:rPr lang="en-US" dirty="0" smtClean="0">
                <a:latin typeface="Times New Roman" pitchFamily="18" charset="0"/>
                <a:cs typeface="Times New Roman" pitchFamily="18" charset="0"/>
              </a:rPr>
              <a:t>− note :</a:t>
            </a:r>
          </a:p>
          <a:p>
            <a:pPr algn="just">
              <a:lnSpc>
                <a:spcPct val="170000"/>
              </a:lnSpc>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flamable</a:t>
            </a:r>
            <a:r>
              <a:rPr lang="en-US" dirty="0" smtClean="0">
                <a:latin typeface="Times New Roman" pitchFamily="18" charset="0"/>
                <a:cs typeface="Times New Roman" pitchFamily="18" charset="0"/>
              </a:rPr>
              <a:t> reagent         </a:t>
            </a:r>
            <a:r>
              <a:rPr lang="en-US" dirty="0" err="1" smtClean="0">
                <a:latin typeface="Times New Roman" pitchFamily="18" charset="0"/>
                <a:cs typeface="Times New Roman" pitchFamily="18" charset="0"/>
              </a:rPr>
              <a:t>flamable</a:t>
            </a:r>
            <a:r>
              <a:rPr lang="en-US" dirty="0" smtClean="0">
                <a:latin typeface="Times New Roman" pitchFamily="18" charset="0"/>
                <a:cs typeface="Times New Roman" pitchFamily="18" charset="0"/>
              </a:rPr>
              <a:t> storage</a:t>
            </a:r>
          </a:p>
          <a:p>
            <a:pPr algn="just">
              <a:lnSpc>
                <a:spcPct val="170000"/>
              </a:lnSpc>
              <a:buNone/>
            </a:pPr>
            <a:r>
              <a:rPr lang="en-US" dirty="0" smtClean="0">
                <a:latin typeface="Times New Roman" pitchFamily="18" charset="0"/>
                <a:cs typeface="Times New Roman" pitchFamily="18" charset="0"/>
              </a:rPr>
              <a:t>    •poison or toxic reagent  stored in a locked or secured cabinet.</a:t>
            </a:r>
            <a:endParaRPr lang="fr-FR" dirty="0">
              <a:latin typeface="Times New Roman" pitchFamily="18" charset="0"/>
              <a:cs typeface="Times New Roman" pitchFamily="18" charset="0"/>
            </a:endParaRPr>
          </a:p>
        </p:txBody>
      </p:sp>
      <p:pic>
        <p:nvPicPr>
          <p:cNvPr id="4100" name="Picture 4" descr="en-laboratory-safety-storage-cabinets-asecos-safety-storage-cabinet-q-display-30-86-cm.jpg"/>
          <p:cNvPicPr>
            <a:picLocks noChangeAspect="1" noChangeArrowheads="1"/>
          </p:cNvPicPr>
          <p:nvPr/>
        </p:nvPicPr>
        <p:blipFill>
          <a:blip r:embed="rId2"/>
          <a:srcRect l="25000" r="24999"/>
          <a:stretch>
            <a:fillRect/>
          </a:stretch>
        </p:blipFill>
        <p:spPr bwMode="auto">
          <a:xfrm>
            <a:off x="6286480" y="0"/>
            <a:ext cx="2857520" cy="6858000"/>
          </a:xfrm>
          <a:prstGeom prst="rect">
            <a:avLst/>
          </a:prstGeom>
          <a:noFill/>
        </p:spPr>
      </p:pic>
      <p:sp>
        <p:nvSpPr>
          <p:cNvPr id="6" name="Flèche droite 5"/>
          <p:cNvSpPr/>
          <p:nvPr/>
        </p:nvSpPr>
        <p:spPr>
          <a:xfrm>
            <a:off x="2857488" y="4143380"/>
            <a:ext cx="357190" cy="214314"/>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8" name="Titre 1"/>
          <p:cNvSpPr>
            <a:spLocks noGrp="1"/>
          </p:cNvSpPr>
          <p:nvPr>
            <p:ph type="title"/>
          </p:nvPr>
        </p:nvSpPr>
        <p:spPr>
          <a:xfrm>
            <a:off x="0" y="0"/>
            <a:ext cx="8229600" cy="714356"/>
          </a:xfrm>
        </p:spPr>
        <p:txBody>
          <a:bodyPr>
            <a:normAutofit/>
          </a:bodyPr>
          <a:lstStyle/>
          <a:p>
            <a:pPr algn="l"/>
            <a:r>
              <a:rPr lang="en-US" sz="3600" b="1" dirty="0" smtClean="0">
                <a:solidFill>
                  <a:srgbClr val="FF0000"/>
                </a:solidFill>
                <a:latin typeface="Times New Roman" pitchFamily="18" charset="0"/>
                <a:cs typeface="Times New Roman" pitchFamily="18" charset="0"/>
              </a:rPr>
              <a:t>Materials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214422"/>
            <a:ext cx="9144000" cy="4525963"/>
          </a:xfrm>
        </p:spPr>
        <p:txBody>
          <a:bodyPr>
            <a:noAutofit/>
          </a:bodyPr>
          <a:lstStyle/>
          <a:p>
            <a:pPr algn="just">
              <a:lnSpc>
                <a:spcPct val="150000"/>
              </a:lnSpc>
              <a:buNone/>
            </a:pPr>
            <a:r>
              <a:rPr lang="en-US" sz="2400" b="1" dirty="0" smtClean="0">
                <a:solidFill>
                  <a:srgbClr val="0070C0"/>
                </a:solidFill>
                <a:latin typeface="Times New Roman" pitchFamily="18" charset="0"/>
                <a:cs typeface="Times New Roman" pitchFamily="18" charset="0"/>
              </a:rPr>
              <a:t>• Reference Substances and Reference Materials -1</a:t>
            </a:r>
          </a:p>
          <a:p>
            <a:pPr algn="just">
              <a:lnSpc>
                <a:spcPct val="150000"/>
              </a:lnSpc>
              <a:buNone/>
            </a:pPr>
            <a:r>
              <a:rPr lang="en-US" sz="2400" dirty="0" smtClean="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Reference substances </a:t>
            </a:r>
            <a:r>
              <a:rPr lang="en-US" sz="2400" dirty="0" smtClean="0">
                <a:latin typeface="Times New Roman" pitchFamily="18" charset="0"/>
                <a:cs typeface="Times New Roman" pitchFamily="18" charset="0"/>
              </a:rPr>
              <a:t>are intended for use in specified chemical and physical tests, in which its properties are compared with those of the product under examination, and which possesses an adequate degree of </a:t>
            </a:r>
            <a:r>
              <a:rPr lang="en-US" sz="2400" dirty="0" smtClean="0">
                <a:latin typeface="Times New Roman" pitchFamily="18" charset="0"/>
                <a:cs typeface="Times New Roman" pitchFamily="18" charset="0"/>
              </a:rPr>
              <a:t>purity.</a:t>
            </a:r>
            <a:endParaRPr lang="en-US" sz="2400" dirty="0" smtClean="0">
              <a:latin typeface="Times New Roman" pitchFamily="18" charset="0"/>
              <a:cs typeface="Times New Roman" pitchFamily="18" charset="0"/>
            </a:endParaRPr>
          </a:p>
          <a:p>
            <a:pPr algn="just">
              <a:lnSpc>
                <a:spcPct val="150000"/>
              </a:lnSpc>
              <a:buNone/>
            </a:pPr>
            <a:r>
              <a:rPr lang="en-US" sz="2400" dirty="0" smtClean="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Reference materials </a:t>
            </a:r>
            <a:r>
              <a:rPr lang="en-US" sz="2400" dirty="0" smtClean="0">
                <a:latin typeface="Times New Roman" pitchFamily="18" charset="0"/>
                <a:cs typeface="Times New Roman" pitchFamily="18" charset="0"/>
              </a:rPr>
              <a:t>are intended for calibration and/or qualification of equipment, instruments or other devices, e.g. pH buffer for pH-meter </a:t>
            </a:r>
            <a:r>
              <a:rPr lang="en-US" sz="2400" dirty="0" err="1" smtClean="0">
                <a:latin typeface="Times New Roman" pitchFamily="18" charset="0"/>
                <a:cs typeface="Times New Roman" pitchFamily="18" charset="0"/>
              </a:rPr>
              <a:t>standardisation</a:t>
            </a:r>
            <a:r>
              <a:rPr lang="en-US"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
        <p:nvSpPr>
          <p:cNvPr id="5" name="Titre 1"/>
          <p:cNvSpPr>
            <a:spLocks noGrp="1"/>
          </p:cNvSpPr>
          <p:nvPr>
            <p:ph type="title"/>
          </p:nvPr>
        </p:nvSpPr>
        <p:spPr>
          <a:xfrm>
            <a:off x="0" y="0"/>
            <a:ext cx="8229600" cy="714356"/>
          </a:xfrm>
        </p:spPr>
        <p:txBody>
          <a:bodyPr>
            <a:normAutofit/>
          </a:bodyPr>
          <a:lstStyle/>
          <a:p>
            <a:pPr algn="l"/>
            <a:r>
              <a:rPr lang="en-US" sz="3600" b="1" dirty="0" smtClean="0">
                <a:solidFill>
                  <a:srgbClr val="FF0000"/>
                </a:solidFill>
                <a:latin typeface="Times New Roman" pitchFamily="18" charset="0"/>
                <a:cs typeface="Times New Roman" pitchFamily="18" charset="0"/>
              </a:rPr>
              <a:t>Materials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00200"/>
            <a:ext cx="6786578" cy="4525963"/>
          </a:xfrm>
        </p:spPr>
        <p:txBody>
          <a:bodyPr>
            <a:normAutofit/>
          </a:bodyPr>
          <a:lstStyle/>
          <a:p>
            <a:pPr>
              <a:lnSpc>
                <a:spcPct val="150000"/>
              </a:lnSpc>
              <a:buNone/>
            </a:pPr>
            <a:r>
              <a:rPr lang="fr-FR" sz="2400" b="1" dirty="0" smtClean="0">
                <a:solidFill>
                  <a:srgbClr val="FF0000"/>
                </a:solidFill>
                <a:latin typeface="Times New Roman" pitchFamily="18" charset="0"/>
                <a:cs typeface="Times New Roman" pitchFamily="18" charset="0"/>
              </a:rPr>
              <a:t>− Reference Cultures</a:t>
            </a:r>
          </a:p>
          <a:p>
            <a:pPr algn="just">
              <a:lnSpc>
                <a:spcPct val="150000"/>
              </a:lnSpc>
              <a:buNone/>
            </a:pPr>
            <a:r>
              <a:rPr lang="fr-FR" sz="2400" dirty="0" smtClean="0">
                <a:latin typeface="Times New Roman" pitchFamily="18" charset="0"/>
                <a:cs typeface="Times New Roman" pitchFamily="18" charset="0"/>
              </a:rPr>
              <a:t>• Reference cultures should </a:t>
            </a:r>
            <a:r>
              <a:rPr lang="fr-FR" sz="2400" dirty="0" err="1" smtClean="0">
                <a:latin typeface="Times New Roman" pitchFamily="18" charset="0"/>
                <a:cs typeface="Times New Roman" pitchFamily="18" charset="0"/>
              </a:rPr>
              <a:t>be</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obtained</a:t>
            </a:r>
            <a:r>
              <a:rPr lang="fr-FR" sz="2400" dirty="0" smtClean="0">
                <a:latin typeface="Times New Roman" pitchFamily="18" charset="0"/>
                <a:cs typeface="Times New Roman" pitchFamily="18" charset="0"/>
              </a:rPr>
              <a:t> from </a:t>
            </a:r>
            <a:r>
              <a:rPr lang="fr-FR" sz="2400" dirty="0" err="1" smtClean="0">
                <a:latin typeface="Times New Roman" pitchFamily="18" charset="0"/>
                <a:cs typeface="Times New Roman" pitchFamily="18" charset="0"/>
              </a:rPr>
              <a:t>recognized</a:t>
            </a:r>
            <a:r>
              <a:rPr lang="fr-FR" sz="2400" dirty="0" smtClean="0">
                <a:latin typeface="Times New Roman" pitchFamily="18" charset="0"/>
                <a:cs typeface="Times New Roman" pitchFamily="18" charset="0"/>
              </a:rPr>
              <a:t> source </a:t>
            </a:r>
            <a:r>
              <a:rPr lang="fr-FR" sz="2400" dirty="0" err="1" smtClean="0">
                <a:latin typeface="Times New Roman" pitchFamily="18" charset="0"/>
                <a:cs typeface="Times New Roman" pitchFamily="18" charset="0"/>
              </a:rPr>
              <a:t>which</a:t>
            </a:r>
            <a:r>
              <a:rPr lang="fr-FR" sz="2400" dirty="0" smtClean="0">
                <a:latin typeface="Times New Roman" pitchFamily="18" charset="0"/>
                <a:cs typeface="Times New Roman" pitchFamily="18" charset="0"/>
              </a:rPr>
              <a:t> have WHO International Biological Standards </a:t>
            </a:r>
            <a:r>
              <a:rPr lang="fr-FR" sz="2400" dirty="0" err="1" smtClean="0">
                <a:latin typeface="Times New Roman" pitchFamily="18" charset="0"/>
                <a:cs typeface="Times New Roman" pitchFamily="18" charset="0"/>
              </a:rPr>
              <a:t>Category</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status</a:t>
            </a:r>
            <a:r>
              <a:rPr lang="fr-FR" sz="2400" dirty="0" smtClean="0">
                <a:latin typeface="Times New Roman" pitchFamily="18" charset="0"/>
                <a:cs typeface="Times New Roman" pitchFamily="18" charset="0"/>
              </a:rPr>
              <a:t> and </a:t>
            </a:r>
            <a:r>
              <a:rPr lang="fr-FR" sz="2400" dirty="0" err="1" smtClean="0">
                <a:latin typeface="Times New Roman" pitchFamily="18" charset="0"/>
                <a:cs typeface="Times New Roman" pitchFamily="18" charset="0"/>
              </a:rPr>
              <a:t>traceable</a:t>
            </a:r>
            <a:r>
              <a:rPr lang="fr-FR" sz="2400" dirty="0" smtClean="0">
                <a:latin typeface="Times New Roman" pitchFamily="18" charset="0"/>
                <a:cs typeface="Times New Roman" pitchFamily="18" charset="0"/>
              </a:rPr>
              <a:t>),</a:t>
            </a:r>
          </a:p>
          <a:p>
            <a:pPr>
              <a:lnSpc>
                <a:spcPct val="150000"/>
              </a:lnSpc>
            </a:pP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e.g</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Eschericia</a:t>
            </a:r>
            <a:r>
              <a:rPr lang="fr-FR" sz="2400" b="1" dirty="0" smtClean="0">
                <a:latin typeface="Times New Roman" pitchFamily="18" charset="0"/>
                <a:cs typeface="Times New Roman" pitchFamily="18" charset="0"/>
              </a:rPr>
              <a:t> coli ATCC 8739, </a:t>
            </a:r>
            <a:r>
              <a:rPr lang="fr-FR" sz="2400" b="1" dirty="0" err="1" smtClean="0">
                <a:latin typeface="Times New Roman" pitchFamily="18" charset="0"/>
                <a:cs typeface="Times New Roman" pitchFamily="18" charset="0"/>
              </a:rPr>
              <a:t>Pseudomonas</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aeruginosa</a:t>
            </a:r>
            <a:r>
              <a:rPr lang="fr-FR" sz="2400" b="1" dirty="0" smtClean="0">
                <a:latin typeface="Times New Roman" pitchFamily="18" charset="0"/>
                <a:cs typeface="Times New Roman" pitchFamily="18" charset="0"/>
              </a:rPr>
              <a:t> ATCC 9027</a:t>
            </a:r>
            <a:endParaRPr lang="fr-FR" sz="2400" b="1" dirty="0">
              <a:latin typeface="Times New Roman" pitchFamily="18" charset="0"/>
              <a:cs typeface="Times New Roman" pitchFamily="18" charset="0"/>
            </a:endParaRPr>
          </a:p>
        </p:txBody>
      </p:sp>
      <p:pic>
        <p:nvPicPr>
          <p:cNvPr id="5122" name="Picture 2" descr="Epower-WhiteContainer_29.png"/>
          <p:cNvPicPr>
            <a:picLocks noChangeAspect="1" noChangeArrowheads="1"/>
          </p:cNvPicPr>
          <p:nvPr/>
        </p:nvPicPr>
        <p:blipFill>
          <a:blip r:embed="rId2"/>
          <a:srcRect/>
          <a:stretch>
            <a:fillRect/>
          </a:stretch>
        </p:blipFill>
        <p:spPr bwMode="auto">
          <a:xfrm>
            <a:off x="6786578" y="1928802"/>
            <a:ext cx="2076433" cy="4050104"/>
          </a:xfrm>
          <a:prstGeom prst="rect">
            <a:avLst/>
          </a:prstGeom>
          <a:noFill/>
        </p:spPr>
      </p:pic>
      <p:sp>
        <p:nvSpPr>
          <p:cNvPr id="6" name="Titre 1"/>
          <p:cNvSpPr>
            <a:spLocks noGrp="1"/>
          </p:cNvSpPr>
          <p:nvPr>
            <p:ph type="title"/>
          </p:nvPr>
        </p:nvSpPr>
        <p:spPr>
          <a:xfrm>
            <a:off x="0" y="0"/>
            <a:ext cx="8229600" cy="714356"/>
          </a:xfrm>
        </p:spPr>
        <p:txBody>
          <a:bodyPr>
            <a:normAutofit/>
          </a:bodyPr>
          <a:lstStyle/>
          <a:p>
            <a:pPr algn="l"/>
            <a:r>
              <a:rPr lang="en-US" sz="3600" b="1" dirty="0" smtClean="0">
                <a:solidFill>
                  <a:srgbClr val="FF0000"/>
                </a:solidFill>
                <a:latin typeface="Times New Roman" pitchFamily="18" charset="0"/>
                <a:cs typeface="Times New Roman" pitchFamily="18" charset="0"/>
              </a:rPr>
              <a:t>Materials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14290"/>
            <a:ext cx="8658196" cy="642918"/>
          </a:xfrm>
        </p:spPr>
        <p:txBody>
          <a:bodyPr>
            <a:normAutofit fontScale="90000"/>
          </a:bodyPr>
          <a:lstStyle/>
          <a:p>
            <a:pPr algn="l"/>
            <a:r>
              <a:rPr lang="en-US" sz="4000" b="1" dirty="0" smtClean="0">
                <a:solidFill>
                  <a:srgbClr val="FF0000"/>
                </a:solidFill>
                <a:latin typeface="Times New Roman" pitchFamily="18" charset="0"/>
                <a:cs typeface="Times New Roman" pitchFamily="18" charset="0"/>
              </a:rPr>
              <a:t>Document</a:t>
            </a:r>
            <a:r>
              <a:rPr lang="en-US" dirty="0" smtClean="0"/>
              <a:t/>
            </a:r>
            <a:br>
              <a:rPr lang="en-US" dirty="0" smtClean="0"/>
            </a:br>
            <a:endParaRPr lang="fr-FR" dirty="0"/>
          </a:p>
        </p:txBody>
      </p:sp>
      <p:sp>
        <p:nvSpPr>
          <p:cNvPr id="3" name="Espace réservé du contenu 2"/>
          <p:cNvSpPr>
            <a:spLocks noGrp="1"/>
          </p:cNvSpPr>
          <p:nvPr>
            <p:ph idx="1"/>
          </p:nvPr>
        </p:nvSpPr>
        <p:spPr>
          <a:xfrm>
            <a:off x="0" y="714356"/>
            <a:ext cx="9144000" cy="4525963"/>
          </a:xfrm>
        </p:spPr>
        <p:txBody>
          <a:bodyPr>
            <a:normAutofit fontScale="92500"/>
          </a:bodyPr>
          <a:lstStyle/>
          <a:p>
            <a:pPr algn="just">
              <a:lnSpc>
                <a:spcPct val="150000"/>
              </a:lnSpc>
              <a:buNone/>
            </a:pPr>
            <a:r>
              <a:rPr lang="en-US" sz="2400" b="1" dirty="0" smtClean="0">
                <a:solidFill>
                  <a:srgbClr val="FF0000"/>
                </a:solidFill>
                <a:latin typeface="Times New Roman" pitchFamily="18" charset="0"/>
                <a:cs typeface="Times New Roman" pitchFamily="18" charset="0"/>
              </a:rPr>
              <a:t>Type </a:t>
            </a:r>
            <a:r>
              <a:rPr lang="en-US" sz="2400" b="1" dirty="0" smtClean="0">
                <a:solidFill>
                  <a:srgbClr val="FF0000"/>
                </a:solidFill>
                <a:latin typeface="Times New Roman" pitchFamily="18" charset="0"/>
                <a:cs typeface="Times New Roman" pitchFamily="18" charset="0"/>
              </a:rPr>
              <a:t>of Document</a:t>
            </a:r>
          </a:p>
          <a:p>
            <a:pPr algn="just">
              <a:lnSpc>
                <a:spcPct val="150000"/>
              </a:lnSpc>
              <a:buNone/>
            </a:pPr>
            <a:r>
              <a:rPr lang="en-US" sz="2400" dirty="0" smtClean="0">
                <a:latin typeface="Times New Roman" pitchFamily="18" charset="0"/>
                <a:cs typeface="Times New Roman" pitchFamily="18" charset="0"/>
              </a:rPr>
              <a:t>• Specifications (refer to Chapter 5)</a:t>
            </a:r>
          </a:p>
          <a:p>
            <a:pPr algn="just">
              <a:lnSpc>
                <a:spcPct val="150000"/>
              </a:lnSpc>
              <a:buNone/>
            </a:pPr>
            <a:r>
              <a:rPr lang="en-US" sz="2400" dirty="0" smtClean="0">
                <a:latin typeface="Times New Roman" pitchFamily="18" charset="0"/>
                <a:cs typeface="Times New Roman" pitchFamily="18" charset="0"/>
              </a:rPr>
              <a:t>• Testing Procedures</a:t>
            </a:r>
          </a:p>
          <a:p>
            <a:pPr algn="just">
              <a:lnSpc>
                <a:spcPct val="150000"/>
              </a:lnSpc>
              <a:buNone/>
            </a:pPr>
            <a:r>
              <a:rPr lang="en-US" sz="2400" dirty="0" smtClean="0">
                <a:latin typeface="Times New Roman" pitchFamily="18" charset="0"/>
                <a:cs typeface="Times New Roman" pitchFamily="18" charset="0"/>
              </a:rPr>
              <a:t>      – Approved testing procedures shall refer to testing method described in specifications, and Internationally accepted method</a:t>
            </a:r>
          </a:p>
          <a:p>
            <a:pPr algn="just">
              <a:lnSpc>
                <a:spcPct val="150000"/>
              </a:lnSpc>
              <a:buNone/>
            </a:pPr>
            <a:r>
              <a:rPr lang="en-US" sz="2400" dirty="0" smtClean="0">
                <a:latin typeface="Times New Roman" pitchFamily="18" charset="0"/>
                <a:cs typeface="Times New Roman" pitchFamily="18" charset="0"/>
              </a:rPr>
              <a:t>• SOPs </a:t>
            </a:r>
            <a:r>
              <a:rPr lang="fr-FR" sz="2400" dirty="0" smtClean="0">
                <a:latin typeface="Times New Roman" pitchFamily="18" charset="0"/>
                <a:cs typeface="Times New Roman" pitchFamily="18" charset="0"/>
              </a:rPr>
              <a:t>Standard Operating </a:t>
            </a:r>
            <a:r>
              <a:rPr lang="fr-FR" sz="2400" b="1" dirty="0" err="1" smtClean="0">
                <a:latin typeface="Times New Roman" pitchFamily="18" charset="0"/>
                <a:cs typeface="Times New Roman" pitchFamily="18" charset="0"/>
              </a:rPr>
              <a:t>Procedures</a:t>
            </a:r>
            <a:r>
              <a:rPr lang="fr-FR"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related to QC activities</a:t>
            </a:r>
          </a:p>
          <a:p>
            <a:pPr algn="just">
              <a:lnSpc>
                <a:spcPct val="150000"/>
              </a:lnSpc>
              <a:buNone/>
            </a:pPr>
            <a:r>
              <a:rPr lang="en-US" sz="2400" dirty="0" smtClean="0">
                <a:latin typeface="Times New Roman" pitchFamily="18" charset="0"/>
                <a:cs typeface="Times New Roman" pitchFamily="18" charset="0"/>
              </a:rPr>
              <a:t>• Records including Analysis worksheets and/or laboratory notebooks</a:t>
            </a:r>
          </a:p>
          <a:p>
            <a:pPr algn="just">
              <a:lnSpc>
                <a:spcPct val="150000"/>
              </a:lnSpc>
              <a:buNone/>
            </a:pPr>
            <a:r>
              <a:rPr lang="en-US" sz="2400" dirty="0" smtClean="0">
                <a:latin typeface="Times New Roman" pitchFamily="18" charset="0"/>
                <a:cs typeface="Times New Roman" pitchFamily="18" charset="0"/>
              </a:rPr>
              <a:t>• Analysis reports and/or certificates</a:t>
            </a:r>
            <a:endParaRPr lang="fr-FR" sz="2400" dirty="0">
              <a:latin typeface="Times New Roman" pitchFamily="18" charset="0"/>
              <a:cs typeface="Times New Roman" pitchFamily="18" charset="0"/>
            </a:endParaRPr>
          </a:p>
        </p:txBody>
      </p:sp>
      <p:sp>
        <p:nvSpPr>
          <p:cNvPr id="4" name="Rectangle à coins arrondis 3"/>
          <p:cNvSpPr/>
          <p:nvPr/>
        </p:nvSpPr>
        <p:spPr>
          <a:xfrm>
            <a:off x="0" y="5357802"/>
            <a:ext cx="9144000" cy="150019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en-US" dirty="0" smtClean="0"/>
          </a:p>
          <a:p>
            <a:pPr algn="ctr"/>
            <a:r>
              <a:rPr lang="en-US" b="1" dirty="0" smtClean="0"/>
              <a:t>Standard operating procedures or SOPs are written step-by-step procedures that quality control (QC), quality assurance (QA), and production units use in order to assure the accuracy and precision of the quantitative experimental results and materials that they generate.</a:t>
            </a:r>
          </a:p>
          <a:p>
            <a:r>
              <a:rPr lang="en-US" dirty="0" smtClean="0"/>
              <a:t/>
            </a:r>
            <a:br>
              <a:rPr lang="en-US" dirty="0" smtClean="0"/>
            </a:br>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857232"/>
            <a:ext cx="9144000" cy="5500726"/>
          </a:xfrm>
        </p:spPr>
        <p:txBody>
          <a:bodyPr>
            <a:noAutofit/>
          </a:bodyPr>
          <a:lstStyle/>
          <a:p>
            <a:pPr algn="just">
              <a:buNone/>
            </a:pPr>
            <a:r>
              <a:rPr lang="en-US" sz="2000" b="1" dirty="0" smtClean="0">
                <a:solidFill>
                  <a:srgbClr val="FF0000"/>
                </a:solidFill>
                <a:latin typeface="Times New Roman" pitchFamily="18" charset="0"/>
                <a:cs typeface="Times New Roman" pitchFamily="18" charset="0"/>
              </a:rPr>
              <a:t>Quality control records</a:t>
            </a:r>
          </a:p>
          <a:p>
            <a:pPr algn="just">
              <a:buNone/>
            </a:pPr>
            <a:r>
              <a:rPr lang="en-US" sz="2000" dirty="0" smtClean="0">
                <a:latin typeface="Times New Roman" pitchFamily="18" charset="0"/>
                <a:cs typeface="Times New Roman" pitchFamily="18" charset="0"/>
              </a:rPr>
              <a:t>• records are made, manually and/or by recording instruments, during testing/analysis which demonstrate required steps by the defined procedures.</a:t>
            </a:r>
          </a:p>
          <a:p>
            <a:pPr algn="just">
              <a:buNone/>
            </a:pPr>
            <a:r>
              <a:rPr lang="en-US" sz="2000" dirty="0" smtClean="0">
                <a:latin typeface="Times New Roman" pitchFamily="18" charset="0"/>
                <a:cs typeface="Times New Roman" pitchFamily="18" charset="0"/>
              </a:rPr>
              <a:t>• laboratory should establish and maintain procedures for</a:t>
            </a:r>
          </a:p>
          <a:p>
            <a:pPr algn="just">
              <a:buNone/>
            </a:pPr>
            <a:r>
              <a:rPr lang="en-US" sz="2000" dirty="0" smtClean="0">
                <a:latin typeface="Times New Roman" pitchFamily="18" charset="0"/>
                <a:cs typeface="Times New Roman" pitchFamily="18" charset="0"/>
              </a:rPr>
              <a:t>      − identification, collection, indexing, retrieval, storage, maintenance and disposal of  and access to all quality and technical/scientific records.</a:t>
            </a:r>
          </a:p>
          <a:p>
            <a:pPr algn="just">
              <a:buNone/>
            </a:pPr>
            <a:r>
              <a:rPr lang="en-US" sz="2000" dirty="0" smtClean="0">
                <a:latin typeface="Times New Roman" pitchFamily="18" charset="0"/>
                <a:cs typeface="Times New Roman" pitchFamily="18" charset="0"/>
              </a:rPr>
              <a:t>• data recorded in the analytical worksheet by the technician or analyst on consecutively numbered pages.</a:t>
            </a:r>
          </a:p>
          <a:p>
            <a:pPr algn="just">
              <a:buNone/>
            </a:pPr>
            <a:r>
              <a:rPr lang="en-US" sz="2000" dirty="0" smtClean="0">
                <a:latin typeface="Times New Roman" pitchFamily="18" charset="0"/>
                <a:cs typeface="Times New Roman" pitchFamily="18" charset="0"/>
              </a:rPr>
              <a:t>• The records should include information of :</a:t>
            </a:r>
          </a:p>
          <a:p>
            <a:pPr algn="just">
              <a:buNone/>
            </a:pPr>
            <a:r>
              <a:rPr lang="en-US" sz="2000" dirty="0" smtClean="0">
                <a:latin typeface="Times New Roman" pitchFamily="18" charset="0"/>
                <a:cs typeface="Times New Roman" pitchFamily="18" charset="0"/>
              </a:rPr>
              <a:t>     − sample, instruments, equipment, reagent/media/column, reference standard, refer to testing method</a:t>
            </a:r>
          </a:p>
          <a:p>
            <a:pPr algn="just">
              <a:buNone/>
            </a:pPr>
            <a:r>
              <a:rPr lang="en-US" sz="2000" dirty="0" smtClean="0">
                <a:latin typeface="Times New Roman" pitchFamily="18" charset="0"/>
                <a:cs typeface="Times New Roman" pitchFamily="18" charset="0"/>
              </a:rPr>
              <a:t>     − identity of the personnel involved in the sampling, preparation and testing of the samples.</a:t>
            </a:r>
          </a:p>
          <a:p>
            <a:pPr algn="just">
              <a:buNone/>
            </a:pPr>
            <a:r>
              <a:rPr lang="en-US" sz="2000" dirty="0" smtClean="0">
                <a:latin typeface="Times New Roman" pitchFamily="18" charset="0"/>
                <a:cs typeface="Times New Roman" pitchFamily="18" charset="0"/>
              </a:rPr>
              <a:t>      − appendices containing the relevant recordings, e.g. chromatograms and spectra.</a:t>
            </a:r>
            <a:endParaRPr lang="fr-FR" sz="2000" dirty="0">
              <a:latin typeface="Times New Roman" pitchFamily="18" charset="0"/>
              <a:cs typeface="Times New Roman" pitchFamily="18" charset="0"/>
            </a:endParaRPr>
          </a:p>
        </p:txBody>
      </p:sp>
      <p:sp>
        <p:nvSpPr>
          <p:cNvPr id="6" name="Ellipse 5"/>
          <p:cNvSpPr/>
          <p:nvPr/>
        </p:nvSpPr>
        <p:spPr>
          <a:xfrm>
            <a:off x="2786050" y="6000768"/>
            <a:ext cx="3929090" cy="571504"/>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000" b="1" dirty="0" smtClean="0">
                <a:latin typeface="Times New Roman" pitchFamily="18" charset="0"/>
                <a:cs typeface="Times New Roman" pitchFamily="18" charset="0"/>
              </a:rPr>
              <a:t>to </a:t>
            </a:r>
            <a:r>
              <a:rPr lang="fr-FR" sz="2000" b="1" dirty="0" err="1" smtClean="0">
                <a:latin typeface="Times New Roman" pitchFamily="18" charset="0"/>
                <a:cs typeface="Times New Roman" pitchFamily="18" charset="0"/>
              </a:rPr>
              <a:t>ascertain</a:t>
            </a:r>
            <a:r>
              <a:rPr lang="fr-FR" sz="2000" b="1" dirty="0" smtClean="0">
                <a:latin typeface="Times New Roman" pitchFamily="18" charset="0"/>
                <a:cs typeface="Times New Roman" pitchFamily="18" charset="0"/>
              </a:rPr>
              <a:t> </a:t>
            </a:r>
            <a:r>
              <a:rPr lang="fr-FR" sz="2000" b="1" dirty="0" err="1" smtClean="0">
                <a:latin typeface="Times New Roman" pitchFamily="18" charset="0"/>
                <a:cs typeface="Times New Roman" pitchFamily="18" charset="0"/>
              </a:rPr>
              <a:t>traceability</a:t>
            </a:r>
            <a:endParaRPr lang="fr-FR" sz="2000" b="1" dirty="0">
              <a:latin typeface="Times New Roman" pitchFamily="18" charset="0"/>
              <a:cs typeface="Times New Roman" pitchFamily="18" charset="0"/>
            </a:endParaRPr>
          </a:p>
        </p:txBody>
      </p:sp>
      <p:sp>
        <p:nvSpPr>
          <p:cNvPr id="7" name="Titre 1"/>
          <p:cNvSpPr>
            <a:spLocks noGrp="1"/>
          </p:cNvSpPr>
          <p:nvPr>
            <p:ph type="title"/>
          </p:nvPr>
        </p:nvSpPr>
        <p:spPr>
          <a:xfrm>
            <a:off x="0" y="214290"/>
            <a:ext cx="8658196" cy="642918"/>
          </a:xfrm>
        </p:spPr>
        <p:txBody>
          <a:bodyPr>
            <a:normAutofit fontScale="90000"/>
          </a:bodyPr>
          <a:lstStyle/>
          <a:p>
            <a:pPr algn="l"/>
            <a:r>
              <a:rPr lang="en-US" sz="4000" b="1" dirty="0" smtClean="0">
                <a:solidFill>
                  <a:srgbClr val="FF0000"/>
                </a:solidFill>
                <a:latin typeface="Times New Roman" pitchFamily="18" charset="0"/>
                <a:cs typeface="Times New Roman" pitchFamily="18" charset="0"/>
              </a:rPr>
              <a:t>Document</a:t>
            </a:r>
            <a:r>
              <a:rPr lang="en-US" dirty="0" smtClean="0"/>
              <a:t/>
            </a:r>
            <a:br>
              <a:rPr lang="en-US" dirty="0" smtClean="0"/>
            </a:br>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71546"/>
            <a:ext cx="9144000" cy="4525963"/>
          </a:xfrm>
        </p:spPr>
        <p:txBody>
          <a:bodyPr>
            <a:noAutofit/>
          </a:bodyPr>
          <a:lstStyle/>
          <a:p>
            <a:pPr algn="just">
              <a:buNone/>
            </a:pPr>
            <a:r>
              <a:rPr lang="en-US" sz="2400" b="1" dirty="0" smtClean="0">
                <a:solidFill>
                  <a:srgbClr val="FF0000"/>
                </a:solidFill>
                <a:latin typeface="Times New Roman" pitchFamily="18" charset="0"/>
                <a:cs typeface="Times New Roman" pitchFamily="18" charset="0"/>
              </a:rPr>
              <a:t>Quality control records</a:t>
            </a:r>
          </a:p>
          <a:p>
            <a:pPr algn="just">
              <a:buNone/>
            </a:pPr>
            <a:r>
              <a:rPr lang="en-US" sz="2400" dirty="0" smtClean="0">
                <a:latin typeface="Times New Roman" pitchFamily="18" charset="0"/>
                <a:cs typeface="Times New Roman" pitchFamily="18" charset="0"/>
              </a:rPr>
              <a:t>• Quality control data documentation shall implement good documentation practices (ALCOA Principles):</a:t>
            </a:r>
          </a:p>
          <a:p>
            <a:pPr algn="just">
              <a:buNone/>
            </a:pPr>
            <a:r>
              <a:rPr lang="en-US" sz="2400"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Attributable</a:t>
            </a:r>
            <a:r>
              <a:rPr lang="en-US" sz="2400" dirty="0" smtClean="0">
                <a:latin typeface="Times New Roman" pitchFamily="18" charset="0"/>
                <a:cs typeface="Times New Roman" pitchFamily="18" charset="0"/>
              </a:rPr>
              <a:t> – data are identified with a specific subject and a specific observer and recorder . (Password, audit trail, e signature and name &amp; authentic signature)</a:t>
            </a:r>
          </a:p>
          <a:p>
            <a:pPr algn="just">
              <a:buNone/>
            </a:pPr>
            <a:r>
              <a:rPr lang="en-US" sz="2400"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Legible</a:t>
            </a:r>
            <a:r>
              <a:rPr lang="en-US" sz="2400" dirty="0" smtClean="0">
                <a:latin typeface="Times New Roman" pitchFamily="18" charset="0"/>
                <a:cs typeface="Times New Roman" pitchFamily="18" charset="0"/>
              </a:rPr>
              <a:t> – data are readable and understandable by humans (reports, tables, and listings)</a:t>
            </a:r>
          </a:p>
          <a:p>
            <a:pPr algn="just">
              <a:buNone/>
            </a:pPr>
            <a:r>
              <a:rPr lang="en-US" sz="2400"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Contemporaneous </a:t>
            </a:r>
            <a:r>
              <a:rPr lang="en-US" sz="2400" dirty="0" smtClean="0">
                <a:latin typeface="Times New Roman" pitchFamily="18" charset="0"/>
                <a:cs typeface="Times New Roman" pitchFamily="18" charset="0"/>
              </a:rPr>
              <a:t>- data are recorded at the time they are generated or observed. (Time stamps and time-limited entry)</a:t>
            </a:r>
          </a:p>
          <a:p>
            <a:pPr algn="just">
              <a:buNone/>
            </a:pPr>
            <a:r>
              <a:rPr lang="en-US" sz="2400"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Original </a:t>
            </a:r>
            <a:r>
              <a:rPr lang="en-US" sz="2400" dirty="0" smtClean="0">
                <a:latin typeface="Times New Roman" pitchFamily="18" charset="0"/>
                <a:cs typeface="Times New Roman" pitchFamily="18" charset="0"/>
              </a:rPr>
              <a:t>– data are recorded for the first time. (Source data and meta data)</a:t>
            </a:r>
          </a:p>
          <a:p>
            <a:pPr algn="just">
              <a:buNone/>
            </a:pPr>
            <a:r>
              <a:rPr lang="en-US" sz="2400"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Accurate</a:t>
            </a:r>
            <a:r>
              <a:rPr lang="en-US" sz="2400" dirty="0" smtClean="0">
                <a:latin typeface="Times New Roman" pitchFamily="18" charset="0"/>
                <a:cs typeface="Times New Roman" pitchFamily="18" charset="0"/>
              </a:rPr>
              <a:t> – data are correct (data can be verified)</a:t>
            </a:r>
            <a:endParaRPr lang="fr-FR" sz="2400" dirty="0">
              <a:latin typeface="Times New Roman" pitchFamily="18" charset="0"/>
              <a:cs typeface="Times New Roman" pitchFamily="18" charset="0"/>
            </a:endParaRPr>
          </a:p>
        </p:txBody>
      </p:sp>
      <p:sp>
        <p:nvSpPr>
          <p:cNvPr id="6" name="Titre 1"/>
          <p:cNvSpPr>
            <a:spLocks noGrp="1"/>
          </p:cNvSpPr>
          <p:nvPr>
            <p:ph type="title"/>
          </p:nvPr>
        </p:nvSpPr>
        <p:spPr>
          <a:xfrm>
            <a:off x="0" y="214290"/>
            <a:ext cx="8658196" cy="642918"/>
          </a:xfrm>
        </p:spPr>
        <p:txBody>
          <a:bodyPr>
            <a:normAutofit fontScale="90000"/>
          </a:bodyPr>
          <a:lstStyle/>
          <a:p>
            <a:pPr algn="l"/>
            <a:r>
              <a:rPr lang="en-US" sz="4000" b="1" dirty="0" smtClean="0">
                <a:solidFill>
                  <a:srgbClr val="FF0000"/>
                </a:solidFill>
                <a:latin typeface="Times New Roman" pitchFamily="18" charset="0"/>
                <a:cs typeface="Times New Roman" pitchFamily="18" charset="0"/>
              </a:rPr>
              <a:t>Document</a:t>
            </a:r>
            <a:r>
              <a:rPr lang="en-US" dirty="0" smtClean="0"/>
              <a:t/>
            </a:r>
            <a:br>
              <a:rPr lang="en-US" dirty="0" smtClean="0"/>
            </a:br>
            <a:endParaRPr lang="fr-F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357298"/>
            <a:ext cx="9144000" cy="4525963"/>
          </a:xfrm>
        </p:spPr>
        <p:txBody>
          <a:bodyPr>
            <a:normAutofit lnSpcReduction="10000"/>
          </a:bodyPr>
          <a:lstStyle/>
          <a:p>
            <a:pPr algn="just">
              <a:lnSpc>
                <a:spcPct val="150000"/>
              </a:lnSpc>
              <a:buNone/>
            </a:pPr>
            <a:r>
              <a:rPr lang="en-US" sz="2400" b="1" dirty="0" smtClean="0">
                <a:solidFill>
                  <a:srgbClr val="FF0000"/>
                </a:solidFill>
                <a:latin typeface="Times New Roman" pitchFamily="18" charset="0"/>
                <a:cs typeface="Times New Roman" pitchFamily="18" charset="0"/>
              </a:rPr>
              <a:t>Quality control records</a:t>
            </a:r>
          </a:p>
          <a:p>
            <a:pPr algn="just">
              <a:lnSpc>
                <a:spcPct val="150000"/>
              </a:lnSpc>
              <a:buNone/>
            </a:pPr>
            <a:r>
              <a:rPr lang="en-US" sz="2400" dirty="0" smtClean="0">
                <a:latin typeface="Times New Roman" pitchFamily="18" charset="0"/>
                <a:cs typeface="Times New Roman" pitchFamily="18" charset="0"/>
              </a:rPr>
              <a:t>• stored and retained in a manner that prevents modification, damage or deterioration and/or loss</a:t>
            </a:r>
          </a:p>
          <a:p>
            <a:pPr algn="just">
              <a:lnSpc>
                <a:spcPct val="150000"/>
              </a:lnSpc>
              <a:buNone/>
            </a:pPr>
            <a:r>
              <a:rPr lang="en-US" sz="2400" dirty="0" smtClean="0">
                <a:latin typeface="Times New Roman" pitchFamily="18" charset="0"/>
                <a:cs typeface="Times New Roman" pitchFamily="18" charset="0"/>
              </a:rPr>
              <a:t>• held secure and in confidence</a:t>
            </a:r>
          </a:p>
          <a:p>
            <a:pPr algn="just">
              <a:lnSpc>
                <a:spcPct val="150000"/>
              </a:lnSpc>
              <a:buNone/>
            </a:pPr>
            <a:r>
              <a:rPr lang="en-US" sz="2400" dirty="0" smtClean="0">
                <a:latin typeface="Times New Roman" pitchFamily="18" charset="0"/>
                <a:cs typeface="Times New Roman" pitchFamily="18" charset="0"/>
              </a:rPr>
              <a:t>• retained for an appropriate period of time, generally </a:t>
            </a:r>
            <a:r>
              <a:rPr lang="en-US" sz="2400" dirty="0" err="1" smtClean="0">
                <a:latin typeface="Times New Roman" pitchFamily="18" charset="0"/>
                <a:cs typeface="Times New Roman" pitchFamily="18" charset="0"/>
              </a:rPr>
              <a:t>shelflife</a:t>
            </a:r>
            <a:r>
              <a:rPr lang="en-US" sz="2400" dirty="0" smtClean="0">
                <a:latin typeface="Times New Roman" pitchFamily="18" charset="0"/>
                <a:cs typeface="Times New Roman" pitchFamily="18" charset="0"/>
              </a:rPr>
              <a:t> plus one year for finished product is recommended, unless national regulations are more stringent or contractual arrangements</a:t>
            </a:r>
          </a:p>
          <a:p>
            <a:pPr algn="just">
              <a:lnSpc>
                <a:spcPct val="150000"/>
              </a:lnSpc>
              <a:buNone/>
            </a:pPr>
            <a:r>
              <a:rPr lang="en-US" sz="2400" dirty="0" smtClean="0">
                <a:latin typeface="Times New Roman" pitchFamily="18" charset="0"/>
                <a:cs typeface="Times New Roman" pitchFamily="18" charset="0"/>
              </a:rPr>
              <a:t>• electronic data shall be backed-up regularly and stored in secured place</a:t>
            </a:r>
            <a:endParaRPr lang="fr-FR" sz="2400" dirty="0">
              <a:latin typeface="Times New Roman" pitchFamily="18" charset="0"/>
              <a:cs typeface="Times New Roman" pitchFamily="18" charset="0"/>
            </a:endParaRPr>
          </a:p>
        </p:txBody>
      </p:sp>
      <p:sp>
        <p:nvSpPr>
          <p:cNvPr id="6" name="Titre 1"/>
          <p:cNvSpPr>
            <a:spLocks noGrp="1"/>
          </p:cNvSpPr>
          <p:nvPr>
            <p:ph type="title"/>
          </p:nvPr>
        </p:nvSpPr>
        <p:spPr>
          <a:xfrm>
            <a:off x="0" y="214290"/>
            <a:ext cx="8658196" cy="642918"/>
          </a:xfrm>
        </p:spPr>
        <p:txBody>
          <a:bodyPr>
            <a:normAutofit fontScale="90000"/>
          </a:bodyPr>
          <a:lstStyle/>
          <a:p>
            <a:pPr algn="l"/>
            <a:r>
              <a:rPr lang="en-US" sz="4000" b="1" dirty="0" smtClean="0">
                <a:solidFill>
                  <a:srgbClr val="FF0000"/>
                </a:solidFill>
                <a:latin typeface="Times New Roman" pitchFamily="18" charset="0"/>
                <a:cs typeface="Times New Roman" pitchFamily="18" charset="0"/>
              </a:rPr>
              <a:t>Document</a:t>
            </a:r>
            <a:r>
              <a:rPr lang="en-US" dirty="0" smtClean="0"/>
              <a:t/>
            </a:r>
            <a:br>
              <a:rPr lang="en-US" dirty="0" smtClean="0"/>
            </a:b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928670"/>
            <a:ext cx="9358346" cy="5715040"/>
          </a:xfrm>
        </p:spPr>
        <p:txBody>
          <a:bodyPr>
            <a:noAutofit/>
          </a:bodyPr>
          <a:lstStyle/>
          <a:p>
            <a:pPr algn="l">
              <a:lnSpc>
                <a:spcPct val="150000"/>
              </a:lnSpc>
            </a:pPr>
            <a:r>
              <a:rPr lang="en-US" sz="2400" b="1" dirty="0" smtClean="0">
                <a:solidFill>
                  <a:srgbClr val="FF0000"/>
                </a:solidFill>
                <a:latin typeface="Times New Roman" pitchFamily="18" charset="0"/>
                <a:cs typeface="Times New Roman" pitchFamily="18" charset="0"/>
              </a:rPr>
              <a:t>Guidelines </a:t>
            </a:r>
            <a:br>
              <a:rPr lang="en-US" sz="2400" b="1" dirty="0" smtClean="0">
                <a:solidFill>
                  <a:srgbClr val="FF0000"/>
                </a:solidFill>
                <a:latin typeface="Times New Roman" pitchFamily="18" charset="0"/>
                <a:cs typeface="Times New Roman" pitchFamily="18" charset="0"/>
              </a:rPr>
            </a:br>
            <a:r>
              <a:rPr lang="en-US" sz="2400" b="1" dirty="0" smtClean="0">
                <a:latin typeface="Times New Roman" pitchFamily="18" charset="0"/>
                <a:cs typeface="Times New Roman" pitchFamily="18" charset="0"/>
              </a:rPr>
              <a:t>There are various guidelines related with the quality in the pharmacy sector : </a:t>
            </a:r>
            <a:br>
              <a:rPr lang="en-US" sz="2400" b="1" dirty="0" smtClean="0">
                <a:latin typeface="Times New Roman" pitchFamily="18" charset="0"/>
                <a:cs typeface="Times New Roman" pitchFamily="18" charset="0"/>
              </a:rPr>
            </a:br>
            <a:r>
              <a:rPr lang="en-US" sz="2400" b="1" dirty="0" smtClean="0">
                <a:solidFill>
                  <a:srgbClr val="FF0000"/>
                </a:solidFill>
                <a:latin typeface="Times New Roman" pitchFamily="18" charset="0"/>
                <a:cs typeface="Times New Roman" pitchFamily="18" charset="0"/>
              </a:rPr>
              <a:t>WHO </a:t>
            </a:r>
            <a:r>
              <a:rPr lang="en-US" sz="2400" b="1" dirty="0" smtClean="0">
                <a:latin typeface="Times New Roman" pitchFamily="18" charset="0"/>
                <a:cs typeface="Times New Roman" pitchFamily="18" charset="0"/>
              </a:rPr>
              <a:t>:  Publish handbook that describe various rules to achieve quality of product.</a:t>
            </a:r>
            <a:br>
              <a:rPr lang="en-US" sz="2400" b="1" dirty="0" smtClean="0">
                <a:latin typeface="Times New Roman" pitchFamily="18" charset="0"/>
                <a:cs typeface="Times New Roman" pitchFamily="18" charset="0"/>
              </a:rPr>
            </a:br>
            <a:r>
              <a:rPr lang="en-US" sz="2400" b="1" dirty="0" smtClean="0">
                <a:solidFill>
                  <a:srgbClr val="FF0000"/>
                </a:solidFill>
                <a:latin typeface="Times New Roman" pitchFamily="18" charset="0"/>
                <a:cs typeface="Times New Roman" pitchFamily="18" charset="0"/>
              </a:rPr>
              <a:t>ICH : </a:t>
            </a:r>
            <a:r>
              <a:rPr lang="en-US" sz="2400" b="1" dirty="0" smtClean="0">
                <a:latin typeface="Times New Roman" pitchFamily="18" charset="0"/>
                <a:cs typeface="Times New Roman" pitchFamily="18" charset="0"/>
              </a:rPr>
              <a:t>Set up guidelines to achieve quality, safety and efficacy of the products.</a:t>
            </a:r>
            <a:br>
              <a:rPr lang="en-US" sz="2400" b="1" dirty="0" smtClean="0">
                <a:latin typeface="Times New Roman" pitchFamily="18" charset="0"/>
                <a:cs typeface="Times New Roman" pitchFamily="18" charset="0"/>
              </a:rPr>
            </a:br>
            <a:r>
              <a:rPr lang="en-US" sz="2400" b="1" dirty="0" smtClean="0">
                <a:solidFill>
                  <a:srgbClr val="FF0000"/>
                </a:solidFill>
                <a:latin typeface="Times New Roman" pitchFamily="18" charset="0"/>
                <a:cs typeface="Times New Roman" pitchFamily="18" charset="0"/>
              </a:rPr>
              <a:t>ISO: </a:t>
            </a:r>
            <a:r>
              <a:rPr lang="en-US" sz="2400" b="1" dirty="0" smtClean="0">
                <a:latin typeface="Times New Roman" pitchFamily="18" charset="0"/>
                <a:cs typeface="Times New Roman" pitchFamily="18" charset="0"/>
              </a:rPr>
              <a:t>ISO standards are documents that provide specific requirements, guidelines, or specifications for products, services, and systems, with the aim of ensuring quality, safety, and efficiency. </a:t>
            </a:r>
            <a:br>
              <a:rPr lang="en-US" sz="2400" b="1" dirty="0" smtClean="0">
                <a:latin typeface="Times New Roman" pitchFamily="18" charset="0"/>
                <a:cs typeface="Times New Roman" pitchFamily="18" charset="0"/>
              </a:rPr>
            </a:br>
            <a:endParaRPr lang="fr-FR" sz="2400" b="1" dirty="0">
              <a:latin typeface="Times New Roman" pitchFamily="18" charset="0"/>
              <a:cs typeface="Times New Roman" pitchFamily="18" charset="0"/>
            </a:endParaRPr>
          </a:p>
        </p:txBody>
      </p:sp>
      <p:sp>
        <p:nvSpPr>
          <p:cNvPr id="4" name="Rectangle 3"/>
          <p:cNvSpPr/>
          <p:nvPr/>
        </p:nvSpPr>
        <p:spPr>
          <a:xfrm>
            <a:off x="3214678" y="0"/>
            <a:ext cx="2975495" cy="769441"/>
          </a:xfrm>
          <a:prstGeom prst="rect">
            <a:avLst/>
          </a:prstGeom>
        </p:spPr>
        <p:txBody>
          <a:bodyPr wrap="none">
            <a:spAutoFit/>
          </a:bodyPr>
          <a:lstStyle/>
          <a:p>
            <a:r>
              <a:rPr lang="fr-FR" sz="4400" b="1" dirty="0" smtClean="0">
                <a:latin typeface="Times New Roman" pitchFamily="18" charset="0"/>
                <a:cs typeface="Times New Roman" pitchFamily="18" charset="0"/>
              </a:rPr>
              <a:t>GENERAL</a:t>
            </a:r>
            <a:endParaRPr lang="fr-FR" sz="4400" b="1"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85794"/>
            <a:ext cx="9144000" cy="4525963"/>
          </a:xfrm>
        </p:spPr>
        <p:txBody>
          <a:bodyPr>
            <a:noAutofit/>
          </a:bodyPr>
          <a:lstStyle/>
          <a:p>
            <a:pPr>
              <a:buNone/>
            </a:pPr>
            <a:r>
              <a:rPr lang="en-US" sz="2400" b="1" dirty="0" smtClean="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Data processing equipment</a:t>
            </a:r>
          </a:p>
          <a:p>
            <a:pPr>
              <a:buNone/>
            </a:pPr>
            <a:r>
              <a:rPr lang="en-US" sz="2400" b="1" dirty="0" smtClean="0">
                <a:latin typeface="Times New Roman" pitchFamily="18" charset="0"/>
                <a:cs typeface="Times New Roman" pitchFamily="18" charset="0"/>
              </a:rPr>
              <a:t>• Data may be recorded by :</a:t>
            </a:r>
          </a:p>
          <a:p>
            <a:r>
              <a:rPr lang="en-US" sz="2400" dirty="0" smtClean="0">
                <a:latin typeface="Times New Roman" pitchFamily="18" charset="0"/>
                <a:cs typeface="Times New Roman" pitchFamily="18" charset="0"/>
              </a:rPr>
              <a:t> electronic data processing systems,</a:t>
            </a:r>
          </a:p>
          <a:p>
            <a:r>
              <a:rPr lang="en-US" sz="2400" dirty="0" smtClean="0">
                <a:latin typeface="Times New Roman" pitchFamily="18" charset="0"/>
                <a:cs typeface="Times New Roman" pitchFamily="18" charset="0"/>
              </a:rPr>
              <a:t> photographic,</a:t>
            </a:r>
          </a:p>
          <a:p>
            <a:r>
              <a:rPr lang="en-US" sz="2400" dirty="0" smtClean="0">
                <a:latin typeface="Times New Roman" pitchFamily="18" charset="0"/>
                <a:cs typeface="Times New Roman" pitchFamily="18" charset="0"/>
              </a:rPr>
              <a:t> manual or other reliable means,</a:t>
            </a:r>
          </a:p>
          <a:p>
            <a:pPr>
              <a:buNone/>
            </a:pPr>
            <a:r>
              <a:rPr lang="en-US" sz="2400" b="1" dirty="0" smtClean="0">
                <a:latin typeface="Times New Roman" pitchFamily="18" charset="0"/>
                <a:cs typeface="Times New Roman" pitchFamily="18" charset="0"/>
              </a:rPr>
              <a:t>• Detailed procedure relating to the system in use shall be available and the accuracy of the records shall be checked and verified.</a:t>
            </a:r>
          </a:p>
          <a:p>
            <a:pPr>
              <a:buNone/>
            </a:pPr>
            <a:r>
              <a:rPr lang="en-US" sz="2400" b="1" dirty="0" smtClean="0">
                <a:latin typeface="Times New Roman" pitchFamily="18" charset="0"/>
                <a:cs typeface="Times New Roman" pitchFamily="18" charset="0"/>
              </a:rPr>
              <a:t>• If documentation is handled by electronic data processing methods</a:t>
            </a:r>
          </a:p>
          <a:p>
            <a:pPr>
              <a:buFont typeface="Wingdings" pitchFamily="2" charset="2"/>
              <a:buChar char="v"/>
            </a:pPr>
            <a:r>
              <a:rPr lang="en-US" sz="2400" dirty="0" smtClean="0">
                <a:latin typeface="Times New Roman" pitchFamily="18" charset="0"/>
                <a:cs typeface="Times New Roman" pitchFamily="18" charset="0"/>
              </a:rPr>
              <a:t> only personnel who have been </a:t>
            </a:r>
            <a:r>
              <a:rPr lang="en-US" sz="2400" dirty="0" err="1" smtClean="0">
                <a:latin typeface="Times New Roman" pitchFamily="18" charset="0"/>
                <a:cs typeface="Times New Roman" pitchFamily="18" charset="0"/>
              </a:rPr>
              <a:t>authorised</a:t>
            </a:r>
            <a:r>
              <a:rPr lang="en-US" sz="2400" dirty="0" smtClean="0">
                <a:latin typeface="Times New Roman" pitchFamily="18" charset="0"/>
                <a:cs typeface="Times New Roman" pitchFamily="18" charset="0"/>
              </a:rPr>
              <a:t> shall be able to enter or modify data in the computer and there shall be a record of changes and deletions i.e. must have audit trail;</a:t>
            </a:r>
          </a:p>
          <a:p>
            <a:pPr>
              <a:buFont typeface="Wingdings" pitchFamily="2" charset="2"/>
              <a:buChar char="v"/>
            </a:pPr>
            <a:r>
              <a:rPr lang="en-US" sz="2400" dirty="0" smtClean="0">
                <a:latin typeface="Times New Roman" pitchFamily="18" charset="0"/>
                <a:cs typeface="Times New Roman" pitchFamily="18" charset="0"/>
              </a:rPr>
              <a:t> access shall be restricted by passwords or other means and the result of entry of critical data shall be independently checked and verified</a:t>
            </a:r>
            <a:endParaRPr lang="fr-FR" sz="2400" dirty="0">
              <a:latin typeface="Times New Roman" pitchFamily="18" charset="0"/>
              <a:cs typeface="Times New Roman" pitchFamily="18" charset="0"/>
            </a:endParaRPr>
          </a:p>
        </p:txBody>
      </p:sp>
      <p:sp>
        <p:nvSpPr>
          <p:cNvPr id="6" name="Titre 1"/>
          <p:cNvSpPr>
            <a:spLocks noGrp="1"/>
          </p:cNvSpPr>
          <p:nvPr>
            <p:ph type="title"/>
          </p:nvPr>
        </p:nvSpPr>
        <p:spPr>
          <a:xfrm>
            <a:off x="0" y="214290"/>
            <a:ext cx="8658196" cy="642918"/>
          </a:xfrm>
        </p:spPr>
        <p:txBody>
          <a:bodyPr>
            <a:normAutofit fontScale="90000"/>
          </a:bodyPr>
          <a:lstStyle/>
          <a:p>
            <a:pPr algn="l"/>
            <a:r>
              <a:rPr lang="en-US" sz="4000" b="1" dirty="0" smtClean="0">
                <a:solidFill>
                  <a:srgbClr val="FF0000"/>
                </a:solidFill>
                <a:latin typeface="Times New Roman" pitchFamily="18" charset="0"/>
                <a:cs typeface="Times New Roman" pitchFamily="18" charset="0"/>
              </a:rPr>
              <a:t>Document</a:t>
            </a:r>
            <a:r>
              <a:rPr lang="en-US" dirty="0" smtClean="0"/>
              <a:t/>
            </a:r>
            <a:br>
              <a:rPr lang="en-US" dirty="0" smtClean="0"/>
            </a:b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l="12079" t="13672" r="29722" b="6250"/>
          <a:stretch>
            <a:fillRect/>
          </a:stretch>
        </p:blipFill>
        <p:spPr bwMode="auto">
          <a:xfrm>
            <a:off x="-32" y="642918"/>
            <a:ext cx="9144000" cy="6143620"/>
          </a:xfrm>
          <a:prstGeom prst="rect">
            <a:avLst/>
          </a:prstGeom>
          <a:noFill/>
          <a:ln w="9525">
            <a:noFill/>
            <a:miter lim="800000"/>
            <a:headEnd/>
            <a:tailEnd/>
          </a:ln>
          <a:effectLst/>
        </p:spPr>
      </p:pic>
      <p:sp>
        <p:nvSpPr>
          <p:cNvPr id="5" name="Rectangle 4"/>
          <p:cNvSpPr/>
          <p:nvPr/>
        </p:nvSpPr>
        <p:spPr>
          <a:xfrm>
            <a:off x="3000364" y="0"/>
            <a:ext cx="2357454" cy="1200329"/>
          </a:xfrm>
          <a:prstGeom prst="rect">
            <a:avLst/>
          </a:prstGeom>
        </p:spPr>
        <p:txBody>
          <a:bodyPr wrap="square">
            <a:spAutoFit/>
          </a:bodyPr>
          <a:lstStyle/>
          <a:p>
            <a:pPr algn="ctr"/>
            <a:r>
              <a:rPr lang="en-US" sz="2400" b="1" dirty="0" smtClean="0">
                <a:solidFill>
                  <a:srgbClr val="FF0000"/>
                </a:solidFill>
                <a:latin typeface="Times New Roman" pitchFamily="18" charset="0"/>
                <a:cs typeface="Times New Roman" pitchFamily="18" charset="0"/>
              </a:rPr>
              <a:t>ICH Guidelines </a:t>
            </a:r>
            <a:br>
              <a:rPr lang="en-US" sz="2400" b="1" dirty="0" smtClean="0">
                <a:solidFill>
                  <a:srgbClr val="FF0000"/>
                </a:solidFill>
                <a:latin typeface="Times New Roman" pitchFamily="18" charset="0"/>
                <a:cs typeface="Times New Roman" pitchFamily="18" charset="0"/>
              </a:rPr>
            </a:b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endParaRPr lang="fr-F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42984"/>
            <a:ext cx="9144000" cy="4929222"/>
          </a:xfrm>
        </p:spPr>
        <p:txBody>
          <a:bodyPr>
            <a:noAutofit/>
          </a:bodyPr>
          <a:lstStyle/>
          <a:p>
            <a:pPr>
              <a:lnSpc>
                <a:spcPct val="150000"/>
              </a:lnSpc>
              <a:buFont typeface="Arial" pitchFamily="34" charset="0"/>
              <a:buChar char="•"/>
            </a:pPr>
            <a:r>
              <a:rPr lang="en-US" sz="2400" b="1" dirty="0" smtClean="0">
                <a:latin typeface="Times New Roman" pitchFamily="18" charset="0"/>
                <a:cs typeface="Times New Roman" pitchFamily="18" charset="0"/>
              </a:rPr>
              <a:t>Quality Control is part of Good Manufacturing Practice which is concerned with:</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–sampling,</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 specifications and testing, and</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 the organisation, documentation and release procedures which ensure that the necessary and relevant tests are actually carried out and that materials are not released for use, nor products released for sale or supply, until their quality has been judged to be satisfactory .</a:t>
            </a:r>
            <a:br>
              <a:rPr lang="en-US" sz="2400" b="1" dirty="0" smtClean="0">
                <a:latin typeface="Times New Roman" pitchFamily="18" charset="0"/>
                <a:cs typeface="Times New Roman" pitchFamily="18" charset="0"/>
              </a:rPr>
            </a:br>
            <a:endParaRPr lang="fr-FR" sz="2400" b="1" dirty="0">
              <a:solidFill>
                <a:srgbClr val="FF0000"/>
              </a:solidFill>
              <a:latin typeface="Times New Roman" pitchFamily="18" charset="0"/>
              <a:cs typeface="Times New Roman" pitchFamily="18" charset="0"/>
            </a:endParaRPr>
          </a:p>
        </p:txBody>
      </p:sp>
      <p:sp>
        <p:nvSpPr>
          <p:cNvPr id="4" name="Rectangle 3"/>
          <p:cNvSpPr/>
          <p:nvPr/>
        </p:nvSpPr>
        <p:spPr>
          <a:xfrm>
            <a:off x="3214678" y="0"/>
            <a:ext cx="2975495" cy="769441"/>
          </a:xfrm>
          <a:prstGeom prst="rect">
            <a:avLst/>
          </a:prstGeom>
        </p:spPr>
        <p:txBody>
          <a:bodyPr wrap="none">
            <a:spAutoFit/>
          </a:bodyPr>
          <a:lstStyle/>
          <a:p>
            <a:r>
              <a:rPr lang="fr-FR" sz="4400" b="1" dirty="0" smtClean="0">
                <a:latin typeface="Times New Roman" pitchFamily="18" charset="0"/>
                <a:cs typeface="Times New Roman" pitchFamily="18" charset="0"/>
              </a:rPr>
              <a:t>GENERAL</a:t>
            </a:r>
            <a:endParaRPr lang="fr-FR" sz="4400" b="1" dirty="0">
              <a:latin typeface="Times New Roman" pitchFamily="18" charset="0"/>
              <a:cs typeface="Times New Roman" pitchFamily="18" charset="0"/>
            </a:endParaRPr>
          </a:p>
        </p:txBody>
      </p:sp>
      <p:sp>
        <p:nvSpPr>
          <p:cNvPr id="6" name="Rectangle 5"/>
          <p:cNvSpPr/>
          <p:nvPr/>
        </p:nvSpPr>
        <p:spPr>
          <a:xfrm>
            <a:off x="285720" y="5643578"/>
            <a:ext cx="8643998" cy="100013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solidFill>
                  <a:srgbClr val="FF0000"/>
                </a:solidFill>
                <a:latin typeface="Times New Roman" pitchFamily="18" charset="0"/>
                <a:cs typeface="Times New Roman" pitchFamily="18" charset="0"/>
              </a:rPr>
              <a:t>Quality control refers to the sum of the procedures undertaken to ensure the identity and purity of a particular pharmaceutical.</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338"/>
            <a:ext cx="8229600" cy="1143000"/>
          </a:xfrm>
        </p:spPr>
        <p:txBody>
          <a:bodyPr/>
          <a:lstStyle/>
          <a:p>
            <a:r>
              <a:rPr lang="fr-FR" b="1" dirty="0" smtClean="0">
                <a:latin typeface="Times New Roman" pitchFamily="18" charset="0"/>
                <a:cs typeface="Times New Roman" pitchFamily="18" charset="0"/>
              </a:rPr>
              <a:t>PRINCIPLE</a:t>
            </a:r>
            <a:endParaRPr lang="fr-FR"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71406" y="1214422"/>
            <a:ext cx="9144000" cy="5214974"/>
          </a:xfrm>
        </p:spPr>
        <p:txBody>
          <a:bodyPr>
            <a:noAutofit/>
          </a:bodyPr>
          <a:lstStyle/>
          <a:p>
            <a:pPr algn="just">
              <a:lnSpc>
                <a:spcPct val="150000"/>
              </a:lnSpc>
            </a:pPr>
            <a:r>
              <a:rPr lang="en-US" sz="2400" dirty="0" smtClean="0">
                <a:latin typeface="Times New Roman" pitchFamily="18" charset="0"/>
                <a:cs typeface="Times New Roman" pitchFamily="18" charset="0"/>
              </a:rPr>
              <a:t>Manufacturers of  drugs shall have a quality control systems which is designed to ensure that products are manufactured under adequate conditions and in accordance with procedures so as to meet established specifications,</a:t>
            </a:r>
          </a:p>
          <a:p>
            <a:pPr algn="just">
              <a:lnSpc>
                <a:spcPct val="150000"/>
              </a:lnSpc>
              <a:buNone/>
            </a:pPr>
            <a:r>
              <a:rPr lang="en-US" sz="2400" dirty="0" smtClean="0">
                <a:latin typeface="Times New Roman" pitchFamily="18" charset="0"/>
                <a:cs typeface="Times New Roman" pitchFamily="18" charset="0"/>
              </a:rPr>
              <a:t>• Quality control is not confined to laboratory operations, but must involve in all decisions which may concern the quality of the product.</a:t>
            </a:r>
          </a:p>
          <a:p>
            <a:pPr algn="just">
              <a:lnSpc>
                <a:spcPct val="150000"/>
              </a:lnSpc>
            </a:pPr>
            <a:r>
              <a:rPr lang="en-US" sz="2400" dirty="0" smtClean="0">
                <a:latin typeface="Times New Roman" pitchFamily="18" charset="0"/>
                <a:cs typeface="Times New Roman" pitchFamily="18" charset="0"/>
              </a:rPr>
              <a:t> To meet this purpose , Quality Control Department should be appropriate and </a:t>
            </a:r>
            <a:r>
              <a:rPr lang="en-US" sz="2400" dirty="0" smtClean="0">
                <a:latin typeface="Times New Roman" pitchFamily="18" charset="0"/>
                <a:cs typeface="Times New Roman" pitchFamily="18" charset="0"/>
              </a:rPr>
              <a:t>independent.</a:t>
            </a:r>
            <a:endParaRPr lang="en-US" sz="2400" dirty="0" smtClean="0">
              <a:latin typeface="Times New Roman" pitchFamily="18" charset="0"/>
              <a:cs typeface="Times New Roman" pitchFamily="18" charset="0"/>
            </a:endParaRPr>
          </a:p>
          <a:p>
            <a:pPr algn="just">
              <a:lnSpc>
                <a:spcPct val="150000"/>
              </a:lnSpc>
              <a:buNone/>
            </a:pPr>
            <a:endParaRPr lang="fr-FR" sz="2400" b="1"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b="1" dirty="0" smtClean="0">
                <a:latin typeface="Times New Roman" pitchFamily="18" charset="0"/>
                <a:cs typeface="Times New Roman" pitchFamily="18" charset="0"/>
              </a:rPr>
              <a:t>QUALITY RELATIONSHIPS</a:t>
            </a:r>
            <a:endParaRPr lang="fr-FR" b="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srcRect l="32394" t="18554" r="32467" b="18945"/>
          <a:stretch>
            <a:fillRect/>
          </a:stretch>
        </p:blipFill>
        <p:spPr bwMode="auto">
          <a:xfrm>
            <a:off x="1643042" y="1071546"/>
            <a:ext cx="6000792" cy="5500726"/>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b="1" dirty="0" smtClean="0">
                <a:latin typeface="Times New Roman" pitchFamily="18" charset="0"/>
                <a:cs typeface="Times New Roman" pitchFamily="18" charset="0"/>
              </a:rPr>
              <a:t>QUALITY RELATIONSHIPS</a:t>
            </a:r>
            <a:endParaRPr lang="fr-FR"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1357298"/>
            <a:ext cx="9144000" cy="5500702"/>
          </a:xfrm>
        </p:spPr>
        <p:txBody>
          <a:bodyPr>
            <a:noAutofit/>
          </a:bodyPr>
          <a:lstStyle/>
          <a:p>
            <a:pPr algn="just">
              <a:lnSpc>
                <a:spcPct val="150000"/>
              </a:lnSpc>
              <a:buNone/>
            </a:pPr>
            <a:r>
              <a:rPr lang="en-US" sz="2000" b="1" dirty="0" smtClean="0">
                <a:solidFill>
                  <a:srgbClr val="FF0000"/>
                </a:solidFill>
                <a:latin typeface="Times New Roman" pitchFamily="18" charset="0"/>
                <a:cs typeface="Times New Roman" pitchFamily="18" charset="0"/>
              </a:rPr>
              <a:t>Quality management in the drug industry</a:t>
            </a:r>
          </a:p>
          <a:p>
            <a:pPr algn="just">
              <a:lnSpc>
                <a:spcPct val="200000"/>
              </a:lnSpc>
              <a:buNone/>
            </a:pPr>
            <a:r>
              <a:rPr lang="en-US" sz="2000" dirty="0" smtClean="0">
                <a:latin typeface="Times New Roman" pitchFamily="18" charset="0"/>
                <a:cs typeface="Times New Roman" pitchFamily="18" charset="0"/>
              </a:rPr>
              <a:t>− In the drug industry at large, quality management is usually defined as the aspect of management function that determines and implements the “quality policy”, i.e. The overall intention and direction of an organization regarding quality, as formally expressed and authorized by top management.</a:t>
            </a:r>
            <a:endParaRPr lang="fr-FR" sz="20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4616645</TotalTime>
  <Words>1855</Words>
  <PresentationFormat>Affichage à l'écran (4:3)</PresentationFormat>
  <Paragraphs>207</Paragraphs>
  <Slides>40</Slides>
  <Notes>1</Notes>
  <HiddenSlides>0</HiddenSlides>
  <MMClips>0</MMClips>
  <ScaleCrop>false</ScaleCrop>
  <HeadingPairs>
    <vt:vector size="4" baseType="variant">
      <vt:variant>
        <vt:lpstr>Thème</vt:lpstr>
      </vt:variant>
      <vt:variant>
        <vt:i4>1</vt:i4>
      </vt:variant>
      <vt:variant>
        <vt:lpstr>Titres des diapositives</vt:lpstr>
      </vt:variant>
      <vt:variant>
        <vt:i4>40</vt:i4>
      </vt:variant>
    </vt:vector>
  </HeadingPairs>
  <TitlesOfParts>
    <vt:vector size="41" baseType="lpstr">
      <vt:lpstr>Thème Office</vt:lpstr>
      <vt:lpstr>Diapositive 1</vt:lpstr>
      <vt:lpstr>Quality Quality means standard of something when compared to one that already exists, or degree of excellence of something Quality of any product can be assured by 3 ways :  1. By setting guidelines.  2. By setting up an effective control quality system. 3. By developing a culture in the organisation of improving quality.</vt:lpstr>
      <vt:lpstr>Importance Of Quality The Building Of Reputation In The Market. Meet The Customer Expectation Manage Cost Effectively Competing Effectively At Global Level Keeping Workers Motivated  Profit Generation Setting A Standard In The Market Lowering The Cost Of The Production By Reducing The Reworking Costs. </vt:lpstr>
      <vt:lpstr>Guidelines  There are various guidelines related with the quality in the pharmacy sector :  WHO :  Publish handbook that describe various rules to achieve quality of product. ICH : Set up guidelines to achieve quality, safety and efficacy of the products. ISO: ISO standards are documents that provide specific requirements, guidelines, or specifications for products, services, and systems, with the aim of ensuring quality, safety, and efficiency.  </vt:lpstr>
      <vt:lpstr>Diapositive 5</vt:lpstr>
      <vt:lpstr>Quality Control is part of Good Manufacturing Practice which is concerned with: –sampling, – specifications and testing, and – the organisation, documentation and release procedures which ensure that the necessary and relevant tests are actually carried out and that materials are not released for use, nor products released for sale or supply, until their quality has been judged to be satisfactory . </vt:lpstr>
      <vt:lpstr>PRINCIPLE</vt:lpstr>
      <vt:lpstr>QUALITY RELATIONSHIPS</vt:lpstr>
      <vt:lpstr>QUALITY RELATIONSHIPS</vt:lpstr>
      <vt:lpstr>QUALITY RELATIONSHIPS</vt:lpstr>
      <vt:lpstr>Diapositive 11</vt:lpstr>
      <vt:lpstr>QUALITY RELATIONSHIPS</vt:lpstr>
      <vt:lpstr>Quality Control</vt:lpstr>
      <vt:lpstr>Quality Assurance</vt:lpstr>
      <vt:lpstr>Differences Between QC – QA</vt:lpstr>
      <vt:lpstr>BASIC PRINCIPLES OF GOOD  QUALITY CONTROL LABORATORY  PRACTICES</vt:lpstr>
      <vt:lpstr>BASIC PRINCIPLES OF GOOD  QUALITY CONTROL LABORATORY  PRACTICES</vt:lpstr>
      <vt:lpstr>Diapositive 18</vt:lpstr>
      <vt:lpstr>Diapositive 19</vt:lpstr>
      <vt:lpstr>Diapositive 20</vt:lpstr>
      <vt:lpstr>Diapositive 21</vt:lpstr>
      <vt:lpstr>Premises </vt:lpstr>
      <vt:lpstr>Diapositive 23</vt:lpstr>
      <vt:lpstr>Equipment </vt:lpstr>
      <vt:lpstr>Materials </vt:lpstr>
      <vt:lpstr>Materials</vt:lpstr>
      <vt:lpstr>Materials</vt:lpstr>
      <vt:lpstr>Materials</vt:lpstr>
      <vt:lpstr>Materials</vt:lpstr>
      <vt:lpstr>Materials</vt:lpstr>
      <vt:lpstr>Materials</vt:lpstr>
      <vt:lpstr>Materials</vt:lpstr>
      <vt:lpstr>Materials</vt:lpstr>
      <vt:lpstr>Materials</vt:lpstr>
      <vt:lpstr>Materials</vt:lpstr>
      <vt:lpstr>Document </vt:lpstr>
      <vt:lpstr>Document </vt:lpstr>
      <vt:lpstr>Document </vt:lpstr>
      <vt:lpstr>Document </vt:lpstr>
      <vt:lpstr>Document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aci</dc:creator>
  <cp:lastModifiedBy>aci</cp:lastModifiedBy>
  <cp:revision>117</cp:revision>
  <dcterms:created xsi:type="dcterms:W3CDTF">2023-07-24T16:44:38Z</dcterms:created>
  <dcterms:modified xsi:type="dcterms:W3CDTF">2023-10-11T14:27:05Z</dcterms:modified>
</cp:coreProperties>
</file>