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783835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185022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387049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233317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55147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DC5D42B-8CF3-49E1-B18E-73B6548BA358}" type="datetimeFigureOut">
              <a:rPr lang="fr-FR" smtClean="0"/>
              <a:t>01/01/2026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51997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DC5D42B-8CF3-49E1-B18E-73B6548BA358}" type="datetimeFigureOut">
              <a:rPr lang="fr-FR" smtClean="0"/>
              <a:t>01/01/2026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1521881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DC5D42B-8CF3-49E1-B18E-73B6548BA358}" type="datetimeFigureOut">
              <a:rPr lang="fr-FR" smtClean="0"/>
              <a:t>01/01/2026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74952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C5D42B-8CF3-49E1-B18E-73B6548BA358}" type="datetimeFigureOut">
              <a:rPr lang="fr-FR" smtClean="0"/>
              <a:t>01/01/2026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1545656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DC5D42B-8CF3-49E1-B18E-73B6548BA358}" type="datetimeFigureOut">
              <a:rPr lang="fr-FR" smtClean="0"/>
              <a:t>01/01/2026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081091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DC5D42B-8CF3-49E1-B18E-73B6548BA358}" type="datetimeFigureOut">
              <a:rPr lang="fr-FR" smtClean="0"/>
              <a:t>01/01/2026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78CB57-4189-4B28-95E1-CA972168DC0C}" type="slidenum">
              <a:rPr lang="fr-FR" smtClean="0"/>
              <a:t>‹N°›</a:t>
            </a:fld>
            <a:endParaRPr lang="fr-FR"/>
          </a:p>
        </p:txBody>
      </p:sp>
    </p:spTree>
    <p:extLst>
      <p:ext uri="{BB962C8B-B14F-4D97-AF65-F5344CB8AC3E}">
        <p14:creationId xmlns:p14="http://schemas.microsoft.com/office/powerpoint/2010/main" val="2601244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5D42B-8CF3-49E1-B18E-73B6548BA358}" type="datetimeFigureOut">
              <a:rPr lang="fr-FR" smtClean="0"/>
              <a:t>01/01/2026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78CB57-4189-4B28-95E1-CA972168DC0C}" type="slidenum">
              <a:rPr lang="fr-FR" smtClean="0"/>
              <a:t>‹N°›</a:t>
            </a:fld>
            <a:endParaRPr lang="fr-FR"/>
          </a:p>
        </p:txBody>
      </p:sp>
    </p:spTree>
    <p:extLst>
      <p:ext uri="{BB962C8B-B14F-4D97-AF65-F5344CB8AC3E}">
        <p14:creationId xmlns:p14="http://schemas.microsoft.com/office/powerpoint/2010/main" val="4184599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937982"/>
            <a:ext cx="9144000" cy="1571981"/>
          </a:xfrm>
        </p:spPr>
        <p:txBody>
          <a:bodyPr>
            <a:normAutofit/>
          </a:bodyPr>
          <a:lstStyle/>
          <a:p>
            <a:r>
              <a:rPr lang="ar-DZ" sz="8800" b="1" dirty="0" smtClean="0">
                <a:solidFill>
                  <a:srgbClr val="FF0000"/>
                </a:solidFill>
              </a:rPr>
              <a:t>السوق النقدي</a:t>
            </a:r>
            <a:endParaRPr lang="fr-FR" sz="8800" b="1" dirty="0">
              <a:solidFill>
                <a:srgbClr val="FF0000"/>
              </a:solidFill>
            </a:endParaRPr>
          </a:p>
        </p:txBody>
      </p:sp>
    </p:spTree>
    <p:extLst>
      <p:ext uri="{BB962C8B-B14F-4D97-AF65-F5344CB8AC3E}">
        <p14:creationId xmlns:p14="http://schemas.microsoft.com/office/powerpoint/2010/main" val="3035072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13048"/>
          </a:xfrm>
        </p:spPr>
        <p:txBody>
          <a:bodyPr>
            <a:normAutofit/>
          </a:bodyPr>
          <a:lstStyle/>
          <a:p>
            <a:pPr algn="r" rtl="1"/>
            <a:r>
              <a:rPr lang="ar-DZ" sz="3600" b="1" dirty="0" smtClean="0">
                <a:solidFill>
                  <a:srgbClr val="FF0000"/>
                </a:solidFill>
              </a:rPr>
              <a:t>تعريف</a:t>
            </a:r>
            <a:r>
              <a:rPr lang="ar-DZ" sz="3600" b="1" dirty="0" smtClean="0"/>
              <a:t> </a:t>
            </a:r>
            <a:r>
              <a:rPr lang="ar-DZ" sz="3600" b="1" dirty="0" smtClean="0">
                <a:solidFill>
                  <a:srgbClr val="FF0000"/>
                </a:solidFill>
              </a:rPr>
              <a:t>السوق</a:t>
            </a:r>
            <a:r>
              <a:rPr lang="ar-DZ" sz="3600" b="1" dirty="0" smtClean="0"/>
              <a:t> </a:t>
            </a:r>
            <a:r>
              <a:rPr lang="ar-DZ" sz="3600" b="1" dirty="0" smtClean="0">
                <a:solidFill>
                  <a:srgbClr val="FF0000"/>
                </a:solidFill>
              </a:rPr>
              <a:t>النقدي</a:t>
            </a:r>
            <a:endParaRPr lang="fr-FR" sz="3600" b="1" dirty="0">
              <a:solidFill>
                <a:srgbClr val="FF0000"/>
              </a:solidFill>
            </a:endParaRPr>
          </a:p>
        </p:txBody>
      </p:sp>
      <p:sp>
        <p:nvSpPr>
          <p:cNvPr id="7" name="AutoShape 8" descr="http://moodle.univ-dbkm.dz/draftfile.php/17103/user/draft/837714444/gif-for-last-exam-final-52650-161512.gif"/>
          <p:cNvSpPr>
            <a:spLocks noGrp="1" noChangeAspect="1" noChangeArrowheads="1"/>
          </p:cNvSpPr>
          <p:nvPr>
            <p:ph idx="1"/>
          </p:nvPr>
        </p:nvSpPr>
        <p:spPr bwMode="auto">
          <a:xfrm>
            <a:off x="838200" y="1416192"/>
            <a:ext cx="10515600" cy="454788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pPr marL="0" indent="0" algn="just" rtl="1">
              <a:buNone/>
            </a:pPr>
            <a:r>
              <a:rPr lang="ar-DZ" dirty="0" smtClean="0">
                <a:latin typeface="Sakkal Majalla" panose="02000000000000000000" pitchFamily="2" charset="-78"/>
                <a:cs typeface="Sakkal Majalla" panose="02000000000000000000" pitchFamily="2" charset="-78"/>
              </a:rPr>
              <a:t>هو سوق للتسوية الفورية للمعاملات المتعلقة بالسلع والأوراق المالية، حيث تتم عملية التبادل في سوق النقد بين البائع والمشتري في الوقت الحاضر، ولهذا السبب يُعرف أيضًا باسم (السوق الفورية) لأن المعاملات تحدث في الحال، على عكس سوق العقود الآجلة التي تتم فيها عملية التبادل في تاريخ مستقبلي محدد.</a:t>
            </a:r>
          </a:p>
          <a:p>
            <a:pPr marL="0" indent="0" algn="just" rtl="1">
              <a:buNone/>
            </a:pPr>
            <a:r>
              <a:rPr lang="ar-DZ" dirty="0" smtClean="0">
                <a:latin typeface="Sakkal Majalla" panose="02000000000000000000" pitchFamily="2" charset="-78"/>
                <a:cs typeface="Sakkal Majalla" panose="02000000000000000000" pitchFamily="2" charset="-78"/>
              </a:rPr>
              <a:t>قد تحدث معاملات السوق النقدية في السوق المقيّدة أو السوق الثانوي (</a:t>
            </a:r>
            <a:r>
              <a:rPr lang="fr-FR" dirty="0" smtClean="0">
                <a:latin typeface="Sakkal Majalla" panose="02000000000000000000" pitchFamily="2" charset="-78"/>
                <a:cs typeface="Sakkal Majalla" panose="02000000000000000000" pitchFamily="2" charset="-78"/>
              </a:rPr>
              <a:t>Over the </a:t>
            </a:r>
            <a:r>
              <a:rPr lang="fr-FR" dirty="0" err="1" smtClean="0">
                <a:latin typeface="Sakkal Majalla" panose="02000000000000000000" pitchFamily="2" charset="-78"/>
                <a:cs typeface="Sakkal Majalla" panose="02000000000000000000" pitchFamily="2" charset="-78"/>
              </a:rPr>
              <a:t>Counter</a:t>
            </a:r>
            <a:r>
              <a:rPr lang="fr-FR" dirty="0" smtClean="0">
                <a:latin typeface="Sakkal Majalla" panose="02000000000000000000" pitchFamily="2" charset="-78"/>
                <a:cs typeface="Sakkal Majalla" panose="02000000000000000000" pitchFamily="2" charset="-78"/>
              </a:rPr>
              <a:t> - OTC). </a:t>
            </a:r>
            <a:r>
              <a:rPr lang="ar-DZ" dirty="0" smtClean="0">
                <a:latin typeface="Sakkal Majalla" panose="02000000000000000000" pitchFamily="2" charset="-78"/>
                <a:cs typeface="Sakkal Majalla" panose="02000000000000000000" pitchFamily="2" charset="-78"/>
              </a:rPr>
              <a:t>وفي المقابل، يتم التبادل بالعقود المستقبلية في البورصات، في حين أن معاملات الصرف الآجلة تُجرى في السوق الثانوي (</a:t>
            </a:r>
            <a:r>
              <a:rPr lang="fr-FR" dirty="0" smtClean="0">
                <a:latin typeface="Sakkal Majalla" panose="02000000000000000000" pitchFamily="2" charset="-78"/>
                <a:cs typeface="Sakkal Majalla" panose="02000000000000000000" pitchFamily="2" charset="-78"/>
              </a:rPr>
              <a:t>OTC).</a:t>
            </a:r>
          </a:p>
          <a:p>
            <a:pPr marL="0" indent="0" algn="just" rtl="1">
              <a:buNone/>
            </a:pPr>
            <a:r>
              <a:rPr lang="ar-DZ" dirty="0" smtClean="0">
                <a:latin typeface="Sakkal Majalla" panose="02000000000000000000" pitchFamily="2" charset="-78"/>
                <a:cs typeface="Sakkal Majalla" panose="02000000000000000000" pitchFamily="2" charset="-78"/>
              </a:rPr>
              <a:t>يكون سعر السلعة في السوق النقدي عادةً أقل من سعرها في سوق العقود الآجلة، وذلك بسبب التكاليف المترتّبة على عمليات التبادل، مثل عمليات التخزين والتأمين المرتبطة بالاحتفاظ بسلعة ما إلى حين تسليمها في المستقبل.</a:t>
            </a:r>
          </a:p>
          <a:p>
            <a:pPr marL="0" indent="0" algn="just" rtl="1">
              <a:buNone/>
            </a:pPr>
            <a:endParaRPr lang="ar-DZ" dirty="0" smtClean="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302012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450376"/>
            <a:ext cx="10515600" cy="6407624"/>
          </a:xfrm>
        </p:spPr>
        <p:txBody>
          <a:bodyPr>
            <a:normAutofit lnSpcReduction="10000"/>
          </a:bodyPr>
          <a:lstStyle/>
          <a:p>
            <a:pPr marL="0" indent="0" algn="r" rtl="1">
              <a:buNone/>
            </a:pPr>
            <a:r>
              <a:rPr lang="ar-DZ" sz="3000" b="1" dirty="0" smtClean="0">
                <a:solidFill>
                  <a:srgbClr val="FF0000"/>
                </a:solidFill>
              </a:rPr>
              <a:t>أهمية وأهداف السوق النقدي</a:t>
            </a:r>
            <a:endParaRPr lang="ar-DZ" dirty="0" smtClean="0"/>
          </a:p>
          <a:p>
            <a:pPr marL="0" indent="0" algn="just" rtl="1">
              <a:buNone/>
            </a:pPr>
            <a:r>
              <a:rPr lang="ar-DZ" sz="3200" dirty="0" smtClean="0"/>
              <a:t>تظهر أهمية السوق النقدي من خلال الدور الذي يلعبه في تأمين السيولة للنظام البنكي وذلك من خلال عمليات الإقراض والاقتراض التي تتم بين المؤسسات المالية المتدخلة فيه، فهو يسمح بجلب المدخرات السائلة ومنحها في شكل ائتمان موفرا بذلك تمويل قصير الأجل. كما يمسح بتمويل مختلف الأنشطة الاقتصادية  في كل من المدى المتوسط والقصير، وذلك بإصدار سندات الحقوق القابلة للتفاوض، وهو مصدر تمويل غير تضخمي يتم بأسعار فائدة متغيرة تتحدد على أساس العرض والطلب.</a:t>
            </a:r>
          </a:p>
          <a:p>
            <a:pPr marL="0" indent="0" algn="just" rtl="1">
              <a:buNone/>
            </a:pPr>
            <a:r>
              <a:rPr lang="ar-DZ" sz="3200" dirty="0" smtClean="0"/>
              <a:t>إضافة لما سبق يعتبر السوق النقدي بمثابة القناة التي يقوم البنك المركزي من خلالها بضبط الكتلة النقدية وذلك باستخدامه للأدوات غير المباشرة للسياسة النقدية، مؤثرا بذلك على معدلات السوق وحجم الأموال السائلة مما ينعكس بطبيعة الحال على شروط البنوك والتالي على الدائرة الحقيقية. </a:t>
            </a:r>
          </a:p>
          <a:p>
            <a:pPr marL="0" indent="0" algn="just" rtl="1">
              <a:buNone/>
            </a:pPr>
            <a:r>
              <a:rPr lang="ar-DZ" sz="3200" dirty="0" smtClean="0"/>
              <a:t>تظهر أهمية السوق النقدي أيضا في كون المعدلات التي تتبادل مقابلها النقود تستعمل كمرجع في تحديد سعر منتجات مالية أخرى وحتى لأسواق أخرى. </a:t>
            </a:r>
            <a:endParaRPr lang="fr-FR" sz="3200" dirty="0"/>
          </a:p>
        </p:txBody>
      </p:sp>
    </p:spTree>
    <p:extLst>
      <p:ext uri="{BB962C8B-B14F-4D97-AF65-F5344CB8AC3E}">
        <p14:creationId xmlns:p14="http://schemas.microsoft.com/office/powerpoint/2010/main" val="3530670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18364"/>
            <a:ext cx="10515600" cy="641446"/>
          </a:xfrm>
        </p:spPr>
        <p:txBody>
          <a:bodyPr>
            <a:normAutofit fontScale="90000"/>
          </a:bodyPr>
          <a:lstStyle/>
          <a:p>
            <a:pPr algn="ctr"/>
            <a:r>
              <a:rPr lang="ar-DZ" b="1" dirty="0" smtClean="0">
                <a:solidFill>
                  <a:srgbClr val="FF0000"/>
                </a:solidFill>
              </a:rPr>
              <a:t> الأوراق المالية المتداولة في سوق النقد</a:t>
            </a:r>
            <a:endParaRPr lang="fr-FR" b="1" dirty="0">
              <a:solidFill>
                <a:srgbClr val="FF0000"/>
              </a:solidFill>
            </a:endParaRPr>
          </a:p>
        </p:txBody>
      </p:sp>
      <p:sp>
        <p:nvSpPr>
          <p:cNvPr id="3" name="Espace réservé du contenu 2"/>
          <p:cNvSpPr>
            <a:spLocks noGrp="1"/>
          </p:cNvSpPr>
          <p:nvPr>
            <p:ph idx="1"/>
          </p:nvPr>
        </p:nvSpPr>
        <p:spPr>
          <a:xfrm>
            <a:off x="838200" y="1049527"/>
            <a:ext cx="10515600" cy="5808473"/>
          </a:xfrm>
        </p:spPr>
        <p:txBody>
          <a:bodyPr>
            <a:normAutofit/>
          </a:bodyPr>
          <a:lstStyle/>
          <a:p>
            <a:pPr marL="0" indent="0" algn="just" rtl="1">
              <a:buNone/>
            </a:pPr>
            <a:r>
              <a:rPr lang="ar-DZ" dirty="0" smtClean="0"/>
              <a:t>إلى جانب القروض المباشرة قصيرة الأجل تتوفر في سوق النقد مجموعة من أدوات الاستثمار نذكرها فيما يلي:</a:t>
            </a:r>
          </a:p>
          <a:p>
            <a:pPr marL="0" indent="0" algn="just" rtl="1">
              <a:buNone/>
            </a:pPr>
            <a:r>
              <a:rPr lang="ar-DZ" b="1" dirty="0" smtClean="0"/>
              <a:t>1-أذونات الخزينة: </a:t>
            </a:r>
            <a:r>
              <a:rPr lang="ar-DZ" dirty="0" smtClean="0"/>
              <a:t>هي أوراق مالية تصدرها الحكومة ويحصل حاملها على عائد ثابت في تاريخ محدد وتصدر بتواريخ استحقاق مختلفة، وتباع هذه الأوراق بالخصم، أي أنه لا يتم دفع الفائدة للمستثمر بل يتم تحديد السعر بناء على مقدار الخصم ، وتباع الأذونات بالمزاد لأعلى سعر </a:t>
            </a:r>
          </a:p>
          <a:p>
            <a:pPr marL="0" indent="0" algn="just" rtl="1">
              <a:buNone/>
            </a:pPr>
            <a:r>
              <a:rPr lang="ar-DZ" b="1" dirty="0" smtClean="0"/>
              <a:t>2-الأوراق التجارية: </a:t>
            </a:r>
            <a:r>
              <a:rPr lang="ar-DZ" dirty="0" smtClean="0"/>
              <a:t>هي عبارة عن أدوات دين قصيرة الأجل تصدر عن البنوك وشركات المساهمة الموثوق بها، هذا وتعتبر الأوراق التجارية من أقدم أدوات الاستثمار قصيرة الأجل في سوق النقد الثانوي.</a:t>
            </a:r>
          </a:p>
          <a:p>
            <a:pPr marL="0" indent="0" algn="just" rtl="1">
              <a:buNone/>
            </a:pPr>
            <a:r>
              <a:rPr lang="ar-DZ" b="1" dirty="0" smtClean="0"/>
              <a:t>3-شهادات الإيداع القابلة للتداول: </a:t>
            </a:r>
            <a:r>
              <a:rPr lang="ar-DZ" dirty="0" smtClean="0"/>
              <a:t>هي عبارة عن إيصال تطرحه البنوك يثبت أن حامله قد أودع مبلغا معينا ولمدة محددة وبفائدة معلومة ويمكن لحامل تلك الشهادات إما الاحتفاظ بها حتى تاريخ استحقاقها أو بيعها في السوق الثانوية.</a:t>
            </a:r>
            <a:endParaRPr lang="fr-FR" dirty="0"/>
          </a:p>
        </p:txBody>
      </p:sp>
    </p:spTree>
    <p:extLst>
      <p:ext uri="{BB962C8B-B14F-4D97-AF65-F5344CB8AC3E}">
        <p14:creationId xmlns:p14="http://schemas.microsoft.com/office/powerpoint/2010/main" val="112413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10905" y="818865"/>
            <a:ext cx="10515600" cy="4995081"/>
          </a:xfrm>
        </p:spPr>
        <p:txBody>
          <a:bodyPr>
            <a:normAutofit/>
          </a:bodyPr>
          <a:lstStyle/>
          <a:p>
            <a:pPr marL="0" indent="0" algn="r" rtl="1">
              <a:buNone/>
            </a:pPr>
            <a:endParaRPr lang="ar-DZ" dirty="0" smtClean="0"/>
          </a:p>
          <a:p>
            <a:pPr marL="0" indent="0" algn="r" rtl="1">
              <a:buNone/>
            </a:pPr>
            <a:r>
              <a:rPr lang="ar-DZ" b="1" dirty="0" smtClean="0"/>
              <a:t>4-القبولات المصرفية: </a:t>
            </a:r>
            <a:r>
              <a:rPr lang="ar-DZ" dirty="0" smtClean="0"/>
              <a:t>ظهرت هذه الورقة في الأساس لخدمة حركة التجارة الدولية، وهي بمثابة أمر بالدفع مسحوب على بنك من طرف عميل، حيث يقبل البنك دفع مبلغ معين في تاريخ محدد، وهي قابلة للتداول في سوق النقد حيث  يمكن لحاملها بيعها بخصم. </a:t>
            </a:r>
          </a:p>
          <a:p>
            <a:pPr marL="0" indent="0" algn="r" rtl="1">
              <a:buNone/>
            </a:pPr>
            <a:r>
              <a:rPr lang="ar-DZ" b="1" dirty="0" smtClean="0"/>
              <a:t>5- اتفاقيات إعادة الشراء: </a:t>
            </a:r>
            <a:r>
              <a:rPr lang="ar-DZ" dirty="0" smtClean="0"/>
              <a:t>اتفاقيات إعادة الشراء عبارة عن اتفاق بين بنك و جهة مانحة للقروض من ناحية وشركة مقترضة من ناحية أخرى، وبموجب هذا الاتفاق تقوم الشركة المقترضة ببيع الأوراق المالية التي بحوزتها(أسهم، سندات، أذونات خزينة أو أية أوراق أخرى) إلى البنك بسعر محدد وتتعهد الشركة المقترضة بموجب هذا الاتفاق بشراء هذه الأوراق بسعر أعلى في تاريخ محدد لاحق وتتراوح هذه  ليوم واحد فقط فيما يسمى باتفاقية إعادة الشراء لليلة الواحدة. </a:t>
            </a:r>
            <a:r>
              <a:rPr lang="ar-DZ" dirty="0" smtClean="0"/>
              <a:t>وقد تكون </a:t>
            </a:r>
            <a:r>
              <a:rPr lang="ar-DZ" dirty="0" smtClean="0"/>
              <a:t>الاتفاقية بين 3 إلى 14 يوما</a:t>
            </a:r>
          </a:p>
          <a:p>
            <a:pPr marL="0" indent="0" algn="r" rtl="1">
              <a:buNone/>
            </a:pPr>
            <a:endParaRPr lang="fr-FR" dirty="0"/>
          </a:p>
        </p:txBody>
      </p:sp>
    </p:spTree>
    <p:extLst>
      <p:ext uri="{BB962C8B-B14F-4D97-AF65-F5344CB8AC3E}">
        <p14:creationId xmlns:p14="http://schemas.microsoft.com/office/powerpoint/2010/main" val="283679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00501"/>
            <a:ext cx="10515600" cy="5576462"/>
          </a:xfrm>
        </p:spPr>
        <p:txBody>
          <a:bodyPr/>
          <a:lstStyle/>
          <a:p>
            <a:pPr marL="0" indent="0" algn="ctr" rtl="1">
              <a:buNone/>
            </a:pPr>
            <a:r>
              <a:rPr lang="ar-DZ" sz="3600" dirty="0" smtClean="0">
                <a:solidFill>
                  <a:srgbClr val="FF0000"/>
                </a:solidFill>
              </a:rPr>
              <a:t>هيكل السوق النقدي</a:t>
            </a:r>
          </a:p>
          <a:p>
            <a:pPr marL="0" indent="0" algn="just" rtl="1">
              <a:buNone/>
            </a:pPr>
            <a:r>
              <a:rPr lang="ar-DZ" dirty="0" smtClean="0"/>
              <a:t>          </a:t>
            </a:r>
            <a:r>
              <a:rPr lang="ar-DZ" sz="3200" dirty="0" smtClean="0"/>
              <a:t>نميز بين سوقين، السوق الأولي والسوق الثانوي</a:t>
            </a:r>
          </a:p>
          <a:p>
            <a:pPr marL="0" indent="0" algn="just" rtl="1">
              <a:buNone/>
            </a:pPr>
            <a:r>
              <a:rPr lang="ar-DZ" sz="3200" b="1" dirty="0" smtClean="0"/>
              <a:t>1-السوق الأولي: </a:t>
            </a:r>
            <a:r>
              <a:rPr lang="ar-DZ" sz="3200" dirty="0" smtClean="0"/>
              <a:t>والتي يتم فيها الحصول على الأموال المراد توظيفها لآجال قصيرة، وبأسعار فائدة تتحدد حسب مصدر هذه الأموال ومكانة المقترض وسمعته المالية. </a:t>
            </a:r>
          </a:p>
          <a:p>
            <a:pPr marL="0" indent="0" algn="just" rtl="1">
              <a:buNone/>
            </a:pPr>
            <a:r>
              <a:rPr lang="ar-DZ" sz="3200" b="1" dirty="0" smtClean="0"/>
              <a:t>2- السوق الثانوي: </a:t>
            </a:r>
            <a:r>
              <a:rPr lang="ar-DZ" sz="3200" dirty="0" smtClean="0"/>
              <a:t>والتي يجري فيها تداول الإصدارات النقدية قصيرة الأجل، و بأسعار تتحدد حسب قانون العرض أو الطلب، ويتكون السوق الثانوي من سوقين فرعيين على حسب نوع العمليات التي تتم في كل منهما وهما: سوق الخصم وسوق القروض القصيرة الأجل.</a:t>
            </a:r>
            <a:endParaRPr lang="ar-DZ" sz="3200" dirty="0"/>
          </a:p>
        </p:txBody>
      </p:sp>
    </p:spTree>
    <p:extLst>
      <p:ext uri="{BB962C8B-B14F-4D97-AF65-F5344CB8AC3E}">
        <p14:creationId xmlns:p14="http://schemas.microsoft.com/office/powerpoint/2010/main" val="137979933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647</Words>
  <Application>Microsoft Office PowerPoint</Application>
  <PresentationFormat>Grand écran</PresentationFormat>
  <Paragraphs>21</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Sakkal Majalla</vt:lpstr>
      <vt:lpstr>Times New Roman</vt:lpstr>
      <vt:lpstr>Thème Office</vt:lpstr>
      <vt:lpstr>السوق النقدي</vt:lpstr>
      <vt:lpstr>تعريف السوق النقدي</vt:lpstr>
      <vt:lpstr>Présentation PowerPoint</vt:lpstr>
      <vt:lpstr> الأوراق المالية المتداولة في سوق النقد</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HP^_^</dc:creator>
  <cp:lastModifiedBy>HP^_^</cp:lastModifiedBy>
  <cp:revision>3</cp:revision>
  <dcterms:created xsi:type="dcterms:W3CDTF">2026-01-01T13:12:12Z</dcterms:created>
  <dcterms:modified xsi:type="dcterms:W3CDTF">2026-01-01T14:00:03Z</dcterms:modified>
</cp:coreProperties>
</file>