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496B53B-9F5C-4AC3-8DF6-E11AB9FB7CE0}" type="doc">
      <dgm:prSet loTypeId="urn:microsoft.com/office/officeart/2005/8/layout/process1" loCatId="process" qsTypeId="urn:microsoft.com/office/officeart/2005/8/quickstyle/simple1" qsCatId="simple" csTypeId="urn:microsoft.com/office/officeart/2005/8/colors/accent0_1" csCatId="mainScheme" phldr="1"/>
      <dgm:spPr/>
    </dgm:pt>
    <dgm:pt modelId="{6DCB910A-64A5-42C2-8D87-1C251AF0A00A}">
      <dgm:prSet phldrT="[Texte]" custT="1"/>
      <dgm:spPr/>
      <dgm:t>
        <a:bodyPr/>
        <a:lstStyle/>
        <a:p>
          <a:r>
            <a:rPr lang="fr-FR" sz="1800" dirty="0"/>
            <a:t>Matière premières</a:t>
          </a:r>
        </a:p>
        <a:p>
          <a:r>
            <a:rPr lang="fr-FR" sz="1800" dirty="0"/>
            <a:t>Pièces détachées</a:t>
          </a:r>
        </a:p>
      </dgm:t>
    </dgm:pt>
    <dgm:pt modelId="{21A6E631-8F00-430F-A745-61BE1DB01DCB}" type="parTrans" cxnId="{976CA5EC-1865-4F2B-9AA9-D6A916D08050}">
      <dgm:prSet/>
      <dgm:spPr/>
      <dgm:t>
        <a:bodyPr/>
        <a:lstStyle/>
        <a:p>
          <a:endParaRPr lang="fr-FR" sz="1800"/>
        </a:p>
      </dgm:t>
    </dgm:pt>
    <dgm:pt modelId="{DC3906EC-3D29-4F88-BB4F-04060F6D5100}" type="sibTrans" cxnId="{976CA5EC-1865-4F2B-9AA9-D6A916D08050}">
      <dgm:prSet custT="1"/>
      <dgm:spPr/>
      <dgm:t>
        <a:bodyPr/>
        <a:lstStyle/>
        <a:p>
          <a:endParaRPr lang="fr-FR" sz="1800"/>
        </a:p>
      </dgm:t>
    </dgm:pt>
    <dgm:pt modelId="{AA8973ED-BEC7-4FF5-ADCF-5AB14A8568F5}">
      <dgm:prSet phldrT="[Texte]" custT="1"/>
      <dgm:spPr/>
      <dgm:t>
        <a:bodyPr/>
        <a:lstStyle/>
        <a:p>
          <a:r>
            <a:rPr lang="fr-FR" sz="1800"/>
            <a:t>Produit finis</a:t>
          </a:r>
        </a:p>
      </dgm:t>
    </dgm:pt>
    <dgm:pt modelId="{5459650A-4460-4136-8FBF-A37F2AF50D97}" type="parTrans" cxnId="{6EEBDDC2-8CAA-4C2A-BE01-294AB069745C}">
      <dgm:prSet/>
      <dgm:spPr/>
      <dgm:t>
        <a:bodyPr/>
        <a:lstStyle/>
        <a:p>
          <a:endParaRPr lang="fr-FR" sz="1800"/>
        </a:p>
      </dgm:t>
    </dgm:pt>
    <dgm:pt modelId="{55A04229-3C07-4766-A16C-920A7803A16F}" type="sibTrans" cxnId="{6EEBDDC2-8CAA-4C2A-BE01-294AB069745C}">
      <dgm:prSet/>
      <dgm:spPr/>
      <dgm:t>
        <a:bodyPr/>
        <a:lstStyle/>
        <a:p>
          <a:endParaRPr lang="fr-FR" sz="1800"/>
        </a:p>
      </dgm:t>
    </dgm:pt>
    <dgm:pt modelId="{2CAC47A4-0C97-43B8-B4DE-02B3BF8AE5EA}">
      <dgm:prSet phldrT="[Texte]" custT="1"/>
      <dgm:spPr/>
      <dgm:t>
        <a:bodyPr/>
        <a:lstStyle/>
        <a:p>
          <a:r>
            <a:rPr lang="fr-FR" sz="1800"/>
            <a:t>Mécanisme de transformation</a:t>
          </a:r>
        </a:p>
      </dgm:t>
    </dgm:pt>
    <dgm:pt modelId="{A4FB0C58-E8A8-4129-96CB-07FB9EFEE450}" type="sibTrans" cxnId="{6038D603-7044-4E2B-A3BF-61EDCD49E1F9}">
      <dgm:prSet custT="1"/>
      <dgm:spPr/>
      <dgm:t>
        <a:bodyPr/>
        <a:lstStyle/>
        <a:p>
          <a:endParaRPr lang="fr-FR" sz="1800"/>
        </a:p>
      </dgm:t>
    </dgm:pt>
    <dgm:pt modelId="{D85019AB-2E80-4A14-9115-F96CDABF27C1}" type="parTrans" cxnId="{6038D603-7044-4E2B-A3BF-61EDCD49E1F9}">
      <dgm:prSet/>
      <dgm:spPr/>
      <dgm:t>
        <a:bodyPr/>
        <a:lstStyle/>
        <a:p>
          <a:endParaRPr lang="fr-FR" sz="1800"/>
        </a:p>
      </dgm:t>
    </dgm:pt>
    <dgm:pt modelId="{F62B56DF-6842-4E57-9906-6056231B34D0}" type="pres">
      <dgm:prSet presAssocID="{5496B53B-9F5C-4AC3-8DF6-E11AB9FB7CE0}" presName="Name0" presStyleCnt="0">
        <dgm:presLayoutVars>
          <dgm:dir/>
          <dgm:resizeHandles val="exact"/>
        </dgm:presLayoutVars>
      </dgm:prSet>
      <dgm:spPr/>
    </dgm:pt>
    <dgm:pt modelId="{F33C3595-BB50-4CA3-966A-5FD554208615}" type="pres">
      <dgm:prSet presAssocID="{6DCB910A-64A5-42C2-8D87-1C251AF0A00A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BBBF591-275D-41FF-9828-6E0A88954390}" type="pres">
      <dgm:prSet presAssocID="{DC3906EC-3D29-4F88-BB4F-04060F6D5100}" presName="sibTrans" presStyleLbl="sibTrans2D1" presStyleIdx="0" presStyleCnt="2"/>
      <dgm:spPr/>
      <dgm:t>
        <a:bodyPr/>
        <a:lstStyle/>
        <a:p>
          <a:endParaRPr lang="fr-FR"/>
        </a:p>
      </dgm:t>
    </dgm:pt>
    <dgm:pt modelId="{5DEA2C0A-28CE-4127-BB9D-3EA97271A3DB}" type="pres">
      <dgm:prSet presAssocID="{DC3906EC-3D29-4F88-BB4F-04060F6D5100}" presName="connectorText" presStyleLbl="sibTrans2D1" presStyleIdx="0" presStyleCnt="2"/>
      <dgm:spPr/>
      <dgm:t>
        <a:bodyPr/>
        <a:lstStyle/>
        <a:p>
          <a:endParaRPr lang="fr-FR"/>
        </a:p>
      </dgm:t>
    </dgm:pt>
    <dgm:pt modelId="{E2F7F12B-A80E-46A5-B722-8283F3378758}" type="pres">
      <dgm:prSet presAssocID="{2CAC47A4-0C97-43B8-B4DE-02B3BF8AE5EA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23F1654-129E-413D-8507-D8CBE8C0ECA1}" type="pres">
      <dgm:prSet presAssocID="{A4FB0C58-E8A8-4129-96CB-07FB9EFEE450}" presName="sibTrans" presStyleLbl="sibTrans2D1" presStyleIdx="1" presStyleCnt="2"/>
      <dgm:spPr/>
      <dgm:t>
        <a:bodyPr/>
        <a:lstStyle/>
        <a:p>
          <a:endParaRPr lang="fr-FR"/>
        </a:p>
      </dgm:t>
    </dgm:pt>
    <dgm:pt modelId="{3CD3ECDC-F381-4A4F-9AD9-20A10D0169E4}" type="pres">
      <dgm:prSet presAssocID="{A4FB0C58-E8A8-4129-96CB-07FB9EFEE450}" presName="connectorText" presStyleLbl="sibTrans2D1" presStyleIdx="1" presStyleCnt="2"/>
      <dgm:spPr/>
      <dgm:t>
        <a:bodyPr/>
        <a:lstStyle/>
        <a:p>
          <a:endParaRPr lang="fr-FR"/>
        </a:p>
      </dgm:t>
    </dgm:pt>
    <dgm:pt modelId="{21CC7A22-881A-4A8C-84DA-83294AA5D919}" type="pres">
      <dgm:prSet presAssocID="{AA8973ED-BEC7-4FF5-ADCF-5AB14A8568F5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0D72AE02-6CBA-46FE-80AC-0130EE6C48A2}" type="presOf" srcId="{AA8973ED-BEC7-4FF5-ADCF-5AB14A8568F5}" destId="{21CC7A22-881A-4A8C-84DA-83294AA5D919}" srcOrd="0" destOrd="0" presId="urn:microsoft.com/office/officeart/2005/8/layout/process1"/>
    <dgm:cxn modelId="{289911B3-2F6F-45D7-9390-6802C47B7DC5}" type="presOf" srcId="{DC3906EC-3D29-4F88-BB4F-04060F6D5100}" destId="{5DEA2C0A-28CE-4127-BB9D-3EA97271A3DB}" srcOrd="1" destOrd="0" presId="urn:microsoft.com/office/officeart/2005/8/layout/process1"/>
    <dgm:cxn modelId="{9FA9AC8C-0D88-4AF1-8556-534C0D87DEDB}" type="presOf" srcId="{6DCB910A-64A5-42C2-8D87-1C251AF0A00A}" destId="{F33C3595-BB50-4CA3-966A-5FD554208615}" srcOrd="0" destOrd="0" presId="urn:microsoft.com/office/officeart/2005/8/layout/process1"/>
    <dgm:cxn modelId="{6038D603-7044-4E2B-A3BF-61EDCD49E1F9}" srcId="{5496B53B-9F5C-4AC3-8DF6-E11AB9FB7CE0}" destId="{2CAC47A4-0C97-43B8-B4DE-02B3BF8AE5EA}" srcOrd="1" destOrd="0" parTransId="{D85019AB-2E80-4A14-9115-F96CDABF27C1}" sibTransId="{A4FB0C58-E8A8-4129-96CB-07FB9EFEE450}"/>
    <dgm:cxn modelId="{FC372733-6F9B-4474-98F7-DD2622843ADD}" type="presOf" srcId="{A4FB0C58-E8A8-4129-96CB-07FB9EFEE450}" destId="{723F1654-129E-413D-8507-D8CBE8C0ECA1}" srcOrd="0" destOrd="0" presId="urn:microsoft.com/office/officeart/2005/8/layout/process1"/>
    <dgm:cxn modelId="{6EEBDDC2-8CAA-4C2A-BE01-294AB069745C}" srcId="{5496B53B-9F5C-4AC3-8DF6-E11AB9FB7CE0}" destId="{AA8973ED-BEC7-4FF5-ADCF-5AB14A8568F5}" srcOrd="2" destOrd="0" parTransId="{5459650A-4460-4136-8FBF-A37F2AF50D97}" sibTransId="{55A04229-3C07-4766-A16C-920A7803A16F}"/>
    <dgm:cxn modelId="{B13C94AA-1284-4DFE-AB18-4D37094A8467}" type="presOf" srcId="{DC3906EC-3D29-4F88-BB4F-04060F6D5100}" destId="{7BBBF591-275D-41FF-9828-6E0A88954390}" srcOrd="0" destOrd="0" presId="urn:microsoft.com/office/officeart/2005/8/layout/process1"/>
    <dgm:cxn modelId="{1FB292A1-439C-4D84-9A89-C668D63F591D}" type="presOf" srcId="{2CAC47A4-0C97-43B8-B4DE-02B3BF8AE5EA}" destId="{E2F7F12B-A80E-46A5-B722-8283F3378758}" srcOrd="0" destOrd="0" presId="urn:microsoft.com/office/officeart/2005/8/layout/process1"/>
    <dgm:cxn modelId="{976CA5EC-1865-4F2B-9AA9-D6A916D08050}" srcId="{5496B53B-9F5C-4AC3-8DF6-E11AB9FB7CE0}" destId="{6DCB910A-64A5-42C2-8D87-1C251AF0A00A}" srcOrd="0" destOrd="0" parTransId="{21A6E631-8F00-430F-A745-61BE1DB01DCB}" sibTransId="{DC3906EC-3D29-4F88-BB4F-04060F6D5100}"/>
    <dgm:cxn modelId="{A4EB44C8-E41F-4A36-BA08-B0D45D015559}" type="presOf" srcId="{A4FB0C58-E8A8-4129-96CB-07FB9EFEE450}" destId="{3CD3ECDC-F381-4A4F-9AD9-20A10D0169E4}" srcOrd="1" destOrd="0" presId="urn:microsoft.com/office/officeart/2005/8/layout/process1"/>
    <dgm:cxn modelId="{F95A2ED8-CD88-4B6C-8E96-020F7534F821}" type="presOf" srcId="{5496B53B-9F5C-4AC3-8DF6-E11AB9FB7CE0}" destId="{F62B56DF-6842-4E57-9906-6056231B34D0}" srcOrd="0" destOrd="0" presId="urn:microsoft.com/office/officeart/2005/8/layout/process1"/>
    <dgm:cxn modelId="{1637D341-5793-473B-8CD3-0212C8F1D6E3}" type="presParOf" srcId="{F62B56DF-6842-4E57-9906-6056231B34D0}" destId="{F33C3595-BB50-4CA3-966A-5FD554208615}" srcOrd="0" destOrd="0" presId="urn:microsoft.com/office/officeart/2005/8/layout/process1"/>
    <dgm:cxn modelId="{B77D40BF-55E2-4029-905E-424BA1F5475B}" type="presParOf" srcId="{F62B56DF-6842-4E57-9906-6056231B34D0}" destId="{7BBBF591-275D-41FF-9828-6E0A88954390}" srcOrd="1" destOrd="0" presId="urn:microsoft.com/office/officeart/2005/8/layout/process1"/>
    <dgm:cxn modelId="{DDC20CC9-204B-4544-8F15-E0E25D67B444}" type="presParOf" srcId="{7BBBF591-275D-41FF-9828-6E0A88954390}" destId="{5DEA2C0A-28CE-4127-BB9D-3EA97271A3DB}" srcOrd="0" destOrd="0" presId="urn:microsoft.com/office/officeart/2005/8/layout/process1"/>
    <dgm:cxn modelId="{DD15F78D-AD3B-46D5-8FDA-2003EE3D7871}" type="presParOf" srcId="{F62B56DF-6842-4E57-9906-6056231B34D0}" destId="{E2F7F12B-A80E-46A5-B722-8283F3378758}" srcOrd="2" destOrd="0" presId="urn:microsoft.com/office/officeart/2005/8/layout/process1"/>
    <dgm:cxn modelId="{13306D48-183F-4453-A376-C44C95E7590A}" type="presParOf" srcId="{F62B56DF-6842-4E57-9906-6056231B34D0}" destId="{723F1654-129E-413D-8507-D8CBE8C0ECA1}" srcOrd="3" destOrd="0" presId="urn:microsoft.com/office/officeart/2005/8/layout/process1"/>
    <dgm:cxn modelId="{8BEDDC37-13A6-42BC-9E6F-DE1C005FA200}" type="presParOf" srcId="{723F1654-129E-413D-8507-D8CBE8C0ECA1}" destId="{3CD3ECDC-F381-4A4F-9AD9-20A10D0169E4}" srcOrd="0" destOrd="0" presId="urn:microsoft.com/office/officeart/2005/8/layout/process1"/>
    <dgm:cxn modelId="{C745476B-6804-44CD-88B9-8E7001075231}" type="presParOf" srcId="{F62B56DF-6842-4E57-9906-6056231B34D0}" destId="{21CC7A22-881A-4A8C-84DA-83294AA5D919}" srcOrd="4" destOrd="0" presId="urn:microsoft.com/office/officeart/2005/8/layout/process1"/>
  </dgm:cxnLst>
  <dgm:bg>
    <a:solidFill>
      <a:schemeClr val="bg1"/>
    </a:solidFill>
  </dgm:bg>
  <dgm:whole>
    <a:ln>
      <a:solidFill>
        <a:schemeClr val="bg1">
          <a:lumMod val="95000"/>
        </a:schemeClr>
      </a:solidFill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3C3595-BB50-4CA3-966A-5FD554208615}">
      <dsp:nvSpPr>
        <dsp:cNvPr id="0" name=""/>
        <dsp:cNvSpPr/>
      </dsp:nvSpPr>
      <dsp:spPr>
        <a:xfrm>
          <a:off x="10133" y="0"/>
          <a:ext cx="1946462" cy="59652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kern="1200" dirty="0"/>
            <a:t>Matière premières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kern="1200" dirty="0"/>
            <a:t>Pièces détachées</a:t>
          </a:r>
        </a:p>
      </dsp:txBody>
      <dsp:txXfrm>
        <a:off x="27604" y="17471"/>
        <a:ext cx="1911520" cy="561578"/>
      </dsp:txXfrm>
    </dsp:sp>
    <dsp:sp modelId="{7BBBF591-275D-41FF-9828-6E0A88954390}">
      <dsp:nvSpPr>
        <dsp:cNvPr id="0" name=""/>
        <dsp:cNvSpPr/>
      </dsp:nvSpPr>
      <dsp:spPr>
        <a:xfrm>
          <a:off x="2151242" y="56898"/>
          <a:ext cx="412649" cy="482722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800" kern="1200"/>
        </a:p>
      </dsp:txBody>
      <dsp:txXfrm>
        <a:off x="2151242" y="153442"/>
        <a:ext cx="288854" cy="289634"/>
      </dsp:txXfrm>
    </dsp:sp>
    <dsp:sp modelId="{E2F7F12B-A80E-46A5-B722-8283F3378758}">
      <dsp:nvSpPr>
        <dsp:cNvPr id="0" name=""/>
        <dsp:cNvSpPr/>
      </dsp:nvSpPr>
      <dsp:spPr>
        <a:xfrm>
          <a:off x="2735180" y="0"/>
          <a:ext cx="1946462" cy="59652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kern="1200"/>
            <a:t>Mécanisme de transformation</a:t>
          </a:r>
        </a:p>
      </dsp:txBody>
      <dsp:txXfrm>
        <a:off x="2752651" y="17471"/>
        <a:ext cx="1911520" cy="561578"/>
      </dsp:txXfrm>
    </dsp:sp>
    <dsp:sp modelId="{723F1654-129E-413D-8507-D8CBE8C0ECA1}">
      <dsp:nvSpPr>
        <dsp:cNvPr id="0" name=""/>
        <dsp:cNvSpPr/>
      </dsp:nvSpPr>
      <dsp:spPr>
        <a:xfrm>
          <a:off x="4876289" y="56898"/>
          <a:ext cx="412649" cy="482722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800" kern="1200"/>
        </a:p>
      </dsp:txBody>
      <dsp:txXfrm>
        <a:off x="4876289" y="153442"/>
        <a:ext cx="288854" cy="289634"/>
      </dsp:txXfrm>
    </dsp:sp>
    <dsp:sp modelId="{21CC7A22-881A-4A8C-84DA-83294AA5D919}">
      <dsp:nvSpPr>
        <dsp:cNvPr id="0" name=""/>
        <dsp:cNvSpPr/>
      </dsp:nvSpPr>
      <dsp:spPr>
        <a:xfrm>
          <a:off x="5460227" y="0"/>
          <a:ext cx="1946462" cy="59652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kern="1200"/>
            <a:t>Produit finis</a:t>
          </a:r>
        </a:p>
      </dsp:txBody>
      <dsp:txXfrm>
        <a:off x="5477698" y="17471"/>
        <a:ext cx="1911520" cy="5615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88F52-0EEA-4C86-852A-9EDD5BF58CD8}" type="datetimeFigureOut">
              <a:rPr lang="en-GB" smtClean="0"/>
              <a:t>28/09/2025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1BF64-6DFB-402E-90EB-0EC0D04B84BB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3634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88F52-0EEA-4C86-852A-9EDD5BF58CD8}" type="datetimeFigureOut">
              <a:rPr lang="en-GB" smtClean="0"/>
              <a:t>28/09/2025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1BF64-6DFB-402E-90EB-0EC0D04B84BB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2522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88F52-0EEA-4C86-852A-9EDD5BF58CD8}" type="datetimeFigureOut">
              <a:rPr lang="en-GB" smtClean="0"/>
              <a:t>28/09/2025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1BF64-6DFB-402E-90EB-0EC0D04B84BB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5831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88F52-0EEA-4C86-852A-9EDD5BF58CD8}" type="datetimeFigureOut">
              <a:rPr lang="en-GB" smtClean="0"/>
              <a:t>28/09/2025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1BF64-6DFB-402E-90EB-0EC0D04B84BB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4644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88F52-0EEA-4C86-852A-9EDD5BF58CD8}" type="datetimeFigureOut">
              <a:rPr lang="en-GB" smtClean="0"/>
              <a:t>28/09/2025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1BF64-6DFB-402E-90EB-0EC0D04B84BB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0935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88F52-0EEA-4C86-852A-9EDD5BF58CD8}" type="datetimeFigureOut">
              <a:rPr lang="en-GB" smtClean="0"/>
              <a:t>28/09/2025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1BF64-6DFB-402E-90EB-0EC0D04B84BB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8293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88F52-0EEA-4C86-852A-9EDD5BF58CD8}" type="datetimeFigureOut">
              <a:rPr lang="en-GB" smtClean="0"/>
              <a:t>28/09/2025</a:t>
            </a:fld>
            <a:endParaRPr lang="en-GB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1BF64-6DFB-402E-90EB-0EC0D04B84BB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9941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88F52-0EEA-4C86-852A-9EDD5BF58CD8}" type="datetimeFigureOut">
              <a:rPr lang="en-GB" smtClean="0"/>
              <a:t>28/09/2025</a:t>
            </a:fld>
            <a:endParaRPr lang="en-GB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1BF64-6DFB-402E-90EB-0EC0D04B84BB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5328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88F52-0EEA-4C86-852A-9EDD5BF58CD8}" type="datetimeFigureOut">
              <a:rPr lang="en-GB" smtClean="0"/>
              <a:t>28/09/2025</a:t>
            </a:fld>
            <a:endParaRPr lang="en-GB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1BF64-6DFB-402E-90EB-0EC0D04B84BB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6481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88F52-0EEA-4C86-852A-9EDD5BF58CD8}" type="datetimeFigureOut">
              <a:rPr lang="en-GB" smtClean="0"/>
              <a:t>28/09/2025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1BF64-6DFB-402E-90EB-0EC0D04B84BB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51891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88F52-0EEA-4C86-852A-9EDD5BF58CD8}" type="datetimeFigureOut">
              <a:rPr lang="en-GB" smtClean="0"/>
              <a:t>28/09/2025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1BF64-6DFB-402E-90EB-0EC0D04B84BB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9466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488F52-0EEA-4C86-852A-9EDD5BF58CD8}" type="datetimeFigureOut">
              <a:rPr lang="en-GB" smtClean="0"/>
              <a:t>28/09/2025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01BF64-6DFB-402E-90EB-0EC0D04B84BB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899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359884" y="414051"/>
            <a:ext cx="6624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Djilali</a:t>
            </a:r>
            <a:r>
              <a:rPr lang="en-US" dirty="0" smtClean="0"/>
              <a:t> </a:t>
            </a:r>
            <a:r>
              <a:rPr lang="en-US" dirty="0" err="1" smtClean="0"/>
              <a:t>Boonaama</a:t>
            </a:r>
            <a:r>
              <a:rPr lang="en-US" dirty="0" smtClean="0"/>
              <a:t> University </a:t>
            </a:r>
            <a:r>
              <a:rPr lang="en-US" dirty="0" err="1" smtClean="0"/>
              <a:t>Khemis-Miliana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0"/>
            <a:ext cx="2800350" cy="1628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ZoneTexte 2"/>
          <p:cNvSpPr txBox="1"/>
          <p:nvPr/>
        </p:nvSpPr>
        <p:spPr>
          <a:xfrm>
            <a:off x="899592" y="850822"/>
            <a:ext cx="61926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smtClean="0"/>
              <a:t>Faculty of Matter Sciences and Computer Science-DBKM</a:t>
            </a:r>
            <a:endParaRPr lang="en-US" u="sng"/>
          </a:p>
        </p:txBody>
      </p:sp>
      <p:sp>
        <p:nvSpPr>
          <p:cNvPr id="6" name="Organigramme : Alternative 5"/>
          <p:cNvSpPr/>
          <p:nvPr/>
        </p:nvSpPr>
        <p:spPr>
          <a:xfrm>
            <a:off x="713477" y="3356992"/>
            <a:ext cx="8179003" cy="672664"/>
          </a:xfrm>
          <a:prstGeom prst="flowChartAlternate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ZoneTexte 6"/>
          <p:cNvSpPr txBox="1"/>
          <p:nvPr/>
        </p:nvSpPr>
        <p:spPr>
          <a:xfrm>
            <a:off x="775309" y="1898337"/>
            <a:ext cx="748883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700" b="1" dirty="0" smtClean="0">
                <a:solidFill>
                  <a:srgbClr val="FF0000"/>
                </a:solidFill>
              </a:rPr>
              <a:t>Matter: Information  Systems (IS)</a:t>
            </a:r>
            <a:endParaRPr lang="en-US" sz="2700" b="1" dirty="0">
              <a:solidFill>
                <a:srgbClr val="FF0000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1345851" y="2780928"/>
            <a:ext cx="87849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Level Students:2nd year bachelor's  Computer Science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2051720" y="1300118"/>
            <a:ext cx="33123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Computer Science Department</a:t>
            </a:r>
            <a:endParaRPr lang="en-GB" dirty="0"/>
          </a:p>
        </p:txBody>
      </p:sp>
      <p:sp>
        <p:nvSpPr>
          <p:cNvPr id="9" name="Rectangle 8"/>
          <p:cNvSpPr/>
          <p:nvPr/>
        </p:nvSpPr>
        <p:spPr>
          <a:xfrm>
            <a:off x="631293" y="5151368"/>
            <a:ext cx="49151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Responsible</a:t>
            </a:r>
            <a:r>
              <a:rPr lang="fr-FR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Instructor</a:t>
            </a:r>
            <a:r>
              <a:rPr lang="fr-FR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dirty="0" smtClean="0"/>
              <a:t>: Omar BOUKADOUM</a:t>
            </a:r>
            <a:endParaRPr lang="en-GB" dirty="0"/>
          </a:p>
        </p:txBody>
      </p:sp>
      <p:sp>
        <p:nvSpPr>
          <p:cNvPr id="10" name="Rectangle 9"/>
          <p:cNvSpPr/>
          <p:nvPr/>
        </p:nvSpPr>
        <p:spPr>
          <a:xfrm>
            <a:off x="3332688" y="5877272"/>
            <a:ext cx="26946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/>
              <a:t>Year university: 2025/2026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631294" y="3356992"/>
            <a:ext cx="83972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b="1" u="sng" dirty="0">
                <a:solidFill>
                  <a:srgbClr val="FF0000"/>
                </a:solidFill>
              </a:rPr>
              <a:t>Chapter 1: The Organization and Information Systems</a:t>
            </a:r>
            <a:endParaRPr lang="en-GB" sz="2800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77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5536" y="476672"/>
            <a:ext cx="36364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u="sng" dirty="0">
                <a:solidFill>
                  <a:srgbClr val="FF0000"/>
                </a:solidFill>
              </a:rPr>
              <a:t>Functions of the information system</a:t>
            </a:r>
          </a:p>
        </p:txBody>
      </p:sp>
      <p:sp>
        <p:nvSpPr>
          <p:cNvPr id="3" name="Rectangle 2"/>
          <p:cNvSpPr/>
          <p:nvPr/>
        </p:nvSpPr>
        <p:spPr>
          <a:xfrm>
            <a:off x="395536" y="1120676"/>
            <a:ext cx="8352928" cy="26314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GB" sz="2200" dirty="0" smtClean="0"/>
              <a:t> </a:t>
            </a:r>
            <a:r>
              <a:rPr lang="en-GB" sz="2200" dirty="0"/>
              <a:t>Information deemed relevant for the organization must be </a:t>
            </a:r>
            <a:r>
              <a:rPr lang="en-GB" sz="2200" dirty="0" smtClean="0"/>
              <a:t>saved. </a:t>
            </a:r>
            <a:r>
              <a:rPr lang="en-GB" sz="2200" dirty="0"/>
              <a:t>This operation often requires human intervention. Much effort has been deployed to try </a:t>
            </a:r>
            <a:r>
              <a:rPr lang="en-GB" sz="2200" b="1" dirty="0">
                <a:solidFill>
                  <a:srgbClr val="FF0000"/>
                </a:solidFill>
              </a:rPr>
              <a:t>to automate information collection </a:t>
            </a:r>
            <a:r>
              <a:rPr lang="en-GB" sz="2200" dirty="0"/>
              <a:t>(real-time systems, optical reading, digitization, content analysis robots...). Information comes from different sources, internal or external.</a:t>
            </a:r>
          </a:p>
        </p:txBody>
      </p:sp>
      <p:sp>
        <p:nvSpPr>
          <p:cNvPr id="4" name="Rectangle 3"/>
          <p:cNvSpPr/>
          <p:nvPr/>
        </p:nvSpPr>
        <p:spPr>
          <a:xfrm>
            <a:off x="584725" y="4293096"/>
            <a:ext cx="68945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/>
              <a:t>External </a:t>
            </a:r>
            <a:r>
              <a:rPr lang="en-GB" b="1" dirty="0" smtClean="0"/>
              <a:t>sources</a:t>
            </a:r>
            <a:r>
              <a:rPr lang="en-GB" dirty="0" smtClean="0"/>
              <a:t>: come </a:t>
            </a:r>
            <a:r>
              <a:rPr lang="en-GB" dirty="0"/>
              <a:t>from the system's </a:t>
            </a:r>
            <a:r>
              <a:rPr lang="en-GB" b="1" dirty="0" smtClean="0">
                <a:solidFill>
                  <a:srgbClr val="FF0000"/>
                </a:solidFill>
              </a:rPr>
              <a:t>environment</a:t>
            </a:r>
            <a:r>
              <a:rPr lang="en-GB" dirty="0" smtClean="0"/>
              <a:t> (News TV, ….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539552" y="5589240"/>
            <a:ext cx="73448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/>
              <a:t>Internal sources</a:t>
            </a:r>
            <a:r>
              <a:rPr lang="en-GB" dirty="0" smtClean="0"/>
              <a:t>: </a:t>
            </a:r>
            <a:r>
              <a:rPr lang="en-GB" dirty="0"/>
              <a:t>the information system must be fed by flows generated by the different actors of the system</a:t>
            </a:r>
            <a:r>
              <a:rPr lang="en-GB" dirty="0" smtClean="0"/>
              <a:t>. (</a:t>
            </a:r>
            <a:r>
              <a:rPr lang="en-GB" dirty="0"/>
              <a:t>employee </a:t>
            </a:r>
            <a:r>
              <a:rPr lang="en-GB" dirty="0" smtClean="0"/>
              <a:t>management, …)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2205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5535" y="1484784"/>
            <a:ext cx="8352927" cy="11227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200000"/>
              </a:lnSpc>
              <a:buFont typeface="Wingdings" pitchFamily="2" charset="2"/>
              <a:buChar char="q"/>
            </a:pPr>
            <a:r>
              <a:rPr lang="en-GB" b="1" dirty="0" smtClean="0"/>
              <a:t>Information storage</a:t>
            </a:r>
            <a:r>
              <a:rPr lang="en-GB" dirty="0" smtClean="0"/>
              <a:t>: Once information is entered, it is essential to ensure its long-term and reliable storage. </a:t>
            </a:r>
            <a:r>
              <a:rPr lang="en-GB" b="1" dirty="0" smtClean="0"/>
              <a:t>Example: exam marks of students</a:t>
            </a:r>
            <a:endParaRPr lang="en-GB" b="1" dirty="0"/>
          </a:p>
        </p:txBody>
      </p:sp>
      <p:sp>
        <p:nvSpPr>
          <p:cNvPr id="3" name="Rectangle 2"/>
          <p:cNvSpPr/>
          <p:nvPr/>
        </p:nvSpPr>
        <p:spPr>
          <a:xfrm>
            <a:off x="395536" y="476672"/>
            <a:ext cx="36364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rgbClr val="FF0000"/>
                </a:solidFill>
              </a:rPr>
              <a:t>Functions of the information system</a:t>
            </a:r>
          </a:p>
        </p:txBody>
      </p:sp>
      <p:sp>
        <p:nvSpPr>
          <p:cNvPr id="4" name="Rectangle 3"/>
          <p:cNvSpPr/>
          <p:nvPr/>
        </p:nvSpPr>
        <p:spPr>
          <a:xfrm>
            <a:off x="405344" y="2690336"/>
            <a:ext cx="8343119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200000"/>
              </a:lnSpc>
              <a:buFont typeface="Wingdings" pitchFamily="2" charset="2"/>
              <a:buChar char="q"/>
            </a:pPr>
            <a:r>
              <a:rPr lang="en-GB" b="1" dirty="0" smtClean="0"/>
              <a:t>Information processing</a:t>
            </a:r>
            <a:r>
              <a:rPr lang="en-GB" dirty="0" smtClean="0"/>
              <a:t>: To be useful, information must be processed. Processing can be </a:t>
            </a:r>
            <a:r>
              <a:rPr lang="en-GB" b="1" dirty="0" smtClean="0"/>
              <a:t>manual or automated</a:t>
            </a:r>
            <a:r>
              <a:rPr lang="en-GB" dirty="0" smtClean="0"/>
              <a:t>. The main types of processing involve searching for and extracting information.</a:t>
            </a:r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539552" y="4444662"/>
            <a:ext cx="8064896" cy="16767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200000"/>
              </a:lnSpc>
              <a:buFont typeface="Wingdings" pitchFamily="2" charset="2"/>
              <a:buChar char="q"/>
            </a:pPr>
            <a:r>
              <a:rPr lang="en-GB" b="1" dirty="0" smtClean="0"/>
              <a:t>Information transfer</a:t>
            </a:r>
            <a:r>
              <a:rPr lang="en-GB" dirty="0" smtClean="0"/>
              <a:t>: For information to be effectively used, it must reach its intended recipient as quickly as possible. There are many ways to disseminate information: </a:t>
            </a:r>
            <a:r>
              <a:rPr lang="en-GB" b="1" dirty="0" smtClean="0"/>
              <a:t>paper documents, oral communication, and digital media.</a:t>
            </a:r>
            <a:endParaRPr lang="en-GB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6316469"/>
            <a:ext cx="1152525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6058" y="620688"/>
            <a:ext cx="2460477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764" y="6110096"/>
            <a:ext cx="1393503" cy="7365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6110096"/>
            <a:ext cx="955946" cy="7479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6296" y="5733256"/>
            <a:ext cx="1006029" cy="1041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25423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3568" y="332656"/>
            <a:ext cx="71287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>
                <a:solidFill>
                  <a:srgbClr val="FF0000"/>
                </a:solidFill>
              </a:rPr>
              <a:t>The Static Aspect and the Dynamic Aspect of an Information System</a:t>
            </a:r>
          </a:p>
        </p:txBody>
      </p:sp>
      <p:sp>
        <p:nvSpPr>
          <p:cNvPr id="3" name="Ellipse 2"/>
          <p:cNvSpPr/>
          <p:nvPr/>
        </p:nvSpPr>
        <p:spPr>
          <a:xfrm>
            <a:off x="2699792" y="1417592"/>
            <a:ext cx="2592288" cy="50405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Aspect of IS</a:t>
            </a:r>
            <a:endParaRPr lang="en-GB" b="1" dirty="0"/>
          </a:p>
        </p:txBody>
      </p:sp>
      <p:sp>
        <p:nvSpPr>
          <p:cNvPr id="4" name="Ellipse 3"/>
          <p:cNvSpPr/>
          <p:nvPr/>
        </p:nvSpPr>
        <p:spPr>
          <a:xfrm>
            <a:off x="683568" y="2492896"/>
            <a:ext cx="2088232" cy="72008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Static</a:t>
            </a:r>
            <a:endParaRPr lang="en-GB" b="1" dirty="0"/>
          </a:p>
        </p:txBody>
      </p:sp>
      <p:sp>
        <p:nvSpPr>
          <p:cNvPr id="5" name="Ellipse 4"/>
          <p:cNvSpPr/>
          <p:nvPr/>
        </p:nvSpPr>
        <p:spPr>
          <a:xfrm>
            <a:off x="5292080" y="2519327"/>
            <a:ext cx="2088232" cy="72008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Dynamic</a:t>
            </a:r>
            <a:endParaRPr lang="en-GB" b="1" dirty="0"/>
          </a:p>
        </p:txBody>
      </p:sp>
      <p:sp>
        <p:nvSpPr>
          <p:cNvPr id="7" name="Flèche droite 6"/>
          <p:cNvSpPr/>
          <p:nvPr/>
        </p:nvSpPr>
        <p:spPr>
          <a:xfrm rot="2623585">
            <a:off x="4572312" y="2130570"/>
            <a:ext cx="720080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Flèche droite 7"/>
          <p:cNvSpPr/>
          <p:nvPr/>
        </p:nvSpPr>
        <p:spPr>
          <a:xfrm rot="7409060">
            <a:off x="2575511" y="2157373"/>
            <a:ext cx="720080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129749" y="3429000"/>
            <a:ext cx="38661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The storage function of an Information </a:t>
            </a:r>
          </a:p>
        </p:txBody>
      </p:sp>
      <p:sp>
        <p:nvSpPr>
          <p:cNvPr id="10" name="Rectangle 9"/>
          <p:cNvSpPr/>
          <p:nvPr/>
        </p:nvSpPr>
        <p:spPr>
          <a:xfrm>
            <a:off x="129749" y="3823671"/>
            <a:ext cx="40118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Recording facts in a set called a </a:t>
            </a:r>
            <a:r>
              <a:rPr lang="en-GB" b="1" dirty="0">
                <a:solidFill>
                  <a:srgbClr val="FF0000"/>
                </a:solidFill>
              </a:rPr>
              <a:t>database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788024" y="348423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/>
              <a:t>Updating information </a:t>
            </a:r>
            <a:r>
              <a:rPr lang="en-GB" dirty="0" smtClean="0"/>
              <a:t>(insert, delete, modify).</a:t>
            </a:r>
            <a:endParaRPr lang="en-GB" dirty="0"/>
          </a:p>
        </p:txBody>
      </p:sp>
      <p:sp>
        <p:nvSpPr>
          <p:cNvPr id="12" name="Rectangle 11"/>
          <p:cNvSpPr/>
          <p:nvPr/>
        </p:nvSpPr>
        <p:spPr>
          <a:xfrm>
            <a:off x="4810084" y="3992067"/>
            <a:ext cx="40823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Modification of structures and rules following the evolution of the organization</a:t>
            </a:r>
          </a:p>
        </p:txBody>
      </p:sp>
      <p:sp>
        <p:nvSpPr>
          <p:cNvPr id="6" name="Cylindre 5"/>
          <p:cNvSpPr/>
          <p:nvPr/>
        </p:nvSpPr>
        <p:spPr>
          <a:xfrm>
            <a:off x="827584" y="4453732"/>
            <a:ext cx="1944216" cy="142354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1199911" y="6093296"/>
            <a:ext cx="10555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rgbClr val="FF0000"/>
                </a:solidFill>
              </a:rPr>
              <a:t>database</a:t>
            </a:r>
          </a:p>
        </p:txBody>
      </p:sp>
    </p:spTree>
    <p:extLst>
      <p:ext uri="{BB962C8B-B14F-4D97-AF65-F5344CB8AC3E}">
        <p14:creationId xmlns:p14="http://schemas.microsoft.com/office/powerpoint/2010/main" val="3130619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27584" y="476672"/>
            <a:ext cx="14968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rgbClr val="FF0000"/>
                </a:solidFill>
              </a:rPr>
              <a:t>Flow Diagram</a:t>
            </a:r>
          </a:p>
        </p:txBody>
      </p:sp>
      <p:sp>
        <p:nvSpPr>
          <p:cNvPr id="3" name="Rectangle 2"/>
          <p:cNvSpPr/>
          <p:nvPr/>
        </p:nvSpPr>
        <p:spPr>
          <a:xfrm>
            <a:off x="375436" y="980728"/>
            <a:ext cx="83730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This diagram provides an overview (or mapping) of the circulation of information (flows) between </a:t>
            </a:r>
            <a:r>
              <a:rPr lang="en-GB" b="1" dirty="0"/>
              <a:t>internal or external actors </a:t>
            </a:r>
            <a:r>
              <a:rPr lang="en-GB" dirty="0"/>
              <a:t>participating in a domain of study</a:t>
            </a:r>
          </a:p>
        </p:txBody>
      </p:sp>
      <p:sp>
        <p:nvSpPr>
          <p:cNvPr id="4" name="Rectangle 3"/>
          <p:cNvSpPr/>
          <p:nvPr/>
        </p:nvSpPr>
        <p:spPr>
          <a:xfrm>
            <a:off x="251520" y="1997839"/>
            <a:ext cx="871296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200000"/>
              </a:lnSpc>
              <a:buFont typeface="Arial" pitchFamily="34" charset="0"/>
              <a:buChar char="•"/>
            </a:pPr>
            <a:r>
              <a:rPr lang="en-GB" dirty="0"/>
              <a:t>It is a graphical description of the flows exchanged between actors. It allows us to have:</a:t>
            </a:r>
          </a:p>
          <a:p>
            <a:pPr marL="285750" indent="-285750" algn="just">
              <a:lnSpc>
                <a:spcPct val="200000"/>
              </a:lnSpc>
              <a:buFont typeface="Arial" pitchFamily="34" charset="0"/>
              <a:buChar char="•"/>
            </a:pPr>
            <a:r>
              <a:rPr lang="en-GB" dirty="0" smtClean="0"/>
              <a:t> </a:t>
            </a:r>
            <a:r>
              <a:rPr lang="en-GB" dirty="0"/>
              <a:t>An overview of the circulation of information between the actors involved in carrying out a defined activity.</a:t>
            </a:r>
          </a:p>
          <a:p>
            <a:pPr marL="285750" indent="-285750" algn="just">
              <a:lnSpc>
                <a:spcPct val="200000"/>
              </a:lnSpc>
              <a:buFont typeface="Arial" pitchFamily="34" charset="0"/>
              <a:buChar char="•"/>
            </a:pPr>
            <a:r>
              <a:rPr lang="en-GB" dirty="0" smtClean="0"/>
              <a:t> </a:t>
            </a:r>
            <a:r>
              <a:rPr lang="en-GB" dirty="0"/>
              <a:t>An analysis of information exchanges within the information system of an organization (enterprise, administration, or association) and with other information systems.</a:t>
            </a:r>
          </a:p>
        </p:txBody>
      </p:sp>
    </p:spTree>
    <p:extLst>
      <p:ext uri="{BB962C8B-B14F-4D97-AF65-F5344CB8AC3E}">
        <p14:creationId xmlns:p14="http://schemas.microsoft.com/office/powerpoint/2010/main" val="800801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447" y="1052736"/>
            <a:ext cx="7426003" cy="5472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827584" y="476672"/>
            <a:ext cx="29359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rgbClr val="FF0000"/>
                </a:solidFill>
              </a:rPr>
              <a:t>Flow </a:t>
            </a:r>
            <a:r>
              <a:rPr lang="en-GB" b="1" dirty="0" smtClean="0">
                <a:solidFill>
                  <a:srgbClr val="FF0000"/>
                </a:solidFill>
              </a:rPr>
              <a:t>Diagram of information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995936" y="1340768"/>
            <a:ext cx="1872208" cy="3600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ZoneTexte 1"/>
          <p:cNvSpPr txBox="1"/>
          <p:nvPr/>
        </p:nvSpPr>
        <p:spPr>
          <a:xfrm>
            <a:off x="4014192" y="1331476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domain of study</a:t>
            </a:r>
          </a:p>
        </p:txBody>
      </p:sp>
      <p:sp>
        <p:nvSpPr>
          <p:cNvPr id="5" name="Rectangle 4"/>
          <p:cNvSpPr/>
          <p:nvPr/>
        </p:nvSpPr>
        <p:spPr>
          <a:xfrm>
            <a:off x="4083448" y="868070"/>
            <a:ext cx="14612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field of study </a:t>
            </a:r>
          </a:p>
        </p:txBody>
      </p:sp>
      <p:sp>
        <p:nvSpPr>
          <p:cNvPr id="6" name="Ellipse 5"/>
          <p:cNvSpPr/>
          <p:nvPr/>
        </p:nvSpPr>
        <p:spPr>
          <a:xfrm>
            <a:off x="4083448" y="2276872"/>
            <a:ext cx="1784696" cy="136815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Internal</a:t>
            </a:r>
          </a:p>
          <a:p>
            <a:pPr algn="ctr"/>
            <a:r>
              <a:rPr lang="en-GB" b="1" dirty="0" smtClean="0"/>
              <a:t>Actor</a:t>
            </a:r>
            <a:endParaRPr lang="en-GB" b="1" dirty="0"/>
          </a:p>
        </p:txBody>
      </p:sp>
      <p:sp>
        <p:nvSpPr>
          <p:cNvPr id="8" name="Ellipse 7"/>
          <p:cNvSpPr/>
          <p:nvPr/>
        </p:nvSpPr>
        <p:spPr>
          <a:xfrm>
            <a:off x="539708" y="4077072"/>
            <a:ext cx="1784696" cy="1368152"/>
          </a:xfrm>
          <a:prstGeom prst="ellipse">
            <a:avLst/>
          </a:prstGeom>
          <a:ln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external</a:t>
            </a:r>
          </a:p>
          <a:p>
            <a:pPr algn="ctr"/>
            <a:r>
              <a:rPr lang="en-GB" b="1" dirty="0" smtClean="0"/>
              <a:t>Actor</a:t>
            </a:r>
            <a:endParaRPr lang="en-GB" b="1" dirty="0"/>
          </a:p>
        </p:txBody>
      </p:sp>
      <p:sp>
        <p:nvSpPr>
          <p:cNvPr id="9" name="Ellipse 8"/>
          <p:cNvSpPr/>
          <p:nvPr/>
        </p:nvSpPr>
        <p:spPr>
          <a:xfrm>
            <a:off x="3851920" y="4221088"/>
            <a:ext cx="1784696" cy="136815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Internal</a:t>
            </a:r>
          </a:p>
          <a:p>
            <a:pPr algn="ctr"/>
            <a:r>
              <a:rPr lang="en-GB" b="1" dirty="0" smtClean="0"/>
              <a:t>Actor</a:t>
            </a:r>
            <a:endParaRPr lang="en-GB" b="1" dirty="0"/>
          </a:p>
        </p:txBody>
      </p:sp>
      <p:sp>
        <p:nvSpPr>
          <p:cNvPr id="7" name="Rectangle 6"/>
          <p:cNvSpPr/>
          <p:nvPr/>
        </p:nvSpPr>
        <p:spPr>
          <a:xfrm>
            <a:off x="4211960" y="6093296"/>
            <a:ext cx="3584490" cy="43204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Flow Diagram of information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0297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4302" y="1484784"/>
            <a:ext cx="741682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b="1" dirty="0" smtClean="0"/>
              <a:t>Remarks</a:t>
            </a:r>
            <a:endParaRPr lang="en-GB" b="1" dirty="0"/>
          </a:p>
          <a:p>
            <a:pPr algn="just"/>
            <a:r>
              <a:rPr lang="en-GB" dirty="0"/>
              <a:t> 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en-GB" dirty="0"/>
              <a:t>A flow should not be bidirectional</a:t>
            </a:r>
            <a:r>
              <a:rPr lang="en-GB" dirty="0" smtClean="0"/>
              <a:t>.</a:t>
            </a:r>
          </a:p>
          <a:p>
            <a:pPr algn="just"/>
            <a:endParaRPr lang="en-GB" dirty="0"/>
          </a:p>
          <a:p>
            <a:pPr marL="285750" indent="-285750" algn="just">
              <a:buFont typeface="Wingdings" pitchFamily="2" charset="2"/>
              <a:buChar char="ü"/>
            </a:pPr>
            <a:r>
              <a:rPr lang="en-GB" dirty="0"/>
              <a:t>A flow should not be reflexive. </a:t>
            </a:r>
            <a:endParaRPr lang="en-GB" dirty="0" smtClean="0"/>
          </a:p>
          <a:p>
            <a:pPr marL="285750" indent="-285750" algn="just">
              <a:buFont typeface="Wingdings" pitchFamily="2" charset="2"/>
              <a:buChar char="ü"/>
            </a:pPr>
            <a:endParaRPr lang="en-GB" dirty="0"/>
          </a:p>
          <a:p>
            <a:pPr marL="285750" indent="-285750" algn="just">
              <a:buFont typeface="Wingdings" pitchFamily="2" charset="2"/>
              <a:buChar char="ü"/>
            </a:pPr>
            <a:r>
              <a:rPr lang="en-GB" dirty="0" smtClean="0"/>
              <a:t>No </a:t>
            </a:r>
            <a:r>
              <a:rPr lang="en-GB" dirty="0"/>
              <a:t>flows between external actors.</a:t>
            </a:r>
          </a:p>
        </p:txBody>
      </p:sp>
      <p:sp>
        <p:nvSpPr>
          <p:cNvPr id="3" name="Rectangle 2"/>
          <p:cNvSpPr/>
          <p:nvPr/>
        </p:nvSpPr>
        <p:spPr>
          <a:xfrm>
            <a:off x="827584" y="476672"/>
            <a:ext cx="29359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rgbClr val="FF0000"/>
                </a:solidFill>
              </a:rPr>
              <a:t>Flow </a:t>
            </a:r>
            <a:r>
              <a:rPr lang="en-GB" b="1" dirty="0" smtClean="0">
                <a:solidFill>
                  <a:srgbClr val="FF0000"/>
                </a:solidFill>
              </a:rPr>
              <a:t>Diagram of information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834302" y="4437112"/>
            <a:ext cx="4961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Example</a:t>
            </a:r>
            <a:r>
              <a:rPr lang="en-GB" dirty="0" smtClean="0"/>
              <a:t>: order client  or inscription student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97895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520" y="692696"/>
            <a:ext cx="856895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Information 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is defined as any </a:t>
            </a:r>
            <a:r>
              <a:rPr lang="en-GB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element of knowledge 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that can be perceived by one of the five (5) human senses (sight, hearing, touch, taste, smell).</a:t>
            </a:r>
          </a:p>
        </p:txBody>
      </p:sp>
      <p:sp>
        <p:nvSpPr>
          <p:cNvPr id="3" name="Rectangle 2"/>
          <p:cNvSpPr/>
          <p:nvPr/>
        </p:nvSpPr>
        <p:spPr>
          <a:xfrm>
            <a:off x="279764" y="1916832"/>
            <a:ext cx="83246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>
                <a:latin typeface="Times New Roman" pitchFamily="18" charset="0"/>
                <a:cs typeface="Times New Roman" pitchFamily="18" charset="0"/>
              </a:rPr>
              <a:t>Example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GB" b="1" i="1" dirty="0">
                <a:latin typeface="Times New Roman" pitchFamily="18" charset="0"/>
                <a:cs typeface="Times New Roman" pitchFamily="18" charset="0"/>
              </a:rPr>
              <a:t>Tomorrow it will rain" is information given by the weather forecast about the weather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611560" y="2886486"/>
            <a:ext cx="36343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latin typeface="Times New Roman" pitchFamily="18" charset="0"/>
                <a:cs typeface="Times New Roman" pitchFamily="18" charset="0"/>
              </a:rPr>
              <a:t>why is it necessary to be informed?</a:t>
            </a:r>
            <a:endParaRPr lang="en-GB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Flèche droite 4"/>
          <p:cNvSpPr/>
          <p:nvPr/>
        </p:nvSpPr>
        <p:spPr>
          <a:xfrm>
            <a:off x="4442106" y="3071152"/>
            <a:ext cx="993990" cy="2858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228184" y="2985290"/>
            <a:ext cx="19800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latin typeface="Times New Roman" pitchFamily="18" charset="0"/>
                <a:cs typeface="Times New Roman" pitchFamily="18" charset="0"/>
              </a:rPr>
              <a:t>Making a decision</a:t>
            </a:r>
            <a:endParaRPr lang="en-GB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156176" y="5301208"/>
            <a:ext cx="24160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latin typeface="Times New Roman" pitchFamily="18" charset="0"/>
                <a:cs typeface="Times New Roman" pitchFamily="18" charset="0"/>
              </a:rPr>
              <a:t>Achieving an objective</a:t>
            </a:r>
            <a:endParaRPr lang="en-GB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05272" y="5229880"/>
            <a:ext cx="36343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latin typeface="Times New Roman" pitchFamily="18" charset="0"/>
                <a:cs typeface="Times New Roman" pitchFamily="18" charset="0"/>
              </a:rPr>
              <a:t>why is it necessary to be informed?</a:t>
            </a:r>
            <a:endParaRPr lang="en-GB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Flèche droite 8"/>
          <p:cNvSpPr/>
          <p:nvPr/>
        </p:nvSpPr>
        <p:spPr>
          <a:xfrm>
            <a:off x="4442106" y="5327753"/>
            <a:ext cx="993990" cy="2858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51520" y="3501008"/>
            <a:ext cx="568863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>
                <a:latin typeface="Times New Roman" pitchFamily="18" charset="0"/>
                <a:cs typeface="Times New Roman" pitchFamily="18" charset="0"/>
              </a:rPr>
              <a:t>Information 1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: It will probably rain in the morning; the afternoon will be sunny.</a:t>
            </a:r>
          </a:p>
          <a:p>
            <a:r>
              <a:rPr lang="en-GB" dirty="0">
                <a:latin typeface="Times New Roman" pitchFamily="18" charset="0"/>
                <a:cs typeface="Times New Roman" pitchFamily="18" charset="0"/>
              </a:rPr>
              <a:t>&gt; </a:t>
            </a:r>
            <a:r>
              <a:rPr lang="en-GB" b="1" dirty="0">
                <a:latin typeface="Times New Roman" pitchFamily="18" charset="0"/>
                <a:cs typeface="Times New Roman" pitchFamily="18" charset="0"/>
              </a:rPr>
              <a:t>Information 2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: I do not want to be encumbered with an umbrella in the afternoon.</a:t>
            </a:r>
          </a:p>
        </p:txBody>
      </p:sp>
      <p:sp>
        <p:nvSpPr>
          <p:cNvPr id="11" name="Accolade fermante 10"/>
          <p:cNvSpPr/>
          <p:nvPr/>
        </p:nvSpPr>
        <p:spPr>
          <a:xfrm>
            <a:off x="5945332" y="3501007"/>
            <a:ext cx="141159" cy="1200329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Flèche droite 11"/>
          <p:cNvSpPr/>
          <p:nvPr/>
        </p:nvSpPr>
        <p:spPr>
          <a:xfrm>
            <a:off x="6263894" y="4002555"/>
            <a:ext cx="418665" cy="1681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848994" y="3851196"/>
            <a:ext cx="229500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 smtClean="0">
                <a:latin typeface="Times New Roman" pitchFamily="18" charset="0"/>
                <a:cs typeface="Times New Roman" pitchFamily="18" charset="0"/>
              </a:rPr>
              <a:t>Decision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I take the umbrella.</a:t>
            </a:r>
          </a:p>
        </p:txBody>
      </p:sp>
      <p:sp>
        <p:nvSpPr>
          <p:cNvPr id="14" name="Ellipse 13"/>
          <p:cNvSpPr/>
          <p:nvPr/>
        </p:nvSpPr>
        <p:spPr>
          <a:xfrm>
            <a:off x="5580112" y="2985290"/>
            <a:ext cx="576064" cy="515717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GB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Ellipse 14"/>
          <p:cNvSpPr/>
          <p:nvPr/>
        </p:nvSpPr>
        <p:spPr>
          <a:xfrm>
            <a:off x="5580112" y="5116542"/>
            <a:ext cx="576064" cy="515717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GB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89696" y="5670117"/>
            <a:ext cx="533443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 smtClean="0">
                <a:latin typeface="Times New Roman" pitchFamily="18" charset="0"/>
                <a:cs typeface="Times New Roman" pitchFamily="18" charset="0"/>
              </a:rPr>
              <a:t>Situation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I am sick.</a:t>
            </a:r>
          </a:p>
          <a:p>
            <a:r>
              <a:rPr lang="en-GB" dirty="0">
                <a:latin typeface="Times New Roman" pitchFamily="18" charset="0"/>
                <a:cs typeface="Times New Roman" pitchFamily="18" charset="0"/>
              </a:rPr>
              <a:t>-   </a:t>
            </a:r>
            <a:r>
              <a:rPr lang="en-GB" b="1" dirty="0" smtClean="0">
                <a:latin typeface="Times New Roman" pitchFamily="18" charset="0"/>
                <a:cs typeface="Times New Roman" pitchFamily="18" charset="0"/>
              </a:rPr>
              <a:t>Objective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Get well.</a:t>
            </a:r>
          </a:p>
          <a:p>
            <a:r>
              <a:rPr lang="en-GB" dirty="0">
                <a:latin typeface="Times New Roman" pitchFamily="18" charset="0"/>
                <a:cs typeface="Times New Roman" pitchFamily="18" charset="0"/>
              </a:rPr>
              <a:t>-   </a:t>
            </a:r>
            <a:r>
              <a:rPr lang="en-GB" b="1" dirty="0" smtClean="0">
                <a:latin typeface="Times New Roman" pitchFamily="18" charset="0"/>
                <a:cs typeface="Times New Roman" pitchFamily="18" charset="0"/>
              </a:rPr>
              <a:t>Procedure </a:t>
            </a:r>
            <a:r>
              <a:rPr lang="en-GB" b="1" dirty="0"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en-GB" b="1" dirty="0" smtClean="0">
                <a:latin typeface="Times New Roman" pitchFamily="18" charset="0"/>
                <a:cs typeface="Times New Roman" pitchFamily="18" charset="0"/>
              </a:rPr>
              <a:t>follow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Follow the doctor's instructions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79764" y="116632"/>
            <a:ext cx="27238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 Concept of Information</a:t>
            </a:r>
            <a:endParaRPr lang="en-GB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4207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 animBg="1"/>
      <p:bldP spid="6" grpId="0"/>
      <p:bldP spid="7" grpId="0"/>
      <p:bldP spid="8" grpId="0"/>
      <p:bldP spid="9" grpId="0" animBg="1"/>
      <p:bldP spid="10" grpId="0"/>
      <p:bldP spid="11" grpId="0" animBg="1"/>
      <p:bldP spid="12" grpId="0" animBg="1"/>
      <p:bldP spid="13" grpId="0"/>
      <p:bldP spid="14" grpId="0" animBg="1"/>
      <p:bldP spid="15" grpId="0" animBg="1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67544" y="188640"/>
            <a:ext cx="842493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GB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 Concept of a </a:t>
            </a:r>
            <a:r>
              <a:rPr lang="en-GB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System</a:t>
            </a:r>
            <a:endParaRPr lang="en-GB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GB" dirty="0">
                <a:latin typeface="Times New Roman" pitchFamily="18" charset="0"/>
                <a:cs typeface="Times New Roman" pitchFamily="18" charset="0"/>
              </a:rPr>
              <a:t>1.  </a:t>
            </a:r>
            <a:r>
              <a:rPr lang="en-GB" b="1" dirty="0" smtClean="0">
                <a:latin typeface="Times New Roman" pitchFamily="18" charset="0"/>
                <a:cs typeface="Times New Roman" pitchFamily="18" charset="0"/>
              </a:rPr>
              <a:t>Definition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A system is a set of material elements (people, machines, rules, etc.) in interaction, organized to achieve an objective, and transforming a set of input elements into a set of output elements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GB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02327" y="1998132"/>
            <a:ext cx="83529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 smtClean="0"/>
              <a:t>Example 1</a:t>
            </a:r>
            <a:r>
              <a:rPr lang="en-GB" dirty="0" smtClean="0"/>
              <a:t>: A coffee maker transforms water and coffee (material system).</a:t>
            </a:r>
            <a:endParaRPr lang="en-GB" dirty="0"/>
          </a:p>
        </p:txBody>
      </p:sp>
      <p:pic>
        <p:nvPicPr>
          <p:cNvPr id="4" name="Image 3"/>
          <p:cNvPicPr/>
          <p:nvPr/>
        </p:nvPicPr>
        <p:blipFill>
          <a:blip r:embed="rId2"/>
          <a:stretch>
            <a:fillRect/>
          </a:stretch>
        </p:blipFill>
        <p:spPr>
          <a:xfrm>
            <a:off x="755576" y="2545574"/>
            <a:ext cx="7920880" cy="108012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875476" y="3679655"/>
            <a:ext cx="34143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latin typeface="Times New Roman" pitchFamily="18" charset="0"/>
                <a:cs typeface="Times New Roman" pitchFamily="18" charset="0"/>
              </a:rPr>
              <a:t>Figure 1.1: Coffee maker System</a:t>
            </a:r>
            <a:endParaRPr lang="en-GB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103727" y="4190651"/>
            <a:ext cx="922457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Example 2</a:t>
            </a:r>
            <a:r>
              <a:rPr kumimoji="0" lang="en-GB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To obtain a product, a factory transforms a set of raw materials (industrial system).</a:t>
            </a:r>
            <a:endParaRPr kumimoji="0" lang="en-GB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3" name="Diagramme 12"/>
          <p:cNvGraphicFramePr/>
          <p:nvPr>
            <p:extLst>
              <p:ext uri="{D42A27DB-BD31-4B8C-83A1-F6EECF244321}">
                <p14:modId xmlns:p14="http://schemas.microsoft.com/office/powerpoint/2010/main" val="1693563135"/>
              </p:ext>
            </p:extLst>
          </p:nvPr>
        </p:nvGraphicFramePr>
        <p:xfrm>
          <a:off x="611560" y="4920712"/>
          <a:ext cx="7416824" cy="596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2344595" y="5936853"/>
            <a:ext cx="377991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Figure 1.2: Factory System</a:t>
            </a:r>
            <a:endParaRPr kumimoji="0" lang="en-GB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3210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12" grpId="0"/>
      <p:bldGraphic spid="13" grpId="0">
        <p:bldAsOne/>
      </p:bldGraphic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3247" y="15788"/>
            <a:ext cx="8208912" cy="17113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b="1" dirty="0">
                <a:solidFill>
                  <a:srgbClr val="FF0000"/>
                </a:solidFill>
              </a:rPr>
              <a:t>Objective of a system</a:t>
            </a:r>
            <a:r>
              <a:rPr lang="en-GB" dirty="0">
                <a:solidFill>
                  <a:srgbClr val="FF0000"/>
                </a:solidFill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GB" dirty="0"/>
              <a:t>A system cannot exist without objectives. In other words, the objective is the reason for being of every system. Indeed, all the elements interacting in the system are organized to achieve a well-defined objective.</a:t>
            </a: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791" y="1727154"/>
            <a:ext cx="7614625" cy="19230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291657" y="3655451"/>
            <a:ext cx="8636559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Control of the system</a:t>
            </a: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:</a:t>
            </a:r>
            <a:endParaRPr kumimoji="0" lang="en-GB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To achieve its objective, a system must be controlled. Indeed, without control, a system could not exist for long</a:t>
            </a: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 If the outputs deviate from the set objective, the control will act on the inputs or on the transformation function of the system, or on both simultaneously, to minimize this deviation</a:t>
            </a: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en-GB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3" name="Image 1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488" y="4730143"/>
            <a:ext cx="8064896" cy="1765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835696" y="6460191"/>
            <a:ext cx="410445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Figure 1.4: System Control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3302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323528" y="0"/>
            <a:ext cx="8424936" cy="21200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Is an organization a system?</a:t>
            </a:r>
            <a:endParaRPr kumimoji="0" lang="en-GB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An organization is a </a:t>
            </a:r>
            <a:r>
              <a:rPr kumimoji="0" lang="en-GB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set of resources</a:t>
            </a:r>
            <a:r>
              <a:rPr kumimoji="0" lang="en-GB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(human, financial, material, etc.) brought into interaction to achieve an objective (social, administrative, economic). In other words, it is a </a:t>
            </a:r>
            <a:r>
              <a:rPr kumimoji="0" lang="en-GB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set of elements</a:t>
            </a:r>
            <a:r>
              <a:rPr kumimoji="0" lang="en-GB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brought into interaction to achieve an objective. We conclude that </a:t>
            </a:r>
            <a:r>
              <a:rPr kumimoji="0" lang="en-GB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an organization is indeed a system</a:t>
            </a:r>
            <a:r>
              <a:rPr kumimoji="0" lang="en-GB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en-GB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3" name="Imag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276872"/>
            <a:ext cx="7848871" cy="1943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2809245" y="4148971"/>
            <a:ext cx="388382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Figure 1.5: Organization viewed as a system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54418" y="4388630"/>
            <a:ext cx="31669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rgbClr val="FF0000"/>
                </a:solidFill>
              </a:rPr>
              <a:t>Information in the organization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3528" y="4797152"/>
            <a:ext cx="86409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the organization needs information coming from the inside (</a:t>
            </a:r>
            <a:r>
              <a:rPr lang="en-GB" b="1" dirty="0"/>
              <a:t>internal </a:t>
            </a:r>
            <a:r>
              <a:rPr lang="en-GB" dirty="0"/>
              <a:t>to the organization) and from the outside (</a:t>
            </a:r>
            <a:r>
              <a:rPr lang="en-GB" b="1" dirty="0"/>
              <a:t>external</a:t>
            </a:r>
            <a:r>
              <a:rPr lang="en-GB" dirty="0"/>
              <a:t> environment of the organization).</a:t>
            </a:r>
          </a:p>
        </p:txBody>
      </p:sp>
      <p:sp>
        <p:nvSpPr>
          <p:cNvPr id="7" name="Rectangle 6"/>
          <p:cNvSpPr/>
          <p:nvPr/>
        </p:nvSpPr>
        <p:spPr>
          <a:xfrm>
            <a:off x="3275856" y="5589240"/>
            <a:ext cx="2520280" cy="93610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Organization</a:t>
            </a:r>
            <a:endParaRPr lang="en-GB" b="1" dirty="0"/>
          </a:p>
        </p:txBody>
      </p:sp>
      <p:cxnSp>
        <p:nvCxnSpPr>
          <p:cNvPr id="9" name="Connecteur droit avec flèche 8"/>
          <p:cNvCxnSpPr/>
          <p:nvPr/>
        </p:nvCxnSpPr>
        <p:spPr>
          <a:xfrm>
            <a:off x="2051720" y="5733256"/>
            <a:ext cx="864096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avec flèche 10"/>
          <p:cNvCxnSpPr/>
          <p:nvPr/>
        </p:nvCxnSpPr>
        <p:spPr>
          <a:xfrm>
            <a:off x="2051720" y="6101680"/>
            <a:ext cx="101649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avec flèche 12"/>
          <p:cNvCxnSpPr/>
          <p:nvPr/>
        </p:nvCxnSpPr>
        <p:spPr>
          <a:xfrm flipV="1">
            <a:off x="2195038" y="6254080"/>
            <a:ext cx="1025578" cy="2712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avec flèche 14"/>
          <p:cNvCxnSpPr/>
          <p:nvPr/>
        </p:nvCxnSpPr>
        <p:spPr>
          <a:xfrm flipH="1">
            <a:off x="6084168" y="5733256"/>
            <a:ext cx="852283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avec flèche 16"/>
          <p:cNvCxnSpPr/>
          <p:nvPr/>
        </p:nvCxnSpPr>
        <p:spPr>
          <a:xfrm flipH="1" flipV="1">
            <a:off x="6084168" y="5949280"/>
            <a:ext cx="852283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avec flèche 18"/>
          <p:cNvCxnSpPr/>
          <p:nvPr/>
        </p:nvCxnSpPr>
        <p:spPr>
          <a:xfrm flipH="1" flipV="1">
            <a:off x="6084168" y="6389712"/>
            <a:ext cx="852283" cy="1356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en angle 21"/>
          <p:cNvCxnSpPr/>
          <p:nvPr/>
        </p:nvCxnSpPr>
        <p:spPr>
          <a:xfrm rot="10800000" flipV="1">
            <a:off x="4944061" y="5841268"/>
            <a:ext cx="768046" cy="412812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en angle 23"/>
          <p:cNvCxnSpPr/>
          <p:nvPr/>
        </p:nvCxnSpPr>
        <p:spPr>
          <a:xfrm rot="16200000" flipH="1">
            <a:off x="3373167" y="5867654"/>
            <a:ext cx="656456" cy="360040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6734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9552" y="908720"/>
            <a:ext cx="8136904" cy="8803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b="1" dirty="0"/>
              <a:t>Internal </a:t>
            </a:r>
            <a:r>
              <a:rPr lang="en-GB" b="1" dirty="0" smtClean="0"/>
              <a:t>information</a:t>
            </a:r>
            <a:endParaRPr lang="en-GB" dirty="0"/>
          </a:p>
          <a:p>
            <a:pPr>
              <a:lnSpc>
                <a:spcPct val="150000"/>
              </a:lnSpc>
            </a:pPr>
            <a:r>
              <a:rPr lang="en-GB" dirty="0"/>
              <a:t>This is the information that circulates inside the organization</a:t>
            </a:r>
          </a:p>
        </p:txBody>
      </p:sp>
      <p:sp>
        <p:nvSpPr>
          <p:cNvPr id="3" name="Rectangle 2"/>
          <p:cNvSpPr/>
          <p:nvPr/>
        </p:nvSpPr>
        <p:spPr>
          <a:xfrm>
            <a:off x="579806" y="332656"/>
            <a:ext cx="31669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rgbClr val="FF0000"/>
                </a:solidFill>
              </a:rPr>
              <a:t>Information in the organization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52453" y="2060848"/>
            <a:ext cx="6107779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b="1" dirty="0" smtClean="0"/>
              <a:t>Examples: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q"/>
            </a:pPr>
            <a:r>
              <a:rPr lang="en-GB" dirty="0"/>
              <a:t>T</a:t>
            </a:r>
            <a:r>
              <a:rPr lang="en-GB" dirty="0" smtClean="0"/>
              <a:t>he </a:t>
            </a:r>
            <a:r>
              <a:rPr lang="en-GB" dirty="0"/>
              <a:t>progress of tasks </a:t>
            </a:r>
            <a:endParaRPr lang="en-GB" b="1" dirty="0" smtClean="0"/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q"/>
            </a:pPr>
            <a:r>
              <a:rPr lang="en-GB" dirty="0"/>
              <a:t>D</a:t>
            </a:r>
            <a:r>
              <a:rPr lang="en-GB" dirty="0" smtClean="0"/>
              <a:t>ecisions </a:t>
            </a:r>
            <a:r>
              <a:rPr lang="en-GB" dirty="0"/>
              <a:t>and directives to all staff </a:t>
            </a:r>
            <a:r>
              <a:rPr lang="en-GB" dirty="0" smtClean="0"/>
              <a:t> (employees)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534794" y="3859307"/>
            <a:ext cx="784887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n-GB" b="1"/>
              <a:t>External </a:t>
            </a:r>
            <a:r>
              <a:rPr lang="en-GB" b="1" smtClean="0"/>
              <a:t>information</a:t>
            </a:r>
            <a:r>
              <a:rPr lang="en-GB" smtClean="0"/>
              <a:t>: </a:t>
            </a:r>
            <a:r>
              <a:rPr lang="en-GB" dirty="0"/>
              <a:t>The organization must be open to the outside and follow the evolution of its environment to be able to adapt</a:t>
            </a:r>
          </a:p>
        </p:txBody>
      </p:sp>
    </p:spTree>
    <p:extLst>
      <p:ext uri="{BB962C8B-B14F-4D97-AF65-F5344CB8AC3E}">
        <p14:creationId xmlns:p14="http://schemas.microsoft.com/office/powerpoint/2010/main" val="81787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67544" y="476672"/>
            <a:ext cx="7200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>
                <a:solidFill>
                  <a:srgbClr val="FF0000"/>
                </a:solidFill>
              </a:rPr>
              <a:t>The subsystems of the organization from an informational perspective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83568" y="1005136"/>
            <a:ext cx="56703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The enterprise can be broken down into 3 subsystems:</a:t>
            </a:r>
          </a:p>
        </p:txBody>
      </p:sp>
      <p:pic>
        <p:nvPicPr>
          <p:cNvPr id="4" name="Imag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710100"/>
            <a:ext cx="6336704" cy="4815244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4"/>
          <p:cNvSpPr/>
          <p:nvPr/>
        </p:nvSpPr>
        <p:spPr>
          <a:xfrm>
            <a:off x="3203848" y="1921544"/>
            <a:ext cx="2592288" cy="35074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Control System</a:t>
            </a:r>
            <a:endParaRPr lang="en-GB" b="1" dirty="0"/>
          </a:p>
        </p:txBody>
      </p:sp>
      <p:sp>
        <p:nvSpPr>
          <p:cNvPr id="6" name="Rectangle 5"/>
          <p:cNvSpPr/>
          <p:nvPr/>
        </p:nvSpPr>
        <p:spPr>
          <a:xfrm>
            <a:off x="3740462" y="1525434"/>
            <a:ext cx="18318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 smtClean="0"/>
              <a:t>(decision system)</a:t>
            </a:r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3288107" y="3491716"/>
            <a:ext cx="2592288" cy="35074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Information System</a:t>
            </a:r>
            <a:endParaRPr lang="en-GB" b="1" dirty="0"/>
          </a:p>
        </p:txBody>
      </p:sp>
      <p:sp>
        <p:nvSpPr>
          <p:cNvPr id="8" name="Rectangle 7"/>
          <p:cNvSpPr/>
          <p:nvPr/>
        </p:nvSpPr>
        <p:spPr>
          <a:xfrm>
            <a:off x="3156518" y="5362139"/>
            <a:ext cx="3197426" cy="4947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b="1" dirty="0"/>
              <a:t>operating or physical system</a:t>
            </a:r>
          </a:p>
        </p:txBody>
      </p:sp>
    </p:spTree>
    <p:extLst>
      <p:ext uri="{BB962C8B-B14F-4D97-AF65-F5344CB8AC3E}">
        <p14:creationId xmlns:p14="http://schemas.microsoft.com/office/powerpoint/2010/main" val="960588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520" y="836712"/>
            <a:ext cx="879619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b="1" dirty="0">
                <a:solidFill>
                  <a:srgbClr val="FF0000"/>
                </a:solidFill>
              </a:rPr>
              <a:t>The decision system</a:t>
            </a:r>
            <a:r>
              <a:rPr lang="en-GB" dirty="0">
                <a:solidFill>
                  <a:srgbClr val="FF0000"/>
                </a:solidFill>
              </a:rPr>
              <a:t>:</a:t>
            </a:r>
          </a:p>
          <a:p>
            <a:pPr algn="just"/>
            <a:r>
              <a:rPr lang="en-GB" b="1" dirty="0"/>
              <a:t>8.1 Definition</a:t>
            </a:r>
            <a:r>
              <a:rPr lang="en-GB" dirty="0"/>
              <a:t>: The decision system is </a:t>
            </a:r>
            <a:r>
              <a:rPr lang="en-GB" b="1" dirty="0">
                <a:solidFill>
                  <a:srgbClr val="FF0000"/>
                </a:solidFill>
              </a:rPr>
              <a:t>the set of processes </a:t>
            </a:r>
            <a:r>
              <a:rPr lang="en-GB" dirty="0"/>
              <a:t>by which </a:t>
            </a:r>
            <a:r>
              <a:rPr lang="en-GB" b="1" dirty="0"/>
              <a:t>i</a:t>
            </a:r>
            <a:r>
              <a:rPr lang="en-GB" b="1" dirty="0">
                <a:solidFill>
                  <a:srgbClr val="FF0000"/>
                </a:solidFill>
              </a:rPr>
              <a:t>nformation</a:t>
            </a:r>
            <a:r>
              <a:rPr lang="en-GB" dirty="0"/>
              <a:t> is converted into </a:t>
            </a:r>
            <a:r>
              <a:rPr lang="en-GB" b="1" dirty="0" smtClean="0">
                <a:solidFill>
                  <a:srgbClr val="FF0000"/>
                </a:solidFill>
              </a:rPr>
              <a:t>actions</a:t>
            </a:r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3" name="Rectangle 2"/>
          <p:cNvSpPr/>
          <p:nvPr/>
        </p:nvSpPr>
        <p:spPr>
          <a:xfrm>
            <a:off x="467544" y="476672"/>
            <a:ext cx="7200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>
                <a:solidFill>
                  <a:srgbClr val="FF0000"/>
                </a:solidFill>
              </a:rPr>
              <a:t>The subsystems of the organization from an informational perspective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776842" y="1619508"/>
            <a:ext cx="29179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/>
              <a:t>Classification of decisions</a:t>
            </a:r>
            <a:r>
              <a:rPr lang="en-GB" dirty="0"/>
              <a:t>: </a:t>
            </a:r>
            <a:endParaRPr lang="en-GB" dirty="0" smtClean="0"/>
          </a:p>
        </p:txBody>
      </p:sp>
      <p:sp>
        <p:nvSpPr>
          <p:cNvPr id="5" name="Ellipse 4"/>
          <p:cNvSpPr/>
          <p:nvPr/>
        </p:nvSpPr>
        <p:spPr>
          <a:xfrm>
            <a:off x="611560" y="2391108"/>
            <a:ext cx="2304256" cy="100811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  </a:t>
            </a:r>
            <a:r>
              <a:rPr lang="en-GB" b="1" dirty="0" smtClean="0"/>
              <a:t>Classification by level</a:t>
            </a:r>
            <a:endParaRPr lang="en-GB" dirty="0" smtClean="0"/>
          </a:p>
          <a:p>
            <a:pPr algn="ctr"/>
            <a:endParaRPr lang="en-GB" dirty="0"/>
          </a:p>
        </p:txBody>
      </p:sp>
      <p:sp>
        <p:nvSpPr>
          <p:cNvPr id="6" name="Ellipse 5"/>
          <p:cNvSpPr/>
          <p:nvPr/>
        </p:nvSpPr>
        <p:spPr>
          <a:xfrm>
            <a:off x="5220072" y="2418460"/>
            <a:ext cx="2304256" cy="100811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  </a:t>
            </a:r>
            <a:r>
              <a:rPr lang="en-GB" b="1" dirty="0" smtClean="0"/>
              <a:t>Classification by method</a:t>
            </a:r>
            <a:endParaRPr lang="en-GB" dirty="0" smtClean="0"/>
          </a:p>
          <a:p>
            <a:pPr algn="ctr"/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168983" y="3443729"/>
            <a:ext cx="40454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the existence of an authority relationship</a:t>
            </a:r>
          </a:p>
        </p:txBody>
      </p:sp>
      <p:sp>
        <p:nvSpPr>
          <p:cNvPr id="8" name="Flèche vers le bas 7"/>
          <p:cNvSpPr/>
          <p:nvPr/>
        </p:nvSpPr>
        <p:spPr>
          <a:xfrm rot="2383011">
            <a:off x="4860189" y="3460007"/>
            <a:ext cx="413792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Ellipse 8"/>
          <p:cNvSpPr/>
          <p:nvPr/>
        </p:nvSpPr>
        <p:spPr>
          <a:xfrm>
            <a:off x="2897736" y="4165500"/>
            <a:ext cx="2304256" cy="100811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programmable </a:t>
            </a:r>
            <a:r>
              <a:rPr lang="en-GB" b="1" dirty="0"/>
              <a:t>decision</a:t>
            </a:r>
            <a:endParaRPr lang="en-GB" dirty="0"/>
          </a:p>
        </p:txBody>
      </p:sp>
      <p:sp>
        <p:nvSpPr>
          <p:cNvPr id="11" name="Ellipse 10"/>
          <p:cNvSpPr/>
          <p:nvPr/>
        </p:nvSpPr>
        <p:spPr>
          <a:xfrm>
            <a:off x="6526507" y="4189730"/>
            <a:ext cx="2304256" cy="100811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b="1" dirty="0"/>
              <a:t>Non-programmable decision</a:t>
            </a:r>
            <a:endParaRPr lang="en-GB" dirty="0"/>
          </a:p>
        </p:txBody>
      </p:sp>
      <p:sp>
        <p:nvSpPr>
          <p:cNvPr id="12" name="Flèche vers le bas 11"/>
          <p:cNvSpPr/>
          <p:nvPr/>
        </p:nvSpPr>
        <p:spPr>
          <a:xfrm rot="20325664">
            <a:off x="6846410" y="3523085"/>
            <a:ext cx="413792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Flèche vers le bas 12"/>
          <p:cNvSpPr/>
          <p:nvPr/>
        </p:nvSpPr>
        <p:spPr>
          <a:xfrm rot="2386582">
            <a:off x="2960017" y="1953224"/>
            <a:ext cx="394997" cy="7827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Flèche vers le bas 13"/>
          <p:cNvSpPr/>
          <p:nvPr/>
        </p:nvSpPr>
        <p:spPr>
          <a:xfrm rot="20076559">
            <a:off x="4806550" y="1976193"/>
            <a:ext cx="394997" cy="7827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6526507" y="5242732"/>
            <a:ext cx="25212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intelligence and intuition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354232" y="5877272"/>
            <a:ext cx="37897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 smtClean="0"/>
              <a:t>Example</a:t>
            </a:r>
            <a:r>
              <a:rPr lang="en-GB" dirty="0" smtClean="0"/>
              <a:t>: </a:t>
            </a:r>
            <a:r>
              <a:rPr lang="en-GB" dirty="0"/>
              <a:t>How to choose a manager? How to launch a new product?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87464" y="5013176"/>
            <a:ext cx="28049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routine decisions, </a:t>
            </a:r>
            <a:r>
              <a:rPr lang="en-GB" dirty="0" smtClean="0"/>
              <a:t>repetitive</a:t>
            </a:r>
            <a:endParaRPr lang="en-GB" dirty="0"/>
          </a:p>
        </p:txBody>
      </p:sp>
      <p:sp>
        <p:nvSpPr>
          <p:cNvPr id="18" name="Rectangle 17"/>
          <p:cNvSpPr/>
          <p:nvPr/>
        </p:nvSpPr>
        <p:spPr>
          <a:xfrm>
            <a:off x="467544" y="5382508"/>
            <a:ext cx="32087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/>
              <a:t>formalized </a:t>
            </a:r>
            <a:r>
              <a:rPr lang="en-GB" dirty="0"/>
              <a:t>procedures and rules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55861" y="5751840"/>
            <a:ext cx="487441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 smtClean="0"/>
              <a:t>Example</a:t>
            </a:r>
            <a:r>
              <a:rPr lang="en-GB" dirty="0" smtClean="0"/>
              <a:t>: the jury's decision on the thesis defence</a:t>
            </a:r>
          </a:p>
          <a:p>
            <a:r>
              <a:rPr lang="en-GB" dirty="0"/>
              <a:t> </a:t>
            </a:r>
            <a:r>
              <a:rPr lang="en-GB" dirty="0" smtClean="0"/>
              <a:t>       At </a:t>
            </a:r>
            <a:r>
              <a:rPr lang="en-GB" dirty="0"/>
              <a:t>the end of the semester, the exams begin.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011976" y="6432963"/>
            <a:ext cx="20757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 smtClean="0">
                <a:solidFill>
                  <a:srgbClr val="FF0000"/>
                </a:solidFill>
              </a:rPr>
              <a:t>Decision Tables tool</a:t>
            </a:r>
            <a:endParaRPr lang="en-GB" dirty="0"/>
          </a:p>
        </p:txBody>
      </p:sp>
      <p:sp>
        <p:nvSpPr>
          <p:cNvPr id="21" name="Flèche droite 20"/>
          <p:cNvSpPr/>
          <p:nvPr/>
        </p:nvSpPr>
        <p:spPr>
          <a:xfrm>
            <a:off x="859180" y="6523603"/>
            <a:ext cx="1152796" cy="27869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6741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7" grpId="0"/>
      <p:bldP spid="8" grpId="0" animBg="1"/>
      <p:bldP spid="9" grpId="0" animBg="1"/>
      <p:bldP spid="11" grpId="0" animBg="1"/>
      <p:bldP spid="12" grpId="0" animBg="1"/>
      <p:bldP spid="13" grpId="0" animBg="1"/>
      <p:bldP spid="14" grpId="0" animBg="1"/>
      <p:bldP spid="15" grpId="0"/>
      <p:bldP spid="16" grpId="0"/>
      <p:bldP spid="17" grpId="0"/>
      <p:bldP spid="18" grpId="0"/>
      <p:bldP spid="19" grpId="0"/>
      <p:bldP spid="20" grpId="0"/>
      <p:bldP spid="2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1560" y="260648"/>
            <a:ext cx="75608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>
                <a:solidFill>
                  <a:srgbClr val="FF0000"/>
                </a:solidFill>
              </a:rPr>
              <a:t>A technique for programmable decisions: "Decision Tables”</a:t>
            </a: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2069887"/>
              </p:ext>
            </p:extLst>
          </p:nvPr>
        </p:nvGraphicFramePr>
        <p:xfrm>
          <a:off x="1116521" y="1844824"/>
          <a:ext cx="6838950" cy="4797874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709420"/>
                <a:gridCol w="1709420"/>
                <a:gridCol w="1710055"/>
                <a:gridCol w="1710055"/>
              </a:tblGrid>
              <a:tr h="509062">
                <a:tc gridSpan="4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noProof="0" dirty="0" smtClean="0">
                          <a:effectLst/>
                        </a:rPr>
                        <a:t>Rules</a:t>
                      </a:r>
                      <a:endParaRPr lang="en-US" sz="1800" b="1" noProof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50906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Rule 1</a:t>
                      </a:r>
                      <a:endParaRPr lang="en-GB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Rule2   ……………..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Rule p</a:t>
                      </a:r>
                      <a:endParaRPr lang="en-GB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0906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 smtClean="0">
                          <a:effectLst/>
                        </a:rPr>
                        <a:t>Condition</a:t>
                      </a:r>
                      <a:r>
                        <a:rPr lang="fr-FR" sz="1800" b="1" baseline="0" dirty="0" smtClean="0">
                          <a:effectLst/>
                        </a:rPr>
                        <a:t> 1</a:t>
                      </a:r>
                      <a:endParaRPr lang="en-GB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effectLst/>
                        </a:rPr>
                        <a:t> </a:t>
                      </a:r>
                      <a:endParaRPr lang="en-GB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 </a:t>
                      </a:r>
                      <a:endParaRPr lang="en-GB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 </a:t>
                      </a:r>
                      <a:endParaRPr lang="en-GB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0906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dirty="0" smtClean="0">
                          <a:effectLst/>
                        </a:rPr>
                        <a:t>Condition</a:t>
                      </a:r>
                      <a:r>
                        <a:rPr lang="fr-FR" sz="1800" b="1" baseline="0" dirty="0" smtClean="0">
                          <a:effectLst/>
                        </a:rPr>
                        <a:t> 2</a:t>
                      </a:r>
                      <a:endParaRPr lang="en-GB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0906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dirty="0" smtClean="0">
                          <a:effectLst/>
                        </a:rPr>
                        <a:t>Condition</a:t>
                      </a:r>
                      <a:r>
                        <a:rPr lang="fr-FR" sz="1800" b="1" baseline="0" dirty="0" smtClean="0">
                          <a:effectLst/>
                        </a:rPr>
                        <a:t> n</a:t>
                      </a:r>
                      <a:endParaRPr lang="en-GB" sz="1800" b="1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906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 smtClean="0">
                          <a:effectLst/>
                        </a:rPr>
                        <a:t>Action1</a:t>
                      </a:r>
                      <a:endParaRPr lang="en-GB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effectLst/>
                        </a:rPr>
                        <a:t> </a:t>
                      </a:r>
                      <a:endParaRPr lang="en-GB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800" b="1">
                          <a:effectLst/>
                        </a:rPr>
                        <a:t> </a:t>
                      </a:r>
                      <a:endParaRPr lang="en-GB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effectLst/>
                        </a:rPr>
                        <a:t> </a:t>
                      </a:r>
                      <a:endParaRPr lang="en-GB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50906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dirty="0" smtClean="0">
                          <a:effectLst/>
                        </a:rPr>
                        <a:t>Action2</a:t>
                      </a:r>
                      <a:endParaRPr lang="en-GB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0906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dirty="0" smtClean="0">
                          <a:effectLst/>
                        </a:rPr>
                        <a:t>Action</a:t>
                      </a:r>
                      <a:r>
                        <a:rPr lang="fr-FR" sz="1800" b="1" baseline="0" dirty="0" smtClean="0">
                          <a:effectLst/>
                        </a:rPr>
                        <a:t> m</a:t>
                      </a:r>
                      <a:endParaRPr lang="en-GB" sz="1800" b="1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251520" y="632534"/>
            <a:ext cx="856895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I</a:t>
            </a:r>
            <a:r>
              <a:rPr lang="en-GB" dirty="0" smtClean="0"/>
              <a:t>s </a:t>
            </a:r>
            <a:r>
              <a:rPr lang="en-GB" dirty="0"/>
              <a:t>a tool that allows concise presentation of the </a:t>
            </a:r>
            <a:r>
              <a:rPr lang="en-GB" b="1" dirty="0">
                <a:solidFill>
                  <a:srgbClr val="FF0000"/>
                </a:solidFill>
              </a:rPr>
              <a:t>logic rules </a:t>
            </a:r>
            <a:r>
              <a:rPr lang="en-GB" dirty="0"/>
              <a:t>to be used </a:t>
            </a:r>
            <a:r>
              <a:rPr lang="en-GB" b="1" dirty="0">
                <a:solidFill>
                  <a:srgbClr val="FF0000"/>
                </a:solidFill>
              </a:rPr>
              <a:t>to decide </a:t>
            </a:r>
            <a:r>
              <a:rPr lang="en-GB" dirty="0"/>
              <a:t>on the </a:t>
            </a:r>
            <a:r>
              <a:rPr lang="en-GB" b="1" dirty="0">
                <a:solidFill>
                  <a:srgbClr val="FF0000"/>
                </a:solidFill>
              </a:rPr>
              <a:t>actions</a:t>
            </a:r>
            <a:r>
              <a:rPr lang="en-GB" dirty="0"/>
              <a:t> to be executed, taking into account the conditions and decision logic of a given problem</a:t>
            </a:r>
          </a:p>
        </p:txBody>
      </p:sp>
    </p:spTree>
    <p:extLst>
      <p:ext uri="{BB962C8B-B14F-4D97-AF65-F5344CB8AC3E}">
        <p14:creationId xmlns:p14="http://schemas.microsoft.com/office/powerpoint/2010/main" val="2407236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</TotalTime>
  <Words>1129</Words>
  <Application>Microsoft Office PowerPoint</Application>
  <PresentationFormat>Affichage à l'écran (4:3)</PresentationFormat>
  <Paragraphs>133</Paragraphs>
  <Slides>15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16" baseType="lpstr"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omario</dc:creator>
  <cp:lastModifiedBy>ooo</cp:lastModifiedBy>
  <cp:revision>84</cp:revision>
  <dcterms:created xsi:type="dcterms:W3CDTF">2025-09-27T06:31:25Z</dcterms:created>
  <dcterms:modified xsi:type="dcterms:W3CDTF">2025-09-28T20:42:57Z</dcterms:modified>
</cp:coreProperties>
</file>