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59" r:id="rId5"/>
    <p:sldId id="260" r:id="rId6"/>
    <p:sldId id="261" r:id="rId7"/>
    <p:sldId id="277" r:id="rId8"/>
    <p:sldId id="262" r:id="rId9"/>
    <p:sldId id="275" r:id="rId10"/>
    <p:sldId id="263" r:id="rId11"/>
    <p:sldId id="274" r:id="rId12"/>
    <p:sldId id="276" r:id="rId13"/>
    <p:sldId id="264" r:id="rId14"/>
    <p:sldId id="265" r:id="rId15"/>
    <p:sldId id="266"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A569D9C-EB57-424B-8CBB-26825E9D2FD8}" type="datetimeFigureOut">
              <a:rPr lang="fr-FR" smtClean="0"/>
              <a:t>09/11/2025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371859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569D9C-EB57-424B-8CBB-26825E9D2FD8}" type="datetimeFigureOut">
              <a:rPr lang="fr-FR" smtClean="0"/>
              <a:t>09/11/2025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178954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569D9C-EB57-424B-8CBB-26825E9D2FD8}" type="datetimeFigureOut">
              <a:rPr lang="fr-FR" smtClean="0"/>
              <a:t>09/11/2025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359128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A569D9C-EB57-424B-8CBB-26825E9D2FD8}" type="datetimeFigureOut">
              <a:rPr lang="fr-FR" smtClean="0"/>
              <a:t>09/11/2025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165926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69D9C-EB57-424B-8CBB-26825E9D2FD8}" type="datetimeFigureOut">
              <a:rPr lang="fr-FR" smtClean="0"/>
              <a:t>09/11/2025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2370183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A569D9C-EB57-424B-8CBB-26825E9D2FD8}" type="datetimeFigureOut">
              <a:rPr lang="fr-FR" smtClean="0"/>
              <a:t>09/11/2025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333391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A569D9C-EB57-424B-8CBB-26825E9D2FD8}" type="datetimeFigureOut">
              <a:rPr lang="fr-FR" smtClean="0"/>
              <a:t>09/11/2025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11332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A569D9C-EB57-424B-8CBB-26825E9D2FD8}" type="datetimeFigureOut">
              <a:rPr lang="fr-FR" smtClean="0"/>
              <a:t>09/11/2025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190031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69D9C-EB57-424B-8CBB-26825E9D2FD8}" type="datetimeFigureOut">
              <a:rPr lang="fr-FR" smtClean="0"/>
              <a:t>09/11/2025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39229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69D9C-EB57-424B-8CBB-26825E9D2FD8}" type="datetimeFigureOut">
              <a:rPr lang="fr-FR" smtClean="0"/>
              <a:t>09/11/2025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363457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69D9C-EB57-424B-8CBB-26825E9D2FD8}" type="datetimeFigureOut">
              <a:rPr lang="fr-FR" smtClean="0"/>
              <a:t>09/11/2025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85C595F-D255-43E6-AE73-4D336F3ACCB3}" type="slidenum">
              <a:rPr lang="fr-FR" smtClean="0"/>
              <a:t>‹#›</a:t>
            </a:fld>
            <a:endParaRPr lang="fr-FR"/>
          </a:p>
        </p:txBody>
      </p:sp>
    </p:spTree>
    <p:extLst>
      <p:ext uri="{BB962C8B-B14F-4D97-AF65-F5344CB8AC3E}">
        <p14:creationId xmlns:p14="http://schemas.microsoft.com/office/powerpoint/2010/main" val="104542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569D9C-EB57-424B-8CBB-26825E9D2FD8}" type="datetimeFigureOut">
              <a:rPr lang="fr-FR" smtClean="0"/>
              <a:t>09/11/2025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595F-D255-43E6-AE73-4D336F3ACCB3}" type="slidenum">
              <a:rPr lang="fr-FR" smtClean="0"/>
              <a:t>‹#›</a:t>
            </a:fld>
            <a:endParaRPr lang="fr-FR"/>
          </a:p>
        </p:txBody>
      </p:sp>
    </p:spTree>
    <p:extLst>
      <p:ext uri="{BB962C8B-B14F-4D97-AF65-F5344CB8AC3E}">
        <p14:creationId xmlns:p14="http://schemas.microsoft.com/office/powerpoint/2010/main" val="3516738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8263" y="1414462"/>
            <a:ext cx="9144000" cy="3629025"/>
          </a:xfrm>
        </p:spPr>
        <p:txBody>
          <a:bodyPr>
            <a:normAutofit/>
          </a:bodyPr>
          <a:lstStyle/>
          <a:p>
            <a:pPr algn="r" rtl="1">
              <a:lnSpc>
                <a:spcPct val="150000"/>
              </a:lnSpc>
            </a:pPr>
            <a:r>
              <a:rPr lang="ar-SA" b="1" dirty="0"/>
              <a:t>نشأة وتطور مفهوم تميز الأداء</a:t>
            </a:r>
            <a:endParaRPr lang="fr-FR" dirty="0"/>
          </a:p>
          <a:p>
            <a:pPr algn="just" rtl="1">
              <a:lnSpc>
                <a:spcPct val="150000"/>
              </a:lnSpc>
            </a:pPr>
            <a:r>
              <a:rPr lang="ar-SA" dirty="0"/>
              <a:t>ترجع البدايات الأولى لمفهوم الجودة وإدارة التميز إلى العصور القديمة، حيث تعود جذور الاهتمام بالجودة والتميز إلى عهد المصريين القدامى حيث اهتموا بالنقوش الفرعونية غلى المعابد والتي اتسمت بالجودة ودقة التنفيذ وفقا للمعايير الموضوعة، كما أن عملية بناء ودهان الحيطان في المعابد المصرية القديمة كانت تتضمن عملية فحص ورقابة على الأنشطة بهدف التأكد من مستوى الجودة الذي يتم به الأداء</a:t>
            </a:r>
            <a:r>
              <a:rPr lang="fr-FR" dirty="0"/>
              <a:t> .</a:t>
            </a:r>
          </a:p>
          <a:p>
            <a:pPr>
              <a:lnSpc>
                <a:spcPct val="150000"/>
              </a:lnSpc>
            </a:pPr>
            <a:endParaRPr lang="fr-FR" dirty="0"/>
          </a:p>
        </p:txBody>
      </p:sp>
      <p:pic>
        <p:nvPicPr>
          <p:cNvPr id="4" name="Picture 3"/>
          <p:cNvPicPr>
            <a:picLocks noChangeAspect="1"/>
          </p:cNvPicPr>
          <p:nvPr/>
        </p:nvPicPr>
        <p:blipFill>
          <a:blip r:embed="rId2"/>
          <a:stretch>
            <a:fillRect/>
          </a:stretch>
        </p:blipFill>
        <p:spPr>
          <a:xfrm>
            <a:off x="1676401" y="271462"/>
            <a:ext cx="3338512" cy="1877913"/>
          </a:xfrm>
          <a:prstGeom prst="rect">
            <a:avLst/>
          </a:prstGeom>
        </p:spPr>
      </p:pic>
    </p:spTree>
    <p:extLst>
      <p:ext uri="{BB962C8B-B14F-4D97-AF65-F5344CB8AC3E}">
        <p14:creationId xmlns:p14="http://schemas.microsoft.com/office/powerpoint/2010/main" val="392472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6" y="1135856"/>
            <a:ext cx="5895975" cy="4243388"/>
          </a:xfrm>
        </p:spPr>
        <p:txBody>
          <a:bodyPr>
            <a:normAutofit/>
          </a:bodyPr>
          <a:lstStyle/>
          <a:p>
            <a:pPr algn="just" rtl="1">
              <a:lnSpc>
                <a:spcPct val="150000"/>
              </a:lnSpc>
            </a:pPr>
            <a:r>
              <a:rPr lang="ar-DZ" dirty="0" smtClean="0"/>
              <a:t>و</a:t>
            </a:r>
            <a:r>
              <a:rPr lang="ar-SA" dirty="0" smtClean="0"/>
              <a:t>في عام  1990 قامت شركة </a:t>
            </a:r>
            <a:r>
              <a:rPr lang="fr-FR" dirty="0" smtClean="0"/>
              <a:t>Xerox </a:t>
            </a:r>
            <a:r>
              <a:rPr lang="ar-DZ" dirty="0" smtClean="0"/>
              <a:t> </a:t>
            </a:r>
            <a:r>
              <a:rPr lang="ar-SA" dirty="0" smtClean="0"/>
              <a:t>بالاستفادة من مبادئ ديمنج وحركة الجودة، فطورت نموذجاً للتميز من ستة معايير هي: إدارة القيادة، إدارة الموارد البشرية، إدارة عمليات الأعمال، التركيز</a:t>
            </a:r>
            <a:r>
              <a:rPr lang="ar-DZ" dirty="0"/>
              <a:t> </a:t>
            </a:r>
            <a:r>
              <a:rPr lang="ar-SA" dirty="0" smtClean="0"/>
              <a:t>على الزبون والسوق، استخدام المعلومات وأدوات الجودة، ونتائج الأعمال</a:t>
            </a:r>
            <a:r>
              <a:rPr lang="fr-FR" dirty="0" smtClean="0"/>
              <a:t>.</a:t>
            </a:r>
            <a:endParaRPr lang="fr-FR" dirty="0"/>
          </a:p>
        </p:txBody>
      </p:sp>
      <p:pic>
        <p:nvPicPr>
          <p:cNvPr id="4" name="Picture 3"/>
          <p:cNvPicPr>
            <a:picLocks noChangeAspect="1"/>
          </p:cNvPicPr>
          <p:nvPr/>
        </p:nvPicPr>
        <p:blipFill>
          <a:blip r:embed="rId2"/>
          <a:stretch>
            <a:fillRect/>
          </a:stretch>
        </p:blipFill>
        <p:spPr>
          <a:xfrm>
            <a:off x="1162048" y="2100264"/>
            <a:ext cx="3028950" cy="1514475"/>
          </a:xfrm>
          <a:prstGeom prst="rect">
            <a:avLst/>
          </a:prstGeom>
        </p:spPr>
      </p:pic>
    </p:spTree>
    <p:extLst>
      <p:ext uri="{BB962C8B-B14F-4D97-AF65-F5344CB8AC3E}">
        <p14:creationId xmlns:p14="http://schemas.microsoft.com/office/powerpoint/2010/main" val="4217827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6274" y="596899"/>
            <a:ext cx="7167563" cy="5546725"/>
          </a:xfrm>
        </p:spPr>
        <p:txBody>
          <a:bodyPr>
            <a:normAutofit lnSpcReduction="10000"/>
          </a:bodyPr>
          <a:lstStyle/>
          <a:p>
            <a:pPr algn="just" rtl="1">
              <a:lnSpc>
                <a:spcPct val="150000"/>
              </a:lnSpc>
            </a:pPr>
            <a:r>
              <a:rPr lang="ar-SA" dirty="0" smtClean="0"/>
              <a:t>وفي الفترة من عام 1999-2003 بذلت جهود من قبل الباحثين</a:t>
            </a:r>
            <a:r>
              <a:rPr lang="en-US" b="1" dirty="0" smtClean="0"/>
              <a:t> Jens J</a:t>
            </a:r>
            <a:r>
              <a:rPr lang="en-US" dirty="0" smtClean="0"/>
              <a:t>. </a:t>
            </a:r>
            <a:r>
              <a:rPr lang="en-US" b="1" dirty="0" err="1" smtClean="0"/>
              <a:t>Dahlgaard</a:t>
            </a:r>
            <a:r>
              <a:rPr lang="en-US" dirty="0" smtClean="0"/>
              <a:t>; </a:t>
            </a:r>
            <a:r>
              <a:rPr lang="en-US" b="1" dirty="0" smtClean="0"/>
              <a:t>Su </a:t>
            </a:r>
            <a:r>
              <a:rPr lang="en-US" b="1" dirty="0" err="1" smtClean="0"/>
              <a:t>Mi</a:t>
            </a:r>
            <a:r>
              <a:rPr lang="en-US" b="1" dirty="0" smtClean="0"/>
              <a:t> </a:t>
            </a:r>
            <a:r>
              <a:rPr lang="en-US" b="1" dirty="0" err="1" smtClean="0"/>
              <a:t>Dahlgaard</a:t>
            </a:r>
            <a:r>
              <a:rPr lang="en-US" dirty="0" smtClean="0"/>
              <a:t>-</a:t>
            </a:r>
            <a:r>
              <a:rPr lang="en-US" b="1" dirty="0" smtClean="0"/>
              <a:t>Park</a:t>
            </a:r>
            <a:r>
              <a:rPr lang="fr-FR" dirty="0" smtClean="0"/>
              <a:t> </a:t>
            </a:r>
            <a:r>
              <a:rPr lang="ar-SA" dirty="0" smtClean="0"/>
              <a:t> أثمرت عن نموذج مبسط ومتكامل أطلق عليه نموذج</a:t>
            </a:r>
            <a:r>
              <a:rPr lang="fr-FR" dirty="0" smtClean="0"/>
              <a:t> 4P </a:t>
            </a:r>
            <a:r>
              <a:rPr lang="ar-SA" dirty="0" smtClean="0"/>
              <a:t>ويشمل معايير ملموسة وغير ملموسة للوصول إلى التميز التنظيمي من خلال: بناء قيادة، للشراكة وفرق العمل، والبشر، والعمليات، والمنتجات، والنموذج يركز على الموارد البشرية بشكل أساسي؛ حيث يؤكد على أن التميز يتحقق من خلال قيادة الموارد البشرية الداعمة للمشاركة، وفرق العمل، والتي تدير العمليات لإنتاج المخرجات</a:t>
            </a:r>
            <a:r>
              <a:rPr lang="fr-FR" dirty="0" smtClean="0"/>
              <a:t>.</a:t>
            </a:r>
            <a:endParaRPr lang="ar-DZ" dirty="0" smtClean="0"/>
          </a:p>
          <a:p>
            <a:pPr algn="just" rtl="1">
              <a:lnSpc>
                <a:spcPct val="150000"/>
              </a:lnSpc>
            </a:pPr>
            <a:endParaRPr lang="ar-DZ" b="1" dirty="0"/>
          </a:p>
          <a:p>
            <a:endParaRPr lang="fr-FR" dirty="0"/>
          </a:p>
        </p:txBody>
      </p:sp>
      <p:pic>
        <p:nvPicPr>
          <p:cNvPr id="4" name="Picture 3"/>
          <p:cNvPicPr>
            <a:picLocks noChangeAspect="1"/>
          </p:cNvPicPr>
          <p:nvPr/>
        </p:nvPicPr>
        <p:blipFill>
          <a:blip r:embed="rId2"/>
          <a:stretch>
            <a:fillRect/>
          </a:stretch>
        </p:blipFill>
        <p:spPr>
          <a:xfrm>
            <a:off x="280987" y="2168525"/>
            <a:ext cx="3929063" cy="2200275"/>
          </a:xfrm>
          <a:prstGeom prst="rect">
            <a:avLst/>
          </a:prstGeom>
        </p:spPr>
      </p:pic>
      <p:sp>
        <p:nvSpPr>
          <p:cNvPr id="5" name="Rectangle 4"/>
          <p:cNvSpPr/>
          <p:nvPr/>
        </p:nvSpPr>
        <p:spPr>
          <a:xfrm>
            <a:off x="233362" y="4927599"/>
            <a:ext cx="4024312" cy="878574"/>
          </a:xfrm>
          <a:prstGeom prst="rect">
            <a:avLst/>
          </a:prstGeom>
        </p:spPr>
        <p:txBody>
          <a:bodyPr wrap="square">
            <a:spAutoFit/>
          </a:bodyPr>
          <a:lstStyle/>
          <a:p>
            <a:pPr algn="just" rtl="1">
              <a:lnSpc>
                <a:spcPct val="150000"/>
              </a:lnSpc>
            </a:pPr>
            <a:r>
              <a:rPr lang="en-US" b="1" dirty="0" smtClean="0">
                <a:solidFill>
                  <a:srgbClr val="FF0000"/>
                </a:solidFill>
              </a:rPr>
              <a:t>A Quality Strategy and Self-Assessment Method for Organizational Excellence.</a:t>
            </a:r>
            <a:endParaRPr lang="ar-DZ" b="1" dirty="0" smtClean="0">
              <a:solidFill>
                <a:srgbClr val="FF0000"/>
              </a:solidFill>
            </a:endParaRPr>
          </a:p>
        </p:txBody>
      </p:sp>
      <p:sp>
        <p:nvSpPr>
          <p:cNvPr id="6" name="Rectangle 5"/>
          <p:cNvSpPr/>
          <p:nvPr/>
        </p:nvSpPr>
        <p:spPr>
          <a:xfrm>
            <a:off x="443552" y="622298"/>
            <a:ext cx="3242624" cy="646331"/>
          </a:xfrm>
          <a:prstGeom prst="rect">
            <a:avLst/>
          </a:prstGeom>
        </p:spPr>
        <p:txBody>
          <a:bodyPr wrap="square">
            <a:spAutoFit/>
          </a:bodyPr>
          <a:lstStyle/>
          <a:p>
            <a:r>
              <a:rPr lang="en-US" b="1" dirty="0" smtClean="0"/>
              <a:t>Su </a:t>
            </a:r>
            <a:r>
              <a:rPr lang="en-US" b="1" dirty="0" err="1" smtClean="0"/>
              <a:t>Mi</a:t>
            </a:r>
            <a:r>
              <a:rPr lang="en-US" b="1" dirty="0" smtClean="0"/>
              <a:t> </a:t>
            </a:r>
            <a:r>
              <a:rPr lang="en-US" b="1" dirty="0" err="1" smtClean="0"/>
              <a:t>Dahlgaard</a:t>
            </a:r>
            <a:r>
              <a:rPr lang="en-US" dirty="0" smtClean="0"/>
              <a:t>-</a:t>
            </a:r>
            <a:r>
              <a:rPr lang="en-US" b="1" dirty="0" smtClean="0"/>
              <a:t>Park</a:t>
            </a:r>
            <a:r>
              <a:rPr lang="fr-FR" b="1" dirty="0" smtClean="0"/>
              <a:t>, </a:t>
            </a:r>
            <a:r>
              <a:rPr lang="fr-FR" b="1" dirty="0" err="1" smtClean="0"/>
              <a:t>Professor</a:t>
            </a:r>
            <a:r>
              <a:rPr lang="fr-FR" b="1" dirty="0" smtClean="0"/>
              <a:t> </a:t>
            </a:r>
            <a:r>
              <a:rPr lang="fr-FR" b="1" dirty="0" err="1" smtClean="0"/>
              <a:t>at</a:t>
            </a:r>
            <a:r>
              <a:rPr lang="fr-FR" b="1" dirty="0" smtClean="0"/>
              <a:t> Lund </a:t>
            </a:r>
            <a:r>
              <a:rPr lang="fr-FR" b="1" dirty="0" err="1" smtClean="0"/>
              <a:t>University</a:t>
            </a:r>
            <a:r>
              <a:rPr lang="fr-FR" b="1" dirty="0" smtClean="0"/>
              <a:t>, </a:t>
            </a:r>
            <a:r>
              <a:rPr lang="fr-FR" b="1" dirty="0" err="1" smtClean="0"/>
              <a:t>sweden</a:t>
            </a:r>
            <a:r>
              <a:rPr lang="fr-FR" dirty="0" smtClean="0"/>
              <a:t> </a:t>
            </a:r>
            <a:endParaRPr lang="fr-FR" dirty="0"/>
          </a:p>
        </p:txBody>
      </p:sp>
    </p:spTree>
    <p:extLst>
      <p:ext uri="{BB962C8B-B14F-4D97-AF65-F5344CB8AC3E}">
        <p14:creationId xmlns:p14="http://schemas.microsoft.com/office/powerpoint/2010/main" val="2632913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57388" y="1058068"/>
            <a:ext cx="7916597" cy="4771231"/>
          </a:xfrm>
          <a:prstGeom prst="rect">
            <a:avLst/>
          </a:prstGeom>
        </p:spPr>
      </p:pic>
    </p:spTree>
    <p:extLst>
      <p:ext uri="{BB962C8B-B14F-4D97-AF65-F5344CB8AC3E}">
        <p14:creationId xmlns:p14="http://schemas.microsoft.com/office/powerpoint/2010/main" val="3138731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9313" y="654050"/>
            <a:ext cx="5724524" cy="5275263"/>
          </a:xfrm>
        </p:spPr>
        <p:txBody>
          <a:bodyPr>
            <a:normAutofit fontScale="92500"/>
          </a:bodyPr>
          <a:lstStyle/>
          <a:p>
            <a:pPr algn="just" rtl="1">
              <a:lnSpc>
                <a:spcPct val="150000"/>
              </a:lnSpc>
            </a:pPr>
            <a:r>
              <a:rPr lang="ar-DZ" dirty="0" smtClean="0"/>
              <a:t>طورت </a:t>
            </a:r>
            <a:r>
              <a:rPr lang="ar-DZ" dirty="0"/>
              <a:t>شركة تويوتا عام 2004 نموذجاً مشابهاً لنموذج 4</a:t>
            </a:r>
            <a:r>
              <a:rPr lang="fr-FR" dirty="0"/>
              <a:t>P، </a:t>
            </a:r>
            <a:r>
              <a:rPr lang="ar-DZ" dirty="0"/>
              <a:t>وهو في الواقع أحد الأطر التي تُبنى </a:t>
            </a:r>
            <a:r>
              <a:rPr lang="ar-DZ" dirty="0" smtClean="0"/>
              <a:t>على مبادئ تويوتا في الإدارة الرشيقة، </a:t>
            </a:r>
            <a:r>
              <a:rPr lang="ar-DZ" dirty="0"/>
              <a:t>ويتكون من أربعة عناصر رئيسية هي: </a:t>
            </a:r>
            <a:r>
              <a:rPr lang="ar-DZ" b="1" dirty="0"/>
              <a:t>الفلسفة، العمليات، الأفراد والشركاء، وحل المشكلات</a:t>
            </a:r>
            <a:r>
              <a:rPr lang="ar-DZ" dirty="0"/>
              <a:t>. هذه العناصر تُلخص جوهر فلسفة تويوتا وتُسهل فهمها وتطبيقها، وتختلف عن نموذج 4</a:t>
            </a:r>
            <a:r>
              <a:rPr lang="fr-FR" dirty="0"/>
              <a:t>P </a:t>
            </a:r>
            <a:r>
              <a:rPr lang="ar-DZ" dirty="0"/>
              <a:t>التقليدي الذي يُستخدم في التسويق. </a:t>
            </a:r>
            <a:endParaRPr lang="ar-DZ" b="1" dirty="0"/>
          </a:p>
        </p:txBody>
      </p:sp>
      <p:pic>
        <p:nvPicPr>
          <p:cNvPr id="4" name="Picture 3"/>
          <p:cNvPicPr>
            <a:picLocks noChangeAspect="1"/>
          </p:cNvPicPr>
          <p:nvPr/>
        </p:nvPicPr>
        <p:blipFill>
          <a:blip r:embed="rId2"/>
          <a:stretch>
            <a:fillRect/>
          </a:stretch>
        </p:blipFill>
        <p:spPr>
          <a:xfrm>
            <a:off x="647700" y="543718"/>
            <a:ext cx="4795837" cy="5757308"/>
          </a:xfrm>
          <a:prstGeom prst="rect">
            <a:avLst/>
          </a:prstGeom>
        </p:spPr>
      </p:pic>
    </p:spTree>
    <p:extLst>
      <p:ext uri="{BB962C8B-B14F-4D97-AF65-F5344CB8AC3E}">
        <p14:creationId xmlns:p14="http://schemas.microsoft.com/office/powerpoint/2010/main" val="235035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38188" y="725487"/>
            <a:ext cx="10515600" cy="4975226"/>
          </a:xfrm>
        </p:spPr>
        <p:txBody>
          <a:bodyPr>
            <a:normAutofit/>
          </a:bodyPr>
          <a:lstStyle/>
          <a:p>
            <a:pPr algn="just" rtl="1">
              <a:lnSpc>
                <a:spcPct val="150000"/>
              </a:lnSpc>
            </a:pPr>
            <a:r>
              <a:rPr lang="ar-SA" dirty="0" smtClean="0"/>
              <a:t>وفي عام 2006 قام كرام ستيفن </a:t>
            </a:r>
            <a:r>
              <a:rPr lang="fr-FR" dirty="0" smtClean="0"/>
              <a:t>Craig Stevens </a:t>
            </a:r>
            <a:r>
              <a:rPr lang="ar-DZ" dirty="0" smtClean="0"/>
              <a:t> </a:t>
            </a:r>
            <a:r>
              <a:rPr lang="ar-SA" dirty="0" smtClean="0"/>
              <a:t>بتطوير نموذج مكون من سبع محاور ذات علاقة بالإدارة المتميزة أطلق عليه "</a:t>
            </a:r>
            <a:r>
              <a:rPr lang="ar-DZ" dirty="0" smtClean="0"/>
              <a:t> </a:t>
            </a:r>
            <a:r>
              <a:rPr lang="ar-SA" dirty="0" smtClean="0"/>
              <a:t>نموذج بالتليفون المحمول، للإدارة المتميزة". وقد شبه ستيفن الإدارة المتميزة في هذا النموذج بالتليفون المحمول، فهو يرى أن الإدارة لكي تكون متميزة لابد أن تكون متوازنة مثل التليفون المحمول. على أساس أننا إذا استبعدنا أي جزء من أجزاء التليفون سوف يؤدي إلى اختلال توازنه، وعلى نفس الشاكلة إذا استبعدنا أي محور من المحاور السبعة للإدارة المتميزة في المنظمة سوف يختل توازن المنظمة ويحد من فعالية العملية بكاملها. </a:t>
            </a:r>
            <a:endParaRPr lang="fr-FR" dirty="0" smtClean="0"/>
          </a:p>
        </p:txBody>
      </p:sp>
    </p:spTree>
    <p:extLst>
      <p:ext uri="{BB962C8B-B14F-4D97-AF65-F5344CB8AC3E}">
        <p14:creationId xmlns:p14="http://schemas.microsoft.com/office/powerpoint/2010/main" val="4245334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9389" y="1168400"/>
            <a:ext cx="4738686" cy="4351338"/>
          </a:xfrm>
        </p:spPr>
        <p:txBody>
          <a:bodyPr>
            <a:normAutofit fontScale="92500" lnSpcReduction="10000"/>
          </a:bodyPr>
          <a:lstStyle/>
          <a:p>
            <a:pPr algn="r" rtl="1"/>
            <a:r>
              <a:rPr lang="ar-SA" dirty="0" smtClean="0"/>
              <a:t>وتتكون المحاور السبعة للإدارة المتميزة </a:t>
            </a:r>
            <a:r>
              <a:rPr lang="ar-DZ" dirty="0" smtClean="0"/>
              <a:t>حسب </a:t>
            </a:r>
            <a:r>
              <a:rPr lang="fr-FR" dirty="0" smtClean="0"/>
              <a:t>Craig Stevens</a:t>
            </a:r>
            <a:r>
              <a:rPr lang="ar-DZ" dirty="0" smtClean="0"/>
              <a:t> من:</a:t>
            </a:r>
          </a:p>
          <a:p>
            <a:pPr lvl="0" algn="r" rtl="1"/>
            <a:r>
              <a:rPr lang="ar-SA" dirty="0" smtClean="0"/>
              <a:t>إعداد فريق من القادة الفاعلين؛</a:t>
            </a:r>
            <a:endParaRPr lang="fr-FR" dirty="0" smtClean="0"/>
          </a:p>
          <a:p>
            <a:pPr lvl="0" algn="r" rtl="1"/>
            <a:r>
              <a:rPr lang="ar-SA" dirty="0" smtClean="0"/>
              <a:t>بناء ثقافة تنظيمية فعالة؛</a:t>
            </a:r>
            <a:endParaRPr lang="fr-FR" dirty="0" smtClean="0"/>
          </a:p>
          <a:p>
            <a:pPr lvl="0" algn="r" rtl="1"/>
            <a:r>
              <a:rPr lang="ar-SA" dirty="0" smtClean="0"/>
              <a:t>لتركيز الفعال على العميل؛</a:t>
            </a:r>
            <a:endParaRPr lang="fr-FR" dirty="0" smtClean="0"/>
          </a:p>
          <a:p>
            <a:pPr lvl="0" algn="r" rtl="1"/>
            <a:r>
              <a:rPr lang="ar-SA" dirty="0" smtClean="0"/>
              <a:t>المشكلات وتطوير المهارات؛</a:t>
            </a:r>
            <a:endParaRPr lang="fr-FR" dirty="0" smtClean="0"/>
          </a:p>
          <a:p>
            <a:pPr lvl="0" algn="r" rtl="1"/>
            <a:r>
              <a:rPr lang="ar-SA" dirty="0" smtClean="0"/>
              <a:t>بناء فريق عمل ومساعدة الآخرين على العمل معا؛</a:t>
            </a:r>
            <a:endParaRPr lang="fr-FR" dirty="0" smtClean="0"/>
          </a:p>
          <a:p>
            <a:pPr lvl="0" algn="r" rtl="1"/>
            <a:r>
              <a:rPr lang="ar-SA" dirty="0" smtClean="0"/>
              <a:t>الخطوات السبعة لقياس الأداء؛</a:t>
            </a:r>
            <a:endParaRPr lang="fr-FR" dirty="0" smtClean="0"/>
          </a:p>
          <a:p>
            <a:pPr lvl="0" algn="r" rtl="1"/>
            <a:r>
              <a:rPr lang="ar-SA" dirty="0" smtClean="0"/>
              <a:t>التحسين المستمر وإدارة التغيير.</a:t>
            </a:r>
            <a:endParaRPr lang="fr-FR" dirty="0" smtClean="0"/>
          </a:p>
          <a:p>
            <a:pPr marL="0" indent="0">
              <a:buNone/>
            </a:pPr>
            <a:endParaRPr lang="fr-FR" dirty="0"/>
          </a:p>
        </p:txBody>
      </p:sp>
      <p:pic>
        <p:nvPicPr>
          <p:cNvPr id="5" name="Picture 4"/>
          <p:cNvPicPr>
            <a:picLocks noChangeAspect="1"/>
          </p:cNvPicPr>
          <p:nvPr/>
        </p:nvPicPr>
        <p:blipFill>
          <a:blip r:embed="rId2"/>
          <a:stretch>
            <a:fillRect/>
          </a:stretch>
        </p:blipFill>
        <p:spPr>
          <a:xfrm>
            <a:off x="1185862" y="1153315"/>
            <a:ext cx="4962525" cy="4467225"/>
          </a:xfrm>
          <a:prstGeom prst="rect">
            <a:avLst/>
          </a:prstGeom>
        </p:spPr>
      </p:pic>
    </p:spTree>
    <p:extLst>
      <p:ext uri="{BB962C8B-B14F-4D97-AF65-F5344CB8AC3E}">
        <p14:creationId xmlns:p14="http://schemas.microsoft.com/office/powerpoint/2010/main" val="237696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488" y="2025650"/>
            <a:ext cx="10515600" cy="2032000"/>
          </a:xfrm>
        </p:spPr>
        <p:txBody>
          <a:bodyPr>
            <a:normAutofit/>
          </a:bodyPr>
          <a:lstStyle/>
          <a:p>
            <a:pPr algn="just" rtl="1">
              <a:lnSpc>
                <a:spcPct val="150000"/>
              </a:lnSpc>
            </a:pPr>
            <a:r>
              <a:rPr lang="ar-SA" dirty="0" smtClean="0"/>
              <a:t>وقد جاء الإسلام ليؤكد أهمية التميز وتحسين العمل، حيث أكدت الحضارة الإسلامية أن التميز في أداء الأعمال يعتبر منهجا وأسلوب حياة يطالب به الفرد المسلم حتى تقوم، والإحسان يعتبر أعلى درجات الإتقان</a:t>
            </a:r>
            <a:r>
              <a:rPr lang="fr-FR" dirty="0" smtClean="0"/>
              <a:t> . </a:t>
            </a:r>
          </a:p>
        </p:txBody>
      </p:sp>
    </p:spTree>
    <p:extLst>
      <p:ext uri="{BB962C8B-B14F-4D97-AF65-F5344CB8AC3E}">
        <p14:creationId xmlns:p14="http://schemas.microsoft.com/office/powerpoint/2010/main" val="3826473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0" y="365125"/>
            <a:ext cx="4210050" cy="1325563"/>
          </a:xfrm>
        </p:spPr>
        <p:txBody>
          <a:bodyPr/>
          <a:lstStyle/>
          <a:p>
            <a:pPr algn="r" rtl="1"/>
            <a:r>
              <a:rPr lang="ar-SA" dirty="0" smtClean="0"/>
              <a:t>البداية الحقيقية للتميز</a:t>
            </a:r>
            <a:endParaRPr lang="fr-FR" dirty="0"/>
          </a:p>
        </p:txBody>
      </p:sp>
      <p:sp>
        <p:nvSpPr>
          <p:cNvPr id="3" name="Content Placeholder 2"/>
          <p:cNvSpPr>
            <a:spLocks noGrp="1"/>
          </p:cNvSpPr>
          <p:nvPr>
            <p:ph idx="1"/>
          </p:nvPr>
        </p:nvSpPr>
        <p:spPr/>
        <p:txBody>
          <a:bodyPr>
            <a:normAutofit lnSpcReduction="10000"/>
          </a:bodyPr>
          <a:lstStyle/>
          <a:p>
            <a:pPr algn="just" rtl="1">
              <a:lnSpc>
                <a:spcPct val="150000"/>
              </a:lnSpc>
            </a:pPr>
            <a:r>
              <a:rPr lang="ar-SA" dirty="0" smtClean="0"/>
              <a:t>وتعد البداية الحقيقية للتميز كمهنة وعمل إداري، مصاحبة للجهود الهادفة إلى تحقيق الجودة، هي تلك الفترة التي ظهرت فيها عدة محاولات لتطوير العمل والأداء في المؤسسات المختلفة خلال حقبة الأربعينيات من الق</a:t>
            </a:r>
            <a:r>
              <a:rPr lang="ar-DZ" dirty="0" smtClean="0"/>
              <a:t>ر</a:t>
            </a:r>
            <a:r>
              <a:rPr lang="ar-SA" dirty="0" smtClean="0"/>
              <a:t>ن الماضي، وقد ظهرت في بادئ الأمر في المؤسسات الصناعية بالولايات المتحدة الأمريكية واليابان، حيث وضع ديمنج مجموعة من الأفكار والمبادئ الرئيسة لما يطلق عليه الإدارة بالجودة الشاملة، والتي يرجع أساسها إلى اعتماد منظومة عمل متكاملة، ثم رفع كفاءتها بحيث يصبح المنتج أوالخدمة أمرا طبيعيا ناتجا عن جودة الأساليب المستخدمة في العمل ونظمه الحاكمة</a:t>
            </a:r>
            <a:r>
              <a:rPr lang="fr-FR" dirty="0" smtClean="0"/>
              <a:t> .</a:t>
            </a:r>
          </a:p>
          <a:p>
            <a:pPr marL="0" indent="0">
              <a:buNone/>
            </a:pPr>
            <a:endParaRPr lang="fr-FR" dirty="0"/>
          </a:p>
        </p:txBody>
      </p:sp>
    </p:spTree>
    <p:extLst>
      <p:ext uri="{BB962C8B-B14F-4D97-AF65-F5344CB8AC3E}">
        <p14:creationId xmlns:p14="http://schemas.microsoft.com/office/powerpoint/2010/main" val="1612272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763" y="685800"/>
            <a:ext cx="10515600" cy="4962526"/>
          </a:xfrm>
        </p:spPr>
        <p:txBody>
          <a:bodyPr>
            <a:normAutofit fontScale="92500"/>
          </a:bodyPr>
          <a:lstStyle/>
          <a:p>
            <a:pPr algn="just" rtl="1">
              <a:lnSpc>
                <a:spcPct val="150000"/>
              </a:lnSpc>
            </a:pPr>
            <a:r>
              <a:rPr lang="ar-SA" dirty="0" smtClean="0"/>
              <a:t>وفي الســـنوات الأخــيرة تزايــد الحاجـــة إلى مفهـــوم إدارة التميـــز للتعبـــير عـــن مـــدخل شـــامل يجمــع عناصـــر ومقومـــات بنـــاء المؤسسات غلى أسس متفوقة تحقق لها قدرات متعالية في مواجهة المتغيرات والأوضاع الخارجيـة المحيطـة بها مـن ناحيـة،</a:t>
            </a:r>
            <a:r>
              <a:rPr lang="ar-DZ" dirty="0" smtClean="0"/>
              <a:t> </a:t>
            </a:r>
            <a:r>
              <a:rPr lang="ar-SA" dirty="0" smtClean="0"/>
              <a:t>كمـا تكفــــل لهـــا تحقيــــق الـــترابط والتناســــق الكامــــل بـــين عناصــــرها ومكوناتها الذاتيـــة واســـتثمار قـــدراتها المحوريـــة، والتفوق بـذلك في الأسـواق وتحقيـق الفوائـد والمنـافع لأصـحاب المصـلحة من مالكين للمؤسسة وعاملين بها، ومتعاملين معها والمجتمع بأسره.</a:t>
            </a:r>
            <a:endParaRPr lang="ar-DZ" dirty="0" smtClean="0"/>
          </a:p>
          <a:p>
            <a:pPr algn="just" rtl="1">
              <a:lnSpc>
                <a:spcPct val="150000"/>
              </a:lnSpc>
            </a:pPr>
            <a:r>
              <a:rPr lang="ar-SA" dirty="0" smtClean="0"/>
              <a:t>سندرج التسلسل الذي مرت به إدارة التميز منذ 1980 إلى عصرنا الحالي:</a:t>
            </a:r>
            <a:endParaRPr lang="fr-FR" dirty="0" smtClean="0"/>
          </a:p>
          <a:p>
            <a:pPr algn="just" rtl="1">
              <a:lnSpc>
                <a:spcPct val="150000"/>
              </a:lnSpc>
            </a:pPr>
            <a:endParaRPr lang="fr-FR" dirty="0" smtClean="0"/>
          </a:p>
          <a:p>
            <a:endParaRPr lang="fr-FR" dirty="0"/>
          </a:p>
        </p:txBody>
      </p:sp>
    </p:spTree>
    <p:extLst>
      <p:ext uri="{BB962C8B-B14F-4D97-AF65-F5344CB8AC3E}">
        <p14:creationId xmlns:p14="http://schemas.microsoft.com/office/powerpoint/2010/main" val="1590406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4986" y="510809"/>
            <a:ext cx="6196013" cy="5718541"/>
          </a:xfrm>
        </p:spPr>
        <p:txBody>
          <a:bodyPr>
            <a:normAutofit fontScale="92500"/>
          </a:bodyPr>
          <a:lstStyle/>
          <a:p>
            <a:pPr algn="just" rtl="1">
              <a:lnSpc>
                <a:spcPct val="150000"/>
              </a:lnSpc>
            </a:pPr>
            <a:r>
              <a:rPr lang="ar-SA" dirty="0" smtClean="0"/>
              <a:t>في عام 1980 قدم كل من بيترز وواترمان (</a:t>
            </a:r>
            <a:r>
              <a:rPr lang="fr-FR" dirty="0" smtClean="0"/>
              <a:t>Peters &amp; Waterman</a:t>
            </a:r>
            <a:r>
              <a:rPr lang="ar-SA" dirty="0" smtClean="0"/>
              <a:t>) نموذج (</a:t>
            </a:r>
            <a:r>
              <a:rPr lang="fr-FR" dirty="0" smtClean="0"/>
              <a:t>(Mckinsey7s</a:t>
            </a:r>
            <a:r>
              <a:rPr lang="ar-DZ" dirty="0" smtClean="0"/>
              <a:t> </a:t>
            </a:r>
            <a:r>
              <a:rPr lang="ar-SA" dirty="0" smtClean="0"/>
              <a:t>الذي يتكون من سبعة عناصر مهمة للوصول للتميز، وتم تقسيمها إلى</a:t>
            </a:r>
            <a:r>
              <a:rPr lang="fr-FR" dirty="0" smtClean="0"/>
              <a:t>:</a:t>
            </a:r>
          </a:p>
          <a:p>
            <a:pPr lvl="0" algn="just" rtl="1">
              <a:lnSpc>
                <a:spcPct val="150000"/>
              </a:lnSpc>
            </a:pPr>
            <a:r>
              <a:rPr lang="ar-SA" dirty="0" smtClean="0"/>
              <a:t>عناصر ملموسة </a:t>
            </a:r>
            <a:r>
              <a:rPr lang="fr-FR" dirty="0" smtClean="0"/>
              <a:t>Hardware </a:t>
            </a:r>
            <a:r>
              <a:rPr lang="ar-DZ" dirty="0" smtClean="0"/>
              <a:t>: </a:t>
            </a:r>
            <a:r>
              <a:rPr lang="ar-SA" dirty="0" smtClean="0"/>
              <a:t>وتتكون من الأنظمة والهياكل، والإستراتيجيات.</a:t>
            </a:r>
            <a:endParaRPr lang="fr-FR" dirty="0" smtClean="0"/>
          </a:p>
          <a:p>
            <a:pPr lvl="0" algn="just" rtl="1">
              <a:lnSpc>
                <a:spcPct val="150000"/>
              </a:lnSpc>
            </a:pPr>
            <a:r>
              <a:rPr lang="ar-SA" dirty="0" smtClean="0"/>
              <a:t>وعناصر غير ملموسة </a:t>
            </a:r>
            <a:r>
              <a:rPr lang="fr-FR" dirty="0" smtClean="0"/>
              <a:t>Software</a:t>
            </a:r>
            <a:r>
              <a:rPr lang="ar-SA" dirty="0" smtClean="0"/>
              <a:t>: وتتكون من النمط الثقافي السائد، والقيم المشتركة، والمهارات، والموظفين.</a:t>
            </a:r>
            <a:endParaRPr lang="fr-FR" dirty="0" smtClean="0"/>
          </a:p>
          <a:p>
            <a:endParaRPr lang="fr-FR" dirty="0"/>
          </a:p>
        </p:txBody>
      </p:sp>
      <p:pic>
        <p:nvPicPr>
          <p:cNvPr id="4" name="Picture 3"/>
          <p:cNvPicPr>
            <a:picLocks noChangeAspect="1"/>
          </p:cNvPicPr>
          <p:nvPr/>
        </p:nvPicPr>
        <p:blipFill>
          <a:blip r:embed="rId2"/>
          <a:stretch>
            <a:fillRect/>
          </a:stretch>
        </p:blipFill>
        <p:spPr>
          <a:xfrm>
            <a:off x="771525" y="828675"/>
            <a:ext cx="4186238" cy="4186237"/>
          </a:xfrm>
          <a:prstGeom prst="rect">
            <a:avLst/>
          </a:prstGeom>
        </p:spPr>
      </p:pic>
    </p:spTree>
    <p:extLst>
      <p:ext uri="{BB962C8B-B14F-4D97-AF65-F5344CB8AC3E}">
        <p14:creationId xmlns:p14="http://schemas.microsoft.com/office/powerpoint/2010/main" val="1507068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9276" y="800100"/>
            <a:ext cx="5781674" cy="4786313"/>
          </a:xfrm>
        </p:spPr>
        <p:txBody>
          <a:bodyPr>
            <a:normAutofit/>
          </a:bodyPr>
          <a:lstStyle/>
          <a:p>
            <a:pPr algn="just" rtl="1">
              <a:lnSpc>
                <a:spcPct val="150000"/>
              </a:lnSpc>
            </a:pPr>
            <a:r>
              <a:rPr lang="ar-SA" dirty="0" smtClean="0"/>
              <a:t>في عام 1982 قام بيترز وواترمان </a:t>
            </a:r>
            <a:r>
              <a:rPr lang="fr-FR" dirty="0" smtClean="0"/>
              <a:t>Peters &amp; Waterman  </a:t>
            </a:r>
            <a:r>
              <a:rPr lang="ar-DZ" dirty="0" smtClean="0"/>
              <a:t> </a:t>
            </a:r>
            <a:r>
              <a:rPr lang="ar-SA" dirty="0" smtClean="0"/>
              <a:t>بتطوير هذا النموذج من خلال كتابهما الشهير  </a:t>
            </a:r>
            <a:r>
              <a:rPr lang="fr-FR" dirty="0" smtClean="0"/>
              <a:t>In </a:t>
            </a:r>
            <a:r>
              <a:rPr lang="fr-FR" dirty="0" err="1" smtClean="0"/>
              <a:t>Search</a:t>
            </a:r>
            <a:r>
              <a:rPr lang="fr-FR" dirty="0" smtClean="0"/>
              <a:t> of Excellence</a:t>
            </a:r>
            <a:r>
              <a:rPr lang="ar-SA" dirty="0" smtClean="0"/>
              <a:t>؛ حيث أكدا على ضرورة اهتمام المنظمات بالعناصر السابقة، بالإضافة إلى الاهتمام بالإبداع والقدرة على التغيير والقيادة</a:t>
            </a:r>
            <a:r>
              <a:rPr lang="fr-FR" dirty="0" smtClean="0"/>
              <a:t>.</a:t>
            </a:r>
            <a:endParaRPr lang="fr-FR" dirty="0"/>
          </a:p>
        </p:txBody>
      </p:sp>
      <p:pic>
        <p:nvPicPr>
          <p:cNvPr id="5" name="Picture 4"/>
          <p:cNvPicPr>
            <a:picLocks noChangeAspect="1"/>
          </p:cNvPicPr>
          <p:nvPr/>
        </p:nvPicPr>
        <p:blipFill>
          <a:blip r:embed="rId2"/>
          <a:stretch>
            <a:fillRect/>
          </a:stretch>
        </p:blipFill>
        <p:spPr>
          <a:xfrm>
            <a:off x="685800" y="1095374"/>
            <a:ext cx="4328085" cy="3390901"/>
          </a:xfrm>
          <a:prstGeom prst="rect">
            <a:avLst/>
          </a:prstGeom>
        </p:spPr>
      </p:pic>
    </p:spTree>
    <p:extLst>
      <p:ext uri="{BB962C8B-B14F-4D97-AF65-F5344CB8AC3E}">
        <p14:creationId xmlns:p14="http://schemas.microsoft.com/office/powerpoint/2010/main" val="380747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62351" y="1496617"/>
            <a:ext cx="4538663" cy="3403997"/>
          </a:xfrm>
          <a:prstGeom prst="rect">
            <a:avLst/>
          </a:prstGeom>
        </p:spPr>
      </p:pic>
    </p:spTree>
    <p:extLst>
      <p:ext uri="{BB962C8B-B14F-4D97-AF65-F5344CB8AC3E}">
        <p14:creationId xmlns:p14="http://schemas.microsoft.com/office/powerpoint/2010/main" val="1170408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4950" y="912811"/>
            <a:ext cx="6381749" cy="4460876"/>
          </a:xfrm>
        </p:spPr>
        <p:txBody>
          <a:bodyPr>
            <a:normAutofit/>
          </a:bodyPr>
          <a:lstStyle/>
          <a:p>
            <a:pPr algn="just" rtl="1">
              <a:lnSpc>
                <a:spcPct val="150000"/>
              </a:lnSpc>
            </a:pPr>
            <a:r>
              <a:rPr lang="ar-SA" dirty="0" smtClean="0"/>
              <a:t>وفي عام 1985 أكد أوستن وبيترز </a:t>
            </a:r>
            <a:r>
              <a:rPr lang="fr-FR" dirty="0" smtClean="0"/>
              <a:t>Austin &amp; Peters </a:t>
            </a:r>
            <a:r>
              <a:rPr lang="ar-DZ" dirty="0" smtClean="0"/>
              <a:t> </a:t>
            </a:r>
            <a:r>
              <a:rPr lang="ar-SA" dirty="0" smtClean="0"/>
              <a:t>في كتابهما </a:t>
            </a:r>
            <a:r>
              <a:rPr lang="fr-FR" dirty="0" smtClean="0"/>
              <a:t>The Passion for Excellence</a:t>
            </a:r>
            <a:r>
              <a:rPr lang="ar-DZ" dirty="0" smtClean="0"/>
              <a:t> </a:t>
            </a:r>
            <a:r>
              <a:rPr lang="fr-FR" dirty="0" smtClean="0"/>
              <a:t> </a:t>
            </a:r>
            <a:r>
              <a:rPr lang="ar-SA" dirty="0" smtClean="0"/>
              <a:t>أن المنظمات المتميزة هي التي تعتمد في نجاحها على البشر بشكل أساسي من خلال الاهتمام بالزبائن والإبداع والقيادة التي تنظر حولها   </a:t>
            </a:r>
            <a:r>
              <a:rPr lang="fr-FR" dirty="0" smtClean="0"/>
              <a:t>The management by </a:t>
            </a:r>
            <a:r>
              <a:rPr lang="fr-FR" dirty="0" err="1" smtClean="0"/>
              <a:t>wandering</a:t>
            </a:r>
            <a:r>
              <a:rPr lang="fr-FR" dirty="0" smtClean="0"/>
              <a:t> </a:t>
            </a:r>
            <a:r>
              <a:rPr lang="fr-FR" dirty="0" err="1" smtClean="0"/>
              <a:t>around</a:t>
            </a:r>
            <a:r>
              <a:rPr lang="ar-SA" dirty="0" smtClean="0"/>
              <a:t>.</a:t>
            </a:r>
            <a:endParaRPr lang="fr-FR" dirty="0" smtClean="0"/>
          </a:p>
        </p:txBody>
      </p:sp>
      <p:pic>
        <p:nvPicPr>
          <p:cNvPr id="4" name="Picture 3"/>
          <p:cNvPicPr>
            <a:picLocks noChangeAspect="1"/>
          </p:cNvPicPr>
          <p:nvPr/>
        </p:nvPicPr>
        <p:blipFill>
          <a:blip r:embed="rId2"/>
          <a:stretch>
            <a:fillRect/>
          </a:stretch>
        </p:blipFill>
        <p:spPr>
          <a:xfrm>
            <a:off x="481012" y="633412"/>
            <a:ext cx="4314825" cy="5019675"/>
          </a:xfrm>
          <a:prstGeom prst="rect">
            <a:avLst/>
          </a:prstGeom>
        </p:spPr>
      </p:pic>
    </p:spTree>
    <p:extLst>
      <p:ext uri="{BB962C8B-B14F-4D97-AF65-F5344CB8AC3E}">
        <p14:creationId xmlns:p14="http://schemas.microsoft.com/office/powerpoint/2010/main" val="2994243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811213"/>
            <a:ext cx="10515600" cy="1117600"/>
          </a:xfrm>
        </p:spPr>
        <p:txBody>
          <a:bodyPr/>
          <a:lstStyle/>
          <a:p>
            <a:pPr algn="ctr"/>
            <a:r>
              <a:rPr lang="en-US" dirty="0"/>
              <a:t>Thomas J. Peters and Nancy Austin, co authors of A Passion For Excellence</a:t>
            </a:r>
            <a:endParaRPr lang="fr-FR" dirty="0"/>
          </a:p>
        </p:txBody>
      </p:sp>
      <p:pic>
        <p:nvPicPr>
          <p:cNvPr id="4" name="Picture 3"/>
          <p:cNvPicPr>
            <a:picLocks noChangeAspect="1"/>
          </p:cNvPicPr>
          <p:nvPr/>
        </p:nvPicPr>
        <p:blipFill>
          <a:blip r:embed="rId2"/>
          <a:stretch>
            <a:fillRect/>
          </a:stretch>
        </p:blipFill>
        <p:spPr>
          <a:xfrm>
            <a:off x="2609850" y="1833626"/>
            <a:ext cx="5919788" cy="4371912"/>
          </a:xfrm>
          <a:prstGeom prst="rect">
            <a:avLst/>
          </a:prstGeom>
        </p:spPr>
      </p:pic>
    </p:spTree>
    <p:extLst>
      <p:ext uri="{BB962C8B-B14F-4D97-AF65-F5344CB8AC3E}">
        <p14:creationId xmlns:p14="http://schemas.microsoft.com/office/powerpoint/2010/main" val="3603953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170</TotalTime>
  <Words>687</Words>
  <Application>Microsoft Office PowerPoint</Application>
  <PresentationFormat>Widescreen</PresentationFormat>
  <Paragraphs>27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البداية الحقيقية للتميز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dc:creator>
  <cp:lastModifiedBy>INFO</cp:lastModifiedBy>
  <cp:revision>35</cp:revision>
  <dcterms:created xsi:type="dcterms:W3CDTF">2025-11-09T18:12:47Z</dcterms:created>
  <dcterms:modified xsi:type="dcterms:W3CDTF">2025-11-09T21:03:40Z</dcterms:modified>
</cp:coreProperties>
</file>