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8" r:id="rId3"/>
    <p:sldId id="269"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1350"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1A34AEAC-C06C-4E6C-9AB1-D25DAC70BBBE}" type="datetimeFigureOut">
              <a:rPr lang="fr-FR" smtClean="0"/>
              <a:pPr/>
              <a:t>19/03/2023</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0E5EFD39-9444-4D11-A9CF-C1405465193B}"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A34AEAC-C06C-4E6C-9AB1-D25DAC70BBBE}"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5EFD39-9444-4D11-A9CF-C1405465193B}"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A34AEAC-C06C-4E6C-9AB1-D25DAC70BBBE}" type="datetimeFigureOut">
              <a:rPr lang="fr-FR" smtClean="0"/>
              <a:pPr/>
              <a:t>19/03/2023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5EFD39-9444-4D11-A9CF-C1405465193B}"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4"/>
          </p:nvPr>
        </p:nvSpPr>
        <p:spPr/>
        <p:txBody>
          <a:bodyPr rtlCol="0"/>
          <a:lstStyle/>
          <a:p>
            <a:fld id="{1A34AEAC-C06C-4E6C-9AB1-D25DAC70BBBE}" type="datetimeFigureOut">
              <a:rPr lang="fr-FR" smtClean="0"/>
              <a:pPr/>
              <a:t>19/03/2023</a:t>
            </a:fld>
            <a:endParaRPr lang="fr-FR"/>
          </a:p>
        </p:txBody>
      </p:sp>
      <p:sp>
        <p:nvSpPr>
          <p:cNvPr id="9" name="Espace réservé du numéro de diapositive 8"/>
          <p:cNvSpPr>
            <a:spLocks noGrp="1"/>
          </p:cNvSpPr>
          <p:nvPr>
            <p:ph type="sldNum" sz="quarter" idx="15"/>
          </p:nvPr>
        </p:nvSpPr>
        <p:spPr/>
        <p:txBody>
          <a:bodyPr rtlCol="0"/>
          <a:lstStyle/>
          <a:p>
            <a:fld id="{0E5EFD39-9444-4D11-A9CF-C1405465193B}" type="slidenum">
              <a:rPr lang="fr-FR" smtClean="0"/>
              <a:pPr/>
              <a:t>‹#›</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1A34AEAC-C06C-4E6C-9AB1-D25DAC70BBBE}" type="datetimeFigureOut">
              <a:rPr lang="fr-FR" smtClean="0"/>
              <a:pPr/>
              <a:t>19/03/2023</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0E5EFD39-9444-4D11-A9CF-C1405465193B}" type="slidenum">
              <a:rPr lang="fr-FR" smtClean="0"/>
              <a:pPr/>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1A34AEAC-C06C-4E6C-9AB1-D25DAC70BBBE}" type="datetimeFigureOut">
              <a:rPr lang="fr-FR" smtClean="0"/>
              <a:pPr/>
              <a:t>19/03/2023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E5EFD39-9444-4D11-A9CF-C1405465193B}" type="slidenum">
              <a:rPr lang="fr-FR" smtClean="0"/>
              <a:pPr/>
              <a:t>‹#›</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a:t>Cliquez pour modifier le style du titre</a:t>
            </a:r>
            <a:endParaRPr kumimoji="0" lang="en-US"/>
          </a:p>
        </p:txBody>
      </p:sp>
      <p:sp>
        <p:nvSpPr>
          <p:cNvPr id="7" name="Espace réservé de la date 6"/>
          <p:cNvSpPr>
            <a:spLocks noGrp="1"/>
          </p:cNvSpPr>
          <p:nvPr>
            <p:ph type="dt" sz="half" idx="10"/>
          </p:nvPr>
        </p:nvSpPr>
        <p:spPr/>
        <p:txBody>
          <a:bodyPr/>
          <a:lstStyle/>
          <a:p>
            <a:fld id="{1A34AEAC-C06C-4E6C-9AB1-D25DAC70BBBE}" type="datetimeFigureOut">
              <a:rPr lang="fr-FR" smtClean="0"/>
              <a:pPr/>
              <a:t>19/03/2023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E5EFD39-9444-4D11-A9CF-C1405465193B}" type="slidenum">
              <a:rPr lang="fr-FR" smtClean="0"/>
              <a:pPr/>
              <a:t>‹#›</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6" name="Espace réservé de la date 5"/>
          <p:cNvSpPr>
            <a:spLocks noGrp="1"/>
          </p:cNvSpPr>
          <p:nvPr>
            <p:ph type="dt" sz="half" idx="10"/>
          </p:nvPr>
        </p:nvSpPr>
        <p:spPr/>
        <p:txBody>
          <a:bodyPr rtlCol="0"/>
          <a:lstStyle/>
          <a:p>
            <a:fld id="{1A34AEAC-C06C-4E6C-9AB1-D25DAC70BBBE}" type="datetimeFigureOut">
              <a:rPr lang="fr-FR" smtClean="0"/>
              <a:pPr/>
              <a:t>19/03/2023</a:t>
            </a:fld>
            <a:endParaRPr lang="fr-FR"/>
          </a:p>
        </p:txBody>
      </p:sp>
      <p:sp>
        <p:nvSpPr>
          <p:cNvPr id="7" name="Espace réservé du numéro de diapositive 6"/>
          <p:cNvSpPr>
            <a:spLocks noGrp="1"/>
          </p:cNvSpPr>
          <p:nvPr>
            <p:ph type="sldNum" sz="quarter" idx="11"/>
          </p:nvPr>
        </p:nvSpPr>
        <p:spPr/>
        <p:txBody>
          <a:bodyPr rtlCol="0"/>
          <a:lstStyle/>
          <a:p>
            <a:fld id="{0E5EFD39-9444-4D11-A9CF-C1405465193B}" type="slidenum">
              <a:rPr lang="fr-FR" smtClean="0"/>
              <a:pPr/>
              <a:t>‹#›</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A34AEAC-C06C-4E6C-9AB1-D25DAC70BBBE}" type="datetimeFigureOut">
              <a:rPr lang="fr-FR" smtClean="0"/>
              <a:pPr/>
              <a:t>19/03/2023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E5EFD39-9444-4D11-A9CF-C1405465193B}"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4"/>
          </p:nvPr>
        </p:nvSpPr>
        <p:spPr/>
        <p:txBody>
          <a:bodyPr rtlCol="0"/>
          <a:lstStyle/>
          <a:p>
            <a:fld id="{1A34AEAC-C06C-4E6C-9AB1-D25DAC70BBBE}" type="datetimeFigureOut">
              <a:rPr lang="fr-FR" smtClean="0"/>
              <a:pPr/>
              <a:t>19/03/2023</a:t>
            </a:fld>
            <a:endParaRPr lang="fr-FR"/>
          </a:p>
        </p:txBody>
      </p:sp>
      <p:sp>
        <p:nvSpPr>
          <p:cNvPr id="22" name="Espace réservé du numéro de diapositive 21"/>
          <p:cNvSpPr>
            <a:spLocks noGrp="1"/>
          </p:cNvSpPr>
          <p:nvPr>
            <p:ph type="sldNum" sz="quarter" idx="15"/>
          </p:nvPr>
        </p:nvSpPr>
        <p:spPr/>
        <p:txBody>
          <a:bodyPr rtlCol="0"/>
          <a:lstStyle/>
          <a:p>
            <a:fld id="{0E5EFD39-9444-4D11-A9CF-C1405465193B}" type="slidenum">
              <a:rPr lang="fr-FR" smtClean="0"/>
              <a:pPr/>
              <a:t>‹#›</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1A34AEAC-C06C-4E6C-9AB1-D25DAC70BBBE}" type="datetimeFigureOut">
              <a:rPr lang="fr-FR" smtClean="0"/>
              <a:pPr/>
              <a:t>19/03/2023</a:t>
            </a:fld>
            <a:endParaRPr lang="fr-FR"/>
          </a:p>
        </p:txBody>
      </p:sp>
      <p:sp>
        <p:nvSpPr>
          <p:cNvPr id="18" name="Espace réservé du numéro de diapositive 17"/>
          <p:cNvSpPr>
            <a:spLocks noGrp="1"/>
          </p:cNvSpPr>
          <p:nvPr>
            <p:ph type="sldNum" sz="quarter" idx="11"/>
          </p:nvPr>
        </p:nvSpPr>
        <p:spPr/>
        <p:txBody>
          <a:bodyPr rtlCol="0"/>
          <a:lstStyle/>
          <a:p>
            <a:fld id="{0E5EFD39-9444-4D11-A9CF-C1405465193B}" type="slidenum">
              <a:rPr lang="fr-FR" smtClean="0"/>
              <a:pPr/>
              <a:t>‹#›</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A34AEAC-C06C-4E6C-9AB1-D25DAC70BBBE}" type="datetimeFigureOut">
              <a:rPr lang="fr-FR" smtClean="0"/>
              <a:pPr/>
              <a:t>19/03/2023</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E5EFD39-9444-4D11-A9CF-C1405465193B}"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a:t>Architecture Fonctionnelle</a:t>
            </a:r>
          </a:p>
        </p:txBody>
      </p:sp>
      <p:sp>
        <p:nvSpPr>
          <p:cNvPr id="3" name="Sous-titre 2"/>
          <p:cNvSpPr>
            <a:spLocks noGrp="1"/>
          </p:cNvSpPr>
          <p:nvPr>
            <p:ph type="subTitle" idx="1"/>
          </p:nvPr>
        </p:nvSpPr>
        <p:spPr>
          <a:xfrm>
            <a:off x="1371600" y="5157192"/>
            <a:ext cx="6400800" cy="481608"/>
          </a:xfrm>
        </p:spPr>
        <p:txBody>
          <a:bodyPr>
            <a:normAutofit/>
          </a:bodyPr>
          <a:lstStyle/>
          <a:p>
            <a:r>
              <a:rPr lang="fr-FR" dirty="0">
                <a:solidFill>
                  <a:schemeClr val="tx1"/>
                </a:solidFill>
              </a:rPr>
              <a:t>Urbanisation des Système d’Information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34082"/>
          </a:xfrm>
        </p:spPr>
        <p:txBody>
          <a:bodyPr/>
          <a:lstStyle/>
          <a:p>
            <a:endParaRPr lang="fr-FR" dirty="0"/>
          </a:p>
        </p:txBody>
      </p:sp>
      <p:sp>
        <p:nvSpPr>
          <p:cNvPr id="3" name="Espace réservé du contenu 2"/>
          <p:cNvSpPr>
            <a:spLocks noGrp="1"/>
          </p:cNvSpPr>
          <p:nvPr>
            <p:ph sz="quarter" idx="1"/>
          </p:nvPr>
        </p:nvSpPr>
        <p:spPr>
          <a:xfrm>
            <a:off x="467544" y="1124744"/>
            <a:ext cx="7467600" cy="4873752"/>
          </a:xfrm>
        </p:spPr>
        <p:txBody>
          <a:bodyPr/>
          <a:lstStyle/>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06090"/>
          </a:xfrm>
        </p:spPr>
        <p:txBody>
          <a:bodyPr/>
          <a:lstStyle/>
          <a:p>
            <a:endParaRPr lang="fr-FR" dirty="0"/>
          </a:p>
        </p:txBody>
      </p:sp>
      <p:sp>
        <p:nvSpPr>
          <p:cNvPr id="3" name="Espace réservé du contenu 2"/>
          <p:cNvSpPr>
            <a:spLocks noGrp="1"/>
          </p:cNvSpPr>
          <p:nvPr>
            <p:ph sz="quarter" idx="1"/>
          </p:nvPr>
        </p:nvSpPr>
        <p:spPr/>
        <p:txBody>
          <a:bodyPr>
            <a:normAutofit/>
          </a:bodyPr>
          <a:lstStyle/>
          <a:p>
            <a:pPr marL="514350" indent="-514350" algn="just">
              <a:lnSpc>
                <a:spcPct val="150000"/>
              </a:lnSpc>
              <a:buNone/>
            </a:pPr>
            <a:endParaRPr lang="fr-F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p:txBody>
          <a:bodyPr/>
          <a:lstStyle/>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p:spPr>
        <p:txBody>
          <a:bodyPr/>
          <a:lstStyle/>
          <a:p>
            <a:r>
              <a:rPr lang="fr-FR" dirty="0"/>
              <a:t>La vue Fonctionnelle</a:t>
            </a:r>
          </a:p>
        </p:txBody>
      </p:sp>
      <p:sp>
        <p:nvSpPr>
          <p:cNvPr id="3" name="Espace réservé du contenu 2"/>
          <p:cNvSpPr>
            <a:spLocks noGrp="1"/>
          </p:cNvSpPr>
          <p:nvPr>
            <p:ph sz="quarter" idx="1"/>
          </p:nvPr>
        </p:nvSpPr>
        <p:spPr/>
        <p:txBody>
          <a:bodyPr>
            <a:normAutofit/>
          </a:bodyPr>
          <a:lstStyle/>
          <a:p>
            <a:pPr algn="just" fontAlgn="base"/>
            <a:r>
              <a:rPr lang="fr-FR" dirty="0"/>
              <a:t>La vue Fonctionnelle permet de décrire ce que fait le SI et de décrire les informations qu’il manipule. Cette vue décrit ce qui finalement est attendu du SI par les utilisateurs dans le cadre de la réalisation des processus, indépendamment des ressources (personnels, outils, etc.), et de leur organisation. La vue fonctionnelle permet d’identifier et de structurer les invariants fonctionnelles entre plusieurs processus ou activités de l'entreprise.</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85728"/>
            <a:ext cx="7467600" cy="785818"/>
          </a:xfrm>
        </p:spPr>
        <p:txBody>
          <a:bodyPr/>
          <a:lstStyle/>
          <a:p>
            <a:r>
              <a:rPr lang="fr-FR" dirty="0"/>
              <a:t>La vue Fonctionnelle</a:t>
            </a:r>
          </a:p>
        </p:txBody>
      </p:sp>
      <p:sp>
        <p:nvSpPr>
          <p:cNvPr id="3" name="Espace réservé du contenu 2"/>
          <p:cNvSpPr>
            <a:spLocks noGrp="1"/>
          </p:cNvSpPr>
          <p:nvPr>
            <p:ph sz="quarter" idx="1"/>
          </p:nvPr>
        </p:nvSpPr>
        <p:spPr/>
        <p:txBody>
          <a:bodyPr/>
          <a:lstStyle/>
          <a:p>
            <a:pPr algn="just" fontAlgn="base"/>
            <a:r>
              <a:rPr lang="fr-FR" dirty="0"/>
              <a:t>Cette vue permet de décrire les objets métiers (c'est-à-dire les informations) gérés, manipulés ou échangés par le SI, et la manière dont ces objets métiers sont manipulés ; on parle de « fonctionnalité » (préférable au terme « service », souvent ambiguë).</a:t>
            </a:r>
          </a:p>
          <a:p>
            <a:pPr algn="just" fontAlgn="base"/>
            <a:r>
              <a:rPr lang="fr-FR" dirty="0"/>
              <a:t>Le terme Plan d’Occupation des Sols du SI, désigne la nomenclature de référence pour cette vue fonctionnelle. Il partitionne l’ensemble des fonctionnalités et des objets métiers.</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1.2 PRINCIPES DE CONSTRUCTION DE L’ARCHITECTURE Fonctionnelle</a:t>
            </a:r>
          </a:p>
        </p:txBody>
      </p:sp>
      <p:sp>
        <p:nvSpPr>
          <p:cNvPr id="8" name="Rectangle 7"/>
          <p:cNvSpPr/>
          <p:nvPr/>
        </p:nvSpPr>
        <p:spPr>
          <a:xfrm>
            <a:off x="683568" y="1484784"/>
            <a:ext cx="7776864" cy="11295400"/>
          </a:xfrm>
          <a:prstGeom prst="rect">
            <a:avLst/>
          </a:prstGeom>
        </p:spPr>
        <p:txBody>
          <a:bodyPr wrap="square">
            <a:spAutoFit/>
          </a:bodyPr>
          <a:lstStyle/>
          <a:p>
            <a:pPr>
              <a:lnSpc>
                <a:spcPct val="200000"/>
              </a:lnSpc>
              <a:buFont typeface="Wingdings" pitchFamily="2" charset="2"/>
              <a:buChar char="ü"/>
            </a:pPr>
            <a:r>
              <a:rPr lang="fr-FR" sz="2400" b="1" dirty="0"/>
              <a:t>Elle fait abstraction de l’existant</a:t>
            </a:r>
          </a:p>
          <a:p>
            <a:pPr lvl="1">
              <a:lnSpc>
                <a:spcPct val="250000"/>
              </a:lnSpc>
              <a:buFont typeface="Arial" pitchFamily="34" charset="0"/>
              <a:buChar char="•"/>
            </a:pPr>
            <a:r>
              <a:rPr lang="fr-FR" sz="2000" dirty="0"/>
              <a:t>Pour s’adapter aux besoins de l’établissement, compte tenu de son activité, de sa dimension, de son système existant et de son organisation</a:t>
            </a:r>
          </a:p>
          <a:p>
            <a:pPr lvl="1">
              <a:lnSpc>
                <a:spcPct val="250000"/>
              </a:lnSpc>
              <a:buFont typeface="Arial" pitchFamily="34" charset="0"/>
              <a:buChar char="•"/>
            </a:pPr>
            <a:r>
              <a:rPr lang="fr-FR" sz="2000" dirty="0"/>
              <a:t>Analyser les processus métier et les besoins associés</a:t>
            </a:r>
          </a:p>
          <a:p>
            <a:pPr lvl="1">
              <a:lnSpc>
                <a:spcPct val="250000"/>
              </a:lnSpc>
              <a:buFont typeface="Arial" pitchFamily="34" charset="0"/>
              <a:buChar char="•"/>
            </a:pPr>
            <a:r>
              <a:rPr lang="fr-FR" sz="2000" dirty="0"/>
              <a:t>Tenir compte des contraintes imposées par son existant applicatif</a:t>
            </a:r>
          </a:p>
          <a:p>
            <a:pPr lvl="1">
              <a:lnSpc>
                <a:spcPct val="250000"/>
              </a:lnSpc>
            </a:pPr>
            <a:endParaRPr lang="fr-FR" sz="2400" b="1" dirty="0"/>
          </a:p>
          <a:p>
            <a:pPr>
              <a:lnSpc>
                <a:spcPct val="250000"/>
              </a:lnSpc>
            </a:pPr>
            <a:endParaRPr lang="fr-FR" sz="2000" b="1" dirty="0"/>
          </a:p>
          <a:p>
            <a:pPr>
              <a:lnSpc>
                <a:spcPct val="250000"/>
              </a:lnSpc>
            </a:pPr>
            <a:endParaRPr lang="fr-FR" b="1" dirty="0"/>
          </a:p>
          <a:p>
            <a:pPr>
              <a:lnSpc>
                <a:spcPct val="250000"/>
              </a:lnSpc>
            </a:pPr>
            <a:endParaRPr lang="fr-FR" b="1" dirty="0"/>
          </a:p>
          <a:p>
            <a:pPr>
              <a:lnSpc>
                <a:spcPct val="250000"/>
              </a:lnSpc>
            </a:pPr>
            <a:endParaRPr lang="fr-FR" b="1" dirty="0"/>
          </a:p>
          <a:p>
            <a:pPr>
              <a:lnSpc>
                <a:spcPct val="250000"/>
              </a:lnSpc>
            </a:pPr>
            <a:endParaRPr lang="fr-FR" b="1" dirty="0"/>
          </a:p>
          <a:p>
            <a:endParaRPr lang="fr-FR" b="1" dirty="0"/>
          </a:p>
          <a:p>
            <a:endParaRPr lang="fr-FR" b="1" dirty="0"/>
          </a:p>
          <a:p>
            <a:endParaRPr lang="fr-FR" b="1" dirty="0"/>
          </a:p>
          <a:p>
            <a:endParaRPr lang="fr-FR" b="1" dirty="0"/>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34082"/>
          </a:xfrm>
        </p:spPr>
        <p:txBody>
          <a:bodyPr>
            <a:normAutofit/>
          </a:bodyPr>
          <a:lstStyle/>
          <a:p>
            <a:endParaRPr lang="fr-FR" dirty="0"/>
          </a:p>
        </p:txBody>
      </p:sp>
      <p:sp>
        <p:nvSpPr>
          <p:cNvPr id="6" name="Rectangle 5"/>
          <p:cNvSpPr/>
          <p:nvPr/>
        </p:nvSpPr>
        <p:spPr>
          <a:xfrm>
            <a:off x="683568" y="1196752"/>
            <a:ext cx="7704856" cy="4601260"/>
          </a:xfrm>
          <a:prstGeom prst="rect">
            <a:avLst/>
          </a:prstGeom>
        </p:spPr>
        <p:txBody>
          <a:bodyPr wrap="square">
            <a:spAutoFit/>
          </a:bodyPr>
          <a:lstStyle/>
          <a:p>
            <a:pPr>
              <a:lnSpc>
                <a:spcPct val="250000"/>
              </a:lnSpc>
              <a:buFont typeface="Wingdings" pitchFamily="2" charset="2"/>
              <a:buChar char="ü"/>
            </a:pPr>
            <a:r>
              <a:rPr lang="fr-FR" sz="1600" b="1" dirty="0"/>
              <a:t> Elle tient compte du niveau de maturité des technologies actuelles</a:t>
            </a:r>
          </a:p>
          <a:p>
            <a:pPr>
              <a:lnSpc>
                <a:spcPct val="250000"/>
              </a:lnSpc>
              <a:buFont typeface="Wingdings" pitchFamily="2" charset="2"/>
              <a:buChar char="ü"/>
            </a:pPr>
            <a:r>
              <a:rPr lang="fr-FR" sz="1600" b="1" dirty="0"/>
              <a:t>Elle doit permettre l’urbanisation</a:t>
            </a:r>
          </a:p>
          <a:p>
            <a:pPr lvl="1">
              <a:lnSpc>
                <a:spcPct val="250000"/>
              </a:lnSpc>
              <a:buFont typeface="Arial" pitchFamily="34" charset="0"/>
              <a:buChar char="•"/>
            </a:pPr>
            <a:r>
              <a:rPr lang="fr-FR" sz="1600" b="1" dirty="0"/>
              <a:t>L’optimisation</a:t>
            </a:r>
            <a:r>
              <a:rPr lang="fr-FR" sz="2000" dirty="0"/>
              <a:t> des flux d’information (limiter le nombre et la dimension des flux d’informations inter-blocs)</a:t>
            </a:r>
          </a:p>
          <a:p>
            <a:r>
              <a:rPr lang="fr-FR" dirty="0"/>
              <a:t>La cohérence métier des blocs fonctionnels constitués (autant que possible, un même</a:t>
            </a:r>
          </a:p>
          <a:p>
            <a:r>
              <a:rPr lang="fr-FR" dirty="0"/>
              <a:t>bloc fonctionnel est utilisé par des acteurs similaires, dans des situations similaires);</a:t>
            </a:r>
          </a:p>
          <a:p>
            <a:r>
              <a:rPr lang="fr-FR" dirty="0"/>
              <a:t>·  La simplification de l’organisation fonctionnelle (limiter le nombre de fonctions).</a:t>
            </a:r>
            <a:endParaRPr lang="fr-FR" sz="4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4" name="Espace réservé du contenu 3"/>
          <p:cNvSpPr>
            <a:spLocks noGrp="1"/>
          </p:cNvSpPr>
          <p:nvPr>
            <p:ph sz="quarter" idx="1"/>
          </p:nvPr>
        </p:nvSpPr>
        <p:spPr/>
        <p:txBody>
          <a:bodyPr>
            <a:normAutofit fontScale="85000" lnSpcReduction="10000"/>
          </a:bodyPr>
          <a:lstStyle/>
          <a:p>
            <a:pPr>
              <a:lnSpc>
                <a:spcPct val="250000"/>
              </a:lnSpc>
              <a:buFont typeface="Wingdings" pitchFamily="2" charset="2"/>
              <a:buChar char="ü"/>
            </a:pPr>
            <a:r>
              <a:rPr lang="fr-FR" sz="2800" b="1" dirty="0"/>
              <a:t>Elle doit permettre l’urbanisation</a:t>
            </a:r>
          </a:p>
          <a:p>
            <a:pPr lvl="1">
              <a:lnSpc>
                <a:spcPct val="250000"/>
              </a:lnSpc>
              <a:buFont typeface="Arial" pitchFamily="34" charset="0"/>
              <a:buChar char="•"/>
            </a:pPr>
            <a:r>
              <a:rPr lang="fr-FR" sz="2400" dirty="0"/>
              <a:t>L’optimisation des flux d’information (limiter le nombre et la dimension des flux d’informations inter-blocs)</a:t>
            </a:r>
          </a:p>
          <a:p>
            <a:pPr lvl="1">
              <a:buFont typeface="Wingdings" pitchFamily="2" charset="2"/>
              <a:buChar char="§"/>
            </a:pPr>
            <a:r>
              <a:rPr lang="fr-FR" sz="2400" dirty="0"/>
              <a:t>La cohérence métier des blocs fonctionnels constitués (autant que possible, un même bloc fonctionnel est utilisé par des acteurs similaires, dans des situations similaires);</a:t>
            </a:r>
          </a:p>
          <a:p>
            <a:pPr lvl="1">
              <a:buFont typeface="Wingdings" pitchFamily="2" charset="2"/>
              <a:buChar char="§"/>
            </a:pPr>
            <a:endParaRPr lang="fr-FR" sz="2400" dirty="0"/>
          </a:p>
          <a:p>
            <a:pPr lvl="1">
              <a:buFont typeface="Wingdings" pitchFamily="2" charset="2"/>
              <a:buChar char="§"/>
            </a:pPr>
            <a:r>
              <a:rPr lang="fr-FR" sz="2400" dirty="0"/>
              <a:t>·  La simplification de l’organisation fonctionnelle (limiter le nombre de fonctions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7889530" cy="1382972"/>
          </a:xfrm>
        </p:spPr>
        <p:txBody>
          <a:bodyPr>
            <a:normAutofit fontScale="90000"/>
          </a:bodyPr>
          <a:lstStyle/>
          <a:p>
            <a:r>
              <a:rPr lang="fr-FR" dirty="0"/>
              <a:t>comment définit-on la vue fonctionnelle et quels sont les liens avec la vue métier et applicative ?</a:t>
            </a:r>
          </a:p>
        </p:txBody>
      </p:sp>
      <p:pic>
        <p:nvPicPr>
          <p:cNvPr id="4" name="Espace réservé du contenu 3" descr="big_artfichier_780066_4775262_201504283544672.png"/>
          <p:cNvPicPr>
            <a:picLocks noGrp="1" noChangeAspect="1"/>
          </p:cNvPicPr>
          <p:nvPr>
            <p:ph sz="quarter" idx="1"/>
          </p:nvPr>
        </p:nvPicPr>
        <p:blipFill>
          <a:blip r:embed="rId2"/>
          <a:stretch>
            <a:fillRect/>
          </a:stretch>
        </p:blipFill>
        <p:spPr>
          <a:xfrm>
            <a:off x="0" y="1643050"/>
            <a:ext cx="8786842" cy="491095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001056" cy="1357322"/>
          </a:xfrm>
        </p:spPr>
        <p:txBody>
          <a:bodyPr>
            <a:normAutofit fontScale="90000"/>
          </a:bodyPr>
          <a:lstStyle/>
          <a:p>
            <a:pPr fontAlgn="base"/>
            <a:r>
              <a:rPr lang="fr-FR" dirty="0"/>
              <a:t> </a:t>
            </a:r>
            <a:br>
              <a:rPr lang="fr-FR" dirty="0"/>
            </a:br>
            <a:r>
              <a:rPr lang="fr-FR" dirty="0"/>
              <a:t>Les différentes nomenclatures de la vue Fonctionnelle :</a:t>
            </a:r>
            <a:br>
              <a:rPr lang="fr-FR" dirty="0"/>
            </a:br>
            <a:endParaRPr lang="fr-FR" dirty="0"/>
          </a:p>
        </p:txBody>
      </p:sp>
      <p:pic>
        <p:nvPicPr>
          <p:cNvPr id="4" name="Espace réservé du contenu 3" descr="big_artfichier_780066_4775263_201504283625672.png"/>
          <p:cNvPicPr>
            <a:picLocks noGrp="1" noChangeAspect="1"/>
          </p:cNvPicPr>
          <p:nvPr>
            <p:ph sz="quarter" idx="1"/>
          </p:nvPr>
        </p:nvPicPr>
        <p:blipFill>
          <a:blip r:embed="rId2"/>
          <a:stretch>
            <a:fillRect/>
          </a:stretch>
        </p:blipFill>
        <p:spPr>
          <a:xfrm>
            <a:off x="214282" y="2714620"/>
            <a:ext cx="8550879" cy="2697178"/>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850106"/>
          </a:xfrm>
        </p:spPr>
        <p:txBody>
          <a:bodyPr/>
          <a:lstStyle/>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69</TotalTime>
  <Words>384</Words>
  <Application>Microsoft Office PowerPoint</Application>
  <PresentationFormat>On-screen Show (4:3)</PresentationFormat>
  <Paragraphs>34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Century Schoolbook</vt:lpstr>
      <vt:lpstr>Wingdings</vt:lpstr>
      <vt:lpstr>Wingdings 2</vt:lpstr>
      <vt:lpstr>Oriel</vt:lpstr>
      <vt:lpstr>Architecture Fonctionnelle</vt:lpstr>
      <vt:lpstr>La vue Fonctionnelle</vt:lpstr>
      <vt:lpstr>La vue Fonctionnelle</vt:lpstr>
      <vt:lpstr>1.2 PRINCIPES DE CONSTRUCTION DE L’ARCHITECTURE Fonctionnelle</vt:lpstr>
      <vt:lpstr>PowerPoint Presentation</vt:lpstr>
      <vt:lpstr>PowerPoint Presentation</vt:lpstr>
      <vt:lpstr>comment définit-on la vue fonctionnelle et quels sont les liens avec la vue métier et applicative ?</vt:lpstr>
      <vt:lpstr>  Les différentes nomenclatures de la vue Fonctionnelle :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Cartographie des processus Métier</dc:title>
  <dc:creator>faical</dc:creator>
  <cp:lastModifiedBy>Fayçal</cp:lastModifiedBy>
  <cp:revision>9</cp:revision>
  <dcterms:created xsi:type="dcterms:W3CDTF">2015-03-03T08:00:38Z</dcterms:created>
  <dcterms:modified xsi:type="dcterms:W3CDTF">2023-03-18T23:29:47Z</dcterms:modified>
</cp:coreProperties>
</file>